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3"/>
  </p:notesMasterIdLst>
  <p:sldIdLst>
    <p:sldId id="256" r:id="rId2"/>
    <p:sldId id="257" r:id="rId3"/>
    <p:sldId id="466" r:id="rId4"/>
    <p:sldId id="527" r:id="rId5"/>
    <p:sldId id="528" r:id="rId6"/>
    <p:sldId id="335" r:id="rId7"/>
    <p:sldId id="468" r:id="rId8"/>
    <p:sldId id="529" r:id="rId9"/>
    <p:sldId id="530" r:id="rId10"/>
    <p:sldId id="470" r:id="rId11"/>
    <p:sldId id="471" r:id="rId12"/>
    <p:sldId id="531" r:id="rId13"/>
    <p:sldId id="532" r:id="rId14"/>
    <p:sldId id="533" r:id="rId15"/>
    <p:sldId id="500" r:id="rId16"/>
    <p:sldId id="474" r:id="rId17"/>
    <p:sldId id="476" r:id="rId18"/>
    <p:sldId id="477" r:id="rId19"/>
    <p:sldId id="478" r:id="rId20"/>
    <p:sldId id="479" r:id="rId21"/>
    <p:sldId id="535" r:id="rId22"/>
    <p:sldId id="483" r:id="rId23"/>
    <p:sldId id="480" r:id="rId24"/>
    <p:sldId id="481" r:id="rId25"/>
    <p:sldId id="484" r:id="rId26"/>
    <p:sldId id="485" r:id="rId27"/>
    <p:sldId id="486" r:id="rId28"/>
    <p:sldId id="536" r:id="rId29"/>
    <p:sldId id="475" r:id="rId30"/>
    <p:sldId id="467" r:id="rId31"/>
    <p:sldId id="393" r:id="rId32"/>
    <p:sldId id="394" r:id="rId33"/>
    <p:sldId id="438" r:id="rId34"/>
    <p:sldId id="439" r:id="rId35"/>
    <p:sldId id="441" r:id="rId36"/>
    <p:sldId id="443" r:id="rId37"/>
    <p:sldId id="395" r:id="rId38"/>
    <p:sldId id="444" r:id="rId39"/>
    <p:sldId id="537" r:id="rId40"/>
    <p:sldId id="539" r:id="rId41"/>
    <p:sldId id="538" r:id="rId42"/>
    <p:sldId id="540" r:id="rId43"/>
    <p:sldId id="541" r:id="rId44"/>
    <p:sldId id="561" r:id="rId45"/>
    <p:sldId id="562" r:id="rId46"/>
    <p:sldId id="564" r:id="rId47"/>
    <p:sldId id="566" r:id="rId48"/>
    <p:sldId id="542" r:id="rId49"/>
    <p:sldId id="543" r:id="rId50"/>
    <p:sldId id="545" r:id="rId51"/>
    <p:sldId id="546" r:id="rId52"/>
    <p:sldId id="547" r:id="rId53"/>
    <p:sldId id="548" r:id="rId54"/>
    <p:sldId id="549" r:id="rId55"/>
    <p:sldId id="550" r:id="rId56"/>
    <p:sldId id="460" r:id="rId57"/>
    <p:sldId id="461" r:id="rId58"/>
    <p:sldId id="462" r:id="rId59"/>
    <p:sldId id="463" r:id="rId60"/>
    <p:sldId id="464" r:id="rId61"/>
    <p:sldId id="551" r:id="rId62"/>
    <p:sldId id="509" r:id="rId63"/>
    <p:sldId id="552" r:id="rId64"/>
    <p:sldId id="553" r:id="rId65"/>
    <p:sldId id="508" r:id="rId66"/>
    <p:sldId id="554" r:id="rId67"/>
    <p:sldId id="489" r:id="rId68"/>
    <p:sldId id="473" r:id="rId69"/>
    <p:sldId id="513" r:id="rId70"/>
    <p:sldId id="515" r:id="rId71"/>
    <p:sldId id="516" r:id="rId72"/>
    <p:sldId id="517" r:id="rId73"/>
    <p:sldId id="518" r:id="rId74"/>
    <p:sldId id="519" r:id="rId75"/>
    <p:sldId id="520" r:id="rId76"/>
    <p:sldId id="521" r:id="rId77"/>
    <p:sldId id="497" r:id="rId78"/>
    <p:sldId id="522" r:id="rId79"/>
    <p:sldId id="523" r:id="rId80"/>
    <p:sldId id="557" r:id="rId81"/>
    <p:sldId id="558" r:id="rId82"/>
    <p:sldId id="559" r:id="rId83"/>
    <p:sldId id="560" r:id="rId84"/>
    <p:sldId id="524" r:id="rId85"/>
    <p:sldId id="525" r:id="rId86"/>
    <p:sldId id="502" r:id="rId87"/>
    <p:sldId id="503" r:id="rId88"/>
    <p:sldId id="504" r:id="rId89"/>
    <p:sldId id="505" r:id="rId90"/>
    <p:sldId id="506" r:id="rId91"/>
    <p:sldId id="556" r:id="rId9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483" userDrawn="1">
          <p15:clr>
            <a:srgbClr val="A4A3A4"/>
          </p15:clr>
        </p15:guide>
        <p15:guide id="4" pos="7197" userDrawn="1">
          <p15:clr>
            <a:srgbClr val="A4A3A4"/>
          </p15:clr>
        </p15:guide>
        <p15:guide id="5" orient="horz" pos="436" userDrawn="1">
          <p15:clr>
            <a:srgbClr val="A4A3A4"/>
          </p15:clr>
        </p15:guide>
        <p15:guide id="6" orient="horz" pos="663" userDrawn="1">
          <p15:clr>
            <a:srgbClr val="A4A3A4"/>
          </p15:clr>
        </p15:guide>
        <p15:guide id="7" pos="3704" userDrawn="1">
          <p15:clr>
            <a:srgbClr val="A4A3A4"/>
          </p15:clr>
        </p15:guide>
        <p15:guide id="8" pos="3976" userDrawn="1">
          <p15:clr>
            <a:srgbClr val="A4A3A4"/>
          </p15:clr>
        </p15:guide>
        <p15:guide id="9" orient="horz" pos="3974" userDrawn="1">
          <p15:clr>
            <a:srgbClr val="A4A3A4"/>
          </p15:clr>
        </p15:guide>
        <p15:guide id="10"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8AA"/>
    <a:srgbClr val="D6D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27"/>
    <p:restoredTop sz="94685"/>
  </p:normalViewPr>
  <p:slideViewPr>
    <p:cSldViewPr snapToObjects="1" showGuides="1">
      <p:cViewPr varScale="1">
        <p:scale>
          <a:sx n="142" d="100"/>
          <a:sy n="142" d="100"/>
        </p:scale>
        <p:origin x="264" y="184"/>
      </p:cViewPr>
      <p:guideLst>
        <p:guide pos="483"/>
        <p:guide pos="7197"/>
        <p:guide orient="horz" pos="436"/>
        <p:guide orient="horz" pos="663"/>
        <p:guide pos="3704"/>
        <p:guide pos="3976"/>
        <p:guide orient="horz" pos="397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4606C-EB1E-D443-AFDD-3F29AB4D154C}" type="datetimeFigureOut">
              <a:rPr kumimoji="1" lang="zh-CN" altLang="en-US" smtClean="0"/>
              <a:t>2023/11/29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EF20F-F223-2C45-BD7A-9B601D3BF613}" type="slidenum">
              <a:rPr kumimoji="1" lang="zh-CN" altLang="en-US" smtClean="0"/>
              <a:t>‹#›</a:t>
            </a:fld>
            <a:endParaRPr kumimoji="1" lang="zh-CN" altLang="en-US"/>
          </a:p>
        </p:txBody>
      </p:sp>
    </p:spTree>
    <p:extLst>
      <p:ext uri="{BB962C8B-B14F-4D97-AF65-F5344CB8AC3E}">
        <p14:creationId xmlns:p14="http://schemas.microsoft.com/office/powerpoint/2010/main" val="3704791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7</a:t>
            </a:fld>
            <a:endParaRPr kumimoji="1" lang="zh-CN" altLang="en-US"/>
          </a:p>
        </p:txBody>
      </p:sp>
    </p:spTree>
    <p:extLst>
      <p:ext uri="{BB962C8B-B14F-4D97-AF65-F5344CB8AC3E}">
        <p14:creationId xmlns:p14="http://schemas.microsoft.com/office/powerpoint/2010/main" val="3117262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43</a:t>
            </a:fld>
            <a:endParaRPr kumimoji="1" lang="zh-CN" altLang="en-US"/>
          </a:p>
        </p:txBody>
      </p:sp>
    </p:spTree>
    <p:extLst>
      <p:ext uri="{BB962C8B-B14F-4D97-AF65-F5344CB8AC3E}">
        <p14:creationId xmlns:p14="http://schemas.microsoft.com/office/powerpoint/2010/main" val="1268269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47</a:t>
            </a:fld>
            <a:endParaRPr kumimoji="1" lang="zh-CN" altLang="en-US"/>
          </a:p>
        </p:txBody>
      </p:sp>
    </p:spTree>
    <p:extLst>
      <p:ext uri="{BB962C8B-B14F-4D97-AF65-F5344CB8AC3E}">
        <p14:creationId xmlns:p14="http://schemas.microsoft.com/office/powerpoint/2010/main" val="775344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56</a:t>
            </a:fld>
            <a:endParaRPr kumimoji="1" lang="zh-CN" altLang="en-US"/>
          </a:p>
        </p:txBody>
      </p:sp>
    </p:spTree>
    <p:extLst>
      <p:ext uri="{BB962C8B-B14F-4D97-AF65-F5344CB8AC3E}">
        <p14:creationId xmlns:p14="http://schemas.microsoft.com/office/powerpoint/2010/main" val="1239607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57</a:t>
            </a:fld>
            <a:endParaRPr kumimoji="1" lang="zh-CN" altLang="en-US"/>
          </a:p>
        </p:txBody>
      </p:sp>
    </p:spTree>
    <p:extLst>
      <p:ext uri="{BB962C8B-B14F-4D97-AF65-F5344CB8AC3E}">
        <p14:creationId xmlns:p14="http://schemas.microsoft.com/office/powerpoint/2010/main" val="321055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58</a:t>
            </a:fld>
            <a:endParaRPr kumimoji="1" lang="zh-CN" altLang="en-US"/>
          </a:p>
        </p:txBody>
      </p:sp>
    </p:spTree>
    <p:extLst>
      <p:ext uri="{BB962C8B-B14F-4D97-AF65-F5344CB8AC3E}">
        <p14:creationId xmlns:p14="http://schemas.microsoft.com/office/powerpoint/2010/main" val="3221243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59</a:t>
            </a:fld>
            <a:endParaRPr kumimoji="1" lang="zh-CN" altLang="en-US"/>
          </a:p>
        </p:txBody>
      </p:sp>
    </p:spTree>
    <p:extLst>
      <p:ext uri="{BB962C8B-B14F-4D97-AF65-F5344CB8AC3E}">
        <p14:creationId xmlns:p14="http://schemas.microsoft.com/office/powerpoint/2010/main" val="2799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60</a:t>
            </a:fld>
            <a:endParaRPr kumimoji="1" lang="zh-CN" altLang="en-US"/>
          </a:p>
        </p:txBody>
      </p:sp>
    </p:spTree>
    <p:extLst>
      <p:ext uri="{BB962C8B-B14F-4D97-AF65-F5344CB8AC3E}">
        <p14:creationId xmlns:p14="http://schemas.microsoft.com/office/powerpoint/2010/main" val="1067966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8</a:t>
            </a:fld>
            <a:endParaRPr kumimoji="1" lang="zh-CN" altLang="en-US"/>
          </a:p>
        </p:txBody>
      </p:sp>
    </p:spTree>
    <p:extLst>
      <p:ext uri="{BB962C8B-B14F-4D97-AF65-F5344CB8AC3E}">
        <p14:creationId xmlns:p14="http://schemas.microsoft.com/office/powerpoint/2010/main" val="1973237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9</a:t>
            </a:fld>
            <a:endParaRPr kumimoji="1" lang="zh-CN" altLang="en-US"/>
          </a:p>
        </p:txBody>
      </p:sp>
    </p:spTree>
    <p:extLst>
      <p:ext uri="{BB962C8B-B14F-4D97-AF65-F5344CB8AC3E}">
        <p14:creationId xmlns:p14="http://schemas.microsoft.com/office/powerpoint/2010/main" val="3644503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37</a:t>
            </a:fld>
            <a:endParaRPr kumimoji="1" lang="zh-CN" altLang="en-US"/>
          </a:p>
        </p:txBody>
      </p:sp>
    </p:spTree>
    <p:extLst>
      <p:ext uri="{BB962C8B-B14F-4D97-AF65-F5344CB8AC3E}">
        <p14:creationId xmlns:p14="http://schemas.microsoft.com/office/powerpoint/2010/main" val="2720069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38</a:t>
            </a:fld>
            <a:endParaRPr kumimoji="1" lang="zh-CN" altLang="en-US"/>
          </a:p>
        </p:txBody>
      </p:sp>
    </p:spTree>
    <p:extLst>
      <p:ext uri="{BB962C8B-B14F-4D97-AF65-F5344CB8AC3E}">
        <p14:creationId xmlns:p14="http://schemas.microsoft.com/office/powerpoint/2010/main" val="1024902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39</a:t>
            </a:fld>
            <a:endParaRPr kumimoji="1" lang="zh-CN" altLang="en-US"/>
          </a:p>
        </p:txBody>
      </p:sp>
    </p:spTree>
    <p:extLst>
      <p:ext uri="{BB962C8B-B14F-4D97-AF65-F5344CB8AC3E}">
        <p14:creationId xmlns:p14="http://schemas.microsoft.com/office/powerpoint/2010/main" val="2511838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40</a:t>
            </a:fld>
            <a:endParaRPr kumimoji="1" lang="zh-CN" altLang="en-US"/>
          </a:p>
        </p:txBody>
      </p:sp>
    </p:spTree>
    <p:extLst>
      <p:ext uri="{BB962C8B-B14F-4D97-AF65-F5344CB8AC3E}">
        <p14:creationId xmlns:p14="http://schemas.microsoft.com/office/powerpoint/2010/main" val="729982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41</a:t>
            </a:fld>
            <a:endParaRPr kumimoji="1" lang="zh-CN" altLang="en-US"/>
          </a:p>
        </p:txBody>
      </p:sp>
    </p:spTree>
    <p:extLst>
      <p:ext uri="{BB962C8B-B14F-4D97-AF65-F5344CB8AC3E}">
        <p14:creationId xmlns:p14="http://schemas.microsoft.com/office/powerpoint/2010/main" val="3085659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42</a:t>
            </a:fld>
            <a:endParaRPr kumimoji="1" lang="zh-CN" altLang="en-US"/>
          </a:p>
        </p:txBody>
      </p:sp>
    </p:spTree>
    <p:extLst>
      <p:ext uri="{BB962C8B-B14F-4D97-AF65-F5344CB8AC3E}">
        <p14:creationId xmlns:p14="http://schemas.microsoft.com/office/powerpoint/2010/main" val="2293593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2B6AE6-0F78-6216-7AF5-6726399100AF}"/>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39FD6AA-30F6-5C3F-3EE7-BFE6D70067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E7D73BDC-A4BD-9A30-7BCE-2AC3253523A6}"/>
              </a:ext>
            </a:extLst>
          </p:cNvPr>
          <p:cNvSpPr>
            <a:spLocks noGrp="1"/>
          </p:cNvSpPr>
          <p:nvPr>
            <p:ph type="dt" sz="half" idx="10"/>
          </p:nvPr>
        </p:nvSpPr>
        <p:spPr/>
        <p:txBody>
          <a:bodyPr/>
          <a:lstStyle/>
          <a:p>
            <a:fld id="{93FF2699-7A0A-C748-ACC7-2CAB77C14AF5}" type="datetimeFigureOut">
              <a:rPr kumimoji="1" lang="zh-CN" altLang="en-US" smtClean="0"/>
              <a:t>2023/11/29</a:t>
            </a:fld>
            <a:endParaRPr kumimoji="1" lang="zh-CN" altLang="en-US"/>
          </a:p>
        </p:txBody>
      </p:sp>
      <p:sp>
        <p:nvSpPr>
          <p:cNvPr id="5" name="页脚占位符 4">
            <a:extLst>
              <a:ext uri="{FF2B5EF4-FFF2-40B4-BE49-F238E27FC236}">
                <a16:creationId xmlns:a16="http://schemas.microsoft.com/office/drawing/2014/main" id="{FC9F2575-E4B1-62FC-49C1-D118102C36C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71AB958-84FF-7365-C691-A4EEC19CEE7B}"/>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3148409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E9D4E8-11CA-748C-E6FA-F60C19341BA6}"/>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8CB8633-D854-E50B-1F48-AA06C2FF316C}"/>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B88B8BA-4113-B51C-B860-F9E9A7302FAC}"/>
              </a:ext>
            </a:extLst>
          </p:cNvPr>
          <p:cNvSpPr>
            <a:spLocks noGrp="1"/>
          </p:cNvSpPr>
          <p:nvPr>
            <p:ph type="dt" sz="half" idx="10"/>
          </p:nvPr>
        </p:nvSpPr>
        <p:spPr/>
        <p:txBody>
          <a:bodyPr/>
          <a:lstStyle/>
          <a:p>
            <a:fld id="{93FF2699-7A0A-C748-ACC7-2CAB77C14AF5}" type="datetimeFigureOut">
              <a:rPr kumimoji="1" lang="zh-CN" altLang="en-US" smtClean="0"/>
              <a:t>2023/11/29</a:t>
            </a:fld>
            <a:endParaRPr kumimoji="1" lang="zh-CN" altLang="en-US"/>
          </a:p>
        </p:txBody>
      </p:sp>
      <p:sp>
        <p:nvSpPr>
          <p:cNvPr id="5" name="页脚占位符 4">
            <a:extLst>
              <a:ext uri="{FF2B5EF4-FFF2-40B4-BE49-F238E27FC236}">
                <a16:creationId xmlns:a16="http://schemas.microsoft.com/office/drawing/2014/main" id="{F8B34A8F-DC4B-62B4-D121-926134BB22B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4FBCF73-8D2C-1252-CFF3-9E6524F4D241}"/>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3890215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E20C33-B5DD-2C39-5F2E-DCB44066B8AF}"/>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D8E8FDD-1E9A-1EE8-21A2-DC3D54BA297A}"/>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6DB63C5-D405-3606-AAFB-2108B66318E9}"/>
              </a:ext>
            </a:extLst>
          </p:cNvPr>
          <p:cNvSpPr>
            <a:spLocks noGrp="1"/>
          </p:cNvSpPr>
          <p:nvPr>
            <p:ph type="dt" sz="half" idx="10"/>
          </p:nvPr>
        </p:nvSpPr>
        <p:spPr/>
        <p:txBody>
          <a:bodyPr/>
          <a:lstStyle/>
          <a:p>
            <a:fld id="{93FF2699-7A0A-C748-ACC7-2CAB77C14AF5}" type="datetimeFigureOut">
              <a:rPr kumimoji="1" lang="zh-CN" altLang="en-US" smtClean="0"/>
              <a:t>2023/11/29</a:t>
            </a:fld>
            <a:endParaRPr kumimoji="1" lang="zh-CN" altLang="en-US"/>
          </a:p>
        </p:txBody>
      </p:sp>
      <p:sp>
        <p:nvSpPr>
          <p:cNvPr id="5" name="页脚占位符 4">
            <a:extLst>
              <a:ext uri="{FF2B5EF4-FFF2-40B4-BE49-F238E27FC236}">
                <a16:creationId xmlns:a16="http://schemas.microsoft.com/office/drawing/2014/main" id="{592D0286-14EA-D689-9044-91218E9C800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C568CF9-D404-6E30-F1CB-233CAABDCB81}"/>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382332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E1455A-0381-580A-1512-4A43DDC4752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EF51B62-823F-8534-7029-FA440854B24E}"/>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0C4D083-FC02-2E0E-91A8-1E613727C0B1}"/>
              </a:ext>
            </a:extLst>
          </p:cNvPr>
          <p:cNvSpPr>
            <a:spLocks noGrp="1"/>
          </p:cNvSpPr>
          <p:nvPr>
            <p:ph type="dt" sz="half" idx="10"/>
          </p:nvPr>
        </p:nvSpPr>
        <p:spPr/>
        <p:txBody>
          <a:bodyPr/>
          <a:lstStyle/>
          <a:p>
            <a:fld id="{93FF2699-7A0A-C748-ACC7-2CAB77C14AF5}" type="datetimeFigureOut">
              <a:rPr kumimoji="1" lang="zh-CN" altLang="en-US" smtClean="0"/>
              <a:t>2023/11/29</a:t>
            </a:fld>
            <a:endParaRPr kumimoji="1" lang="zh-CN" altLang="en-US"/>
          </a:p>
        </p:txBody>
      </p:sp>
      <p:sp>
        <p:nvSpPr>
          <p:cNvPr id="5" name="页脚占位符 4">
            <a:extLst>
              <a:ext uri="{FF2B5EF4-FFF2-40B4-BE49-F238E27FC236}">
                <a16:creationId xmlns:a16="http://schemas.microsoft.com/office/drawing/2014/main" id="{A998AA93-685B-5403-AED1-1F689721068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5C291AD-326E-E68E-9370-AB9BDA8CB2C7}"/>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96880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F2707-1E3B-F096-4565-4C2A12B50BF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BCEA78D-A3F2-E6BE-B1A2-ADC90771C3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C65AA955-DC17-4C52-A1FF-5832A7DF9C54}"/>
              </a:ext>
            </a:extLst>
          </p:cNvPr>
          <p:cNvSpPr>
            <a:spLocks noGrp="1"/>
          </p:cNvSpPr>
          <p:nvPr>
            <p:ph type="dt" sz="half" idx="10"/>
          </p:nvPr>
        </p:nvSpPr>
        <p:spPr/>
        <p:txBody>
          <a:bodyPr/>
          <a:lstStyle/>
          <a:p>
            <a:fld id="{93FF2699-7A0A-C748-ACC7-2CAB77C14AF5}" type="datetimeFigureOut">
              <a:rPr kumimoji="1" lang="zh-CN" altLang="en-US" smtClean="0"/>
              <a:t>2023/11/29</a:t>
            </a:fld>
            <a:endParaRPr kumimoji="1" lang="zh-CN" altLang="en-US"/>
          </a:p>
        </p:txBody>
      </p:sp>
      <p:sp>
        <p:nvSpPr>
          <p:cNvPr id="5" name="页脚占位符 4">
            <a:extLst>
              <a:ext uri="{FF2B5EF4-FFF2-40B4-BE49-F238E27FC236}">
                <a16:creationId xmlns:a16="http://schemas.microsoft.com/office/drawing/2014/main" id="{84760B18-19F3-8165-3D80-3DD95429CF5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770D414-5E19-33F9-51C9-211E5B9E7EC0}"/>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61422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213DD8-7D99-7BCA-D8AF-DFF466D3B25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9FF26F3-0A0C-AB47-FF95-1CF190C60C03}"/>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5D351614-A679-C947-0E0F-77A50468DE04}"/>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5628822F-01AB-6193-1A8B-B6784EE12528}"/>
              </a:ext>
            </a:extLst>
          </p:cNvPr>
          <p:cNvSpPr>
            <a:spLocks noGrp="1"/>
          </p:cNvSpPr>
          <p:nvPr>
            <p:ph type="dt" sz="half" idx="10"/>
          </p:nvPr>
        </p:nvSpPr>
        <p:spPr/>
        <p:txBody>
          <a:bodyPr/>
          <a:lstStyle/>
          <a:p>
            <a:fld id="{93FF2699-7A0A-C748-ACC7-2CAB77C14AF5}" type="datetimeFigureOut">
              <a:rPr kumimoji="1" lang="zh-CN" altLang="en-US" smtClean="0"/>
              <a:t>2023/11/29</a:t>
            </a:fld>
            <a:endParaRPr kumimoji="1" lang="zh-CN" altLang="en-US"/>
          </a:p>
        </p:txBody>
      </p:sp>
      <p:sp>
        <p:nvSpPr>
          <p:cNvPr id="6" name="页脚占位符 5">
            <a:extLst>
              <a:ext uri="{FF2B5EF4-FFF2-40B4-BE49-F238E27FC236}">
                <a16:creationId xmlns:a16="http://schemas.microsoft.com/office/drawing/2014/main" id="{4AF8F26C-AA96-2C7B-5631-1305F37F411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633879A-3C14-EB9F-A839-EBFC32FD11EA}"/>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2756760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85349D-E202-2C02-0382-535D61A56623}"/>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8FF55E9-8109-9888-2DCC-44F00C3E93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D8A2C91B-52FD-49CC-6AA7-3D5920121A9E}"/>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DFDDCEE6-A8BE-4137-9ECB-70383E86B8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924737B7-56A9-D671-B733-DF8509E98958}"/>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C8A3D82F-91CC-385C-0777-DAF8A941A7AF}"/>
              </a:ext>
            </a:extLst>
          </p:cNvPr>
          <p:cNvSpPr>
            <a:spLocks noGrp="1"/>
          </p:cNvSpPr>
          <p:nvPr>
            <p:ph type="dt" sz="half" idx="10"/>
          </p:nvPr>
        </p:nvSpPr>
        <p:spPr/>
        <p:txBody>
          <a:bodyPr/>
          <a:lstStyle/>
          <a:p>
            <a:fld id="{93FF2699-7A0A-C748-ACC7-2CAB77C14AF5}" type="datetimeFigureOut">
              <a:rPr kumimoji="1" lang="zh-CN" altLang="en-US" smtClean="0"/>
              <a:t>2023/11/29</a:t>
            </a:fld>
            <a:endParaRPr kumimoji="1" lang="zh-CN" altLang="en-US"/>
          </a:p>
        </p:txBody>
      </p:sp>
      <p:sp>
        <p:nvSpPr>
          <p:cNvPr id="8" name="页脚占位符 7">
            <a:extLst>
              <a:ext uri="{FF2B5EF4-FFF2-40B4-BE49-F238E27FC236}">
                <a16:creationId xmlns:a16="http://schemas.microsoft.com/office/drawing/2014/main" id="{A1CB569B-474D-6405-A6C4-08057754B7AD}"/>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A8B5387-079D-B16D-B803-90DC74A41ADF}"/>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2660141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8D2CD-54A7-2DDC-CBDB-51FDBCE67B6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AA424421-1F2B-7486-9EF3-9F3961EDCF66}"/>
              </a:ext>
            </a:extLst>
          </p:cNvPr>
          <p:cNvSpPr>
            <a:spLocks noGrp="1"/>
          </p:cNvSpPr>
          <p:nvPr>
            <p:ph type="dt" sz="half" idx="10"/>
          </p:nvPr>
        </p:nvSpPr>
        <p:spPr/>
        <p:txBody>
          <a:bodyPr/>
          <a:lstStyle/>
          <a:p>
            <a:fld id="{93FF2699-7A0A-C748-ACC7-2CAB77C14AF5}" type="datetimeFigureOut">
              <a:rPr kumimoji="1" lang="zh-CN" altLang="en-US" smtClean="0"/>
              <a:t>2023/11/29</a:t>
            </a:fld>
            <a:endParaRPr kumimoji="1" lang="zh-CN" altLang="en-US"/>
          </a:p>
        </p:txBody>
      </p:sp>
      <p:sp>
        <p:nvSpPr>
          <p:cNvPr id="4" name="页脚占位符 3">
            <a:extLst>
              <a:ext uri="{FF2B5EF4-FFF2-40B4-BE49-F238E27FC236}">
                <a16:creationId xmlns:a16="http://schemas.microsoft.com/office/drawing/2014/main" id="{95FBAAB8-D5DE-AD62-A264-F7B1D04A5EF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46D0F212-F2F2-F467-403B-4C1773BF887C}"/>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3764503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D4CB6A-FCB8-2D0A-385F-4EFC50AF38A8}"/>
              </a:ext>
            </a:extLst>
          </p:cNvPr>
          <p:cNvSpPr>
            <a:spLocks noGrp="1"/>
          </p:cNvSpPr>
          <p:nvPr>
            <p:ph type="dt" sz="half" idx="10"/>
          </p:nvPr>
        </p:nvSpPr>
        <p:spPr/>
        <p:txBody>
          <a:bodyPr/>
          <a:lstStyle/>
          <a:p>
            <a:fld id="{93FF2699-7A0A-C748-ACC7-2CAB77C14AF5}" type="datetimeFigureOut">
              <a:rPr kumimoji="1" lang="zh-CN" altLang="en-US" smtClean="0"/>
              <a:t>2023/11/29</a:t>
            </a:fld>
            <a:endParaRPr kumimoji="1" lang="zh-CN" altLang="en-US"/>
          </a:p>
        </p:txBody>
      </p:sp>
      <p:sp>
        <p:nvSpPr>
          <p:cNvPr id="3" name="页脚占位符 2">
            <a:extLst>
              <a:ext uri="{FF2B5EF4-FFF2-40B4-BE49-F238E27FC236}">
                <a16:creationId xmlns:a16="http://schemas.microsoft.com/office/drawing/2014/main" id="{9001FC97-2266-4F43-8729-6AB80A583A0E}"/>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40BDCAF6-F299-C3D9-AB84-F55DBAC29846}"/>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3273377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40A83D-911B-A357-486D-796AC1222A6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4C0E27E-BF89-9366-21C4-F7B2CB74B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5E240773-406F-D374-8C7E-23BBB49B0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9A8C860-ABB5-7C79-9487-E2CB460F9555}"/>
              </a:ext>
            </a:extLst>
          </p:cNvPr>
          <p:cNvSpPr>
            <a:spLocks noGrp="1"/>
          </p:cNvSpPr>
          <p:nvPr>
            <p:ph type="dt" sz="half" idx="10"/>
          </p:nvPr>
        </p:nvSpPr>
        <p:spPr/>
        <p:txBody>
          <a:bodyPr/>
          <a:lstStyle/>
          <a:p>
            <a:fld id="{93FF2699-7A0A-C748-ACC7-2CAB77C14AF5}" type="datetimeFigureOut">
              <a:rPr kumimoji="1" lang="zh-CN" altLang="en-US" smtClean="0"/>
              <a:t>2023/11/29</a:t>
            </a:fld>
            <a:endParaRPr kumimoji="1" lang="zh-CN" altLang="en-US"/>
          </a:p>
        </p:txBody>
      </p:sp>
      <p:sp>
        <p:nvSpPr>
          <p:cNvPr id="6" name="页脚占位符 5">
            <a:extLst>
              <a:ext uri="{FF2B5EF4-FFF2-40B4-BE49-F238E27FC236}">
                <a16:creationId xmlns:a16="http://schemas.microsoft.com/office/drawing/2014/main" id="{91415829-FC76-4E8D-8180-810534CCC2C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09D682E-520C-2823-AA74-A7E8325354DE}"/>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2556931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E2020-9BCF-7134-49AC-3D36752AE90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79015984-6599-2277-5674-0804C66813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82FF0A7-1A97-75ED-8FF5-EA2899446B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726016E-67A5-5CB1-0EB7-48BE089CC176}"/>
              </a:ext>
            </a:extLst>
          </p:cNvPr>
          <p:cNvSpPr>
            <a:spLocks noGrp="1"/>
          </p:cNvSpPr>
          <p:nvPr>
            <p:ph type="dt" sz="half" idx="10"/>
          </p:nvPr>
        </p:nvSpPr>
        <p:spPr/>
        <p:txBody>
          <a:bodyPr/>
          <a:lstStyle/>
          <a:p>
            <a:fld id="{93FF2699-7A0A-C748-ACC7-2CAB77C14AF5}" type="datetimeFigureOut">
              <a:rPr kumimoji="1" lang="zh-CN" altLang="en-US" smtClean="0"/>
              <a:t>2023/11/29</a:t>
            </a:fld>
            <a:endParaRPr kumimoji="1" lang="zh-CN" altLang="en-US"/>
          </a:p>
        </p:txBody>
      </p:sp>
      <p:sp>
        <p:nvSpPr>
          <p:cNvPr id="6" name="页脚占位符 5">
            <a:extLst>
              <a:ext uri="{FF2B5EF4-FFF2-40B4-BE49-F238E27FC236}">
                <a16:creationId xmlns:a16="http://schemas.microsoft.com/office/drawing/2014/main" id="{0BAB8054-A422-F0ED-31B7-AF0ABCBA1EC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3D560F8-345C-E5DF-353C-1F6E477790AF}"/>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488916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5E06723-332C-8C86-7560-43ECD54279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3A01A93-A620-5A44-A80E-BD970CD561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7FD547B-4816-5359-90FB-BBDE72FE73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F2699-7A0A-C748-ACC7-2CAB77C14AF5}" type="datetimeFigureOut">
              <a:rPr kumimoji="1" lang="zh-CN" altLang="en-US" smtClean="0"/>
              <a:t>2023/11/29</a:t>
            </a:fld>
            <a:endParaRPr kumimoji="1" lang="zh-CN" altLang="en-US"/>
          </a:p>
        </p:txBody>
      </p:sp>
      <p:sp>
        <p:nvSpPr>
          <p:cNvPr id="5" name="页脚占位符 4">
            <a:extLst>
              <a:ext uri="{FF2B5EF4-FFF2-40B4-BE49-F238E27FC236}">
                <a16:creationId xmlns:a16="http://schemas.microsoft.com/office/drawing/2014/main" id="{C2DEF939-18F5-DF28-5A64-3D63133730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0E8E8157-0AF9-E930-04DE-E119BD672A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3874538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lcamtuf.coredump.cx/afl/releases/afl-latest.tgz"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9.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68.xml.rels><?xml version="1.0" encoding="UTF-8" standalone="yes"?>
<Relationships xmlns="http://schemas.openxmlformats.org/package/2006/relationships"><Relationship Id="rId2" Type="http://schemas.openxmlformats.org/officeDocument/2006/relationships/hyperlink" Target="https://github.com/z3prover"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tags" Target="../tags/tag35.xml"/><Relationship Id="rId3" Type="http://schemas.openxmlformats.org/officeDocument/2006/relationships/tags" Target="../tags/tag20.xml"/><Relationship Id="rId21" Type="http://schemas.openxmlformats.org/officeDocument/2006/relationships/image" Target="../media/image19.tmp"/><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slideLayout" Target="../slideLayouts/slideLayout7.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tags" Target="../tags/tag36.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0.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18" Type="http://schemas.openxmlformats.org/officeDocument/2006/relationships/slideLayout" Target="../slideLayouts/slideLayout7.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tags" Target="../tags/tag53.xml"/><Relationship Id="rId2" Type="http://schemas.openxmlformats.org/officeDocument/2006/relationships/tags" Target="../tags/tag38.xml"/><Relationship Id="rId16" Type="http://schemas.openxmlformats.org/officeDocument/2006/relationships/tags" Target="../tags/tag52.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5" Type="http://schemas.openxmlformats.org/officeDocument/2006/relationships/tags" Target="../tags/tag51.xml"/><Relationship Id="rId10" Type="http://schemas.openxmlformats.org/officeDocument/2006/relationships/tags" Target="../tags/tag46.xml"/><Relationship Id="rId19" Type="http://schemas.openxmlformats.org/officeDocument/2006/relationships/image" Target="../media/image19.tmp"/><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tags" Target="../tags/tag5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893B42B-EB02-E974-F41C-D271ED5846AF}"/>
              </a:ext>
            </a:extLst>
          </p:cNvPr>
          <p:cNvSpPr/>
          <p:nvPr/>
        </p:nvSpPr>
        <p:spPr>
          <a:xfrm>
            <a:off x="0" y="1720054"/>
            <a:ext cx="12192000" cy="2376264"/>
          </a:xfrm>
          <a:prstGeom prst="rect">
            <a:avLst/>
          </a:prstGeom>
          <a:solidFill>
            <a:srgbClr val="0048A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7200" dirty="0">
                <a:latin typeface="Microsoft YaHei" panose="020B0503020204020204" pitchFamily="34" charset="-122"/>
                <a:ea typeface="Microsoft YaHei" panose="020B0503020204020204" pitchFamily="34" charset="-122"/>
              </a:rPr>
              <a:t>第六章 漏洞挖掘</a:t>
            </a:r>
          </a:p>
        </p:txBody>
      </p:sp>
      <p:sp>
        <p:nvSpPr>
          <p:cNvPr id="2" name="文本框 1">
            <a:extLst>
              <a:ext uri="{FF2B5EF4-FFF2-40B4-BE49-F238E27FC236}">
                <a16:creationId xmlns:a16="http://schemas.microsoft.com/office/drawing/2014/main" id="{49F400FA-E9BA-D5B0-4CBA-8920750928A9}"/>
              </a:ext>
            </a:extLst>
          </p:cNvPr>
          <p:cNvSpPr txBox="1"/>
          <p:nvPr/>
        </p:nvSpPr>
        <p:spPr>
          <a:xfrm>
            <a:off x="5080337" y="4221088"/>
            <a:ext cx="2031325" cy="1135054"/>
          </a:xfrm>
          <a:prstGeom prst="rect">
            <a:avLst/>
          </a:prstGeom>
          <a:noFill/>
        </p:spPr>
        <p:txBody>
          <a:bodyPr wrap="none" rtlCol="0">
            <a:spAutoFit/>
          </a:bodyPr>
          <a:lstStyle/>
          <a:p>
            <a:pPr algn="ctr">
              <a:lnSpc>
                <a:spcPct val="150000"/>
              </a:lnSpc>
            </a:pPr>
            <a:r>
              <a:rPr kumimoji="1" lang="zh-CN" altLang="en-US" sz="2400" dirty="0">
                <a:latin typeface="Microsoft YaHei" panose="020B0503020204020204" pitchFamily="34" charset="-122"/>
                <a:ea typeface="Microsoft YaHei" panose="020B0503020204020204" pitchFamily="34" charset="-122"/>
              </a:rPr>
              <a:t>天津大学 </a:t>
            </a:r>
            <a:endParaRPr kumimoji="1" lang="en-US" altLang="zh-CN" sz="2400" dirty="0">
              <a:latin typeface="Microsoft YaHei" panose="020B0503020204020204" pitchFamily="34" charset="-122"/>
              <a:ea typeface="Microsoft YaHei" panose="020B0503020204020204" pitchFamily="34" charset="-122"/>
            </a:endParaRPr>
          </a:p>
          <a:p>
            <a:pPr algn="ctr">
              <a:lnSpc>
                <a:spcPct val="150000"/>
              </a:lnSpc>
            </a:pPr>
            <a:r>
              <a:rPr kumimoji="1" lang="zh-CN" altLang="en-US" sz="2400" dirty="0">
                <a:latin typeface="Microsoft YaHei" panose="020B0503020204020204" pitchFamily="34" charset="-122"/>
                <a:ea typeface="Microsoft YaHei" panose="020B0503020204020204" pitchFamily="34" charset="-122"/>
              </a:rPr>
              <a:t>网络安全学院</a:t>
            </a:r>
          </a:p>
        </p:txBody>
      </p:sp>
    </p:spTree>
    <p:extLst>
      <p:ext uri="{BB962C8B-B14F-4D97-AF65-F5344CB8AC3E}">
        <p14:creationId xmlns:p14="http://schemas.microsoft.com/office/powerpoint/2010/main" val="278367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词法分析</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786585" y="1148820"/>
            <a:ext cx="233910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人工分析的缺点</a:t>
            </a:r>
          </a:p>
        </p:txBody>
      </p:sp>
      <p:sp>
        <p:nvSpPr>
          <p:cNvPr id="8" name="文本框 7">
            <a:extLst>
              <a:ext uri="{FF2B5EF4-FFF2-40B4-BE49-F238E27FC236}">
                <a16:creationId xmlns:a16="http://schemas.microsoft.com/office/drawing/2014/main" id="{834F9780-0674-44A0-FF7F-C80FD400A950}"/>
              </a:ext>
            </a:extLst>
          </p:cNvPr>
          <p:cNvSpPr txBox="1"/>
          <p:nvPr/>
        </p:nvSpPr>
        <p:spPr>
          <a:xfrm>
            <a:off x="773944" y="1713192"/>
            <a:ext cx="5111749" cy="159601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手动检测漏洞，既需要检测人员具有超高的实践经验，而且需要对每个漏洞进行逐一排除，费时费力。</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27507" y="1155220"/>
            <a:ext cx="233910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自动化检测脚本</a:t>
            </a:r>
          </a:p>
        </p:txBody>
      </p:sp>
      <p:sp>
        <p:nvSpPr>
          <p:cNvPr id="9" name="文本框 8">
            <a:extLst>
              <a:ext uri="{FF2B5EF4-FFF2-40B4-BE49-F238E27FC236}">
                <a16:creationId xmlns:a16="http://schemas.microsoft.com/office/drawing/2014/main" id="{0A3CBDEB-575B-00AE-A610-AD66DE4EF034}"/>
              </a:ext>
            </a:extLst>
          </p:cNvPr>
          <p:cNvSpPr txBox="1"/>
          <p:nvPr/>
        </p:nvSpPr>
        <p:spPr>
          <a:xfrm>
            <a:off x="6427507" y="1713192"/>
            <a:ext cx="4960962" cy="2365456"/>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重复的工作可以自动化，以提高漏洞挖掘的效率。</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Bugscam</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是</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IDA</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工具的一个脚本工具，通过分析诸如</a:t>
            </a: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strcpy</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sprintf</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等危险函数的参数，确定代码中是否存在</a:t>
            </a:r>
            <a:r>
              <a:rPr kumimoji="1" lang="zh-CN" altLang="en-US" sz="2000" dirty="0">
                <a:latin typeface="Microsoft YaHei" panose="020B0503020204020204" pitchFamily="34" charset="-122"/>
                <a:ea typeface="Microsoft YaHei" panose="020B0503020204020204" pitchFamily="34" charset="-122"/>
              </a:rPr>
              <a:t>缓冲区溢出漏洞</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2313343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词法分析</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3881897"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786585"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示例代码</a:t>
            </a:r>
          </a:p>
        </p:txBody>
      </p:sp>
      <p:sp>
        <p:nvSpPr>
          <p:cNvPr id="8" name="文本框 7">
            <a:extLst>
              <a:ext uri="{FF2B5EF4-FFF2-40B4-BE49-F238E27FC236}">
                <a16:creationId xmlns:a16="http://schemas.microsoft.com/office/drawing/2014/main" id="{834F9780-0674-44A0-FF7F-C80FD400A950}"/>
              </a:ext>
            </a:extLst>
          </p:cNvPr>
          <p:cNvSpPr txBox="1"/>
          <p:nvPr/>
        </p:nvSpPr>
        <p:spPr>
          <a:xfrm>
            <a:off x="773943" y="1706792"/>
            <a:ext cx="3881897" cy="3785652"/>
          </a:xfrm>
          <a:prstGeom prst="rect">
            <a:avLst/>
          </a:prstGeom>
          <a:noFill/>
        </p:spPr>
        <p:txBody>
          <a:bodyPr wrap="square" rtlCol="0">
            <a:spAutoFit/>
          </a:bodyPr>
          <a:lstStyle/>
          <a:p>
            <a:r>
              <a:rPr lang="en-US" sz="1600" dirty="0">
                <a:solidFill>
                  <a:srgbClr val="0000FF"/>
                </a:solidFill>
                <a:latin typeface="Menlo"/>
              </a:rPr>
              <a:t>#include </a:t>
            </a:r>
            <a:r>
              <a:rPr lang="en-US" sz="1600" dirty="0">
                <a:solidFill>
                  <a:srgbClr val="A31515"/>
                </a:solidFill>
                <a:latin typeface="Menlo"/>
              </a:rPr>
              <a:t>&lt;</a:t>
            </a:r>
            <a:r>
              <a:rPr lang="en-US" sz="1600" dirty="0" err="1">
                <a:solidFill>
                  <a:srgbClr val="A31515"/>
                </a:solidFill>
                <a:latin typeface="Menlo"/>
              </a:rPr>
              <a:t>stdio.h</a:t>
            </a:r>
            <a:r>
              <a:rPr lang="en-US" sz="1600" dirty="0">
                <a:solidFill>
                  <a:srgbClr val="A31515"/>
                </a:solidFill>
                <a:latin typeface="Menlo"/>
              </a:rPr>
              <a:t>&gt;</a:t>
            </a:r>
            <a:endParaRPr lang="en-US" sz="1600" dirty="0">
              <a:solidFill>
                <a:srgbClr val="000000"/>
              </a:solidFill>
              <a:latin typeface="Menlo"/>
            </a:endParaRPr>
          </a:p>
          <a:p>
            <a:r>
              <a:rPr lang="en-US" sz="1600" dirty="0">
                <a:solidFill>
                  <a:srgbClr val="0000FF"/>
                </a:solidFill>
                <a:latin typeface="Menlo"/>
              </a:rPr>
              <a:t>#include </a:t>
            </a:r>
            <a:r>
              <a:rPr lang="en-US" sz="1600" dirty="0">
                <a:solidFill>
                  <a:srgbClr val="A31515"/>
                </a:solidFill>
                <a:latin typeface="Menlo"/>
              </a:rPr>
              <a:t>&lt;</a:t>
            </a:r>
            <a:r>
              <a:rPr lang="en-US" sz="1600" dirty="0" err="1">
                <a:solidFill>
                  <a:srgbClr val="A31515"/>
                </a:solidFill>
                <a:latin typeface="Menlo"/>
              </a:rPr>
              <a:t>windows.h</a:t>
            </a:r>
            <a:r>
              <a:rPr lang="en-US" sz="1600" dirty="0">
                <a:solidFill>
                  <a:srgbClr val="A31515"/>
                </a:solidFill>
                <a:latin typeface="Menlo"/>
              </a:rPr>
              <a:t>&gt;</a:t>
            </a:r>
            <a:endParaRPr lang="en-US" sz="1600" dirty="0">
              <a:solidFill>
                <a:srgbClr val="000000"/>
              </a:solidFill>
              <a:latin typeface="Menlo"/>
            </a:endParaRPr>
          </a:p>
          <a:p>
            <a:br>
              <a:rPr lang="en-US" sz="1600" dirty="0">
                <a:solidFill>
                  <a:srgbClr val="000000"/>
                </a:solidFill>
                <a:latin typeface="Menlo"/>
              </a:rPr>
            </a:br>
            <a:r>
              <a:rPr lang="en-US" sz="1600" dirty="0">
                <a:solidFill>
                  <a:srgbClr val="0000FF"/>
                </a:solidFill>
                <a:latin typeface="Menlo"/>
              </a:rPr>
              <a:t>void</a:t>
            </a:r>
            <a:r>
              <a:rPr lang="en-US" sz="1600" dirty="0">
                <a:solidFill>
                  <a:srgbClr val="000000"/>
                </a:solidFill>
                <a:latin typeface="Menlo"/>
              </a:rPr>
              <a:t> </a:t>
            </a:r>
            <a:r>
              <a:rPr lang="en-US" sz="1600" dirty="0" err="1">
                <a:solidFill>
                  <a:srgbClr val="000000"/>
                </a:solidFill>
                <a:latin typeface="Menlo"/>
              </a:rPr>
              <a:t>vul</a:t>
            </a:r>
            <a:r>
              <a:rPr lang="en-US" sz="1600" dirty="0">
                <a:solidFill>
                  <a:srgbClr val="000000"/>
                </a:solidFill>
                <a:latin typeface="Menlo"/>
              </a:rPr>
              <a:t>(</a:t>
            </a:r>
            <a:r>
              <a:rPr lang="en-US" sz="1600" dirty="0">
                <a:solidFill>
                  <a:srgbClr val="0000FF"/>
                </a:solidFill>
                <a:latin typeface="Menlo"/>
              </a:rPr>
              <a:t>char</a:t>
            </a:r>
            <a:r>
              <a:rPr lang="en-US" sz="1600" dirty="0">
                <a:solidFill>
                  <a:srgbClr val="000000"/>
                </a:solidFill>
                <a:latin typeface="Menlo"/>
              </a:rPr>
              <a:t>*</a:t>
            </a:r>
            <a:r>
              <a:rPr lang="zh-CN" altLang="en-US" sz="1600" dirty="0">
                <a:solidFill>
                  <a:srgbClr val="000000"/>
                </a:solidFill>
                <a:latin typeface="Menlo"/>
              </a:rPr>
              <a:t> </a:t>
            </a:r>
            <a:r>
              <a:rPr lang="en-US" sz="1600" dirty="0">
                <a:solidFill>
                  <a:srgbClr val="000000"/>
                </a:solidFill>
                <a:latin typeface="Menlo"/>
              </a:rPr>
              <a:t>bu1){</a:t>
            </a:r>
          </a:p>
          <a:p>
            <a:r>
              <a:rPr lang="en-US" sz="1600" dirty="0">
                <a:solidFill>
                  <a:srgbClr val="0000FF"/>
                </a:solidFill>
                <a:latin typeface="Menlo"/>
              </a:rPr>
              <a:t>    char</a:t>
            </a:r>
            <a:r>
              <a:rPr lang="en-US" sz="1600" dirty="0">
                <a:solidFill>
                  <a:srgbClr val="000000"/>
                </a:solidFill>
                <a:latin typeface="Menlo"/>
              </a:rPr>
              <a:t> a[</a:t>
            </a:r>
            <a:r>
              <a:rPr lang="en-US" sz="1600" dirty="0">
                <a:solidFill>
                  <a:srgbClr val="098658"/>
                </a:solidFill>
                <a:latin typeface="Menlo"/>
              </a:rPr>
              <a:t>200</a:t>
            </a:r>
            <a:r>
              <a:rPr lang="en-US" sz="1600" dirty="0">
                <a:solidFill>
                  <a:srgbClr val="000000"/>
                </a:solidFill>
                <a:latin typeface="Menlo"/>
              </a:rPr>
              <a:t>];</a:t>
            </a:r>
          </a:p>
          <a:p>
            <a:r>
              <a:rPr lang="en-US" sz="1600" dirty="0">
                <a:solidFill>
                  <a:srgbClr val="000000"/>
                </a:solidFill>
                <a:latin typeface="Menlo"/>
              </a:rPr>
              <a:t>    </a:t>
            </a:r>
            <a:r>
              <a:rPr lang="en-US" sz="1600" dirty="0" err="1">
                <a:solidFill>
                  <a:srgbClr val="000000"/>
                </a:solidFill>
                <a:latin typeface="Menlo"/>
              </a:rPr>
              <a:t>lstrcpy</a:t>
            </a:r>
            <a:r>
              <a:rPr lang="en-US" sz="1600" dirty="0">
                <a:solidFill>
                  <a:srgbClr val="000000"/>
                </a:solidFill>
                <a:latin typeface="Menlo"/>
              </a:rPr>
              <a:t>(a,bu1);</a:t>
            </a:r>
          </a:p>
          <a:p>
            <a:r>
              <a:rPr lang="en-US" sz="1600" dirty="0">
                <a:solidFill>
                  <a:srgbClr val="000000"/>
                </a:solidFill>
                <a:latin typeface="Menlo"/>
              </a:rPr>
              <a:t>    </a:t>
            </a:r>
            <a:r>
              <a:rPr lang="en-US" sz="1600" dirty="0" err="1">
                <a:solidFill>
                  <a:srgbClr val="000000"/>
                </a:solidFill>
                <a:latin typeface="Menlo"/>
              </a:rPr>
              <a:t>printf</a:t>
            </a:r>
            <a:r>
              <a:rPr lang="en-US" sz="1600" dirty="0">
                <a:solidFill>
                  <a:srgbClr val="000000"/>
                </a:solidFill>
                <a:latin typeface="Menlo"/>
              </a:rPr>
              <a:t>(</a:t>
            </a:r>
            <a:r>
              <a:rPr lang="en-US" sz="1600" dirty="0">
                <a:solidFill>
                  <a:srgbClr val="A31515"/>
                </a:solidFill>
                <a:latin typeface="Menlo"/>
              </a:rPr>
              <a:t>"%</a:t>
            </a:r>
            <a:r>
              <a:rPr lang="en-US" sz="1600" dirty="0" err="1">
                <a:solidFill>
                  <a:srgbClr val="A31515"/>
                </a:solidFill>
                <a:latin typeface="Menlo"/>
              </a:rPr>
              <a:t>s"</a:t>
            </a:r>
            <a:r>
              <a:rPr lang="en-US" sz="1600" dirty="0" err="1">
                <a:solidFill>
                  <a:srgbClr val="000000"/>
                </a:solidFill>
                <a:latin typeface="Menlo"/>
              </a:rPr>
              <a:t>,a</a:t>
            </a:r>
            <a:r>
              <a:rPr lang="en-US" sz="1600" dirty="0">
                <a:solidFill>
                  <a:srgbClr val="000000"/>
                </a:solidFill>
                <a:latin typeface="Menlo"/>
              </a:rPr>
              <a:t>);</a:t>
            </a:r>
          </a:p>
          <a:p>
            <a:r>
              <a:rPr lang="en-US" sz="1600" dirty="0">
                <a:solidFill>
                  <a:srgbClr val="0000FF"/>
                </a:solidFill>
                <a:latin typeface="Menlo"/>
              </a:rPr>
              <a:t>    return</a:t>
            </a:r>
            <a:r>
              <a:rPr lang="en-US" sz="1600" dirty="0">
                <a:solidFill>
                  <a:srgbClr val="000000"/>
                </a:solidFill>
                <a:latin typeface="Menlo"/>
              </a:rPr>
              <a:t>;</a:t>
            </a:r>
          </a:p>
          <a:p>
            <a:r>
              <a:rPr lang="en-US" sz="1600" dirty="0">
                <a:solidFill>
                  <a:srgbClr val="000000"/>
                </a:solidFill>
                <a:latin typeface="Menlo"/>
              </a:rPr>
              <a:t>}</a:t>
            </a:r>
          </a:p>
          <a:p>
            <a:br>
              <a:rPr lang="en-US" sz="1600" dirty="0">
                <a:solidFill>
                  <a:srgbClr val="000000"/>
                </a:solidFill>
                <a:latin typeface="Menlo"/>
              </a:rPr>
            </a:br>
            <a:r>
              <a:rPr lang="en-US" sz="1600" dirty="0">
                <a:solidFill>
                  <a:srgbClr val="0000FF"/>
                </a:solidFill>
                <a:latin typeface="Menlo"/>
              </a:rPr>
              <a:t>void</a:t>
            </a:r>
            <a:r>
              <a:rPr lang="en-US" sz="1600" dirty="0">
                <a:solidFill>
                  <a:srgbClr val="000000"/>
                </a:solidFill>
                <a:latin typeface="Menlo"/>
              </a:rPr>
              <a:t> main(){</a:t>
            </a:r>
          </a:p>
          <a:p>
            <a:r>
              <a:rPr lang="en-US" sz="1600" dirty="0">
                <a:solidFill>
                  <a:srgbClr val="0000FF"/>
                </a:solidFill>
                <a:latin typeface="Menlo"/>
              </a:rPr>
              <a:t>    char</a:t>
            </a:r>
            <a:r>
              <a:rPr lang="en-US" sz="1600" dirty="0">
                <a:solidFill>
                  <a:srgbClr val="000000"/>
                </a:solidFill>
                <a:latin typeface="Menlo"/>
              </a:rPr>
              <a:t> b[</a:t>
            </a:r>
            <a:r>
              <a:rPr lang="en-US" sz="1600" dirty="0">
                <a:solidFill>
                  <a:srgbClr val="098658"/>
                </a:solidFill>
                <a:latin typeface="Menlo"/>
              </a:rPr>
              <a:t>1024</a:t>
            </a:r>
            <a:r>
              <a:rPr lang="en-US" sz="1600" dirty="0">
                <a:solidFill>
                  <a:srgbClr val="000000"/>
                </a:solidFill>
                <a:latin typeface="Menlo"/>
              </a:rPr>
              <a:t>];</a:t>
            </a:r>
          </a:p>
          <a:p>
            <a:r>
              <a:rPr lang="en-US" sz="1600" dirty="0">
                <a:solidFill>
                  <a:srgbClr val="000000"/>
                </a:solidFill>
                <a:latin typeface="Menlo"/>
              </a:rPr>
              <a:t>    </a:t>
            </a:r>
            <a:r>
              <a:rPr lang="en-US" sz="1600" dirty="0" err="1">
                <a:solidFill>
                  <a:srgbClr val="000000"/>
                </a:solidFill>
                <a:latin typeface="Menlo"/>
              </a:rPr>
              <a:t>memset</a:t>
            </a:r>
            <a:r>
              <a:rPr lang="en-US" sz="1600" dirty="0">
                <a:solidFill>
                  <a:srgbClr val="000000"/>
                </a:solidFill>
                <a:latin typeface="Menlo"/>
              </a:rPr>
              <a:t>(b,</a:t>
            </a:r>
            <a:r>
              <a:rPr lang="en-US" sz="1600" dirty="0">
                <a:solidFill>
                  <a:srgbClr val="A31515"/>
                </a:solidFill>
                <a:latin typeface="Menlo"/>
              </a:rPr>
              <a:t>'l'</a:t>
            </a:r>
            <a:r>
              <a:rPr lang="en-US" sz="1600" dirty="0">
                <a:solidFill>
                  <a:srgbClr val="000000"/>
                </a:solidFill>
                <a:latin typeface="Menlo"/>
              </a:rPr>
              <a:t>,</a:t>
            </a:r>
            <a:r>
              <a:rPr lang="en-US" sz="1600" dirty="0" err="1">
                <a:solidFill>
                  <a:srgbClr val="0000FF"/>
                </a:solidFill>
                <a:latin typeface="Menlo"/>
              </a:rPr>
              <a:t>sizeof</a:t>
            </a:r>
            <a:r>
              <a:rPr lang="en-US" sz="1600" dirty="0">
                <a:solidFill>
                  <a:srgbClr val="000000"/>
                </a:solidFill>
                <a:latin typeface="Menlo"/>
              </a:rPr>
              <a:t>(b));</a:t>
            </a:r>
          </a:p>
          <a:p>
            <a:r>
              <a:rPr lang="en-US" sz="1600" dirty="0">
                <a:solidFill>
                  <a:srgbClr val="000000"/>
                </a:solidFill>
                <a:latin typeface="Menlo"/>
              </a:rPr>
              <a:t>    </a:t>
            </a:r>
            <a:r>
              <a:rPr lang="en-US" sz="1600" dirty="0" err="1">
                <a:solidFill>
                  <a:srgbClr val="000000"/>
                </a:solidFill>
                <a:latin typeface="Menlo"/>
              </a:rPr>
              <a:t>vul</a:t>
            </a:r>
            <a:r>
              <a:rPr lang="en-US" sz="1600" dirty="0">
                <a:solidFill>
                  <a:srgbClr val="000000"/>
                </a:solidFill>
                <a:latin typeface="Menlo"/>
              </a:rPr>
              <a:t>(b);</a:t>
            </a:r>
          </a:p>
          <a:p>
            <a:r>
              <a:rPr lang="en-US" sz="1600" dirty="0">
                <a:solidFill>
                  <a:srgbClr val="000000"/>
                </a:solidFill>
                <a:latin typeface="Menlo"/>
              </a:rPr>
              <a:t>}</a:t>
            </a:r>
          </a:p>
        </p:txBody>
      </p:sp>
      <p:sp>
        <p:nvSpPr>
          <p:cNvPr id="13" name="矩形 12">
            <a:extLst>
              <a:ext uri="{FF2B5EF4-FFF2-40B4-BE49-F238E27FC236}">
                <a16:creationId xmlns:a16="http://schemas.microsoft.com/office/drawing/2014/main" id="{256161F4-766C-C824-AC32-447B970A69C7}"/>
              </a:ext>
            </a:extLst>
          </p:cNvPr>
          <p:cNvSpPr/>
          <p:nvPr/>
        </p:nvSpPr>
        <p:spPr>
          <a:xfrm>
            <a:off x="4871864" y="1058913"/>
            <a:ext cx="6553374"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4943872" y="1148820"/>
            <a:ext cx="5643917"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第一步：编译成可执行文件并用</a:t>
            </a:r>
            <a:r>
              <a:rPr kumimoji="1" lang="en-US" altLang="zh-CN" sz="2400" dirty="0">
                <a:solidFill>
                  <a:srgbClr val="0048AA"/>
                </a:solidFill>
                <a:latin typeface="Microsoft YaHei" panose="020B0503020204020204" pitchFamily="34" charset="-122"/>
                <a:ea typeface="Microsoft YaHei" panose="020B0503020204020204" pitchFamily="34" charset="-122"/>
              </a:rPr>
              <a:t>IDA</a:t>
            </a:r>
            <a:r>
              <a:rPr kumimoji="1" lang="zh-CN" altLang="en-US" sz="2400" dirty="0">
                <a:solidFill>
                  <a:srgbClr val="0048AA"/>
                </a:solidFill>
                <a:latin typeface="Microsoft YaHei" panose="020B0503020204020204" pitchFamily="34" charset="-122"/>
                <a:ea typeface="Microsoft YaHei" panose="020B0503020204020204" pitchFamily="34" charset="-122"/>
              </a:rPr>
              <a:t>打开</a:t>
            </a:r>
          </a:p>
        </p:txBody>
      </p:sp>
      <p:pic>
        <p:nvPicPr>
          <p:cNvPr id="3" name="图片 2">
            <a:extLst>
              <a:ext uri="{FF2B5EF4-FFF2-40B4-BE49-F238E27FC236}">
                <a16:creationId xmlns:a16="http://schemas.microsoft.com/office/drawing/2014/main" id="{348A1408-06EC-0470-9848-90FA45D05D98}"/>
              </a:ext>
            </a:extLst>
          </p:cNvPr>
          <p:cNvPicPr>
            <a:picLocks noChangeAspect="1"/>
          </p:cNvPicPr>
          <p:nvPr/>
        </p:nvPicPr>
        <p:blipFill>
          <a:blip r:embed="rId2"/>
          <a:stretch>
            <a:fillRect/>
          </a:stretch>
        </p:blipFill>
        <p:spPr>
          <a:xfrm>
            <a:off x="4926252" y="1847445"/>
            <a:ext cx="6444597" cy="3951642"/>
          </a:xfrm>
          <a:prstGeom prst="rect">
            <a:avLst/>
          </a:prstGeom>
        </p:spPr>
      </p:pic>
    </p:spTree>
    <p:extLst>
      <p:ext uri="{BB962C8B-B14F-4D97-AF65-F5344CB8AC3E}">
        <p14:creationId xmlns:p14="http://schemas.microsoft.com/office/powerpoint/2010/main" val="1388773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词法分析</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3881897"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786585"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示例代码</a:t>
            </a:r>
          </a:p>
        </p:txBody>
      </p:sp>
      <p:sp>
        <p:nvSpPr>
          <p:cNvPr id="8" name="文本框 7">
            <a:extLst>
              <a:ext uri="{FF2B5EF4-FFF2-40B4-BE49-F238E27FC236}">
                <a16:creationId xmlns:a16="http://schemas.microsoft.com/office/drawing/2014/main" id="{834F9780-0674-44A0-FF7F-C80FD400A950}"/>
              </a:ext>
            </a:extLst>
          </p:cNvPr>
          <p:cNvSpPr txBox="1"/>
          <p:nvPr/>
        </p:nvSpPr>
        <p:spPr>
          <a:xfrm>
            <a:off x="773943" y="1706792"/>
            <a:ext cx="3881897" cy="3785652"/>
          </a:xfrm>
          <a:prstGeom prst="rect">
            <a:avLst/>
          </a:prstGeom>
          <a:noFill/>
        </p:spPr>
        <p:txBody>
          <a:bodyPr wrap="square" rtlCol="0">
            <a:spAutoFit/>
          </a:bodyPr>
          <a:lstStyle/>
          <a:p>
            <a:r>
              <a:rPr lang="en-US" sz="1600" dirty="0">
                <a:solidFill>
                  <a:srgbClr val="0000FF"/>
                </a:solidFill>
                <a:latin typeface="Menlo"/>
              </a:rPr>
              <a:t>#include </a:t>
            </a:r>
            <a:r>
              <a:rPr lang="en-US" sz="1600" dirty="0">
                <a:solidFill>
                  <a:srgbClr val="A31515"/>
                </a:solidFill>
                <a:latin typeface="Menlo"/>
              </a:rPr>
              <a:t>&lt;</a:t>
            </a:r>
            <a:r>
              <a:rPr lang="en-US" sz="1600" dirty="0" err="1">
                <a:solidFill>
                  <a:srgbClr val="A31515"/>
                </a:solidFill>
                <a:latin typeface="Menlo"/>
              </a:rPr>
              <a:t>stdio.h</a:t>
            </a:r>
            <a:r>
              <a:rPr lang="en-US" sz="1600" dirty="0">
                <a:solidFill>
                  <a:srgbClr val="A31515"/>
                </a:solidFill>
                <a:latin typeface="Menlo"/>
              </a:rPr>
              <a:t>&gt;</a:t>
            </a:r>
            <a:endParaRPr lang="en-US" sz="1600" dirty="0">
              <a:solidFill>
                <a:srgbClr val="000000"/>
              </a:solidFill>
              <a:latin typeface="Menlo"/>
            </a:endParaRPr>
          </a:p>
          <a:p>
            <a:r>
              <a:rPr lang="en-US" sz="1600" dirty="0">
                <a:solidFill>
                  <a:srgbClr val="0000FF"/>
                </a:solidFill>
                <a:latin typeface="Menlo"/>
              </a:rPr>
              <a:t>#include </a:t>
            </a:r>
            <a:r>
              <a:rPr lang="en-US" sz="1600" dirty="0">
                <a:solidFill>
                  <a:srgbClr val="A31515"/>
                </a:solidFill>
                <a:latin typeface="Menlo"/>
              </a:rPr>
              <a:t>&lt;</a:t>
            </a:r>
            <a:r>
              <a:rPr lang="en-US" sz="1600" dirty="0" err="1">
                <a:solidFill>
                  <a:srgbClr val="A31515"/>
                </a:solidFill>
                <a:latin typeface="Menlo"/>
              </a:rPr>
              <a:t>windows.h</a:t>
            </a:r>
            <a:r>
              <a:rPr lang="en-US" sz="1600" dirty="0">
                <a:solidFill>
                  <a:srgbClr val="A31515"/>
                </a:solidFill>
                <a:latin typeface="Menlo"/>
              </a:rPr>
              <a:t>&gt;</a:t>
            </a:r>
            <a:endParaRPr lang="en-US" sz="1600" dirty="0">
              <a:solidFill>
                <a:srgbClr val="000000"/>
              </a:solidFill>
              <a:latin typeface="Menlo"/>
            </a:endParaRPr>
          </a:p>
          <a:p>
            <a:br>
              <a:rPr lang="en-US" sz="1600" dirty="0">
                <a:solidFill>
                  <a:srgbClr val="000000"/>
                </a:solidFill>
                <a:latin typeface="Menlo"/>
              </a:rPr>
            </a:br>
            <a:r>
              <a:rPr lang="en-US" sz="1600" dirty="0">
                <a:solidFill>
                  <a:srgbClr val="0000FF"/>
                </a:solidFill>
                <a:latin typeface="Menlo"/>
              </a:rPr>
              <a:t>void</a:t>
            </a:r>
            <a:r>
              <a:rPr lang="en-US" sz="1600" dirty="0">
                <a:solidFill>
                  <a:srgbClr val="000000"/>
                </a:solidFill>
                <a:latin typeface="Menlo"/>
              </a:rPr>
              <a:t> </a:t>
            </a:r>
            <a:r>
              <a:rPr lang="en-US" sz="1600" dirty="0" err="1">
                <a:solidFill>
                  <a:srgbClr val="000000"/>
                </a:solidFill>
                <a:latin typeface="Menlo"/>
              </a:rPr>
              <a:t>vul</a:t>
            </a:r>
            <a:r>
              <a:rPr lang="en-US" sz="1600" dirty="0">
                <a:solidFill>
                  <a:srgbClr val="000000"/>
                </a:solidFill>
                <a:latin typeface="Menlo"/>
              </a:rPr>
              <a:t>(</a:t>
            </a:r>
            <a:r>
              <a:rPr lang="en-US" sz="1600" dirty="0">
                <a:solidFill>
                  <a:srgbClr val="0000FF"/>
                </a:solidFill>
                <a:latin typeface="Menlo"/>
              </a:rPr>
              <a:t>char</a:t>
            </a:r>
            <a:r>
              <a:rPr lang="en-US" sz="1600" dirty="0">
                <a:solidFill>
                  <a:srgbClr val="000000"/>
                </a:solidFill>
                <a:latin typeface="Menlo"/>
              </a:rPr>
              <a:t>*</a:t>
            </a:r>
            <a:r>
              <a:rPr lang="zh-CN" altLang="en-US" sz="1600" dirty="0">
                <a:solidFill>
                  <a:srgbClr val="000000"/>
                </a:solidFill>
                <a:latin typeface="Menlo"/>
              </a:rPr>
              <a:t> </a:t>
            </a:r>
            <a:r>
              <a:rPr lang="en-US" sz="1600" dirty="0">
                <a:solidFill>
                  <a:srgbClr val="000000"/>
                </a:solidFill>
                <a:latin typeface="Menlo"/>
              </a:rPr>
              <a:t>bu1){</a:t>
            </a:r>
          </a:p>
          <a:p>
            <a:r>
              <a:rPr lang="en-US" sz="1600" dirty="0">
                <a:solidFill>
                  <a:srgbClr val="0000FF"/>
                </a:solidFill>
                <a:latin typeface="Menlo"/>
              </a:rPr>
              <a:t>    char</a:t>
            </a:r>
            <a:r>
              <a:rPr lang="en-US" sz="1600" dirty="0">
                <a:solidFill>
                  <a:srgbClr val="000000"/>
                </a:solidFill>
                <a:latin typeface="Menlo"/>
              </a:rPr>
              <a:t> a[</a:t>
            </a:r>
            <a:r>
              <a:rPr lang="en-US" sz="1600" dirty="0">
                <a:solidFill>
                  <a:srgbClr val="098658"/>
                </a:solidFill>
                <a:latin typeface="Menlo"/>
              </a:rPr>
              <a:t>200</a:t>
            </a:r>
            <a:r>
              <a:rPr lang="en-US" sz="1600" dirty="0">
                <a:solidFill>
                  <a:srgbClr val="000000"/>
                </a:solidFill>
                <a:latin typeface="Menlo"/>
              </a:rPr>
              <a:t>];</a:t>
            </a:r>
          </a:p>
          <a:p>
            <a:r>
              <a:rPr lang="en-US" sz="1600" dirty="0">
                <a:solidFill>
                  <a:srgbClr val="000000"/>
                </a:solidFill>
                <a:latin typeface="Menlo"/>
              </a:rPr>
              <a:t>    </a:t>
            </a:r>
            <a:r>
              <a:rPr lang="en-US" sz="1600" dirty="0" err="1">
                <a:solidFill>
                  <a:srgbClr val="000000"/>
                </a:solidFill>
                <a:latin typeface="Menlo"/>
              </a:rPr>
              <a:t>lstrcpy</a:t>
            </a:r>
            <a:r>
              <a:rPr lang="en-US" sz="1600" dirty="0">
                <a:solidFill>
                  <a:srgbClr val="000000"/>
                </a:solidFill>
                <a:latin typeface="Menlo"/>
              </a:rPr>
              <a:t>(a,bu1);</a:t>
            </a:r>
          </a:p>
          <a:p>
            <a:r>
              <a:rPr lang="en-US" sz="1600" dirty="0">
                <a:solidFill>
                  <a:srgbClr val="000000"/>
                </a:solidFill>
                <a:latin typeface="Menlo"/>
              </a:rPr>
              <a:t>    </a:t>
            </a:r>
            <a:r>
              <a:rPr lang="en-US" sz="1600" dirty="0" err="1">
                <a:solidFill>
                  <a:srgbClr val="000000"/>
                </a:solidFill>
                <a:latin typeface="Menlo"/>
              </a:rPr>
              <a:t>printf</a:t>
            </a:r>
            <a:r>
              <a:rPr lang="en-US" sz="1600" dirty="0">
                <a:solidFill>
                  <a:srgbClr val="000000"/>
                </a:solidFill>
                <a:latin typeface="Menlo"/>
              </a:rPr>
              <a:t>(</a:t>
            </a:r>
            <a:r>
              <a:rPr lang="en-US" sz="1600" dirty="0">
                <a:solidFill>
                  <a:srgbClr val="A31515"/>
                </a:solidFill>
                <a:latin typeface="Menlo"/>
              </a:rPr>
              <a:t>"%</a:t>
            </a:r>
            <a:r>
              <a:rPr lang="en-US" sz="1600" dirty="0" err="1">
                <a:solidFill>
                  <a:srgbClr val="A31515"/>
                </a:solidFill>
                <a:latin typeface="Menlo"/>
              </a:rPr>
              <a:t>s"</a:t>
            </a:r>
            <a:r>
              <a:rPr lang="en-US" sz="1600" dirty="0" err="1">
                <a:solidFill>
                  <a:srgbClr val="000000"/>
                </a:solidFill>
                <a:latin typeface="Menlo"/>
              </a:rPr>
              <a:t>,a</a:t>
            </a:r>
            <a:r>
              <a:rPr lang="en-US" sz="1600" dirty="0">
                <a:solidFill>
                  <a:srgbClr val="000000"/>
                </a:solidFill>
                <a:latin typeface="Menlo"/>
              </a:rPr>
              <a:t>);</a:t>
            </a:r>
          </a:p>
          <a:p>
            <a:r>
              <a:rPr lang="en-US" sz="1600" dirty="0">
                <a:solidFill>
                  <a:srgbClr val="0000FF"/>
                </a:solidFill>
                <a:latin typeface="Menlo"/>
              </a:rPr>
              <a:t>    return</a:t>
            </a:r>
            <a:r>
              <a:rPr lang="en-US" sz="1600" dirty="0">
                <a:solidFill>
                  <a:srgbClr val="000000"/>
                </a:solidFill>
                <a:latin typeface="Menlo"/>
              </a:rPr>
              <a:t>;</a:t>
            </a:r>
          </a:p>
          <a:p>
            <a:r>
              <a:rPr lang="en-US" sz="1600" dirty="0">
                <a:solidFill>
                  <a:srgbClr val="000000"/>
                </a:solidFill>
                <a:latin typeface="Menlo"/>
              </a:rPr>
              <a:t>}</a:t>
            </a:r>
          </a:p>
          <a:p>
            <a:br>
              <a:rPr lang="en-US" sz="1600" dirty="0">
                <a:solidFill>
                  <a:srgbClr val="000000"/>
                </a:solidFill>
                <a:latin typeface="Menlo"/>
              </a:rPr>
            </a:br>
            <a:r>
              <a:rPr lang="en-US" sz="1600" dirty="0">
                <a:solidFill>
                  <a:srgbClr val="0000FF"/>
                </a:solidFill>
                <a:latin typeface="Menlo"/>
              </a:rPr>
              <a:t>void</a:t>
            </a:r>
            <a:r>
              <a:rPr lang="en-US" sz="1600" dirty="0">
                <a:solidFill>
                  <a:srgbClr val="000000"/>
                </a:solidFill>
                <a:latin typeface="Menlo"/>
              </a:rPr>
              <a:t> main(){</a:t>
            </a:r>
          </a:p>
          <a:p>
            <a:r>
              <a:rPr lang="en-US" sz="1600" dirty="0">
                <a:solidFill>
                  <a:srgbClr val="0000FF"/>
                </a:solidFill>
                <a:latin typeface="Menlo"/>
              </a:rPr>
              <a:t>    char</a:t>
            </a:r>
            <a:r>
              <a:rPr lang="en-US" sz="1600" dirty="0">
                <a:solidFill>
                  <a:srgbClr val="000000"/>
                </a:solidFill>
                <a:latin typeface="Menlo"/>
              </a:rPr>
              <a:t> b[</a:t>
            </a:r>
            <a:r>
              <a:rPr lang="en-US" sz="1600" dirty="0">
                <a:solidFill>
                  <a:srgbClr val="098658"/>
                </a:solidFill>
                <a:latin typeface="Menlo"/>
              </a:rPr>
              <a:t>1024</a:t>
            </a:r>
            <a:r>
              <a:rPr lang="en-US" sz="1600" dirty="0">
                <a:solidFill>
                  <a:srgbClr val="000000"/>
                </a:solidFill>
                <a:latin typeface="Menlo"/>
              </a:rPr>
              <a:t>];</a:t>
            </a:r>
          </a:p>
          <a:p>
            <a:r>
              <a:rPr lang="en-US" sz="1600" dirty="0">
                <a:solidFill>
                  <a:srgbClr val="000000"/>
                </a:solidFill>
                <a:latin typeface="Menlo"/>
              </a:rPr>
              <a:t>    </a:t>
            </a:r>
            <a:r>
              <a:rPr lang="en-US" sz="1600" dirty="0" err="1">
                <a:solidFill>
                  <a:srgbClr val="000000"/>
                </a:solidFill>
                <a:latin typeface="Menlo"/>
              </a:rPr>
              <a:t>memset</a:t>
            </a:r>
            <a:r>
              <a:rPr lang="en-US" sz="1600" dirty="0">
                <a:solidFill>
                  <a:srgbClr val="000000"/>
                </a:solidFill>
                <a:latin typeface="Menlo"/>
              </a:rPr>
              <a:t>(b,</a:t>
            </a:r>
            <a:r>
              <a:rPr lang="en-US" sz="1600" dirty="0">
                <a:solidFill>
                  <a:srgbClr val="A31515"/>
                </a:solidFill>
                <a:latin typeface="Menlo"/>
              </a:rPr>
              <a:t>'l'</a:t>
            </a:r>
            <a:r>
              <a:rPr lang="en-US" sz="1600" dirty="0">
                <a:solidFill>
                  <a:srgbClr val="000000"/>
                </a:solidFill>
                <a:latin typeface="Menlo"/>
              </a:rPr>
              <a:t>,</a:t>
            </a:r>
            <a:r>
              <a:rPr lang="en-US" sz="1600" dirty="0" err="1">
                <a:solidFill>
                  <a:srgbClr val="0000FF"/>
                </a:solidFill>
                <a:latin typeface="Menlo"/>
              </a:rPr>
              <a:t>sizeof</a:t>
            </a:r>
            <a:r>
              <a:rPr lang="en-US" sz="1600" dirty="0">
                <a:solidFill>
                  <a:srgbClr val="000000"/>
                </a:solidFill>
                <a:latin typeface="Menlo"/>
              </a:rPr>
              <a:t>(b));</a:t>
            </a:r>
          </a:p>
          <a:p>
            <a:r>
              <a:rPr lang="en-US" sz="1600" dirty="0">
                <a:solidFill>
                  <a:srgbClr val="000000"/>
                </a:solidFill>
                <a:latin typeface="Menlo"/>
              </a:rPr>
              <a:t>    </a:t>
            </a:r>
            <a:r>
              <a:rPr lang="en-US" sz="1600" dirty="0" err="1">
                <a:solidFill>
                  <a:srgbClr val="000000"/>
                </a:solidFill>
                <a:latin typeface="Menlo"/>
              </a:rPr>
              <a:t>vul</a:t>
            </a:r>
            <a:r>
              <a:rPr lang="en-US" sz="1600" dirty="0">
                <a:solidFill>
                  <a:srgbClr val="000000"/>
                </a:solidFill>
                <a:latin typeface="Menlo"/>
              </a:rPr>
              <a:t>(b);</a:t>
            </a:r>
          </a:p>
          <a:p>
            <a:r>
              <a:rPr lang="en-US" sz="1600" dirty="0">
                <a:solidFill>
                  <a:srgbClr val="000000"/>
                </a:solidFill>
                <a:latin typeface="Menlo"/>
              </a:rPr>
              <a:t>}</a:t>
            </a:r>
          </a:p>
        </p:txBody>
      </p:sp>
      <p:sp>
        <p:nvSpPr>
          <p:cNvPr id="13" name="矩形 12">
            <a:extLst>
              <a:ext uri="{FF2B5EF4-FFF2-40B4-BE49-F238E27FC236}">
                <a16:creationId xmlns:a16="http://schemas.microsoft.com/office/drawing/2014/main" id="{256161F4-766C-C824-AC32-447B970A69C7}"/>
              </a:ext>
            </a:extLst>
          </p:cNvPr>
          <p:cNvSpPr/>
          <p:nvPr/>
        </p:nvSpPr>
        <p:spPr>
          <a:xfrm>
            <a:off x="4871864" y="1058913"/>
            <a:ext cx="6553374"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4943872" y="1148820"/>
            <a:ext cx="4435830"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第二步：下载</a:t>
            </a:r>
            <a:r>
              <a:rPr kumimoji="1" lang="en-US" altLang="zh-CN" sz="2400" dirty="0" err="1">
                <a:solidFill>
                  <a:srgbClr val="0048AA"/>
                </a:solidFill>
                <a:latin typeface="Microsoft YaHei" panose="020B0503020204020204" pitchFamily="34" charset="-122"/>
                <a:ea typeface="Microsoft YaHei" panose="020B0503020204020204" pitchFamily="34" charset="-122"/>
              </a:rPr>
              <a:t>Bugscam</a:t>
            </a:r>
            <a:r>
              <a:rPr kumimoji="1" lang="zh-CN" altLang="en-US" sz="2400" dirty="0">
                <a:solidFill>
                  <a:srgbClr val="0048AA"/>
                </a:solidFill>
                <a:latin typeface="Microsoft YaHei" panose="020B0503020204020204" pitchFamily="34" charset="-122"/>
                <a:ea typeface="Microsoft YaHei" panose="020B0503020204020204" pitchFamily="34" charset="-122"/>
              </a:rPr>
              <a:t>并解压</a:t>
            </a:r>
          </a:p>
        </p:txBody>
      </p:sp>
      <p:pic>
        <p:nvPicPr>
          <p:cNvPr id="2" name="图片 1">
            <a:extLst>
              <a:ext uri="{FF2B5EF4-FFF2-40B4-BE49-F238E27FC236}">
                <a16:creationId xmlns:a16="http://schemas.microsoft.com/office/drawing/2014/main" id="{688A229B-F6E0-E93D-7BF9-76406C4A4F23}"/>
              </a:ext>
            </a:extLst>
          </p:cNvPr>
          <p:cNvPicPr>
            <a:picLocks noChangeAspect="1"/>
          </p:cNvPicPr>
          <p:nvPr/>
        </p:nvPicPr>
        <p:blipFill>
          <a:blip r:embed="rId2"/>
          <a:stretch>
            <a:fillRect/>
          </a:stretch>
        </p:blipFill>
        <p:spPr>
          <a:xfrm>
            <a:off x="5189750" y="2472648"/>
            <a:ext cx="5917601" cy="3538765"/>
          </a:xfrm>
          <a:prstGeom prst="rect">
            <a:avLst/>
          </a:prstGeom>
          <a:ln>
            <a:solidFill>
              <a:schemeClr val="tx1"/>
            </a:solidFill>
          </a:ln>
        </p:spPr>
      </p:pic>
      <p:sp>
        <p:nvSpPr>
          <p:cNvPr id="9" name="文本框 8">
            <a:extLst>
              <a:ext uri="{FF2B5EF4-FFF2-40B4-BE49-F238E27FC236}">
                <a16:creationId xmlns:a16="http://schemas.microsoft.com/office/drawing/2014/main" id="{7B2A1B89-7626-E7FF-E8EF-634D8BEF45F3}"/>
              </a:ext>
            </a:extLst>
          </p:cNvPr>
          <p:cNvSpPr txBox="1"/>
          <p:nvPr/>
        </p:nvSpPr>
        <p:spPr>
          <a:xfrm>
            <a:off x="4943872" y="1675778"/>
            <a:ext cx="6461205" cy="499560"/>
          </a:xfrm>
          <a:prstGeom prst="rect">
            <a:avLst/>
          </a:prstGeom>
          <a:noFill/>
        </p:spPr>
        <p:txBody>
          <a:bodyPr wrap="square" rtlCol="0">
            <a:spAutoFit/>
          </a:bodyPr>
          <a:lstStyle/>
          <a:p>
            <a:pPr>
              <a:lnSpc>
                <a:spcPct val="150000"/>
              </a:lnSpc>
              <a:defRPr/>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https://sourceforge.net/projects/bugscam/</a:t>
            </a:r>
          </a:p>
        </p:txBody>
      </p:sp>
      <p:sp>
        <p:nvSpPr>
          <p:cNvPr id="10" name="矩形 9">
            <a:extLst>
              <a:ext uri="{FF2B5EF4-FFF2-40B4-BE49-F238E27FC236}">
                <a16:creationId xmlns:a16="http://schemas.microsoft.com/office/drawing/2014/main" id="{3E1D248B-B106-4A35-D561-DB4A0CB35FEA}"/>
              </a:ext>
            </a:extLst>
          </p:cNvPr>
          <p:cNvSpPr/>
          <p:nvPr/>
        </p:nvSpPr>
        <p:spPr>
          <a:xfrm>
            <a:off x="9480376" y="4869160"/>
            <a:ext cx="1440160" cy="5982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830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词法分析</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3881897"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786585"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示例代码</a:t>
            </a:r>
          </a:p>
        </p:txBody>
      </p:sp>
      <p:sp>
        <p:nvSpPr>
          <p:cNvPr id="8" name="文本框 7">
            <a:extLst>
              <a:ext uri="{FF2B5EF4-FFF2-40B4-BE49-F238E27FC236}">
                <a16:creationId xmlns:a16="http://schemas.microsoft.com/office/drawing/2014/main" id="{834F9780-0674-44A0-FF7F-C80FD400A950}"/>
              </a:ext>
            </a:extLst>
          </p:cNvPr>
          <p:cNvSpPr txBox="1"/>
          <p:nvPr/>
        </p:nvSpPr>
        <p:spPr>
          <a:xfrm>
            <a:off x="773943" y="1706792"/>
            <a:ext cx="3881897" cy="3785652"/>
          </a:xfrm>
          <a:prstGeom prst="rect">
            <a:avLst/>
          </a:prstGeom>
          <a:noFill/>
        </p:spPr>
        <p:txBody>
          <a:bodyPr wrap="square" rtlCol="0">
            <a:spAutoFit/>
          </a:bodyPr>
          <a:lstStyle/>
          <a:p>
            <a:r>
              <a:rPr lang="en-US" sz="1600" dirty="0">
                <a:solidFill>
                  <a:srgbClr val="0000FF"/>
                </a:solidFill>
                <a:latin typeface="Menlo"/>
              </a:rPr>
              <a:t>#include </a:t>
            </a:r>
            <a:r>
              <a:rPr lang="en-US" sz="1600" dirty="0">
                <a:solidFill>
                  <a:srgbClr val="A31515"/>
                </a:solidFill>
                <a:latin typeface="Menlo"/>
              </a:rPr>
              <a:t>&lt;</a:t>
            </a:r>
            <a:r>
              <a:rPr lang="en-US" sz="1600" dirty="0" err="1">
                <a:solidFill>
                  <a:srgbClr val="A31515"/>
                </a:solidFill>
                <a:latin typeface="Menlo"/>
              </a:rPr>
              <a:t>stdio.h</a:t>
            </a:r>
            <a:r>
              <a:rPr lang="en-US" sz="1600" dirty="0">
                <a:solidFill>
                  <a:srgbClr val="A31515"/>
                </a:solidFill>
                <a:latin typeface="Menlo"/>
              </a:rPr>
              <a:t>&gt;</a:t>
            </a:r>
            <a:endParaRPr lang="en-US" sz="1600" dirty="0">
              <a:solidFill>
                <a:srgbClr val="000000"/>
              </a:solidFill>
              <a:latin typeface="Menlo"/>
            </a:endParaRPr>
          </a:p>
          <a:p>
            <a:r>
              <a:rPr lang="en-US" sz="1600" dirty="0">
                <a:solidFill>
                  <a:srgbClr val="0000FF"/>
                </a:solidFill>
                <a:latin typeface="Menlo"/>
              </a:rPr>
              <a:t>#include </a:t>
            </a:r>
            <a:r>
              <a:rPr lang="en-US" sz="1600" dirty="0">
                <a:solidFill>
                  <a:srgbClr val="A31515"/>
                </a:solidFill>
                <a:latin typeface="Menlo"/>
              </a:rPr>
              <a:t>&lt;</a:t>
            </a:r>
            <a:r>
              <a:rPr lang="en-US" sz="1600" dirty="0" err="1">
                <a:solidFill>
                  <a:srgbClr val="A31515"/>
                </a:solidFill>
                <a:latin typeface="Menlo"/>
              </a:rPr>
              <a:t>windows.h</a:t>
            </a:r>
            <a:r>
              <a:rPr lang="en-US" sz="1600" dirty="0">
                <a:solidFill>
                  <a:srgbClr val="A31515"/>
                </a:solidFill>
                <a:latin typeface="Menlo"/>
              </a:rPr>
              <a:t>&gt;</a:t>
            </a:r>
            <a:endParaRPr lang="en-US" sz="1600" dirty="0">
              <a:solidFill>
                <a:srgbClr val="000000"/>
              </a:solidFill>
              <a:latin typeface="Menlo"/>
            </a:endParaRPr>
          </a:p>
          <a:p>
            <a:br>
              <a:rPr lang="en-US" sz="1600" dirty="0">
                <a:solidFill>
                  <a:srgbClr val="000000"/>
                </a:solidFill>
                <a:latin typeface="Menlo"/>
              </a:rPr>
            </a:br>
            <a:r>
              <a:rPr lang="en-US" sz="1600" dirty="0">
                <a:solidFill>
                  <a:srgbClr val="0000FF"/>
                </a:solidFill>
                <a:latin typeface="Menlo"/>
              </a:rPr>
              <a:t>void</a:t>
            </a:r>
            <a:r>
              <a:rPr lang="en-US" sz="1600" dirty="0">
                <a:solidFill>
                  <a:srgbClr val="000000"/>
                </a:solidFill>
                <a:latin typeface="Menlo"/>
              </a:rPr>
              <a:t> </a:t>
            </a:r>
            <a:r>
              <a:rPr lang="en-US" sz="1600" dirty="0" err="1">
                <a:solidFill>
                  <a:srgbClr val="000000"/>
                </a:solidFill>
                <a:latin typeface="Menlo"/>
              </a:rPr>
              <a:t>vul</a:t>
            </a:r>
            <a:r>
              <a:rPr lang="en-US" sz="1600" dirty="0">
                <a:solidFill>
                  <a:srgbClr val="000000"/>
                </a:solidFill>
                <a:latin typeface="Menlo"/>
              </a:rPr>
              <a:t>(</a:t>
            </a:r>
            <a:r>
              <a:rPr lang="en-US" sz="1600" dirty="0">
                <a:solidFill>
                  <a:srgbClr val="0000FF"/>
                </a:solidFill>
                <a:latin typeface="Menlo"/>
              </a:rPr>
              <a:t>char</a:t>
            </a:r>
            <a:r>
              <a:rPr lang="en-US" sz="1600" dirty="0">
                <a:solidFill>
                  <a:srgbClr val="000000"/>
                </a:solidFill>
                <a:latin typeface="Menlo"/>
              </a:rPr>
              <a:t>*</a:t>
            </a:r>
            <a:r>
              <a:rPr lang="zh-CN" altLang="en-US" sz="1600" dirty="0">
                <a:solidFill>
                  <a:srgbClr val="000000"/>
                </a:solidFill>
                <a:latin typeface="Menlo"/>
              </a:rPr>
              <a:t> </a:t>
            </a:r>
            <a:r>
              <a:rPr lang="en-US" sz="1600" dirty="0">
                <a:solidFill>
                  <a:srgbClr val="000000"/>
                </a:solidFill>
                <a:latin typeface="Menlo"/>
              </a:rPr>
              <a:t>bu1){</a:t>
            </a:r>
          </a:p>
          <a:p>
            <a:r>
              <a:rPr lang="en-US" sz="1600" dirty="0">
                <a:solidFill>
                  <a:srgbClr val="0000FF"/>
                </a:solidFill>
                <a:latin typeface="Menlo"/>
              </a:rPr>
              <a:t>    char</a:t>
            </a:r>
            <a:r>
              <a:rPr lang="en-US" sz="1600" dirty="0">
                <a:solidFill>
                  <a:srgbClr val="000000"/>
                </a:solidFill>
                <a:latin typeface="Menlo"/>
              </a:rPr>
              <a:t> a[</a:t>
            </a:r>
            <a:r>
              <a:rPr lang="en-US" sz="1600" dirty="0">
                <a:solidFill>
                  <a:srgbClr val="098658"/>
                </a:solidFill>
                <a:latin typeface="Menlo"/>
              </a:rPr>
              <a:t>200</a:t>
            </a:r>
            <a:r>
              <a:rPr lang="en-US" sz="1600" dirty="0">
                <a:solidFill>
                  <a:srgbClr val="000000"/>
                </a:solidFill>
                <a:latin typeface="Menlo"/>
              </a:rPr>
              <a:t>];</a:t>
            </a:r>
          </a:p>
          <a:p>
            <a:r>
              <a:rPr lang="en-US" sz="1600" dirty="0">
                <a:solidFill>
                  <a:srgbClr val="000000"/>
                </a:solidFill>
                <a:latin typeface="Menlo"/>
              </a:rPr>
              <a:t>    </a:t>
            </a:r>
            <a:r>
              <a:rPr lang="en-US" sz="1600" dirty="0" err="1">
                <a:solidFill>
                  <a:srgbClr val="000000"/>
                </a:solidFill>
                <a:latin typeface="Menlo"/>
              </a:rPr>
              <a:t>lstrcpy</a:t>
            </a:r>
            <a:r>
              <a:rPr lang="en-US" sz="1600" dirty="0">
                <a:solidFill>
                  <a:srgbClr val="000000"/>
                </a:solidFill>
                <a:latin typeface="Menlo"/>
              </a:rPr>
              <a:t>(a,bu1);</a:t>
            </a:r>
          </a:p>
          <a:p>
            <a:r>
              <a:rPr lang="en-US" sz="1600" dirty="0">
                <a:solidFill>
                  <a:srgbClr val="000000"/>
                </a:solidFill>
                <a:latin typeface="Menlo"/>
              </a:rPr>
              <a:t>    </a:t>
            </a:r>
            <a:r>
              <a:rPr lang="en-US" sz="1600" dirty="0" err="1">
                <a:solidFill>
                  <a:srgbClr val="000000"/>
                </a:solidFill>
                <a:latin typeface="Menlo"/>
              </a:rPr>
              <a:t>printf</a:t>
            </a:r>
            <a:r>
              <a:rPr lang="en-US" sz="1600" dirty="0">
                <a:solidFill>
                  <a:srgbClr val="000000"/>
                </a:solidFill>
                <a:latin typeface="Menlo"/>
              </a:rPr>
              <a:t>(</a:t>
            </a:r>
            <a:r>
              <a:rPr lang="en-US" sz="1600" dirty="0">
                <a:solidFill>
                  <a:srgbClr val="A31515"/>
                </a:solidFill>
                <a:latin typeface="Menlo"/>
              </a:rPr>
              <a:t>"%</a:t>
            </a:r>
            <a:r>
              <a:rPr lang="en-US" sz="1600" dirty="0" err="1">
                <a:solidFill>
                  <a:srgbClr val="A31515"/>
                </a:solidFill>
                <a:latin typeface="Menlo"/>
              </a:rPr>
              <a:t>s"</a:t>
            </a:r>
            <a:r>
              <a:rPr lang="en-US" sz="1600" dirty="0" err="1">
                <a:solidFill>
                  <a:srgbClr val="000000"/>
                </a:solidFill>
                <a:latin typeface="Menlo"/>
              </a:rPr>
              <a:t>,a</a:t>
            </a:r>
            <a:r>
              <a:rPr lang="en-US" sz="1600" dirty="0">
                <a:solidFill>
                  <a:srgbClr val="000000"/>
                </a:solidFill>
                <a:latin typeface="Menlo"/>
              </a:rPr>
              <a:t>);</a:t>
            </a:r>
          </a:p>
          <a:p>
            <a:r>
              <a:rPr lang="en-US" sz="1600" dirty="0">
                <a:solidFill>
                  <a:srgbClr val="0000FF"/>
                </a:solidFill>
                <a:latin typeface="Menlo"/>
              </a:rPr>
              <a:t>    return</a:t>
            </a:r>
            <a:r>
              <a:rPr lang="en-US" sz="1600" dirty="0">
                <a:solidFill>
                  <a:srgbClr val="000000"/>
                </a:solidFill>
                <a:latin typeface="Menlo"/>
              </a:rPr>
              <a:t>;</a:t>
            </a:r>
          </a:p>
          <a:p>
            <a:r>
              <a:rPr lang="en-US" sz="1600" dirty="0">
                <a:solidFill>
                  <a:srgbClr val="000000"/>
                </a:solidFill>
                <a:latin typeface="Menlo"/>
              </a:rPr>
              <a:t>}</a:t>
            </a:r>
          </a:p>
          <a:p>
            <a:br>
              <a:rPr lang="en-US" sz="1600" dirty="0">
                <a:solidFill>
                  <a:srgbClr val="000000"/>
                </a:solidFill>
                <a:latin typeface="Menlo"/>
              </a:rPr>
            </a:br>
            <a:r>
              <a:rPr lang="en-US" sz="1600" dirty="0">
                <a:solidFill>
                  <a:srgbClr val="0000FF"/>
                </a:solidFill>
                <a:latin typeface="Menlo"/>
              </a:rPr>
              <a:t>void</a:t>
            </a:r>
            <a:r>
              <a:rPr lang="en-US" sz="1600" dirty="0">
                <a:solidFill>
                  <a:srgbClr val="000000"/>
                </a:solidFill>
                <a:latin typeface="Menlo"/>
              </a:rPr>
              <a:t> main(){</a:t>
            </a:r>
          </a:p>
          <a:p>
            <a:r>
              <a:rPr lang="en-US" sz="1600" dirty="0">
                <a:solidFill>
                  <a:srgbClr val="0000FF"/>
                </a:solidFill>
                <a:latin typeface="Menlo"/>
              </a:rPr>
              <a:t>    char</a:t>
            </a:r>
            <a:r>
              <a:rPr lang="en-US" sz="1600" dirty="0">
                <a:solidFill>
                  <a:srgbClr val="000000"/>
                </a:solidFill>
                <a:latin typeface="Menlo"/>
              </a:rPr>
              <a:t> b[</a:t>
            </a:r>
            <a:r>
              <a:rPr lang="en-US" sz="1600" dirty="0">
                <a:solidFill>
                  <a:srgbClr val="098658"/>
                </a:solidFill>
                <a:latin typeface="Menlo"/>
              </a:rPr>
              <a:t>1024</a:t>
            </a:r>
            <a:r>
              <a:rPr lang="en-US" sz="1600" dirty="0">
                <a:solidFill>
                  <a:srgbClr val="000000"/>
                </a:solidFill>
                <a:latin typeface="Menlo"/>
              </a:rPr>
              <a:t>];</a:t>
            </a:r>
          </a:p>
          <a:p>
            <a:r>
              <a:rPr lang="en-US" sz="1600" dirty="0">
                <a:solidFill>
                  <a:srgbClr val="000000"/>
                </a:solidFill>
                <a:latin typeface="Menlo"/>
              </a:rPr>
              <a:t>    </a:t>
            </a:r>
            <a:r>
              <a:rPr lang="en-US" sz="1600" dirty="0" err="1">
                <a:solidFill>
                  <a:srgbClr val="000000"/>
                </a:solidFill>
                <a:latin typeface="Menlo"/>
              </a:rPr>
              <a:t>memset</a:t>
            </a:r>
            <a:r>
              <a:rPr lang="en-US" sz="1600" dirty="0">
                <a:solidFill>
                  <a:srgbClr val="000000"/>
                </a:solidFill>
                <a:latin typeface="Menlo"/>
              </a:rPr>
              <a:t>(b,</a:t>
            </a:r>
            <a:r>
              <a:rPr lang="en-US" sz="1600" dirty="0">
                <a:solidFill>
                  <a:srgbClr val="A31515"/>
                </a:solidFill>
                <a:latin typeface="Menlo"/>
              </a:rPr>
              <a:t>'l'</a:t>
            </a:r>
            <a:r>
              <a:rPr lang="en-US" sz="1600" dirty="0">
                <a:solidFill>
                  <a:srgbClr val="000000"/>
                </a:solidFill>
                <a:latin typeface="Menlo"/>
              </a:rPr>
              <a:t>,</a:t>
            </a:r>
            <a:r>
              <a:rPr lang="en-US" sz="1600" dirty="0" err="1">
                <a:solidFill>
                  <a:srgbClr val="0000FF"/>
                </a:solidFill>
                <a:latin typeface="Menlo"/>
              </a:rPr>
              <a:t>sizeof</a:t>
            </a:r>
            <a:r>
              <a:rPr lang="en-US" sz="1600" dirty="0">
                <a:solidFill>
                  <a:srgbClr val="000000"/>
                </a:solidFill>
                <a:latin typeface="Menlo"/>
              </a:rPr>
              <a:t>(b));</a:t>
            </a:r>
          </a:p>
          <a:p>
            <a:r>
              <a:rPr lang="en-US" sz="1600" dirty="0">
                <a:solidFill>
                  <a:srgbClr val="000000"/>
                </a:solidFill>
                <a:latin typeface="Menlo"/>
              </a:rPr>
              <a:t>    </a:t>
            </a:r>
            <a:r>
              <a:rPr lang="en-US" sz="1600" dirty="0" err="1">
                <a:solidFill>
                  <a:srgbClr val="000000"/>
                </a:solidFill>
                <a:latin typeface="Menlo"/>
              </a:rPr>
              <a:t>vul</a:t>
            </a:r>
            <a:r>
              <a:rPr lang="en-US" sz="1600" dirty="0">
                <a:solidFill>
                  <a:srgbClr val="000000"/>
                </a:solidFill>
                <a:latin typeface="Menlo"/>
              </a:rPr>
              <a:t>(b);</a:t>
            </a:r>
          </a:p>
          <a:p>
            <a:r>
              <a:rPr lang="en-US" sz="1600" dirty="0">
                <a:solidFill>
                  <a:srgbClr val="000000"/>
                </a:solidFill>
                <a:latin typeface="Menlo"/>
              </a:rPr>
              <a:t>}</a:t>
            </a:r>
          </a:p>
        </p:txBody>
      </p:sp>
      <p:sp>
        <p:nvSpPr>
          <p:cNvPr id="13" name="矩形 12">
            <a:extLst>
              <a:ext uri="{FF2B5EF4-FFF2-40B4-BE49-F238E27FC236}">
                <a16:creationId xmlns:a16="http://schemas.microsoft.com/office/drawing/2014/main" id="{256161F4-766C-C824-AC32-447B970A69C7}"/>
              </a:ext>
            </a:extLst>
          </p:cNvPr>
          <p:cNvSpPr/>
          <p:nvPr/>
        </p:nvSpPr>
        <p:spPr>
          <a:xfrm>
            <a:off x="4871864" y="1058913"/>
            <a:ext cx="6553374"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4943872" y="1148820"/>
            <a:ext cx="431239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第三步：打开</a:t>
            </a:r>
            <a:r>
              <a:rPr kumimoji="1" lang="en-US" altLang="zh-CN" sz="2400" dirty="0" err="1">
                <a:solidFill>
                  <a:srgbClr val="0048AA"/>
                </a:solidFill>
                <a:latin typeface="Microsoft YaHei" panose="020B0503020204020204" pitchFamily="34" charset="-122"/>
                <a:ea typeface="Microsoft YaHei" panose="020B0503020204020204" pitchFamily="34" charset="-122"/>
              </a:rPr>
              <a:t>run_analysis.idc</a:t>
            </a:r>
            <a:endParaRPr kumimoji="1" lang="zh-CN" altLang="en-US" sz="2400" dirty="0">
              <a:solidFill>
                <a:srgbClr val="0048AA"/>
              </a:solidFill>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7CC54F5B-4EDF-D72A-0F0C-5CF76DCBAA71}"/>
              </a:ext>
            </a:extLst>
          </p:cNvPr>
          <p:cNvPicPr>
            <a:picLocks noChangeAspect="1"/>
          </p:cNvPicPr>
          <p:nvPr/>
        </p:nvPicPr>
        <p:blipFill>
          <a:blip r:embed="rId2"/>
          <a:stretch>
            <a:fillRect/>
          </a:stretch>
        </p:blipFill>
        <p:spPr>
          <a:xfrm>
            <a:off x="4986088" y="2043128"/>
            <a:ext cx="6324925" cy="4013406"/>
          </a:xfrm>
          <a:prstGeom prst="rect">
            <a:avLst/>
          </a:prstGeom>
        </p:spPr>
      </p:pic>
      <p:sp>
        <p:nvSpPr>
          <p:cNvPr id="10" name="矩形 9">
            <a:extLst>
              <a:ext uri="{FF2B5EF4-FFF2-40B4-BE49-F238E27FC236}">
                <a16:creationId xmlns:a16="http://schemas.microsoft.com/office/drawing/2014/main" id="{C271A20E-A359-5DE3-1842-A19D80A25FA5}"/>
              </a:ext>
            </a:extLst>
          </p:cNvPr>
          <p:cNvSpPr/>
          <p:nvPr/>
        </p:nvSpPr>
        <p:spPr>
          <a:xfrm>
            <a:off x="4986088" y="3588020"/>
            <a:ext cx="1613968" cy="2010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3600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词法分析</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3881897"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786585"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示例代码</a:t>
            </a:r>
          </a:p>
        </p:txBody>
      </p:sp>
      <p:sp>
        <p:nvSpPr>
          <p:cNvPr id="8" name="文本框 7">
            <a:extLst>
              <a:ext uri="{FF2B5EF4-FFF2-40B4-BE49-F238E27FC236}">
                <a16:creationId xmlns:a16="http://schemas.microsoft.com/office/drawing/2014/main" id="{834F9780-0674-44A0-FF7F-C80FD400A950}"/>
              </a:ext>
            </a:extLst>
          </p:cNvPr>
          <p:cNvSpPr txBox="1"/>
          <p:nvPr/>
        </p:nvSpPr>
        <p:spPr>
          <a:xfrm>
            <a:off x="773943" y="1706792"/>
            <a:ext cx="3881897" cy="3785652"/>
          </a:xfrm>
          <a:prstGeom prst="rect">
            <a:avLst/>
          </a:prstGeom>
          <a:noFill/>
        </p:spPr>
        <p:txBody>
          <a:bodyPr wrap="square" rtlCol="0">
            <a:spAutoFit/>
          </a:bodyPr>
          <a:lstStyle/>
          <a:p>
            <a:r>
              <a:rPr lang="en-US" sz="1600" dirty="0">
                <a:solidFill>
                  <a:srgbClr val="0000FF"/>
                </a:solidFill>
                <a:latin typeface="Menlo"/>
              </a:rPr>
              <a:t>#include </a:t>
            </a:r>
            <a:r>
              <a:rPr lang="en-US" sz="1600" dirty="0">
                <a:solidFill>
                  <a:srgbClr val="A31515"/>
                </a:solidFill>
                <a:latin typeface="Menlo"/>
              </a:rPr>
              <a:t>&lt;</a:t>
            </a:r>
            <a:r>
              <a:rPr lang="en-US" sz="1600" dirty="0" err="1">
                <a:solidFill>
                  <a:srgbClr val="A31515"/>
                </a:solidFill>
                <a:latin typeface="Menlo"/>
              </a:rPr>
              <a:t>stdio.h</a:t>
            </a:r>
            <a:r>
              <a:rPr lang="en-US" sz="1600" dirty="0">
                <a:solidFill>
                  <a:srgbClr val="A31515"/>
                </a:solidFill>
                <a:latin typeface="Menlo"/>
              </a:rPr>
              <a:t>&gt;</a:t>
            </a:r>
            <a:endParaRPr lang="en-US" sz="1600" dirty="0">
              <a:solidFill>
                <a:srgbClr val="000000"/>
              </a:solidFill>
              <a:latin typeface="Menlo"/>
            </a:endParaRPr>
          </a:p>
          <a:p>
            <a:r>
              <a:rPr lang="en-US" sz="1600" dirty="0">
                <a:solidFill>
                  <a:srgbClr val="0000FF"/>
                </a:solidFill>
                <a:latin typeface="Menlo"/>
              </a:rPr>
              <a:t>#include </a:t>
            </a:r>
            <a:r>
              <a:rPr lang="en-US" sz="1600" dirty="0">
                <a:solidFill>
                  <a:srgbClr val="A31515"/>
                </a:solidFill>
                <a:latin typeface="Menlo"/>
              </a:rPr>
              <a:t>&lt;</a:t>
            </a:r>
            <a:r>
              <a:rPr lang="en-US" sz="1600" dirty="0" err="1">
                <a:solidFill>
                  <a:srgbClr val="A31515"/>
                </a:solidFill>
                <a:latin typeface="Menlo"/>
              </a:rPr>
              <a:t>windows.h</a:t>
            </a:r>
            <a:r>
              <a:rPr lang="en-US" sz="1600" dirty="0">
                <a:solidFill>
                  <a:srgbClr val="A31515"/>
                </a:solidFill>
                <a:latin typeface="Menlo"/>
              </a:rPr>
              <a:t>&gt;</a:t>
            </a:r>
            <a:endParaRPr lang="en-US" sz="1600" dirty="0">
              <a:solidFill>
                <a:srgbClr val="000000"/>
              </a:solidFill>
              <a:latin typeface="Menlo"/>
            </a:endParaRPr>
          </a:p>
          <a:p>
            <a:br>
              <a:rPr lang="en-US" sz="1600" dirty="0">
                <a:solidFill>
                  <a:srgbClr val="000000"/>
                </a:solidFill>
                <a:latin typeface="Menlo"/>
              </a:rPr>
            </a:br>
            <a:r>
              <a:rPr lang="en-US" sz="1600" dirty="0">
                <a:solidFill>
                  <a:srgbClr val="0000FF"/>
                </a:solidFill>
                <a:latin typeface="Menlo"/>
              </a:rPr>
              <a:t>void</a:t>
            </a:r>
            <a:r>
              <a:rPr lang="en-US" sz="1600" dirty="0">
                <a:solidFill>
                  <a:srgbClr val="000000"/>
                </a:solidFill>
                <a:latin typeface="Menlo"/>
              </a:rPr>
              <a:t> </a:t>
            </a:r>
            <a:r>
              <a:rPr lang="en-US" sz="1600" dirty="0" err="1">
                <a:solidFill>
                  <a:srgbClr val="000000"/>
                </a:solidFill>
                <a:latin typeface="Menlo"/>
              </a:rPr>
              <a:t>vul</a:t>
            </a:r>
            <a:r>
              <a:rPr lang="en-US" sz="1600" dirty="0">
                <a:solidFill>
                  <a:srgbClr val="000000"/>
                </a:solidFill>
                <a:latin typeface="Menlo"/>
              </a:rPr>
              <a:t>(</a:t>
            </a:r>
            <a:r>
              <a:rPr lang="en-US" sz="1600" dirty="0">
                <a:solidFill>
                  <a:srgbClr val="0000FF"/>
                </a:solidFill>
                <a:latin typeface="Menlo"/>
              </a:rPr>
              <a:t>char</a:t>
            </a:r>
            <a:r>
              <a:rPr lang="en-US" sz="1600" dirty="0">
                <a:solidFill>
                  <a:srgbClr val="000000"/>
                </a:solidFill>
                <a:latin typeface="Menlo"/>
              </a:rPr>
              <a:t>*</a:t>
            </a:r>
            <a:r>
              <a:rPr lang="zh-CN" altLang="en-US" sz="1600" dirty="0">
                <a:solidFill>
                  <a:srgbClr val="000000"/>
                </a:solidFill>
                <a:latin typeface="Menlo"/>
              </a:rPr>
              <a:t> </a:t>
            </a:r>
            <a:r>
              <a:rPr lang="en-US" sz="1600" dirty="0">
                <a:solidFill>
                  <a:srgbClr val="000000"/>
                </a:solidFill>
                <a:latin typeface="Menlo"/>
              </a:rPr>
              <a:t>bu1){</a:t>
            </a:r>
          </a:p>
          <a:p>
            <a:r>
              <a:rPr lang="en-US" sz="1600" dirty="0">
                <a:solidFill>
                  <a:srgbClr val="0000FF"/>
                </a:solidFill>
                <a:latin typeface="Menlo"/>
              </a:rPr>
              <a:t>    char</a:t>
            </a:r>
            <a:r>
              <a:rPr lang="en-US" sz="1600" dirty="0">
                <a:solidFill>
                  <a:srgbClr val="000000"/>
                </a:solidFill>
                <a:latin typeface="Menlo"/>
              </a:rPr>
              <a:t> a[</a:t>
            </a:r>
            <a:r>
              <a:rPr lang="en-US" sz="1600" dirty="0">
                <a:solidFill>
                  <a:srgbClr val="098658"/>
                </a:solidFill>
                <a:latin typeface="Menlo"/>
              </a:rPr>
              <a:t>200</a:t>
            </a:r>
            <a:r>
              <a:rPr lang="en-US" sz="1600" dirty="0">
                <a:solidFill>
                  <a:srgbClr val="000000"/>
                </a:solidFill>
                <a:latin typeface="Menlo"/>
              </a:rPr>
              <a:t>];</a:t>
            </a:r>
          </a:p>
          <a:p>
            <a:r>
              <a:rPr lang="en-US" sz="1600" dirty="0">
                <a:solidFill>
                  <a:srgbClr val="000000"/>
                </a:solidFill>
                <a:latin typeface="Menlo"/>
              </a:rPr>
              <a:t>    </a:t>
            </a:r>
            <a:r>
              <a:rPr lang="en-US" sz="1600" dirty="0" err="1">
                <a:solidFill>
                  <a:srgbClr val="000000"/>
                </a:solidFill>
                <a:latin typeface="Menlo"/>
              </a:rPr>
              <a:t>lstrcpy</a:t>
            </a:r>
            <a:r>
              <a:rPr lang="en-US" sz="1600" dirty="0">
                <a:solidFill>
                  <a:srgbClr val="000000"/>
                </a:solidFill>
                <a:latin typeface="Menlo"/>
              </a:rPr>
              <a:t>(a,bu1);</a:t>
            </a:r>
          </a:p>
          <a:p>
            <a:r>
              <a:rPr lang="en-US" sz="1600" dirty="0">
                <a:solidFill>
                  <a:srgbClr val="000000"/>
                </a:solidFill>
                <a:latin typeface="Menlo"/>
              </a:rPr>
              <a:t>    </a:t>
            </a:r>
            <a:r>
              <a:rPr lang="en-US" sz="1600" dirty="0" err="1">
                <a:solidFill>
                  <a:srgbClr val="000000"/>
                </a:solidFill>
                <a:latin typeface="Menlo"/>
              </a:rPr>
              <a:t>printf</a:t>
            </a:r>
            <a:r>
              <a:rPr lang="en-US" sz="1600" dirty="0">
                <a:solidFill>
                  <a:srgbClr val="000000"/>
                </a:solidFill>
                <a:latin typeface="Menlo"/>
              </a:rPr>
              <a:t>(</a:t>
            </a:r>
            <a:r>
              <a:rPr lang="en-US" sz="1600" dirty="0">
                <a:solidFill>
                  <a:srgbClr val="A31515"/>
                </a:solidFill>
                <a:latin typeface="Menlo"/>
              </a:rPr>
              <a:t>"%</a:t>
            </a:r>
            <a:r>
              <a:rPr lang="en-US" sz="1600" dirty="0" err="1">
                <a:solidFill>
                  <a:srgbClr val="A31515"/>
                </a:solidFill>
                <a:latin typeface="Menlo"/>
              </a:rPr>
              <a:t>s"</a:t>
            </a:r>
            <a:r>
              <a:rPr lang="en-US" sz="1600" dirty="0" err="1">
                <a:solidFill>
                  <a:srgbClr val="000000"/>
                </a:solidFill>
                <a:latin typeface="Menlo"/>
              </a:rPr>
              <a:t>,a</a:t>
            </a:r>
            <a:r>
              <a:rPr lang="en-US" sz="1600" dirty="0">
                <a:solidFill>
                  <a:srgbClr val="000000"/>
                </a:solidFill>
                <a:latin typeface="Menlo"/>
              </a:rPr>
              <a:t>);</a:t>
            </a:r>
          </a:p>
          <a:p>
            <a:r>
              <a:rPr lang="en-US" sz="1600" dirty="0">
                <a:solidFill>
                  <a:srgbClr val="0000FF"/>
                </a:solidFill>
                <a:latin typeface="Menlo"/>
              </a:rPr>
              <a:t>    return</a:t>
            </a:r>
            <a:r>
              <a:rPr lang="en-US" sz="1600" dirty="0">
                <a:solidFill>
                  <a:srgbClr val="000000"/>
                </a:solidFill>
                <a:latin typeface="Menlo"/>
              </a:rPr>
              <a:t>;</a:t>
            </a:r>
          </a:p>
          <a:p>
            <a:r>
              <a:rPr lang="en-US" sz="1600" dirty="0">
                <a:solidFill>
                  <a:srgbClr val="000000"/>
                </a:solidFill>
                <a:latin typeface="Menlo"/>
              </a:rPr>
              <a:t>}</a:t>
            </a:r>
          </a:p>
          <a:p>
            <a:br>
              <a:rPr lang="en-US" sz="1600" dirty="0">
                <a:solidFill>
                  <a:srgbClr val="000000"/>
                </a:solidFill>
                <a:latin typeface="Menlo"/>
              </a:rPr>
            </a:br>
            <a:r>
              <a:rPr lang="en-US" sz="1600" dirty="0">
                <a:solidFill>
                  <a:srgbClr val="0000FF"/>
                </a:solidFill>
                <a:latin typeface="Menlo"/>
              </a:rPr>
              <a:t>void</a:t>
            </a:r>
            <a:r>
              <a:rPr lang="en-US" sz="1600" dirty="0">
                <a:solidFill>
                  <a:srgbClr val="000000"/>
                </a:solidFill>
                <a:latin typeface="Menlo"/>
              </a:rPr>
              <a:t> main(){</a:t>
            </a:r>
          </a:p>
          <a:p>
            <a:r>
              <a:rPr lang="en-US" sz="1600" dirty="0">
                <a:solidFill>
                  <a:srgbClr val="0000FF"/>
                </a:solidFill>
                <a:latin typeface="Menlo"/>
              </a:rPr>
              <a:t>    char</a:t>
            </a:r>
            <a:r>
              <a:rPr lang="en-US" sz="1600" dirty="0">
                <a:solidFill>
                  <a:srgbClr val="000000"/>
                </a:solidFill>
                <a:latin typeface="Menlo"/>
              </a:rPr>
              <a:t> b[</a:t>
            </a:r>
            <a:r>
              <a:rPr lang="en-US" sz="1600" dirty="0">
                <a:solidFill>
                  <a:srgbClr val="098658"/>
                </a:solidFill>
                <a:latin typeface="Menlo"/>
              </a:rPr>
              <a:t>1024</a:t>
            </a:r>
            <a:r>
              <a:rPr lang="en-US" sz="1600" dirty="0">
                <a:solidFill>
                  <a:srgbClr val="000000"/>
                </a:solidFill>
                <a:latin typeface="Menlo"/>
              </a:rPr>
              <a:t>];</a:t>
            </a:r>
          </a:p>
          <a:p>
            <a:r>
              <a:rPr lang="en-US" sz="1600" dirty="0">
                <a:solidFill>
                  <a:srgbClr val="000000"/>
                </a:solidFill>
                <a:latin typeface="Menlo"/>
              </a:rPr>
              <a:t>    </a:t>
            </a:r>
            <a:r>
              <a:rPr lang="en-US" sz="1600" dirty="0" err="1">
                <a:solidFill>
                  <a:srgbClr val="000000"/>
                </a:solidFill>
                <a:latin typeface="Menlo"/>
              </a:rPr>
              <a:t>memset</a:t>
            </a:r>
            <a:r>
              <a:rPr lang="en-US" sz="1600" dirty="0">
                <a:solidFill>
                  <a:srgbClr val="000000"/>
                </a:solidFill>
                <a:latin typeface="Menlo"/>
              </a:rPr>
              <a:t>(b,</a:t>
            </a:r>
            <a:r>
              <a:rPr lang="en-US" sz="1600" dirty="0">
                <a:solidFill>
                  <a:srgbClr val="A31515"/>
                </a:solidFill>
                <a:latin typeface="Menlo"/>
              </a:rPr>
              <a:t>'l'</a:t>
            </a:r>
            <a:r>
              <a:rPr lang="en-US" sz="1600" dirty="0">
                <a:solidFill>
                  <a:srgbClr val="000000"/>
                </a:solidFill>
                <a:latin typeface="Menlo"/>
              </a:rPr>
              <a:t>,</a:t>
            </a:r>
            <a:r>
              <a:rPr lang="en-US" sz="1600" dirty="0" err="1">
                <a:solidFill>
                  <a:srgbClr val="0000FF"/>
                </a:solidFill>
                <a:latin typeface="Menlo"/>
              </a:rPr>
              <a:t>sizeof</a:t>
            </a:r>
            <a:r>
              <a:rPr lang="en-US" sz="1600" dirty="0">
                <a:solidFill>
                  <a:srgbClr val="000000"/>
                </a:solidFill>
                <a:latin typeface="Menlo"/>
              </a:rPr>
              <a:t>(b));</a:t>
            </a:r>
          </a:p>
          <a:p>
            <a:r>
              <a:rPr lang="en-US" sz="1600" dirty="0">
                <a:solidFill>
                  <a:srgbClr val="000000"/>
                </a:solidFill>
                <a:latin typeface="Menlo"/>
              </a:rPr>
              <a:t>    </a:t>
            </a:r>
            <a:r>
              <a:rPr lang="en-US" sz="1600" dirty="0" err="1">
                <a:solidFill>
                  <a:srgbClr val="000000"/>
                </a:solidFill>
                <a:latin typeface="Menlo"/>
              </a:rPr>
              <a:t>vul</a:t>
            </a:r>
            <a:r>
              <a:rPr lang="en-US" sz="1600" dirty="0">
                <a:solidFill>
                  <a:srgbClr val="000000"/>
                </a:solidFill>
                <a:latin typeface="Menlo"/>
              </a:rPr>
              <a:t>(b);</a:t>
            </a:r>
          </a:p>
          <a:p>
            <a:r>
              <a:rPr lang="en-US" sz="1600" dirty="0">
                <a:solidFill>
                  <a:srgbClr val="000000"/>
                </a:solidFill>
                <a:latin typeface="Menlo"/>
              </a:rPr>
              <a:t>}</a:t>
            </a:r>
          </a:p>
        </p:txBody>
      </p:sp>
      <p:sp>
        <p:nvSpPr>
          <p:cNvPr id="13" name="矩形 12">
            <a:extLst>
              <a:ext uri="{FF2B5EF4-FFF2-40B4-BE49-F238E27FC236}">
                <a16:creationId xmlns:a16="http://schemas.microsoft.com/office/drawing/2014/main" id="{256161F4-766C-C824-AC32-447B970A69C7}"/>
              </a:ext>
            </a:extLst>
          </p:cNvPr>
          <p:cNvSpPr/>
          <p:nvPr/>
        </p:nvSpPr>
        <p:spPr>
          <a:xfrm>
            <a:off x="4871864" y="1058913"/>
            <a:ext cx="6553374"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4943872" y="1148820"/>
            <a:ext cx="3273653"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第四步：查看分析结果</a:t>
            </a:r>
          </a:p>
        </p:txBody>
      </p:sp>
      <p:sp>
        <p:nvSpPr>
          <p:cNvPr id="2" name="文本框 1">
            <a:extLst>
              <a:ext uri="{FF2B5EF4-FFF2-40B4-BE49-F238E27FC236}">
                <a16:creationId xmlns:a16="http://schemas.microsoft.com/office/drawing/2014/main" id="{14FFFC35-38CA-E50E-709C-4C1E26E7F382}"/>
              </a:ext>
            </a:extLst>
          </p:cNvPr>
          <p:cNvSpPr txBox="1"/>
          <p:nvPr/>
        </p:nvSpPr>
        <p:spPr>
          <a:xfrm>
            <a:off x="4943872" y="1610485"/>
            <a:ext cx="6458716" cy="961289"/>
          </a:xfrm>
          <a:prstGeom prst="rect">
            <a:avLst/>
          </a:prstGeom>
          <a:noFill/>
        </p:spPr>
        <p:txBody>
          <a:bodyPr wrap="square" rtlCol="0">
            <a:spAutoFit/>
          </a:bodyPr>
          <a:lstStyle/>
          <a:p>
            <a:pPr>
              <a:lnSpc>
                <a:spcPct val="150000"/>
              </a:lnSpc>
              <a:defRPr/>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等待分析完毕，最后的分析报告保存在</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reports</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目录中的</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html</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文件中。</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pic>
        <p:nvPicPr>
          <p:cNvPr id="9" name="图片 8">
            <a:extLst>
              <a:ext uri="{FF2B5EF4-FFF2-40B4-BE49-F238E27FC236}">
                <a16:creationId xmlns:a16="http://schemas.microsoft.com/office/drawing/2014/main" id="{272B6442-EF38-4AEC-3929-1F34070C6C75}"/>
              </a:ext>
            </a:extLst>
          </p:cNvPr>
          <p:cNvPicPr>
            <a:picLocks noChangeAspect="1"/>
          </p:cNvPicPr>
          <p:nvPr/>
        </p:nvPicPr>
        <p:blipFill rotWithShape="1">
          <a:blip r:embed="rId2"/>
          <a:srcRect b="27764"/>
          <a:stretch/>
        </p:blipFill>
        <p:spPr>
          <a:xfrm>
            <a:off x="4943872" y="2736558"/>
            <a:ext cx="6458716" cy="1844570"/>
          </a:xfrm>
          <a:prstGeom prst="rect">
            <a:avLst/>
          </a:prstGeom>
          <a:ln>
            <a:solidFill>
              <a:schemeClr val="tx1"/>
            </a:solidFill>
          </a:ln>
        </p:spPr>
      </p:pic>
      <p:sp>
        <p:nvSpPr>
          <p:cNvPr id="11" name="矩形 10">
            <a:extLst>
              <a:ext uri="{FF2B5EF4-FFF2-40B4-BE49-F238E27FC236}">
                <a16:creationId xmlns:a16="http://schemas.microsoft.com/office/drawing/2014/main" id="{1A87C27B-2726-DE54-5767-FB93132AF974}"/>
              </a:ext>
            </a:extLst>
          </p:cNvPr>
          <p:cNvSpPr/>
          <p:nvPr/>
        </p:nvSpPr>
        <p:spPr>
          <a:xfrm>
            <a:off x="6240016" y="4145943"/>
            <a:ext cx="288032" cy="2160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文本框 11">
            <a:extLst>
              <a:ext uri="{FF2B5EF4-FFF2-40B4-BE49-F238E27FC236}">
                <a16:creationId xmlns:a16="http://schemas.microsoft.com/office/drawing/2014/main" id="{8DF7D39E-DDB7-0CF3-88B3-C4A78AC0C89B}"/>
              </a:ext>
            </a:extLst>
          </p:cNvPr>
          <p:cNvSpPr txBox="1"/>
          <p:nvPr/>
        </p:nvSpPr>
        <p:spPr>
          <a:xfrm>
            <a:off x="4943872" y="4734662"/>
            <a:ext cx="6458716" cy="1422890"/>
          </a:xfrm>
          <a:prstGeom prst="rect">
            <a:avLst/>
          </a:prstGeom>
          <a:noFill/>
        </p:spPr>
        <p:txBody>
          <a:bodyPr wrap="square" rtlCol="0">
            <a:spAutoFit/>
          </a:bodyPr>
          <a:lstStyle/>
          <a:p>
            <a:pPr fontAlgn="auto">
              <a:lnSpc>
                <a:spcPct val="150000"/>
              </a:lnSpc>
              <a:spcBef>
                <a:spcPts val="0"/>
              </a:spcBef>
              <a:spcAft>
                <a:spcPts val="0"/>
              </a:spcAft>
              <a:defRPr/>
            </a:pPr>
            <a:r>
              <a:rPr lang="en-US" altLang="zh-CN" sz="2000" dirty="0">
                <a:solidFill>
                  <a:prstClr val="black"/>
                </a:solidFill>
                <a:latin typeface="微软雅黑" pitchFamily="34" charset="-122"/>
                <a:ea typeface="微软雅黑" pitchFamily="34" charset="-122"/>
              </a:rPr>
              <a:t>Severity</a:t>
            </a:r>
            <a:r>
              <a:rPr lang="zh-CN" altLang="en-US" sz="2000" dirty="0">
                <a:solidFill>
                  <a:prstClr val="black"/>
                </a:solidFill>
                <a:latin typeface="微软雅黑" pitchFamily="34" charset="-122"/>
                <a:ea typeface="微软雅黑" pitchFamily="34" charset="-122"/>
              </a:rPr>
              <a:t>表示威胁等级，越高说明漏洞危险级别越高。本例中，</a:t>
            </a:r>
            <a:r>
              <a:rPr lang="en-US" altLang="zh-CN" sz="2000" dirty="0" err="1">
                <a:solidFill>
                  <a:prstClr val="black"/>
                </a:solidFill>
                <a:latin typeface="微软雅黑" pitchFamily="34" charset="-122"/>
                <a:ea typeface="微软雅黑" pitchFamily="34" charset="-122"/>
              </a:rPr>
              <a:t>lstrcpyA</a:t>
            </a:r>
            <a:r>
              <a:rPr lang="zh-CN" altLang="en-US" sz="2000" dirty="0">
                <a:solidFill>
                  <a:prstClr val="black"/>
                </a:solidFill>
                <a:latin typeface="微软雅黑" pitchFamily="34" charset="-122"/>
                <a:ea typeface="微软雅黑" pitchFamily="34" charset="-122"/>
              </a:rPr>
              <a:t>函数存在溢出漏洞，地址</a:t>
            </a:r>
            <a:r>
              <a:rPr lang="en-US" altLang="zh-CN" sz="2000" dirty="0">
                <a:solidFill>
                  <a:prstClr val="black"/>
                </a:solidFill>
                <a:latin typeface="微软雅黑" pitchFamily="34" charset="-122"/>
                <a:ea typeface="微软雅黑" pitchFamily="34" charset="-122"/>
              </a:rPr>
              <a:t>401014</a:t>
            </a:r>
            <a:r>
              <a:rPr lang="zh-CN" altLang="en-US" sz="2000" dirty="0">
                <a:solidFill>
                  <a:prstClr val="black"/>
                </a:solidFill>
                <a:latin typeface="微软雅黑" pitchFamily="34" charset="-122"/>
                <a:ea typeface="微软雅黑" pitchFamily="34" charset="-122"/>
              </a:rPr>
              <a:t>处的代码可能将向目标</a:t>
            </a:r>
            <a:r>
              <a:rPr lang="en-US" altLang="zh-CN" sz="2000" dirty="0">
                <a:solidFill>
                  <a:prstClr val="black"/>
                </a:solidFill>
                <a:latin typeface="微软雅黑" pitchFamily="34" charset="-122"/>
                <a:ea typeface="微软雅黑" pitchFamily="34" charset="-122"/>
              </a:rPr>
              <a:t>200</a:t>
            </a:r>
            <a:r>
              <a:rPr lang="zh-CN" altLang="en-US" sz="2000" dirty="0">
                <a:solidFill>
                  <a:prstClr val="black"/>
                </a:solidFill>
                <a:latin typeface="微软雅黑" pitchFamily="34" charset="-122"/>
                <a:ea typeface="微软雅黑" pitchFamily="34" charset="-122"/>
              </a:rPr>
              <a:t>字节的区域写入</a:t>
            </a:r>
            <a:r>
              <a:rPr lang="en-US" altLang="zh-CN" sz="2000" dirty="0">
                <a:solidFill>
                  <a:prstClr val="black"/>
                </a:solidFill>
                <a:latin typeface="微软雅黑" pitchFamily="34" charset="-122"/>
                <a:ea typeface="微软雅黑" pitchFamily="34" charset="-122"/>
              </a:rPr>
              <a:t>1024</a:t>
            </a:r>
            <a:r>
              <a:rPr lang="zh-CN" altLang="en-US" sz="2000" dirty="0">
                <a:solidFill>
                  <a:prstClr val="black"/>
                </a:solidFill>
                <a:latin typeface="微软雅黑" pitchFamily="34" charset="-122"/>
                <a:ea typeface="微软雅黑" pitchFamily="34" charset="-122"/>
              </a:rPr>
              <a:t>字节的数据。</a:t>
            </a:r>
          </a:p>
        </p:txBody>
      </p:sp>
      <p:sp>
        <p:nvSpPr>
          <p:cNvPr id="15" name="矩形 14">
            <a:extLst>
              <a:ext uri="{FF2B5EF4-FFF2-40B4-BE49-F238E27FC236}">
                <a16:creationId xmlns:a16="http://schemas.microsoft.com/office/drawing/2014/main" id="{4FDA32E5-EAAA-9AC3-03ED-1F0E69C6A1D0}"/>
              </a:ext>
            </a:extLst>
          </p:cNvPr>
          <p:cNvSpPr/>
          <p:nvPr/>
        </p:nvSpPr>
        <p:spPr>
          <a:xfrm>
            <a:off x="10200456" y="3961577"/>
            <a:ext cx="360040" cy="2160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矩形 15">
            <a:extLst>
              <a:ext uri="{FF2B5EF4-FFF2-40B4-BE49-F238E27FC236}">
                <a16:creationId xmlns:a16="http://schemas.microsoft.com/office/drawing/2014/main" id="{72CE5122-39BD-B200-16B3-E96D5CED6615}"/>
              </a:ext>
            </a:extLst>
          </p:cNvPr>
          <p:cNvSpPr/>
          <p:nvPr/>
        </p:nvSpPr>
        <p:spPr>
          <a:xfrm flipH="1" flipV="1">
            <a:off x="10488488" y="4177601"/>
            <a:ext cx="504056" cy="1843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5626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AB43764-E041-9757-36BA-9EB80FCBD27B}"/>
              </a:ext>
            </a:extLst>
          </p:cNvPr>
          <p:cNvSpPr/>
          <p:nvPr/>
        </p:nvSpPr>
        <p:spPr>
          <a:xfrm>
            <a:off x="0" y="1720054"/>
            <a:ext cx="12192000" cy="2376264"/>
          </a:xfrm>
          <a:prstGeom prst="rect">
            <a:avLst/>
          </a:prstGeom>
          <a:solidFill>
            <a:srgbClr val="0048AA"/>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sz="6000" b="1" dirty="0">
                <a:solidFill>
                  <a:schemeClr val="bg1"/>
                </a:solidFill>
                <a:latin typeface="Microsoft YaHei" panose="020B0503020204020204" pitchFamily="34" charset="-122"/>
                <a:ea typeface="Microsoft YaHei" panose="020B0503020204020204" pitchFamily="34" charset="-122"/>
              </a:rPr>
              <a:t>02</a:t>
            </a:r>
            <a:r>
              <a:rPr kumimoji="1" lang="zh-CN" altLang="en-US" sz="6000" dirty="0">
                <a:solidFill>
                  <a:schemeClr val="bg1"/>
                </a:solidFill>
                <a:latin typeface="Microsoft YaHei" panose="020B0503020204020204" pitchFamily="34" charset="-122"/>
                <a:ea typeface="Microsoft YaHei" panose="020B0503020204020204" pitchFamily="34" charset="-122"/>
              </a:rPr>
              <a:t>  数据流分析</a:t>
            </a:r>
          </a:p>
        </p:txBody>
      </p:sp>
    </p:spTree>
    <p:extLst>
      <p:ext uri="{BB962C8B-B14F-4D97-AF65-F5344CB8AC3E}">
        <p14:creationId xmlns:p14="http://schemas.microsoft.com/office/powerpoint/2010/main" val="3350278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数据流分析</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定义</a:t>
            </a:r>
          </a:p>
        </p:txBody>
      </p:sp>
      <p:sp>
        <p:nvSpPr>
          <p:cNvPr id="8" name="文本框 7">
            <a:extLst>
              <a:ext uri="{FF2B5EF4-FFF2-40B4-BE49-F238E27FC236}">
                <a16:creationId xmlns:a16="http://schemas.microsoft.com/office/drawing/2014/main" id="{834F9780-0674-44A0-FF7F-C80FD400A950}"/>
              </a:ext>
            </a:extLst>
          </p:cNvPr>
          <p:cNvSpPr txBox="1"/>
          <p:nvPr/>
        </p:nvSpPr>
        <p:spPr>
          <a:xfrm>
            <a:off x="890326" y="1712206"/>
            <a:ext cx="4824536" cy="1596078"/>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数据流分析是一种用来获取</a:t>
            </a:r>
            <a:r>
              <a:rPr kumimoji="1" lang="zh-CN" altLang="en-US" sz="2000" dirty="0">
                <a:latin typeface="Microsoft YaHei" panose="020B0503020204020204" pitchFamily="34" charset="-122"/>
                <a:ea typeface="Microsoft YaHei" panose="020B0503020204020204" pitchFamily="34" charset="-122"/>
              </a:rPr>
              <a:t>相关数据</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沿着</a:t>
            </a:r>
            <a:r>
              <a:rPr kumimoji="1" lang="zh-CN" altLang="en-US" sz="2000" dirty="0">
                <a:latin typeface="Microsoft YaHei" panose="020B0503020204020204" pitchFamily="34" charset="-122"/>
                <a:ea typeface="Microsoft YaHei" panose="020B0503020204020204" pitchFamily="34" charset="-122"/>
              </a:rPr>
              <a:t>程序执行路径流动</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的信息分析技术，分析对象是程序执行路径上的数据流动或可能的取值。</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分类</a:t>
            </a:r>
          </a:p>
        </p:txBody>
      </p:sp>
      <p:sp>
        <p:nvSpPr>
          <p:cNvPr id="9" name="文本框 8">
            <a:extLst>
              <a:ext uri="{FF2B5EF4-FFF2-40B4-BE49-F238E27FC236}">
                <a16:creationId xmlns:a16="http://schemas.microsoft.com/office/drawing/2014/main" id="{0A3CBDEB-575B-00AE-A610-AD66DE4EF034}"/>
              </a:ext>
            </a:extLst>
          </p:cNvPr>
          <p:cNvSpPr txBox="1"/>
          <p:nvPr/>
        </p:nvSpPr>
        <p:spPr>
          <a:xfrm>
            <a:off x="6444786" y="1683515"/>
            <a:ext cx="4960962" cy="826637"/>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按照分析程序路径的深度，可以将数据流分析分为：</a:t>
            </a:r>
          </a:p>
        </p:txBody>
      </p:sp>
      <p:grpSp>
        <p:nvGrpSpPr>
          <p:cNvPr id="2" name="组合 1">
            <a:extLst>
              <a:ext uri="{FF2B5EF4-FFF2-40B4-BE49-F238E27FC236}">
                <a16:creationId xmlns:a16="http://schemas.microsoft.com/office/drawing/2014/main" id="{980998F5-D525-C2C2-815B-68FAAFFF54D1}"/>
              </a:ext>
            </a:extLst>
          </p:cNvPr>
          <p:cNvGrpSpPr/>
          <p:nvPr/>
        </p:nvGrpSpPr>
        <p:grpSpPr>
          <a:xfrm>
            <a:off x="6457095" y="2717291"/>
            <a:ext cx="4844579" cy="649182"/>
            <a:chOff x="1037584" y="1052512"/>
            <a:chExt cx="10116824" cy="793198"/>
          </a:xfrm>
        </p:grpSpPr>
        <p:sp>
          <p:nvSpPr>
            <p:cNvPr id="3" name="矩形 2">
              <a:extLst>
                <a:ext uri="{FF2B5EF4-FFF2-40B4-BE49-F238E27FC236}">
                  <a16:creationId xmlns:a16="http://schemas.microsoft.com/office/drawing/2014/main" id="{EF54287C-200B-D078-FF38-2EA0491FCD33}"/>
                </a:ext>
              </a:extLst>
            </p:cNvPr>
            <p:cNvSpPr/>
            <p:nvPr/>
          </p:nvSpPr>
          <p:spPr>
            <a:xfrm>
              <a:off x="1037584" y="1053400"/>
              <a:ext cx="1695955"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1</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717E0968-97A8-6C72-FCBE-39219771E49B}"/>
                </a:ext>
              </a:extLst>
            </p:cNvPr>
            <p:cNvSpPr/>
            <p:nvPr/>
          </p:nvSpPr>
          <p:spPr>
            <a:xfrm>
              <a:off x="2733539" y="1052512"/>
              <a:ext cx="8420869" cy="7923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过程内分析</a:t>
              </a:r>
            </a:p>
          </p:txBody>
        </p:sp>
      </p:grpSp>
      <p:grpSp>
        <p:nvGrpSpPr>
          <p:cNvPr id="11" name="组合 10">
            <a:extLst>
              <a:ext uri="{FF2B5EF4-FFF2-40B4-BE49-F238E27FC236}">
                <a16:creationId xmlns:a16="http://schemas.microsoft.com/office/drawing/2014/main" id="{242FC6E4-6EC4-59CB-9AF4-3138BC6EB1F8}"/>
              </a:ext>
            </a:extLst>
          </p:cNvPr>
          <p:cNvGrpSpPr/>
          <p:nvPr/>
        </p:nvGrpSpPr>
        <p:grpSpPr>
          <a:xfrm>
            <a:off x="6457095" y="3572886"/>
            <a:ext cx="4844579" cy="649182"/>
            <a:chOff x="1037584" y="1052512"/>
            <a:chExt cx="10116824" cy="793198"/>
          </a:xfrm>
        </p:grpSpPr>
        <p:sp>
          <p:nvSpPr>
            <p:cNvPr id="12" name="矩形 11">
              <a:extLst>
                <a:ext uri="{FF2B5EF4-FFF2-40B4-BE49-F238E27FC236}">
                  <a16:creationId xmlns:a16="http://schemas.microsoft.com/office/drawing/2014/main" id="{0A38BE7B-3A61-FA0F-1A34-E5B6D93B401B}"/>
                </a:ext>
              </a:extLst>
            </p:cNvPr>
            <p:cNvSpPr/>
            <p:nvPr/>
          </p:nvSpPr>
          <p:spPr>
            <a:xfrm>
              <a:off x="1037584" y="1053400"/>
              <a:ext cx="1695955"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2</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5" name="矩形 14">
              <a:extLst>
                <a:ext uri="{FF2B5EF4-FFF2-40B4-BE49-F238E27FC236}">
                  <a16:creationId xmlns:a16="http://schemas.microsoft.com/office/drawing/2014/main" id="{DEBAE1EC-F60F-ECC3-AB5E-274992A6E3FB}"/>
                </a:ext>
              </a:extLst>
            </p:cNvPr>
            <p:cNvSpPr/>
            <p:nvPr/>
          </p:nvSpPr>
          <p:spPr>
            <a:xfrm>
              <a:off x="2733539" y="1052512"/>
              <a:ext cx="8420869" cy="7923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过程间分析</a:t>
              </a:r>
            </a:p>
          </p:txBody>
        </p:sp>
      </p:grpSp>
    </p:spTree>
    <p:extLst>
      <p:ext uri="{BB962C8B-B14F-4D97-AF65-F5344CB8AC3E}">
        <p14:creationId xmlns:p14="http://schemas.microsoft.com/office/powerpoint/2010/main" val="2361398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数据流分析</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2" y="1052513"/>
            <a:ext cx="10651296"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172354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过程内分析</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1423" y="1706792"/>
            <a:ext cx="10369151" cy="826573"/>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过程内分析只针对程序中单个函数内的代码进行分析。根据其对程序路径的分析精度，可分为：</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nvGrpSpPr>
          <p:cNvPr id="16" name="组合 15">
            <a:extLst>
              <a:ext uri="{FF2B5EF4-FFF2-40B4-BE49-F238E27FC236}">
                <a16:creationId xmlns:a16="http://schemas.microsoft.com/office/drawing/2014/main" id="{B54D0E0F-7AED-1822-93A5-19F19DB3D9BB}"/>
              </a:ext>
            </a:extLst>
          </p:cNvPr>
          <p:cNvGrpSpPr/>
          <p:nvPr/>
        </p:nvGrpSpPr>
        <p:grpSpPr>
          <a:xfrm>
            <a:off x="911423" y="2680943"/>
            <a:ext cx="10369152" cy="506701"/>
            <a:chOff x="1037584" y="1052512"/>
            <a:chExt cx="10116824" cy="793198"/>
          </a:xfrm>
        </p:grpSpPr>
        <p:sp>
          <p:nvSpPr>
            <p:cNvPr id="17" name="矩形 16">
              <a:extLst>
                <a:ext uri="{FF2B5EF4-FFF2-40B4-BE49-F238E27FC236}">
                  <a16:creationId xmlns:a16="http://schemas.microsoft.com/office/drawing/2014/main" id="{3BF45BFF-B151-0B49-379C-EBE856F0D111}"/>
                </a:ext>
              </a:extLst>
            </p:cNvPr>
            <p:cNvSpPr/>
            <p:nvPr/>
          </p:nvSpPr>
          <p:spPr>
            <a:xfrm>
              <a:off x="1037584" y="1053400"/>
              <a:ext cx="2388694"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rPr>
                <a:t>流不敏感分析</a:t>
              </a:r>
              <a:endPar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8" name="矩形 17">
              <a:extLst>
                <a:ext uri="{FF2B5EF4-FFF2-40B4-BE49-F238E27FC236}">
                  <a16:creationId xmlns:a16="http://schemas.microsoft.com/office/drawing/2014/main" id="{9D688BE3-B522-25BE-B480-9039F0DC701F}"/>
                </a:ext>
              </a:extLst>
            </p:cNvPr>
            <p:cNvSpPr/>
            <p:nvPr/>
          </p:nvSpPr>
          <p:spPr>
            <a:xfrm>
              <a:off x="3426278" y="1052512"/>
              <a:ext cx="7728130" cy="7923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只按代码行号从上而下进行分析。</a:t>
              </a:r>
            </a:p>
          </p:txBody>
        </p:sp>
      </p:grpSp>
      <p:grpSp>
        <p:nvGrpSpPr>
          <p:cNvPr id="19" name="组合 18">
            <a:extLst>
              <a:ext uri="{FF2B5EF4-FFF2-40B4-BE49-F238E27FC236}">
                <a16:creationId xmlns:a16="http://schemas.microsoft.com/office/drawing/2014/main" id="{510E4320-3DBC-8AD6-4005-4212DB5E4E4D}"/>
              </a:ext>
            </a:extLst>
          </p:cNvPr>
          <p:cNvGrpSpPr/>
          <p:nvPr/>
        </p:nvGrpSpPr>
        <p:grpSpPr>
          <a:xfrm>
            <a:off x="911422" y="3444711"/>
            <a:ext cx="10369152" cy="506134"/>
            <a:chOff x="1037582" y="1052512"/>
            <a:chExt cx="21612474" cy="793198"/>
          </a:xfrm>
        </p:grpSpPr>
        <p:sp>
          <p:nvSpPr>
            <p:cNvPr id="20" name="矩形 19">
              <a:extLst>
                <a:ext uri="{FF2B5EF4-FFF2-40B4-BE49-F238E27FC236}">
                  <a16:creationId xmlns:a16="http://schemas.microsoft.com/office/drawing/2014/main" id="{6C79C6F2-A2E0-CEC0-0E7D-21CBB16F1103}"/>
                </a:ext>
              </a:extLst>
            </p:cNvPr>
            <p:cNvSpPr/>
            <p:nvPr/>
          </p:nvSpPr>
          <p:spPr>
            <a:xfrm>
              <a:off x="1037582" y="1053400"/>
              <a:ext cx="5102943"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rPr>
                <a:t>流敏感分析</a:t>
              </a:r>
              <a:endPar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1" name="矩形 20">
              <a:extLst>
                <a:ext uri="{FF2B5EF4-FFF2-40B4-BE49-F238E27FC236}">
                  <a16:creationId xmlns:a16="http://schemas.microsoft.com/office/drawing/2014/main" id="{EF73283C-222A-D382-CE03-06978E08DCB5}"/>
                </a:ext>
              </a:extLst>
            </p:cNvPr>
            <p:cNvSpPr/>
            <p:nvPr/>
          </p:nvSpPr>
          <p:spPr>
            <a:xfrm>
              <a:off x="6140525" y="1052512"/>
              <a:ext cx="16509531" cy="7923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首先产生程序控制流图，再按照控制流图的拓扑排序正向或逆向分析。</a:t>
              </a:r>
            </a:p>
          </p:txBody>
        </p:sp>
      </p:grpSp>
      <p:grpSp>
        <p:nvGrpSpPr>
          <p:cNvPr id="22" name="组合 21">
            <a:extLst>
              <a:ext uri="{FF2B5EF4-FFF2-40B4-BE49-F238E27FC236}">
                <a16:creationId xmlns:a16="http://schemas.microsoft.com/office/drawing/2014/main" id="{53CDDCCD-7577-E2EA-850E-633A43B3C654}"/>
              </a:ext>
            </a:extLst>
          </p:cNvPr>
          <p:cNvGrpSpPr/>
          <p:nvPr/>
        </p:nvGrpSpPr>
        <p:grpSpPr>
          <a:xfrm>
            <a:off x="898523" y="4207346"/>
            <a:ext cx="10369152" cy="961534"/>
            <a:chOff x="1037582" y="1052512"/>
            <a:chExt cx="21612474" cy="793198"/>
          </a:xfrm>
        </p:grpSpPr>
        <p:sp>
          <p:nvSpPr>
            <p:cNvPr id="23" name="矩形 22">
              <a:extLst>
                <a:ext uri="{FF2B5EF4-FFF2-40B4-BE49-F238E27FC236}">
                  <a16:creationId xmlns:a16="http://schemas.microsoft.com/office/drawing/2014/main" id="{14BB2A4A-5F76-5017-BBC8-19B341B8EAE8}"/>
                </a:ext>
              </a:extLst>
            </p:cNvPr>
            <p:cNvSpPr/>
            <p:nvPr/>
          </p:nvSpPr>
          <p:spPr>
            <a:xfrm>
              <a:off x="1037582" y="1053400"/>
              <a:ext cx="5102943"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rPr>
                <a:t>路径敏感分析</a:t>
              </a:r>
              <a:endPar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4" name="矩形 23">
              <a:extLst>
                <a:ext uri="{FF2B5EF4-FFF2-40B4-BE49-F238E27FC236}">
                  <a16:creationId xmlns:a16="http://schemas.microsoft.com/office/drawing/2014/main" id="{B7686601-75FA-670B-CF2B-ADDA86CD1201}"/>
                </a:ext>
              </a:extLst>
            </p:cNvPr>
            <p:cNvSpPr/>
            <p:nvPr/>
          </p:nvSpPr>
          <p:spPr>
            <a:xfrm>
              <a:off x="6140525" y="1052512"/>
              <a:ext cx="16509531" cy="7923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不仅考虑语句的先后顺序，还会考虑语句的可达性，即沿实际可执行到路径进行分析。</a:t>
              </a:r>
            </a:p>
          </p:txBody>
        </p:sp>
      </p:grpSp>
    </p:spTree>
    <p:extLst>
      <p:ext uri="{BB962C8B-B14F-4D97-AF65-F5344CB8AC3E}">
        <p14:creationId xmlns:p14="http://schemas.microsoft.com/office/powerpoint/2010/main" val="1598832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数据流分析</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2" y="1052513"/>
            <a:ext cx="10651296"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172354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过程间分析</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1423" y="1706792"/>
            <a:ext cx="10369151" cy="1980735"/>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过程间分析考虑函数之间的数据流，即需要跟踪分析目标数据在函数之间的传递过程。过程间分析首先构造程序的调用图，接着遍历图中函数进行过程内分析。当遇到其他函数时，若已分析过，则直接使用分析结果向下分析。若未分析过，则跟进该函数，再次进行过程内分析，并且将分析结果保存。</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过程间分析可分为上下文不敏感分析和上下文敏感分析。 </a:t>
            </a:r>
          </a:p>
        </p:txBody>
      </p:sp>
      <p:grpSp>
        <p:nvGrpSpPr>
          <p:cNvPr id="16" name="组合 15">
            <a:extLst>
              <a:ext uri="{FF2B5EF4-FFF2-40B4-BE49-F238E27FC236}">
                <a16:creationId xmlns:a16="http://schemas.microsoft.com/office/drawing/2014/main" id="{B54D0E0F-7AED-1822-93A5-19F19DB3D9BB}"/>
              </a:ext>
            </a:extLst>
          </p:cNvPr>
          <p:cNvGrpSpPr/>
          <p:nvPr/>
        </p:nvGrpSpPr>
        <p:grpSpPr>
          <a:xfrm>
            <a:off x="911422" y="3861577"/>
            <a:ext cx="10369152" cy="960458"/>
            <a:chOff x="1037584" y="1052512"/>
            <a:chExt cx="10116824" cy="793198"/>
          </a:xfrm>
        </p:grpSpPr>
        <p:sp>
          <p:nvSpPr>
            <p:cNvPr id="17" name="矩形 16">
              <a:extLst>
                <a:ext uri="{FF2B5EF4-FFF2-40B4-BE49-F238E27FC236}">
                  <a16:creationId xmlns:a16="http://schemas.microsoft.com/office/drawing/2014/main" id="{3BF45BFF-B151-0B49-379C-EBE856F0D111}"/>
                </a:ext>
              </a:extLst>
            </p:cNvPr>
            <p:cNvSpPr/>
            <p:nvPr/>
          </p:nvSpPr>
          <p:spPr>
            <a:xfrm>
              <a:off x="1037584" y="1053400"/>
              <a:ext cx="2388694"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rPr>
                <a:t>上下文不敏感分析</a:t>
              </a:r>
            </a:p>
          </p:txBody>
        </p:sp>
        <p:sp>
          <p:nvSpPr>
            <p:cNvPr id="18" name="矩形 17">
              <a:extLst>
                <a:ext uri="{FF2B5EF4-FFF2-40B4-BE49-F238E27FC236}">
                  <a16:creationId xmlns:a16="http://schemas.microsoft.com/office/drawing/2014/main" id="{9D688BE3-B522-25BE-B480-9039F0DC701F}"/>
                </a:ext>
              </a:extLst>
            </p:cNvPr>
            <p:cNvSpPr/>
            <p:nvPr/>
          </p:nvSpPr>
          <p:spPr>
            <a:xfrm>
              <a:off x="3426278" y="1052512"/>
              <a:ext cx="7728130" cy="7923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将每个调用或返回看作一个</a:t>
              </a: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goto</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操作，忽略调用位置和函数参数取值等函数调用的相关信息。</a:t>
              </a:r>
            </a:p>
          </p:txBody>
        </p:sp>
      </p:grpSp>
      <p:grpSp>
        <p:nvGrpSpPr>
          <p:cNvPr id="19" name="组合 18">
            <a:extLst>
              <a:ext uri="{FF2B5EF4-FFF2-40B4-BE49-F238E27FC236}">
                <a16:creationId xmlns:a16="http://schemas.microsoft.com/office/drawing/2014/main" id="{510E4320-3DBC-8AD6-4005-4212DB5E4E4D}"/>
              </a:ext>
            </a:extLst>
          </p:cNvPr>
          <p:cNvGrpSpPr/>
          <p:nvPr/>
        </p:nvGrpSpPr>
        <p:grpSpPr>
          <a:xfrm>
            <a:off x="911422" y="5151208"/>
            <a:ext cx="10369152" cy="557972"/>
            <a:chOff x="1037582" y="1052512"/>
            <a:chExt cx="21612474" cy="793198"/>
          </a:xfrm>
        </p:grpSpPr>
        <p:sp>
          <p:nvSpPr>
            <p:cNvPr id="20" name="矩形 19">
              <a:extLst>
                <a:ext uri="{FF2B5EF4-FFF2-40B4-BE49-F238E27FC236}">
                  <a16:creationId xmlns:a16="http://schemas.microsoft.com/office/drawing/2014/main" id="{6C79C6F2-A2E0-CEC0-0E7D-21CBB16F1103}"/>
                </a:ext>
              </a:extLst>
            </p:cNvPr>
            <p:cNvSpPr/>
            <p:nvPr/>
          </p:nvSpPr>
          <p:spPr>
            <a:xfrm>
              <a:off x="1037582" y="1053400"/>
              <a:ext cx="5102943"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rPr>
                <a:t>上下文敏感分析</a:t>
              </a:r>
            </a:p>
          </p:txBody>
        </p:sp>
        <p:sp>
          <p:nvSpPr>
            <p:cNvPr id="21" name="矩形 20">
              <a:extLst>
                <a:ext uri="{FF2B5EF4-FFF2-40B4-BE49-F238E27FC236}">
                  <a16:creationId xmlns:a16="http://schemas.microsoft.com/office/drawing/2014/main" id="{EF73283C-222A-D382-CE03-06978E08DCB5}"/>
                </a:ext>
              </a:extLst>
            </p:cNvPr>
            <p:cNvSpPr/>
            <p:nvPr/>
          </p:nvSpPr>
          <p:spPr>
            <a:xfrm>
              <a:off x="6140525" y="1052512"/>
              <a:ext cx="16509531" cy="7923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对不同调用位置调用的同一函数加以区分。</a:t>
              </a:r>
            </a:p>
          </p:txBody>
        </p:sp>
      </p:grpSp>
    </p:spTree>
    <p:extLst>
      <p:ext uri="{BB962C8B-B14F-4D97-AF65-F5344CB8AC3E}">
        <p14:creationId xmlns:p14="http://schemas.microsoft.com/office/powerpoint/2010/main" val="1712135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数据流分析</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203132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程序代码模型</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06401" y="1706792"/>
            <a:ext cx="4824536" cy="159601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数据流分析使用的程序代码模型主要包括程序代码的</a:t>
            </a:r>
            <a:r>
              <a:rPr kumimoji="1" lang="zh-CN" altLang="en-US" sz="2000" dirty="0">
                <a:latin typeface="Microsoft YaHei" panose="020B0503020204020204" pitchFamily="34" charset="-122"/>
                <a:ea typeface="Microsoft YaHei" panose="020B0503020204020204" pitchFamily="34" charset="-122"/>
              </a:rPr>
              <a:t>中间表示</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以及一些关键的数据结构，利用程序代码的中间表示可以对程序语句的指令语义进行分析。</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45563"/>
            <a:ext cx="2646878"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常见程序代码模型</a:t>
            </a:r>
          </a:p>
        </p:txBody>
      </p:sp>
      <p:grpSp>
        <p:nvGrpSpPr>
          <p:cNvPr id="10" name="组合 9">
            <a:extLst>
              <a:ext uri="{FF2B5EF4-FFF2-40B4-BE49-F238E27FC236}">
                <a16:creationId xmlns:a16="http://schemas.microsoft.com/office/drawing/2014/main" id="{5C414B8F-064E-88E0-F204-AEE0F5D4C2CC}"/>
              </a:ext>
            </a:extLst>
          </p:cNvPr>
          <p:cNvGrpSpPr/>
          <p:nvPr/>
        </p:nvGrpSpPr>
        <p:grpSpPr>
          <a:xfrm>
            <a:off x="6447073" y="1814012"/>
            <a:ext cx="4844579" cy="649182"/>
            <a:chOff x="1037584" y="1052512"/>
            <a:chExt cx="10116824" cy="793198"/>
          </a:xfrm>
        </p:grpSpPr>
        <p:sp>
          <p:nvSpPr>
            <p:cNvPr id="11" name="矩形 10">
              <a:extLst>
                <a:ext uri="{FF2B5EF4-FFF2-40B4-BE49-F238E27FC236}">
                  <a16:creationId xmlns:a16="http://schemas.microsoft.com/office/drawing/2014/main" id="{7BCAE5E1-FBE2-B3D0-7E98-3671DFE9FADE}"/>
                </a:ext>
              </a:extLst>
            </p:cNvPr>
            <p:cNvSpPr/>
            <p:nvPr/>
          </p:nvSpPr>
          <p:spPr>
            <a:xfrm>
              <a:off x="1037584" y="1053400"/>
              <a:ext cx="1695955"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1</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2" name="矩形 11">
              <a:extLst>
                <a:ext uri="{FF2B5EF4-FFF2-40B4-BE49-F238E27FC236}">
                  <a16:creationId xmlns:a16="http://schemas.microsoft.com/office/drawing/2014/main" id="{BB1CFBA0-E33F-0019-347D-A2885C46444F}"/>
                </a:ext>
              </a:extLst>
            </p:cNvPr>
            <p:cNvSpPr/>
            <p:nvPr/>
          </p:nvSpPr>
          <p:spPr>
            <a:xfrm>
              <a:off x="2733539" y="1052512"/>
              <a:ext cx="8420869" cy="7923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抽象语法树</a:t>
              </a:r>
            </a:p>
          </p:txBody>
        </p:sp>
      </p:grpSp>
      <p:grpSp>
        <p:nvGrpSpPr>
          <p:cNvPr id="15" name="组合 14">
            <a:extLst>
              <a:ext uri="{FF2B5EF4-FFF2-40B4-BE49-F238E27FC236}">
                <a16:creationId xmlns:a16="http://schemas.microsoft.com/office/drawing/2014/main" id="{AA689A78-0DB6-1040-7858-823E993078EF}"/>
              </a:ext>
            </a:extLst>
          </p:cNvPr>
          <p:cNvGrpSpPr/>
          <p:nvPr/>
        </p:nvGrpSpPr>
        <p:grpSpPr>
          <a:xfrm>
            <a:off x="6447073" y="2719795"/>
            <a:ext cx="4844579" cy="649182"/>
            <a:chOff x="1037584" y="1052512"/>
            <a:chExt cx="10116824" cy="793198"/>
          </a:xfrm>
        </p:grpSpPr>
        <p:sp>
          <p:nvSpPr>
            <p:cNvPr id="16" name="矩形 15">
              <a:extLst>
                <a:ext uri="{FF2B5EF4-FFF2-40B4-BE49-F238E27FC236}">
                  <a16:creationId xmlns:a16="http://schemas.microsoft.com/office/drawing/2014/main" id="{63F2EAEA-2575-322E-C1B5-1E98CC93316B}"/>
                </a:ext>
              </a:extLst>
            </p:cNvPr>
            <p:cNvSpPr/>
            <p:nvPr/>
          </p:nvSpPr>
          <p:spPr>
            <a:xfrm>
              <a:off x="1037584" y="1053400"/>
              <a:ext cx="1695955"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2</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7" name="矩形 16">
              <a:extLst>
                <a:ext uri="{FF2B5EF4-FFF2-40B4-BE49-F238E27FC236}">
                  <a16:creationId xmlns:a16="http://schemas.microsoft.com/office/drawing/2014/main" id="{5A28DA42-DC12-A91C-80B2-1CCD62E373E4}"/>
                </a:ext>
              </a:extLst>
            </p:cNvPr>
            <p:cNvSpPr/>
            <p:nvPr/>
          </p:nvSpPr>
          <p:spPr>
            <a:xfrm>
              <a:off x="2733539" y="1052512"/>
              <a:ext cx="8420869" cy="7923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三地址码</a:t>
              </a:r>
            </a:p>
          </p:txBody>
        </p:sp>
      </p:grpSp>
      <p:grpSp>
        <p:nvGrpSpPr>
          <p:cNvPr id="18" name="组合 17">
            <a:extLst>
              <a:ext uri="{FF2B5EF4-FFF2-40B4-BE49-F238E27FC236}">
                <a16:creationId xmlns:a16="http://schemas.microsoft.com/office/drawing/2014/main" id="{C51EAB03-C9AC-93BF-1669-532B8BB5E381}"/>
              </a:ext>
            </a:extLst>
          </p:cNvPr>
          <p:cNvGrpSpPr/>
          <p:nvPr/>
        </p:nvGrpSpPr>
        <p:grpSpPr>
          <a:xfrm>
            <a:off x="6447073" y="3622656"/>
            <a:ext cx="4844579" cy="649182"/>
            <a:chOff x="1037584" y="1052512"/>
            <a:chExt cx="10116824" cy="793198"/>
          </a:xfrm>
        </p:grpSpPr>
        <p:sp>
          <p:nvSpPr>
            <p:cNvPr id="19" name="矩形 18">
              <a:extLst>
                <a:ext uri="{FF2B5EF4-FFF2-40B4-BE49-F238E27FC236}">
                  <a16:creationId xmlns:a16="http://schemas.microsoft.com/office/drawing/2014/main" id="{E901F6E7-83A7-78BF-3D70-4FA56ECFC11E}"/>
                </a:ext>
              </a:extLst>
            </p:cNvPr>
            <p:cNvSpPr/>
            <p:nvPr/>
          </p:nvSpPr>
          <p:spPr>
            <a:xfrm>
              <a:off x="1037584" y="1053400"/>
              <a:ext cx="1695955"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3</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0" name="矩形 19">
              <a:extLst>
                <a:ext uri="{FF2B5EF4-FFF2-40B4-BE49-F238E27FC236}">
                  <a16:creationId xmlns:a16="http://schemas.microsoft.com/office/drawing/2014/main" id="{862C2A1B-F930-599B-9C82-BF2FAA91844B}"/>
                </a:ext>
              </a:extLst>
            </p:cNvPr>
            <p:cNvSpPr/>
            <p:nvPr/>
          </p:nvSpPr>
          <p:spPr>
            <a:xfrm>
              <a:off x="2733539" y="1052512"/>
              <a:ext cx="8420869" cy="7923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控制流图</a:t>
              </a:r>
            </a:p>
          </p:txBody>
        </p:sp>
      </p:grpSp>
      <p:grpSp>
        <p:nvGrpSpPr>
          <p:cNvPr id="21" name="组合 20">
            <a:extLst>
              <a:ext uri="{FF2B5EF4-FFF2-40B4-BE49-F238E27FC236}">
                <a16:creationId xmlns:a16="http://schemas.microsoft.com/office/drawing/2014/main" id="{7B7DEEA1-B494-667F-F81E-A42A96F94078}"/>
              </a:ext>
            </a:extLst>
          </p:cNvPr>
          <p:cNvGrpSpPr/>
          <p:nvPr/>
        </p:nvGrpSpPr>
        <p:grpSpPr>
          <a:xfrm>
            <a:off x="6447073" y="4524791"/>
            <a:ext cx="4844579" cy="649182"/>
            <a:chOff x="1037584" y="1052512"/>
            <a:chExt cx="10116824" cy="793198"/>
          </a:xfrm>
        </p:grpSpPr>
        <p:sp>
          <p:nvSpPr>
            <p:cNvPr id="22" name="矩形 21">
              <a:extLst>
                <a:ext uri="{FF2B5EF4-FFF2-40B4-BE49-F238E27FC236}">
                  <a16:creationId xmlns:a16="http://schemas.microsoft.com/office/drawing/2014/main" id="{47787A5B-FA86-8805-EB9A-4D8B8E6308D8}"/>
                </a:ext>
              </a:extLst>
            </p:cNvPr>
            <p:cNvSpPr/>
            <p:nvPr/>
          </p:nvSpPr>
          <p:spPr>
            <a:xfrm>
              <a:off x="1037584" y="1053400"/>
              <a:ext cx="1695955"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4</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3" name="矩形 22">
              <a:extLst>
                <a:ext uri="{FF2B5EF4-FFF2-40B4-BE49-F238E27FC236}">
                  <a16:creationId xmlns:a16="http://schemas.microsoft.com/office/drawing/2014/main" id="{8EF6960C-51FA-32B8-35FB-307B86E075AE}"/>
                </a:ext>
              </a:extLst>
            </p:cNvPr>
            <p:cNvSpPr/>
            <p:nvPr/>
          </p:nvSpPr>
          <p:spPr>
            <a:xfrm>
              <a:off x="2733539" y="1052512"/>
              <a:ext cx="8420869" cy="7923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调用图</a:t>
              </a:r>
            </a:p>
          </p:txBody>
        </p:sp>
      </p:grpSp>
    </p:spTree>
    <p:extLst>
      <p:ext uri="{BB962C8B-B14F-4D97-AF65-F5344CB8AC3E}">
        <p14:creationId xmlns:p14="http://schemas.microsoft.com/office/powerpoint/2010/main" val="1863729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02C91B1-245D-3264-D824-2C6B17C4E6FC}"/>
              </a:ext>
            </a:extLst>
          </p:cNvPr>
          <p:cNvSpPr txBox="1"/>
          <p:nvPr/>
        </p:nvSpPr>
        <p:spPr>
          <a:xfrm>
            <a:off x="5439410" y="548680"/>
            <a:ext cx="1313180" cy="769441"/>
          </a:xfrm>
          <a:prstGeom prst="rect">
            <a:avLst/>
          </a:prstGeom>
          <a:noFill/>
        </p:spPr>
        <p:txBody>
          <a:bodyPr wrap="none" rtlCol="0">
            <a:spAutoFit/>
          </a:bodyPr>
          <a:lstStyle/>
          <a:p>
            <a:r>
              <a:rPr kumimoji="1" lang="zh-CN" altLang="en-US" sz="4400" b="1" dirty="0">
                <a:solidFill>
                  <a:srgbClr val="0048AA"/>
                </a:solidFill>
                <a:latin typeface="Microsoft YaHei" panose="020B0503020204020204" pitchFamily="34" charset="-122"/>
                <a:ea typeface="Microsoft YaHei" panose="020B0503020204020204" pitchFamily="34" charset="-122"/>
              </a:rPr>
              <a:t>目录</a:t>
            </a:r>
          </a:p>
        </p:txBody>
      </p:sp>
      <p:grpSp>
        <p:nvGrpSpPr>
          <p:cNvPr id="10" name="组合 9">
            <a:extLst>
              <a:ext uri="{FF2B5EF4-FFF2-40B4-BE49-F238E27FC236}">
                <a16:creationId xmlns:a16="http://schemas.microsoft.com/office/drawing/2014/main" id="{0429C429-E869-FC2A-249C-4485661662EF}"/>
              </a:ext>
            </a:extLst>
          </p:cNvPr>
          <p:cNvGrpSpPr/>
          <p:nvPr/>
        </p:nvGrpSpPr>
        <p:grpSpPr>
          <a:xfrm>
            <a:off x="1444191" y="2615347"/>
            <a:ext cx="4219762" cy="576064"/>
            <a:chOff x="3215680" y="2204864"/>
            <a:chExt cx="4219762" cy="576064"/>
          </a:xfrm>
        </p:grpSpPr>
        <p:sp>
          <p:nvSpPr>
            <p:cNvPr id="11" name="矩形 10">
              <a:extLst>
                <a:ext uri="{FF2B5EF4-FFF2-40B4-BE49-F238E27FC236}">
                  <a16:creationId xmlns:a16="http://schemas.microsoft.com/office/drawing/2014/main" id="{894D9F5F-EC52-A50D-1DFA-E26CD04C55BF}"/>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02</a:t>
              </a:r>
              <a:endParaRPr kumimoji="1" lang="zh-CN" altLang="en-US" sz="2800" b="1" dirty="0">
                <a:latin typeface="Microsoft YaHei" panose="020B0503020204020204" pitchFamily="34" charset="-122"/>
                <a:ea typeface="Microsoft YaHei" panose="020B0503020204020204" pitchFamily="34" charset="-122"/>
              </a:endParaRPr>
            </a:p>
          </p:txBody>
        </p:sp>
        <p:sp>
          <p:nvSpPr>
            <p:cNvPr id="12" name="矩形 11">
              <a:extLst>
                <a:ext uri="{FF2B5EF4-FFF2-40B4-BE49-F238E27FC236}">
                  <a16:creationId xmlns:a16="http://schemas.microsoft.com/office/drawing/2014/main" id="{5356FB38-7F76-FBB1-BAC1-AFEF42D8FCFF}"/>
                </a:ext>
              </a:extLst>
            </p:cNvPr>
            <p:cNvSpPr/>
            <p:nvPr/>
          </p:nvSpPr>
          <p:spPr>
            <a:xfrm>
              <a:off x="4655840" y="2204864"/>
              <a:ext cx="2779602"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数据流分析</a:t>
              </a:r>
              <a:endPar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2" name="组合 1">
            <a:extLst>
              <a:ext uri="{FF2B5EF4-FFF2-40B4-BE49-F238E27FC236}">
                <a16:creationId xmlns:a16="http://schemas.microsoft.com/office/drawing/2014/main" id="{5C187679-4F9D-7392-4FE9-FE04B9EE1FCF}"/>
              </a:ext>
            </a:extLst>
          </p:cNvPr>
          <p:cNvGrpSpPr/>
          <p:nvPr/>
        </p:nvGrpSpPr>
        <p:grpSpPr>
          <a:xfrm>
            <a:off x="1444191" y="1788940"/>
            <a:ext cx="4219762" cy="576064"/>
            <a:chOff x="3215680" y="2204864"/>
            <a:chExt cx="4219762" cy="576064"/>
          </a:xfrm>
        </p:grpSpPr>
        <p:sp>
          <p:nvSpPr>
            <p:cNvPr id="3" name="矩形 2">
              <a:extLst>
                <a:ext uri="{FF2B5EF4-FFF2-40B4-BE49-F238E27FC236}">
                  <a16:creationId xmlns:a16="http://schemas.microsoft.com/office/drawing/2014/main" id="{E5AA89E3-D4C5-97EC-50A5-8F5E6903A3BA}"/>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01</a:t>
              </a:r>
              <a:endParaRPr kumimoji="1" lang="zh-CN" altLang="en-US" sz="2800" b="1"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5FFC3121-0FB0-10B3-B249-DE614B08E995}"/>
                </a:ext>
              </a:extLst>
            </p:cNvPr>
            <p:cNvSpPr/>
            <p:nvPr/>
          </p:nvSpPr>
          <p:spPr>
            <a:xfrm>
              <a:off x="4655840" y="2204864"/>
              <a:ext cx="2779602" cy="576064"/>
            </a:xfrm>
            <a:prstGeom prst="rect">
              <a:avLst/>
            </a:prstGeom>
            <a:solidFill>
              <a:srgbClr val="D6D6D6"/>
            </a:solidFill>
            <a:ln>
              <a:solidFill>
                <a:schemeClr val="bg1">
                  <a:lumMod val="9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词法分析</a:t>
              </a:r>
              <a:endPar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6" name="组合 5">
            <a:extLst>
              <a:ext uri="{FF2B5EF4-FFF2-40B4-BE49-F238E27FC236}">
                <a16:creationId xmlns:a16="http://schemas.microsoft.com/office/drawing/2014/main" id="{BC3DA20C-5B7B-0071-5BD7-26113F08AFFD}"/>
              </a:ext>
            </a:extLst>
          </p:cNvPr>
          <p:cNvGrpSpPr/>
          <p:nvPr/>
        </p:nvGrpSpPr>
        <p:grpSpPr>
          <a:xfrm>
            <a:off x="1436832" y="3441754"/>
            <a:ext cx="4227121" cy="576064"/>
            <a:chOff x="3215680" y="2204864"/>
            <a:chExt cx="4227121" cy="576064"/>
          </a:xfrm>
        </p:grpSpPr>
        <p:sp>
          <p:nvSpPr>
            <p:cNvPr id="13" name="矩形 12">
              <a:extLst>
                <a:ext uri="{FF2B5EF4-FFF2-40B4-BE49-F238E27FC236}">
                  <a16:creationId xmlns:a16="http://schemas.microsoft.com/office/drawing/2014/main" id="{BB33EA97-5E70-7645-4B61-531A1C363244}"/>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03</a:t>
              </a:r>
              <a:endParaRPr kumimoji="1" lang="zh-CN" altLang="en-US" sz="2800" b="1" dirty="0">
                <a:latin typeface="Microsoft YaHei" panose="020B0503020204020204" pitchFamily="34" charset="-122"/>
                <a:ea typeface="Microsoft YaHei" panose="020B0503020204020204" pitchFamily="34" charset="-122"/>
              </a:endParaRPr>
            </a:p>
          </p:txBody>
        </p:sp>
        <p:sp>
          <p:nvSpPr>
            <p:cNvPr id="14" name="矩形 13">
              <a:extLst>
                <a:ext uri="{FF2B5EF4-FFF2-40B4-BE49-F238E27FC236}">
                  <a16:creationId xmlns:a16="http://schemas.microsoft.com/office/drawing/2014/main" id="{2B4FA2EB-0B4F-E90D-A338-A4ACF756D187}"/>
                </a:ext>
              </a:extLst>
            </p:cNvPr>
            <p:cNvSpPr/>
            <p:nvPr/>
          </p:nvSpPr>
          <p:spPr>
            <a:xfrm>
              <a:off x="4655840" y="2204864"/>
              <a:ext cx="2786961"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模糊测试</a:t>
              </a:r>
              <a:endPar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15" name="组合 14">
            <a:extLst>
              <a:ext uri="{FF2B5EF4-FFF2-40B4-BE49-F238E27FC236}">
                <a16:creationId xmlns:a16="http://schemas.microsoft.com/office/drawing/2014/main" id="{AAFED655-3174-2729-D1BA-62F708DE9740}"/>
              </a:ext>
            </a:extLst>
          </p:cNvPr>
          <p:cNvGrpSpPr/>
          <p:nvPr/>
        </p:nvGrpSpPr>
        <p:grpSpPr>
          <a:xfrm>
            <a:off x="1444191" y="4293096"/>
            <a:ext cx="4219762" cy="576064"/>
            <a:chOff x="3215680" y="2204864"/>
            <a:chExt cx="4219762" cy="576064"/>
          </a:xfrm>
        </p:grpSpPr>
        <p:sp>
          <p:nvSpPr>
            <p:cNvPr id="16" name="矩形 15">
              <a:extLst>
                <a:ext uri="{FF2B5EF4-FFF2-40B4-BE49-F238E27FC236}">
                  <a16:creationId xmlns:a16="http://schemas.microsoft.com/office/drawing/2014/main" id="{30020D87-F22A-C7FE-9785-4B58C0D89080}"/>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04</a:t>
              </a:r>
              <a:endParaRPr kumimoji="1" lang="zh-CN" altLang="en-US" sz="2800" b="1" dirty="0">
                <a:latin typeface="Microsoft YaHei" panose="020B0503020204020204" pitchFamily="34" charset="-122"/>
                <a:ea typeface="Microsoft YaHei" panose="020B0503020204020204" pitchFamily="34" charset="-122"/>
              </a:endParaRPr>
            </a:p>
          </p:txBody>
        </p:sp>
        <p:sp>
          <p:nvSpPr>
            <p:cNvPr id="17" name="矩形 16">
              <a:extLst>
                <a:ext uri="{FF2B5EF4-FFF2-40B4-BE49-F238E27FC236}">
                  <a16:creationId xmlns:a16="http://schemas.microsoft.com/office/drawing/2014/main" id="{EF964D1E-C17B-6DED-2D74-0E9E79DB592B}"/>
                </a:ext>
              </a:extLst>
            </p:cNvPr>
            <p:cNvSpPr/>
            <p:nvPr/>
          </p:nvSpPr>
          <p:spPr>
            <a:xfrm>
              <a:off x="4655840" y="2204864"/>
              <a:ext cx="2779602"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程序切片技术</a:t>
              </a:r>
              <a:endPar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18" name="组合 17">
            <a:extLst>
              <a:ext uri="{FF2B5EF4-FFF2-40B4-BE49-F238E27FC236}">
                <a16:creationId xmlns:a16="http://schemas.microsoft.com/office/drawing/2014/main" id="{99304283-0860-B0B9-E118-73CEAAF7B893}"/>
              </a:ext>
            </a:extLst>
          </p:cNvPr>
          <p:cNvGrpSpPr/>
          <p:nvPr/>
        </p:nvGrpSpPr>
        <p:grpSpPr>
          <a:xfrm>
            <a:off x="6539329" y="1803873"/>
            <a:ext cx="4227121" cy="576064"/>
            <a:chOff x="3215680" y="2204864"/>
            <a:chExt cx="4227121" cy="576064"/>
          </a:xfrm>
        </p:grpSpPr>
        <p:sp>
          <p:nvSpPr>
            <p:cNvPr id="19" name="矩形 18">
              <a:extLst>
                <a:ext uri="{FF2B5EF4-FFF2-40B4-BE49-F238E27FC236}">
                  <a16:creationId xmlns:a16="http://schemas.microsoft.com/office/drawing/2014/main" id="{1EA731ED-1802-361C-5745-C48499803629}"/>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05</a:t>
              </a:r>
              <a:endParaRPr kumimoji="1" lang="zh-CN" altLang="en-US" sz="2800" b="1" dirty="0">
                <a:latin typeface="Microsoft YaHei" panose="020B0503020204020204" pitchFamily="34" charset="-122"/>
                <a:ea typeface="Microsoft YaHei" panose="020B0503020204020204" pitchFamily="34" charset="-122"/>
              </a:endParaRPr>
            </a:p>
          </p:txBody>
        </p:sp>
        <p:sp>
          <p:nvSpPr>
            <p:cNvPr id="20" name="矩形 19">
              <a:extLst>
                <a:ext uri="{FF2B5EF4-FFF2-40B4-BE49-F238E27FC236}">
                  <a16:creationId xmlns:a16="http://schemas.microsoft.com/office/drawing/2014/main" id="{E9139FD1-4F8B-BD95-34DE-8D5F6ADFFF81}"/>
                </a:ext>
              </a:extLst>
            </p:cNvPr>
            <p:cNvSpPr/>
            <p:nvPr/>
          </p:nvSpPr>
          <p:spPr>
            <a:xfrm>
              <a:off x="4655840" y="2204864"/>
              <a:ext cx="2786961"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程序插桩技术</a:t>
              </a:r>
              <a:endPar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24" name="组合 23">
            <a:extLst>
              <a:ext uri="{FF2B5EF4-FFF2-40B4-BE49-F238E27FC236}">
                <a16:creationId xmlns:a16="http://schemas.microsoft.com/office/drawing/2014/main" id="{FABE8211-89A9-0AC4-4BBD-7A49C88EFDD5}"/>
              </a:ext>
            </a:extLst>
          </p:cNvPr>
          <p:cNvGrpSpPr/>
          <p:nvPr/>
        </p:nvGrpSpPr>
        <p:grpSpPr>
          <a:xfrm>
            <a:off x="6528048" y="2620302"/>
            <a:ext cx="4227121" cy="576064"/>
            <a:chOff x="3215680" y="2204864"/>
            <a:chExt cx="4227121" cy="576064"/>
          </a:xfrm>
        </p:grpSpPr>
        <p:sp>
          <p:nvSpPr>
            <p:cNvPr id="25" name="矩形 24">
              <a:extLst>
                <a:ext uri="{FF2B5EF4-FFF2-40B4-BE49-F238E27FC236}">
                  <a16:creationId xmlns:a16="http://schemas.microsoft.com/office/drawing/2014/main" id="{44BB7FD1-2065-AAB6-788C-4FEF0075949D}"/>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06</a:t>
              </a:r>
              <a:endParaRPr kumimoji="1" lang="zh-CN" altLang="en-US" sz="2800" b="1" dirty="0">
                <a:latin typeface="Microsoft YaHei" panose="020B0503020204020204" pitchFamily="34" charset="-122"/>
                <a:ea typeface="Microsoft YaHei" panose="020B0503020204020204" pitchFamily="34" charset="-122"/>
              </a:endParaRPr>
            </a:p>
          </p:txBody>
        </p:sp>
        <p:sp>
          <p:nvSpPr>
            <p:cNvPr id="26" name="矩形 25">
              <a:extLst>
                <a:ext uri="{FF2B5EF4-FFF2-40B4-BE49-F238E27FC236}">
                  <a16:creationId xmlns:a16="http://schemas.microsoft.com/office/drawing/2014/main" id="{38F05DAC-98B1-6D43-6DE4-2766AEEA4D8C}"/>
                </a:ext>
              </a:extLst>
            </p:cNvPr>
            <p:cNvSpPr/>
            <p:nvPr/>
          </p:nvSpPr>
          <p:spPr>
            <a:xfrm>
              <a:off x="4655840" y="2204864"/>
              <a:ext cx="2786961"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符号执行技术</a:t>
              </a:r>
              <a:endPar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27" name="组合 26">
            <a:extLst>
              <a:ext uri="{FF2B5EF4-FFF2-40B4-BE49-F238E27FC236}">
                <a16:creationId xmlns:a16="http://schemas.microsoft.com/office/drawing/2014/main" id="{8C6503C2-575F-A0E7-E58D-1F28AD956CE4}"/>
              </a:ext>
            </a:extLst>
          </p:cNvPr>
          <p:cNvGrpSpPr/>
          <p:nvPr/>
        </p:nvGrpSpPr>
        <p:grpSpPr>
          <a:xfrm>
            <a:off x="6539329" y="3444427"/>
            <a:ext cx="4227121" cy="576064"/>
            <a:chOff x="3215680" y="2204864"/>
            <a:chExt cx="4227121" cy="576064"/>
          </a:xfrm>
        </p:grpSpPr>
        <p:sp>
          <p:nvSpPr>
            <p:cNvPr id="28" name="矩形 27">
              <a:extLst>
                <a:ext uri="{FF2B5EF4-FFF2-40B4-BE49-F238E27FC236}">
                  <a16:creationId xmlns:a16="http://schemas.microsoft.com/office/drawing/2014/main" id="{E9120919-7B47-8E57-FE7F-A97406F971B1}"/>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07</a:t>
              </a:r>
              <a:endParaRPr kumimoji="1" lang="zh-CN" altLang="en-US" sz="2800" b="1" dirty="0">
                <a:latin typeface="Microsoft YaHei" panose="020B0503020204020204" pitchFamily="34" charset="-122"/>
                <a:ea typeface="Microsoft YaHei" panose="020B0503020204020204" pitchFamily="34" charset="-122"/>
              </a:endParaRPr>
            </a:p>
          </p:txBody>
        </p:sp>
        <p:sp>
          <p:nvSpPr>
            <p:cNvPr id="29" name="矩形 28">
              <a:extLst>
                <a:ext uri="{FF2B5EF4-FFF2-40B4-BE49-F238E27FC236}">
                  <a16:creationId xmlns:a16="http://schemas.microsoft.com/office/drawing/2014/main" id="{AFC00474-9491-C4D7-D7EA-C79075E5876C}"/>
                </a:ext>
              </a:extLst>
            </p:cNvPr>
            <p:cNvSpPr/>
            <p:nvPr/>
          </p:nvSpPr>
          <p:spPr>
            <a:xfrm>
              <a:off x="4655840" y="2204864"/>
              <a:ext cx="2786961"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污点分析技术</a:t>
              </a:r>
              <a:endPar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spTree>
    <p:extLst>
      <p:ext uri="{BB962C8B-B14F-4D97-AF65-F5344CB8AC3E}">
        <p14:creationId xmlns:p14="http://schemas.microsoft.com/office/powerpoint/2010/main" val="3090693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数据流分析</a:t>
            </a:r>
            <a:endParaRPr kumimoji="1" lang="zh-CN" altLang="en-US" sz="3200" dirty="0">
              <a:solidFill>
                <a:schemeClr val="bg1"/>
              </a:solidFill>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172354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抽象语法树</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0477" y="1706792"/>
            <a:ext cx="4824536" cy="121129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抽象语法树（</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Abstract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Syntax</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Tree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AST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）是程序抽象语法结构的</a:t>
            </a:r>
            <a:r>
              <a:rPr kumimoji="1" lang="zh-CN" altLang="en-US" sz="2000" dirty="0">
                <a:latin typeface="Microsoft YaHei" panose="020B0503020204020204" pitchFamily="34" charset="-122"/>
                <a:ea typeface="Microsoft YaHei" panose="020B0503020204020204" pitchFamily="34" charset="-122"/>
              </a:rPr>
              <a:t>树状表现形式</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 </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45563"/>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a:t>
            </a:r>
          </a:p>
        </p:txBody>
      </p:sp>
      <p:pic>
        <p:nvPicPr>
          <p:cNvPr id="10" name="图片 9">
            <a:extLst>
              <a:ext uri="{FF2B5EF4-FFF2-40B4-BE49-F238E27FC236}">
                <a16:creationId xmlns:a16="http://schemas.microsoft.com/office/drawing/2014/main" id="{D874B113-CE80-4F96-FD3D-406592CA2AD9}"/>
              </a:ext>
            </a:extLst>
          </p:cNvPr>
          <p:cNvPicPr>
            <a:picLocks noChangeAspect="1"/>
          </p:cNvPicPr>
          <p:nvPr/>
        </p:nvPicPr>
        <p:blipFill>
          <a:blip r:embed="rId2"/>
          <a:stretch>
            <a:fillRect/>
          </a:stretch>
        </p:blipFill>
        <p:spPr>
          <a:xfrm>
            <a:off x="6306308" y="1693878"/>
            <a:ext cx="5118930" cy="4614846"/>
          </a:xfrm>
          <a:prstGeom prst="rect">
            <a:avLst/>
          </a:prstGeom>
        </p:spPr>
      </p:pic>
    </p:spTree>
    <p:extLst>
      <p:ext uri="{BB962C8B-B14F-4D97-AF65-F5344CB8AC3E}">
        <p14:creationId xmlns:p14="http://schemas.microsoft.com/office/powerpoint/2010/main" val="609021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数据流分析</a:t>
            </a:r>
            <a:endParaRPr kumimoji="1" lang="zh-CN" altLang="en-US" sz="3200" dirty="0">
              <a:solidFill>
                <a:schemeClr val="bg1"/>
              </a:solidFill>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控制流图</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0477" y="1706792"/>
            <a:ext cx="4824536" cy="2246769"/>
          </a:xfrm>
          <a:prstGeom prst="rect">
            <a:avLst/>
          </a:prstGeom>
          <a:noFill/>
        </p:spPr>
        <p:txBody>
          <a:bodyPr wrap="square" rtlCol="0">
            <a:spAutoFit/>
          </a:bodyPr>
          <a:lstStyle/>
          <a:p>
            <a:r>
              <a:rPr lang="zh-CN" altLang="en-US" sz="2000" dirty="0">
                <a:latin typeface="Microsoft YaHei" panose="020B0503020204020204" pitchFamily="34" charset="-122"/>
                <a:ea typeface="Microsoft YaHei" panose="020B0503020204020204" pitchFamily="34" charset="-122"/>
              </a:rPr>
              <a:t>控制流图（</a:t>
            </a:r>
            <a:r>
              <a:rPr lang="en-US" altLang="zh-CN" sz="2000" dirty="0">
                <a:latin typeface="Microsoft YaHei" panose="020B0503020204020204" pitchFamily="34" charset="-122"/>
                <a:ea typeface="Microsoft YaHei" panose="020B0503020204020204" pitchFamily="34" charset="-122"/>
              </a:rPr>
              <a:t>Control Flow Graph</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CFG</a:t>
            </a:r>
            <a:r>
              <a:rPr lang="zh-CN" altLang="en-US" sz="2000" dirty="0">
                <a:latin typeface="Microsoft YaHei" panose="020B0503020204020204" pitchFamily="34" charset="-122"/>
                <a:ea typeface="Microsoft YaHei" panose="020B0503020204020204" pitchFamily="34" charset="-122"/>
              </a:rPr>
              <a:t>）通常是指用于描述程序过程内的控制流的有向图。控制流由节点和有向边组成。节点可以是单条语句或程序代码段。有向边表示节点之间存在潜在的控制流路径，通常都带有属性（如</a:t>
            </a:r>
            <a:r>
              <a:rPr lang="en-US" altLang="zh-CN" sz="2000" dirty="0">
                <a:latin typeface="Microsoft YaHei" panose="020B0503020204020204" pitchFamily="34" charset="-122"/>
                <a:ea typeface="Microsoft YaHei" panose="020B0503020204020204" pitchFamily="34" charset="-122"/>
              </a:rPr>
              <a:t>if</a:t>
            </a:r>
            <a:r>
              <a:rPr lang="zh-CN" altLang="en-US" sz="2000" dirty="0">
                <a:latin typeface="Microsoft YaHei" panose="020B0503020204020204" pitchFamily="34" charset="-122"/>
                <a:ea typeface="Microsoft YaHei" panose="020B0503020204020204" pitchFamily="34" charset="-122"/>
              </a:rPr>
              <a:t>语句的</a:t>
            </a:r>
            <a:r>
              <a:rPr lang="en-US" altLang="zh-CN" sz="2000" dirty="0">
                <a:latin typeface="Microsoft YaHei" panose="020B0503020204020204" pitchFamily="34" charset="-122"/>
                <a:ea typeface="Microsoft YaHei" panose="020B0503020204020204" pitchFamily="34" charset="-122"/>
              </a:rPr>
              <a:t>true</a:t>
            </a:r>
            <a:r>
              <a:rPr lang="zh-CN" altLang="en-US" sz="2000" dirty="0">
                <a:latin typeface="Microsoft YaHei" panose="020B0503020204020204" pitchFamily="34" charset="-122"/>
                <a:ea typeface="Microsoft YaHei" panose="020B0503020204020204" pitchFamily="34" charset="-122"/>
              </a:rPr>
              <a:t>分支和</a:t>
            </a:r>
            <a:r>
              <a:rPr lang="en-US" altLang="zh-CN" sz="2000" dirty="0">
                <a:latin typeface="Microsoft YaHei" panose="020B0503020204020204" pitchFamily="34" charset="-122"/>
                <a:ea typeface="Microsoft YaHei" panose="020B0503020204020204" pitchFamily="34" charset="-122"/>
              </a:rPr>
              <a:t>false</a:t>
            </a:r>
            <a:r>
              <a:rPr lang="zh-CN" altLang="en-US" sz="2000" dirty="0">
                <a:latin typeface="Microsoft YaHei" panose="020B0503020204020204" pitchFamily="34" charset="-122"/>
                <a:ea typeface="Microsoft YaHei" panose="020B0503020204020204" pitchFamily="34" charset="-122"/>
              </a:rPr>
              <a:t>分支）。</a:t>
            </a:r>
            <a:endParaRPr lang="en-US" altLang="zh-CN" sz="2000" dirty="0">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45563"/>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a:t>
            </a:r>
          </a:p>
        </p:txBody>
      </p:sp>
      <p:sp>
        <p:nvSpPr>
          <p:cNvPr id="2" name="文本框 1">
            <a:extLst>
              <a:ext uri="{FF2B5EF4-FFF2-40B4-BE49-F238E27FC236}">
                <a16:creationId xmlns:a16="http://schemas.microsoft.com/office/drawing/2014/main" id="{7B388180-1605-53CA-6237-14122C446AC1}"/>
              </a:ext>
            </a:extLst>
          </p:cNvPr>
          <p:cNvSpPr txBox="1"/>
          <p:nvPr/>
        </p:nvSpPr>
        <p:spPr>
          <a:xfrm>
            <a:off x="6291556" y="2414534"/>
            <a:ext cx="2952302" cy="2800767"/>
          </a:xfrm>
          <a:prstGeom prst="rect">
            <a:avLst/>
          </a:prstGeom>
          <a:noFill/>
        </p:spPr>
        <p:txBody>
          <a:bodyPr wrap="square" rtlCol="0">
            <a:spAutoFit/>
          </a:bodyPr>
          <a:lstStyle/>
          <a:p>
            <a:r>
              <a:rPr lang="en" altLang="zh-CN" sz="1600" b="0" dirty="0">
                <a:solidFill>
                  <a:srgbClr val="0000FF"/>
                </a:solidFill>
                <a:effectLst/>
                <a:latin typeface="Menlo" panose="020B0609030804020204" pitchFamily="49" charset="0"/>
              </a:rPr>
              <a:t>int</a:t>
            </a:r>
            <a:r>
              <a:rPr lang="en" altLang="zh-CN" sz="1600" b="0" dirty="0">
                <a:solidFill>
                  <a:srgbClr val="000000"/>
                </a:solidFill>
                <a:effectLst/>
                <a:latin typeface="Menlo" panose="020B0609030804020204" pitchFamily="49" charset="0"/>
              </a:rPr>
              <a:t> </a:t>
            </a:r>
            <a:r>
              <a:rPr lang="en" altLang="zh-CN" sz="1600" b="0" dirty="0" err="1">
                <a:solidFill>
                  <a:srgbClr val="000000"/>
                </a:solidFill>
                <a:effectLst/>
                <a:latin typeface="Menlo" panose="020B0609030804020204" pitchFamily="49" charset="0"/>
              </a:rPr>
              <a:t>gsd</a:t>
            </a:r>
            <a:r>
              <a:rPr lang="en" altLang="zh-CN" sz="1600" b="0" dirty="0">
                <a:solidFill>
                  <a:srgbClr val="000000"/>
                </a:solidFill>
                <a:effectLst/>
                <a:latin typeface="Menlo" panose="020B0609030804020204" pitchFamily="49" charset="0"/>
              </a:rPr>
              <a:t>(</a:t>
            </a:r>
            <a:r>
              <a:rPr lang="en" altLang="zh-CN" sz="1600" b="0" dirty="0">
                <a:solidFill>
                  <a:srgbClr val="0000FF"/>
                </a:solidFill>
                <a:effectLst/>
                <a:latin typeface="Menlo" panose="020B0609030804020204" pitchFamily="49" charset="0"/>
              </a:rPr>
              <a:t>int</a:t>
            </a:r>
            <a:r>
              <a:rPr lang="en" altLang="zh-CN" sz="1600" b="0" dirty="0">
                <a:solidFill>
                  <a:srgbClr val="000000"/>
                </a:solidFill>
                <a:effectLst/>
                <a:latin typeface="Menlo" panose="020B0609030804020204" pitchFamily="49" charset="0"/>
              </a:rPr>
              <a:t> x,</a:t>
            </a:r>
            <a:r>
              <a:rPr lang="zh-CN" altLang="en-US" sz="1600" b="0" dirty="0">
                <a:solidFill>
                  <a:srgbClr val="000000"/>
                </a:solidFill>
                <a:effectLst/>
                <a:latin typeface="Menlo" panose="020B0609030804020204" pitchFamily="49" charset="0"/>
              </a:rPr>
              <a:t> </a:t>
            </a:r>
            <a:r>
              <a:rPr lang="en" altLang="zh-CN" sz="1600" b="0" dirty="0">
                <a:solidFill>
                  <a:srgbClr val="0000FF"/>
                </a:solidFill>
                <a:effectLst/>
                <a:latin typeface="Menlo" panose="020B0609030804020204" pitchFamily="49" charset="0"/>
              </a:rPr>
              <a:t>int</a:t>
            </a:r>
            <a:r>
              <a:rPr lang="en" altLang="zh-CN" sz="1600" b="0" dirty="0">
                <a:solidFill>
                  <a:srgbClr val="000000"/>
                </a:solidFill>
                <a:effectLst/>
                <a:latin typeface="Menlo" panose="020B0609030804020204" pitchFamily="49" charset="0"/>
              </a:rPr>
              <a:t> y){</a:t>
            </a:r>
          </a:p>
          <a:p>
            <a:r>
              <a:rPr lang="zh-CN" altLang="en-US" sz="1600" b="0" dirty="0">
                <a:solidFill>
                  <a:srgbClr val="0000FF"/>
                </a:solidFill>
                <a:effectLst/>
                <a:latin typeface="Menlo" panose="020B0609030804020204" pitchFamily="49" charset="0"/>
              </a:rPr>
              <a:t>  </a:t>
            </a:r>
            <a:r>
              <a:rPr lang="en" altLang="zh-CN" sz="1600" b="0" dirty="0">
                <a:solidFill>
                  <a:srgbClr val="0000FF"/>
                </a:solidFill>
                <a:effectLst/>
                <a:latin typeface="Menlo" panose="020B0609030804020204" pitchFamily="49" charset="0"/>
              </a:rPr>
              <a:t>int</a:t>
            </a:r>
            <a:r>
              <a:rPr lang="en" altLang="zh-CN" sz="1600" b="0" dirty="0">
                <a:solidFill>
                  <a:srgbClr val="000000"/>
                </a:solidFill>
                <a:effectLst/>
                <a:latin typeface="Menlo" panose="020B0609030804020204" pitchFamily="49" charset="0"/>
              </a:rPr>
              <a:t> q = x;</a:t>
            </a:r>
          </a:p>
          <a:p>
            <a:r>
              <a:rPr lang="zh-CN" altLang="en-US" sz="1600" b="0" dirty="0">
                <a:solidFill>
                  <a:srgbClr val="0000FF"/>
                </a:solidFill>
                <a:effectLst/>
                <a:latin typeface="Menlo" panose="020B0609030804020204" pitchFamily="49" charset="0"/>
              </a:rPr>
              <a:t>  </a:t>
            </a:r>
            <a:r>
              <a:rPr lang="en" altLang="zh-CN" sz="1600" b="0" dirty="0">
                <a:solidFill>
                  <a:srgbClr val="0000FF"/>
                </a:solidFill>
                <a:effectLst/>
                <a:latin typeface="Menlo" panose="020B0609030804020204" pitchFamily="49" charset="0"/>
              </a:rPr>
              <a:t>int</a:t>
            </a:r>
            <a:r>
              <a:rPr lang="en" altLang="zh-CN" sz="1600" b="0" dirty="0">
                <a:solidFill>
                  <a:srgbClr val="000000"/>
                </a:solidFill>
                <a:effectLst/>
                <a:latin typeface="Menlo" panose="020B0609030804020204" pitchFamily="49" charset="0"/>
              </a:rPr>
              <a:t> r = y;</a:t>
            </a:r>
          </a:p>
          <a:p>
            <a:r>
              <a:rPr lang="zh-CN" altLang="en-US" sz="1600" b="0" dirty="0">
                <a:solidFill>
                  <a:srgbClr val="0000FF"/>
                </a:solidFill>
                <a:effectLst/>
                <a:latin typeface="Menlo" panose="020B0609030804020204" pitchFamily="49" charset="0"/>
              </a:rPr>
              <a:t>  </a:t>
            </a:r>
            <a:r>
              <a:rPr lang="en" altLang="zh-CN" sz="1600" b="0" dirty="0">
                <a:solidFill>
                  <a:srgbClr val="0000FF"/>
                </a:solidFill>
                <a:effectLst/>
                <a:latin typeface="Menlo" panose="020B0609030804020204" pitchFamily="49" charset="0"/>
              </a:rPr>
              <a:t>while</a:t>
            </a:r>
            <a:r>
              <a:rPr lang="en" altLang="zh-CN" sz="1600" b="0" dirty="0">
                <a:solidFill>
                  <a:srgbClr val="000000"/>
                </a:solidFill>
                <a:effectLst/>
                <a:latin typeface="Menlo" panose="020B0609030804020204" pitchFamily="49" charset="0"/>
              </a:rPr>
              <a:t>(q!=r){</a:t>
            </a:r>
          </a:p>
          <a:p>
            <a:r>
              <a:rPr lang="zh-CN" altLang="en-US" sz="1600" b="0" dirty="0">
                <a:solidFill>
                  <a:srgbClr val="0000FF"/>
                </a:solidFill>
                <a:effectLst/>
                <a:latin typeface="Menlo" panose="020B0609030804020204" pitchFamily="49" charset="0"/>
              </a:rPr>
              <a:t>    </a:t>
            </a:r>
            <a:r>
              <a:rPr lang="en" altLang="zh-CN" sz="1600" b="0" dirty="0">
                <a:solidFill>
                  <a:srgbClr val="0000FF"/>
                </a:solidFill>
                <a:effectLst/>
                <a:latin typeface="Menlo" panose="020B0609030804020204" pitchFamily="49" charset="0"/>
              </a:rPr>
              <a:t>if</a:t>
            </a:r>
            <a:r>
              <a:rPr lang="en" altLang="zh-CN" sz="1600" b="0" dirty="0">
                <a:solidFill>
                  <a:srgbClr val="000000"/>
                </a:solidFill>
                <a:effectLst/>
                <a:latin typeface="Menlo" panose="020B0609030804020204" pitchFamily="49" charset="0"/>
              </a:rPr>
              <a:t>(q&gt;r)</a:t>
            </a:r>
          </a:p>
          <a:p>
            <a:r>
              <a:rPr lang="zh-CN" altLang="en-US" sz="1600" b="0" dirty="0">
                <a:solidFill>
                  <a:srgbClr val="000000"/>
                </a:solidFill>
                <a:effectLst/>
                <a:latin typeface="Menlo" panose="020B0609030804020204" pitchFamily="49" charset="0"/>
              </a:rPr>
              <a:t>      </a:t>
            </a:r>
            <a:r>
              <a:rPr lang="en" altLang="zh-CN" sz="1600" b="0" dirty="0">
                <a:solidFill>
                  <a:srgbClr val="000000"/>
                </a:solidFill>
                <a:effectLst/>
                <a:latin typeface="Menlo" panose="020B0609030804020204" pitchFamily="49" charset="0"/>
              </a:rPr>
              <a:t>q =q-r;</a:t>
            </a:r>
          </a:p>
          <a:p>
            <a:r>
              <a:rPr lang="zh-CN" altLang="en-US" sz="1600" b="0" dirty="0">
                <a:solidFill>
                  <a:srgbClr val="0000FF"/>
                </a:solidFill>
                <a:effectLst/>
                <a:latin typeface="Menlo" panose="020B0609030804020204" pitchFamily="49" charset="0"/>
              </a:rPr>
              <a:t>    </a:t>
            </a:r>
            <a:r>
              <a:rPr lang="en" altLang="zh-CN" sz="1600" b="0" dirty="0">
                <a:solidFill>
                  <a:srgbClr val="0000FF"/>
                </a:solidFill>
                <a:effectLst/>
                <a:latin typeface="Menlo" panose="020B0609030804020204" pitchFamily="49" charset="0"/>
              </a:rPr>
              <a:t>else</a:t>
            </a:r>
            <a:endParaRPr lang="en" altLang="zh-CN" sz="1600" b="0" dirty="0">
              <a:solidFill>
                <a:srgbClr val="000000"/>
              </a:solidFill>
              <a:effectLst/>
              <a:latin typeface="Menlo" panose="020B0609030804020204" pitchFamily="49" charset="0"/>
            </a:endParaRPr>
          </a:p>
          <a:p>
            <a:r>
              <a:rPr lang="zh-CN" altLang="en-US" sz="1600" b="0" dirty="0">
                <a:solidFill>
                  <a:srgbClr val="000000"/>
                </a:solidFill>
                <a:effectLst/>
                <a:latin typeface="Menlo" panose="020B0609030804020204" pitchFamily="49" charset="0"/>
              </a:rPr>
              <a:t>      </a:t>
            </a:r>
            <a:r>
              <a:rPr lang="en" altLang="zh-CN" sz="1600" b="0" dirty="0">
                <a:solidFill>
                  <a:srgbClr val="000000"/>
                </a:solidFill>
                <a:effectLst/>
                <a:latin typeface="Menlo" panose="020B0609030804020204" pitchFamily="49" charset="0"/>
              </a:rPr>
              <a:t>r=r-q;</a:t>
            </a:r>
          </a:p>
          <a:p>
            <a:r>
              <a:rPr lang="zh-CN" altLang="en-US" sz="1600" b="0" dirty="0">
                <a:solidFill>
                  <a:srgbClr val="000000"/>
                </a:solidFill>
                <a:effectLst/>
                <a:latin typeface="Menlo" panose="020B0609030804020204" pitchFamily="49" charset="0"/>
              </a:rPr>
              <a:t>    </a:t>
            </a:r>
            <a:r>
              <a:rPr lang="en" altLang="zh-CN" sz="1600" b="0" dirty="0">
                <a:solidFill>
                  <a:srgbClr val="000000"/>
                </a:solidFill>
                <a:effectLst/>
                <a:latin typeface="Menlo" panose="020B0609030804020204" pitchFamily="49" charset="0"/>
              </a:rPr>
              <a:t>}</a:t>
            </a:r>
          </a:p>
          <a:p>
            <a:r>
              <a:rPr lang="zh-CN" altLang="en-US" sz="1600" b="0" dirty="0">
                <a:solidFill>
                  <a:srgbClr val="0000FF"/>
                </a:solidFill>
                <a:effectLst/>
                <a:latin typeface="Menlo" panose="020B0609030804020204" pitchFamily="49" charset="0"/>
              </a:rPr>
              <a:t>  </a:t>
            </a:r>
            <a:r>
              <a:rPr lang="en" altLang="zh-CN" sz="1600" b="0" dirty="0">
                <a:solidFill>
                  <a:srgbClr val="0000FF"/>
                </a:solidFill>
                <a:effectLst/>
                <a:latin typeface="Menlo" panose="020B0609030804020204" pitchFamily="49" charset="0"/>
              </a:rPr>
              <a:t>return</a:t>
            </a:r>
            <a:r>
              <a:rPr lang="en" altLang="zh-CN" sz="1600" b="0" dirty="0">
                <a:solidFill>
                  <a:srgbClr val="000000"/>
                </a:solidFill>
                <a:effectLst/>
                <a:latin typeface="Menlo" panose="020B0609030804020204" pitchFamily="49" charset="0"/>
              </a:rPr>
              <a:t> q;</a:t>
            </a:r>
          </a:p>
          <a:p>
            <a:r>
              <a:rPr lang="en" altLang="zh-CN" sz="1600" b="0" dirty="0">
                <a:solidFill>
                  <a:srgbClr val="000000"/>
                </a:solidFill>
                <a:effectLst/>
                <a:latin typeface="Menlo" panose="020B0609030804020204" pitchFamily="49" charset="0"/>
              </a:rPr>
              <a:t>}</a:t>
            </a:r>
          </a:p>
        </p:txBody>
      </p:sp>
      <p:sp>
        <p:nvSpPr>
          <p:cNvPr id="3" name="矩形 2">
            <a:extLst>
              <a:ext uri="{FF2B5EF4-FFF2-40B4-BE49-F238E27FC236}">
                <a16:creationId xmlns:a16="http://schemas.microsoft.com/office/drawing/2014/main" id="{A6712EFA-8A8A-28B6-F49A-AF6F3E4EEA5F}"/>
              </a:ext>
            </a:extLst>
          </p:cNvPr>
          <p:cNvSpPr/>
          <p:nvPr/>
        </p:nvSpPr>
        <p:spPr>
          <a:xfrm>
            <a:off x="9707229" y="1592453"/>
            <a:ext cx="1359827" cy="51474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zh-CN" sz="1600" b="0" dirty="0">
                <a:solidFill>
                  <a:srgbClr val="0000FF"/>
                </a:solidFill>
                <a:effectLst/>
                <a:latin typeface="Menlo" panose="020B0609030804020204" pitchFamily="49" charset="0"/>
              </a:rPr>
              <a:t>int</a:t>
            </a:r>
            <a:r>
              <a:rPr lang="en" altLang="zh-CN" sz="1600" b="0" dirty="0">
                <a:solidFill>
                  <a:srgbClr val="000000"/>
                </a:solidFill>
                <a:effectLst/>
                <a:latin typeface="Menlo" panose="020B0609030804020204" pitchFamily="49" charset="0"/>
              </a:rPr>
              <a:t> q = x;</a:t>
            </a:r>
          </a:p>
          <a:p>
            <a:r>
              <a:rPr lang="en" altLang="zh-CN" sz="1600" b="0" dirty="0">
                <a:solidFill>
                  <a:srgbClr val="0000FF"/>
                </a:solidFill>
                <a:effectLst/>
                <a:latin typeface="Menlo" panose="020B0609030804020204" pitchFamily="49" charset="0"/>
              </a:rPr>
              <a:t>int</a:t>
            </a:r>
            <a:r>
              <a:rPr lang="en" altLang="zh-CN" sz="1600" b="0" dirty="0">
                <a:solidFill>
                  <a:srgbClr val="000000"/>
                </a:solidFill>
                <a:effectLst/>
                <a:latin typeface="Menlo" panose="020B0609030804020204" pitchFamily="49" charset="0"/>
              </a:rPr>
              <a:t> r = y;</a:t>
            </a:r>
          </a:p>
        </p:txBody>
      </p:sp>
      <p:sp>
        <p:nvSpPr>
          <p:cNvPr id="9" name="矩形 8">
            <a:extLst>
              <a:ext uri="{FF2B5EF4-FFF2-40B4-BE49-F238E27FC236}">
                <a16:creationId xmlns:a16="http://schemas.microsoft.com/office/drawing/2014/main" id="{8DF6AC69-F8D6-3430-59C7-C783E0F2A74E}"/>
              </a:ext>
            </a:extLst>
          </p:cNvPr>
          <p:cNvSpPr/>
          <p:nvPr/>
        </p:nvSpPr>
        <p:spPr>
          <a:xfrm>
            <a:off x="9631059" y="2374024"/>
            <a:ext cx="1512168" cy="4585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zh-CN" sz="1600" b="0" dirty="0">
                <a:solidFill>
                  <a:srgbClr val="0000FF"/>
                </a:solidFill>
                <a:effectLst/>
                <a:latin typeface="Menlo" panose="020B0609030804020204" pitchFamily="49" charset="0"/>
              </a:rPr>
              <a:t>while</a:t>
            </a:r>
            <a:r>
              <a:rPr lang="en" altLang="zh-CN" sz="1600" b="0" dirty="0">
                <a:solidFill>
                  <a:srgbClr val="000000"/>
                </a:solidFill>
                <a:effectLst/>
                <a:latin typeface="Menlo" panose="020B0609030804020204" pitchFamily="49" charset="0"/>
              </a:rPr>
              <a:t>(q!=r)</a:t>
            </a:r>
          </a:p>
        </p:txBody>
      </p:sp>
      <p:cxnSp>
        <p:nvCxnSpPr>
          <p:cNvPr id="11" name="直线箭头连接符 10">
            <a:extLst>
              <a:ext uri="{FF2B5EF4-FFF2-40B4-BE49-F238E27FC236}">
                <a16:creationId xmlns:a16="http://schemas.microsoft.com/office/drawing/2014/main" id="{D580641B-20A5-C28E-6C1D-3C0F6AAC04E4}"/>
              </a:ext>
            </a:extLst>
          </p:cNvPr>
          <p:cNvCxnSpPr>
            <a:cxnSpLocks/>
            <a:stCxn id="3" idx="2"/>
            <a:endCxn id="9" idx="0"/>
          </p:cNvCxnSpPr>
          <p:nvPr/>
        </p:nvCxnSpPr>
        <p:spPr>
          <a:xfrm>
            <a:off x="10387143" y="2107198"/>
            <a:ext cx="0" cy="2668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7E304B76-72AD-370B-5FB0-DBE8DE788916}"/>
              </a:ext>
            </a:extLst>
          </p:cNvPr>
          <p:cNvSpPr/>
          <p:nvPr/>
        </p:nvSpPr>
        <p:spPr>
          <a:xfrm>
            <a:off x="9883087" y="3107592"/>
            <a:ext cx="1008112" cy="3756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zh-CN" sz="1600" b="0" dirty="0">
                <a:solidFill>
                  <a:srgbClr val="0000FF"/>
                </a:solidFill>
                <a:effectLst/>
                <a:latin typeface="Menlo" panose="020B0609030804020204" pitchFamily="49" charset="0"/>
              </a:rPr>
              <a:t>if</a:t>
            </a:r>
            <a:r>
              <a:rPr lang="en" altLang="zh-CN" sz="1600" b="0" dirty="0">
                <a:solidFill>
                  <a:srgbClr val="000000"/>
                </a:solidFill>
                <a:effectLst/>
                <a:latin typeface="Menlo" panose="020B0609030804020204" pitchFamily="49" charset="0"/>
              </a:rPr>
              <a:t>(q&gt;r)</a:t>
            </a:r>
          </a:p>
        </p:txBody>
      </p:sp>
      <p:cxnSp>
        <p:nvCxnSpPr>
          <p:cNvPr id="15" name="直线箭头连接符 14">
            <a:extLst>
              <a:ext uri="{FF2B5EF4-FFF2-40B4-BE49-F238E27FC236}">
                <a16:creationId xmlns:a16="http://schemas.microsoft.com/office/drawing/2014/main" id="{4FAEABE3-A690-EAD9-8A36-2D619AF600C7}"/>
              </a:ext>
            </a:extLst>
          </p:cNvPr>
          <p:cNvCxnSpPr>
            <a:cxnSpLocks/>
            <a:stCxn id="9" idx="2"/>
            <a:endCxn id="12" idx="0"/>
          </p:cNvCxnSpPr>
          <p:nvPr/>
        </p:nvCxnSpPr>
        <p:spPr>
          <a:xfrm>
            <a:off x="10387143" y="2832563"/>
            <a:ext cx="0" cy="2750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EA455796-8E43-9FF4-6EBB-F6168F7400F6}"/>
              </a:ext>
            </a:extLst>
          </p:cNvPr>
          <p:cNvSpPr/>
          <p:nvPr/>
        </p:nvSpPr>
        <p:spPr>
          <a:xfrm>
            <a:off x="9487305" y="3743086"/>
            <a:ext cx="847448" cy="4418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zh-CN" sz="1600" b="0" dirty="0">
                <a:solidFill>
                  <a:srgbClr val="000000"/>
                </a:solidFill>
                <a:effectLst/>
                <a:latin typeface="Menlo" panose="020B0609030804020204" pitchFamily="49" charset="0"/>
              </a:rPr>
              <a:t>q=q-r;</a:t>
            </a:r>
          </a:p>
        </p:txBody>
      </p:sp>
      <p:cxnSp>
        <p:nvCxnSpPr>
          <p:cNvPr id="17" name="直线箭头连接符 16">
            <a:extLst>
              <a:ext uri="{FF2B5EF4-FFF2-40B4-BE49-F238E27FC236}">
                <a16:creationId xmlns:a16="http://schemas.microsoft.com/office/drawing/2014/main" id="{00116E6E-FF26-36B6-1C53-3A66B8F55CA5}"/>
              </a:ext>
            </a:extLst>
          </p:cNvPr>
          <p:cNvCxnSpPr>
            <a:cxnSpLocks/>
            <a:stCxn id="12" idx="2"/>
            <a:endCxn id="16" idx="0"/>
          </p:cNvCxnSpPr>
          <p:nvPr/>
        </p:nvCxnSpPr>
        <p:spPr>
          <a:xfrm flipH="1">
            <a:off x="9911029" y="3483276"/>
            <a:ext cx="476114" cy="25981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0C8E04F3-645C-0FB9-96DB-A386B19FE5F1}"/>
              </a:ext>
            </a:extLst>
          </p:cNvPr>
          <p:cNvSpPr/>
          <p:nvPr/>
        </p:nvSpPr>
        <p:spPr>
          <a:xfrm>
            <a:off x="10433128" y="3743085"/>
            <a:ext cx="847448" cy="4418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zh-CN" sz="1600" b="0" dirty="0">
                <a:solidFill>
                  <a:srgbClr val="000000"/>
                </a:solidFill>
                <a:effectLst/>
                <a:latin typeface="Menlo" panose="020B0609030804020204" pitchFamily="49" charset="0"/>
              </a:rPr>
              <a:t>r=r-q;</a:t>
            </a:r>
          </a:p>
        </p:txBody>
      </p:sp>
      <p:cxnSp>
        <p:nvCxnSpPr>
          <p:cNvPr id="19" name="直线箭头连接符 18">
            <a:extLst>
              <a:ext uri="{FF2B5EF4-FFF2-40B4-BE49-F238E27FC236}">
                <a16:creationId xmlns:a16="http://schemas.microsoft.com/office/drawing/2014/main" id="{6FF4FB96-0336-A486-D9F1-7B5015C9234B}"/>
              </a:ext>
            </a:extLst>
          </p:cNvPr>
          <p:cNvCxnSpPr>
            <a:cxnSpLocks/>
            <a:stCxn id="12" idx="2"/>
            <a:endCxn id="18" idx="0"/>
          </p:cNvCxnSpPr>
          <p:nvPr/>
        </p:nvCxnSpPr>
        <p:spPr>
          <a:xfrm>
            <a:off x="10387143" y="3483276"/>
            <a:ext cx="469709" cy="25980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F6F60B0B-B864-838B-6CDC-EE156E13BD2D}"/>
              </a:ext>
            </a:extLst>
          </p:cNvPr>
          <p:cNvSpPr/>
          <p:nvPr/>
        </p:nvSpPr>
        <p:spPr>
          <a:xfrm>
            <a:off x="9883087" y="4462999"/>
            <a:ext cx="1008112" cy="36621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 altLang="zh-CN" sz="1800" b="0" dirty="0">
              <a:solidFill>
                <a:srgbClr val="000000"/>
              </a:solidFill>
              <a:effectLst/>
              <a:latin typeface="Menlo" panose="020B0609030804020204" pitchFamily="49" charset="0"/>
            </a:endParaRPr>
          </a:p>
        </p:txBody>
      </p:sp>
      <p:cxnSp>
        <p:nvCxnSpPr>
          <p:cNvPr id="21" name="直线箭头连接符 20">
            <a:extLst>
              <a:ext uri="{FF2B5EF4-FFF2-40B4-BE49-F238E27FC236}">
                <a16:creationId xmlns:a16="http://schemas.microsoft.com/office/drawing/2014/main" id="{A782B5B4-75DF-67F6-820C-01A7D9DB281D}"/>
              </a:ext>
            </a:extLst>
          </p:cNvPr>
          <p:cNvCxnSpPr>
            <a:cxnSpLocks/>
            <a:stCxn id="16" idx="2"/>
            <a:endCxn id="20" idx="0"/>
          </p:cNvCxnSpPr>
          <p:nvPr/>
        </p:nvCxnSpPr>
        <p:spPr>
          <a:xfrm>
            <a:off x="9911029" y="4184971"/>
            <a:ext cx="476114" cy="27802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6DCFAA8A-1C5E-60F0-60B4-6530152B2505}"/>
              </a:ext>
            </a:extLst>
          </p:cNvPr>
          <p:cNvCxnSpPr>
            <a:cxnSpLocks/>
            <a:stCxn id="18" idx="2"/>
            <a:endCxn id="20" idx="0"/>
          </p:cNvCxnSpPr>
          <p:nvPr/>
        </p:nvCxnSpPr>
        <p:spPr>
          <a:xfrm flipH="1">
            <a:off x="10387143" y="4184970"/>
            <a:ext cx="469709" cy="27802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肘形连接符 22">
            <a:extLst>
              <a:ext uri="{FF2B5EF4-FFF2-40B4-BE49-F238E27FC236}">
                <a16:creationId xmlns:a16="http://schemas.microsoft.com/office/drawing/2014/main" id="{02503316-878E-1934-6E44-FCEF9D6BD962}"/>
              </a:ext>
            </a:extLst>
          </p:cNvPr>
          <p:cNvCxnSpPr>
            <a:cxnSpLocks/>
            <a:stCxn id="20" idx="3"/>
            <a:endCxn id="9" idx="3"/>
          </p:cNvCxnSpPr>
          <p:nvPr/>
        </p:nvCxnSpPr>
        <p:spPr>
          <a:xfrm flipV="1">
            <a:off x="10891199" y="2603294"/>
            <a:ext cx="252028" cy="2042814"/>
          </a:xfrm>
          <a:prstGeom prst="bentConnector3">
            <a:avLst>
              <a:gd name="adj1" fmla="val 190704"/>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B7B60180-4C49-10A5-0A81-20E81CFAFF94}"/>
              </a:ext>
            </a:extLst>
          </p:cNvPr>
          <p:cNvSpPr/>
          <p:nvPr/>
        </p:nvSpPr>
        <p:spPr>
          <a:xfrm>
            <a:off x="9750048" y="5694505"/>
            <a:ext cx="1278459" cy="4418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zh-CN" sz="1600" b="0" dirty="0">
                <a:solidFill>
                  <a:srgbClr val="0000FF"/>
                </a:solidFill>
                <a:effectLst/>
                <a:latin typeface="Menlo" panose="020B0609030804020204" pitchFamily="49" charset="0"/>
              </a:rPr>
              <a:t>return</a:t>
            </a:r>
            <a:r>
              <a:rPr lang="en" altLang="zh-CN" sz="1600" b="0" dirty="0">
                <a:solidFill>
                  <a:srgbClr val="000000"/>
                </a:solidFill>
                <a:effectLst/>
                <a:latin typeface="Menlo" panose="020B0609030804020204" pitchFamily="49" charset="0"/>
              </a:rPr>
              <a:t> q;</a:t>
            </a:r>
          </a:p>
        </p:txBody>
      </p:sp>
      <p:cxnSp>
        <p:nvCxnSpPr>
          <p:cNvPr id="25" name="直线箭头连接符 24">
            <a:extLst>
              <a:ext uri="{FF2B5EF4-FFF2-40B4-BE49-F238E27FC236}">
                <a16:creationId xmlns:a16="http://schemas.microsoft.com/office/drawing/2014/main" id="{087B1C8B-66FE-B822-73F7-254BB4DD9F39}"/>
              </a:ext>
            </a:extLst>
          </p:cNvPr>
          <p:cNvCxnSpPr>
            <a:cxnSpLocks/>
            <a:stCxn id="26" idx="2"/>
            <a:endCxn id="24" idx="0"/>
          </p:cNvCxnSpPr>
          <p:nvPr/>
        </p:nvCxnSpPr>
        <p:spPr>
          <a:xfrm>
            <a:off x="10387144" y="5443602"/>
            <a:ext cx="2134" cy="2509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5143B445-06C1-CCDD-35FB-B168EAD6D444}"/>
              </a:ext>
            </a:extLst>
          </p:cNvPr>
          <p:cNvSpPr/>
          <p:nvPr/>
        </p:nvSpPr>
        <p:spPr>
          <a:xfrm>
            <a:off x="9883088" y="5080119"/>
            <a:ext cx="1008112" cy="36348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 altLang="zh-CN" sz="1800" b="0" dirty="0">
              <a:solidFill>
                <a:srgbClr val="000000"/>
              </a:solidFill>
              <a:effectLst/>
              <a:latin typeface="Menlo" panose="020B0609030804020204" pitchFamily="49" charset="0"/>
            </a:endParaRPr>
          </a:p>
        </p:txBody>
      </p:sp>
      <p:cxnSp>
        <p:nvCxnSpPr>
          <p:cNvPr id="27" name="肘形连接符 26">
            <a:extLst>
              <a:ext uri="{FF2B5EF4-FFF2-40B4-BE49-F238E27FC236}">
                <a16:creationId xmlns:a16="http://schemas.microsoft.com/office/drawing/2014/main" id="{A9D6F973-ECB8-4A5D-4BB9-EC514919496F}"/>
              </a:ext>
            </a:extLst>
          </p:cNvPr>
          <p:cNvCxnSpPr>
            <a:cxnSpLocks/>
            <a:stCxn id="9" idx="1"/>
            <a:endCxn id="26" idx="1"/>
          </p:cNvCxnSpPr>
          <p:nvPr/>
        </p:nvCxnSpPr>
        <p:spPr>
          <a:xfrm rot="10800000" flipH="1" flipV="1">
            <a:off x="9631058" y="2603293"/>
            <a:ext cx="252029" cy="2658567"/>
          </a:xfrm>
          <a:prstGeom prst="bentConnector3">
            <a:avLst>
              <a:gd name="adj1" fmla="val -90704"/>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8487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数据流分析</a:t>
            </a:r>
            <a:endParaRPr kumimoji="1" lang="zh-CN" altLang="en-US" sz="3200" dirty="0">
              <a:solidFill>
                <a:schemeClr val="bg1"/>
              </a:solidFill>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1104790"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调用图</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1424" y="1706792"/>
            <a:ext cx="4824537" cy="1938992"/>
          </a:xfrm>
          <a:prstGeom prst="rect">
            <a:avLst/>
          </a:prstGeom>
          <a:noFill/>
        </p:spPr>
        <p:txBody>
          <a:bodyPr wrap="square" rtlCol="0">
            <a:spAutoFit/>
          </a:bodyPr>
          <a:lstStyle/>
          <a:p>
            <a:r>
              <a:rPr lang="zh-CN" altLang="en-US" sz="2000" dirty="0">
                <a:latin typeface="Microsoft YaHei" panose="020B0503020204020204" pitchFamily="34" charset="-122"/>
                <a:ea typeface="Microsoft YaHei" panose="020B0503020204020204" pitchFamily="34" charset="-122"/>
              </a:rPr>
              <a:t>调用图（</a:t>
            </a:r>
            <a:r>
              <a:rPr lang="en-US" altLang="zh-CN" sz="2000" dirty="0">
                <a:latin typeface="Microsoft YaHei" panose="020B0503020204020204" pitchFamily="34" charset="-122"/>
                <a:ea typeface="Microsoft YaHei" panose="020B0503020204020204" pitchFamily="34" charset="-122"/>
              </a:rPr>
              <a:t>Call Graph</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CG</a:t>
            </a:r>
            <a:r>
              <a:rPr lang="zh-CN" altLang="en-US" sz="2000" dirty="0">
                <a:latin typeface="Microsoft YaHei" panose="020B0503020204020204" pitchFamily="34" charset="-122"/>
                <a:ea typeface="Microsoft YaHei" panose="020B0503020204020204" pitchFamily="34" charset="-122"/>
              </a:rPr>
              <a:t>）是描述程序中过程之间的调用和被调用关系的有向图，满足如下原则：对程序中的每个过程都有一个节点；对每个调用点都有一个节点；如果调用点</a:t>
            </a:r>
            <a:r>
              <a:rPr lang="en-US" altLang="zh-CN" sz="2000" dirty="0">
                <a:latin typeface="Microsoft YaHei" panose="020B0503020204020204" pitchFamily="34" charset="-122"/>
                <a:ea typeface="Microsoft YaHei" panose="020B0503020204020204" pitchFamily="34" charset="-122"/>
              </a:rPr>
              <a:t>c</a:t>
            </a:r>
            <a:r>
              <a:rPr lang="zh-CN" altLang="en-US" sz="2000" dirty="0">
                <a:latin typeface="Microsoft YaHei" panose="020B0503020204020204" pitchFamily="34" charset="-122"/>
                <a:ea typeface="Microsoft YaHei" panose="020B0503020204020204" pitchFamily="34" charset="-122"/>
              </a:rPr>
              <a:t>调用了过程</a:t>
            </a:r>
            <a:r>
              <a:rPr lang="en-US" altLang="zh-CN" sz="2000" dirty="0">
                <a:latin typeface="Microsoft YaHei" panose="020B0503020204020204" pitchFamily="34" charset="-122"/>
                <a:ea typeface="Microsoft YaHei" panose="020B0503020204020204" pitchFamily="34" charset="-122"/>
              </a:rPr>
              <a:t>p</a:t>
            </a:r>
            <a:r>
              <a:rPr lang="zh-CN" altLang="en-US" sz="2000" dirty="0">
                <a:latin typeface="Microsoft YaHei" panose="020B0503020204020204" pitchFamily="34" charset="-122"/>
                <a:ea typeface="Microsoft YaHei" panose="020B0503020204020204" pitchFamily="34" charset="-122"/>
              </a:rPr>
              <a:t>，就存在一条从</a:t>
            </a:r>
            <a:r>
              <a:rPr lang="en-US" altLang="zh-CN" sz="2000" dirty="0">
                <a:latin typeface="Microsoft YaHei" panose="020B0503020204020204" pitchFamily="34" charset="-122"/>
                <a:ea typeface="Microsoft YaHei" panose="020B0503020204020204" pitchFamily="34" charset="-122"/>
              </a:rPr>
              <a:t>c</a:t>
            </a:r>
            <a:r>
              <a:rPr lang="zh-CN" altLang="en-US" sz="2000" dirty="0">
                <a:latin typeface="Microsoft YaHei" panose="020B0503020204020204" pitchFamily="34" charset="-122"/>
                <a:ea typeface="Microsoft YaHei" panose="020B0503020204020204" pitchFamily="34" charset="-122"/>
              </a:rPr>
              <a:t>的节点到</a:t>
            </a:r>
            <a:r>
              <a:rPr lang="en-US" altLang="zh-CN" sz="2000" dirty="0">
                <a:latin typeface="Microsoft YaHei" panose="020B0503020204020204" pitchFamily="34" charset="-122"/>
                <a:ea typeface="Microsoft YaHei" panose="020B0503020204020204" pitchFamily="34" charset="-122"/>
              </a:rPr>
              <a:t>p</a:t>
            </a:r>
            <a:r>
              <a:rPr lang="zh-CN" altLang="en-US" sz="2000" dirty="0">
                <a:latin typeface="Microsoft YaHei" panose="020B0503020204020204" pitchFamily="34" charset="-122"/>
                <a:ea typeface="Microsoft YaHei" panose="020B0503020204020204" pitchFamily="34" charset="-122"/>
              </a:rPr>
              <a:t>的节点的边。</a:t>
            </a:r>
            <a:endParaRPr lang="nn-NO" sz="2000" dirty="0">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45563"/>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a:t>
            </a:r>
          </a:p>
        </p:txBody>
      </p:sp>
      <p:pic>
        <p:nvPicPr>
          <p:cNvPr id="16" name="图片 15">
            <a:extLst>
              <a:ext uri="{FF2B5EF4-FFF2-40B4-BE49-F238E27FC236}">
                <a16:creationId xmlns:a16="http://schemas.microsoft.com/office/drawing/2014/main" id="{CDE8129C-6D2D-CA30-AB46-1CBD03B4B170}"/>
              </a:ext>
            </a:extLst>
          </p:cNvPr>
          <p:cNvPicPr>
            <a:picLocks noChangeAspect="1"/>
          </p:cNvPicPr>
          <p:nvPr/>
        </p:nvPicPr>
        <p:blipFill>
          <a:blip r:embed="rId2"/>
          <a:stretch>
            <a:fillRect/>
          </a:stretch>
        </p:blipFill>
        <p:spPr>
          <a:xfrm>
            <a:off x="6486122" y="1800219"/>
            <a:ext cx="4788492" cy="3691130"/>
          </a:xfrm>
          <a:prstGeom prst="rect">
            <a:avLst/>
          </a:prstGeom>
          <a:ln>
            <a:solidFill>
              <a:schemeClr val="tx1"/>
            </a:solidFill>
          </a:ln>
        </p:spPr>
      </p:pic>
    </p:spTree>
    <p:extLst>
      <p:ext uri="{BB962C8B-B14F-4D97-AF65-F5344CB8AC3E}">
        <p14:creationId xmlns:p14="http://schemas.microsoft.com/office/powerpoint/2010/main" val="648352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数据流分析</a:t>
            </a:r>
            <a:endParaRPr kumimoji="1" lang="zh-CN" altLang="en-US" sz="3200" dirty="0">
              <a:solidFill>
                <a:schemeClr val="bg1"/>
              </a:solidFill>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三地址码</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7550" y="1706792"/>
            <a:ext cx="4824536" cy="1980799"/>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三地址码（</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Three Address Code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TAC</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）是一种中间语言，由一组类似于汇编语言的指令组成，每个指令具有</a:t>
            </a:r>
            <a:r>
              <a:rPr kumimoji="1" lang="zh-CN" altLang="en-US" sz="2000" dirty="0">
                <a:latin typeface="Microsoft YaHei" panose="020B0503020204020204" pitchFamily="34" charset="-122"/>
                <a:ea typeface="Microsoft YaHei" panose="020B0503020204020204" pitchFamily="34" charset="-122"/>
              </a:rPr>
              <a:t>不多于三个的运算分量。每个运算</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分量都像是一个寄存器。</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45563"/>
            <a:ext cx="2646878"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常见三地址码指令</a:t>
            </a:r>
          </a:p>
        </p:txBody>
      </p:sp>
      <p:sp>
        <p:nvSpPr>
          <p:cNvPr id="2" name="文本框 1">
            <a:extLst>
              <a:ext uri="{FF2B5EF4-FFF2-40B4-BE49-F238E27FC236}">
                <a16:creationId xmlns:a16="http://schemas.microsoft.com/office/drawing/2014/main" id="{AE94CD65-1AE4-3EFC-3438-A4BDDCF03FFD}"/>
              </a:ext>
            </a:extLst>
          </p:cNvPr>
          <p:cNvSpPr txBox="1"/>
          <p:nvPr/>
        </p:nvSpPr>
        <p:spPr>
          <a:xfrm>
            <a:off x="6313488" y="1706792"/>
            <a:ext cx="5104569" cy="4288162"/>
          </a:xfrm>
          <a:prstGeom prst="rect">
            <a:avLst/>
          </a:prstGeom>
          <a:noFill/>
        </p:spPr>
        <p:txBody>
          <a:bodyPr wrap="square" rtlCol="0">
            <a:spAutoFit/>
          </a:bodyPr>
          <a:lstStyle/>
          <a:p>
            <a:pPr marL="457200" indent="-457200">
              <a:lnSpc>
                <a:spcPct val="125000"/>
              </a:lnSpc>
              <a:buFont typeface="+mj-lt"/>
              <a:buAutoNum type="arabicPeriod"/>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 = y op z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y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z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经过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op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指令计算的结果存入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a:t>
            </a:r>
          </a:p>
          <a:p>
            <a:pPr marL="457200" indent="-457200">
              <a:lnSpc>
                <a:spcPct val="125000"/>
              </a:lnSpc>
              <a:buFont typeface="+mj-lt"/>
              <a:buAutoNum type="arabicPeriod"/>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 = op y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y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经过操作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op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计算的结果存入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a:t>
            </a:r>
          </a:p>
          <a:p>
            <a:pPr marL="457200" indent="-457200">
              <a:lnSpc>
                <a:spcPct val="125000"/>
              </a:lnSpc>
              <a:buFont typeface="+mj-lt"/>
              <a:buAutoNum type="arabicPeriod"/>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 = y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：赋值操作</a:t>
            </a:r>
          </a:p>
          <a:p>
            <a:pPr marL="457200" indent="-457200">
              <a:lnSpc>
                <a:spcPct val="125000"/>
              </a:lnSpc>
              <a:buFont typeface="+mj-lt"/>
              <a:buAutoNum type="arabicPeriod"/>
            </a:pP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goto</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：无条件跳转 </a:t>
            </a:r>
          </a:p>
          <a:p>
            <a:pPr marL="457200" indent="-457200">
              <a:lnSpc>
                <a:spcPct val="125000"/>
              </a:lnSpc>
              <a:buFont typeface="+mj-lt"/>
              <a:buAutoNum type="arabicPeriod"/>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if x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goto</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：条件跳转</a:t>
            </a:r>
          </a:p>
          <a:p>
            <a:pPr marL="457200" indent="-457200">
              <a:lnSpc>
                <a:spcPct val="125000"/>
              </a:lnSpc>
              <a:buFont typeface="+mj-lt"/>
              <a:buAutoNum type="arabicPeriod"/>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 = y[</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：数组赋值操作</a:t>
            </a:r>
          </a:p>
          <a:p>
            <a:pPr marL="457200" indent="-457200">
              <a:lnSpc>
                <a:spcPct val="125000"/>
              </a:lnSpc>
              <a:buFont typeface="+mj-lt"/>
              <a:buAutoNum type="arabicPeriod"/>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 = &amp;y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 = *y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：对地址的操作</a:t>
            </a:r>
          </a:p>
          <a:p>
            <a:pPr marL="457200" indent="-457200">
              <a:lnSpc>
                <a:spcPct val="125000"/>
              </a:lnSpc>
              <a:buFont typeface="+mj-lt"/>
              <a:buAutoNum type="arabicPeriod"/>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param x1, param x2, call 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：过程调用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p(x1, x2)</a:t>
            </a:r>
          </a:p>
        </p:txBody>
      </p:sp>
    </p:spTree>
    <p:extLst>
      <p:ext uri="{BB962C8B-B14F-4D97-AF65-F5344CB8AC3E}">
        <p14:creationId xmlns:p14="http://schemas.microsoft.com/office/powerpoint/2010/main" val="283663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数据流分析</a:t>
            </a:r>
            <a:endParaRPr kumimoji="1" lang="zh-CN" altLang="en-US" sz="3200" dirty="0">
              <a:solidFill>
                <a:schemeClr val="bg1"/>
              </a:solidFill>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1424" y="1706792"/>
            <a:ext cx="4824536" cy="1015663"/>
          </a:xfrm>
          <a:prstGeom prst="rect">
            <a:avLst/>
          </a:prstGeom>
          <a:noFill/>
        </p:spPr>
        <p:txBody>
          <a:bodyPr wrap="square" rtlCol="0">
            <a:spAutoFit/>
          </a:bodyPr>
          <a:lstStyle/>
          <a:p>
            <a:r>
              <a:rPr lang="nn-NO" sz="2000" dirty="0">
                <a:solidFill>
                  <a:srgbClr val="0000FF"/>
                </a:solidFill>
                <a:latin typeface="Menlo"/>
              </a:rPr>
              <a:t>for</a:t>
            </a:r>
            <a:r>
              <a:rPr lang="nn-NO" sz="2000" dirty="0">
                <a:solidFill>
                  <a:srgbClr val="000000"/>
                </a:solidFill>
                <a:latin typeface="Menlo"/>
              </a:rPr>
              <a:t>(</a:t>
            </a:r>
            <a:r>
              <a:rPr lang="nn-NO" sz="2000" dirty="0">
                <a:solidFill>
                  <a:srgbClr val="0000FF"/>
                </a:solidFill>
                <a:latin typeface="Menlo"/>
              </a:rPr>
              <a:t>int</a:t>
            </a:r>
            <a:r>
              <a:rPr lang="nn-NO" sz="2000" dirty="0">
                <a:solidFill>
                  <a:srgbClr val="000000"/>
                </a:solidFill>
                <a:latin typeface="Menlo"/>
              </a:rPr>
              <a:t> i=</a:t>
            </a:r>
            <a:r>
              <a:rPr lang="nn-NO" sz="2000" dirty="0">
                <a:solidFill>
                  <a:srgbClr val="098658"/>
                </a:solidFill>
                <a:latin typeface="Menlo"/>
              </a:rPr>
              <a:t>0</a:t>
            </a:r>
            <a:r>
              <a:rPr lang="nn-NO" sz="2000" dirty="0">
                <a:solidFill>
                  <a:srgbClr val="000000"/>
                </a:solidFill>
                <a:latin typeface="Menlo"/>
              </a:rPr>
              <a:t>; i&lt;</a:t>
            </a:r>
            <a:r>
              <a:rPr lang="nn-NO" sz="2000" dirty="0">
                <a:solidFill>
                  <a:srgbClr val="098658"/>
                </a:solidFill>
                <a:latin typeface="Menlo"/>
              </a:rPr>
              <a:t>10</a:t>
            </a:r>
            <a:r>
              <a:rPr lang="nn-NO" sz="2000" dirty="0">
                <a:solidFill>
                  <a:srgbClr val="000000"/>
                </a:solidFill>
                <a:latin typeface="Menlo"/>
              </a:rPr>
              <a:t>; i++){</a:t>
            </a:r>
          </a:p>
          <a:p>
            <a:r>
              <a:rPr lang="nn-NO" sz="2000" dirty="0">
                <a:solidFill>
                  <a:srgbClr val="000000"/>
                </a:solidFill>
                <a:latin typeface="Menlo"/>
              </a:rPr>
              <a:t>     b[i] = i*i;</a:t>
            </a:r>
          </a:p>
          <a:p>
            <a:r>
              <a:rPr lang="nn-NO" sz="2000" dirty="0">
                <a:solidFill>
                  <a:srgbClr val="000000"/>
                </a:solidFill>
                <a:latin typeface="Menlo"/>
              </a:rPr>
              <a:t>}</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45563"/>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三地址码</a:t>
            </a:r>
          </a:p>
        </p:txBody>
      </p:sp>
      <p:sp>
        <p:nvSpPr>
          <p:cNvPr id="2" name="文本框 1">
            <a:extLst>
              <a:ext uri="{FF2B5EF4-FFF2-40B4-BE49-F238E27FC236}">
                <a16:creationId xmlns:a16="http://schemas.microsoft.com/office/drawing/2014/main" id="{AE94CD65-1AE4-3EFC-3438-A4BDDCF03FFD}"/>
              </a:ext>
            </a:extLst>
          </p:cNvPr>
          <p:cNvSpPr txBox="1"/>
          <p:nvPr/>
        </p:nvSpPr>
        <p:spPr>
          <a:xfrm>
            <a:off x="6450969" y="1706792"/>
            <a:ext cx="4974269" cy="3518720"/>
          </a:xfrm>
          <a:prstGeom prst="rect">
            <a:avLst/>
          </a:prstGeom>
          <a:noFill/>
        </p:spPr>
        <p:txBody>
          <a:bodyPr wrap="square" rtlCol="0">
            <a:spAutoFit/>
          </a:bodyPr>
          <a:lstStyle/>
          <a:p>
            <a:pPr>
              <a:lnSpc>
                <a:spcPct val="125000"/>
              </a:lnSpc>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t1 := 0 ;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初始化</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a:t>
            </a:r>
          </a:p>
          <a:p>
            <a:pPr>
              <a:lnSpc>
                <a:spcPct val="125000"/>
              </a:lnSpc>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L1: if t1 &gt;= 10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goto</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L2 ;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条件跳转</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t2 := t1*t1 ;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的平方</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t3 := t1*4 ;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地址四字节对齐</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t4 := b+t3 ;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计算要存储的地址</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*t4 := t2 ;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存储计算结果</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t1 := t1 + 1 ;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增</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p>
          <a:p>
            <a:pPr>
              <a:lnSpc>
                <a:spcPct val="125000"/>
              </a:lnSpc>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goto</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L1 ;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循环</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L2:</a:t>
            </a:r>
          </a:p>
        </p:txBody>
      </p:sp>
    </p:spTree>
    <p:extLst>
      <p:ext uri="{BB962C8B-B14F-4D97-AF65-F5344CB8AC3E}">
        <p14:creationId xmlns:p14="http://schemas.microsoft.com/office/powerpoint/2010/main" val="2552759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数据流分析</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定义</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7550" y="1706792"/>
            <a:ext cx="4824536" cy="159601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基于数据流的漏洞分析技术是通过分析软件代码中</a:t>
            </a:r>
            <a:r>
              <a:rPr kumimoji="1" lang="zh-CN" altLang="en-US" sz="2000" dirty="0">
                <a:latin typeface="Microsoft YaHei" panose="020B0503020204020204" pitchFamily="34" charset="-122"/>
                <a:ea typeface="Microsoft YaHei" panose="020B0503020204020204" pitchFamily="34" charset="-122"/>
              </a:rPr>
              <a:t>变量的取值变化</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和语句的执行情况，分析数据处理逻辑和程序的控制流关系，从而分析软件代码的潜在安全缺陷。</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45563"/>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流程</a:t>
            </a:r>
          </a:p>
        </p:txBody>
      </p:sp>
      <p:grpSp>
        <p:nvGrpSpPr>
          <p:cNvPr id="10" name="组合 9">
            <a:extLst>
              <a:ext uri="{FF2B5EF4-FFF2-40B4-BE49-F238E27FC236}">
                <a16:creationId xmlns:a16="http://schemas.microsoft.com/office/drawing/2014/main" id="{5C414B8F-064E-88E0-F204-AEE0F5D4C2CC}"/>
              </a:ext>
            </a:extLst>
          </p:cNvPr>
          <p:cNvGrpSpPr/>
          <p:nvPr/>
        </p:nvGrpSpPr>
        <p:grpSpPr>
          <a:xfrm>
            <a:off x="6457095" y="1809210"/>
            <a:ext cx="4844579" cy="1085859"/>
            <a:chOff x="1037584" y="1052512"/>
            <a:chExt cx="10116824" cy="793198"/>
          </a:xfrm>
        </p:grpSpPr>
        <p:sp>
          <p:nvSpPr>
            <p:cNvPr id="11" name="矩形 10">
              <a:extLst>
                <a:ext uri="{FF2B5EF4-FFF2-40B4-BE49-F238E27FC236}">
                  <a16:creationId xmlns:a16="http://schemas.microsoft.com/office/drawing/2014/main" id="{7BCAE5E1-FBE2-B3D0-7E98-3671DFE9FADE}"/>
                </a:ext>
              </a:extLst>
            </p:cNvPr>
            <p:cNvSpPr/>
            <p:nvPr/>
          </p:nvSpPr>
          <p:spPr>
            <a:xfrm>
              <a:off x="1037584" y="1053400"/>
              <a:ext cx="1351151"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1</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2" name="矩形 11">
              <a:extLst>
                <a:ext uri="{FF2B5EF4-FFF2-40B4-BE49-F238E27FC236}">
                  <a16:creationId xmlns:a16="http://schemas.microsoft.com/office/drawing/2014/main" id="{BB1CFBA0-E33F-0019-347D-A2885C46444F}"/>
                </a:ext>
              </a:extLst>
            </p:cNvPr>
            <p:cNvSpPr/>
            <p:nvPr/>
          </p:nvSpPr>
          <p:spPr>
            <a:xfrm>
              <a:off x="2388735" y="1052512"/>
              <a:ext cx="8765673" cy="7923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首先进行代码建模，将代码构造为抽象语法树或程序控制流图</a:t>
              </a:r>
            </a:p>
          </p:txBody>
        </p:sp>
      </p:grpSp>
      <p:grpSp>
        <p:nvGrpSpPr>
          <p:cNvPr id="15" name="组合 14">
            <a:extLst>
              <a:ext uri="{FF2B5EF4-FFF2-40B4-BE49-F238E27FC236}">
                <a16:creationId xmlns:a16="http://schemas.microsoft.com/office/drawing/2014/main" id="{AA689A78-0DB6-1040-7858-823E993078EF}"/>
              </a:ext>
            </a:extLst>
          </p:cNvPr>
          <p:cNvGrpSpPr/>
          <p:nvPr/>
        </p:nvGrpSpPr>
        <p:grpSpPr>
          <a:xfrm>
            <a:off x="6447073" y="3158317"/>
            <a:ext cx="4854601" cy="1397431"/>
            <a:chOff x="1037584" y="1052512"/>
            <a:chExt cx="10116824" cy="793198"/>
          </a:xfrm>
        </p:grpSpPr>
        <p:sp>
          <p:nvSpPr>
            <p:cNvPr id="16" name="矩形 15">
              <a:extLst>
                <a:ext uri="{FF2B5EF4-FFF2-40B4-BE49-F238E27FC236}">
                  <a16:creationId xmlns:a16="http://schemas.microsoft.com/office/drawing/2014/main" id="{63F2EAEA-2575-322E-C1B5-1E98CC93316B}"/>
                </a:ext>
              </a:extLst>
            </p:cNvPr>
            <p:cNvSpPr/>
            <p:nvPr/>
          </p:nvSpPr>
          <p:spPr>
            <a:xfrm>
              <a:off x="1037584" y="1053400"/>
              <a:ext cx="1351151"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2</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7" name="矩形 16">
              <a:extLst>
                <a:ext uri="{FF2B5EF4-FFF2-40B4-BE49-F238E27FC236}">
                  <a16:creationId xmlns:a16="http://schemas.microsoft.com/office/drawing/2014/main" id="{5A28DA42-DC12-A91C-80B2-1CCD62E373E4}"/>
                </a:ext>
              </a:extLst>
            </p:cNvPr>
            <p:cNvSpPr/>
            <p:nvPr/>
          </p:nvSpPr>
          <p:spPr>
            <a:xfrm>
              <a:off x="2388735" y="1052512"/>
              <a:ext cx="8765673" cy="7923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然后，追踪获取变量的变化信息，根据事先定义的漏洞分析规则检测安全缺陷和漏洞。</a:t>
              </a:r>
            </a:p>
          </p:txBody>
        </p:sp>
      </p:grpSp>
    </p:spTree>
    <p:extLst>
      <p:ext uri="{BB962C8B-B14F-4D97-AF65-F5344CB8AC3E}">
        <p14:creationId xmlns:p14="http://schemas.microsoft.com/office/powerpoint/2010/main" val="1932373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数据流分析</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优点</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1424" y="1706792"/>
            <a:ext cx="4824536" cy="1211357"/>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基于数据流的漏洞分析非常适合检查因控制流信息非法操作而导致的安全问题，如内存访问越界、常数传播等。</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45563"/>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缺点</a:t>
            </a:r>
          </a:p>
        </p:txBody>
      </p:sp>
      <p:sp>
        <p:nvSpPr>
          <p:cNvPr id="2" name="文本框 1">
            <a:extLst>
              <a:ext uri="{FF2B5EF4-FFF2-40B4-BE49-F238E27FC236}">
                <a16:creationId xmlns:a16="http://schemas.microsoft.com/office/drawing/2014/main" id="{047EEE4D-73A4-21B5-CB91-32B04C1AF7CF}"/>
              </a:ext>
            </a:extLst>
          </p:cNvPr>
          <p:cNvSpPr txBox="1"/>
          <p:nvPr/>
        </p:nvSpPr>
        <p:spPr>
          <a:xfrm>
            <a:off x="6450969" y="1706792"/>
            <a:ext cx="4824536" cy="1211357"/>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对于逻辑复杂的软件代码，其数据流复杂，并呈现多样性的特点，因而检测的准确率较低，</a:t>
            </a:r>
            <a:r>
              <a:rPr kumimoji="1" lang="zh-CN" altLang="en-US" sz="2000" dirty="0">
                <a:latin typeface="Microsoft YaHei" panose="020B0503020204020204" pitchFamily="34" charset="-122"/>
                <a:ea typeface="Microsoft YaHei" panose="020B0503020204020204" pitchFamily="34" charset="-122"/>
              </a:rPr>
              <a:t>误报率较高。</a:t>
            </a:r>
          </a:p>
        </p:txBody>
      </p:sp>
    </p:spTree>
    <p:extLst>
      <p:ext uri="{BB962C8B-B14F-4D97-AF65-F5344CB8AC3E}">
        <p14:creationId xmlns:p14="http://schemas.microsoft.com/office/powerpoint/2010/main" val="726483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数据流分析</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834F9780-0674-44A0-FF7F-C80FD400A950}"/>
              </a:ext>
            </a:extLst>
          </p:cNvPr>
          <p:cNvSpPr txBox="1"/>
          <p:nvPr/>
        </p:nvSpPr>
        <p:spPr>
          <a:xfrm>
            <a:off x="832195" y="1671203"/>
            <a:ext cx="5056583" cy="4247317"/>
          </a:xfrm>
          <a:prstGeom prst="rect">
            <a:avLst/>
          </a:prstGeom>
          <a:noFill/>
        </p:spPr>
        <p:txBody>
          <a:bodyPr wrap="square" rtlCol="0">
            <a:spAutoFit/>
          </a:bodyPr>
          <a:lstStyle/>
          <a:p>
            <a:r>
              <a:rPr lang="en-US" dirty="0">
                <a:solidFill>
                  <a:srgbClr val="0000FF"/>
                </a:solidFill>
                <a:latin typeface="Menlo" panose="020B0609030804020204"/>
              </a:rPr>
              <a:t>#include </a:t>
            </a:r>
            <a:r>
              <a:rPr lang="en-US" dirty="0">
                <a:solidFill>
                  <a:srgbClr val="A31515"/>
                </a:solidFill>
                <a:latin typeface="Menlo" panose="020B0609030804020204"/>
              </a:rPr>
              <a:t>&lt;</a:t>
            </a:r>
            <a:r>
              <a:rPr lang="en-US" dirty="0" err="1">
                <a:solidFill>
                  <a:srgbClr val="A31515"/>
                </a:solidFill>
                <a:latin typeface="Menlo" panose="020B0609030804020204"/>
              </a:rPr>
              <a:t>stdio.h</a:t>
            </a:r>
            <a:r>
              <a:rPr lang="en-US" dirty="0">
                <a:solidFill>
                  <a:srgbClr val="A31515"/>
                </a:solidFill>
                <a:latin typeface="Menlo" panose="020B0609030804020204"/>
              </a:rPr>
              <a:t>&gt;</a:t>
            </a:r>
            <a:endParaRPr lang="en-US" dirty="0">
              <a:solidFill>
                <a:srgbClr val="000000"/>
              </a:solidFill>
              <a:latin typeface="Menlo" panose="020B0609030804020204"/>
            </a:endParaRPr>
          </a:p>
          <a:p>
            <a:r>
              <a:rPr lang="en-US" dirty="0">
                <a:solidFill>
                  <a:srgbClr val="0000FF"/>
                </a:solidFill>
                <a:latin typeface="Menlo" panose="020B0609030804020204"/>
              </a:rPr>
              <a:t>#include </a:t>
            </a:r>
            <a:r>
              <a:rPr lang="en-US" dirty="0">
                <a:solidFill>
                  <a:srgbClr val="A31515"/>
                </a:solidFill>
                <a:latin typeface="Menlo" panose="020B0609030804020204"/>
              </a:rPr>
              <a:t>&lt;</a:t>
            </a:r>
            <a:r>
              <a:rPr lang="en-US" dirty="0" err="1">
                <a:solidFill>
                  <a:srgbClr val="A31515"/>
                </a:solidFill>
                <a:latin typeface="Menlo" panose="020B0609030804020204"/>
              </a:rPr>
              <a:t>stdlib.h</a:t>
            </a:r>
            <a:r>
              <a:rPr lang="en-US" dirty="0">
                <a:solidFill>
                  <a:srgbClr val="A31515"/>
                </a:solidFill>
                <a:latin typeface="Menlo" panose="020B0609030804020204"/>
              </a:rPr>
              <a:t>&gt;</a:t>
            </a:r>
          </a:p>
          <a:p>
            <a:endParaRPr lang="en-US" dirty="0">
              <a:solidFill>
                <a:srgbClr val="000000"/>
              </a:solidFill>
              <a:latin typeface="Menlo" panose="020B0609030804020204"/>
            </a:endParaRPr>
          </a:p>
          <a:p>
            <a:r>
              <a:rPr lang="en-US" dirty="0">
                <a:solidFill>
                  <a:srgbClr val="0000FF"/>
                </a:solidFill>
                <a:latin typeface="Menlo" panose="020B0609030804020204"/>
              </a:rPr>
              <a:t>int</a:t>
            </a:r>
            <a:r>
              <a:rPr lang="en-US" dirty="0">
                <a:solidFill>
                  <a:srgbClr val="000000"/>
                </a:solidFill>
                <a:latin typeface="Menlo" panose="020B0609030804020204"/>
              </a:rPr>
              <a:t> main(){</a:t>
            </a:r>
          </a:p>
          <a:p>
            <a:r>
              <a:rPr lang="zh-CN" altLang="en-US" dirty="0">
                <a:solidFill>
                  <a:srgbClr val="0000FF"/>
                </a:solidFill>
                <a:latin typeface="Menlo" panose="020B0609030804020204"/>
              </a:rPr>
              <a:t>  </a:t>
            </a:r>
            <a:r>
              <a:rPr lang="en-US" dirty="0">
                <a:solidFill>
                  <a:srgbClr val="0000FF"/>
                </a:solidFill>
                <a:latin typeface="Menlo" panose="020B0609030804020204"/>
              </a:rPr>
              <a:t>char</a:t>
            </a:r>
            <a:r>
              <a:rPr lang="en-US" dirty="0">
                <a:solidFill>
                  <a:srgbClr val="000000"/>
                </a:solidFill>
                <a:latin typeface="Menlo" panose="020B0609030804020204"/>
              </a:rPr>
              <a:t> </a:t>
            </a:r>
            <a:r>
              <a:rPr lang="en-US" dirty="0" err="1">
                <a:solidFill>
                  <a:srgbClr val="000000"/>
                </a:solidFill>
                <a:latin typeface="Menlo" panose="020B0609030804020204"/>
              </a:rPr>
              <a:t>buf</a:t>
            </a:r>
            <a:r>
              <a:rPr lang="en-US" dirty="0">
                <a:solidFill>
                  <a:srgbClr val="000000"/>
                </a:solidFill>
                <a:latin typeface="Menlo" panose="020B0609030804020204"/>
              </a:rPr>
              <a:t>[</a:t>
            </a:r>
            <a:r>
              <a:rPr lang="en-US" dirty="0">
                <a:solidFill>
                  <a:srgbClr val="098658"/>
                </a:solidFill>
                <a:latin typeface="Menlo" panose="020B0609030804020204"/>
              </a:rPr>
              <a:t>10</a:t>
            </a:r>
            <a:r>
              <a:rPr lang="en-US" dirty="0">
                <a:solidFill>
                  <a:srgbClr val="000000"/>
                </a:solidFill>
                <a:latin typeface="Menlo" panose="020B0609030804020204"/>
              </a:rPr>
              <a:t>];</a:t>
            </a:r>
          </a:p>
          <a:p>
            <a:r>
              <a:rPr lang="zh-CN" altLang="en-US" dirty="0">
                <a:solidFill>
                  <a:srgbClr val="000000"/>
                </a:solidFill>
                <a:latin typeface="Menlo" panose="020B0609030804020204"/>
              </a:rPr>
              <a:t>  </a:t>
            </a:r>
            <a:r>
              <a:rPr lang="en-US" dirty="0" err="1">
                <a:solidFill>
                  <a:srgbClr val="000000"/>
                </a:solidFill>
                <a:latin typeface="Menlo" panose="020B0609030804020204"/>
              </a:rPr>
              <a:t>scanf</a:t>
            </a:r>
            <a:r>
              <a:rPr lang="en-US" dirty="0">
                <a:solidFill>
                  <a:srgbClr val="000000"/>
                </a:solidFill>
                <a:latin typeface="Menlo" panose="020B0609030804020204"/>
              </a:rPr>
              <a:t>(</a:t>
            </a:r>
            <a:r>
              <a:rPr lang="en-US" dirty="0">
                <a:solidFill>
                  <a:srgbClr val="A31515"/>
                </a:solidFill>
                <a:latin typeface="Menlo" panose="020B0609030804020204"/>
              </a:rPr>
              <a:t>"%s"</a:t>
            </a:r>
            <a:r>
              <a:rPr lang="en-US" dirty="0">
                <a:solidFill>
                  <a:srgbClr val="000000"/>
                </a:solidFill>
                <a:latin typeface="Menlo" panose="020B0609030804020204"/>
              </a:rPr>
              <a:t>, </a:t>
            </a:r>
            <a:r>
              <a:rPr lang="en-US" dirty="0" err="1">
                <a:solidFill>
                  <a:srgbClr val="000000"/>
                </a:solidFill>
                <a:latin typeface="Menlo" panose="020B0609030804020204"/>
              </a:rPr>
              <a:t>buf</a:t>
            </a:r>
            <a:r>
              <a:rPr lang="en-US" dirty="0">
                <a:solidFill>
                  <a:srgbClr val="000000"/>
                </a:solidFill>
                <a:latin typeface="Menlo" panose="020B0609030804020204"/>
              </a:rPr>
              <a:t>);</a:t>
            </a:r>
          </a:p>
          <a:p>
            <a:r>
              <a:rPr lang="zh-CN" altLang="en-US" dirty="0">
                <a:solidFill>
                  <a:srgbClr val="0000FF"/>
                </a:solidFill>
                <a:latin typeface="Menlo" panose="020B0609030804020204"/>
              </a:rPr>
              <a:t>  </a:t>
            </a:r>
            <a:r>
              <a:rPr lang="en-US" dirty="0">
                <a:solidFill>
                  <a:srgbClr val="0000FF"/>
                </a:solidFill>
                <a:latin typeface="Menlo" panose="020B0609030804020204"/>
              </a:rPr>
              <a:t>char</a:t>
            </a:r>
            <a:r>
              <a:rPr lang="en-US" dirty="0">
                <a:solidFill>
                  <a:srgbClr val="000000"/>
                </a:solidFill>
                <a:latin typeface="Menlo" panose="020B0609030804020204"/>
              </a:rPr>
              <a:t>* p1 = malloc(</a:t>
            </a:r>
            <a:r>
              <a:rPr lang="en-US" dirty="0">
                <a:solidFill>
                  <a:srgbClr val="098658"/>
                </a:solidFill>
                <a:latin typeface="Menlo" panose="020B0609030804020204"/>
              </a:rPr>
              <a:t>0x80</a:t>
            </a:r>
            <a:r>
              <a:rPr lang="en-US" dirty="0">
                <a:solidFill>
                  <a:srgbClr val="000000"/>
                </a:solidFill>
                <a:latin typeface="Menlo" panose="020B0609030804020204"/>
              </a:rPr>
              <a:t>);</a:t>
            </a:r>
          </a:p>
          <a:p>
            <a:r>
              <a:rPr lang="zh-CN" altLang="en-US" dirty="0">
                <a:solidFill>
                  <a:srgbClr val="0000FF"/>
                </a:solidFill>
                <a:latin typeface="Menlo" panose="020B0609030804020204"/>
              </a:rPr>
              <a:t>  </a:t>
            </a:r>
            <a:r>
              <a:rPr lang="en-US" dirty="0">
                <a:solidFill>
                  <a:srgbClr val="0000FF"/>
                </a:solidFill>
                <a:latin typeface="Menlo" panose="020B0609030804020204"/>
              </a:rPr>
              <a:t>char</a:t>
            </a:r>
            <a:r>
              <a:rPr lang="en-US" dirty="0">
                <a:solidFill>
                  <a:srgbClr val="000000"/>
                </a:solidFill>
                <a:latin typeface="Menlo" panose="020B0609030804020204"/>
              </a:rPr>
              <a:t>* p2 = malloc(</a:t>
            </a:r>
            <a:r>
              <a:rPr lang="en-US" dirty="0">
                <a:solidFill>
                  <a:srgbClr val="098658"/>
                </a:solidFill>
                <a:latin typeface="Menlo" panose="020B0609030804020204"/>
              </a:rPr>
              <a:t>0x80</a:t>
            </a:r>
            <a:r>
              <a:rPr lang="en-US" dirty="0">
                <a:solidFill>
                  <a:srgbClr val="000000"/>
                </a:solidFill>
                <a:latin typeface="Menlo" panose="020B0609030804020204"/>
              </a:rPr>
              <a:t>);</a:t>
            </a:r>
          </a:p>
          <a:p>
            <a:r>
              <a:rPr lang="zh-CN" altLang="en-US" dirty="0">
                <a:solidFill>
                  <a:srgbClr val="0000FF"/>
                </a:solidFill>
                <a:latin typeface="Menlo" panose="020B0609030804020204"/>
              </a:rPr>
              <a:t>  </a:t>
            </a:r>
            <a:r>
              <a:rPr lang="en-US" dirty="0">
                <a:solidFill>
                  <a:srgbClr val="0000FF"/>
                </a:solidFill>
                <a:latin typeface="Menlo" panose="020B0609030804020204"/>
              </a:rPr>
              <a:t>if</a:t>
            </a:r>
            <a:r>
              <a:rPr lang="en-US" dirty="0">
                <a:solidFill>
                  <a:srgbClr val="000000"/>
                </a:solidFill>
                <a:latin typeface="Menlo" panose="020B0609030804020204"/>
              </a:rPr>
              <a:t>(</a:t>
            </a:r>
            <a:r>
              <a:rPr lang="en-US" dirty="0" err="1">
                <a:solidFill>
                  <a:srgbClr val="000000"/>
                </a:solidFill>
                <a:latin typeface="Menlo" panose="020B0609030804020204"/>
              </a:rPr>
              <a:t>buf</a:t>
            </a:r>
            <a:r>
              <a:rPr lang="en-US" dirty="0">
                <a:solidFill>
                  <a:srgbClr val="000000"/>
                </a:solidFill>
                <a:latin typeface="Menlo" panose="020B0609030804020204"/>
              </a:rPr>
              <a:t>[</a:t>
            </a:r>
            <a:r>
              <a:rPr lang="en-US" dirty="0">
                <a:solidFill>
                  <a:srgbClr val="098658"/>
                </a:solidFill>
                <a:latin typeface="Menlo" panose="020B0609030804020204"/>
              </a:rPr>
              <a:t>0</a:t>
            </a:r>
            <a:r>
              <a:rPr lang="en-US" dirty="0">
                <a:solidFill>
                  <a:srgbClr val="000000"/>
                </a:solidFill>
                <a:latin typeface="Menlo" panose="020B0609030804020204"/>
              </a:rPr>
              <a:t>]==</a:t>
            </a:r>
            <a:r>
              <a:rPr lang="en-US" dirty="0">
                <a:solidFill>
                  <a:srgbClr val="A31515"/>
                </a:solidFill>
                <a:latin typeface="Menlo" panose="020B0609030804020204"/>
              </a:rPr>
              <a:t>'a'</a:t>
            </a:r>
            <a:r>
              <a:rPr lang="en-US" dirty="0">
                <a:solidFill>
                  <a:srgbClr val="000000"/>
                </a:solidFill>
                <a:latin typeface="Menlo" panose="020B0609030804020204"/>
              </a:rPr>
              <a:t>){p2=p1;}</a:t>
            </a:r>
          </a:p>
          <a:p>
            <a:r>
              <a:rPr lang="zh-CN" altLang="en-US" dirty="0">
                <a:solidFill>
                  <a:srgbClr val="000000"/>
                </a:solidFill>
                <a:latin typeface="Menlo" panose="020B0609030804020204"/>
              </a:rPr>
              <a:t>  </a:t>
            </a:r>
            <a:r>
              <a:rPr lang="en-US" dirty="0">
                <a:solidFill>
                  <a:srgbClr val="000000"/>
                </a:solidFill>
                <a:latin typeface="Menlo" panose="020B0609030804020204"/>
              </a:rPr>
              <a:t>p2[</a:t>
            </a:r>
            <a:r>
              <a:rPr lang="en-US" dirty="0">
                <a:solidFill>
                  <a:srgbClr val="098658"/>
                </a:solidFill>
                <a:latin typeface="Menlo" panose="020B0609030804020204"/>
              </a:rPr>
              <a:t>0</a:t>
            </a:r>
            <a:r>
              <a:rPr lang="en-US" dirty="0">
                <a:solidFill>
                  <a:srgbClr val="000000"/>
                </a:solidFill>
                <a:latin typeface="Menlo" panose="020B0609030804020204"/>
              </a:rPr>
              <a:t>]=</a:t>
            </a:r>
            <a:r>
              <a:rPr lang="en-US" dirty="0">
                <a:solidFill>
                  <a:srgbClr val="A31515"/>
                </a:solidFill>
                <a:latin typeface="Menlo" panose="020B0609030804020204"/>
              </a:rPr>
              <a:t>'A‘</a:t>
            </a:r>
            <a:r>
              <a:rPr lang="en-US" dirty="0">
                <a:solidFill>
                  <a:srgbClr val="000000"/>
                </a:solidFill>
                <a:latin typeface="Menlo" panose="020B0609030804020204"/>
              </a:rPr>
              <a:t>;</a:t>
            </a:r>
          </a:p>
          <a:p>
            <a:r>
              <a:rPr lang="zh-CN" altLang="en-US" dirty="0">
                <a:solidFill>
                  <a:srgbClr val="0000FF"/>
                </a:solidFill>
                <a:latin typeface="Menlo" panose="020B0609030804020204"/>
              </a:rPr>
              <a:t>  </a:t>
            </a:r>
            <a:r>
              <a:rPr lang="en-US" dirty="0">
                <a:solidFill>
                  <a:srgbClr val="0000FF"/>
                </a:solidFill>
                <a:latin typeface="Menlo" panose="020B0609030804020204"/>
              </a:rPr>
              <a:t>if</a:t>
            </a:r>
            <a:r>
              <a:rPr lang="en-US" dirty="0">
                <a:solidFill>
                  <a:srgbClr val="000000"/>
                </a:solidFill>
                <a:latin typeface="Menlo" panose="020B0609030804020204"/>
              </a:rPr>
              <a:t>(</a:t>
            </a:r>
            <a:r>
              <a:rPr lang="en-US" dirty="0" err="1">
                <a:solidFill>
                  <a:srgbClr val="000000"/>
                </a:solidFill>
                <a:latin typeface="Menlo" panose="020B0609030804020204"/>
              </a:rPr>
              <a:t>buf</a:t>
            </a:r>
            <a:r>
              <a:rPr lang="en-US" dirty="0">
                <a:solidFill>
                  <a:srgbClr val="000000"/>
                </a:solidFill>
                <a:latin typeface="Menlo" panose="020B0609030804020204"/>
              </a:rPr>
              <a:t>[</a:t>
            </a:r>
            <a:r>
              <a:rPr lang="en-US" dirty="0">
                <a:solidFill>
                  <a:srgbClr val="098658"/>
                </a:solidFill>
                <a:latin typeface="Menlo" panose="020B0609030804020204"/>
              </a:rPr>
              <a:t>1</a:t>
            </a:r>
            <a:r>
              <a:rPr lang="en-US" dirty="0">
                <a:solidFill>
                  <a:srgbClr val="000000"/>
                </a:solidFill>
                <a:latin typeface="Menlo" panose="020B0609030804020204"/>
              </a:rPr>
              <a:t>]==</a:t>
            </a:r>
            <a:r>
              <a:rPr lang="en-US" dirty="0">
                <a:solidFill>
                  <a:srgbClr val="A31515"/>
                </a:solidFill>
                <a:latin typeface="Menlo" panose="020B0609030804020204"/>
              </a:rPr>
              <a:t>'b'</a:t>
            </a:r>
            <a:r>
              <a:rPr lang="en-US" dirty="0">
                <a:solidFill>
                  <a:srgbClr val="000000"/>
                </a:solidFill>
                <a:latin typeface="Menlo" panose="020B0609030804020204"/>
              </a:rPr>
              <a:t>){free(p1);}</a:t>
            </a:r>
          </a:p>
          <a:p>
            <a:r>
              <a:rPr lang="zh-CN" altLang="en-US" dirty="0">
                <a:solidFill>
                  <a:srgbClr val="0000FF"/>
                </a:solidFill>
                <a:latin typeface="Menlo" panose="020B0609030804020204"/>
              </a:rPr>
              <a:t>  </a:t>
            </a:r>
            <a:r>
              <a:rPr lang="en-US" dirty="0">
                <a:solidFill>
                  <a:srgbClr val="0000FF"/>
                </a:solidFill>
                <a:latin typeface="Menlo" panose="020B0609030804020204"/>
              </a:rPr>
              <a:t>else</a:t>
            </a:r>
            <a:r>
              <a:rPr lang="en-US" dirty="0">
                <a:solidFill>
                  <a:srgbClr val="000000"/>
                </a:solidFill>
                <a:latin typeface="Menlo" panose="020B0609030804020204"/>
              </a:rPr>
              <a:t>{p1[</a:t>
            </a:r>
            <a:r>
              <a:rPr lang="en-US" dirty="0">
                <a:solidFill>
                  <a:srgbClr val="098658"/>
                </a:solidFill>
                <a:latin typeface="Menlo" panose="020B0609030804020204"/>
              </a:rPr>
              <a:t>0</a:t>
            </a:r>
            <a:r>
              <a:rPr lang="en-US" dirty="0">
                <a:solidFill>
                  <a:srgbClr val="000000"/>
                </a:solidFill>
                <a:latin typeface="Menlo" panose="020B0609030804020204"/>
              </a:rPr>
              <a:t>]=</a:t>
            </a:r>
            <a:r>
              <a:rPr lang="en-US" dirty="0">
                <a:solidFill>
                  <a:srgbClr val="A31515"/>
                </a:solidFill>
                <a:latin typeface="Menlo" panose="020B0609030804020204"/>
              </a:rPr>
              <a:t>'B‘</a:t>
            </a:r>
            <a:r>
              <a:rPr lang="en-US" dirty="0">
                <a:solidFill>
                  <a:srgbClr val="000000"/>
                </a:solidFill>
                <a:latin typeface="Menlo" panose="020B0609030804020204"/>
              </a:rPr>
              <a:t>;}</a:t>
            </a:r>
          </a:p>
          <a:p>
            <a:r>
              <a:rPr lang="zh-CN" altLang="en-US" dirty="0">
                <a:solidFill>
                  <a:srgbClr val="000000"/>
                </a:solidFill>
                <a:latin typeface="Menlo" panose="020B0609030804020204"/>
              </a:rPr>
              <a:t>  </a:t>
            </a:r>
            <a:r>
              <a:rPr lang="en-US" dirty="0" err="1">
                <a:solidFill>
                  <a:srgbClr val="000000"/>
                </a:solidFill>
                <a:latin typeface="Menlo" panose="020B0609030804020204"/>
              </a:rPr>
              <a:t>printf</a:t>
            </a:r>
            <a:r>
              <a:rPr lang="en-US" dirty="0">
                <a:solidFill>
                  <a:srgbClr val="000000"/>
                </a:solidFill>
                <a:latin typeface="Menlo" panose="020B0609030804020204"/>
              </a:rPr>
              <a:t>(</a:t>
            </a:r>
            <a:r>
              <a:rPr lang="en-US" dirty="0">
                <a:solidFill>
                  <a:srgbClr val="A31515"/>
                </a:solidFill>
                <a:latin typeface="Menlo" panose="020B0609030804020204"/>
              </a:rPr>
              <a:t>"*p=%p\n"</a:t>
            </a:r>
            <a:r>
              <a:rPr lang="en-US" dirty="0">
                <a:solidFill>
                  <a:srgbClr val="000000"/>
                </a:solidFill>
                <a:latin typeface="Menlo" panose="020B0609030804020204"/>
              </a:rPr>
              <a:t>,*(</a:t>
            </a:r>
            <a:r>
              <a:rPr lang="en-US" dirty="0">
                <a:solidFill>
                  <a:srgbClr val="0000FF"/>
                </a:solidFill>
                <a:latin typeface="Menlo" panose="020B0609030804020204"/>
              </a:rPr>
              <a:t>void</a:t>
            </a:r>
            <a:r>
              <a:rPr lang="en-US" dirty="0">
                <a:solidFill>
                  <a:srgbClr val="000000"/>
                </a:solidFill>
                <a:latin typeface="Menlo" panose="020B0609030804020204"/>
              </a:rPr>
              <a:t>**)p2);</a:t>
            </a:r>
          </a:p>
          <a:p>
            <a:r>
              <a:rPr lang="zh-CN" altLang="en-US" dirty="0">
                <a:solidFill>
                  <a:srgbClr val="0000FF"/>
                </a:solidFill>
                <a:latin typeface="Menlo" panose="020B0609030804020204"/>
              </a:rPr>
              <a:t>  </a:t>
            </a:r>
            <a:r>
              <a:rPr lang="en-US" dirty="0">
                <a:solidFill>
                  <a:srgbClr val="0000FF"/>
                </a:solidFill>
                <a:latin typeface="Menlo" panose="020B0609030804020204"/>
              </a:rPr>
              <a:t>return</a:t>
            </a:r>
            <a:r>
              <a:rPr lang="en-US" dirty="0">
                <a:solidFill>
                  <a:srgbClr val="000000"/>
                </a:solidFill>
                <a:latin typeface="Menlo" panose="020B0609030804020204"/>
              </a:rPr>
              <a:t> </a:t>
            </a:r>
            <a:r>
              <a:rPr lang="en-US" dirty="0">
                <a:solidFill>
                  <a:srgbClr val="098658"/>
                </a:solidFill>
                <a:latin typeface="Menlo" panose="020B0609030804020204"/>
              </a:rPr>
              <a:t>0</a:t>
            </a:r>
            <a:r>
              <a:rPr lang="en-US" dirty="0">
                <a:solidFill>
                  <a:srgbClr val="000000"/>
                </a:solidFill>
                <a:latin typeface="Menlo" panose="020B0609030804020204"/>
              </a:rPr>
              <a:t>;</a:t>
            </a:r>
          </a:p>
          <a:p>
            <a:r>
              <a:rPr lang="en-US" dirty="0">
                <a:solidFill>
                  <a:srgbClr val="000000"/>
                </a:solidFill>
                <a:latin typeface="Menlo" panose="020B0609030804020204"/>
              </a:rPr>
              <a:t>}</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371407" y="1148072"/>
            <a:ext cx="326243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第一步：构建代码模型</a:t>
            </a:r>
          </a:p>
        </p:txBody>
      </p:sp>
      <p:cxnSp>
        <p:nvCxnSpPr>
          <p:cNvPr id="47" name="直接箭头连接符 46">
            <a:extLst>
              <a:ext uri="{FF2B5EF4-FFF2-40B4-BE49-F238E27FC236}">
                <a16:creationId xmlns:a16="http://schemas.microsoft.com/office/drawing/2014/main" id="{78BC89E9-A610-73D8-7C72-055019503556}"/>
              </a:ext>
            </a:extLst>
          </p:cNvPr>
          <p:cNvCxnSpPr>
            <a:cxnSpLocks/>
            <a:stCxn id="58" idx="2"/>
            <a:endCxn id="51" idx="0"/>
          </p:cNvCxnSpPr>
          <p:nvPr/>
        </p:nvCxnSpPr>
        <p:spPr>
          <a:xfrm flipH="1">
            <a:off x="7840096" y="5013176"/>
            <a:ext cx="920442" cy="1440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3F5E5302-745B-1551-F614-9A0EA30BFCBC}"/>
              </a:ext>
            </a:extLst>
          </p:cNvPr>
          <p:cNvCxnSpPr>
            <a:cxnSpLocks/>
            <a:stCxn id="15" idx="2"/>
            <a:endCxn id="50" idx="0"/>
          </p:cNvCxnSpPr>
          <p:nvPr/>
        </p:nvCxnSpPr>
        <p:spPr>
          <a:xfrm flipH="1">
            <a:off x="8128080" y="3472991"/>
            <a:ext cx="621241" cy="1720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22109603-31C0-CDA1-3BEA-2FFCB7B0C0E3}"/>
              </a:ext>
            </a:extLst>
          </p:cNvPr>
          <p:cNvSpPr/>
          <p:nvPr/>
        </p:nvSpPr>
        <p:spPr>
          <a:xfrm>
            <a:off x="7150253" y="1749452"/>
            <a:ext cx="3198136" cy="11141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Menlo" panose="020B0609030804020204"/>
                <a:ea typeface="+mn-ea"/>
                <a:cs typeface="+mn-cs"/>
              </a:rPr>
              <a:t>char</a:t>
            </a:r>
            <a:r>
              <a:rPr kumimoji="0" lang="en-US" sz="1600" b="0" i="0" u="none" strike="noStrike" kern="1200" cap="none" spc="0" normalizeH="0" baseline="0" noProof="0" dirty="0">
                <a:ln>
                  <a:noFill/>
                </a:ln>
                <a:solidFill>
                  <a:srgbClr val="000000"/>
                </a:solidFill>
                <a:effectLst/>
                <a:uLnTx/>
                <a:uFillTx/>
                <a:latin typeface="Menlo" panose="020B0609030804020204"/>
                <a:ea typeface="+mn-ea"/>
                <a:cs typeface="+mn-cs"/>
              </a:rPr>
              <a:t> </a:t>
            </a:r>
            <a:r>
              <a:rPr kumimoji="0" lang="en-US" sz="1600" b="0" i="0" u="none" strike="noStrike" kern="1200" cap="none" spc="0" normalizeH="0" baseline="0" noProof="0" dirty="0" err="1">
                <a:ln>
                  <a:noFill/>
                </a:ln>
                <a:solidFill>
                  <a:srgbClr val="000000"/>
                </a:solidFill>
                <a:effectLst/>
                <a:uLnTx/>
                <a:uFillTx/>
                <a:latin typeface="Menlo" panose="020B0609030804020204"/>
                <a:ea typeface="+mn-ea"/>
                <a:cs typeface="+mn-cs"/>
              </a:rPr>
              <a:t>buf</a:t>
            </a:r>
            <a:r>
              <a:rPr kumimoji="0" lang="en-US" sz="1600" b="0" i="0" u="none" strike="noStrike" kern="1200" cap="none" spc="0" normalizeH="0" baseline="0" noProof="0" dirty="0">
                <a:ln>
                  <a:noFill/>
                </a:ln>
                <a:solidFill>
                  <a:srgbClr val="000000"/>
                </a:solidFill>
                <a:effectLst/>
                <a:uLnTx/>
                <a:uFillTx/>
                <a:latin typeface="Menlo" panose="020B0609030804020204"/>
                <a:ea typeface="+mn-ea"/>
                <a:cs typeface="+mn-cs"/>
              </a:rPr>
              <a:t>[</a:t>
            </a:r>
            <a:r>
              <a:rPr kumimoji="0" lang="en-US" sz="1600" b="0" i="0" u="none" strike="noStrike" kern="1200" cap="none" spc="0" normalizeH="0" baseline="0" noProof="0" dirty="0">
                <a:ln>
                  <a:noFill/>
                </a:ln>
                <a:solidFill>
                  <a:srgbClr val="098658"/>
                </a:solidFill>
                <a:effectLst/>
                <a:uLnTx/>
                <a:uFillTx/>
                <a:latin typeface="Menlo" panose="020B0609030804020204"/>
                <a:ea typeface="+mn-ea"/>
                <a:cs typeface="+mn-cs"/>
              </a:rPr>
              <a:t>10</a:t>
            </a:r>
            <a:r>
              <a:rPr kumimoji="0" lang="en-US" sz="1600" b="0" i="0" u="none" strike="noStrike" kern="1200" cap="none" spc="0" normalizeH="0" baseline="0" noProof="0" dirty="0">
                <a:ln>
                  <a:noFill/>
                </a:ln>
                <a:solidFill>
                  <a:srgbClr val="000000"/>
                </a:solidFill>
                <a:effectLst/>
                <a:uLnTx/>
                <a:uFillTx/>
                <a:latin typeface="Menlo" panose="020B0609030804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Menlo" panose="020B0609030804020204"/>
                <a:ea typeface="+mn-ea"/>
                <a:cs typeface="+mn-cs"/>
              </a:rPr>
              <a:t>scanf</a:t>
            </a:r>
            <a:r>
              <a:rPr kumimoji="0" lang="en-US" sz="1600" b="0" i="0" u="none" strike="noStrike" kern="1200" cap="none" spc="0" normalizeH="0" baseline="0" noProof="0" dirty="0">
                <a:ln>
                  <a:noFill/>
                </a:ln>
                <a:solidFill>
                  <a:srgbClr val="000000"/>
                </a:solidFill>
                <a:effectLst/>
                <a:uLnTx/>
                <a:uFillTx/>
                <a:latin typeface="Menlo" panose="020B0609030804020204"/>
                <a:ea typeface="+mn-ea"/>
                <a:cs typeface="+mn-cs"/>
              </a:rPr>
              <a:t>(</a:t>
            </a:r>
            <a:r>
              <a:rPr kumimoji="0" lang="en-US" sz="1600" b="0" i="0" u="none" strike="noStrike" kern="1200" cap="none" spc="0" normalizeH="0" baseline="0" noProof="0" dirty="0">
                <a:ln>
                  <a:noFill/>
                </a:ln>
                <a:solidFill>
                  <a:srgbClr val="A31515"/>
                </a:solidFill>
                <a:effectLst/>
                <a:uLnTx/>
                <a:uFillTx/>
                <a:latin typeface="Menlo" panose="020B0609030804020204"/>
                <a:ea typeface="+mn-ea"/>
                <a:cs typeface="+mn-cs"/>
              </a:rPr>
              <a:t>"%s"</a:t>
            </a:r>
            <a:r>
              <a:rPr kumimoji="0" lang="en-US" sz="1600" b="0" i="0" u="none" strike="noStrike" kern="1200" cap="none" spc="0" normalizeH="0" baseline="0" noProof="0" dirty="0">
                <a:ln>
                  <a:noFill/>
                </a:ln>
                <a:solidFill>
                  <a:srgbClr val="000000"/>
                </a:solidFill>
                <a:effectLst/>
                <a:uLnTx/>
                <a:uFillTx/>
                <a:latin typeface="Menlo" panose="020B0609030804020204"/>
                <a:ea typeface="+mn-ea"/>
                <a:cs typeface="+mn-cs"/>
              </a:rPr>
              <a:t>, </a:t>
            </a:r>
            <a:r>
              <a:rPr kumimoji="0" lang="en-US" sz="1600" b="0" i="0" u="none" strike="noStrike" kern="1200" cap="none" spc="0" normalizeH="0" baseline="0" noProof="0" dirty="0" err="1">
                <a:ln>
                  <a:noFill/>
                </a:ln>
                <a:solidFill>
                  <a:srgbClr val="000000"/>
                </a:solidFill>
                <a:effectLst/>
                <a:uLnTx/>
                <a:uFillTx/>
                <a:latin typeface="Menlo" panose="020B0609030804020204"/>
                <a:ea typeface="+mn-ea"/>
                <a:cs typeface="+mn-cs"/>
              </a:rPr>
              <a:t>buf</a:t>
            </a:r>
            <a:r>
              <a:rPr kumimoji="0" lang="en-US" sz="1600" b="0" i="0" u="none" strike="noStrike" kern="1200" cap="none" spc="0" normalizeH="0" baseline="0" noProof="0" dirty="0">
                <a:ln>
                  <a:noFill/>
                </a:ln>
                <a:solidFill>
                  <a:srgbClr val="000000"/>
                </a:solidFill>
                <a:effectLst/>
                <a:uLnTx/>
                <a:uFillTx/>
                <a:latin typeface="Menlo" panose="020B0609030804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Menlo" panose="020B0609030804020204"/>
                <a:ea typeface="+mn-ea"/>
                <a:cs typeface="+mn-cs"/>
              </a:rPr>
              <a:t>char</a:t>
            </a:r>
            <a:r>
              <a:rPr kumimoji="0" lang="en-US" sz="1600" b="0" i="0" u="none" strike="noStrike" kern="1200" cap="none" spc="0" normalizeH="0" baseline="0" noProof="0" dirty="0">
                <a:ln>
                  <a:noFill/>
                </a:ln>
                <a:solidFill>
                  <a:srgbClr val="000000"/>
                </a:solidFill>
                <a:effectLst/>
                <a:uLnTx/>
                <a:uFillTx/>
                <a:latin typeface="Menlo" panose="020B0609030804020204"/>
                <a:ea typeface="+mn-ea"/>
                <a:cs typeface="+mn-cs"/>
              </a:rPr>
              <a:t>* p1 = malloc(</a:t>
            </a:r>
            <a:r>
              <a:rPr kumimoji="0" lang="en-US" sz="1600" b="0" i="0" u="none" strike="noStrike" kern="1200" cap="none" spc="0" normalizeH="0" baseline="0" noProof="0" dirty="0">
                <a:ln>
                  <a:noFill/>
                </a:ln>
                <a:solidFill>
                  <a:srgbClr val="098658"/>
                </a:solidFill>
                <a:effectLst/>
                <a:uLnTx/>
                <a:uFillTx/>
                <a:latin typeface="Menlo" panose="020B0609030804020204"/>
                <a:ea typeface="+mn-ea"/>
                <a:cs typeface="+mn-cs"/>
              </a:rPr>
              <a:t>0x80</a:t>
            </a:r>
            <a:r>
              <a:rPr kumimoji="0" lang="en-US" sz="1600" b="0" i="0" u="none" strike="noStrike" kern="1200" cap="none" spc="0" normalizeH="0" baseline="0" noProof="0" dirty="0">
                <a:ln>
                  <a:noFill/>
                </a:ln>
                <a:solidFill>
                  <a:srgbClr val="000000"/>
                </a:solidFill>
                <a:effectLst/>
                <a:uLnTx/>
                <a:uFillTx/>
                <a:latin typeface="Menlo" panose="020B0609030804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Menlo" panose="020B0609030804020204"/>
                <a:ea typeface="+mn-ea"/>
                <a:cs typeface="+mn-cs"/>
              </a:rPr>
              <a:t>char</a:t>
            </a:r>
            <a:r>
              <a:rPr kumimoji="0" lang="en-US" sz="1600" b="0" i="0" u="none" strike="noStrike" kern="1200" cap="none" spc="0" normalizeH="0" baseline="0" noProof="0" dirty="0">
                <a:ln>
                  <a:noFill/>
                </a:ln>
                <a:solidFill>
                  <a:srgbClr val="000000"/>
                </a:solidFill>
                <a:effectLst/>
                <a:uLnTx/>
                <a:uFillTx/>
                <a:latin typeface="Menlo" panose="020B0609030804020204"/>
                <a:ea typeface="+mn-ea"/>
                <a:cs typeface="+mn-cs"/>
              </a:rPr>
              <a:t>* p2 = malloc(</a:t>
            </a:r>
            <a:r>
              <a:rPr kumimoji="0" lang="en-US" sz="1600" b="0" i="0" u="none" strike="noStrike" kern="1200" cap="none" spc="0" normalizeH="0" baseline="0" noProof="0" dirty="0">
                <a:ln>
                  <a:noFill/>
                </a:ln>
                <a:solidFill>
                  <a:srgbClr val="098658"/>
                </a:solidFill>
                <a:effectLst/>
                <a:uLnTx/>
                <a:uFillTx/>
                <a:latin typeface="Menlo" panose="020B0609030804020204"/>
                <a:ea typeface="+mn-ea"/>
                <a:cs typeface="+mn-cs"/>
              </a:rPr>
              <a:t>0x80</a:t>
            </a:r>
            <a:r>
              <a:rPr kumimoji="0" lang="en-US" sz="1600" b="0" i="0" u="none" strike="noStrike" kern="1200" cap="none" spc="0" normalizeH="0" baseline="0" noProof="0" dirty="0">
                <a:ln>
                  <a:noFill/>
                </a:ln>
                <a:solidFill>
                  <a:srgbClr val="000000"/>
                </a:solidFill>
                <a:effectLst/>
                <a:uLnTx/>
                <a:uFillTx/>
                <a:latin typeface="Menlo" panose="020B0609030804020204"/>
                <a:ea typeface="+mn-ea"/>
                <a:cs typeface="+mn-cs"/>
              </a:rPr>
              <a:t>);</a:t>
            </a:r>
          </a:p>
        </p:txBody>
      </p:sp>
      <p:sp>
        <p:nvSpPr>
          <p:cNvPr id="50" name="矩形 49">
            <a:extLst>
              <a:ext uri="{FF2B5EF4-FFF2-40B4-BE49-F238E27FC236}">
                <a16:creationId xmlns:a16="http://schemas.microsoft.com/office/drawing/2014/main" id="{363E0FC9-3695-64C7-4B94-11754AD2AE37}"/>
              </a:ext>
            </a:extLst>
          </p:cNvPr>
          <p:cNvSpPr/>
          <p:nvPr/>
        </p:nvSpPr>
        <p:spPr>
          <a:xfrm>
            <a:off x="7639879" y="3645024"/>
            <a:ext cx="976401"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0000"/>
                </a:solidFill>
                <a:latin typeface="Menlo" panose="020B0609030804020204"/>
              </a:rPr>
              <a:t>p2=p1;</a:t>
            </a:r>
          </a:p>
        </p:txBody>
      </p:sp>
      <p:sp>
        <p:nvSpPr>
          <p:cNvPr id="51" name="矩形 50">
            <a:extLst>
              <a:ext uri="{FF2B5EF4-FFF2-40B4-BE49-F238E27FC236}">
                <a16:creationId xmlns:a16="http://schemas.microsoft.com/office/drawing/2014/main" id="{CE48F0E8-BFC4-58E9-73CA-5F6E84DF7F9B}"/>
              </a:ext>
            </a:extLst>
          </p:cNvPr>
          <p:cNvSpPr/>
          <p:nvPr/>
        </p:nvSpPr>
        <p:spPr>
          <a:xfrm>
            <a:off x="7154782" y="5157192"/>
            <a:ext cx="1370627"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0000"/>
                </a:solidFill>
                <a:latin typeface="Menlo" panose="020B0609030804020204"/>
              </a:rPr>
              <a:t>free(p1);</a:t>
            </a:r>
          </a:p>
        </p:txBody>
      </p:sp>
      <p:sp>
        <p:nvSpPr>
          <p:cNvPr id="52" name="矩形 51">
            <a:extLst>
              <a:ext uri="{FF2B5EF4-FFF2-40B4-BE49-F238E27FC236}">
                <a16:creationId xmlns:a16="http://schemas.microsoft.com/office/drawing/2014/main" id="{CE1766F8-0F7F-7C1F-FE53-178B25223EDE}"/>
              </a:ext>
            </a:extLst>
          </p:cNvPr>
          <p:cNvSpPr/>
          <p:nvPr/>
        </p:nvSpPr>
        <p:spPr>
          <a:xfrm>
            <a:off x="6809427" y="5624714"/>
            <a:ext cx="3902223" cy="6125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000000"/>
                </a:solidFill>
                <a:latin typeface="Menlo" panose="020B0609030804020204"/>
              </a:rPr>
              <a:t>printf</a:t>
            </a:r>
            <a:r>
              <a:rPr lang="en-US" sz="1600" dirty="0">
                <a:solidFill>
                  <a:srgbClr val="000000"/>
                </a:solidFill>
                <a:latin typeface="Menlo" panose="020B0609030804020204"/>
              </a:rPr>
              <a:t>(</a:t>
            </a:r>
            <a:r>
              <a:rPr lang="en-US" sz="1600" dirty="0">
                <a:solidFill>
                  <a:srgbClr val="A31515"/>
                </a:solidFill>
                <a:latin typeface="Menlo" panose="020B0609030804020204"/>
              </a:rPr>
              <a:t>"*p=%p\n"</a:t>
            </a:r>
            <a:r>
              <a:rPr lang="en-US" sz="1600" dirty="0">
                <a:solidFill>
                  <a:srgbClr val="000000"/>
                </a:solidFill>
                <a:latin typeface="Menlo" panose="020B0609030804020204"/>
              </a:rPr>
              <a:t>,*(</a:t>
            </a:r>
            <a:r>
              <a:rPr lang="en-US" sz="1600" dirty="0">
                <a:solidFill>
                  <a:srgbClr val="0000FF"/>
                </a:solidFill>
                <a:latin typeface="Menlo" panose="020B0609030804020204"/>
              </a:rPr>
              <a:t>void</a:t>
            </a:r>
            <a:r>
              <a:rPr lang="en-US" sz="1600" dirty="0">
                <a:solidFill>
                  <a:srgbClr val="000000"/>
                </a:solidFill>
                <a:latin typeface="Menlo" panose="020B0609030804020204"/>
              </a:rPr>
              <a:t>**)p2);</a:t>
            </a:r>
          </a:p>
          <a:p>
            <a:r>
              <a:rPr lang="en-US" sz="1600" dirty="0">
                <a:solidFill>
                  <a:srgbClr val="0000FF"/>
                </a:solidFill>
                <a:latin typeface="Menlo" panose="020B0609030804020204"/>
              </a:rPr>
              <a:t>return</a:t>
            </a:r>
            <a:r>
              <a:rPr lang="en-US" sz="1600" dirty="0">
                <a:solidFill>
                  <a:srgbClr val="000000"/>
                </a:solidFill>
                <a:latin typeface="Menlo" panose="020B0609030804020204"/>
              </a:rPr>
              <a:t> </a:t>
            </a:r>
            <a:r>
              <a:rPr lang="en-US" sz="1600" dirty="0">
                <a:solidFill>
                  <a:srgbClr val="098658"/>
                </a:solidFill>
                <a:latin typeface="Menlo" panose="020B0609030804020204"/>
              </a:rPr>
              <a:t>0</a:t>
            </a:r>
            <a:r>
              <a:rPr lang="en-US" sz="1600" dirty="0">
                <a:solidFill>
                  <a:srgbClr val="000000"/>
                </a:solidFill>
                <a:latin typeface="Menlo" panose="020B0609030804020204"/>
              </a:rPr>
              <a:t>;</a:t>
            </a:r>
          </a:p>
        </p:txBody>
      </p:sp>
      <p:sp>
        <p:nvSpPr>
          <p:cNvPr id="53" name="矩形 52">
            <a:extLst>
              <a:ext uri="{FF2B5EF4-FFF2-40B4-BE49-F238E27FC236}">
                <a16:creationId xmlns:a16="http://schemas.microsoft.com/office/drawing/2014/main" id="{BA6D0E22-9690-B3C7-8720-439582E33DAD}"/>
              </a:ext>
            </a:extLst>
          </p:cNvPr>
          <p:cNvSpPr/>
          <p:nvPr/>
        </p:nvSpPr>
        <p:spPr>
          <a:xfrm>
            <a:off x="8035384" y="4149080"/>
            <a:ext cx="1450305"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kumimoji="0" lang="en-US" sz="1600" b="0" i="0" u="none" strike="noStrike" kern="1200" cap="none" spc="0" normalizeH="0" baseline="0" noProof="0" dirty="0">
                <a:ln>
                  <a:noFill/>
                </a:ln>
                <a:solidFill>
                  <a:srgbClr val="000000"/>
                </a:solidFill>
                <a:effectLst/>
                <a:uLnTx/>
                <a:uFillTx/>
                <a:latin typeface="Menlo" panose="020B0609030804020204"/>
              </a:rPr>
              <a:t>p2[</a:t>
            </a:r>
            <a:r>
              <a:rPr kumimoji="0" lang="en-US" sz="1600" b="0" i="0" u="none" strike="noStrike" kern="1200" cap="none" spc="0" normalizeH="0" baseline="0" noProof="0" dirty="0">
                <a:ln>
                  <a:noFill/>
                </a:ln>
                <a:solidFill>
                  <a:srgbClr val="098658"/>
                </a:solidFill>
                <a:effectLst/>
                <a:uLnTx/>
                <a:uFillTx/>
                <a:latin typeface="Menlo" panose="020B0609030804020204"/>
              </a:rPr>
              <a:t>0</a:t>
            </a:r>
            <a:r>
              <a:rPr kumimoji="0" lang="en-US" sz="1600" b="0" i="0" u="none" strike="noStrike" kern="1200" cap="none" spc="0" normalizeH="0" baseline="0" noProof="0" dirty="0">
                <a:ln>
                  <a:noFill/>
                </a:ln>
                <a:solidFill>
                  <a:srgbClr val="000000"/>
                </a:solidFill>
                <a:effectLst/>
                <a:uLnTx/>
                <a:uFillTx/>
                <a:latin typeface="Menlo" panose="020B0609030804020204"/>
              </a:rPr>
              <a:t>]=</a:t>
            </a:r>
            <a:r>
              <a:rPr lang="en-US" sz="1600" dirty="0">
                <a:solidFill>
                  <a:srgbClr val="A31515"/>
                </a:solidFill>
                <a:latin typeface="Menlo" panose="020B0609030804020204"/>
              </a:rPr>
              <a:t>'A'</a:t>
            </a:r>
            <a:r>
              <a:rPr kumimoji="0" lang="en-US" sz="1600" b="0" i="0" u="none" strike="noStrike" kern="1200" cap="none" spc="0" normalizeH="0" baseline="0" noProof="0" dirty="0">
                <a:ln>
                  <a:noFill/>
                </a:ln>
                <a:solidFill>
                  <a:srgbClr val="000000"/>
                </a:solidFill>
                <a:effectLst/>
                <a:uLnTx/>
                <a:uFillTx/>
                <a:latin typeface="Menlo" panose="020B0609030804020204"/>
              </a:rPr>
              <a:t>;</a:t>
            </a:r>
          </a:p>
        </p:txBody>
      </p:sp>
      <p:sp>
        <p:nvSpPr>
          <p:cNvPr id="54" name="矩形 53">
            <a:extLst>
              <a:ext uri="{FF2B5EF4-FFF2-40B4-BE49-F238E27FC236}">
                <a16:creationId xmlns:a16="http://schemas.microsoft.com/office/drawing/2014/main" id="{3D8871D7-B056-D1AA-9371-03608A4E2E96}"/>
              </a:ext>
            </a:extLst>
          </p:cNvPr>
          <p:cNvSpPr/>
          <p:nvPr/>
        </p:nvSpPr>
        <p:spPr>
          <a:xfrm>
            <a:off x="8958948" y="5157192"/>
            <a:ext cx="1701146"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kumimoji="0" lang="en-US" sz="1600" b="0" i="0" u="none" strike="noStrike" kern="1200" cap="none" spc="0" normalizeH="0" baseline="0" noProof="0" dirty="0">
                <a:ln>
                  <a:noFill/>
                </a:ln>
                <a:solidFill>
                  <a:srgbClr val="000000"/>
                </a:solidFill>
                <a:effectLst/>
                <a:uLnTx/>
                <a:uFillTx/>
                <a:latin typeface="Menlo" panose="020B0609030804020204"/>
              </a:rPr>
              <a:t>p1[</a:t>
            </a:r>
            <a:r>
              <a:rPr kumimoji="0" lang="en-US" sz="1600" b="0" i="0" u="none" strike="noStrike" kern="1200" cap="none" spc="0" normalizeH="0" baseline="0" noProof="0" dirty="0">
                <a:ln>
                  <a:noFill/>
                </a:ln>
                <a:solidFill>
                  <a:srgbClr val="098658"/>
                </a:solidFill>
                <a:effectLst/>
                <a:uLnTx/>
                <a:uFillTx/>
                <a:latin typeface="Menlo" panose="020B0609030804020204"/>
              </a:rPr>
              <a:t>0</a:t>
            </a:r>
            <a:r>
              <a:rPr kumimoji="0" lang="en-US" sz="1600" b="0" i="0" u="none" strike="noStrike" kern="1200" cap="none" spc="0" normalizeH="0" baseline="0" noProof="0" dirty="0">
                <a:ln>
                  <a:noFill/>
                </a:ln>
                <a:solidFill>
                  <a:srgbClr val="000000"/>
                </a:solidFill>
                <a:effectLst/>
                <a:uLnTx/>
                <a:uFillTx/>
                <a:latin typeface="Menlo" panose="020B0609030804020204"/>
              </a:rPr>
              <a:t>]=</a:t>
            </a:r>
            <a:r>
              <a:rPr lang="en-US" sz="1600" dirty="0">
                <a:solidFill>
                  <a:srgbClr val="A31515"/>
                </a:solidFill>
                <a:latin typeface="Menlo" panose="020B0609030804020204"/>
              </a:rPr>
              <a:t>'B'</a:t>
            </a:r>
            <a:r>
              <a:rPr kumimoji="0" lang="en-US" sz="1600" b="0" i="0" u="none" strike="noStrike" kern="1200" cap="none" spc="0" normalizeH="0" baseline="0" noProof="0" dirty="0">
                <a:ln>
                  <a:noFill/>
                </a:ln>
                <a:solidFill>
                  <a:srgbClr val="000000"/>
                </a:solidFill>
                <a:effectLst/>
                <a:uLnTx/>
                <a:uFillTx/>
                <a:latin typeface="Menlo" panose="020B0609030804020204"/>
              </a:rPr>
              <a:t>;</a:t>
            </a:r>
          </a:p>
        </p:txBody>
      </p:sp>
      <p:cxnSp>
        <p:nvCxnSpPr>
          <p:cNvPr id="56" name="直接箭头连接符 55">
            <a:extLst>
              <a:ext uri="{FF2B5EF4-FFF2-40B4-BE49-F238E27FC236}">
                <a16:creationId xmlns:a16="http://schemas.microsoft.com/office/drawing/2014/main" id="{CFF78898-D7D7-7449-72F5-082E52C5B3CF}"/>
              </a:ext>
            </a:extLst>
          </p:cNvPr>
          <p:cNvCxnSpPr>
            <a:cxnSpLocks/>
            <a:stCxn id="49" idx="2"/>
            <a:endCxn id="15" idx="0"/>
          </p:cNvCxnSpPr>
          <p:nvPr/>
        </p:nvCxnSpPr>
        <p:spPr>
          <a:xfrm>
            <a:off x="8749321" y="2863612"/>
            <a:ext cx="0" cy="2053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B8DA68F6-1BC5-1EF0-ACFF-F251BCF4D45E}"/>
              </a:ext>
            </a:extLst>
          </p:cNvPr>
          <p:cNvCxnSpPr>
            <a:cxnSpLocks/>
            <a:stCxn id="50" idx="2"/>
            <a:endCxn id="53" idx="0"/>
          </p:cNvCxnSpPr>
          <p:nvPr/>
        </p:nvCxnSpPr>
        <p:spPr>
          <a:xfrm>
            <a:off x="8128080" y="4005064"/>
            <a:ext cx="632457" cy="1440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矩形 57">
            <a:extLst>
              <a:ext uri="{FF2B5EF4-FFF2-40B4-BE49-F238E27FC236}">
                <a16:creationId xmlns:a16="http://schemas.microsoft.com/office/drawing/2014/main" id="{03283E48-7348-C4D8-E1A3-6249AA67BA7D}"/>
              </a:ext>
            </a:extLst>
          </p:cNvPr>
          <p:cNvSpPr/>
          <p:nvPr/>
        </p:nvSpPr>
        <p:spPr>
          <a:xfrm>
            <a:off x="7785564" y="4653136"/>
            <a:ext cx="1949947" cy="360040"/>
          </a:xfrm>
          <a:prstGeom prst="rect">
            <a:avLst/>
          </a:prstGeom>
          <a:solidFill>
            <a:schemeClr val="bg1"/>
          </a:solid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00FF"/>
                </a:solidFill>
                <a:latin typeface="Menlo" panose="020B0609030804020204"/>
              </a:rPr>
              <a:t>if</a:t>
            </a:r>
            <a:r>
              <a:rPr lang="en-US" altLang="zh-CN" sz="1600" dirty="0">
                <a:solidFill>
                  <a:srgbClr val="000000"/>
                </a:solidFill>
                <a:latin typeface="Menlo" panose="020B0609030804020204"/>
              </a:rPr>
              <a:t>(</a:t>
            </a:r>
            <a:r>
              <a:rPr lang="en-US" altLang="zh-CN" sz="1600" dirty="0" err="1">
                <a:solidFill>
                  <a:srgbClr val="000000"/>
                </a:solidFill>
                <a:latin typeface="Menlo" panose="020B0609030804020204"/>
              </a:rPr>
              <a:t>buf</a:t>
            </a:r>
            <a:r>
              <a:rPr lang="en-US" altLang="zh-CN" sz="1600" dirty="0">
                <a:solidFill>
                  <a:srgbClr val="000000"/>
                </a:solidFill>
                <a:latin typeface="Menlo" panose="020B0609030804020204"/>
              </a:rPr>
              <a:t>[</a:t>
            </a:r>
            <a:r>
              <a:rPr lang="en-US" altLang="zh-CN" sz="1600" dirty="0">
                <a:solidFill>
                  <a:srgbClr val="098658"/>
                </a:solidFill>
                <a:latin typeface="Menlo" panose="020B0609030804020204"/>
              </a:rPr>
              <a:t>1</a:t>
            </a:r>
            <a:r>
              <a:rPr lang="en-US" altLang="zh-CN" sz="1600" dirty="0">
                <a:solidFill>
                  <a:srgbClr val="000000"/>
                </a:solidFill>
                <a:latin typeface="Menlo" panose="020B0609030804020204"/>
              </a:rPr>
              <a:t>]==</a:t>
            </a:r>
            <a:r>
              <a:rPr lang="en-US" altLang="zh-CN" sz="1600" dirty="0">
                <a:solidFill>
                  <a:srgbClr val="A31515"/>
                </a:solidFill>
                <a:latin typeface="Menlo" panose="020B0609030804020204"/>
              </a:rPr>
              <a:t>'b'</a:t>
            </a:r>
            <a:r>
              <a:rPr lang="en-US" altLang="zh-CN" sz="1600" dirty="0">
                <a:solidFill>
                  <a:srgbClr val="000000"/>
                </a:solidFill>
                <a:latin typeface="Menlo" panose="020B0609030804020204"/>
              </a:rPr>
              <a:t>)</a:t>
            </a:r>
            <a:endParaRPr lang="en-US" sz="1600" dirty="0">
              <a:solidFill>
                <a:srgbClr val="000000"/>
              </a:solidFill>
              <a:latin typeface="Menlo" panose="020B0609030804020204"/>
            </a:endParaRPr>
          </a:p>
        </p:txBody>
      </p:sp>
      <p:cxnSp>
        <p:nvCxnSpPr>
          <p:cNvPr id="59" name="直接箭头连接符 58">
            <a:extLst>
              <a:ext uri="{FF2B5EF4-FFF2-40B4-BE49-F238E27FC236}">
                <a16:creationId xmlns:a16="http://schemas.microsoft.com/office/drawing/2014/main" id="{2B6836A1-2DDA-0F4B-D66C-EAC546CE7B9B}"/>
              </a:ext>
            </a:extLst>
          </p:cNvPr>
          <p:cNvCxnSpPr>
            <a:cxnSpLocks/>
            <a:stCxn id="58" idx="2"/>
            <a:endCxn id="54" idx="0"/>
          </p:cNvCxnSpPr>
          <p:nvPr/>
        </p:nvCxnSpPr>
        <p:spPr>
          <a:xfrm>
            <a:off x="8760538" y="5013176"/>
            <a:ext cx="1048983" cy="1440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107DAD2A-3AC1-C25B-B5FD-B36FD46F1C09}"/>
              </a:ext>
            </a:extLst>
          </p:cNvPr>
          <p:cNvCxnSpPr>
            <a:cxnSpLocks/>
            <a:stCxn id="54" idx="2"/>
            <a:endCxn id="52" idx="0"/>
          </p:cNvCxnSpPr>
          <p:nvPr/>
        </p:nvCxnSpPr>
        <p:spPr>
          <a:xfrm flipH="1">
            <a:off x="8760539" y="5517232"/>
            <a:ext cx="1048982" cy="1074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3A6D098D-C3B7-8AF1-19F6-5475E125485B}"/>
              </a:ext>
            </a:extLst>
          </p:cNvPr>
          <p:cNvCxnSpPr>
            <a:cxnSpLocks/>
            <a:stCxn id="51" idx="2"/>
            <a:endCxn id="52" idx="0"/>
          </p:cNvCxnSpPr>
          <p:nvPr/>
        </p:nvCxnSpPr>
        <p:spPr>
          <a:xfrm>
            <a:off x="7840096" y="5517232"/>
            <a:ext cx="920443" cy="1074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C54F7B87-7640-4686-D081-BD2BEA6DA096}"/>
              </a:ext>
            </a:extLst>
          </p:cNvPr>
          <p:cNvSpPr txBox="1"/>
          <p:nvPr/>
        </p:nvSpPr>
        <p:spPr>
          <a:xfrm>
            <a:off x="839416" y="1135329"/>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示例代码</a:t>
            </a:r>
          </a:p>
        </p:txBody>
      </p:sp>
      <p:sp>
        <p:nvSpPr>
          <p:cNvPr id="15" name="矩形 14">
            <a:extLst>
              <a:ext uri="{FF2B5EF4-FFF2-40B4-BE49-F238E27FC236}">
                <a16:creationId xmlns:a16="http://schemas.microsoft.com/office/drawing/2014/main" id="{17335FD7-0D89-9C65-CE5E-F0528F0B14AD}"/>
              </a:ext>
            </a:extLst>
          </p:cNvPr>
          <p:cNvSpPr/>
          <p:nvPr/>
        </p:nvSpPr>
        <p:spPr>
          <a:xfrm>
            <a:off x="7708436" y="3068960"/>
            <a:ext cx="2081770" cy="4040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0000FF"/>
                </a:solidFill>
                <a:latin typeface="Menlo" panose="020B0609030804020204"/>
              </a:rPr>
              <a:t>if</a:t>
            </a:r>
            <a:r>
              <a:rPr lang="en-US" altLang="zh-CN" sz="1600" dirty="0">
                <a:solidFill>
                  <a:srgbClr val="000000"/>
                </a:solidFill>
                <a:latin typeface="Menlo" panose="020B0609030804020204"/>
              </a:rPr>
              <a:t>(</a:t>
            </a:r>
            <a:r>
              <a:rPr lang="en-US" altLang="zh-CN" sz="1600" dirty="0" err="1">
                <a:solidFill>
                  <a:srgbClr val="000000"/>
                </a:solidFill>
                <a:latin typeface="Menlo" panose="020B0609030804020204"/>
              </a:rPr>
              <a:t>buf</a:t>
            </a:r>
            <a:r>
              <a:rPr lang="en-US" altLang="zh-CN" sz="1600" dirty="0">
                <a:solidFill>
                  <a:srgbClr val="000000"/>
                </a:solidFill>
                <a:latin typeface="Menlo" panose="020B0609030804020204"/>
              </a:rPr>
              <a:t>[</a:t>
            </a:r>
            <a:r>
              <a:rPr lang="en-US" altLang="zh-CN" sz="1600" dirty="0">
                <a:solidFill>
                  <a:srgbClr val="098658"/>
                </a:solidFill>
                <a:latin typeface="Menlo" panose="020B0609030804020204"/>
              </a:rPr>
              <a:t>0</a:t>
            </a:r>
            <a:r>
              <a:rPr lang="en-US" altLang="zh-CN" sz="1600" dirty="0">
                <a:solidFill>
                  <a:srgbClr val="000000"/>
                </a:solidFill>
                <a:latin typeface="Menlo" panose="020B0609030804020204"/>
              </a:rPr>
              <a:t>]==</a:t>
            </a:r>
            <a:r>
              <a:rPr lang="en-US" altLang="zh-CN" sz="1600" dirty="0">
                <a:solidFill>
                  <a:srgbClr val="A31515"/>
                </a:solidFill>
                <a:latin typeface="Menlo" panose="020B0609030804020204"/>
              </a:rPr>
              <a:t>'a'</a:t>
            </a:r>
            <a:r>
              <a:rPr lang="en-US" altLang="zh-CN" sz="1600" dirty="0">
                <a:solidFill>
                  <a:srgbClr val="000000"/>
                </a:solidFill>
                <a:latin typeface="Menlo" panose="020B0609030804020204"/>
              </a:rPr>
              <a:t>)</a:t>
            </a:r>
            <a:endParaRPr kumimoji="0" lang="en-US" sz="1600" b="0" i="0" u="none" strike="noStrike" kern="1200" cap="none" spc="0" normalizeH="0" baseline="0" noProof="0" dirty="0">
              <a:ln>
                <a:noFill/>
              </a:ln>
              <a:solidFill>
                <a:srgbClr val="000000"/>
              </a:solidFill>
              <a:effectLst/>
              <a:uLnTx/>
              <a:uFillTx/>
              <a:latin typeface="Menlo" panose="020B0609030804020204"/>
              <a:ea typeface="+mn-ea"/>
              <a:cs typeface="+mn-cs"/>
            </a:endParaRPr>
          </a:p>
        </p:txBody>
      </p:sp>
      <p:cxnSp>
        <p:nvCxnSpPr>
          <p:cNvPr id="24" name="直接箭头连接符 47">
            <a:extLst>
              <a:ext uri="{FF2B5EF4-FFF2-40B4-BE49-F238E27FC236}">
                <a16:creationId xmlns:a16="http://schemas.microsoft.com/office/drawing/2014/main" id="{17A47910-638C-9F7F-2EF7-9C01E7E8ADD1}"/>
              </a:ext>
            </a:extLst>
          </p:cNvPr>
          <p:cNvCxnSpPr>
            <a:cxnSpLocks/>
            <a:stCxn id="15" idx="2"/>
            <a:endCxn id="53" idx="0"/>
          </p:cNvCxnSpPr>
          <p:nvPr/>
        </p:nvCxnSpPr>
        <p:spPr>
          <a:xfrm>
            <a:off x="8749321" y="3472991"/>
            <a:ext cx="11216" cy="6760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47">
            <a:extLst>
              <a:ext uri="{FF2B5EF4-FFF2-40B4-BE49-F238E27FC236}">
                <a16:creationId xmlns:a16="http://schemas.microsoft.com/office/drawing/2014/main" id="{2D25C538-ACE5-3041-B09A-A4E95E00ED4B}"/>
              </a:ext>
            </a:extLst>
          </p:cNvPr>
          <p:cNvCxnSpPr>
            <a:cxnSpLocks/>
            <a:stCxn id="53" idx="2"/>
            <a:endCxn id="58" idx="0"/>
          </p:cNvCxnSpPr>
          <p:nvPr/>
        </p:nvCxnSpPr>
        <p:spPr>
          <a:xfrm>
            <a:off x="8760537" y="4509120"/>
            <a:ext cx="1" cy="1440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985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数据流分析</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834F9780-0674-44A0-FF7F-C80FD400A950}"/>
              </a:ext>
            </a:extLst>
          </p:cNvPr>
          <p:cNvSpPr txBox="1"/>
          <p:nvPr/>
        </p:nvSpPr>
        <p:spPr>
          <a:xfrm>
            <a:off x="832195" y="1671203"/>
            <a:ext cx="5056583" cy="4247317"/>
          </a:xfrm>
          <a:prstGeom prst="rect">
            <a:avLst/>
          </a:prstGeom>
          <a:noFill/>
        </p:spPr>
        <p:txBody>
          <a:bodyPr wrap="square" rtlCol="0">
            <a:spAutoFit/>
          </a:bodyPr>
          <a:lstStyle/>
          <a:p>
            <a:r>
              <a:rPr lang="en-US" dirty="0">
                <a:solidFill>
                  <a:srgbClr val="0000FF"/>
                </a:solidFill>
                <a:latin typeface="Menlo" panose="020B0609030804020204"/>
              </a:rPr>
              <a:t>#include </a:t>
            </a:r>
            <a:r>
              <a:rPr lang="en-US" dirty="0">
                <a:solidFill>
                  <a:srgbClr val="A31515"/>
                </a:solidFill>
                <a:latin typeface="Menlo" panose="020B0609030804020204"/>
              </a:rPr>
              <a:t>&lt;</a:t>
            </a:r>
            <a:r>
              <a:rPr lang="en-US" dirty="0" err="1">
                <a:solidFill>
                  <a:srgbClr val="A31515"/>
                </a:solidFill>
                <a:latin typeface="Menlo" panose="020B0609030804020204"/>
              </a:rPr>
              <a:t>stdio.h</a:t>
            </a:r>
            <a:r>
              <a:rPr lang="en-US" dirty="0">
                <a:solidFill>
                  <a:srgbClr val="A31515"/>
                </a:solidFill>
                <a:latin typeface="Menlo" panose="020B0609030804020204"/>
              </a:rPr>
              <a:t>&gt;</a:t>
            </a:r>
            <a:endParaRPr lang="en-US" dirty="0">
              <a:solidFill>
                <a:srgbClr val="000000"/>
              </a:solidFill>
              <a:latin typeface="Menlo" panose="020B0609030804020204"/>
            </a:endParaRPr>
          </a:p>
          <a:p>
            <a:r>
              <a:rPr lang="en-US" dirty="0">
                <a:solidFill>
                  <a:srgbClr val="0000FF"/>
                </a:solidFill>
                <a:latin typeface="Menlo" panose="020B0609030804020204"/>
              </a:rPr>
              <a:t>#include </a:t>
            </a:r>
            <a:r>
              <a:rPr lang="en-US" dirty="0">
                <a:solidFill>
                  <a:srgbClr val="A31515"/>
                </a:solidFill>
                <a:latin typeface="Menlo" panose="020B0609030804020204"/>
              </a:rPr>
              <a:t>&lt;</a:t>
            </a:r>
            <a:r>
              <a:rPr lang="en-US" dirty="0" err="1">
                <a:solidFill>
                  <a:srgbClr val="A31515"/>
                </a:solidFill>
                <a:latin typeface="Menlo" panose="020B0609030804020204"/>
              </a:rPr>
              <a:t>stdlib.h</a:t>
            </a:r>
            <a:r>
              <a:rPr lang="en-US" dirty="0">
                <a:solidFill>
                  <a:srgbClr val="A31515"/>
                </a:solidFill>
                <a:latin typeface="Menlo" panose="020B0609030804020204"/>
              </a:rPr>
              <a:t>&gt;</a:t>
            </a:r>
          </a:p>
          <a:p>
            <a:endParaRPr lang="en-US" dirty="0">
              <a:solidFill>
                <a:srgbClr val="000000"/>
              </a:solidFill>
              <a:latin typeface="Menlo" panose="020B0609030804020204"/>
            </a:endParaRPr>
          </a:p>
          <a:p>
            <a:r>
              <a:rPr lang="en-US" dirty="0">
                <a:solidFill>
                  <a:srgbClr val="0000FF"/>
                </a:solidFill>
                <a:latin typeface="Menlo" panose="020B0609030804020204"/>
              </a:rPr>
              <a:t>int</a:t>
            </a:r>
            <a:r>
              <a:rPr lang="en-US" dirty="0">
                <a:solidFill>
                  <a:srgbClr val="000000"/>
                </a:solidFill>
                <a:latin typeface="Menlo" panose="020B0609030804020204"/>
              </a:rPr>
              <a:t> main(){</a:t>
            </a:r>
          </a:p>
          <a:p>
            <a:r>
              <a:rPr lang="zh-CN" altLang="en-US" dirty="0">
                <a:solidFill>
                  <a:srgbClr val="0000FF"/>
                </a:solidFill>
                <a:latin typeface="Menlo" panose="020B0609030804020204"/>
              </a:rPr>
              <a:t>  </a:t>
            </a:r>
            <a:r>
              <a:rPr lang="en-US" dirty="0">
                <a:solidFill>
                  <a:srgbClr val="0000FF"/>
                </a:solidFill>
                <a:latin typeface="Menlo" panose="020B0609030804020204"/>
              </a:rPr>
              <a:t>char</a:t>
            </a:r>
            <a:r>
              <a:rPr lang="en-US" dirty="0">
                <a:solidFill>
                  <a:srgbClr val="000000"/>
                </a:solidFill>
                <a:latin typeface="Menlo" panose="020B0609030804020204"/>
              </a:rPr>
              <a:t> </a:t>
            </a:r>
            <a:r>
              <a:rPr lang="en-US" dirty="0" err="1">
                <a:solidFill>
                  <a:srgbClr val="000000"/>
                </a:solidFill>
                <a:latin typeface="Menlo" panose="020B0609030804020204"/>
              </a:rPr>
              <a:t>buf</a:t>
            </a:r>
            <a:r>
              <a:rPr lang="en-US" dirty="0">
                <a:solidFill>
                  <a:srgbClr val="000000"/>
                </a:solidFill>
                <a:latin typeface="Menlo" panose="020B0609030804020204"/>
              </a:rPr>
              <a:t>[</a:t>
            </a:r>
            <a:r>
              <a:rPr lang="en-US" dirty="0">
                <a:solidFill>
                  <a:srgbClr val="098658"/>
                </a:solidFill>
                <a:latin typeface="Menlo" panose="020B0609030804020204"/>
              </a:rPr>
              <a:t>10</a:t>
            </a:r>
            <a:r>
              <a:rPr lang="en-US" dirty="0">
                <a:solidFill>
                  <a:srgbClr val="000000"/>
                </a:solidFill>
                <a:latin typeface="Menlo" panose="020B0609030804020204"/>
              </a:rPr>
              <a:t>];</a:t>
            </a:r>
          </a:p>
          <a:p>
            <a:r>
              <a:rPr lang="zh-CN" altLang="en-US" dirty="0">
                <a:solidFill>
                  <a:srgbClr val="000000"/>
                </a:solidFill>
                <a:latin typeface="Menlo" panose="020B0609030804020204"/>
              </a:rPr>
              <a:t>  </a:t>
            </a:r>
            <a:r>
              <a:rPr lang="en-US" dirty="0" err="1">
                <a:solidFill>
                  <a:srgbClr val="000000"/>
                </a:solidFill>
                <a:latin typeface="Menlo" panose="020B0609030804020204"/>
              </a:rPr>
              <a:t>scanf</a:t>
            </a:r>
            <a:r>
              <a:rPr lang="en-US" dirty="0">
                <a:solidFill>
                  <a:srgbClr val="000000"/>
                </a:solidFill>
                <a:latin typeface="Menlo" panose="020B0609030804020204"/>
              </a:rPr>
              <a:t>(</a:t>
            </a:r>
            <a:r>
              <a:rPr lang="en-US" dirty="0">
                <a:solidFill>
                  <a:srgbClr val="A31515"/>
                </a:solidFill>
                <a:latin typeface="Menlo" panose="020B0609030804020204"/>
              </a:rPr>
              <a:t>"%s"</a:t>
            </a:r>
            <a:r>
              <a:rPr lang="en-US" dirty="0">
                <a:solidFill>
                  <a:srgbClr val="000000"/>
                </a:solidFill>
                <a:latin typeface="Menlo" panose="020B0609030804020204"/>
              </a:rPr>
              <a:t>, </a:t>
            </a:r>
            <a:r>
              <a:rPr lang="en-US" dirty="0" err="1">
                <a:solidFill>
                  <a:srgbClr val="000000"/>
                </a:solidFill>
                <a:latin typeface="Menlo" panose="020B0609030804020204"/>
              </a:rPr>
              <a:t>buf</a:t>
            </a:r>
            <a:r>
              <a:rPr lang="en-US" dirty="0">
                <a:solidFill>
                  <a:srgbClr val="000000"/>
                </a:solidFill>
                <a:latin typeface="Menlo" panose="020B0609030804020204"/>
              </a:rPr>
              <a:t>);</a:t>
            </a:r>
          </a:p>
          <a:p>
            <a:r>
              <a:rPr lang="zh-CN" altLang="en-US" dirty="0">
                <a:solidFill>
                  <a:srgbClr val="0000FF"/>
                </a:solidFill>
                <a:latin typeface="Menlo" panose="020B0609030804020204"/>
              </a:rPr>
              <a:t>  </a:t>
            </a:r>
            <a:r>
              <a:rPr lang="en-US" dirty="0">
                <a:solidFill>
                  <a:srgbClr val="0000FF"/>
                </a:solidFill>
                <a:latin typeface="Menlo" panose="020B0609030804020204"/>
              </a:rPr>
              <a:t>char</a:t>
            </a:r>
            <a:r>
              <a:rPr lang="en-US" dirty="0">
                <a:solidFill>
                  <a:srgbClr val="000000"/>
                </a:solidFill>
                <a:latin typeface="Menlo" panose="020B0609030804020204"/>
              </a:rPr>
              <a:t>* p1 = malloc(</a:t>
            </a:r>
            <a:r>
              <a:rPr lang="en-US" dirty="0">
                <a:solidFill>
                  <a:srgbClr val="098658"/>
                </a:solidFill>
                <a:latin typeface="Menlo" panose="020B0609030804020204"/>
              </a:rPr>
              <a:t>0x80</a:t>
            </a:r>
            <a:r>
              <a:rPr lang="en-US" dirty="0">
                <a:solidFill>
                  <a:srgbClr val="000000"/>
                </a:solidFill>
                <a:latin typeface="Menlo" panose="020B0609030804020204"/>
              </a:rPr>
              <a:t>);</a:t>
            </a:r>
          </a:p>
          <a:p>
            <a:r>
              <a:rPr lang="zh-CN" altLang="en-US" dirty="0">
                <a:solidFill>
                  <a:srgbClr val="0000FF"/>
                </a:solidFill>
                <a:latin typeface="Menlo" panose="020B0609030804020204"/>
              </a:rPr>
              <a:t>  </a:t>
            </a:r>
            <a:r>
              <a:rPr lang="en-US" dirty="0">
                <a:solidFill>
                  <a:srgbClr val="0000FF"/>
                </a:solidFill>
                <a:latin typeface="Menlo" panose="020B0609030804020204"/>
              </a:rPr>
              <a:t>char</a:t>
            </a:r>
            <a:r>
              <a:rPr lang="en-US" dirty="0">
                <a:solidFill>
                  <a:srgbClr val="000000"/>
                </a:solidFill>
                <a:latin typeface="Menlo" panose="020B0609030804020204"/>
              </a:rPr>
              <a:t>* p2 = malloc(</a:t>
            </a:r>
            <a:r>
              <a:rPr lang="en-US" dirty="0">
                <a:solidFill>
                  <a:srgbClr val="098658"/>
                </a:solidFill>
                <a:latin typeface="Menlo" panose="020B0609030804020204"/>
              </a:rPr>
              <a:t>0x80</a:t>
            </a:r>
            <a:r>
              <a:rPr lang="en-US" dirty="0">
                <a:solidFill>
                  <a:srgbClr val="000000"/>
                </a:solidFill>
                <a:latin typeface="Menlo" panose="020B0609030804020204"/>
              </a:rPr>
              <a:t>);</a:t>
            </a:r>
          </a:p>
          <a:p>
            <a:r>
              <a:rPr lang="zh-CN" altLang="en-US" dirty="0">
                <a:solidFill>
                  <a:srgbClr val="0000FF"/>
                </a:solidFill>
                <a:latin typeface="Menlo" panose="020B0609030804020204"/>
              </a:rPr>
              <a:t>  </a:t>
            </a:r>
            <a:r>
              <a:rPr lang="en-US" dirty="0">
                <a:solidFill>
                  <a:srgbClr val="0000FF"/>
                </a:solidFill>
                <a:latin typeface="Menlo" panose="020B0609030804020204"/>
              </a:rPr>
              <a:t>if</a:t>
            </a:r>
            <a:r>
              <a:rPr lang="en-US" dirty="0">
                <a:solidFill>
                  <a:srgbClr val="000000"/>
                </a:solidFill>
                <a:latin typeface="Menlo" panose="020B0609030804020204"/>
              </a:rPr>
              <a:t>(</a:t>
            </a:r>
            <a:r>
              <a:rPr lang="en-US" dirty="0" err="1">
                <a:solidFill>
                  <a:srgbClr val="000000"/>
                </a:solidFill>
                <a:latin typeface="Menlo" panose="020B0609030804020204"/>
              </a:rPr>
              <a:t>buf</a:t>
            </a:r>
            <a:r>
              <a:rPr lang="en-US" dirty="0">
                <a:solidFill>
                  <a:srgbClr val="000000"/>
                </a:solidFill>
                <a:latin typeface="Menlo" panose="020B0609030804020204"/>
              </a:rPr>
              <a:t>[</a:t>
            </a:r>
            <a:r>
              <a:rPr lang="en-US" dirty="0">
                <a:solidFill>
                  <a:srgbClr val="098658"/>
                </a:solidFill>
                <a:latin typeface="Menlo" panose="020B0609030804020204"/>
              </a:rPr>
              <a:t>0</a:t>
            </a:r>
            <a:r>
              <a:rPr lang="en-US" dirty="0">
                <a:solidFill>
                  <a:srgbClr val="000000"/>
                </a:solidFill>
                <a:latin typeface="Menlo" panose="020B0609030804020204"/>
              </a:rPr>
              <a:t>]==</a:t>
            </a:r>
            <a:r>
              <a:rPr lang="en-US" dirty="0">
                <a:solidFill>
                  <a:srgbClr val="A31515"/>
                </a:solidFill>
                <a:latin typeface="Menlo" panose="020B0609030804020204"/>
              </a:rPr>
              <a:t>'a'</a:t>
            </a:r>
            <a:r>
              <a:rPr lang="en-US" dirty="0">
                <a:solidFill>
                  <a:srgbClr val="000000"/>
                </a:solidFill>
                <a:latin typeface="Menlo" panose="020B0609030804020204"/>
              </a:rPr>
              <a:t>){p2=p1;}</a:t>
            </a:r>
          </a:p>
          <a:p>
            <a:r>
              <a:rPr lang="zh-CN" altLang="en-US" dirty="0">
                <a:solidFill>
                  <a:srgbClr val="000000"/>
                </a:solidFill>
                <a:latin typeface="Menlo" panose="020B0609030804020204"/>
              </a:rPr>
              <a:t>  </a:t>
            </a:r>
            <a:r>
              <a:rPr lang="en-US" dirty="0">
                <a:solidFill>
                  <a:srgbClr val="000000"/>
                </a:solidFill>
                <a:latin typeface="Menlo" panose="020B0609030804020204"/>
              </a:rPr>
              <a:t>p2[</a:t>
            </a:r>
            <a:r>
              <a:rPr lang="en-US" dirty="0">
                <a:solidFill>
                  <a:srgbClr val="098658"/>
                </a:solidFill>
                <a:latin typeface="Menlo" panose="020B0609030804020204"/>
              </a:rPr>
              <a:t>0</a:t>
            </a:r>
            <a:r>
              <a:rPr lang="en-US" dirty="0">
                <a:solidFill>
                  <a:srgbClr val="000000"/>
                </a:solidFill>
                <a:latin typeface="Menlo" panose="020B0609030804020204"/>
              </a:rPr>
              <a:t>]=</a:t>
            </a:r>
            <a:r>
              <a:rPr lang="en-US" dirty="0">
                <a:solidFill>
                  <a:srgbClr val="A31515"/>
                </a:solidFill>
                <a:latin typeface="Menlo" panose="020B0609030804020204"/>
              </a:rPr>
              <a:t>'A‘</a:t>
            </a:r>
            <a:r>
              <a:rPr lang="en-US" dirty="0">
                <a:solidFill>
                  <a:srgbClr val="000000"/>
                </a:solidFill>
                <a:latin typeface="Menlo" panose="020B0609030804020204"/>
              </a:rPr>
              <a:t>;</a:t>
            </a:r>
          </a:p>
          <a:p>
            <a:r>
              <a:rPr lang="zh-CN" altLang="en-US" dirty="0">
                <a:solidFill>
                  <a:srgbClr val="0000FF"/>
                </a:solidFill>
                <a:latin typeface="Menlo" panose="020B0609030804020204"/>
              </a:rPr>
              <a:t>  </a:t>
            </a:r>
            <a:r>
              <a:rPr lang="en-US" dirty="0">
                <a:solidFill>
                  <a:srgbClr val="0000FF"/>
                </a:solidFill>
                <a:latin typeface="Menlo" panose="020B0609030804020204"/>
              </a:rPr>
              <a:t>if</a:t>
            </a:r>
            <a:r>
              <a:rPr lang="en-US" dirty="0">
                <a:solidFill>
                  <a:srgbClr val="000000"/>
                </a:solidFill>
                <a:latin typeface="Menlo" panose="020B0609030804020204"/>
              </a:rPr>
              <a:t>(</a:t>
            </a:r>
            <a:r>
              <a:rPr lang="en-US" dirty="0" err="1">
                <a:solidFill>
                  <a:srgbClr val="000000"/>
                </a:solidFill>
                <a:latin typeface="Menlo" panose="020B0609030804020204"/>
              </a:rPr>
              <a:t>buf</a:t>
            </a:r>
            <a:r>
              <a:rPr lang="en-US" dirty="0">
                <a:solidFill>
                  <a:srgbClr val="000000"/>
                </a:solidFill>
                <a:latin typeface="Menlo" panose="020B0609030804020204"/>
              </a:rPr>
              <a:t>[</a:t>
            </a:r>
            <a:r>
              <a:rPr lang="en-US" dirty="0">
                <a:solidFill>
                  <a:srgbClr val="098658"/>
                </a:solidFill>
                <a:latin typeface="Menlo" panose="020B0609030804020204"/>
              </a:rPr>
              <a:t>1</a:t>
            </a:r>
            <a:r>
              <a:rPr lang="en-US" dirty="0">
                <a:solidFill>
                  <a:srgbClr val="000000"/>
                </a:solidFill>
                <a:latin typeface="Menlo" panose="020B0609030804020204"/>
              </a:rPr>
              <a:t>]==</a:t>
            </a:r>
            <a:r>
              <a:rPr lang="en-US" dirty="0">
                <a:solidFill>
                  <a:srgbClr val="A31515"/>
                </a:solidFill>
                <a:latin typeface="Menlo" panose="020B0609030804020204"/>
              </a:rPr>
              <a:t>'b'</a:t>
            </a:r>
            <a:r>
              <a:rPr lang="en-US" dirty="0">
                <a:solidFill>
                  <a:srgbClr val="000000"/>
                </a:solidFill>
                <a:latin typeface="Menlo" panose="020B0609030804020204"/>
              </a:rPr>
              <a:t>){free(p1);}</a:t>
            </a:r>
          </a:p>
          <a:p>
            <a:r>
              <a:rPr lang="zh-CN" altLang="en-US" dirty="0">
                <a:solidFill>
                  <a:srgbClr val="0000FF"/>
                </a:solidFill>
                <a:latin typeface="Menlo" panose="020B0609030804020204"/>
              </a:rPr>
              <a:t>  </a:t>
            </a:r>
            <a:r>
              <a:rPr lang="en-US" dirty="0">
                <a:solidFill>
                  <a:srgbClr val="0000FF"/>
                </a:solidFill>
                <a:latin typeface="Menlo" panose="020B0609030804020204"/>
              </a:rPr>
              <a:t>else</a:t>
            </a:r>
            <a:r>
              <a:rPr lang="en-US" dirty="0">
                <a:solidFill>
                  <a:srgbClr val="000000"/>
                </a:solidFill>
                <a:latin typeface="Menlo" panose="020B0609030804020204"/>
              </a:rPr>
              <a:t>{p1[</a:t>
            </a:r>
            <a:r>
              <a:rPr lang="en-US" dirty="0">
                <a:solidFill>
                  <a:srgbClr val="098658"/>
                </a:solidFill>
                <a:latin typeface="Menlo" panose="020B0609030804020204"/>
              </a:rPr>
              <a:t>0</a:t>
            </a:r>
            <a:r>
              <a:rPr lang="en-US" dirty="0">
                <a:solidFill>
                  <a:srgbClr val="000000"/>
                </a:solidFill>
                <a:latin typeface="Menlo" panose="020B0609030804020204"/>
              </a:rPr>
              <a:t>]=</a:t>
            </a:r>
            <a:r>
              <a:rPr lang="en-US" dirty="0">
                <a:solidFill>
                  <a:srgbClr val="A31515"/>
                </a:solidFill>
                <a:latin typeface="Menlo" panose="020B0609030804020204"/>
              </a:rPr>
              <a:t>'B‘</a:t>
            </a:r>
            <a:r>
              <a:rPr lang="en-US" dirty="0">
                <a:solidFill>
                  <a:srgbClr val="000000"/>
                </a:solidFill>
                <a:latin typeface="Menlo" panose="020B0609030804020204"/>
              </a:rPr>
              <a:t>;}</a:t>
            </a:r>
          </a:p>
          <a:p>
            <a:r>
              <a:rPr lang="zh-CN" altLang="en-US" dirty="0">
                <a:solidFill>
                  <a:srgbClr val="000000"/>
                </a:solidFill>
                <a:latin typeface="Menlo" panose="020B0609030804020204"/>
              </a:rPr>
              <a:t>  </a:t>
            </a:r>
            <a:r>
              <a:rPr lang="en-US" dirty="0" err="1">
                <a:solidFill>
                  <a:srgbClr val="000000"/>
                </a:solidFill>
                <a:latin typeface="Menlo" panose="020B0609030804020204"/>
              </a:rPr>
              <a:t>printf</a:t>
            </a:r>
            <a:r>
              <a:rPr lang="en-US" dirty="0">
                <a:solidFill>
                  <a:srgbClr val="000000"/>
                </a:solidFill>
                <a:latin typeface="Menlo" panose="020B0609030804020204"/>
              </a:rPr>
              <a:t>(</a:t>
            </a:r>
            <a:r>
              <a:rPr lang="en-US" dirty="0">
                <a:solidFill>
                  <a:srgbClr val="A31515"/>
                </a:solidFill>
                <a:latin typeface="Menlo" panose="020B0609030804020204"/>
              </a:rPr>
              <a:t>"*p=%p\n"</a:t>
            </a:r>
            <a:r>
              <a:rPr lang="en-US" dirty="0">
                <a:solidFill>
                  <a:srgbClr val="000000"/>
                </a:solidFill>
                <a:latin typeface="Menlo" panose="020B0609030804020204"/>
              </a:rPr>
              <a:t>,*(</a:t>
            </a:r>
            <a:r>
              <a:rPr lang="en-US" dirty="0">
                <a:solidFill>
                  <a:srgbClr val="0000FF"/>
                </a:solidFill>
                <a:latin typeface="Menlo" panose="020B0609030804020204"/>
              </a:rPr>
              <a:t>void</a:t>
            </a:r>
            <a:r>
              <a:rPr lang="en-US" dirty="0">
                <a:solidFill>
                  <a:srgbClr val="000000"/>
                </a:solidFill>
                <a:latin typeface="Menlo" panose="020B0609030804020204"/>
              </a:rPr>
              <a:t>**)p2);</a:t>
            </a:r>
          </a:p>
          <a:p>
            <a:r>
              <a:rPr lang="zh-CN" altLang="en-US" dirty="0">
                <a:solidFill>
                  <a:srgbClr val="0000FF"/>
                </a:solidFill>
                <a:latin typeface="Menlo" panose="020B0609030804020204"/>
              </a:rPr>
              <a:t>  </a:t>
            </a:r>
            <a:r>
              <a:rPr lang="en-US" dirty="0">
                <a:solidFill>
                  <a:srgbClr val="0000FF"/>
                </a:solidFill>
                <a:latin typeface="Menlo" panose="020B0609030804020204"/>
              </a:rPr>
              <a:t>return</a:t>
            </a:r>
            <a:r>
              <a:rPr lang="en-US" dirty="0">
                <a:solidFill>
                  <a:srgbClr val="000000"/>
                </a:solidFill>
                <a:latin typeface="Menlo" panose="020B0609030804020204"/>
              </a:rPr>
              <a:t> </a:t>
            </a:r>
            <a:r>
              <a:rPr lang="en-US" dirty="0">
                <a:solidFill>
                  <a:srgbClr val="098658"/>
                </a:solidFill>
                <a:latin typeface="Menlo" panose="020B0609030804020204"/>
              </a:rPr>
              <a:t>0</a:t>
            </a:r>
            <a:r>
              <a:rPr lang="en-US" dirty="0">
                <a:solidFill>
                  <a:srgbClr val="000000"/>
                </a:solidFill>
                <a:latin typeface="Menlo" panose="020B0609030804020204"/>
              </a:rPr>
              <a:t>;</a:t>
            </a:r>
          </a:p>
          <a:p>
            <a:r>
              <a:rPr lang="en-US" dirty="0">
                <a:solidFill>
                  <a:srgbClr val="000000"/>
                </a:solidFill>
                <a:latin typeface="Menlo" panose="020B0609030804020204"/>
              </a:rPr>
              <a:t>}</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371407" y="1148072"/>
            <a:ext cx="295465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第二步：流敏感分析</a:t>
            </a:r>
          </a:p>
        </p:txBody>
      </p:sp>
      <p:cxnSp>
        <p:nvCxnSpPr>
          <p:cNvPr id="47" name="直接箭头连接符 46">
            <a:extLst>
              <a:ext uri="{FF2B5EF4-FFF2-40B4-BE49-F238E27FC236}">
                <a16:creationId xmlns:a16="http://schemas.microsoft.com/office/drawing/2014/main" id="{78BC89E9-A610-73D8-7C72-055019503556}"/>
              </a:ext>
            </a:extLst>
          </p:cNvPr>
          <p:cNvCxnSpPr>
            <a:cxnSpLocks/>
            <a:stCxn id="58" idx="2"/>
            <a:endCxn id="51" idx="0"/>
          </p:cNvCxnSpPr>
          <p:nvPr/>
        </p:nvCxnSpPr>
        <p:spPr>
          <a:xfrm flipH="1">
            <a:off x="7840096" y="5013176"/>
            <a:ext cx="920442" cy="1440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3F5E5302-745B-1551-F614-9A0EA30BFCBC}"/>
              </a:ext>
            </a:extLst>
          </p:cNvPr>
          <p:cNvCxnSpPr>
            <a:cxnSpLocks/>
            <a:stCxn id="15" idx="2"/>
            <a:endCxn id="50" idx="0"/>
          </p:cNvCxnSpPr>
          <p:nvPr/>
        </p:nvCxnSpPr>
        <p:spPr>
          <a:xfrm flipH="1">
            <a:off x="8128080" y="3472991"/>
            <a:ext cx="621241" cy="1720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22109603-31C0-CDA1-3BEA-2FFCB7B0C0E3}"/>
              </a:ext>
            </a:extLst>
          </p:cNvPr>
          <p:cNvSpPr/>
          <p:nvPr/>
        </p:nvSpPr>
        <p:spPr>
          <a:xfrm>
            <a:off x="7150253" y="1749452"/>
            <a:ext cx="3198136" cy="111416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Menlo" panose="020B0609030804020204"/>
                <a:ea typeface="+mn-ea"/>
                <a:cs typeface="+mn-cs"/>
              </a:rPr>
              <a:t>char</a:t>
            </a:r>
            <a:r>
              <a:rPr kumimoji="0" lang="en-US" sz="1600" b="0" i="0" u="none" strike="noStrike" kern="1200" cap="none" spc="0" normalizeH="0" baseline="0" noProof="0" dirty="0">
                <a:ln>
                  <a:noFill/>
                </a:ln>
                <a:solidFill>
                  <a:srgbClr val="000000"/>
                </a:solidFill>
                <a:effectLst/>
                <a:uLnTx/>
                <a:uFillTx/>
                <a:latin typeface="Menlo" panose="020B0609030804020204"/>
                <a:ea typeface="+mn-ea"/>
                <a:cs typeface="+mn-cs"/>
              </a:rPr>
              <a:t> </a:t>
            </a:r>
            <a:r>
              <a:rPr kumimoji="0" lang="en-US" sz="1600" b="0" i="0" u="none" strike="noStrike" kern="1200" cap="none" spc="0" normalizeH="0" baseline="0" noProof="0" dirty="0" err="1">
                <a:ln>
                  <a:noFill/>
                </a:ln>
                <a:solidFill>
                  <a:srgbClr val="000000"/>
                </a:solidFill>
                <a:effectLst/>
                <a:uLnTx/>
                <a:uFillTx/>
                <a:latin typeface="Menlo" panose="020B0609030804020204"/>
                <a:ea typeface="+mn-ea"/>
                <a:cs typeface="+mn-cs"/>
              </a:rPr>
              <a:t>buf</a:t>
            </a:r>
            <a:r>
              <a:rPr kumimoji="0" lang="en-US" sz="1600" b="0" i="0" u="none" strike="noStrike" kern="1200" cap="none" spc="0" normalizeH="0" baseline="0" noProof="0" dirty="0">
                <a:ln>
                  <a:noFill/>
                </a:ln>
                <a:solidFill>
                  <a:srgbClr val="000000"/>
                </a:solidFill>
                <a:effectLst/>
                <a:uLnTx/>
                <a:uFillTx/>
                <a:latin typeface="Menlo" panose="020B0609030804020204"/>
                <a:ea typeface="+mn-ea"/>
                <a:cs typeface="+mn-cs"/>
              </a:rPr>
              <a:t>[</a:t>
            </a:r>
            <a:r>
              <a:rPr kumimoji="0" lang="en-US" sz="1600" b="0" i="0" u="none" strike="noStrike" kern="1200" cap="none" spc="0" normalizeH="0" baseline="0" noProof="0" dirty="0">
                <a:ln>
                  <a:noFill/>
                </a:ln>
                <a:solidFill>
                  <a:srgbClr val="098658"/>
                </a:solidFill>
                <a:effectLst/>
                <a:uLnTx/>
                <a:uFillTx/>
                <a:latin typeface="Menlo" panose="020B0609030804020204"/>
                <a:ea typeface="+mn-ea"/>
                <a:cs typeface="+mn-cs"/>
              </a:rPr>
              <a:t>10</a:t>
            </a:r>
            <a:r>
              <a:rPr kumimoji="0" lang="en-US" sz="1600" b="0" i="0" u="none" strike="noStrike" kern="1200" cap="none" spc="0" normalizeH="0" baseline="0" noProof="0" dirty="0">
                <a:ln>
                  <a:noFill/>
                </a:ln>
                <a:solidFill>
                  <a:srgbClr val="000000"/>
                </a:solidFill>
                <a:effectLst/>
                <a:uLnTx/>
                <a:uFillTx/>
                <a:latin typeface="Menlo" panose="020B0609030804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Menlo" panose="020B0609030804020204"/>
                <a:ea typeface="+mn-ea"/>
                <a:cs typeface="+mn-cs"/>
              </a:rPr>
              <a:t>scanf</a:t>
            </a:r>
            <a:r>
              <a:rPr kumimoji="0" lang="en-US" sz="1600" b="0" i="0" u="none" strike="noStrike" kern="1200" cap="none" spc="0" normalizeH="0" baseline="0" noProof="0" dirty="0">
                <a:ln>
                  <a:noFill/>
                </a:ln>
                <a:solidFill>
                  <a:srgbClr val="000000"/>
                </a:solidFill>
                <a:effectLst/>
                <a:uLnTx/>
                <a:uFillTx/>
                <a:latin typeface="Menlo" panose="020B0609030804020204"/>
                <a:ea typeface="+mn-ea"/>
                <a:cs typeface="+mn-cs"/>
              </a:rPr>
              <a:t>(</a:t>
            </a:r>
            <a:r>
              <a:rPr kumimoji="0" lang="en-US" sz="1600" b="0" i="0" u="none" strike="noStrike" kern="1200" cap="none" spc="0" normalizeH="0" baseline="0" noProof="0" dirty="0">
                <a:ln>
                  <a:noFill/>
                </a:ln>
                <a:solidFill>
                  <a:srgbClr val="A31515"/>
                </a:solidFill>
                <a:effectLst/>
                <a:uLnTx/>
                <a:uFillTx/>
                <a:latin typeface="Menlo" panose="020B0609030804020204"/>
                <a:ea typeface="+mn-ea"/>
                <a:cs typeface="+mn-cs"/>
              </a:rPr>
              <a:t>"%s"</a:t>
            </a:r>
            <a:r>
              <a:rPr kumimoji="0" lang="en-US" sz="1600" b="0" i="0" u="none" strike="noStrike" kern="1200" cap="none" spc="0" normalizeH="0" baseline="0" noProof="0" dirty="0">
                <a:ln>
                  <a:noFill/>
                </a:ln>
                <a:solidFill>
                  <a:srgbClr val="000000"/>
                </a:solidFill>
                <a:effectLst/>
                <a:uLnTx/>
                <a:uFillTx/>
                <a:latin typeface="Menlo" panose="020B0609030804020204"/>
                <a:ea typeface="+mn-ea"/>
                <a:cs typeface="+mn-cs"/>
              </a:rPr>
              <a:t>, </a:t>
            </a:r>
            <a:r>
              <a:rPr kumimoji="0" lang="en-US" sz="1600" b="0" i="0" u="none" strike="noStrike" kern="1200" cap="none" spc="0" normalizeH="0" baseline="0" noProof="0" dirty="0" err="1">
                <a:ln>
                  <a:noFill/>
                </a:ln>
                <a:solidFill>
                  <a:srgbClr val="000000"/>
                </a:solidFill>
                <a:effectLst/>
                <a:uLnTx/>
                <a:uFillTx/>
                <a:latin typeface="Menlo" panose="020B0609030804020204"/>
                <a:ea typeface="+mn-ea"/>
                <a:cs typeface="+mn-cs"/>
              </a:rPr>
              <a:t>buf</a:t>
            </a:r>
            <a:r>
              <a:rPr kumimoji="0" lang="en-US" sz="1600" b="0" i="0" u="none" strike="noStrike" kern="1200" cap="none" spc="0" normalizeH="0" baseline="0" noProof="0" dirty="0">
                <a:ln>
                  <a:noFill/>
                </a:ln>
                <a:solidFill>
                  <a:srgbClr val="000000"/>
                </a:solidFill>
                <a:effectLst/>
                <a:uLnTx/>
                <a:uFillTx/>
                <a:latin typeface="Menlo" panose="020B0609030804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Menlo" panose="020B0609030804020204"/>
                <a:ea typeface="+mn-ea"/>
                <a:cs typeface="+mn-cs"/>
              </a:rPr>
              <a:t>char</a:t>
            </a:r>
            <a:r>
              <a:rPr kumimoji="0" lang="en-US" sz="1600" b="0" i="0" u="none" strike="noStrike" kern="1200" cap="none" spc="0" normalizeH="0" baseline="0" noProof="0" dirty="0">
                <a:ln>
                  <a:noFill/>
                </a:ln>
                <a:solidFill>
                  <a:srgbClr val="000000"/>
                </a:solidFill>
                <a:effectLst/>
                <a:uLnTx/>
                <a:uFillTx/>
                <a:latin typeface="Menlo" panose="020B0609030804020204"/>
                <a:ea typeface="+mn-ea"/>
                <a:cs typeface="+mn-cs"/>
              </a:rPr>
              <a:t>* p1 = malloc(</a:t>
            </a:r>
            <a:r>
              <a:rPr kumimoji="0" lang="en-US" sz="1600" b="0" i="0" u="none" strike="noStrike" kern="1200" cap="none" spc="0" normalizeH="0" baseline="0" noProof="0" dirty="0">
                <a:ln>
                  <a:noFill/>
                </a:ln>
                <a:solidFill>
                  <a:srgbClr val="098658"/>
                </a:solidFill>
                <a:effectLst/>
                <a:uLnTx/>
                <a:uFillTx/>
                <a:latin typeface="Menlo" panose="020B0609030804020204"/>
                <a:ea typeface="+mn-ea"/>
                <a:cs typeface="+mn-cs"/>
              </a:rPr>
              <a:t>0x80</a:t>
            </a:r>
            <a:r>
              <a:rPr kumimoji="0" lang="en-US" sz="1600" b="0" i="0" u="none" strike="noStrike" kern="1200" cap="none" spc="0" normalizeH="0" baseline="0" noProof="0" dirty="0">
                <a:ln>
                  <a:noFill/>
                </a:ln>
                <a:solidFill>
                  <a:srgbClr val="000000"/>
                </a:solidFill>
                <a:effectLst/>
                <a:uLnTx/>
                <a:uFillTx/>
                <a:latin typeface="Menlo" panose="020B0609030804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Menlo" panose="020B0609030804020204"/>
                <a:ea typeface="+mn-ea"/>
                <a:cs typeface="+mn-cs"/>
              </a:rPr>
              <a:t>char</a:t>
            </a:r>
            <a:r>
              <a:rPr kumimoji="0" lang="en-US" sz="1600" b="0" i="0" u="none" strike="noStrike" kern="1200" cap="none" spc="0" normalizeH="0" baseline="0" noProof="0" dirty="0">
                <a:ln>
                  <a:noFill/>
                </a:ln>
                <a:solidFill>
                  <a:srgbClr val="000000"/>
                </a:solidFill>
                <a:effectLst/>
                <a:uLnTx/>
                <a:uFillTx/>
                <a:latin typeface="Menlo" panose="020B0609030804020204"/>
                <a:ea typeface="+mn-ea"/>
                <a:cs typeface="+mn-cs"/>
              </a:rPr>
              <a:t>* p2 = malloc(</a:t>
            </a:r>
            <a:r>
              <a:rPr kumimoji="0" lang="en-US" sz="1600" b="0" i="0" u="none" strike="noStrike" kern="1200" cap="none" spc="0" normalizeH="0" baseline="0" noProof="0" dirty="0">
                <a:ln>
                  <a:noFill/>
                </a:ln>
                <a:solidFill>
                  <a:srgbClr val="098658"/>
                </a:solidFill>
                <a:effectLst/>
                <a:uLnTx/>
                <a:uFillTx/>
                <a:latin typeface="Menlo" panose="020B0609030804020204"/>
                <a:ea typeface="+mn-ea"/>
                <a:cs typeface="+mn-cs"/>
              </a:rPr>
              <a:t>0x80</a:t>
            </a:r>
            <a:r>
              <a:rPr kumimoji="0" lang="en-US" sz="1600" b="0" i="0" u="none" strike="noStrike" kern="1200" cap="none" spc="0" normalizeH="0" baseline="0" noProof="0" dirty="0">
                <a:ln>
                  <a:noFill/>
                </a:ln>
                <a:solidFill>
                  <a:srgbClr val="000000"/>
                </a:solidFill>
                <a:effectLst/>
                <a:uLnTx/>
                <a:uFillTx/>
                <a:latin typeface="Menlo" panose="020B0609030804020204"/>
                <a:ea typeface="+mn-ea"/>
                <a:cs typeface="+mn-cs"/>
              </a:rPr>
              <a:t>);</a:t>
            </a:r>
          </a:p>
        </p:txBody>
      </p:sp>
      <p:sp>
        <p:nvSpPr>
          <p:cNvPr id="50" name="矩形 49">
            <a:extLst>
              <a:ext uri="{FF2B5EF4-FFF2-40B4-BE49-F238E27FC236}">
                <a16:creationId xmlns:a16="http://schemas.microsoft.com/office/drawing/2014/main" id="{363E0FC9-3695-64C7-4B94-11754AD2AE37}"/>
              </a:ext>
            </a:extLst>
          </p:cNvPr>
          <p:cNvSpPr/>
          <p:nvPr/>
        </p:nvSpPr>
        <p:spPr>
          <a:xfrm>
            <a:off x="7639879" y="3645024"/>
            <a:ext cx="976401"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0000"/>
                </a:solidFill>
                <a:latin typeface="Menlo" panose="020B0609030804020204"/>
              </a:rPr>
              <a:t>p2=p1;</a:t>
            </a:r>
          </a:p>
        </p:txBody>
      </p:sp>
      <p:sp>
        <p:nvSpPr>
          <p:cNvPr id="51" name="矩形 50">
            <a:extLst>
              <a:ext uri="{FF2B5EF4-FFF2-40B4-BE49-F238E27FC236}">
                <a16:creationId xmlns:a16="http://schemas.microsoft.com/office/drawing/2014/main" id="{CE48F0E8-BFC4-58E9-73CA-5F6E84DF7F9B}"/>
              </a:ext>
            </a:extLst>
          </p:cNvPr>
          <p:cNvSpPr/>
          <p:nvPr/>
        </p:nvSpPr>
        <p:spPr>
          <a:xfrm>
            <a:off x="7154782" y="5157192"/>
            <a:ext cx="1370627"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0000"/>
                </a:solidFill>
                <a:latin typeface="Menlo" panose="020B0609030804020204"/>
              </a:rPr>
              <a:t>free(p1);</a:t>
            </a:r>
          </a:p>
        </p:txBody>
      </p:sp>
      <p:sp>
        <p:nvSpPr>
          <p:cNvPr id="52" name="矩形 51">
            <a:extLst>
              <a:ext uri="{FF2B5EF4-FFF2-40B4-BE49-F238E27FC236}">
                <a16:creationId xmlns:a16="http://schemas.microsoft.com/office/drawing/2014/main" id="{CE1766F8-0F7F-7C1F-FE53-178B25223EDE}"/>
              </a:ext>
            </a:extLst>
          </p:cNvPr>
          <p:cNvSpPr/>
          <p:nvPr/>
        </p:nvSpPr>
        <p:spPr>
          <a:xfrm>
            <a:off x="6809427" y="5624714"/>
            <a:ext cx="3902223" cy="61259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000000"/>
                </a:solidFill>
                <a:latin typeface="Menlo" panose="020B0609030804020204"/>
              </a:rPr>
              <a:t>printf</a:t>
            </a:r>
            <a:r>
              <a:rPr lang="en-US" sz="1600" dirty="0">
                <a:solidFill>
                  <a:srgbClr val="000000"/>
                </a:solidFill>
                <a:latin typeface="Menlo" panose="020B0609030804020204"/>
              </a:rPr>
              <a:t>(</a:t>
            </a:r>
            <a:r>
              <a:rPr lang="en-US" sz="1600" dirty="0">
                <a:solidFill>
                  <a:srgbClr val="A31515"/>
                </a:solidFill>
                <a:latin typeface="Menlo" panose="020B0609030804020204"/>
              </a:rPr>
              <a:t>"*p=%p\n"</a:t>
            </a:r>
            <a:r>
              <a:rPr lang="en-US" sz="1600" dirty="0">
                <a:solidFill>
                  <a:srgbClr val="000000"/>
                </a:solidFill>
                <a:latin typeface="Menlo" panose="020B0609030804020204"/>
              </a:rPr>
              <a:t>,*(</a:t>
            </a:r>
            <a:r>
              <a:rPr lang="en-US" sz="1600" dirty="0">
                <a:solidFill>
                  <a:srgbClr val="0000FF"/>
                </a:solidFill>
                <a:latin typeface="Menlo" panose="020B0609030804020204"/>
              </a:rPr>
              <a:t>void</a:t>
            </a:r>
            <a:r>
              <a:rPr lang="en-US" sz="1600" dirty="0">
                <a:solidFill>
                  <a:srgbClr val="000000"/>
                </a:solidFill>
                <a:latin typeface="Menlo" panose="020B0609030804020204"/>
              </a:rPr>
              <a:t>**)p2);</a:t>
            </a:r>
          </a:p>
          <a:p>
            <a:r>
              <a:rPr lang="en-US" sz="1600" dirty="0">
                <a:solidFill>
                  <a:srgbClr val="0000FF"/>
                </a:solidFill>
                <a:latin typeface="Menlo" panose="020B0609030804020204"/>
              </a:rPr>
              <a:t>return</a:t>
            </a:r>
            <a:r>
              <a:rPr lang="en-US" sz="1600" dirty="0">
                <a:solidFill>
                  <a:srgbClr val="000000"/>
                </a:solidFill>
                <a:latin typeface="Menlo" panose="020B0609030804020204"/>
              </a:rPr>
              <a:t> </a:t>
            </a:r>
            <a:r>
              <a:rPr lang="en-US" sz="1600" dirty="0">
                <a:solidFill>
                  <a:srgbClr val="098658"/>
                </a:solidFill>
                <a:latin typeface="Menlo" panose="020B0609030804020204"/>
              </a:rPr>
              <a:t>0</a:t>
            </a:r>
            <a:r>
              <a:rPr lang="en-US" sz="1600" dirty="0">
                <a:solidFill>
                  <a:srgbClr val="000000"/>
                </a:solidFill>
                <a:latin typeface="Menlo" panose="020B0609030804020204"/>
              </a:rPr>
              <a:t>;</a:t>
            </a:r>
          </a:p>
        </p:txBody>
      </p:sp>
      <p:sp>
        <p:nvSpPr>
          <p:cNvPr id="53" name="矩形 52">
            <a:extLst>
              <a:ext uri="{FF2B5EF4-FFF2-40B4-BE49-F238E27FC236}">
                <a16:creationId xmlns:a16="http://schemas.microsoft.com/office/drawing/2014/main" id="{BA6D0E22-9690-B3C7-8720-439582E33DAD}"/>
              </a:ext>
            </a:extLst>
          </p:cNvPr>
          <p:cNvSpPr/>
          <p:nvPr/>
        </p:nvSpPr>
        <p:spPr>
          <a:xfrm>
            <a:off x="8035384" y="4149080"/>
            <a:ext cx="1450305"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kumimoji="0" lang="en-US" sz="1600" b="0" i="0" u="none" strike="noStrike" kern="1200" cap="none" spc="0" normalizeH="0" baseline="0" noProof="0" dirty="0">
                <a:ln>
                  <a:noFill/>
                </a:ln>
                <a:solidFill>
                  <a:srgbClr val="000000"/>
                </a:solidFill>
                <a:effectLst/>
                <a:uLnTx/>
                <a:uFillTx/>
                <a:latin typeface="Menlo" panose="020B0609030804020204"/>
              </a:rPr>
              <a:t>p2[</a:t>
            </a:r>
            <a:r>
              <a:rPr kumimoji="0" lang="en-US" sz="1600" b="0" i="0" u="none" strike="noStrike" kern="1200" cap="none" spc="0" normalizeH="0" baseline="0" noProof="0" dirty="0">
                <a:ln>
                  <a:noFill/>
                </a:ln>
                <a:solidFill>
                  <a:srgbClr val="098658"/>
                </a:solidFill>
                <a:effectLst/>
                <a:uLnTx/>
                <a:uFillTx/>
                <a:latin typeface="Menlo" panose="020B0609030804020204"/>
              </a:rPr>
              <a:t>0</a:t>
            </a:r>
            <a:r>
              <a:rPr kumimoji="0" lang="en-US" sz="1600" b="0" i="0" u="none" strike="noStrike" kern="1200" cap="none" spc="0" normalizeH="0" baseline="0" noProof="0" dirty="0">
                <a:ln>
                  <a:noFill/>
                </a:ln>
                <a:solidFill>
                  <a:srgbClr val="000000"/>
                </a:solidFill>
                <a:effectLst/>
                <a:uLnTx/>
                <a:uFillTx/>
                <a:latin typeface="Menlo" panose="020B0609030804020204"/>
              </a:rPr>
              <a:t>]=</a:t>
            </a:r>
            <a:r>
              <a:rPr lang="en-US" sz="1600" dirty="0">
                <a:solidFill>
                  <a:srgbClr val="A31515"/>
                </a:solidFill>
                <a:latin typeface="Menlo" panose="020B0609030804020204"/>
              </a:rPr>
              <a:t>'A'</a:t>
            </a:r>
            <a:r>
              <a:rPr kumimoji="0" lang="en-US" sz="1600" b="0" i="0" u="none" strike="noStrike" kern="1200" cap="none" spc="0" normalizeH="0" baseline="0" noProof="0" dirty="0">
                <a:ln>
                  <a:noFill/>
                </a:ln>
                <a:solidFill>
                  <a:srgbClr val="000000"/>
                </a:solidFill>
                <a:effectLst/>
                <a:uLnTx/>
                <a:uFillTx/>
                <a:latin typeface="Menlo" panose="020B0609030804020204"/>
              </a:rPr>
              <a:t>;</a:t>
            </a:r>
          </a:p>
        </p:txBody>
      </p:sp>
      <p:sp>
        <p:nvSpPr>
          <p:cNvPr id="54" name="矩形 53">
            <a:extLst>
              <a:ext uri="{FF2B5EF4-FFF2-40B4-BE49-F238E27FC236}">
                <a16:creationId xmlns:a16="http://schemas.microsoft.com/office/drawing/2014/main" id="{3D8871D7-B056-D1AA-9371-03608A4E2E96}"/>
              </a:ext>
            </a:extLst>
          </p:cNvPr>
          <p:cNvSpPr/>
          <p:nvPr/>
        </p:nvSpPr>
        <p:spPr>
          <a:xfrm>
            <a:off x="8958948" y="5157192"/>
            <a:ext cx="1701146"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kumimoji="0" lang="en-US" sz="1600" b="0" i="0" u="none" strike="noStrike" kern="1200" cap="none" spc="0" normalizeH="0" baseline="0" noProof="0" dirty="0">
                <a:ln>
                  <a:noFill/>
                </a:ln>
                <a:solidFill>
                  <a:srgbClr val="000000"/>
                </a:solidFill>
                <a:effectLst/>
                <a:uLnTx/>
                <a:uFillTx/>
                <a:latin typeface="Menlo" panose="020B0609030804020204"/>
              </a:rPr>
              <a:t>p1[</a:t>
            </a:r>
            <a:r>
              <a:rPr kumimoji="0" lang="en-US" sz="1600" b="0" i="0" u="none" strike="noStrike" kern="1200" cap="none" spc="0" normalizeH="0" baseline="0" noProof="0" dirty="0">
                <a:ln>
                  <a:noFill/>
                </a:ln>
                <a:solidFill>
                  <a:srgbClr val="098658"/>
                </a:solidFill>
                <a:effectLst/>
                <a:uLnTx/>
                <a:uFillTx/>
                <a:latin typeface="Menlo" panose="020B0609030804020204"/>
              </a:rPr>
              <a:t>0</a:t>
            </a:r>
            <a:r>
              <a:rPr kumimoji="0" lang="en-US" sz="1600" b="0" i="0" u="none" strike="noStrike" kern="1200" cap="none" spc="0" normalizeH="0" baseline="0" noProof="0" dirty="0">
                <a:ln>
                  <a:noFill/>
                </a:ln>
                <a:solidFill>
                  <a:srgbClr val="000000"/>
                </a:solidFill>
                <a:effectLst/>
                <a:uLnTx/>
                <a:uFillTx/>
                <a:latin typeface="Menlo" panose="020B0609030804020204"/>
              </a:rPr>
              <a:t>]=</a:t>
            </a:r>
            <a:r>
              <a:rPr lang="en-US" sz="1600" dirty="0">
                <a:solidFill>
                  <a:srgbClr val="A31515"/>
                </a:solidFill>
                <a:latin typeface="Menlo" panose="020B0609030804020204"/>
              </a:rPr>
              <a:t>'B'</a:t>
            </a:r>
            <a:r>
              <a:rPr kumimoji="0" lang="en-US" sz="1600" b="0" i="0" u="none" strike="noStrike" kern="1200" cap="none" spc="0" normalizeH="0" baseline="0" noProof="0" dirty="0">
                <a:ln>
                  <a:noFill/>
                </a:ln>
                <a:solidFill>
                  <a:srgbClr val="000000"/>
                </a:solidFill>
                <a:effectLst/>
                <a:uLnTx/>
                <a:uFillTx/>
                <a:latin typeface="Menlo" panose="020B0609030804020204"/>
              </a:rPr>
              <a:t>;</a:t>
            </a:r>
          </a:p>
        </p:txBody>
      </p:sp>
      <p:cxnSp>
        <p:nvCxnSpPr>
          <p:cNvPr id="56" name="直接箭头连接符 55">
            <a:extLst>
              <a:ext uri="{FF2B5EF4-FFF2-40B4-BE49-F238E27FC236}">
                <a16:creationId xmlns:a16="http://schemas.microsoft.com/office/drawing/2014/main" id="{CFF78898-D7D7-7449-72F5-082E52C5B3CF}"/>
              </a:ext>
            </a:extLst>
          </p:cNvPr>
          <p:cNvCxnSpPr>
            <a:cxnSpLocks/>
            <a:stCxn id="49" idx="2"/>
            <a:endCxn id="15" idx="0"/>
          </p:cNvCxnSpPr>
          <p:nvPr/>
        </p:nvCxnSpPr>
        <p:spPr>
          <a:xfrm>
            <a:off x="8749321" y="2863612"/>
            <a:ext cx="0" cy="2053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B8DA68F6-1BC5-1EF0-ACFF-F251BCF4D45E}"/>
              </a:ext>
            </a:extLst>
          </p:cNvPr>
          <p:cNvCxnSpPr>
            <a:cxnSpLocks/>
            <a:stCxn id="50" idx="2"/>
            <a:endCxn id="53" idx="0"/>
          </p:cNvCxnSpPr>
          <p:nvPr/>
        </p:nvCxnSpPr>
        <p:spPr>
          <a:xfrm>
            <a:off x="8128080" y="4005064"/>
            <a:ext cx="632457" cy="1440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矩形 57">
            <a:extLst>
              <a:ext uri="{FF2B5EF4-FFF2-40B4-BE49-F238E27FC236}">
                <a16:creationId xmlns:a16="http://schemas.microsoft.com/office/drawing/2014/main" id="{03283E48-7348-C4D8-E1A3-6249AA67BA7D}"/>
              </a:ext>
            </a:extLst>
          </p:cNvPr>
          <p:cNvSpPr/>
          <p:nvPr/>
        </p:nvSpPr>
        <p:spPr>
          <a:xfrm>
            <a:off x="7785564" y="4653136"/>
            <a:ext cx="1949947" cy="360040"/>
          </a:xfrm>
          <a:prstGeom prst="rect">
            <a:avLst/>
          </a:prstGeom>
          <a:solidFill>
            <a:schemeClr val="accent6">
              <a:lumMod val="20000"/>
              <a:lumOff val="80000"/>
            </a:schemeClr>
          </a:solid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0000FF"/>
                </a:solidFill>
                <a:latin typeface="Menlo" panose="020B0609030804020204"/>
              </a:rPr>
              <a:t>if</a:t>
            </a:r>
            <a:r>
              <a:rPr lang="en-US" altLang="zh-CN" sz="1600" dirty="0">
                <a:solidFill>
                  <a:srgbClr val="000000"/>
                </a:solidFill>
                <a:latin typeface="Menlo" panose="020B0609030804020204"/>
              </a:rPr>
              <a:t>(</a:t>
            </a:r>
            <a:r>
              <a:rPr lang="en-US" altLang="zh-CN" sz="1600" dirty="0" err="1">
                <a:solidFill>
                  <a:srgbClr val="000000"/>
                </a:solidFill>
                <a:latin typeface="Menlo" panose="020B0609030804020204"/>
              </a:rPr>
              <a:t>buf</a:t>
            </a:r>
            <a:r>
              <a:rPr lang="en-US" altLang="zh-CN" sz="1600" dirty="0">
                <a:solidFill>
                  <a:srgbClr val="000000"/>
                </a:solidFill>
                <a:latin typeface="Menlo" panose="020B0609030804020204"/>
              </a:rPr>
              <a:t>[</a:t>
            </a:r>
            <a:r>
              <a:rPr lang="en-US" altLang="zh-CN" sz="1600" dirty="0">
                <a:solidFill>
                  <a:srgbClr val="098658"/>
                </a:solidFill>
                <a:latin typeface="Menlo" panose="020B0609030804020204"/>
              </a:rPr>
              <a:t>1</a:t>
            </a:r>
            <a:r>
              <a:rPr lang="en-US" altLang="zh-CN" sz="1600" dirty="0">
                <a:solidFill>
                  <a:srgbClr val="000000"/>
                </a:solidFill>
                <a:latin typeface="Menlo" panose="020B0609030804020204"/>
              </a:rPr>
              <a:t>]==</a:t>
            </a:r>
            <a:r>
              <a:rPr lang="en-US" altLang="zh-CN" sz="1600" dirty="0">
                <a:solidFill>
                  <a:srgbClr val="A31515"/>
                </a:solidFill>
                <a:latin typeface="Menlo" panose="020B0609030804020204"/>
              </a:rPr>
              <a:t>'b'</a:t>
            </a:r>
            <a:r>
              <a:rPr lang="en-US" altLang="zh-CN" sz="1600" dirty="0">
                <a:solidFill>
                  <a:srgbClr val="000000"/>
                </a:solidFill>
                <a:latin typeface="Menlo" panose="020B0609030804020204"/>
              </a:rPr>
              <a:t>)</a:t>
            </a:r>
            <a:endParaRPr lang="en-US" sz="1600" dirty="0">
              <a:solidFill>
                <a:srgbClr val="000000"/>
              </a:solidFill>
              <a:latin typeface="Menlo" panose="020B0609030804020204"/>
            </a:endParaRPr>
          </a:p>
        </p:txBody>
      </p:sp>
      <p:cxnSp>
        <p:nvCxnSpPr>
          <p:cNvPr id="59" name="直接箭头连接符 58">
            <a:extLst>
              <a:ext uri="{FF2B5EF4-FFF2-40B4-BE49-F238E27FC236}">
                <a16:creationId xmlns:a16="http://schemas.microsoft.com/office/drawing/2014/main" id="{2B6836A1-2DDA-0F4B-D66C-EAC546CE7B9B}"/>
              </a:ext>
            </a:extLst>
          </p:cNvPr>
          <p:cNvCxnSpPr>
            <a:cxnSpLocks/>
            <a:stCxn id="58" idx="2"/>
            <a:endCxn id="54" idx="0"/>
          </p:cNvCxnSpPr>
          <p:nvPr/>
        </p:nvCxnSpPr>
        <p:spPr>
          <a:xfrm>
            <a:off x="8760538" y="5013176"/>
            <a:ext cx="1048983" cy="1440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107DAD2A-3AC1-C25B-B5FD-B36FD46F1C09}"/>
              </a:ext>
            </a:extLst>
          </p:cNvPr>
          <p:cNvCxnSpPr>
            <a:cxnSpLocks/>
            <a:stCxn id="54" idx="2"/>
            <a:endCxn id="52" idx="0"/>
          </p:cNvCxnSpPr>
          <p:nvPr/>
        </p:nvCxnSpPr>
        <p:spPr>
          <a:xfrm flipH="1">
            <a:off x="8760539" y="5517232"/>
            <a:ext cx="1048982" cy="1074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3A6D098D-C3B7-8AF1-19F6-5475E125485B}"/>
              </a:ext>
            </a:extLst>
          </p:cNvPr>
          <p:cNvCxnSpPr>
            <a:cxnSpLocks/>
            <a:stCxn id="51" idx="2"/>
            <a:endCxn id="52" idx="0"/>
          </p:cNvCxnSpPr>
          <p:nvPr/>
        </p:nvCxnSpPr>
        <p:spPr>
          <a:xfrm>
            <a:off x="7840096" y="5517232"/>
            <a:ext cx="920443" cy="1074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C54F7B87-7640-4686-D081-BD2BEA6DA096}"/>
              </a:ext>
            </a:extLst>
          </p:cNvPr>
          <p:cNvSpPr txBox="1"/>
          <p:nvPr/>
        </p:nvSpPr>
        <p:spPr>
          <a:xfrm>
            <a:off x="839416" y="1135329"/>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示例代码</a:t>
            </a:r>
          </a:p>
        </p:txBody>
      </p:sp>
      <p:sp>
        <p:nvSpPr>
          <p:cNvPr id="15" name="矩形 14">
            <a:extLst>
              <a:ext uri="{FF2B5EF4-FFF2-40B4-BE49-F238E27FC236}">
                <a16:creationId xmlns:a16="http://schemas.microsoft.com/office/drawing/2014/main" id="{17335FD7-0D89-9C65-CE5E-F0528F0B14AD}"/>
              </a:ext>
            </a:extLst>
          </p:cNvPr>
          <p:cNvSpPr/>
          <p:nvPr/>
        </p:nvSpPr>
        <p:spPr>
          <a:xfrm>
            <a:off x="7708436" y="3068960"/>
            <a:ext cx="2081770" cy="40403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0000FF"/>
                </a:solidFill>
                <a:latin typeface="Menlo" panose="020B0609030804020204"/>
              </a:rPr>
              <a:t>if</a:t>
            </a:r>
            <a:r>
              <a:rPr lang="en-US" altLang="zh-CN" sz="1600" dirty="0">
                <a:solidFill>
                  <a:srgbClr val="000000"/>
                </a:solidFill>
                <a:latin typeface="Menlo" panose="020B0609030804020204"/>
              </a:rPr>
              <a:t>(</a:t>
            </a:r>
            <a:r>
              <a:rPr lang="en-US" altLang="zh-CN" sz="1600" dirty="0" err="1">
                <a:solidFill>
                  <a:srgbClr val="000000"/>
                </a:solidFill>
                <a:latin typeface="Menlo" panose="020B0609030804020204"/>
              </a:rPr>
              <a:t>buf</a:t>
            </a:r>
            <a:r>
              <a:rPr lang="en-US" altLang="zh-CN" sz="1600" dirty="0">
                <a:solidFill>
                  <a:srgbClr val="000000"/>
                </a:solidFill>
                <a:latin typeface="Menlo" panose="020B0609030804020204"/>
              </a:rPr>
              <a:t>[</a:t>
            </a:r>
            <a:r>
              <a:rPr lang="en-US" altLang="zh-CN" sz="1600" dirty="0">
                <a:solidFill>
                  <a:srgbClr val="098658"/>
                </a:solidFill>
                <a:latin typeface="Menlo" panose="020B0609030804020204"/>
              </a:rPr>
              <a:t>0</a:t>
            </a:r>
            <a:r>
              <a:rPr lang="en-US" altLang="zh-CN" sz="1600" dirty="0">
                <a:solidFill>
                  <a:srgbClr val="000000"/>
                </a:solidFill>
                <a:latin typeface="Menlo" panose="020B0609030804020204"/>
              </a:rPr>
              <a:t>]==</a:t>
            </a:r>
            <a:r>
              <a:rPr lang="en-US" altLang="zh-CN" sz="1600" dirty="0">
                <a:solidFill>
                  <a:srgbClr val="A31515"/>
                </a:solidFill>
                <a:latin typeface="Menlo" panose="020B0609030804020204"/>
              </a:rPr>
              <a:t>'a'</a:t>
            </a:r>
            <a:r>
              <a:rPr lang="en-US" altLang="zh-CN" sz="1600" dirty="0">
                <a:solidFill>
                  <a:srgbClr val="000000"/>
                </a:solidFill>
                <a:latin typeface="Menlo" panose="020B0609030804020204"/>
              </a:rPr>
              <a:t>)</a:t>
            </a:r>
            <a:endParaRPr kumimoji="0" lang="en-US" sz="1600" b="0" i="0" u="none" strike="noStrike" kern="1200" cap="none" spc="0" normalizeH="0" baseline="0" noProof="0" dirty="0">
              <a:ln>
                <a:noFill/>
              </a:ln>
              <a:solidFill>
                <a:srgbClr val="000000"/>
              </a:solidFill>
              <a:effectLst/>
              <a:uLnTx/>
              <a:uFillTx/>
              <a:latin typeface="Menlo" panose="020B0609030804020204"/>
              <a:ea typeface="+mn-ea"/>
              <a:cs typeface="+mn-cs"/>
            </a:endParaRPr>
          </a:p>
        </p:txBody>
      </p:sp>
      <p:cxnSp>
        <p:nvCxnSpPr>
          <p:cNvPr id="24" name="直接箭头连接符 47">
            <a:extLst>
              <a:ext uri="{FF2B5EF4-FFF2-40B4-BE49-F238E27FC236}">
                <a16:creationId xmlns:a16="http://schemas.microsoft.com/office/drawing/2014/main" id="{17A47910-638C-9F7F-2EF7-9C01E7E8ADD1}"/>
              </a:ext>
            </a:extLst>
          </p:cNvPr>
          <p:cNvCxnSpPr>
            <a:cxnSpLocks/>
            <a:stCxn id="15" idx="2"/>
            <a:endCxn id="53" idx="0"/>
          </p:cNvCxnSpPr>
          <p:nvPr/>
        </p:nvCxnSpPr>
        <p:spPr>
          <a:xfrm>
            <a:off x="8749321" y="3472991"/>
            <a:ext cx="11216" cy="6760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47">
            <a:extLst>
              <a:ext uri="{FF2B5EF4-FFF2-40B4-BE49-F238E27FC236}">
                <a16:creationId xmlns:a16="http://schemas.microsoft.com/office/drawing/2014/main" id="{2D25C538-ACE5-3041-B09A-A4E95E00ED4B}"/>
              </a:ext>
            </a:extLst>
          </p:cNvPr>
          <p:cNvCxnSpPr>
            <a:cxnSpLocks/>
            <a:stCxn id="53" idx="2"/>
            <a:endCxn id="58" idx="0"/>
          </p:cNvCxnSpPr>
          <p:nvPr/>
        </p:nvCxnSpPr>
        <p:spPr>
          <a:xfrm>
            <a:off x="8760537" y="4509120"/>
            <a:ext cx="1" cy="1440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249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AB43764-E041-9757-36BA-9EB80FCBD27B}"/>
              </a:ext>
            </a:extLst>
          </p:cNvPr>
          <p:cNvSpPr/>
          <p:nvPr/>
        </p:nvSpPr>
        <p:spPr>
          <a:xfrm>
            <a:off x="0" y="1720054"/>
            <a:ext cx="12192000" cy="2376264"/>
          </a:xfrm>
          <a:prstGeom prst="rect">
            <a:avLst/>
          </a:prstGeom>
          <a:solidFill>
            <a:srgbClr val="0048AA"/>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sz="6000" b="1" dirty="0">
                <a:solidFill>
                  <a:schemeClr val="bg1"/>
                </a:solidFill>
                <a:latin typeface="Microsoft YaHei" panose="020B0503020204020204" pitchFamily="34" charset="-122"/>
                <a:ea typeface="Microsoft YaHei" panose="020B0503020204020204" pitchFamily="34" charset="-122"/>
              </a:rPr>
              <a:t>03</a:t>
            </a:r>
            <a:r>
              <a:rPr kumimoji="1" lang="zh-CN" altLang="en-US" sz="6000" dirty="0">
                <a:solidFill>
                  <a:schemeClr val="bg1"/>
                </a:solidFill>
                <a:latin typeface="Microsoft YaHei" panose="020B0503020204020204" pitchFamily="34" charset="-122"/>
                <a:ea typeface="Microsoft YaHei" panose="020B0503020204020204" pitchFamily="34" charset="-122"/>
              </a:rPr>
              <a:t>  模糊测试</a:t>
            </a:r>
          </a:p>
        </p:txBody>
      </p:sp>
    </p:spTree>
    <p:extLst>
      <p:ext uri="{BB962C8B-B14F-4D97-AF65-F5344CB8AC3E}">
        <p14:creationId xmlns:p14="http://schemas.microsoft.com/office/powerpoint/2010/main" val="3606307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AB43764-E041-9757-36BA-9EB80FCBD27B}"/>
              </a:ext>
            </a:extLst>
          </p:cNvPr>
          <p:cNvSpPr/>
          <p:nvPr/>
        </p:nvSpPr>
        <p:spPr>
          <a:xfrm>
            <a:off x="0" y="1720054"/>
            <a:ext cx="12192000" cy="2376264"/>
          </a:xfrm>
          <a:prstGeom prst="rect">
            <a:avLst/>
          </a:prstGeom>
          <a:solidFill>
            <a:srgbClr val="0048AA"/>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sz="6000" b="1" dirty="0">
                <a:solidFill>
                  <a:schemeClr val="bg1"/>
                </a:solidFill>
                <a:latin typeface="Microsoft YaHei" panose="020B0503020204020204" pitchFamily="34" charset="-122"/>
                <a:ea typeface="Microsoft YaHei" panose="020B0503020204020204" pitchFamily="34" charset="-122"/>
              </a:rPr>
              <a:t>01</a:t>
            </a:r>
            <a:r>
              <a:rPr kumimoji="1" lang="zh-CN" altLang="en-US" sz="6000" dirty="0">
                <a:solidFill>
                  <a:schemeClr val="bg1"/>
                </a:solidFill>
                <a:latin typeface="Microsoft YaHei" panose="020B0503020204020204" pitchFamily="34" charset="-122"/>
                <a:ea typeface="Microsoft YaHei" panose="020B0503020204020204" pitchFamily="34" charset="-122"/>
              </a:rPr>
              <a:t>  词法分析</a:t>
            </a:r>
          </a:p>
        </p:txBody>
      </p:sp>
    </p:spTree>
    <p:extLst>
      <p:ext uri="{BB962C8B-B14F-4D97-AF65-F5344CB8AC3E}">
        <p14:creationId xmlns:p14="http://schemas.microsoft.com/office/powerpoint/2010/main" val="1905847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模糊测试</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基本概念</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1424" y="1706792"/>
            <a:ext cx="4824536" cy="4289059"/>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模糊测试</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Fuzzing)</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是一种</a:t>
            </a:r>
            <a:r>
              <a:rPr kumimoji="1" lang="zh-CN" altLang="en-US" sz="2000" dirty="0">
                <a:latin typeface="Microsoft YaHei" panose="020B0503020204020204" pitchFamily="34" charset="-122"/>
                <a:ea typeface="Microsoft YaHei" panose="020B0503020204020204" pitchFamily="34" charset="-122"/>
              </a:rPr>
              <a:t>自动化或半自动化的安全漏洞检测技术，</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通过向目标软件输入大量的畸形数据并监测目标系统的异常来发现潜在的软件漏洞。</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模糊测试属于黑盒测试的一种，它是一种有效的动态漏洞分析技术，黑客和安全技术人员使用该项技术已经</a:t>
            </a:r>
            <a:r>
              <a:rPr kumimoji="1" lang="zh-CN" altLang="en-US" sz="2000" dirty="0">
                <a:latin typeface="Microsoft YaHei" panose="020B0503020204020204" pitchFamily="34" charset="-122"/>
                <a:ea typeface="Microsoft YaHei" panose="020B0503020204020204" pitchFamily="34" charset="-122"/>
              </a:rPr>
              <a:t>发现了大量的未公开漏洞。</a:t>
            </a:r>
            <a:endParaRPr kumimoji="1" lang="en-US" altLang="zh-CN" sz="2000" dirty="0">
              <a:latin typeface="Microsoft YaHei" panose="020B0503020204020204" pitchFamily="34" charset="-122"/>
              <a:ea typeface="Microsoft YaHei" panose="020B0503020204020204" pitchFamily="34" charset="-122"/>
            </a:endParaRPr>
          </a:p>
          <a:p>
            <a:pPr>
              <a:lnSpc>
                <a:spcPct val="125000"/>
              </a:lnSpc>
            </a:pPr>
            <a:r>
              <a:rPr kumimoji="1" lang="zh-CN" altLang="en-US" sz="2000" dirty="0">
                <a:latin typeface="Microsoft YaHei" panose="020B0503020204020204" pitchFamily="34" charset="-122"/>
                <a:ea typeface="Microsoft YaHei" panose="020B0503020204020204" pitchFamily="34" charset="-122"/>
              </a:rPr>
              <a:t>它的缺点是畸形数据的生成具有随机性，而随机性造成代码覆盖不充分导致了测试数据覆盖率不高。</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分类</a:t>
            </a:r>
          </a:p>
        </p:txBody>
      </p:sp>
      <p:sp>
        <p:nvSpPr>
          <p:cNvPr id="9" name="文本框 8">
            <a:extLst>
              <a:ext uri="{FF2B5EF4-FFF2-40B4-BE49-F238E27FC236}">
                <a16:creationId xmlns:a16="http://schemas.microsoft.com/office/drawing/2014/main" id="{0A3CBDEB-575B-00AE-A610-AD66DE4EF034}"/>
              </a:ext>
            </a:extLst>
          </p:cNvPr>
          <p:cNvSpPr txBox="1"/>
          <p:nvPr/>
        </p:nvSpPr>
        <p:spPr>
          <a:xfrm>
            <a:off x="6450969" y="1713192"/>
            <a:ext cx="4960962" cy="826573"/>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模糊测试可以分为基于生成的模糊测试和基于变异的模糊测试。</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064619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模糊测试</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295465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基于生成的模糊测试</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0369" y="1706792"/>
            <a:ext cx="4824536" cy="159601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指依据</a:t>
            </a:r>
            <a:r>
              <a:rPr kumimoji="1" lang="zh-CN" altLang="en-US" sz="2000" dirty="0">
                <a:latin typeface="Microsoft YaHei" panose="020B0503020204020204" pitchFamily="34" charset="-122"/>
                <a:ea typeface="Microsoft YaHei" panose="020B0503020204020204" pitchFamily="34" charset="-122"/>
              </a:rPr>
              <a:t>特定的文件格式或者协议规范组合生成测</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试用例，该方法的关键点在于既要遵守被测程序的输入数据的规范要求，又要能变异出区别于正常的数据。</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295465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基于变异的模糊测试</a:t>
            </a:r>
          </a:p>
        </p:txBody>
      </p:sp>
      <p:sp>
        <p:nvSpPr>
          <p:cNvPr id="9" name="文本框 8">
            <a:extLst>
              <a:ext uri="{FF2B5EF4-FFF2-40B4-BE49-F238E27FC236}">
                <a16:creationId xmlns:a16="http://schemas.microsoft.com/office/drawing/2014/main" id="{0A3CBDEB-575B-00AE-A610-AD66DE4EF034}"/>
              </a:ext>
            </a:extLst>
          </p:cNvPr>
          <p:cNvSpPr txBox="1"/>
          <p:nvPr/>
        </p:nvSpPr>
        <p:spPr>
          <a:xfrm>
            <a:off x="6450969" y="1699884"/>
            <a:ext cx="4824536" cy="1980735"/>
          </a:xfrm>
          <a:prstGeom prst="rect">
            <a:avLst/>
          </a:prstGeom>
          <a:noFill/>
        </p:spPr>
        <p:txBody>
          <a:bodyPr wrap="square" rtlCol="0">
            <a:spAutoFit/>
          </a:bodyPr>
          <a:lstStyle/>
          <a:p>
            <a:pPr>
              <a:lnSpc>
                <a:spcPct val="125000"/>
              </a:lnSpc>
            </a:pPr>
            <a:r>
              <a:rPr kumimoji="1" lang="zh-CN" altLang="en-US" sz="2000" dirty="0">
                <a:latin typeface="Microsoft YaHei" panose="020B0503020204020204" pitchFamily="34" charset="-122"/>
                <a:ea typeface="Microsoft YaHei" panose="020B0503020204020204" pitchFamily="34" charset="-122"/>
              </a:rPr>
              <a:t>指在原有合法的测试用例基础上，通过变异策略生成新的测试用例。</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变异策略可以是随机变异策略、边界值变异策略和位变异策略等，但前提条件是给定的初始测试用例是合法的输入。</a:t>
            </a:r>
          </a:p>
        </p:txBody>
      </p:sp>
    </p:spTree>
    <p:extLst>
      <p:ext uri="{BB962C8B-B14F-4D97-AF65-F5344CB8AC3E}">
        <p14:creationId xmlns:p14="http://schemas.microsoft.com/office/powerpoint/2010/main" val="2242299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模糊测试</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4801314"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第一步：确定测试对象和输入数据</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0369" y="1782303"/>
            <a:ext cx="4824536" cy="4638899"/>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由于所有可被利用的漏洞都是由于应用程序接受了用户输入的数据造成的，并且在处理输入数据时没有首先过滤非法数据或者进行校验确认。对模糊测试来说首要的问题是确定可能的输入数据，畸形输入数据的枚举对模糊测试至关重要。</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所有应用程序能够接收的数据都应该被认为是输入数据，主要包括文件，网络数据包，注册表键值，环境变量，配置文件和命令行参数等，这些都是可能的模糊测试输入数据。</a:t>
            </a:r>
          </a:p>
          <a:p>
            <a:pPr>
              <a:lnSpc>
                <a:spcPct val="125000"/>
              </a:lnSpc>
            </a:pP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3969356"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第二步：生成模糊测试数据</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0A3CBDEB-575B-00AE-A610-AD66DE4EF034}"/>
              </a:ext>
            </a:extLst>
          </p:cNvPr>
          <p:cNvSpPr txBox="1"/>
          <p:nvPr/>
        </p:nvSpPr>
        <p:spPr>
          <a:xfrm>
            <a:off x="6444786" y="1782303"/>
            <a:ext cx="4824536" cy="3519425"/>
          </a:xfrm>
          <a:prstGeom prst="rect">
            <a:avLst/>
          </a:prstGeom>
          <a:noFill/>
        </p:spPr>
        <p:txBody>
          <a:bodyPr wrap="square" rtlCol="0">
            <a:spAutoFit/>
          </a:bodyPr>
          <a:lstStyle/>
          <a:p>
            <a:pPr>
              <a:lnSpc>
                <a:spcPct val="125000"/>
              </a:lnSpc>
            </a:pP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一旦确定了输入数据，接着就可以生成模糊测试用的畸形数据。根据目标程序及输入数据格式的不同，可相应选择不同的测试数据生成算法。</a:t>
            </a:r>
            <a:endPar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endParaRPr>
          </a:p>
          <a:p>
            <a:pPr>
              <a:lnSpc>
                <a:spcPct val="125000"/>
              </a:lnSpc>
            </a:pP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例如，可以采用预生成的数据，也可以通过对有效数据样本进行变异，或是根据协议和文件格式动态生成畸形数据。</a:t>
            </a:r>
            <a:endPar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endParaRPr>
          </a:p>
          <a:p>
            <a:pPr>
              <a:lnSpc>
                <a:spcPct val="125000"/>
              </a:lnSpc>
            </a:pP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无论采用哪种方法，这个过程都应该采用自动化的方法完成。 </a:t>
            </a:r>
          </a:p>
        </p:txBody>
      </p:sp>
    </p:spTree>
    <p:extLst>
      <p:ext uri="{BB962C8B-B14F-4D97-AF65-F5344CB8AC3E}">
        <p14:creationId xmlns:p14="http://schemas.microsoft.com/office/powerpoint/2010/main" val="38228589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模糊测试</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387798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第三步：检测模糊测试数据</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0369" y="1706792"/>
            <a:ext cx="4824536" cy="1561133"/>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检测模糊测试数据的过程首先要启动目标程序，然后把生成的测试数据输入到应用程序中进行处理。 </a:t>
            </a:r>
          </a:p>
          <a:p>
            <a:pPr>
              <a:lnSpc>
                <a:spcPct val="125000"/>
              </a:lnSpc>
            </a:pP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387798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第四步：监测目标程序异常</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0A3CBDEB-575B-00AE-A610-AD66DE4EF034}"/>
              </a:ext>
            </a:extLst>
          </p:cNvPr>
          <p:cNvSpPr txBox="1"/>
          <p:nvPr/>
        </p:nvSpPr>
        <p:spPr>
          <a:xfrm>
            <a:off x="6442518" y="1706792"/>
            <a:ext cx="4824536" cy="1595821"/>
          </a:xfrm>
          <a:prstGeom prst="rect">
            <a:avLst/>
          </a:prstGeom>
          <a:noFill/>
        </p:spPr>
        <p:txBody>
          <a:bodyPr wrap="square" rtlCol="0">
            <a:spAutoFit/>
          </a:bodyPr>
          <a:lstStyle/>
          <a:p>
            <a:pPr>
              <a:lnSpc>
                <a:spcPct val="125000"/>
              </a:lnSpc>
            </a:pP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在模糊测试过程中，一个非常重要但却经常被忽视的步骤是对程序异常的监测。实时监测目标程序的运行，就能追踪到引发目标程序异常的源测试数据。 </a:t>
            </a:r>
          </a:p>
        </p:txBody>
      </p:sp>
    </p:spTree>
    <p:extLst>
      <p:ext uri="{BB962C8B-B14F-4D97-AF65-F5344CB8AC3E}">
        <p14:creationId xmlns:p14="http://schemas.microsoft.com/office/powerpoint/2010/main" val="1167896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模糊测试</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326243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第五步：确定可利用性</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0369" y="1782303"/>
            <a:ext cx="4824536" cy="194585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一旦监测到程序出现的异常，还需要进一步确定所发现的异常情况是否能被进一步利用。这个步骤一般由手工完成，需要分析人员具备深厚的漏洞挖掘和分析经验。</a:t>
            </a:r>
          </a:p>
          <a:p>
            <a:pPr>
              <a:lnSpc>
                <a:spcPct val="125000"/>
              </a:lnSpc>
            </a:pP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203132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模糊测试流程</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7EEFA98C-93C1-69C3-F685-EA67E08581DE}"/>
              </a:ext>
            </a:extLst>
          </p:cNvPr>
          <p:cNvSpPr/>
          <p:nvPr/>
        </p:nvSpPr>
        <p:spPr>
          <a:xfrm>
            <a:off x="7307436" y="2070335"/>
            <a:ext cx="3168352" cy="494569"/>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1.</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 确定测试对象和输入数据</a:t>
            </a:r>
          </a:p>
        </p:txBody>
      </p:sp>
      <p:sp>
        <p:nvSpPr>
          <p:cNvPr id="11" name="矩形 10">
            <a:extLst>
              <a:ext uri="{FF2B5EF4-FFF2-40B4-BE49-F238E27FC236}">
                <a16:creationId xmlns:a16="http://schemas.microsoft.com/office/drawing/2014/main" id="{0935194B-9A26-AFA3-451F-8236AD419911}"/>
              </a:ext>
            </a:extLst>
          </p:cNvPr>
          <p:cNvSpPr/>
          <p:nvPr/>
        </p:nvSpPr>
        <p:spPr>
          <a:xfrm>
            <a:off x="7307436" y="2934431"/>
            <a:ext cx="3168352" cy="494569"/>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2.</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 生成模糊测试数据</a:t>
            </a:r>
          </a:p>
        </p:txBody>
      </p:sp>
      <p:sp>
        <p:nvSpPr>
          <p:cNvPr id="12" name="矩形 11">
            <a:extLst>
              <a:ext uri="{FF2B5EF4-FFF2-40B4-BE49-F238E27FC236}">
                <a16:creationId xmlns:a16="http://schemas.microsoft.com/office/drawing/2014/main" id="{47E86C63-57AE-87FD-E602-0DE2F76C2B3D}"/>
              </a:ext>
            </a:extLst>
          </p:cNvPr>
          <p:cNvSpPr/>
          <p:nvPr/>
        </p:nvSpPr>
        <p:spPr>
          <a:xfrm>
            <a:off x="7307436" y="3798527"/>
            <a:ext cx="3168352" cy="494569"/>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3.</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 运行模糊测试目标</a:t>
            </a:r>
          </a:p>
        </p:txBody>
      </p:sp>
      <p:sp>
        <p:nvSpPr>
          <p:cNvPr id="15" name="矩形 14">
            <a:extLst>
              <a:ext uri="{FF2B5EF4-FFF2-40B4-BE49-F238E27FC236}">
                <a16:creationId xmlns:a16="http://schemas.microsoft.com/office/drawing/2014/main" id="{4A4DB420-586C-C84F-CF59-1DE513553389}"/>
              </a:ext>
            </a:extLst>
          </p:cNvPr>
          <p:cNvSpPr/>
          <p:nvPr/>
        </p:nvSpPr>
        <p:spPr>
          <a:xfrm>
            <a:off x="7307436" y="4662623"/>
            <a:ext cx="3168352" cy="494569"/>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4.</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 发现目标运行异常？</a:t>
            </a:r>
          </a:p>
        </p:txBody>
      </p:sp>
      <p:sp>
        <p:nvSpPr>
          <p:cNvPr id="16" name="矩形 15">
            <a:extLst>
              <a:ext uri="{FF2B5EF4-FFF2-40B4-BE49-F238E27FC236}">
                <a16:creationId xmlns:a16="http://schemas.microsoft.com/office/drawing/2014/main" id="{CA20303A-0F63-504E-AB56-C27BC128144F}"/>
              </a:ext>
            </a:extLst>
          </p:cNvPr>
          <p:cNvSpPr/>
          <p:nvPr/>
        </p:nvSpPr>
        <p:spPr>
          <a:xfrm>
            <a:off x="7307436" y="5670735"/>
            <a:ext cx="3168352" cy="494569"/>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5.</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 分析漏洞，确定利用性</a:t>
            </a:r>
          </a:p>
        </p:txBody>
      </p:sp>
      <p:cxnSp>
        <p:nvCxnSpPr>
          <p:cNvPr id="18" name="直线箭头连接符 17">
            <a:extLst>
              <a:ext uri="{FF2B5EF4-FFF2-40B4-BE49-F238E27FC236}">
                <a16:creationId xmlns:a16="http://schemas.microsoft.com/office/drawing/2014/main" id="{DA130979-1E0F-8FBB-0632-2C018224040D}"/>
              </a:ext>
            </a:extLst>
          </p:cNvPr>
          <p:cNvCxnSpPr>
            <a:stCxn id="10" idx="2"/>
            <a:endCxn id="11" idx="0"/>
          </p:cNvCxnSpPr>
          <p:nvPr/>
        </p:nvCxnSpPr>
        <p:spPr>
          <a:xfrm>
            <a:off x="8891612" y="2564904"/>
            <a:ext cx="0" cy="369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a:extLst>
              <a:ext uri="{FF2B5EF4-FFF2-40B4-BE49-F238E27FC236}">
                <a16:creationId xmlns:a16="http://schemas.microsoft.com/office/drawing/2014/main" id="{9F91C4F3-8175-B4B7-AF2A-9FDC551E81C8}"/>
              </a:ext>
            </a:extLst>
          </p:cNvPr>
          <p:cNvCxnSpPr>
            <a:stCxn id="11" idx="2"/>
            <a:endCxn id="12" idx="0"/>
          </p:cNvCxnSpPr>
          <p:nvPr/>
        </p:nvCxnSpPr>
        <p:spPr>
          <a:xfrm>
            <a:off x="8891612" y="3429000"/>
            <a:ext cx="0" cy="369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F443B705-AE88-10D3-663C-2C6FC28D8C97}"/>
              </a:ext>
            </a:extLst>
          </p:cNvPr>
          <p:cNvCxnSpPr>
            <a:stCxn id="12" idx="2"/>
            <a:endCxn id="15" idx="0"/>
          </p:cNvCxnSpPr>
          <p:nvPr/>
        </p:nvCxnSpPr>
        <p:spPr>
          <a:xfrm>
            <a:off x="8891612" y="4293096"/>
            <a:ext cx="0" cy="369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9C975CA1-D9CC-21BF-A83E-5E11CAD4D982}"/>
              </a:ext>
            </a:extLst>
          </p:cNvPr>
          <p:cNvCxnSpPr>
            <a:stCxn id="15" idx="2"/>
            <a:endCxn id="16" idx="0"/>
          </p:cNvCxnSpPr>
          <p:nvPr/>
        </p:nvCxnSpPr>
        <p:spPr>
          <a:xfrm>
            <a:off x="8891612" y="5157192"/>
            <a:ext cx="0" cy="51354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肘形连接符 25">
            <a:extLst>
              <a:ext uri="{FF2B5EF4-FFF2-40B4-BE49-F238E27FC236}">
                <a16:creationId xmlns:a16="http://schemas.microsoft.com/office/drawing/2014/main" id="{85F36814-E27F-E373-C378-DC928E9BBBF1}"/>
              </a:ext>
            </a:extLst>
          </p:cNvPr>
          <p:cNvCxnSpPr>
            <a:stCxn id="15" idx="3"/>
            <a:endCxn id="11" idx="3"/>
          </p:cNvCxnSpPr>
          <p:nvPr/>
        </p:nvCxnSpPr>
        <p:spPr>
          <a:xfrm flipV="1">
            <a:off x="10475788" y="3181716"/>
            <a:ext cx="12700" cy="1728192"/>
          </a:xfrm>
          <a:prstGeom prst="bentConnector3">
            <a:avLst>
              <a:gd name="adj1" fmla="val 180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E77AFCC6-8C7F-1934-4D66-E32180362352}"/>
              </a:ext>
            </a:extLst>
          </p:cNvPr>
          <p:cNvSpPr/>
          <p:nvPr/>
        </p:nvSpPr>
        <p:spPr>
          <a:xfrm>
            <a:off x="8749400" y="5166679"/>
            <a:ext cx="719978" cy="4945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是</a:t>
            </a:r>
          </a:p>
        </p:txBody>
      </p:sp>
    </p:spTree>
    <p:extLst>
      <p:ext uri="{BB962C8B-B14F-4D97-AF65-F5344CB8AC3E}">
        <p14:creationId xmlns:p14="http://schemas.microsoft.com/office/powerpoint/2010/main" val="2818386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模糊测试</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1130438" cy="461665"/>
          </a:xfrm>
          <a:prstGeom prst="rect">
            <a:avLst/>
          </a:prstGeom>
          <a:noFill/>
        </p:spPr>
        <p:txBody>
          <a:bodyPr wrap="none" rtlCol="0">
            <a:spAutoFit/>
          </a:bodyPr>
          <a:lstStyle/>
          <a:p>
            <a:r>
              <a:rPr kumimoji="1" lang="en-US" altLang="zh-CN" sz="2400" dirty="0" err="1">
                <a:solidFill>
                  <a:srgbClr val="0048AA"/>
                </a:solidFill>
                <a:latin typeface="Microsoft YaHei" panose="020B0503020204020204" pitchFamily="34" charset="-122"/>
                <a:ea typeface="Microsoft YaHei" panose="020B0503020204020204" pitchFamily="34" charset="-122"/>
              </a:rPr>
              <a:t>Fuzzer</a:t>
            </a:r>
            <a:endParaRPr kumimoji="1" lang="zh-CN" altLang="en-US" sz="2400" dirty="0">
              <a:solidFill>
                <a:srgbClr val="0048AA"/>
              </a:solidFill>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834F9780-0674-44A0-FF7F-C80FD400A950}"/>
              </a:ext>
            </a:extLst>
          </p:cNvPr>
          <p:cNvSpPr txBox="1"/>
          <p:nvPr/>
        </p:nvSpPr>
        <p:spPr>
          <a:xfrm>
            <a:off x="910369" y="1706792"/>
            <a:ext cx="4824536" cy="2138214"/>
          </a:xfrm>
          <a:prstGeom prst="rect">
            <a:avLst/>
          </a:prstGeom>
          <a:noFill/>
        </p:spPr>
        <p:txBody>
          <a:bodyPr wrap="square" rtlCol="0">
            <a:spAutoFit/>
          </a:bodyPr>
          <a:lstStyle/>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用来实现模糊测试的工具叫做</a:t>
            </a:r>
            <a:r>
              <a:rPr kumimoji="1"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fuzzer</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Fuzzer</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根据测试类型可以分为很多类，例如文件型</a:t>
            </a:r>
            <a:r>
              <a:rPr kumimoji="1"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fuzzer</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，网络型</a:t>
            </a:r>
            <a:r>
              <a:rPr kumimoji="1"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fuzzer</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，接口型</a:t>
            </a:r>
            <a:r>
              <a:rPr kumimoji="1"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fuzzer</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等。</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文件型</a:t>
            </a:r>
            <a:r>
              <a:rPr kumimoji="1"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fuzzer</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主要针对由文件作为程序输入的情况下的模糊测试。</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2569934" cy="461665"/>
          </a:xfrm>
          <a:prstGeom prst="rect">
            <a:avLst/>
          </a:prstGeom>
          <a:noFill/>
        </p:spPr>
        <p:txBody>
          <a:bodyPr wrap="none" rtlCol="0">
            <a:spAutoFit/>
          </a:bodyPr>
          <a:lstStyle/>
          <a:p>
            <a:r>
              <a:rPr kumimoji="1" lang="en-US" altLang="zh-CN" sz="2400" dirty="0">
                <a:solidFill>
                  <a:srgbClr val="0048AA"/>
                </a:solidFill>
                <a:latin typeface="Microsoft YaHei" panose="020B0503020204020204" pitchFamily="34" charset="-122"/>
                <a:ea typeface="Microsoft YaHei" panose="020B0503020204020204" pitchFamily="34" charset="-122"/>
              </a:rPr>
              <a:t>AFL</a:t>
            </a:r>
            <a:r>
              <a:rPr kumimoji="1" lang="zh-CN" altLang="en-US" sz="2400" dirty="0">
                <a:solidFill>
                  <a:srgbClr val="0048AA"/>
                </a:solidFill>
                <a:latin typeface="Microsoft YaHei" panose="020B0503020204020204" pitchFamily="34" charset="-122"/>
                <a:ea typeface="Microsoft YaHei" panose="020B0503020204020204" pitchFamily="34" charset="-122"/>
              </a:rPr>
              <a:t>模糊测试工具</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0A3CBDEB-575B-00AE-A610-AD66DE4EF034}"/>
              </a:ext>
            </a:extLst>
          </p:cNvPr>
          <p:cNvSpPr txBox="1"/>
          <p:nvPr/>
        </p:nvSpPr>
        <p:spPr>
          <a:xfrm>
            <a:off x="6457095" y="1780408"/>
            <a:ext cx="4824536" cy="3869264"/>
          </a:xfrm>
          <a:prstGeom prst="rect">
            <a:avLst/>
          </a:prstGeom>
          <a:noFill/>
        </p:spPr>
        <p:txBody>
          <a:bodyPr wrap="square" rtlCol="0">
            <a:spAutoFit/>
          </a:bodyPr>
          <a:lstStyle/>
          <a:p>
            <a:pPr>
              <a:lnSpc>
                <a:spcPct val="125000"/>
              </a:lnSpc>
            </a:pP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AFL</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American</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Fuzzy</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Lop</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）是目前比较流行的一个模糊测试工具，由谷歌公司员工</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Michal </a:t>
            </a:r>
            <a:r>
              <a:rPr kumimoji="1" lang="en"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Zalewski</a:t>
            </a:r>
            <a:r>
              <a:rPr kumimoji="1" lang="zh-CN" altLang="en" dirty="0">
                <a:solidFill>
                  <a:schemeClr val="tx1">
                    <a:lumMod val="85000"/>
                    <a:lumOff val="15000"/>
                  </a:schemeClr>
                </a:solidFill>
                <a:latin typeface="Microsoft YaHei" panose="020B0503020204020204" pitchFamily="34" charset="-122"/>
                <a:ea typeface="Microsoft YaHei" panose="020B0503020204020204" pitchFamily="34" charset="-122"/>
              </a:rPr>
              <a:t>开发</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AFL</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是一款基于覆盖引导（</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Coverage-guided</a:t>
            </a:r>
            <a:r>
              <a:rPr kumimoji="1" lang="zh-CN" altLang="en"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的模糊测试工具，它通过记录输入样本的代码覆盖率，从而调整输入样本以提高覆盖率，增加发现漏洞的概率。</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lang="en" altLang="zh-CN"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AFL</a:t>
            </a:r>
            <a:r>
              <a:rPr lang="zh-CN" altLang="en-US"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主要用于</a:t>
            </a:r>
            <a:r>
              <a:rPr lang="en" altLang="zh-CN"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C/C++</a:t>
            </a:r>
            <a:r>
              <a:rPr lang="zh-CN" altLang="en-US"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程序的测试，被测程序有无程序源码均可，有源码时可以对源码进行编译时插桩，无源码可以借助</a:t>
            </a:r>
            <a:r>
              <a:rPr lang="en" altLang="zh-CN"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QEMU</a:t>
            </a:r>
            <a:r>
              <a:rPr lang="zh-CN" altLang="en-US"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的</a:t>
            </a:r>
            <a:r>
              <a:rPr lang="en" altLang="zh-CN"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User-Mode</a:t>
            </a:r>
            <a:r>
              <a:rPr lang="zh-CN" altLang="en-US"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模式进行二进制插装。</a:t>
            </a:r>
          </a:p>
        </p:txBody>
      </p:sp>
    </p:spTree>
    <p:extLst>
      <p:ext uri="{BB962C8B-B14F-4D97-AF65-F5344CB8AC3E}">
        <p14:creationId xmlns:p14="http://schemas.microsoft.com/office/powerpoint/2010/main" val="2488995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模糊测试</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256161F4-766C-C824-AC32-447B970A69C7}"/>
              </a:ext>
            </a:extLst>
          </p:cNvPr>
          <p:cNvSpPr/>
          <p:nvPr/>
        </p:nvSpPr>
        <p:spPr>
          <a:xfrm>
            <a:off x="766763" y="1058913"/>
            <a:ext cx="10658475" cy="52498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icrosoft YaHei" panose="020B0503020204020204" pitchFamily="34" charset="-122"/>
              <a:ea typeface="Microsoft YaHei" panose="020B0503020204020204" pitchFamily="34" charset="-122"/>
            </a:endParaRPr>
          </a:p>
        </p:txBody>
      </p:sp>
      <p:cxnSp>
        <p:nvCxnSpPr>
          <p:cNvPr id="18" name="直线箭头连接符 17">
            <a:extLst>
              <a:ext uri="{FF2B5EF4-FFF2-40B4-BE49-F238E27FC236}">
                <a16:creationId xmlns:a16="http://schemas.microsoft.com/office/drawing/2014/main" id="{A1434E6C-CEF5-096E-DC5B-2417EE5BCE9F}"/>
              </a:ext>
            </a:extLst>
          </p:cNvPr>
          <p:cNvCxnSpPr>
            <a:cxnSpLocks/>
            <a:stCxn id="11" idx="0"/>
            <a:endCxn id="108" idx="1"/>
          </p:cNvCxnSpPr>
          <p:nvPr/>
        </p:nvCxnSpPr>
        <p:spPr>
          <a:xfrm>
            <a:off x="3467357" y="2682573"/>
            <a:ext cx="848779"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剪去单角的矩形 18">
            <a:extLst>
              <a:ext uri="{FF2B5EF4-FFF2-40B4-BE49-F238E27FC236}">
                <a16:creationId xmlns:a16="http://schemas.microsoft.com/office/drawing/2014/main" id="{75D0F5D1-7556-900B-169E-AE2A392246B2}"/>
              </a:ext>
            </a:extLst>
          </p:cNvPr>
          <p:cNvSpPr/>
          <p:nvPr/>
        </p:nvSpPr>
        <p:spPr>
          <a:xfrm>
            <a:off x="5642531" y="2440182"/>
            <a:ext cx="1213679" cy="484783"/>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Microsoft YaHei" panose="020B0503020204020204" pitchFamily="34" charset="-122"/>
                <a:ea typeface="Microsoft YaHei" panose="020B0503020204020204" pitchFamily="34" charset="-122"/>
              </a:rPr>
              <a:t>当前样本</a:t>
            </a:r>
          </a:p>
        </p:txBody>
      </p:sp>
      <p:cxnSp>
        <p:nvCxnSpPr>
          <p:cNvPr id="21" name="直线箭头连接符 20">
            <a:extLst>
              <a:ext uri="{FF2B5EF4-FFF2-40B4-BE49-F238E27FC236}">
                <a16:creationId xmlns:a16="http://schemas.microsoft.com/office/drawing/2014/main" id="{A778F688-79B5-AE49-2594-E668E3E8CB59}"/>
              </a:ext>
            </a:extLst>
          </p:cNvPr>
          <p:cNvCxnSpPr>
            <a:cxnSpLocks/>
            <a:stCxn id="19" idx="0"/>
            <a:endCxn id="22" idx="1"/>
          </p:cNvCxnSpPr>
          <p:nvPr/>
        </p:nvCxnSpPr>
        <p:spPr>
          <a:xfrm flipV="1">
            <a:off x="6856210" y="2682573"/>
            <a:ext cx="318082"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D29216B8-5CA3-08D6-C594-8EDC3A606CAE}"/>
              </a:ext>
            </a:extLst>
          </p:cNvPr>
          <p:cNvSpPr/>
          <p:nvPr/>
        </p:nvSpPr>
        <p:spPr>
          <a:xfrm>
            <a:off x="7174292" y="2460798"/>
            <a:ext cx="894081" cy="44355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Microsoft YaHei" panose="020B0503020204020204" pitchFamily="34" charset="-122"/>
                <a:ea typeface="Microsoft YaHei" panose="020B0503020204020204" pitchFamily="34" charset="-122"/>
              </a:rPr>
              <a:t>3.</a:t>
            </a:r>
            <a:r>
              <a:rPr kumimoji="1" lang="zh-CN" altLang="en-US" dirty="0">
                <a:solidFill>
                  <a:schemeClr val="tx1"/>
                </a:solidFill>
                <a:latin typeface="Microsoft YaHei" panose="020B0503020204020204" pitchFamily="34" charset="-122"/>
                <a:ea typeface="Microsoft YaHei" panose="020B0503020204020204" pitchFamily="34" charset="-122"/>
              </a:rPr>
              <a:t>变异</a:t>
            </a:r>
          </a:p>
        </p:txBody>
      </p:sp>
      <p:sp>
        <p:nvSpPr>
          <p:cNvPr id="24" name="剪去单角的矩形 23">
            <a:extLst>
              <a:ext uri="{FF2B5EF4-FFF2-40B4-BE49-F238E27FC236}">
                <a16:creationId xmlns:a16="http://schemas.microsoft.com/office/drawing/2014/main" id="{7F99AA6A-6177-F369-6A5C-3BC4BC1FAD69}"/>
              </a:ext>
            </a:extLst>
          </p:cNvPr>
          <p:cNvSpPr/>
          <p:nvPr/>
        </p:nvSpPr>
        <p:spPr>
          <a:xfrm>
            <a:off x="8429459" y="1525793"/>
            <a:ext cx="1080824" cy="490559"/>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Microsoft YaHei" panose="020B0503020204020204" pitchFamily="34" charset="-122"/>
                <a:ea typeface="Microsoft YaHei" panose="020B0503020204020204" pitchFamily="34" charset="-122"/>
              </a:rPr>
              <a:t>新样本</a:t>
            </a:r>
            <a:r>
              <a:rPr kumimoji="1" lang="en-US" altLang="zh-CN" dirty="0">
                <a:solidFill>
                  <a:schemeClr val="tx1"/>
                </a:solidFill>
                <a:latin typeface="Microsoft YaHei" panose="020B0503020204020204" pitchFamily="34" charset="-122"/>
                <a:ea typeface="Microsoft YaHei" panose="020B0503020204020204" pitchFamily="34" charset="-122"/>
              </a:rPr>
              <a:t>1</a:t>
            </a:r>
            <a:endParaRPr kumimoji="1" lang="zh-CN" altLang="en-US" dirty="0">
              <a:solidFill>
                <a:schemeClr val="tx1"/>
              </a:solidFill>
              <a:latin typeface="Microsoft YaHei" panose="020B0503020204020204" pitchFamily="34" charset="-122"/>
              <a:ea typeface="Microsoft YaHei" panose="020B0503020204020204" pitchFamily="34" charset="-122"/>
            </a:endParaRPr>
          </a:p>
        </p:txBody>
      </p:sp>
      <p:cxnSp>
        <p:nvCxnSpPr>
          <p:cNvPr id="26" name="直线箭头连接符 25">
            <a:extLst>
              <a:ext uri="{FF2B5EF4-FFF2-40B4-BE49-F238E27FC236}">
                <a16:creationId xmlns:a16="http://schemas.microsoft.com/office/drawing/2014/main" id="{3CFE46AE-B827-4F4E-FCCB-D29616F8E240}"/>
              </a:ext>
            </a:extLst>
          </p:cNvPr>
          <p:cNvCxnSpPr>
            <a:cxnSpLocks/>
            <a:stCxn id="22" idx="3"/>
            <a:endCxn id="39" idx="2"/>
          </p:cNvCxnSpPr>
          <p:nvPr/>
        </p:nvCxnSpPr>
        <p:spPr>
          <a:xfrm flipV="1">
            <a:off x="8068373" y="2364045"/>
            <a:ext cx="361086" cy="3185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剪去单角的矩形 38">
            <a:extLst>
              <a:ext uri="{FF2B5EF4-FFF2-40B4-BE49-F238E27FC236}">
                <a16:creationId xmlns:a16="http://schemas.microsoft.com/office/drawing/2014/main" id="{0B6F2D5D-9B30-C028-A3DC-33AE93F678DF}"/>
              </a:ext>
            </a:extLst>
          </p:cNvPr>
          <p:cNvSpPr/>
          <p:nvPr/>
        </p:nvSpPr>
        <p:spPr>
          <a:xfrm>
            <a:off x="8429459" y="2121654"/>
            <a:ext cx="1105555" cy="484782"/>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Microsoft YaHei" panose="020B0503020204020204" pitchFamily="34" charset="-122"/>
                <a:ea typeface="Microsoft YaHei" panose="020B0503020204020204" pitchFamily="34" charset="-122"/>
              </a:rPr>
              <a:t>新样本</a:t>
            </a:r>
            <a:r>
              <a:rPr kumimoji="1" lang="en-US" altLang="zh-CN" dirty="0">
                <a:solidFill>
                  <a:schemeClr val="tx1"/>
                </a:solidFill>
                <a:latin typeface="Microsoft YaHei" panose="020B0503020204020204" pitchFamily="34" charset="-122"/>
                <a:ea typeface="Microsoft YaHei" panose="020B0503020204020204" pitchFamily="34" charset="-122"/>
              </a:rPr>
              <a:t>2</a:t>
            </a:r>
            <a:endParaRPr kumimoji="1" lang="zh-CN" altLang="en-US" dirty="0">
              <a:solidFill>
                <a:schemeClr val="tx1"/>
              </a:solidFill>
              <a:latin typeface="Microsoft YaHei" panose="020B0503020204020204" pitchFamily="34" charset="-122"/>
              <a:ea typeface="Microsoft YaHei" panose="020B0503020204020204" pitchFamily="34" charset="-122"/>
            </a:endParaRPr>
          </a:p>
        </p:txBody>
      </p:sp>
      <p:sp>
        <p:nvSpPr>
          <p:cNvPr id="42" name="剪去单角的矩形 41">
            <a:extLst>
              <a:ext uri="{FF2B5EF4-FFF2-40B4-BE49-F238E27FC236}">
                <a16:creationId xmlns:a16="http://schemas.microsoft.com/office/drawing/2014/main" id="{25372B7E-06D6-1375-C799-0A7508218464}"/>
              </a:ext>
            </a:extLst>
          </p:cNvPr>
          <p:cNvSpPr/>
          <p:nvPr/>
        </p:nvSpPr>
        <p:spPr>
          <a:xfrm>
            <a:off x="8429459" y="2702869"/>
            <a:ext cx="1105554" cy="484782"/>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Microsoft YaHei" panose="020B0503020204020204" pitchFamily="34" charset="-122"/>
                <a:ea typeface="Microsoft YaHei" panose="020B0503020204020204" pitchFamily="34" charset="-122"/>
              </a:rPr>
              <a:t>…</a:t>
            </a:r>
            <a:endParaRPr kumimoji="1" lang="zh-CN" altLang="en-US" dirty="0">
              <a:solidFill>
                <a:schemeClr val="tx1"/>
              </a:solidFill>
              <a:latin typeface="Microsoft YaHei" panose="020B0503020204020204" pitchFamily="34" charset="-122"/>
              <a:ea typeface="Microsoft YaHei" panose="020B0503020204020204" pitchFamily="34" charset="-122"/>
            </a:endParaRPr>
          </a:p>
        </p:txBody>
      </p:sp>
      <p:cxnSp>
        <p:nvCxnSpPr>
          <p:cNvPr id="44" name="直线箭头连接符 43">
            <a:extLst>
              <a:ext uri="{FF2B5EF4-FFF2-40B4-BE49-F238E27FC236}">
                <a16:creationId xmlns:a16="http://schemas.microsoft.com/office/drawing/2014/main" id="{2939F997-A869-319E-BE1C-F17A94D510F0}"/>
              </a:ext>
            </a:extLst>
          </p:cNvPr>
          <p:cNvCxnSpPr>
            <a:cxnSpLocks/>
            <a:stCxn id="22" idx="3"/>
            <a:endCxn id="24" idx="2"/>
          </p:cNvCxnSpPr>
          <p:nvPr/>
        </p:nvCxnSpPr>
        <p:spPr>
          <a:xfrm flipV="1">
            <a:off x="8068373" y="1771073"/>
            <a:ext cx="361086" cy="9115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a:extLst>
              <a:ext uri="{FF2B5EF4-FFF2-40B4-BE49-F238E27FC236}">
                <a16:creationId xmlns:a16="http://schemas.microsoft.com/office/drawing/2014/main" id="{DE3DB6C2-3A4C-2501-02AF-D8B05639DBF6}"/>
              </a:ext>
            </a:extLst>
          </p:cNvPr>
          <p:cNvCxnSpPr>
            <a:cxnSpLocks/>
            <a:stCxn id="22" idx="3"/>
            <a:endCxn id="42" idx="2"/>
          </p:cNvCxnSpPr>
          <p:nvPr/>
        </p:nvCxnSpPr>
        <p:spPr>
          <a:xfrm>
            <a:off x="8068373" y="2682573"/>
            <a:ext cx="361086" cy="2626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A60AEDA7-41B6-6FB6-6826-C7D730FA2CC9}"/>
              </a:ext>
            </a:extLst>
          </p:cNvPr>
          <p:cNvSpPr/>
          <p:nvPr/>
        </p:nvSpPr>
        <p:spPr>
          <a:xfrm>
            <a:off x="9903363" y="2446045"/>
            <a:ext cx="1449221" cy="47305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Microsoft YaHei" panose="020B0503020204020204" pitchFamily="34" charset="-122"/>
                <a:ea typeface="Microsoft YaHei" panose="020B0503020204020204" pitchFamily="34" charset="-122"/>
              </a:rPr>
              <a:t>4.</a:t>
            </a:r>
            <a:r>
              <a:rPr kumimoji="1" lang="zh-CN" altLang="en-US" dirty="0">
                <a:solidFill>
                  <a:schemeClr val="tx1"/>
                </a:solidFill>
                <a:latin typeface="Microsoft YaHei" panose="020B0503020204020204" pitchFamily="34" charset="-122"/>
                <a:ea typeface="Microsoft YaHei" panose="020B0503020204020204" pitchFamily="34" charset="-122"/>
              </a:rPr>
              <a:t> 执行样本</a:t>
            </a:r>
          </a:p>
        </p:txBody>
      </p:sp>
      <p:sp>
        <p:nvSpPr>
          <p:cNvPr id="53" name="矩形 52">
            <a:extLst>
              <a:ext uri="{FF2B5EF4-FFF2-40B4-BE49-F238E27FC236}">
                <a16:creationId xmlns:a16="http://schemas.microsoft.com/office/drawing/2014/main" id="{8F92F874-70AF-ACAC-59DB-8209430E86B0}"/>
              </a:ext>
            </a:extLst>
          </p:cNvPr>
          <p:cNvSpPr/>
          <p:nvPr/>
        </p:nvSpPr>
        <p:spPr>
          <a:xfrm>
            <a:off x="9887365" y="1134989"/>
            <a:ext cx="1481216" cy="47305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Microsoft YaHei" panose="020B0503020204020204" pitchFamily="34" charset="-122"/>
                <a:ea typeface="Microsoft YaHei" panose="020B0503020204020204" pitchFamily="34" charset="-122"/>
              </a:rPr>
              <a:t>1.</a:t>
            </a:r>
            <a:r>
              <a:rPr kumimoji="1" lang="zh-CN" altLang="en-US" dirty="0">
                <a:solidFill>
                  <a:schemeClr val="tx1"/>
                </a:solidFill>
                <a:latin typeface="Microsoft YaHei" panose="020B0503020204020204" pitchFamily="34" charset="-122"/>
                <a:ea typeface="Microsoft YaHei" panose="020B0503020204020204" pitchFamily="34" charset="-122"/>
              </a:rPr>
              <a:t> 编译插桩</a:t>
            </a:r>
          </a:p>
        </p:txBody>
      </p:sp>
      <p:cxnSp>
        <p:nvCxnSpPr>
          <p:cNvPr id="55" name="直线箭头连接符 54">
            <a:extLst>
              <a:ext uri="{FF2B5EF4-FFF2-40B4-BE49-F238E27FC236}">
                <a16:creationId xmlns:a16="http://schemas.microsoft.com/office/drawing/2014/main" id="{DA8FF7D6-C94C-ACE1-5A50-1D41694EFFBE}"/>
              </a:ext>
            </a:extLst>
          </p:cNvPr>
          <p:cNvCxnSpPr>
            <a:cxnSpLocks/>
            <a:stCxn id="53" idx="2"/>
            <a:endCxn id="125" idx="0"/>
          </p:cNvCxnSpPr>
          <p:nvPr/>
        </p:nvCxnSpPr>
        <p:spPr>
          <a:xfrm flipH="1">
            <a:off x="10619976" y="1608046"/>
            <a:ext cx="7997" cy="1916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56">
            <a:extLst>
              <a:ext uri="{FF2B5EF4-FFF2-40B4-BE49-F238E27FC236}">
                <a16:creationId xmlns:a16="http://schemas.microsoft.com/office/drawing/2014/main" id="{98B0BB14-AAA2-36F1-1C9F-34B1E5BA4AC1}"/>
              </a:ext>
            </a:extLst>
          </p:cNvPr>
          <p:cNvCxnSpPr>
            <a:cxnSpLocks/>
            <a:stCxn id="39" idx="0"/>
            <a:endCxn id="50" idx="1"/>
          </p:cNvCxnSpPr>
          <p:nvPr/>
        </p:nvCxnSpPr>
        <p:spPr>
          <a:xfrm>
            <a:off x="9535014" y="2364045"/>
            <a:ext cx="368349" cy="3185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57">
            <a:extLst>
              <a:ext uri="{FF2B5EF4-FFF2-40B4-BE49-F238E27FC236}">
                <a16:creationId xmlns:a16="http://schemas.microsoft.com/office/drawing/2014/main" id="{5F6088AB-813F-97D4-68FA-29D8C245ACCD}"/>
              </a:ext>
            </a:extLst>
          </p:cNvPr>
          <p:cNvCxnSpPr>
            <a:cxnSpLocks/>
            <a:stCxn id="24" idx="0"/>
            <a:endCxn id="50" idx="1"/>
          </p:cNvCxnSpPr>
          <p:nvPr/>
        </p:nvCxnSpPr>
        <p:spPr>
          <a:xfrm>
            <a:off x="9510283" y="1771073"/>
            <a:ext cx="393080" cy="9115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a:extLst>
              <a:ext uri="{FF2B5EF4-FFF2-40B4-BE49-F238E27FC236}">
                <a16:creationId xmlns:a16="http://schemas.microsoft.com/office/drawing/2014/main" id="{EAB6A929-3E5F-46A9-71C3-F71EAB828FAB}"/>
              </a:ext>
            </a:extLst>
          </p:cNvPr>
          <p:cNvCxnSpPr>
            <a:cxnSpLocks/>
            <a:stCxn id="42" idx="0"/>
            <a:endCxn id="50" idx="1"/>
          </p:cNvCxnSpPr>
          <p:nvPr/>
        </p:nvCxnSpPr>
        <p:spPr>
          <a:xfrm flipV="1">
            <a:off x="9535013" y="2682574"/>
            <a:ext cx="368350" cy="2626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肘形连接符 63">
            <a:extLst>
              <a:ext uri="{FF2B5EF4-FFF2-40B4-BE49-F238E27FC236}">
                <a16:creationId xmlns:a16="http://schemas.microsoft.com/office/drawing/2014/main" id="{D221B6A0-07FB-7DB3-B773-DEAD25590941}"/>
              </a:ext>
            </a:extLst>
          </p:cNvPr>
          <p:cNvCxnSpPr>
            <a:cxnSpLocks/>
            <a:stCxn id="50" idx="2"/>
            <a:endCxn id="86" idx="0"/>
          </p:cNvCxnSpPr>
          <p:nvPr/>
        </p:nvCxnSpPr>
        <p:spPr>
          <a:xfrm rot="5400000">
            <a:off x="7596367" y="894037"/>
            <a:ext cx="1006543" cy="5056672"/>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线箭头连接符 65">
            <a:extLst>
              <a:ext uri="{FF2B5EF4-FFF2-40B4-BE49-F238E27FC236}">
                <a16:creationId xmlns:a16="http://schemas.microsoft.com/office/drawing/2014/main" id="{797C7788-41C0-CDD6-B63D-B3204E5F5E9C}"/>
              </a:ext>
            </a:extLst>
          </p:cNvPr>
          <p:cNvCxnSpPr>
            <a:cxnSpLocks/>
            <a:stCxn id="86" idx="3"/>
            <a:endCxn id="108" idx="2"/>
          </p:cNvCxnSpPr>
          <p:nvPr/>
        </p:nvCxnSpPr>
        <p:spPr>
          <a:xfrm flipV="1">
            <a:off x="4769861" y="2920616"/>
            <a:ext cx="4160" cy="6685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矩形 73">
            <a:extLst>
              <a:ext uri="{FF2B5EF4-FFF2-40B4-BE49-F238E27FC236}">
                <a16:creationId xmlns:a16="http://schemas.microsoft.com/office/drawing/2014/main" id="{CA11EA3D-C1CA-D06F-0051-DF375FDF491C}"/>
              </a:ext>
            </a:extLst>
          </p:cNvPr>
          <p:cNvSpPr/>
          <p:nvPr/>
        </p:nvSpPr>
        <p:spPr>
          <a:xfrm>
            <a:off x="2288637" y="3687603"/>
            <a:ext cx="1178720" cy="47608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5.</a:t>
            </a: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 加入队列</a:t>
            </a:r>
          </a:p>
        </p:txBody>
      </p:sp>
      <p:sp>
        <p:nvSpPr>
          <p:cNvPr id="75" name="矩形 74">
            <a:extLst>
              <a:ext uri="{FF2B5EF4-FFF2-40B4-BE49-F238E27FC236}">
                <a16:creationId xmlns:a16="http://schemas.microsoft.com/office/drawing/2014/main" id="{A58E37D9-720D-B78B-487A-55C43B51FFEE}"/>
              </a:ext>
            </a:extLst>
          </p:cNvPr>
          <p:cNvSpPr/>
          <p:nvPr/>
        </p:nvSpPr>
        <p:spPr>
          <a:xfrm flipH="1">
            <a:off x="3347652" y="3470009"/>
            <a:ext cx="948148" cy="632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是</a:t>
            </a:r>
          </a:p>
        </p:txBody>
      </p:sp>
      <p:sp>
        <p:nvSpPr>
          <p:cNvPr id="11" name="剪去单角的矩形 10">
            <a:extLst>
              <a:ext uri="{FF2B5EF4-FFF2-40B4-BE49-F238E27FC236}">
                <a16:creationId xmlns:a16="http://schemas.microsoft.com/office/drawing/2014/main" id="{CACC96AF-79CC-73F6-B53F-07634A0038AA}"/>
              </a:ext>
            </a:extLst>
          </p:cNvPr>
          <p:cNvSpPr/>
          <p:nvPr/>
        </p:nvSpPr>
        <p:spPr>
          <a:xfrm>
            <a:off x="2288637" y="2440184"/>
            <a:ext cx="1178720" cy="484778"/>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Microsoft YaHei" panose="020B0503020204020204" pitchFamily="34" charset="-122"/>
                <a:ea typeface="Microsoft YaHei" panose="020B0503020204020204" pitchFamily="34" charset="-122"/>
              </a:rPr>
              <a:t>输入队列</a:t>
            </a:r>
          </a:p>
        </p:txBody>
      </p:sp>
      <p:sp>
        <p:nvSpPr>
          <p:cNvPr id="86" name="剪去单角的矩形 85">
            <a:extLst>
              <a:ext uri="{FF2B5EF4-FFF2-40B4-BE49-F238E27FC236}">
                <a16:creationId xmlns:a16="http://schemas.microsoft.com/office/drawing/2014/main" id="{B7BCC06A-27A2-8B1B-D7B3-CB1E46371F5C}"/>
              </a:ext>
            </a:extLst>
          </p:cNvPr>
          <p:cNvSpPr/>
          <p:nvPr/>
        </p:nvSpPr>
        <p:spPr>
          <a:xfrm>
            <a:off x="3968419" y="3589193"/>
            <a:ext cx="1602883" cy="672904"/>
          </a:xfrm>
          <a:prstGeom prst="snip1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Microsoft YaHei" panose="020B0503020204020204" pitchFamily="34" charset="-122"/>
                <a:ea typeface="Microsoft YaHei" panose="020B0503020204020204" pitchFamily="34" charset="-122"/>
              </a:rPr>
              <a:t>是否触发了新的代码覆盖？</a:t>
            </a:r>
          </a:p>
        </p:txBody>
      </p:sp>
      <p:sp>
        <p:nvSpPr>
          <p:cNvPr id="108" name="矩形 107">
            <a:extLst>
              <a:ext uri="{FF2B5EF4-FFF2-40B4-BE49-F238E27FC236}">
                <a16:creationId xmlns:a16="http://schemas.microsoft.com/office/drawing/2014/main" id="{05219DE0-F54F-7EDF-2955-41CF84887243}"/>
              </a:ext>
            </a:extLst>
          </p:cNvPr>
          <p:cNvSpPr/>
          <p:nvPr/>
        </p:nvSpPr>
        <p:spPr>
          <a:xfrm>
            <a:off x="4316136" y="2444531"/>
            <a:ext cx="915769" cy="47608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Microsoft YaHei" panose="020B0503020204020204" pitchFamily="34" charset="-122"/>
                <a:ea typeface="Microsoft YaHei" panose="020B0503020204020204" pitchFamily="34" charset="-122"/>
              </a:rPr>
              <a:t>2.</a:t>
            </a:r>
            <a:r>
              <a:rPr kumimoji="1" lang="zh-CN" altLang="en-US" dirty="0">
                <a:solidFill>
                  <a:schemeClr val="tx1"/>
                </a:solidFill>
                <a:latin typeface="Microsoft YaHei" panose="020B0503020204020204" pitchFamily="34" charset="-122"/>
                <a:ea typeface="Microsoft YaHei" panose="020B0503020204020204" pitchFamily="34" charset="-122"/>
              </a:rPr>
              <a:t> 选取</a:t>
            </a:r>
          </a:p>
        </p:txBody>
      </p:sp>
      <p:cxnSp>
        <p:nvCxnSpPr>
          <p:cNvPr id="110" name="直线箭头连接符 109">
            <a:extLst>
              <a:ext uri="{FF2B5EF4-FFF2-40B4-BE49-F238E27FC236}">
                <a16:creationId xmlns:a16="http://schemas.microsoft.com/office/drawing/2014/main" id="{29761351-310C-72A5-3A19-5B07E04C77DA}"/>
              </a:ext>
            </a:extLst>
          </p:cNvPr>
          <p:cNvCxnSpPr>
            <a:cxnSpLocks/>
            <a:stCxn id="108" idx="3"/>
            <a:endCxn id="19" idx="2"/>
          </p:cNvCxnSpPr>
          <p:nvPr/>
        </p:nvCxnSpPr>
        <p:spPr>
          <a:xfrm>
            <a:off x="5231905" y="2682574"/>
            <a:ext cx="41062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矩形 124">
            <a:extLst>
              <a:ext uri="{FF2B5EF4-FFF2-40B4-BE49-F238E27FC236}">
                <a16:creationId xmlns:a16="http://schemas.microsoft.com/office/drawing/2014/main" id="{7B4095FF-E753-1C1A-9B4B-5BF8CABFF6A2}"/>
              </a:ext>
            </a:extLst>
          </p:cNvPr>
          <p:cNvSpPr/>
          <p:nvPr/>
        </p:nvSpPr>
        <p:spPr>
          <a:xfrm>
            <a:off x="10043912" y="1799716"/>
            <a:ext cx="1152127" cy="4730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Microsoft YaHei" panose="020B0503020204020204" pitchFamily="34" charset="-122"/>
                <a:ea typeface="Microsoft YaHei" panose="020B0503020204020204" pitchFamily="34" charset="-122"/>
              </a:rPr>
              <a:t>被测程序</a:t>
            </a:r>
          </a:p>
        </p:txBody>
      </p:sp>
      <p:cxnSp>
        <p:nvCxnSpPr>
          <p:cNvPr id="127" name="直线箭头连接符 126">
            <a:extLst>
              <a:ext uri="{FF2B5EF4-FFF2-40B4-BE49-F238E27FC236}">
                <a16:creationId xmlns:a16="http://schemas.microsoft.com/office/drawing/2014/main" id="{119D5E52-022B-152F-FCC8-78F4E66BF219}"/>
              </a:ext>
            </a:extLst>
          </p:cNvPr>
          <p:cNvCxnSpPr>
            <a:cxnSpLocks/>
            <a:stCxn id="125" idx="2"/>
            <a:endCxn id="50" idx="0"/>
          </p:cNvCxnSpPr>
          <p:nvPr/>
        </p:nvCxnSpPr>
        <p:spPr>
          <a:xfrm>
            <a:off x="10619976" y="2272773"/>
            <a:ext cx="7998" cy="1732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线箭头连接符 130">
            <a:extLst>
              <a:ext uri="{FF2B5EF4-FFF2-40B4-BE49-F238E27FC236}">
                <a16:creationId xmlns:a16="http://schemas.microsoft.com/office/drawing/2014/main" id="{786B050D-D83D-9570-176F-ECC1FF9807DB}"/>
              </a:ext>
            </a:extLst>
          </p:cNvPr>
          <p:cNvCxnSpPr>
            <a:cxnSpLocks/>
            <a:stCxn id="86" idx="2"/>
            <a:endCxn id="74" idx="3"/>
          </p:cNvCxnSpPr>
          <p:nvPr/>
        </p:nvCxnSpPr>
        <p:spPr>
          <a:xfrm flipH="1">
            <a:off x="3467357" y="3925645"/>
            <a:ext cx="501062"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线箭头连接符 160">
            <a:extLst>
              <a:ext uri="{FF2B5EF4-FFF2-40B4-BE49-F238E27FC236}">
                <a16:creationId xmlns:a16="http://schemas.microsoft.com/office/drawing/2014/main" id="{C640AA07-37EE-3912-1B60-64853E969C2E}"/>
              </a:ext>
            </a:extLst>
          </p:cNvPr>
          <p:cNvCxnSpPr>
            <a:cxnSpLocks/>
            <a:stCxn id="74" idx="0"/>
            <a:endCxn id="11" idx="1"/>
          </p:cNvCxnSpPr>
          <p:nvPr/>
        </p:nvCxnSpPr>
        <p:spPr>
          <a:xfrm flipV="1">
            <a:off x="2877997" y="2924962"/>
            <a:ext cx="0" cy="7626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0" name="矩形 169">
            <a:extLst>
              <a:ext uri="{FF2B5EF4-FFF2-40B4-BE49-F238E27FC236}">
                <a16:creationId xmlns:a16="http://schemas.microsoft.com/office/drawing/2014/main" id="{5FE3E289-644E-ED42-AC06-7CACA015FC6C}"/>
              </a:ext>
            </a:extLst>
          </p:cNvPr>
          <p:cNvSpPr/>
          <p:nvPr/>
        </p:nvSpPr>
        <p:spPr>
          <a:xfrm flipH="1">
            <a:off x="4465749" y="3126000"/>
            <a:ext cx="948148" cy="632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否</a:t>
            </a:r>
          </a:p>
        </p:txBody>
      </p:sp>
      <p:sp>
        <p:nvSpPr>
          <p:cNvPr id="171" name="剪去单角的矩形 170">
            <a:extLst>
              <a:ext uri="{FF2B5EF4-FFF2-40B4-BE49-F238E27FC236}">
                <a16:creationId xmlns:a16="http://schemas.microsoft.com/office/drawing/2014/main" id="{102A683B-FF27-3743-A22E-76FAC5E2CECE}"/>
              </a:ext>
            </a:extLst>
          </p:cNvPr>
          <p:cNvSpPr/>
          <p:nvPr/>
        </p:nvSpPr>
        <p:spPr>
          <a:xfrm>
            <a:off x="8431718" y="3306631"/>
            <a:ext cx="1105554" cy="484782"/>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Microsoft YaHei" panose="020B0503020204020204" pitchFamily="34" charset="-122"/>
                <a:ea typeface="Microsoft YaHei" panose="020B0503020204020204" pitchFamily="34" charset="-122"/>
              </a:rPr>
              <a:t>新样本</a:t>
            </a:r>
            <a:r>
              <a:rPr kumimoji="1" lang="en-US" altLang="zh-CN" dirty="0">
                <a:solidFill>
                  <a:schemeClr val="tx1"/>
                </a:solidFill>
                <a:latin typeface="Microsoft YaHei" panose="020B0503020204020204" pitchFamily="34" charset="-122"/>
                <a:ea typeface="Microsoft YaHei" panose="020B0503020204020204" pitchFamily="34" charset="-122"/>
              </a:rPr>
              <a:t>n</a:t>
            </a:r>
            <a:endParaRPr kumimoji="1" lang="zh-CN" altLang="en-US" dirty="0">
              <a:solidFill>
                <a:schemeClr val="tx1"/>
              </a:solidFill>
              <a:latin typeface="Microsoft YaHei" panose="020B0503020204020204" pitchFamily="34" charset="-122"/>
              <a:ea typeface="Microsoft YaHei" panose="020B0503020204020204" pitchFamily="34" charset="-122"/>
            </a:endParaRPr>
          </a:p>
        </p:txBody>
      </p:sp>
      <p:cxnSp>
        <p:nvCxnSpPr>
          <p:cNvPr id="172" name="直线箭头连接符 171">
            <a:extLst>
              <a:ext uri="{FF2B5EF4-FFF2-40B4-BE49-F238E27FC236}">
                <a16:creationId xmlns:a16="http://schemas.microsoft.com/office/drawing/2014/main" id="{546FA2CD-C610-4139-1D97-F4EE87ABAE51}"/>
              </a:ext>
            </a:extLst>
          </p:cNvPr>
          <p:cNvCxnSpPr>
            <a:cxnSpLocks/>
            <a:stCxn id="22" idx="3"/>
            <a:endCxn id="171" idx="2"/>
          </p:cNvCxnSpPr>
          <p:nvPr/>
        </p:nvCxnSpPr>
        <p:spPr>
          <a:xfrm>
            <a:off x="8068373" y="2682573"/>
            <a:ext cx="363345" cy="8664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线箭头连接符 174">
            <a:extLst>
              <a:ext uri="{FF2B5EF4-FFF2-40B4-BE49-F238E27FC236}">
                <a16:creationId xmlns:a16="http://schemas.microsoft.com/office/drawing/2014/main" id="{A06B76CC-F2BC-67F7-3E0D-E00A1F80302B}"/>
              </a:ext>
            </a:extLst>
          </p:cNvPr>
          <p:cNvCxnSpPr>
            <a:cxnSpLocks/>
            <a:stCxn id="171" idx="0"/>
            <a:endCxn id="50" idx="1"/>
          </p:cNvCxnSpPr>
          <p:nvPr/>
        </p:nvCxnSpPr>
        <p:spPr>
          <a:xfrm flipV="1">
            <a:off x="9537272" y="2682574"/>
            <a:ext cx="366091" cy="8664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8" name="剪去单角的矩形 177">
            <a:extLst>
              <a:ext uri="{FF2B5EF4-FFF2-40B4-BE49-F238E27FC236}">
                <a16:creationId xmlns:a16="http://schemas.microsoft.com/office/drawing/2014/main" id="{6D706E3C-AD5C-5551-4A39-7864BA6E26A9}"/>
              </a:ext>
            </a:extLst>
          </p:cNvPr>
          <p:cNvSpPr/>
          <p:nvPr/>
        </p:nvSpPr>
        <p:spPr>
          <a:xfrm>
            <a:off x="839415" y="2440182"/>
            <a:ext cx="1170069" cy="484783"/>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Microsoft YaHei" panose="020B0503020204020204" pitchFamily="34" charset="-122"/>
                <a:ea typeface="Microsoft YaHei" panose="020B0503020204020204" pitchFamily="34" charset="-122"/>
              </a:rPr>
              <a:t>种子输入</a:t>
            </a:r>
          </a:p>
        </p:txBody>
      </p:sp>
      <p:cxnSp>
        <p:nvCxnSpPr>
          <p:cNvPr id="179" name="直线箭头连接符 178">
            <a:extLst>
              <a:ext uri="{FF2B5EF4-FFF2-40B4-BE49-F238E27FC236}">
                <a16:creationId xmlns:a16="http://schemas.microsoft.com/office/drawing/2014/main" id="{C01FB3CD-DC31-07C9-3EEC-5759E30C3E4F}"/>
              </a:ext>
            </a:extLst>
          </p:cNvPr>
          <p:cNvCxnSpPr>
            <a:cxnSpLocks/>
            <a:stCxn id="178" idx="0"/>
            <a:endCxn id="11" idx="2"/>
          </p:cNvCxnSpPr>
          <p:nvPr/>
        </p:nvCxnSpPr>
        <p:spPr>
          <a:xfrm flipV="1">
            <a:off x="2009484" y="2682573"/>
            <a:ext cx="279153"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8" name="文本框 187">
            <a:extLst>
              <a:ext uri="{FF2B5EF4-FFF2-40B4-BE49-F238E27FC236}">
                <a16:creationId xmlns:a16="http://schemas.microsoft.com/office/drawing/2014/main" id="{446B03CF-13F4-1E8F-AB6D-F903327342A5}"/>
              </a:ext>
            </a:extLst>
          </p:cNvPr>
          <p:cNvSpPr txBox="1"/>
          <p:nvPr/>
        </p:nvSpPr>
        <p:spPr>
          <a:xfrm>
            <a:off x="911424" y="1148820"/>
            <a:ext cx="1936749" cy="461665"/>
          </a:xfrm>
          <a:prstGeom prst="rect">
            <a:avLst/>
          </a:prstGeom>
          <a:noFill/>
        </p:spPr>
        <p:txBody>
          <a:bodyPr wrap="none" rtlCol="0">
            <a:spAutoFit/>
          </a:bodyPr>
          <a:lstStyle/>
          <a:p>
            <a:r>
              <a:rPr kumimoji="1" lang="en-US" altLang="zh-CN" sz="2400" dirty="0">
                <a:solidFill>
                  <a:srgbClr val="0048AA"/>
                </a:solidFill>
                <a:latin typeface="Microsoft YaHei" panose="020B0503020204020204" pitchFamily="34" charset="-122"/>
                <a:ea typeface="Microsoft YaHei" panose="020B0503020204020204" pitchFamily="34" charset="-122"/>
              </a:rPr>
              <a:t>AFL</a:t>
            </a:r>
            <a:r>
              <a:rPr kumimoji="1" lang="zh-CN" altLang="en-US" sz="2400" dirty="0">
                <a:solidFill>
                  <a:srgbClr val="0048AA"/>
                </a:solidFill>
                <a:latin typeface="Microsoft YaHei" panose="020B0503020204020204" pitchFamily="34" charset="-122"/>
                <a:ea typeface="Microsoft YaHei" panose="020B0503020204020204" pitchFamily="34" charset="-122"/>
              </a:rPr>
              <a:t>工作流程</a:t>
            </a:r>
          </a:p>
        </p:txBody>
      </p:sp>
      <p:sp>
        <p:nvSpPr>
          <p:cNvPr id="192" name="文本框 191">
            <a:extLst>
              <a:ext uri="{FF2B5EF4-FFF2-40B4-BE49-F238E27FC236}">
                <a16:creationId xmlns:a16="http://schemas.microsoft.com/office/drawing/2014/main" id="{667B6185-C999-C420-6424-F258D1CF7DDA}"/>
              </a:ext>
            </a:extLst>
          </p:cNvPr>
          <p:cNvSpPr txBox="1"/>
          <p:nvPr/>
        </p:nvSpPr>
        <p:spPr>
          <a:xfrm>
            <a:off x="839415" y="4409097"/>
            <a:ext cx="10658469" cy="1791965"/>
          </a:xfrm>
          <a:prstGeom prst="rect">
            <a:avLst/>
          </a:prstGeom>
          <a:noFill/>
        </p:spPr>
        <p:txBody>
          <a:bodyPr wrap="square" rtlCol="0">
            <a:spAutoFit/>
          </a:bodyPr>
          <a:lstStyle/>
          <a:p>
            <a:pPr marL="342900" indent="-342900">
              <a:lnSpc>
                <a:spcPct val="125000"/>
              </a:lnSpc>
              <a:buAutoNum type="arabicPeriod"/>
            </a:pPr>
            <a:r>
              <a:rPr kumimoji="1" lang="zh-CN" altLang="en-US" sz="1800" kern="0"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从源码编译程序时进行插桩，以记录代码覆盖率（</a:t>
            </a:r>
            <a:r>
              <a:rPr kumimoji="1" lang="en-US" altLang="zh-CN" sz="1800" kern="0"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Code</a:t>
            </a:r>
            <a:r>
              <a:rPr kumimoji="1" lang="zh-CN" altLang="en-US" sz="1800" kern="0"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kumimoji="1" lang="en-US" altLang="zh-CN" sz="1800" kern="0"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coverage</a:t>
            </a:r>
            <a:r>
              <a:rPr kumimoji="1" lang="zh-CN" altLang="en-US" sz="1800" kern="0"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endParaRPr kumimoji="1" lang="en-US" altLang="zh-CN" sz="1800" kern="0" dirty="0">
              <a:solidFill>
                <a:schemeClr val="tx1">
                  <a:lumMod val="85000"/>
                  <a:lumOff val="1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a:p>
            <a:pPr marL="342900" indent="-342900">
              <a:lnSpc>
                <a:spcPct val="125000"/>
              </a:lnSpc>
              <a:buFontTx/>
              <a:buAutoNum type="arabicPeriod"/>
            </a:pP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选择一些输入文件作为初始测试集加入输入队列</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Queue</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342900" indent="-342900">
              <a:lnSpc>
                <a:spcPct val="125000"/>
              </a:lnSpc>
              <a:buFontTx/>
              <a:buAutoNum type="arabicPeriod"/>
            </a:pP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将队列中的文件按策略进行变异</a:t>
            </a:r>
            <a:endPar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342900" indent="-342900">
              <a:lnSpc>
                <a:spcPct val="125000"/>
              </a:lnSpc>
              <a:buFontTx/>
              <a:buAutoNum type="arabicPeriod"/>
            </a:pP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如果经过变异文件更新了覆盖范围，则保留在队列中</a:t>
            </a:r>
            <a:endPar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342900" indent="-342900">
              <a:lnSpc>
                <a:spcPct val="125000"/>
              </a:lnSpc>
              <a:buFontTx/>
              <a:buAutoNum type="arabicPeriod"/>
            </a:pP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循环进行，期间触发了</a:t>
            </a:r>
            <a:r>
              <a:rPr kumimoji="1" lang="en"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crash</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的文件会被记录下来</a:t>
            </a:r>
            <a:endPar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93" name="矩形 192">
            <a:extLst>
              <a:ext uri="{FF2B5EF4-FFF2-40B4-BE49-F238E27FC236}">
                <a16:creationId xmlns:a16="http://schemas.microsoft.com/office/drawing/2014/main" id="{24FB16B2-CA88-8216-B0D3-DE8A355326DF}"/>
              </a:ext>
            </a:extLst>
          </p:cNvPr>
          <p:cNvSpPr/>
          <p:nvPr/>
        </p:nvSpPr>
        <p:spPr>
          <a:xfrm>
            <a:off x="10035914" y="4246070"/>
            <a:ext cx="1152127" cy="4730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Microsoft YaHei" panose="020B0503020204020204" pitchFamily="34" charset="-122"/>
                <a:ea typeface="Microsoft YaHei" panose="020B0503020204020204" pitchFamily="34" charset="-122"/>
              </a:rPr>
              <a:t>崩溃样本</a:t>
            </a:r>
          </a:p>
        </p:txBody>
      </p:sp>
      <p:cxnSp>
        <p:nvCxnSpPr>
          <p:cNvPr id="194" name="直线箭头连接符 193">
            <a:extLst>
              <a:ext uri="{FF2B5EF4-FFF2-40B4-BE49-F238E27FC236}">
                <a16:creationId xmlns:a16="http://schemas.microsoft.com/office/drawing/2014/main" id="{7245D0B7-3C59-23B6-CC76-E9B76561CABD}"/>
              </a:ext>
            </a:extLst>
          </p:cNvPr>
          <p:cNvCxnSpPr>
            <a:cxnSpLocks/>
            <a:stCxn id="50" idx="2"/>
            <a:endCxn id="193" idx="0"/>
          </p:cNvCxnSpPr>
          <p:nvPr/>
        </p:nvCxnSpPr>
        <p:spPr>
          <a:xfrm flipH="1">
            <a:off x="10611978" y="2919102"/>
            <a:ext cx="15996" cy="13269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8405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模糊测试</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3493264"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第一步：下载并编译</a:t>
            </a:r>
            <a:r>
              <a:rPr kumimoji="1" lang="en-US" altLang="zh-CN" sz="2400" dirty="0">
                <a:solidFill>
                  <a:srgbClr val="0048AA"/>
                </a:solidFill>
                <a:latin typeface="Microsoft YaHei" panose="020B0503020204020204" pitchFamily="34" charset="-122"/>
                <a:ea typeface="Microsoft YaHei" panose="020B0503020204020204" pitchFamily="34" charset="-122"/>
              </a:rPr>
              <a:t>AFL</a:t>
            </a:r>
            <a:endParaRPr kumimoji="1" lang="zh-CN" altLang="en-US" sz="2400" dirty="0">
              <a:solidFill>
                <a:srgbClr val="0048AA"/>
              </a:solidFill>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834F9780-0674-44A0-FF7F-C80FD400A950}"/>
              </a:ext>
            </a:extLst>
          </p:cNvPr>
          <p:cNvSpPr txBox="1"/>
          <p:nvPr/>
        </p:nvSpPr>
        <p:spPr>
          <a:xfrm>
            <a:off x="910369" y="1700946"/>
            <a:ext cx="4897599" cy="4561954"/>
          </a:xfrm>
          <a:prstGeom prst="rect">
            <a:avLst/>
          </a:prstGeom>
          <a:noFill/>
        </p:spPr>
        <p:txBody>
          <a:bodyPr wrap="square" rtlCol="0">
            <a:spAutoFit/>
          </a:bodyPr>
          <a:lstStyle/>
          <a:p>
            <a:pPr>
              <a:lnSpc>
                <a:spcPct val="125000"/>
              </a:lnSpc>
            </a:pPr>
            <a:r>
              <a:rPr lang="zh-CN" altLang="en-US" dirty="0">
                <a:latin typeface="Microsoft YaHei" panose="020B0503020204020204" pitchFamily="34" charset="-122"/>
                <a:ea typeface="Microsoft YaHei" panose="020B0503020204020204" pitchFamily="34" charset="-122"/>
              </a:rPr>
              <a:t>在</a:t>
            </a:r>
            <a:r>
              <a:rPr lang="en-US" altLang="zh-CN" dirty="0">
                <a:latin typeface="Microsoft YaHei" panose="020B0503020204020204" pitchFamily="34" charset="-122"/>
                <a:ea typeface="Microsoft YaHei" panose="020B0503020204020204" pitchFamily="34" charset="-122"/>
              </a:rPr>
              <a:t>Ubuntu</a:t>
            </a:r>
            <a:r>
              <a:rPr lang="zh-CN" altLang="en-US" dirty="0">
                <a:latin typeface="Microsoft YaHei" panose="020B0503020204020204" pitchFamily="34" charset="-122"/>
                <a:ea typeface="Microsoft YaHei" panose="020B0503020204020204" pitchFamily="34" charset="-122"/>
              </a:rPr>
              <a:t>环境下，首先下载</a:t>
            </a:r>
            <a:r>
              <a:rPr lang="en-US" altLang="zh-CN" dirty="0">
                <a:latin typeface="Microsoft YaHei" panose="020B0503020204020204" pitchFamily="34" charset="-122"/>
                <a:ea typeface="Microsoft YaHei" panose="020B0503020204020204" pitchFamily="34" charset="-122"/>
              </a:rPr>
              <a:t>AFL</a:t>
            </a:r>
          </a:p>
          <a:p>
            <a:pPr>
              <a:lnSpc>
                <a:spcPct val="125000"/>
              </a:lnSpc>
            </a:pPr>
            <a:r>
              <a:rPr lang="en-US" altLang="zh-CN" dirty="0">
                <a:latin typeface="Microsoft YaHei" panose="020B0503020204020204" pitchFamily="34" charset="-122"/>
                <a:ea typeface="Microsoft YaHei" panose="020B0503020204020204" pitchFamily="34" charset="-122"/>
                <a:hlinkClick r:id="rId3"/>
              </a:rPr>
              <a:t>https://lcamtuf.coredump.cx/afl/releases/afl-latest.tgz</a:t>
            </a:r>
            <a:endParaRPr lang="en-US" altLang="zh-CN" dirty="0">
              <a:latin typeface="Microsoft YaHei" panose="020B0503020204020204" pitchFamily="34" charset="-122"/>
              <a:ea typeface="Microsoft YaHei" panose="020B0503020204020204" pitchFamily="34" charset="-122"/>
            </a:endParaRPr>
          </a:p>
          <a:p>
            <a:pPr>
              <a:lnSpc>
                <a:spcPct val="125000"/>
              </a:lnSpc>
            </a:pPr>
            <a:r>
              <a:rPr lang="zh-CN" altLang="en-US" dirty="0">
                <a:latin typeface="Microsoft YaHei" panose="020B0503020204020204" pitchFamily="34" charset="-122"/>
                <a:ea typeface="Microsoft YaHei" panose="020B0503020204020204" pitchFamily="34" charset="-122"/>
              </a:rPr>
              <a:t>解压缩，并</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cd</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到</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AFL</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目录下</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运行</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make</a:t>
            </a: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afl-gcc</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afl</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-g++/</a:t>
            </a:r>
            <a:r>
              <a:rPr kumimoji="1"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afl</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-clang/</a:t>
            </a:r>
            <a:r>
              <a:rPr kumimoji="1"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afl</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-clang++: </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用于插桩编译目标程序</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afl</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-fuzz</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：用于对目标程序进行模糊测试</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 name="图片 9">
            <a:extLst>
              <a:ext uri="{FF2B5EF4-FFF2-40B4-BE49-F238E27FC236}">
                <a16:creationId xmlns:a16="http://schemas.microsoft.com/office/drawing/2014/main" id="{51A21CDD-C5A2-9815-B8A3-8340364B61D8}"/>
              </a:ext>
            </a:extLst>
          </p:cNvPr>
          <p:cNvPicPr>
            <a:picLocks noChangeAspect="1"/>
          </p:cNvPicPr>
          <p:nvPr/>
        </p:nvPicPr>
        <p:blipFill>
          <a:blip r:embed="rId4"/>
          <a:stretch>
            <a:fillRect/>
          </a:stretch>
        </p:blipFill>
        <p:spPr>
          <a:xfrm>
            <a:off x="6381431" y="1700946"/>
            <a:ext cx="4934179" cy="4176463"/>
          </a:xfrm>
          <a:prstGeom prst="rect">
            <a:avLst/>
          </a:prstGeom>
        </p:spPr>
      </p:pic>
      <p:pic>
        <p:nvPicPr>
          <p:cNvPr id="12" name="图片 11">
            <a:extLst>
              <a:ext uri="{FF2B5EF4-FFF2-40B4-BE49-F238E27FC236}">
                <a16:creationId xmlns:a16="http://schemas.microsoft.com/office/drawing/2014/main" id="{7092DE2E-AC85-4F0B-9C9D-1E5FC973E15E}"/>
              </a:ext>
            </a:extLst>
          </p:cNvPr>
          <p:cNvPicPr>
            <a:picLocks noChangeAspect="1"/>
          </p:cNvPicPr>
          <p:nvPr/>
        </p:nvPicPr>
        <p:blipFill>
          <a:blip r:embed="rId5"/>
          <a:stretch>
            <a:fillRect/>
          </a:stretch>
        </p:blipFill>
        <p:spPr>
          <a:xfrm>
            <a:off x="773943" y="3492911"/>
            <a:ext cx="5111748" cy="1549987"/>
          </a:xfrm>
          <a:prstGeom prst="rect">
            <a:avLst/>
          </a:prstGeom>
        </p:spPr>
      </p:pic>
    </p:spTree>
    <p:extLst>
      <p:ext uri="{BB962C8B-B14F-4D97-AF65-F5344CB8AC3E}">
        <p14:creationId xmlns:p14="http://schemas.microsoft.com/office/powerpoint/2010/main" val="2588374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模糊测试</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387798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第二步：插桩编译目标程序</a:t>
            </a:r>
          </a:p>
        </p:txBody>
      </p:sp>
      <p:sp>
        <p:nvSpPr>
          <p:cNvPr id="8" name="文本框 7">
            <a:extLst>
              <a:ext uri="{FF2B5EF4-FFF2-40B4-BE49-F238E27FC236}">
                <a16:creationId xmlns:a16="http://schemas.microsoft.com/office/drawing/2014/main" id="{834F9780-0674-44A0-FF7F-C80FD400A950}"/>
              </a:ext>
            </a:extLst>
          </p:cNvPr>
          <p:cNvSpPr txBox="1"/>
          <p:nvPr/>
        </p:nvSpPr>
        <p:spPr>
          <a:xfrm>
            <a:off x="773941" y="1700946"/>
            <a:ext cx="5111750" cy="1791965"/>
          </a:xfrm>
          <a:prstGeom prst="rect">
            <a:avLst/>
          </a:prstGeom>
          <a:noFill/>
        </p:spPr>
        <p:txBody>
          <a:bodyPr wrap="square" rtlCol="0">
            <a:spAutoFit/>
          </a:bodyPr>
          <a:lstStyle/>
          <a:p>
            <a:pPr marL="342900" indent="-342900">
              <a:lnSpc>
                <a:spcPct val="125000"/>
              </a:lnSpc>
              <a:buAutoNum type="arabicPeriod"/>
            </a:pPr>
            <a:r>
              <a:rPr lang="zh-CN" altLang="en-US" dirty="0">
                <a:latin typeface="Microsoft YaHei" panose="020B0503020204020204" pitchFamily="34" charset="-122"/>
                <a:ea typeface="Microsoft YaHei" panose="020B0503020204020204" pitchFamily="34" charset="-122"/>
              </a:rPr>
              <a:t>将示例程序保存为</a:t>
            </a:r>
            <a:r>
              <a:rPr lang="en-US" altLang="zh-CN" dirty="0" err="1">
                <a:latin typeface="Microsoft YaHei" panose="020B0503020204020204" pitchFamily="34" charset="-122"/>
                <a:ea typeface="Microsoft YaHei" panose="020B0503020204020204" pitchFamily="34" charset="-122"/>
              </a:rPr>
              <a:t>test.c</a:t>
            </a:r>
            <a:endParaRPr lang="en-US" altLang="zh-CN" dirty="0">
              <a:latin typeface="Microsoft YaHei" panose="020B0503020204020204" pitchFamily="34" charset="-122"/>
              <a:ea typeface="Microsoft YaHei" panose="020B0503020204020204" pitchFamily="34" charset="-122"/>
            </a:endParaRPr>
          </a:p>
          <a:p>
            <a:pPr marL="342900" indent="-342900">
              <a:lnSpc>
                <a:spcPct val="125000"/>
              </a:lnSpc>
              <a:buAutoNum type="arabicPeriod"/>
            </a:pPr>
            <a:r>
              <a:rPr lang="zh-CN" altLang="en-US" dirty="0">
                <a:latin typeface="Microsoft YaHei" panose="020B0503020204020204" pitchFamily="34" charset="-122"/>
                <a:ea typeface="Microsoft YaHei" panose="020B0503020204020204" pitchFamily="34" charset="-122"/>
              </a:rPr>
              <a:t>用</a:t>
            </a:r>
            <a:r>
              <a:rPr lang="en-US" altLang="zh-CN" dirty="0" err="1">
                <a:latin typeface="Microsoft YaHei" panose="020B0503020204020204" pitchFamily="34" charset="-122"/>
                <a:ea typeface="Microsoft YaHei" panose="020B0503020204020204" pitchFamily="34" charset="-122"/>
              </a:rPr>
              <a:t>afl-gcc</a:t>
            </a:r>
            <a:r>
              <a:rPr lang="zh-CN" altLang="en-US" dirty="0">
                <a:latin typeface="Microsoft YaHei" panose="020B0503020204020204" pitchFamily="34" charset="-122"/>
                <a:ea typeface="Microsoft YaHei" panose="020B0503020204020204" pitchFamily="34" charset="-122"/>
              </a:rPr>
              <a:t>进行插桩编译</a:t>
            </a:r>
            <a:r>
              <a:rPr lang="en-US" altLang="zh-CN" dirty="0">
                <a:latin typeface="Microsoft YaHei" panose="020B0503020204020204" pitchFamily="34" charset="-122"/>
                <a:ea typeface="Microsoft YaHei" panose="020B0503020204020204" pitchFamily="34" charset="-122"/>
              </a:rPr>
              <a:t>: </a:t>
            </a:r>
            <a:r>
              <a:rPr lang="en-US" altLang="zh-CN" dirty="0" err="1">
                <a:latin typeface="Microsoft YaHei" panose="020B0503020204020204" pitchFamily="34" charset="-122"/>
                <a:ea typeface="Microsoft YaHei" panose="020B0503020204020204" pitchFamily="34" charset="-122"/>
              </a:rPr>
              <a:t>afl-gcc</a:t>
            </a:r>
            <a:r>
              <a:rPr lang="en-US" altLang="zh-CN" dirty="0">
                <a:latin typeface="Microsoft YaHei" panose="020B0503020204020204" pitchFamily="34" charset="-122"/>
                <a:ea typeface="Microsoft YaHei" panose="020B0503020204020204" pitchFamily="34" charset="-122"/>
              </a:rPr>
              <a:t> –o test </a:t>
            </a:r>
            <a:r>
              <a:rPr lang="en-US" altLang="zh-CN" dirty="0" err="1">
                <a:latin typeface="Microsoft YaHei" panose="020B0503020204020204" pitchFamily="34" charset="-122"/>
                <a:ea typeface="Microsoft YaHei" panose="020B0503020204020204" pitchFamily="34" charset="-122"/>
              </a:rPr>
              <a:t>test.c</a:t>
            </a:r>
            <a:r>
              <a:rPr lang="en-US" altLang="zh-CN" dirty="0">
                <a:latin typeface="Microsoft YaHei" panose="020B0503020204020204" pitchFamily="34" charset="-122"/>
                <a:ea typeface="Microsoft YaHei" panose="020B0503020204020204" pitchFamily="34" charset="-122"/>
              </a:rPr>
              <a:t> </a:t>
            </a:r>
          </a:p>
          <a:p>
            <a:pPr marL="342900" indent="-342900">
              <a:lnSpc>
                <a:spcPct val="125000"/>
              </a:lnSpc>
              <a:buAutoNum type="arabicPeriod"/>
            </a:pPr>
            <a:r>
              <a:rPr lang="zh-CN" altLang="en-US" dirty="0">
                <a:latin typeface="Microsoft YaHei" panose="020B0503020204020204" pitchFamily="34" charset="-122"/>
                <a:ea typeface="Microsoft YaHei" panose="020B0503020204020204" pitchFamily="34" charset="-122"/>
              </a:rPr>
              <a:t>验证编译得到的可执行程序是否被插桩：</a:t>
            </a:r>
            <a:r>
              <a:rPr lang="en-US" altLang="zh-CN" dirty="0" err="1">
                <a:latin typeface="Microsoft YaHei" panose="020B0503020204020204" pitchFamily="34" charset="-122"/>
                <a:ea typeface="Microsoft YaHei" panose="020B0503020204020204" pitchFamily="34" charset="-122"/>
              </a:rPr>
              <a:t>readelf</a:t>
            </a:r>
            <a:r>
              <a:rPr lang="en-US" altLang="zh-CN" dirty="0">
                <a:latin typeface="Microsoft YaHei" panose="020B0503020204020204" pitchFamily="34" charset="-122"/>
                <a:ea typeface="Microsoft YaHei" panose="020B0503020204020204" pitchFamily="34" charset="-122"/>
              </a:rPr>
              <a:t> –s test | grep </a:t>
            </a:r>
            <a:r>
              <a:rPr lang="en-US" altLang="zh-CN" dirty="0" err="1">
                <a:latin typeface="Microsoft YaHei" panose="020B0503020204020204" pitchFamily="34" charset="-122"/>
                <a:ea typeface="Microsoft YaHei" panose="020B0503020204020204" pitchFamily="34" charset="-122"/>
              </a:rPr>
              <a:t>afl</a:t>
            </a:r>
            <a:endParaRPr lang="en-US" altLang="zh-CN" dirty="0">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AFC0664-5C35-0FC3-E487-B26B166BADB2}"/>
              </a:ext>
            </a:extLst>
          </p:cNvPr>
          <p:cNvSpPr txBox="1"/>
          <p:nvPr/>
        </p:nvSpPr>
        <p:spPr>
          <a:xfrm>
            <a:off x="6313487" y="1045745"/>
            <a:ext cx="5111749" cy="5262979"/>
          </a:xfrm>
          <a:prstGeom prst="rect">
            <a:avLst/>
          </a:prstGeom>
          <a:noFill/>
        </p:spPr>
        <p:txBody>
          <a:bodyPr wrap="square" rtlCol="0">
            <a:spAutoFit/>
          </a:bodyPr>
          <a:lstStyle/>
          <a:p>
            <a:r>
              <a:rPr lang="en-US" altLang="zh-CN" sz="1400" dirty="0">
                <a:solidFill>
                  <a:srgbClr val="0000FF"/>
                </a:solidFill>
                <a:latin typeface="Microsoft YaHei" panose="020B0503020204020204" pitchFamily="34" charset="-122"/>
                <a:ea typeface="Microsoft YaHei" panose="020B0503020204020204" pitchFamily="34" charset="-122"/>
              </a:rPr>
              <a:t>#include </a:t>
            </a:r>
            <a:r>
              <a:rPr lang="en-US" altLang="zh-CN" sz="1400" dirty="0">
                <a:solidFill>
                  <a:srgbClr val="A31515"/>
                </a:solidFill>
                <a:latin typeface="Microsoft YaHei" panose="020B0503020204020204" pitchFamily="34" charset="-122"/>
                <a:ea typeface="Microsoft YaHei" panose="020B0503020204020204" pitchFamily="34" charset="-122"/>
              </a:rPr>
              <a:t>&lt;</a:t>
            </a:r>
            <a:r>
              <a:rPr lang="en-US" altLang="zh-CN" sz="1400" dirty="0" err="1">
                <a:solidFill>
                  <a:srgbClr val="A31515"/>
                </a:solidFill>
                <a:latin typeface="Microsoft YaHei" panose="020B0503020204020204" pitchFamily="34" charset="-122"/>
                <a:ea typeface="Microsoft YaHei" panose="020B0503020204020204" pitchFamily="34" charset="-122"/>
              </a:rPr>
              <a:t>stdio.h</a:t>
            </a:r>
            <a:r>
              <a:rPr lang="en-US" altLang="zh-CN" sz="1400" dirty="0">
                <a:solidFill>
                  <a:srgbClr val="A31515"/>
                </a:solidFill>
                <a:latin typeface="Microsoft YaHei" panose="020B0503020204020204" pitchFamily="34" charset="-122"/>
                <a:ea typeface="Microsoft YaHei" panose="020B0503020204020204" pitchFamily="34" charset="-122"/>
              </a:rPr>
              <a:t>&gt;</a:t>
            </a:r>
            <a:endParaRPr lang="en-US" altLang="zh-CN" sz="1400" dirty="0">
              <a:solidFill>
                <a:srgbClr val="000000"/>
              </a:solidFill>
              <a:latin typeface="Microsoft YaHei" panose="020B0503020204020204" pitchFamily="34" charset="-122"/>
              <a:ea typeface="Microsoft YaHei" panose="020B0503020204020204" pitchFamily="34" charset="-122"/>
            </a:endParaRPr>
          </a:p>
          <a:p>
            <a:r>
              <a:rPr lang="en-US" altLang="zh-CN" sz="1400" dirty="0">
                <a:solidFill>
                  <a:srgbClr val="0000FF"/>
                </a:solidFill>
                <a:latin typeface="Microsoft YaHei" panose="020B0503020204020204" pitchFamily="34" charset="-122"/>
                <a:ea typeface="Microsoft YaHei" panose="020B0503020204020204" pitchFamily="34" charset="-122"/>
              </a:rPr>
              <a:t>#include </a:t>
            </a:r>
            <a:r>
              <a:rPr lang="en-US" altLang="zh-CN" sz="1400" dirty="0">
                <a:solidFill>
                  <a:srgbClr val="A31515"/>
                </a:solidFill>
                <a:latin typeface="Microsoft YaHei" panose="020B0503020204020204" pitchFamily="34" charset="-122"/>
                <a:ea typeface="Microsoft YaHei" panose="020B0503020204020204" pitchFamily="34" charset="-122"/>
              </a:rPr>
              <a:t>&lt;</a:t>
            </a:r>
            <a:r>
              <a:rPr lang="en-US" altLang="zh-CN" sz="1400" dirty="0" err="1">
                <a:solidFill>
                  <a:srgbClr val="A31515"/>
                </a:solidFill>
                <a:latin typeface="Microsoft YaHei" panose="020B0503020204020204" pitchFamily="34" charset="-122"/>
                <a:ea typeface="Microsoft YaHei" panose="020B0503020204020204" pitchFamily="34" charset="-122"/>
              </a:rPr>
              <a:t>stdlib.h</a:t>
            </a:r>
            <a:r>
              <a:rPr lang="en-US" altLang="zh-CN" sz="1400" dirty="0">
                <a:solidFill>
                  <a:srgbClr val="A31515"/>
                </a:solidFill>
                <a:latin typeface="Microsoft YaHei" panose="020B0503020204020204" pitchFamily="34" charset="-122"/>
                <a:ea typeface="Microsoft YaHei" panose="020B0503020204020204" pitchFamily="34" charset="-122"/>
              </a:rPr>
              <a:t>&gt;</a:t>
            </a:r>
          </a:p>
          <a:p>
            <a:r>
              <a:rPr lang="en" altLang="zh-CN" sz="1400" dirty="0">
                <a:solidFill>
                  <a:srgbClr val="0000FF"/>
                </a:solidFill>
                <a:latin typeface="Microsoft YaHei" panose="020B0503020204020204" pitchFamily="34" charset="-122"/>
                <a:ea typeface="Microsoft YaHei" panose="020B0503020204020204" pitchFamily="34" charset="-122"/>
              </a:rPr>
              <a:t>int</a:t>
            </a:r>
            <a:r>
              <a:rPr lang="en" altLang="zh-CN" sz="1400" dirty="0">
                <a:solidFill>
                  <a:srgbClr val="000000"/>
                </a:solidFill>
                <a:latin typeface="Microsoft YaHei" panose="020B0503020204020204" pitchFamily="34" charset="-122"/>
                <a:ea typeface="Microsoft YaHei" panose="020B0503020204020204" pitchFamily="34" charset="-122"/>
              </a:rPr>
              <a:t> </a:t>
            </a:r>
            <a:r>
              <a:rPr lang="en" altLang="zh-CN" sz="1400" dirty="0">
                <a:solidFill>
                  <a:srgbClr val="795E26"/>
                </a:solidFill>
                <a:latin typeface="Microsoft YaHei" panose="020B0503020204020204" pitchFamily="34" charset="-122"/>
                <a:ea typeface="Microsoft YaHei" panose="020B0503020204020204" pitchFamily="34" charset="-122"/>
              </a:rPr>
              <a:t>main</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a:solidFill>
                  <a:srgbClr val="0000FF"/>
                </a:solidFill>
                <a:latin typeface="Microsoft YaHei" panose="020B0503020204020204" pitchFamily="34" charset="-122"/>
                <a:ea typeface="Microsoft YaHei" panose="020B0503020204020204" pitchFamily="34" charset="-122"/>
              </a:rPr>
              <a:t>int</a:t>
            </a:r>
            <a:r>
              <a:rPr lang="en" altLang="zh-CN" sz="1400" dirty="0">
                <a:solidFill>
                  <a:srgbClr val="000000"/>
                </a:solidFill>
                <a:latin typeface="Microsoft YaHei" panose="020B0503020204020204" pitchFamily="34" charset="-122"/>
                <a:ea typeface="Microsoft YaHei" panose="020B0503020204020204" pitchFamily="34" charset="-122"/>
              </a:rPr>
              <a:t> </a:t>
            </a:r>
            <a:r>
              <a:rPr lang="en" altLang="zh-CN" sz="1400" dirty="0" err="1">
                <a:solidFill>
                  <a:srgbClr val="001080"/>
                </a:solidFill>
                <a:latin typeface="Microsoft YaHei" panose="020B0503020204020204" pitchFamily="34" charset="-122"/>
                <a:ea typeface="Microsoft YaHei" panose="020B0503020204020204" pitchFamily="34" charset="-122"/>
              </a:rPr>
              <a:t>argc</a:t>
            </a:r>
            <a:r>
              <a:rPr lang="en" altLang="zh-CN" sz="1400" dirty="0">
                <a:solidFill>
                  <a:srgbClr val="000000"/>
                </a:solidFill>
                <a:latin typeface="Microsoft YaHei" panose="020B0503020204020204" pitchFamily="34" charset="-122"/>
                <a:ea typeface="Microsoft YaHei" panose="020B0503020204020204" pitchFamily="34" charset="-122"/>
              </a:rPr>
              <a:t>, </a:t>
            </a:r>
            <a:r>
              <a:rPr lang="en" altLang="zh-CN" sz="1400" dirty="0">
                <a:solidFill>
                  <a:srgbClr val="0000FF"/>
                </a:solidFill>
                <a:latin typeface="Microsoft YaHei" panose="020B0503020204020204" pitchFamily="34" charset="-122"/>
                <a:ea typeface="Microsoft YaHei" panose="020B0503020204020204" pitchFamily="34" charset="-122"/>
              </a:rPr>
              <a:t>char</a:t>
            </a:r>
            <a:r>
              <a:rPr lang="en" altLang="zh-CN" sz="1400" dirty="0">
                <a:solidFill>
                  <a:srgbClr val="000000"/>
                </a:solidFill>
                <a:latin typeface="Microsoft YaHei" panose="020B0503020204020204" pitchFamily="34" charset="-122"/>
                <a:ea typeface="Microsoft YaHei" panose="020B0503020204020204" pitchFamily="34" charset="-122"/>
              </a:rPr>
              <a:t> **</a:t>
            </a:r>
            <a:r>
              <a:rPr lang="en" altLang="zh-CN" sz="1400" dirty="0" err="1">
                <a:solidFill>
                  <a:srgbClr val="001080"/>
                </a:solidFill>
                <a:latin typeface="Microsoft YaHei" panose="020B0503020204020204" pitchFamily="34" charset="-122"/>
                <a:ea typeface="Microsoft YaHei" panose="020B0503020204020204" pitchFamily="34" charset="-122"/>
              </a:rPr>
              <a:t>argv</a:t>
            </a:r>
            <a:r>
              <a:rPr lang="en" altLang="zh-CN" sz="1400" dirty="0">
                <a:solidFill>
                  <a:srgbClr val="000000"/>
                </a:solidFill>
                <a:latin typeface="Microsoft YaHei" panose="020B0503020204020204" pitchFamily="34" charset="-122"/>
                <a:ea typeface="Microsoft YaHei" panose="020B0503020204020204" pitchFamily="34" charset="-122"/>
              </a:rPr>
              <a:t>) {</a:t>
            </a:r>
          </a:p>
          <a:p>
            <a:r>
              <a:rPr lang="zh-CN" altLang="en-US" sz="1400" dirty="0">
                <a:solidFill>
                  <a:srgbClr val="0000FF"/>
                </a:solidFill>
                <a:latin typeface="Microsoft YaHei" panose="020B0503020204020204" pitchFamily="34" charset="-122"/>
                <a:ea typeface="Microsoft YaHei" panose="020B0503020204020204" pitchFamily="34" charset="-122"/>
              </a:rPr>
              <a:t>  </a:t>
            </a:r>
            <a:r>
              <a:rPr lang="en" altLang="zh-CN" sz="1400" dirty="0">
                <a:solidFill>
                  <a:srgbClr val="0000FF"/>
                </a:solidFill>
                <a:latin typeface="Microsoft YaHei" panose="020B0503020204020204" pitchFamily="34" charset="-122"/>
                <a:ea typeface="Microsoft YaHei" panose="020B0503020204020204" pitchFamily="34" charset="-122"/>
              </a:rPr>
              <a:t>char</a:t>
            </a:r>
            <a:r>
              <a:rPr lang="en" altLang="zh-CN" sz="1400" dirty="0">
                <a:solidFill>
                  <a:srgbClr val="000000"/>
                </a:solidFill>
                <a:latin typeface="Microsoft YaHei" panose="020B0503020204020204" pitchFamily="34" charset="-122"/>
                <a:ea typeface="Microsoft YaHei" panose="020B0503020204020204" pitchFamily="34" charset="-122"/>
              </a:rPr>
              <a:t> </a:t>
            </a:r>
            <a:r>
              <a:rPr lang="en" altLang="zh-CN" sz="1400" dirty="0" err="1">
                <a:solidFill>
                  <a:srgbClr val="001080"/>
                </a:solidFill>
                <a:latin typeface="Microsoft YaHei" panose="020B0503020204020204" pitchFamily="34" charset="-122"/>
                <a:ea typeface="Microsoft YaHei" panose="020B0503020204020204" pitchFamily="34" charset="-122"/>
              </a:rPr>
              <a:t>ptr</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a:solidFill>
                  <a:srgbClr val="098658"/>
                </a:solidFill>
                <a:latin typeface="Microsoft YaHei" panose="020B0503020204020204" pitchFamily="34" charset="-122"/>
                <a:ea typeface="Microsoft YaHei" panose="020B0503020204020204" pitchFamily="34" charset="-122"/>
              </a:rPr>
              <a:t>20</a:t>
            </a:r>
            <a:r>
              <a:rPr lang="en" altLang="zh-CN" sz="1400" dirty="0">
                <a:solidFill>
                  <a:srgbClr val="000000"/>
                </a:solidFill>
                <a:latin typeface="Microsoft YaHei" panose="020B0503020204020204" pitchFamily="34" charset="-122"/>
                <a:ea typeface="Microsoft YaHei" panose="020B0503020204020204" pitchFamily="34" charset="-122"/>
              </a:rPr>
              <a:t>];</a:t>
            </a:r>
          </a:p>
          <a:p>
            <a:r>
              <a:rPr lang="zh-CN" altLang="en-US" sz="1400" dirty="0">
                <a:solidFill>
                  <a:srgbClr val="AF00DB"/>
                </a:solidFill>
                <a:latin typeface="Microsoft YaHei" panose="020B0503020204020204" pitchFamily="34" charset="-122"/>
                <a:ea typeface="Microsoft YaHei" panose="020B0503020204020204" pitchFamily="34" charset="-122"/>
              </a:rPr>
              <a:t>  </a:t>
            </a:r>
            <a:r>
              <a:rPr lang="en" altLang="zh-CN" sz="1400" dirty="0">
                <a:solidFill>
                  <a:srgbClr val="AF00DB"/>
                </a:solidFill>
                <a:latin typeface="Microsoft YaHei" panose="020B0503020204020204" pitchFamily="34" charset="-122"/>
                <a:ea typeface="Microsoft YaHei" panose="020B0503020204020204" pitchFamily="34" charset="-122"/>
              </a:rPr>
              <a:t>if</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err="1">
                <a:solidFill>
                  <a:srgbClr val="000000"/>
                </a:solidFill>
                <a:latin typeface="Microsoft YaHei" panose="020B0503020204020204" pitchFamily="34" charset="-122"/>
                <a:ea typeface="Microsoft YaHei" panose="020B0503020204020204" pitchFamily="34" charset="-122"/>
              </a:rPr>
              <a:t>argc</a:t>
            </a:r>
            <a:r>
              <a:rPr lang="en" altLang="zh-CN" sz="1400" dirty="0">
                <a:solidFill>
                  <a:srgbClr val="000000"/>
                </a:solidFill>
                <a:latin typeface="Microsoft YaHei" panose="020B0503020204020204" pitchFamily="34" charset="-122"/>
                <a:ea typeface="Microsoft YaHei" panose="020B0503020204020204" pitchFamily="34" charset="-122"/>
              </a:rPr>
              <a:t>&gt;</a:t>
            </a:r>
            <a:r>
              <a:rPr lang="en" altLang="zh-CN" sz="1400" dirty="0">
                <a:solidFill>
                  <a:srgbClr val="098658"/>
                </a:solidFill>
                <a:latin typeface="Microsoft YaHei" panose="020B0503020204020204" pitchFamily="34" charset="-122"/>
                <a:ea typeface="Microsoft YaHei" panose="020B0503020204020204" pitchFamily="34" charset="-122"/>
              </a:rPr>
              <a:t>1</a:t>
            </a:r>
            <a:r>
              <a:rPr lang="en" altLang="zh-CN" sz="1400" dirty="0">
                <a:solidFill>
                  <a:srgbClr val="000000"/>
                </a:solidFill>
                <a:latin typeface="Microsoft YaHei" panose="020B0503020204020204" pitchFamily="34" charset="-122"/>
                <a:ea typeface="Microsoft YaHei" panose="020B0503020204020204" pitchFamily="34" charset="-122"/>
              </a:rPr>
              <a:t>){</a:t>
            </a:r>
            <a:endParaRPr lang="en-US" altLang="zh-CN" sz="1400" dirty="0">
              <a:solidFill>
                <a:srgbClr val="000000"/>
              </a:solidFill>
              <a:latin typeface="Microsoft YaHei" panose="020B0503020204020204" pitchFamily="34" charset="-122"/>
              <a:ea typeface="Microsoft YaHei" panose="020B0503020204020204" pitchFamily="34" charset="-122"/>
            </a:endParaRPr>
          </a:p>
          <a:p>
            <a:r>
              <a:rPr lang="zh-CN" altLang="en-US" sz="1400" dirty="0">
                <a:solidFill>
                  <a:srgbClr val="000000"/>
                </a:solidFill>
                <a:latin typeface="Microsoft YaHei" panose="020B0503020204020204" pitchFamily="34" charset="-122"/>
                <a:ea typeface="Microsoft YaHei" panose="020B0503020204020204" pitchFamily="34" charset="-122"/>
              </a:rPr>
              <a:t>    </a:t>
            </a:r>
            <a:r>
              <a:rPr lang="en" altLang="zh-CN" sz="1400" dirty="0">
                <a:solidFill>
                  <a:srgbClr val="000000"/>
                </a:solidFill>
                <a:latin typeface="Microsoft YaHei" panose="020B0503020204020204" pitchFamily="34" charset="-122"/>
                <a:ea typeface="Microsoft YaHei" panose="020B0503020204020204" pitchFamily="34" charset="-122"/>
              </a:rPr>
              <a:t>FILE *</a:t>
            </a:r>
            <a:r>
              <a:rPr lang="en" altLang="zh-CN" sz="1400" dirty="0" err="1">
                <a:solidFill>
                  <a:srgbClr val="000000"/>
                </a:solidFill>
                <a:latin typeface="Microsoft YaHei" panose="020B0503020204020204" pitchFamily="34" charset="-122"/>
                <a:ea typeface="Microsoft YaHei" panose="020B0503020204020204" pitchFamily="34" charset="-122"/>
              </a:rPr>
              <a:t>fp</a:t>
            </a:r>
            <a:r>
              <a:rPr lang="en" altLang="zh-CN" sz="1400" dirty="0">
                <a:solidFill>
                  <a:srgbClr val="000000"/>
                </a:solidFill>
                <a:latin typeface="Microsoft YaHei" panose="020B0503020204020204" pitchFamily="34" charset="-122"/>
                <a:ea typeface="Microsoft YaHei" panose="020B0503020204020204" pitchFamily="34" charset="-122"/>
              </a:rPr>
              <a:t> = </a:t>
            </a:r>
            <a:r>
              <a:rPr lang="en" altLang="zh-CN" sz="1400" dirty="0" err="1">
                <a:solidFill>
                  <a:srgbClr val="795E26"/>
                </a:solidFill>
                <a:latin typeface="Microsoft YaHei" panose="020B0503020204020204" pitchFamily="34" charset="-122"/>
                <a:ea typeface="Microsoft YaHei" panose="020B0503020204020204" pitchFamily="34" charset="-122"/>
              </a:rPr>
              <a:t>fopen</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err="1">
                <a:solidFill>
                  <a:srgbClr val="001080"/>
                </a:solidFill>
                <a:latin typeface="Microsoft YaHei" panose="020B0503020204020204" pitchFamily="34" charset="-122"/>
                <a:ea typeface="Microsoft YaHei" panose="020B0503020204020204" pitchFamily="34" charset="-122"/>
              </a:rPr>
              <a:t>argv</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a:solidFill>
                  <a:srgbClr val="098658"/>
                </a:solidFill>
                <a:latin typeface="Microsoft YaHei" panose="020B0503020204020204" pitchFamily="34" charset="-122"/>
                <a:ea typeface="Microsoft YaHei" panose="020B0503020204020204" pitchFamily="34" charset="-122"/>
              </a:rPr>
              <a:t>1</a:t>
            </a:r>
            <a:r>
              <a:rPr lang="en" altLang="zh-CN" sz="1400" dirty="0">
                <a:solidFill>
                  <a:srgbClr val="000000"/>
                </a:solidFill>
                <a:latin typeface="Microsoft YaHei" panose="020B0503020204020204" pitchFamily="34" charset="-122"/>
                <a:ea typeface="Microsoft YaHei" panose="020B0503020204020204" pitchFamily="34" charset="-122"/>
              </a:rPr>
              <a:t>], </a:t>
            </a:r>
            <a:r>
              <a:rPr lang="en" altLang="zh-CN" sz="1400" dirty="0">
                <a:solidFill>
                  <a:srgbClr val="A31515"/>
                </a:solidFill>
                <a:latin typeface="Microsoft YaHei" panose="020B0503020204020204" pitchFamily="34" charset="-122"/>
                <a:ea typeface="Microsoft YaHei" panose="020B0503020204020204" pitchFamily="34" charset="-122"/>
              </a:rPr>
              <a:t>"r"</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err="1">
                <a:solidFill>
                  <a:srgbClr val="795E26"/>
                </a:solidFill>
                <a:latin typeface="Microsoft YaHei" panose="020B0503020204020204" pitchFamily="34" charset="-122"/>
                <a:ea typeface="Microsoft YaHei" panose="020B0503020204020204" pitchFamily="34" charset="-122"/>
              </a:rPr>
              <a:t>fgets</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err="1">
                <a:solidFill>
                  <a:srgbClr val="000000"/>
                </a:solidFill>
                <a:latin typeface="Microsoft YaHei" panose="020B0503020204020204" pitchFamily="34" charset="-122"/>
                <a:ea typeface="Microsoft YaHei" panose="020B0503020204020204" pitchFamily="34" charset="-122"/>
              </a:rPr>
              <a:t>ptr</a:t>
            </a:r>
            <a:r>
              <a:rPr lang="en" altLang="zh-CN" sz="1400" dirty="0">
                <a:solidFill>
                  <a:srgbClr val="000000"/>
                </a:solidFill>
                <a:latin typeface="Microsoft YaHei" panose="020B0503020204020204" pitchFamily="34" charset="-122"/>
                <a:ea typeface="Microsoft YaHei" panose="020B0503020204020204" pitchFamily="34" charset="-122"/>
              </a:rPr>
              <a:t>, </a:t>
            </a:r>
            <a:r>
              <a:rPr lang="en" altLang="zh-CN" sz="1400" dirty="0" err="1">
                <a:solidFill>
                  <a:srgbClr val="0000FF"/>
                </a:solidFill>
                <a:latin typeface="Microsoft YaHei" panose="020B0503020204020204" pitchFamily="34" charset="-122"/>
                <a:ea typeface="Microsoft YaHei" panose="020B0503020204020204" pitchFamily="34" charset="-122"/>
              </a:rPr>
              <a:t>sizeof</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err="1">
                <a:solidFill>
                  <a:srgbClr val="000000"/>
                </a:solidFill>
                <a:latin typeface="Microsoft YaHei" panose="020B0503020204020204" pitchFamily="34" charset="-122"/>
                <a:ea typeface="Microsoft YaHei" panose="020B0503020204020204" pitchFamily="34" charset="-122"/>
              </a:rPr>
              <a:t>ptr</a:t>
            </a:r>
            <a:r>
              <a:rPr lang="en" altLang="zh-CN" sz="1400" dirty="0">
                <a:solidFill>
                  <a:srgbClr val="000000"/>
                </a:solidFill>
                <a:latin typeface="Microsoft YaHei" panose="020B0503020204020204" pitchFamily="34" charset="-122"/>
                <a:ea typeface="Microsoft YaHei" panose="020B0503020204020204" pitchFamily="34" charset="-122"/>
              </a:rPr>
              <a:t>), </a:t>
            </a:r>
            <a:r>
              <a:rPr lang="en" altLang="zh-CN" sz="1400" dirty="0" err="1">
                <a:solidFill>
                  <a:srgbClr val="000000"/>
                </a:solidFill>
                <a:latin typeface="Microsoft YaHei" panose="020B0503020204020204" pitchFamily="34" charset="-122"/>
                <a:ea typeface="Microsoft YaHei" panose="020B0503020204020204" pitchFamily="34" charset="-122"/>
              </a:rPr>
              <a:t>fp</a:t>
            </a:r>
            <a:r>
              <a:rPr lang="en" altLang="zh-CN" sz="1400" dirty="0">
                <a:solidFill>
                  <a:srgbClr val="000000"/>
                </a:solidFill>
                <a:latin typeface="Microsoft YaHei" panose="020B0503020204020204" pitchFamily="34" charset="-122"/>
                <a:ea typeface="Microsoft YaHei" panose="020B0503020204020204" pitchFamily="34" charset="-122"/>
              </a:rPr>
              <a:t>);</a:t>
            </a:r>
          </a:p>
          <a:p>
            <a:r>
              <a:rPr lang="zh-CN" altLang="en-US" sz="1400" dirty="0">
                <a:solidFill>
                  <a:srgbClr val="000000"/>
                </a:solidFill>
                <a:latin typeface="Microsoft YaHei" panose="020B0503020204020204" pitchFamily="34" charset="-122"/>
                <a:ea typeface="Microsoft YaHei" panose="020B0503020204020204" pitchFamily="34" charset="-122"/>
              </a:rPr>
              <a:t>  </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a:solidFill>
                  <a:srgbClr val="AF00DB"/>
                </a:solidFill>
                <a:latin typeface="Microsoft YaHei" panose="020B0503020204020204" pitchFamily="34" charset="-122"/>
                <a:ea typeface="Microsoft YaHei" panose="020B0503020204020204" pitchFamily="34" charset="-122"/>
              </a:rPr>
              <a:t>else</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err="1">
                <a:solidFill>
                  <a:srgbClr val="795E26"/>
                </a:solidFill>
                <a:latin typeface="Microsoft YaHei" panose="020B0503020204020204" pitchFamily="34" charset="-122"/>
                <a:ea typeface="Microsoft YaHei" panose="020B0503020204020204" pitchFamily="34" charset="-122"/>
              </a:rPr>
              <a:t>fgets</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err="1">
                <a:solidFill>
                  <a:srgbClr val="000000"/>
                </a:solidFill>
                <a:latin typeface="Microsoft YaHei" panose="020B0503020204020204" pitchFamily="34" charset="-122"/>
                <a:ea typeface="Microsoft YaHei" panose="020B0503020204020204" pitchFamily="34" charset="-122"/>
              </a:rPr>
              <a:t>ptr</a:t>
            </a:r>
            <a:r>
              <a:rPr lang="en" altLang="zh-CN" sz="1400" dirty="0">
                <a:solidFill>
                  <a:srgbClr val="000000"/>
                </a:solidFill>
                <a:latin typeface="Microsoft YaHei" panose="020B0503020204020204" pitchFamily="34" charset="-122"/>
                <a:ea typeface="Microsoft YaHei" panose="020B0503020204020204" pitchFamily="34" charset="-122"/>
              </a:rPr>
              <a:t>, </a:t>
            </a:r>
            <a:r>
              <a:rPr lang="en" altLang="zh-CN" sz="1400" dirty="0" err="1">
                <a:solidFill>
                  <a:srgbClr val="0000FF"/>
                </a:solidFill>
                <a:latin typeface="Microsoft YaHei" panose="020B0503020204020204" pitchFamily="34" charset="-122"/>
                <a:ea typeface="Microsoft YaHei" panose="020B0503020204020204" pitchFamily="34" charset="-122"/>
              </a:rPr>
              <a:t>sizeof</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err="1">
                <a:solidFill>
                  <a:srgbClr val="000000"/>
                </a:solidFill>
                <a:latin typeface="Microsoft YaHei" panose="020B0503020204020204" pitchFamily="34" charset="-122"/>
                <a:ea typeface="Microsoft YaHei" panose="020B0503020204020204" pitchFamily="34" charset="-122"/>
              </a:rPr>
              <a:t>ptr</a:t>
            </a:r>
            <a:r>
              <a:rPr lang="en" altLang="zh-CN" sz="1400" dirty="0">
                <a:solidFill>
                  <a:srgbClr val="000000"/>
                </a:solidFill>
                <a:latin typeface="Microsoft YaHei" panose="020B0503020204020204" pitchFamily="34" charset="-122"/>
                <a:ea typeface="Microsoft YaHei" panose="020B0503020204020204" pitchFamily="34" charset="-122"/>
              </a:rPr>
              <a:t>), stdin);}</a:t>
            </a:r>
          </a:p>
          <a:p>
            <a:r>
              <a:rPr lang="zh-CN" altLang="en-US" sz="1400" dirty="0">
                <a:solidFill>
                  <a:srgbClr val="795E26"/>
                </a:solidFill>
                <a:latin typeface="Microsoft YaHei" panose="020B0503020204020204" pitchFamily="34" charset="-122"/>
                <a:ea typeface="Microsoft YaHei" panose="020B0503020204020204" pitchFamily="34" charset="-122"/>
              </a:rPr>
              <a:t>  </a:t>
            </a:r>
            <a:r>
              <a:rPr lang="en" altLang="zh-CN" sz="1400" dirty="0" err="1">
                <a:solidFill>
                  <a:srgbClr val="795E26"/>
                </a:solidFill>
                <a:latin typeface="Microsoft YaHei" panose="020B0503020204020204" pitchFamily="34" charset="-122"/>
                <a:ea typeface="Microsoft YaHei" panose="020B0503020204020204" pitchFamily="34" charset="-122"/>
              </a:rPr>
              <a:t>printf</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a:solidFill>
                  <a:srgbClr val="A31515"/>
                </a:solidFill>
                <a:latin typeface="Microsoft YaHei" panose="020B0503020204020204" pitchFamily="34" charset="-122"/>
                <a:ea typeface="Microsoft YaHei" panose="020B0503020204020204" pitchFamily="34" charset="-122"/>
              </a:rPr>
              <a:t>"</a:t>
            </a:r>
            <a:r>
              <a:rPr lang="en" altLang="zh-CN" sz="1400" dirty="0">
                <a:solidFill>
                  <a:srgbClr val="001080"/>
                </a:solidFill>
                <a:latin typeface="Microsoft YaHei" panose="020B0503020204020204" pitchFamily="34" charset="-122"/>
                <a:ea typeface="Microsoft YaHei" panose="020B0503020204020204" pitchFamily="34" charset="-122"/>
              </a:rPr>
              <a:t>%s</a:t>
            </a:r>
            <a:r>
              <a:rPr lang="en" altLang="zh-CN" sz="1400" dirty="0">
                <a:solidFill>
                  <a:srgbClr val="A31515"/>
                </a:solidFill>
                <a:latin typeface="Microsoft YaHei" panose="020B0503020204020204" pitchFamily="34" charset="-122"/>
                <a:ea typeface="Microsoft YaHei" panose="020B0503020204020204" pitchFamily="34" charset="-122"/>
              </a:rPr>
              <a:t>"</a:t>
            </a:r>
            <a:r>
              <a:rPr lang="en" altLang="zh-CN" sz="1400" dirty="0">
                <a:solidFill>
                  <a:srgbClr val="000000"/>
                </a:solidFill>
                <a:latin typeface="Microsoft YaHei" panose="020B0503020204020204" pitchFamily="34" charset="-122"/>
                <a:ea typeface="Microsoft YaHei" panose="020B0503020204020204" pitchFamily="34" charset="-122"/>
              </a:rPr>
              <a:t>, </a:t>
            </a:r>
            <a:r>
              <a:rPr lang="en" altLang="zh-CN" sz="1400" dirty="0" err="1">
                <a:solidFill>
                  <a:srgbClr val="000000"/>
                </a:solidFill>
                <a:latin typeface="Microsoft YaHei" panose="020B0503020204020204" pitchFamily="34" charset="-122"/>
                <a:ea typeface="Microsoft YaHei" panose="020B0503020204020204" pitchFamily="34" charset="-122"/>
              </a:rPr>
              <a:t>ptr</a:t>
            </a:r>
            <a:r>
              <a:rPr lang="en" altLang="zh-CN" sz="1400" dirty="0">
                <a:solidFill>
                  <a:srgbClr val="000000"/>
                </a:solidFill>
                <a:latin typeface="Microsoft YaHei" panose="020B0503020204020204" pitchFamily="34" charset="-122"/>
                <a:ea typeface="Microsoft YaHei" panose="020B0503020204020204" pitchFamily="34" charset="-122"/>
              </a:rPr>
              <a:t>);</a:t>
            </a:r>
          </a:p>
          <a:p>
            <a:r>
              <a:rPr lang="zh-CN" altLang="en-US" sz="1400" dirty="0">
                <a:solidFill>
                  <a:srgbClr val="AF00DB"/>
                </a:solidFill>
                <a:latin typeface="Microsoft YaHei" panose="020B0503020204020204" pitchFamily="34" charset="-122"/>
                <a:ea typeface="Microsoft YaHei" panose="020B0503020204020204" pitchFamily="34" charset="-122"/>
              </a:rPr>
              <a:t>  </a:t>
            </a:r>
            <a:r>
              <a:rPr lang="en" altLang="zh-CN" sz="1400" dirty="0">
                <a:solidFill>
                  <a:srgbClr val="AF00DB"/>
                </a:solidFill>
                <a:latin typeface="Microsoft YaHei" panose="020B0503020204020204" pitchFamily="34" charset="-122"/>
                <a:ea typeface="Microsoft YaHei" panose="020B0503020204020204" pitchFamily="34" charset="-122"/>
              </a:rPr>
              <a:t>if</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err="1">
                <a:solidFill>
                  <a:srgbClr val="001080"/>
                </a:solidFill>
                <a:latin typeface="Microsoft YaHei" panose="020B0503020204020204" pitchFamily="34" charset="-122"/>
                <a:ea typeface="Microsoft YaHei" panose="020B0503020204020204" pitchFamily="34" charset="-122"/>
              </a:rPr>
              <a:t>ptr</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a:solidFill>
                  <a:srgbClr val="098658"/>
                </a:solidFill>
                <a:latin typeface="Microsoft YaHei" panose="020B0503020204020204" pitchFamily="34" charset="-122"/>
                <a:ea typeface="Microsoft YaHei" panose="020B0503020204020204" pitchFamily="34" charset="-122"/>
              </a:rPr>
              <a:t>0</a:t>
            </a:r>
            <a:r>
              <a:rPr lang="en" altLang="zh-CN" sz="1400" dirty="0">
                <a:solidFill>
                  <a:srgbClr val="000000"/>
                </a:solidFill>
                <a:latin typeface="Microsoft YaHei" panose="020B0503020204020204" pitchFamily="34" charset="-122"/>
                <a:ea typeface="Microsoft YaHei" panose="020B0503020204020204" pitchFamily="34" charset="-122"/>
              </a:rPr>
              <a:t>] == </a:t>
            </a:r>
            <a:r>
              <a:rPr lang="en" altLang="zh-CN" sz="1400" dirty="0">
                <a:solidFill>
                  <a:srgbClr val="A31515"/>
                </a:solidFill>
                <a:latin typeface="Microsoft YaHei" panose="020B0503020204020204" pitchFamily="34" charset="-122"/>
                <a:ea typeface="Microsoft YaHei" panose="020B0503020204020204" pitchFamily="34" charset="-122"/>
              </a:rPr>
              <a:t>'d'</a:t>
            </a:r>
            <a:r>
              <a:rPr lang="en" altLang="zh-CN" sz="1400" dirty="0">
                <a:solidFill>
                  <a:srgbClr val="000000"/>
                </a:solidFill>
                <a:latin typeface="Microsoft YaHei" panose="020B0503020204020204" pitchFamily="34" charset="-122"/>
                <a:ea typeface="Microsoft YaHei" panose="020B0503020204020204" pitchFamily="34" charset="-122"/>
              </a:rPr>
              <a:t>) {</a:t>
            </a:r>
          </a:p>
          <a:p>
            <a:r>
              <a:rPr lang="zh-CN" altLang="en-US" sz="1400" dirty="0">
                <a:solidFill>
                  <a:srgbClr val="AF00DB"/>
                </a:solidFill>
                <a:latin typeface="Microsoft YaHei" panose="020B0503020204020204" pitchFamily="34" charset="-122"/>
                <a:ea typeface="Microsoft YaHei" panose="020B0503020204020204" pitchFamily="34" charset="-122"/>
              </a:rPr>
              <a:t>    </a:t>
            </a:r>
            <a:r>
              <a:rPr lang="en" altLang="zh-CN" sz="1400" dirty="0">
                <a:solidFill>
                  <a:srgbClr val="AF00DB"/>
                </a:solidFill>
                <a:latin typeface="Microsoft YaHei" panose="020B0503020204020204" pitchFamily="34" charset="-122"/>
                <a:ea typeface="Microsoft YaHei" panose="020B0503020204020204" pitchFamily="34" charset="-122"/>
              </a:rPr>
              <a:t>if</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err="1">
                <a:solidFill>
                  <a:srgbClr val="001080"/>
                </a:solidFill>
                <a:latin typeface="Microsoft YaHei" panose="020B0503020204020204" pitchFamily="34" charset="-122"/>
                <a:ea typeface="Microsoft YaHei" panose="020B0503020204020204" pitchFamily="34" charset="-122"/>
              </a:rPr>
              <a:t>ptr</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a:solidFill>
                  <a:srgbClr val="098658"/>
                </a:solidFill>
                <a:latin typeface="Microsoft YaHei" panose="020B0503020204020204" pitchFamily="34" charset="-122"/>
                <a:ea typeface="Microsoft YaHei" panose="020B0503020204020204" pitchFamily="34" charset="-122"/>
              </a:rPr>
              <a:t>1</a:t>
            </a:r>
            <a:r>
              <a:rPr lang="en" altLang="zh-CN" sz="1400" dirty="0">
                <a:solidFill>
                  <a:srgbClr val="000000"/>
                </a:solidFill>
                <a:latin typeface="Microsoft YaHei" panose="020B0503020204020204" pitchFamily="34" charset="-122"/>
                <a:ea typeface="Microsoft YaHei" panose="020B0503020204020204" pitchFamily="34" charset="-122"/>
              </a:rPr>
              <a:t>] == </a:t>
            </a:r>
            <a:r>
              <a:rPr lang="en" altLang="zh-CN" sz="1400" dirty="0">
                <a:solidFill>
                  <a:srgbClr val="A31515"/>
                </a:solidFill>
                <a:latin typeface="Microsoft YaHei" panose="020B0503020204020204" pitchFamily="34" charset="-122"/>
                <a:ea typeface="Microsoft YaHei" panose="020B0503020204020204" pitchFamily="34" charset="-122"/>
              </a:rPr>
              <a:t>'e'</a:t>
            </a:r>
            <a:r>
              <a:rPr lang="en" altLang="zh-CN" sz="1400" dirty="0">
                <a:solidFill>
                  <a:srgbClr val="000000"/>
                </a:solidFill>
                <a:latin typeface="Microsoft YaHei" panose="020B0503020204020204" pitchFamily="34" charset="-122"/>
                <a:ea typeface="Microsoft YaHei" panose="020B0503020204020204" pitchFamily="34" charset="-122"/>
              </a:rPr>
              <a:t>) {</a:t>
            </a:r>
          </a:p>
          <a:p>
            <a:r>
              <a:rPr lang="zh-CN" altLang="en-US" sz="1400" dirty="0">
                <a:solidFill>
                  <a:srgbClr val="AF00DB"/>
                </a:solidFill>
                <a:latin typeface="Microsoft YaHei" panose="020B0503020204020204" pitchFamily="34" charset="-122"/>
                <a:ea typeface="Microsoft YaHei" panose="020B0503020204020204" pitchFamily="34" charset="-122"/>
              </a:rPr>
              <a:t>      </a:t>
            </a:r>
            <a:r>
              <a:rPr lang="en" altLang="zh-CN" sz="1400" dirty="0">
                <a:solidFill>
                  <a:srgbClr val="AF00DB"/>
                </a:solidFill>
                <a:latin typeface="Microsoft YaHei" panose="020B0503020204020204" pitchFamily="34" charset="-122"/>
                <a:ea typeface="Microsoft YaHei" panose="020B0503020204020204" pitchFamily="34" charset="-122"/>
              </a:rPr>
              <a:t>if</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err="1">
                <a:solidFill>
                  <a:srgbClr val="001080"/>
                </a:solidFill>
                <a:latin typeface="Microsoft YaHei" panose="020B0503020204020204" pitchFamily="34" charset="-122"/>
                <a:ea typeface="Microsoft YaHei" panose="020B0503020204020204" pitchFamily="34" charset="-122"/>
              </a:rPr>
              <a:t>ptr</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a:solidFill>
                  <a:srgbClr val="098658"/>
                </a:solidFill>
                <a:latin typeface="Microsoft YaHei" panose="020B0503020204020204" pitchFamily="34" charset="-122"/>
                <a:ea typeface="Microsoft YaHei" panose="020B0503020204020204" pitchFamily="34" charset="-122"/>
              </a:rPr>
              <a:t>2</a:t>
            </a:r>
            <a:r>
              <a:rPr lang="en" altLang="zh-CN" sz="1400" dirty="0">
                <a:solidFill>
                  <a:srgbClr val="000000"/>
                </a:solidFill>
                <a:latin typeface="Microsoft YaHei" panose="020B0503020204020204" pitchFamily="34" charset="-122"/>
                <a:ea typeface="Microsoft YaHei" panose="020B0503020204020204" pitchFamily="34" charset="-122"/>
              </a:rPr>
              <a:t>] == </a:t>
            </a:r>
            <a:r>
              <a:rPr lang="en" altLang="zh-CN" sz="1400" dirty="0">
                <a:solidFill>
                  <a:srgbClr val="A31515"/>
                </a:solidFill>
                <a:latin typeface="Microsoft YaHei" panose="020B0503020204020204" pitchFamily="34" charset="-122"/>
                <a:ea typeface="Microsoft YaHei" panose="020B0503020204020204" pitchFamily="34" charset="-122"/>
              </a:rPr>
              <a:t>'a'</a:t>
            </a:r>
            <a:r>
              <a:rPr lang="en" altLang="zh-CN" sz="1400" dirty="0">
                <a:solidFill>
                  <a:srgbClr val="000000"/>
                </a:solidFill>
                <a:latin typeface="Microsoft YaHei" panose="020B0503020204020204" pitchFamily="34" charset="-122"/>
                <a:ea typeface="Microsoft YaHei" panose="020B0503020204020204" pitchFamily="34" charset="-122"/>
              </a:rPr>
              <a:t>) {</a:t>
            </a:r>
          </a:p>
          <a:p>
            <a:r>
              <a:rPr lang="zh-CN" altLang="en-US" sz="1400" dirty="0">
                <a:solidFill>
                  <a:srgbClr val="AF00DB"/>
                </a:solidFill>
                <a:latin typeface="Microsoft YaHei" panose="020B0503020204020204" pitchFamily="34" charset="-122"/>
                <a:ea typeface="Microsoft YaHei" panose="020B0503020204020204" pitchFamily="34" charset="-122"/>
              </a:rPr>
              <a:t>        </a:t>
            </a:r>
            <a:r>
              <a:rPr lang="en" altLang="zh-CN" sz="1400" dirty="0">
                <a:solidFill>
                  <a:srgbClr val="AF00DB"/>
                </a:solidFill>
                <a:latin typeface="Microsoft YaHei" panose="020B0503020204020204" pitchFamily="34" charset="-122"/>
                <a:ea typeface="Microsoft YaHei" panose="020B0503020204020204" pitchFamily="34" charset="-122"/>
              </a:rPr>
              <a:t>if</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err="1">
                <a:solidFill>
                  <a:srgbClr val="001080"/>
                </a:solidFill>
                <a:latin typeface="Microsoft YaHei" panose="020B0503020204020204" pitchFamily="34" charset="-122"/>
                <a:ea typeface="Microsoft YaHei" panose="020B0503020204020204" pitchFamily="34" charset="-122"/>
              </a:rPr>
              <a:t>ptr</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a:solidFill>
                  <a:srgbClr val="098658"/>
                </a:solidFill>
                <a:latin typeface="Microsoft YaHei" panose="020B0503020204020204" pitchFamily="34" charset="-122"/>
                <a:ea typeface="Microsoft YaHei" panose="020B0503020204020204" pitchFamily="34" charset="-122"/>
              </a:rPr>
              <a:t>3</a:t>
            </a:r>
            <a:r>
              <a:rPr lang="en" altLang="zh-CN" sz="1400" dirty="0">
                <a:solidFill>
                  <a:srgbClr val="000000"/>
                </a:solidFill>
                <a:latin typeface="Microsoft YaHei" panose="020B0503020204020204" pitchFamily="34" charset="-122"/>
                <a:ea typeface="Microsoft YaHei" panose="020B0503020204020204" pitchFamily="34" charset="-122"/>
              </a:rPr>
              <a:t>] == </a:t>
            </a:r>
            <a:r>
              <a:rPr lang="en" altLang="zh-CN" sz="1400" dirty="0">
                <a:solidFill>
                  <a:srgbClr val="A31515"/>
                </a:solidFill>
                <a:latin typeface="Microsoft YaHei" panose="020B0503020204020204" pitchFamily="34" charset="-122"/>
                <a:ea typeface="Microsoft YaHei" panose="020B0503020204020204" pitchFamily="34" charset="-122"/>
              </a:rPr>
              <a:t>'d'</a:t>
            </a:r>
            <a:r>
              <a:rPr lang="en" altLang="zh-CN" sz="1400" dirty="0">
                <a:solidFill>
                  <a:srgbClr val="000000"/>
                </a:solidFill>
                <a:latin typeface="Microsoft YaHei" panose="020B0503020204020204" pitchFamily="34" charset="-122"/>
                <a:ea typeface="Microsoft YaHei" panose="020B0503020204020204" pitchFamily="34" charset="-122"/>
              </a:rPr>
              <a:t>) {</a:t>
            </a:r>
          </a:p>
          <a:p>
            <a:r>
              <a:rPr lang="zh-CN" altLang="en-US" sz="1400" dirty="0">
                <a:solidFill>
                  <a:srgbClr val="AF00DB"/>
                </a:solidFill>
                <a:latin typeface="Microsoft YaHei" panose="020B0503020204020204" pitchFamily="34" charset="-122"/>
                <a:ea typeface="Microsoft YaHei" panose="020B0503020204020204" pitchFamily="34" charset="-122"/>
              </a:rPr>
              <a:t>          </a:t>
            </a:r>
            <a:r>
              <a:rPr lang="en" altLang="zh-CN" sz="1400" dirty="0">
                <a:solidFill>
                  <a:srgbClr val="AF00DB"/>
                </a:solidFill>
                <a:latin typeface="Microsoft YaHei" panose="020B0503020204020204" pitchFamily="34" charset="-122"/>
                <a:ea typeface="Microsoft YaHei" panose="020B0503020204020204" pitchFamily="34" charset="-122"/>
              </a:rPr>
              <a:t>if</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err="1">
                <a:solidFill>
                  <a:srgbClr val="001080"/>
                </a:solidFill>
                <a:latin typeface="Microsoft YaHei" panose="020B0503020204020204" pitchFamily="34" charset="-122"/>
                <a:ea typeface="Microsoft YaHei" panose="020B0503020204020204" pitchFamily="34" charset="-122"/>
              </a:rPr>
              <a:t>ptr</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a:solidFill>
                  <a:srgbClr val="098658"/>
                </a:solidFill>
                <a:latin typeface="Microsoft YaHei" panose="020B0503020204020204" pitchFamily="34" charset="-122"/>
                <a:ea typeface="Microsoft YaHei" panose="020B0503020204020204" pitchFamily="34" charset="-122"/>
              </a:rPr>
              <a:t>4</a:t>
            </a:r>
            <a:r>
              <a:rPr lang="en" altLang="zh-CN" sz="1400" dirty="0">
                <a:solidFill>
                  <a:srgbClr val="000000"/>
                </a:solidFill>
                <a:latin typeface="Microsoft YaHei" panose="020B0503020204020204" pitchFamily="34" charset="-122"/>
                <a:ea typeface="Microsoft YaHei" panose="020B0503020204020204" pitchFamily="34" charset="-122"/>
              </a:rPr>
              <a:t>] == </a:t>
            </a:r>
            <a:r>
              <a:rPr lang="en" altLang="zh-CN" sz="1400" dirty="0">
                <a:solidFill>
                  <a:srgbClr val="A31515"/>
                </a:solidFill>
                <a:latin typeface="Microsoft YaHei" panose="020B0503020204020204" pitchFamily="34" charset="-122"/>
                <a:ea typeface="Microsoft YaHei" panose="020B0503020204020204" pitchFamily="34" charset="-122"/>
              </a:rPr>
              <a:t>'b'</a:t>
            </a:r>
            <a:r>
              <a:rPr lang="en" altLang="zh-CN" sz="1400" dirty="0">
                <a:solidFill>
                  <a:srgbClr val="000000"/>
                </a:solidFill>
                <a:latin typeface="Microsoft YaHei" panose="020B0503020204020204" pitchFamily="34" charset="-122"/>
                <a:ea typeface="Microsoft YaHei" panose="020B0503020204020204" pitchFamily="34" charset="-122"/>
              </a:rPr>
              <a:t>) {</a:t>
            </a:r>
          </a:p>
          <a:p>
            <a:r>
              <a:rPr lang="zh-CN" altLang="en-US" sz="1400" dirty="0">
                <a:solidFill>
                  <a:srgbClr val="AF00DB"/>
                </a:solidFill>
                <a:latin typeface="Microsoft YaHei" panose="020B0503020204020204" pitchFamily="34" charset="-122"/>
                <a:ea typeface="Microsoft YaHei" panose="020B0503020204020204" pitchFamily="34" charset="-122"/>
              </a:rPr>
              <a:t>            </a:t>
            </a:r>
            <a:r>
              <a:rPr lang="en" altLang="zh-CN" sz="1400" dirty="0">
                <a:solidFill>
                  <a:srgbClr val="AF00DB"/>
                </a:solidFill>
                <a:latin typeface="Microsoft YaHei" panose="020B0503020204020204" pitchFamily="34" charset="-122"/>
                <a:ea typeface="Microsoft YaHei" panose="020B0503020204020204" pitchFamily="34" charset="-122"/>
              </a:rPr>
              <a:t>if</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err="1">
                <a:solidFill>
                  <a:srgbClr val="001080"/>
                </a:solidFill>
                <a:latin typeface="Microsoft YaHei" panose="020B0503020204020204" pitchFamily="34" charset="-122"/>
                <a:ea typeface="Microsoft YaHei" panose="020B0503020204020204" pitchFamily="34" charset="-122"/>
              </a:rPr>
              <a:t>ptr</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a:solidFill>
                  <a:srgbClr val="098658"/>
                </a:solidFill>
                <a:latin typeface="Microsoft YaHei" panose="020B0503020204020204" pitchFamily="34" charset="-122"/>
                <a:ea typeface="Microsoft YaHei" panose="020B0503020204020204" pitchFamily="34" charset="-122"/>
              </a:rPr>
              <a:t>5</a:t>
            </a:r>
            <a:r>
              <a:rPr lang="en" altLang="zh-CN" sz="1400" dirty="0">
                <a:solidFill>
                  <a:srgbClr val="000000"/>
                </a:solidFill>
                <a:latin typeface="Microsoft YaHei" panose="020B0503020204020204" pitchFamily="34" charset="-122"/>
                <a:ea typeface="Microsoft YaHei" panose="020B0503020204020204" pitchFamily="34" charset="-122"/>
              </a:rPr>
              <a:t>] == </a:t>
            </a:r>
            <a:r>
              <a:rPr lang="en" altLang="zh-CN" sz="1400" dirty="0">
                <a:solidFill>
                  <a:srgbClr val="A31515"/>
                </a:solidFill>
                <a:latin typeface="Microsoft YaHei" panose="020B0503020204020204" pitchFamily="34" charset="-122"/>
                <a:ea typeface="Microsoft YaHei" panose="020B0503020204020204" pitchFamily="34" charset="-122"/>
              </a:rPr>
              <a:t>'e'</a:t>
            </a:r>
            <a:r>
              <a:rPr lang="en" altLang="zh-CN" sz="1400" dirty="0">
                <a:solidFill>
                  <a:srgbClr val="000000"/>
                </a:solidFill>
                <a:latin typeface="Microsoft YaHei" panose="020B0503020204020204" pitchFamily="34" charset="-122"/>
                <a:ea typeface="Microsoft YaHei" panose="020B0503020204020204" pitchFamily="34" charset="-122"/>
              </a:rPr>
              <a:t>) {</a:t>
            </a:r>
          </a:p>
          <a:p>
            <a:r>
              <a:rPr lang="zh-CN" altLang="en-US" sz="1400" dirty="0">
                <a:solidFill>
                  <a:srgbClr val="AF00DB"/>
                </a:solidFill>
                <a:latin typeface="Microsoft YaHei" panose="020B0503020204020204" pitchFamily="34" charset="-122"/>
                <a:ea typeface="Microsoft YaHei" panose="020B0503020204020204" pitchFamily="34" charset="-122"/>
              </a:rPr>
              <a:t>              </a:t>
            </a:r>
            <a:r>
              <a:rPr lang="en" altLang="zh-CN" sz="1400" dirty="0">
                <a:solidFill>
                  <a:srgbClr val="AF00DB"/>
                </a:solidFill>
                <a:latin typeface="Microsoft YaHei" panose="020B0503020204020204" pitchFamily="34" charset="-122"/>
                <a:ea typeface="Microsoft YaHei" panose="020B0503020204020204" pitchFamily="34" charset="-122"/>
              </a:rPr>
              <a:t>if</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err="1">
                <a:solidFill>
                  <a:srgbClr val="001080"/>
                </a:solidFill>
                <a:latin typeface="Microsoft YaHei" panose="020B0503020204020204" pitchFamily="34" charset="-122"/>
                <a:ea typeface="Microsoft YaHei" panose="020B0503020204020204" pitchFamily="34" charset="-122"/>
              </a:rPr>
              <a:t>ptr</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a:solidFill>
                  <a:srgbClr val="098658"/>
                </a:solidFill>
                <a:latin typeface="Microsoft YaHei" panose="020B0503020204020204" pitchFamily="34" charset="-122"/>
                <a:ea typeface="Microsoft YaHei" panose="020B0503020204020204" pitchFamily="34" charset="-122"/>
              </a:rPr>
              <a:t>6</a:t>
            </a:r>
            <a:r>
              <a:rPr lang="en" altLang="zh-CN" sz="1400" dirty="0">
                <a:solidFill>
                  <a:srgbClr val="000000"/>
                </a:solidFill>
                <a:latin typeface="Microsoft YaHei" panose="020B0503020204020204" pitchFamily="34" charset="-122"/>
                <a:ea typeface="Microsoft YaHei" panose="020B0503020204020204" pitchFamily="34" charset="-122"/>
              </a:rPr>
              <a:t>] == </a:t>
            </a:r>
            <a:r>
              <a:rPr lang="en" altLang="zh-CN" sz="1400" dirty="0">
                <a:solidFill>
                  <a:srgbClr val="A31515"/>
                </a:solidFill>
                <a:latin typeface="Microsoft YaHei" panose="020B0503020204020204" pitchFamily="34" charset="-122"/>
                <a:ea typeface="Microsoft YaHei" panose="020B0503020204020204" pitchFamily="34" charset="-122"/>
              </a:rPr>
              <a:t>'e'</a:t>
            </a:r>
            <a:r>
              <a:rPr lang="en" altLang="zh-CN" sz="1400" dirty="0">
                <a:solidFill>
                  <a:srgbClr val="000000"/>
                </a:solidFill>
                <a:latin typeface="Microsoft YaHei" panose="020B0503020204020204" pitchFamily="34" charset="-122"/>
                <a:ea typeface="Microsoft YaHei" panose="020B0503020204020204" pitchFamily="34" charset="-122"/>
              </a:rPr>
              <a:t>) {</a:t>
            </a:r>
          </a:p>
          <a:p>
            <a:r>
              <a:rPr lang="zh-CN" altLang="en-US" sz="1400" dirty="0">
                <a:solidFill>
                  <a:srgbClr val="AF00DB"/>
                </a:solidFill>
                <a:latin typeface="Microsoft YaHei" panose="020B0503020204020204" pitchFamily="34" charset="-122"/>
                <a:ea typeface="Microsoft YaHei" panose="020B0503020204020204" pitchFamily="34" charset="-122"/>
              </a:rPr>
              <a:t>                </a:t>
            </a:r>
            <a:r>
              <a:rPr lang="en" altLang="zh-CN" sz="1400" dirty="0">
                <a:solidFill>
                  <a:srgbClr val="AF00DB"/>
                </a:solidFill>
                <a:latin typeface="Microsoft YaHei" panose="020B0503020204020204" pitchFamily="34" charset="-122"/>
                <a:ea typeface="Microsoft YaHei" panose="020B0503020204020204" pitchFamily="34" charset="-122"/>
              </a:rPr>
              <a:t>if</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err="1">
                <a:solidFill>
                  <a:srgbClr val="001080"/>
                </a:solidFill>
                <a:latin typeface="Microsoft YaHei" panose="020B0503020204020204" pitchFamily="34" charset="-122"/>
                <a:ea typeface="Microsoft YaHei" panose="020B0503020204020204" pitchFamily="34" charset="-122"/>
              </a:rPr>
              <a:t>ptr</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a:solidFill>
                  <a:srgbClr val="098658"/>
                </a:solidFill>
                <a:latin typeface="Microsoft YaHei" panose="020B0503020204020204" pitchFamily="34" charset="-122"/>
                <a:ea typeface="Microsoft YaHei" panose="020B0503020204020204" pitchFamily="34" charset="-122"/>
              </a:rPr>
              <a:t>7</a:t>
            </a:r>
            <a:r>
              <a:rPr lang="en" altLang="zh-CN" sz="1400" dirty="0">
                <a:solidFill>
                  <a:srgbClr val="000000"/>
                </a:solidFill>
                <a:latin typeface="Microsoft YaHei" panose="020B0503020204020204" pitchFamily="34" charset="-122"/>
                <a:ea typeface="Microsoft YaHei" panose="020B0503020204020204" pitchFamily="34" charset="-122"/>
              </a:rPr>
              <a:t>] == </a:t>
            </a:r>
            <a:r>
              <a:rPr lang="en" altLang="zh-CN" sz="1400" dirty="0">
                <a:solidFill>
                  <a:srgbClr val="A31515"/>
                </a:solidFill>
                <a:latin typeface="Microsoft YaHei" panose="020B0503020204020204" pitchFamily="34" charset="-122"/>
                <a:ea typeface="Microsoft YaHei" panose="020B0503020204020204" pitchFamily="34" charset="-122"/>
              </a:rPr>
              <a:t>'f'</a:t>
            </a:r>
            <a:r>
              <a:rPr lang="en" altLang="zh-CN" sz="1400" dirty="0">
                <a:solidFill>
                  <a:srgbClr val="000000"/>
                </a:solidFill>
                <a:latin typeface="Microsoft YaHei" panose="020B0503020204020204" pitchFamily="34" charset="-122"/>
                <a:ea typeface="Microsoft YaHei" panose="020B0503020204020204" pitchFamily="34" charset="-122"/>
              </a:rPr>
              <a:t>) {</a:t>
            </a:r>
            <a:r>
              <a:rPr lang="en" altLang="zh-CN" sz="1400" dirty="0">
                <a:solidFill>
                  <a:srgbClr val="795E26"/>
                </a:solidFill>
                <a:latin typeface="Microsoft YaHei" panose="020B0503020204020204" pitchFamily="34" charset="-122"/>
                <a:ea typeface="Microsoft YaHei" panose="020B0503020204020204" pitchFamily="34" charset="-122"/>
              </a:rPr>
              <a:t>abort</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a:solidFill>
                  <a:srgbClr val="AF00DB"/>
                </a:solidFill>
                <a:latin typeface="Microsoft YaHei" panose="020B0503020204020204" pitchFamily="34" charset="-122"/>
                <a:ea typeface="Microsoft YaHei" panose="020B0503020204020204" pitchFamily="34" charset="-122"/>
              </a:rPr>
              <a:t>else</a:t>
            </a:r>
            <a:r>
              <a:rPr lang="en" altLang="zh-CN" sz="1400" dirty="0">
                <a:solidFill>
                  <a:srgbClr val="000000"/>
                </a:solidFill>
                <a:latin typeface="Microsoft YaHei" panose="020B0503020204020204" pitchFamily="34" charset="-122"/>
                <a:ea typeface="Microsoft YaHei" panose="020B0503020204020204" pitchFamily="34" charset="-122"/>
              </a:rPr>
              <a:t> </a:t>
            </a:r>
            <a:r>
              <a:rPr lang="en" altLang="zh-CN" sz="1400" dirty="0" err="1">
                <a:solidFill>
                  <a:srgbClr val="795E26"/>
                </a:solidFill>
                <a:latin typeface="Microsoft YaHei" panose="020B0503020204020204" pitchFamily="34" charset="-122"/>
                <a:ea typeface="Microsoft YaHei" panose="020B0503020204020204" pitchFamily="34" charset="-122"/>
              </a:rPr>
              <a:t>printf</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a:solidFill>
                  <a:srgbClr val="A31515"/>
                </a:solidFill>
                <a:latin typeface="Microsoft YaHei" panose="020B0503020204020204" pitchFamily="34" charset="-122"/>
                <a:ea typeface="Microsoft YaHei" panose="020B0503020204020204" pitchFamily="34" charset="-122"/>
              </a:rPr>
              <a:t>"</a:t>
            </a:r>
            <a:r>
              <a:rPr lang="en" altLang="zh-CN" sz="1400" dirty="0">
                <a:solidFill>
                  <a:srgbClr val="001080"/>
                </a:solidFill>
                <a:latin typeface="Microsoft YaHei" panose="020B0503020204020204" pitchFamily="34" charset="-122"/>
                <a:ea typeface="Microsoft YaHei" panose="020B0503020204020204" pitchFamily="34" charset="-122"/>
              </a:rPr>
              <a:t>%c</a:t>
            </a:r>
            <a:r>
              <a:rPr lang="en" altLang="zh-CN" sz="1400" dirty="0">
                <a:solidFill>
                  <a:srgbClr val="A31515"/>
                </a:solidFill>
                <a:latin typeface="Microsoft YaHei" panose="020B0503020204020204" pitchFamily="34" charset="-122"/>
                <a:ea typeface="Microsoft YaHei" panose="020B0503020204020204" pitchFamily="34" charset="-122"/>
              </a:rPr>
              <a:t>"</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err="1">
                <a:solidFill>
                  <a:srgbClr val="001080"/>
                </a:solidFill>
                <a:latin typeface="Microsoft YaHei" panose="020B0503020204020204" pitchFamily="34" charset="-122"/>
                <a:ea typeface="Microsoft YaHei" panose="020B0503020204020204" pitchFamily="34" charset="-122"/>
              </a:rPr>
              <a:t>ptr</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a:solidFill>
                  <a:srgbClr val="098658"/>
                </a:solidFill>
                <a:latin typeface="Microsoft YaHei" panose="020B0503020204020204" pitchFamily="34" charset="-122"/>
                <a:ea typeface="Microsoft YaHei" panose="020B0503020204020204" pitchFamily="34" charset="-122"/>
              </a:rPr>
              <a:t>7</a:t>
            </a:r>
            <a:r>
              <a:rPr lang="en" altLang="zh-CN" sz="1400" dirty="0">
                <a:solidFill>
                  <a:srgbClr val="000000"/>
                </a:solidFill>
                <a:latin typeface="Microsoft YaHei" panose="020B0503020204020204" pitchFamily="34" charset="-122"/>
                <a:ea typeface="Microsoft YaHei" panose="020B0503020204020204" pitchFamily="34" charset="-122"/>
              </a:rPr>
              <a:t>]);}</a:t>
            </a:r>
          </a:p>
          <a:p>
            <a:r>
              <a:rPr lang="zh-CN" altLang="en-US" sz="1400" dirty="0">
                <a:solidFill>
                  <a:srgbClr val="AF00DB"/>
                </a:solidFill>
                <a:latin typeface="Microsoft YaHei" panose="020B0503020204020204" pitchFamily="34" charset="-122"/>
                <a:ea typeface="Microsoft YaHei" panose="020B0503020204020204" pitchFamily="34" charset="-122"/>
              </a:rPr>
              <a:t>              </a:t>
            </a:r>
            <a:r>
              <a:rPr lang="en" altLang="zh-CN" sz="1400" dirty="0">
                <a:solidFill>
                  <a:srgbClr val="AF00DB"/>
                </a:solidFill>
                <a:latin typeface="Microsoft YaHei" panose="020B0503020204020204" pitchFamily="34" charset="-122"/>
                <a:ea typeface="Microsoft YaHei" panose="020B0503020204020204" pitchFamily="34" charset="-122"/>
              </a:rPr>
              <a:t>else</a:t>
            </a:r>
            <a:r>
              <a:rPr lang="en" altLang="zh-CN" sz="1400" dirty="0">
                <a:solidFill>
                  <a:srgbClr val="000000"/>
                </a:solidFill>
                <a:latin typeface="Microsoft YaHei" panose="020B0503020204020204" pitchFamily="34" charset="-122"/>
                <a:ea typeface="Microsoft YaHei" panose="020B0503020204020204" pitchFamily="34" charset="-122"/>
              </a:rPr>
              <a:t> </a:t>
            </a:r>
            <a:r>
              <a:rPr lang="en" altLang="zh-CN" sz="1400" dirty="0" err="1">
                <a:solidFill>
                  <a:srgbClr val="795E26"/>
                </a:solidFill>
                <a:latin typeface="Microsoft YaHei" panose="020B0503020204020204" pitchFamily="34" charset="-122"/>
                <a:ea typeface="Microsoft YaHei" panose="020B0503020204020204" pitchFamily="34" charset="-122"/>
              </a:rPr>
              <a:t>printf</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a:solidFill>
                  <a:srgbClr val="A31515"/>
                </a:solidFill>
                <a:latin typeface="Microsoft YaHei" panose="020B0503020204020204" pitchFamily="34" charset="-122"/>
                <a:ea typeface="Microsoft YaHei" panose="020B0503020204020204" pitchFamily="34" charset="-122"/>
              </a:rPr>
              <a:t>"</a:t>
            </a:r>
            <a:r>
              <a:rPr lang="en" altLang="zh-CN" sz="1400" dirty="0">
                <a:solidFill>
                  <a:srgbClr val="001080"/>
                </a:solidFill>
                <a:latin typeface="Microsoft YaHei" panose="020B0503020204020204" pitchFamily="34" charset="-122"/>
                <a:ea typeface="Microsoft YaHei" panose="020B0503020204020204" pitchFamily="34" charset="-122"/>
              </a:rPr>
              <a:t>%c</a:t>
            </a:r>
            <a:r>
              <a:rPr lang="en" altLang="zh-CN" sz="1400" dirty="0">
                <a:solidFill>
                  <a:srgbClr val="A31515"/>
                </a:solidFill>
                <a:latin typeface="Microsoft YaHei" panose="020B0503020204020204" pitchFamily="34" charset="-122"/>
                <a:ea typeface="Microsoft YaHei" panose="020B0503020204020204" pitchFamily="34" charset="-122"/>
              </a:rPr>
              <a:t>"</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err="1">
                <a:solidFill>
                  <a:srgbClr val="001080"/>
                </a:solidFill>
                <a:latin typeface="Microsoft YaHei" panose="020B0503020204020204" pitchFamily="34" charset="-122"/>
                <a:ea typeface="Microsoft YaHei" panose="020B0503020204020204" pitchFamily="34" charset="-122"/>
              </a:rPr>
              <a:t>ptr</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a:solidFill>
                  <a:srgbClr val="098658"/>
                </a:solidFill>
                <a:latin typeface="Microsoft YaHei" panose="020B0503020204020204" pitchFamily="34" charset="-122"/>
                <a:ea typeface="Microsoft YaHei" panose="020B0503020204020204" pitchFamily="34" charset="-122"/>
              </a:rPr>
              <a:t>6</a:t>
            </a:r>
            <a:r>
              <a:rPr lang="en" altLang="zh-CN" sz="1400" dirty="0">
                <a:solidFill>
                  <a:srgbClr val="000000"/>
                </a:solidFill>
                <a:latin typeface="Microsoft YaHei" panose="020B0503020204020204" pitchFamily="34" charset="-122"/>
                <a:ea typeface="Microsoft YaHei" panose="020B0503020204020204" pitchFamily="34" charset="-122"/>
              </a:rPr>
              <a:t>]);}</a:t>
            </a:r>
          </a:p>
          <a:p>
            <a:r>
              <a:rPr lang="zh-CN" altLang="en-US" sz="1400" dirty="0">
                <a:solidFill>
                  <a:srgbClr val="AF00DB"/>
                </a:solidFill>
                <a:latin typeface="Microsoft YaHei" panose="020B0503020204020204" pitchFamily="34" charset="-122"/>
                <a:ea typeface="Microsoft YaHei" panose="020B0503020204020204" pitchFamily="34" charset="-122"/>
              </a:rPr>
              <a:t>            </a:t>
            </a:r>
            <a:r>
              <a:rPr lang="en" altLang="zh-CN" sz="1400" dirty="0">
                <a:solidFill>
                  <a:srgbClr val="AF00DB"/>
                </a:solidFill>
                <a:latin typeface="Microsoft YaHei" panose="020B0503020204020204" pitchFamily="34" charset="-122"/>
                <a:ea typeface="Microsoft YaHei" panose="020B0503020204020204" pitchFamily="34" charset="-122"/>
              </a:rPr>
              <a:t>else</a:t>
            </a:r>
            <a:r>
              <a:rPr lang="en" altLang="zh-CN" sz="1400" dirty="0">
                <a:solidFill>
                  <a:srgbClr val="000000"/>
                </a:solidFill>
                <a:latin typeface="Microsoft YaHei" panose="020B0503020204020204" pitchFamily="34" charset="-122"/>
                <a:ea typeface="Microsoft YaHei" panose="020B0503020204020204" pitchFamily="34" charset="-122"/>
              </a:rPr>
              <a:t> </a:t>
            </a:r>
            <a:r>
              <a:rPr lang="en" altLang="zh-CN" sz="1400" dirty="0" err="1">
                <a:solidFill>
                  <a:srgbClr val="795E26"/>
                </a:solidFill>
                <a:latin typeface="Microsoft YaHei" panose="020B0503020204020204" pitchFamily="34" charset="-122"/>
                <a:ea typeface="Microsoft YaHei" panose="020B0503020204020204" pitchFamily="34" charset="-122"/>
              </a:rPr>
              <a:t>printf</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a:solidFill>
                  <a:srgbClr val="A31515"/>
                </a:solidFill>
                <a:latin typeface="Microsoft YaHei" panose="020B0503020204020204" pitchFamily="34" charset="-122"/>
                <a:ea typeface="Microsoft YaHei" panose="020B0503020204020204" pitchFamily="34" charset="-122"/>
              </a:rPr>
              <a:t>"</a:t>
            </a:r>
            <a:r>
              <a:rPr lang="en" altLang="zh-CN" sz="1400" dirty="0">
                <a:solidFill>
                  <a:srgbClr val="001080"/>
                </a:solidFill>
                <a:latin typeface="Microsoft YaHei" panose="020B0503020204020204" pitchFamily="34" charset="-122"/>
                <a:ea typeface="Microsoft YaHei" panose="020B0503020204020204" pitchFamily="34" charset="-122"/>
              </a:rPr>
              <a:t>%c</a:t>
            </a:r>
            <a:r>
              <a:rPr lang="en" altLang="zh-CN" sz="1400" dirty="0">
                <a:solidFill>
                  <a:srgbClr val="A31515"/>
                </a:solidFill>
                <a:latin typeface="Microsoft YaHei" panose="020B0503020204020204" pitchFamily="34" charset="-122"/>
                <a:ea typeface="Microsoft YaHei" panose="020B0503020204020204" pitchFamily="34" charset="-122"/>
              </a:rPr>
              <a:t>"</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err="1">
                <a:solidFill>
                  <a:srgbClr val="001080"/>
                </a:solidFill>
                <a:latin typeface="Microsoft YaHei" panose="020B0503020204020204" pitchFamily="34" charset="-122"/>
                <a:ea typeface="Microsoft YaHei" panose="020B0503020204020204" pitchFamily="34" charset="-122"/>
              </a:rPr>
              <a:t>ptr</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a:solidFill>
                  <a:srgbClr val="098658"/>
                </a:solidFill>
                <a:latin typeface="Microsoft YaHei" panose="020B0503020204020204" pitchFamily="34" charset="-122"/>
                <a:ea typeface="Microsoft YaHei" panose="020B0503020204020204" pitchFamily="34" charset="-122"/>
              </a:rPr>
              <a:t>5</a:t>
            </a:r>
            <a:r>
              <a:rPr lang="en" altLang="zh-CN" sz="1400" dirty="0">
                <a:solidFill>
                  <a:srgbClr val="000000"/>
                </a:solidFill>
                <a:latin typeface="Microsoft YaHei" panose="020B0503020204020204" pitchFamily="34" charset="-122"/>
                <a:ea typeface="Microsoft YaHei" panose="020B0503020204020204" pitchFamily="34" charset="-122"/>
              </a:rPr>
              <a:t>]);}</a:t>
            </a:r>
          </a:p>
          <a:p>
            <a:r>
              <a:rPr lang="zh-CN" altLang="en-US" sz="1400" dirty="0">
                <a:solidFill>
                  <a:srgbClr val="AF00DB"/>
                </a:solidFill>
                <a:latin typeface="Microsoft YaHei" panose="020B0503020204020204" pitchFamily="34" charset="-122"/>
                <a:ea typeface="Microsoft YaHei" panose="020B0503020204020204" pitchFamily="34" charset="-122"/>
              </a:rPr>
              <a:t>          </a:t>
            </a:r>
            <a:r>
              <a:rPr lang="en" altLang="zh-CN" sz="1400" dirty="0">
                <a:solidFill>
                  <a:srgbClr val="AF00DB"/>
                </a:solidFill>
                <a:latin typeface="Microsoft YaHei" panose="020B0503020204020204" pitchFamily="34" charset="-122"/>
                <a:ea typeface="Microsoft YaHei" panose="020B0503020204020204" pitchFamily="34" charset="-122"/>
              </a:rPr>
              <a:t>else</a:t>
            </a:r>
            <a:r>
              <a:rPr lang="en" altLang="zh-CN" sz="1400" dirty="0">
                <a:solidFill>
                  <a:srgbClr val="000000"/>
                </a:solidFill>
                <a:latin typeface="Microsoft YaHei" panose="020B0503020204020204" pitchFamily="34" charset="-122"/>
                <a:ea typeface="Microsoft YaHei" panose="020B0503020204020204" pitchFamily="34" charset="-122"/>
              </a:rPr>
              <a:t> </a:t>
            </a:r>
            <a:r>
              <a:rPr lang="en" altLang="zh-CN" sz="1400" dirty="0" err="1">
                <a:solidFill>
                  <a:srgbClr val="795E26"/>
                </a:solidFill>
                <a:latin typeface="Microsoft YaHei" panose="020B0503020204020204" pitchFamily="34" charset="-122"/>
                <a:ea typeface="Microsoft YaHei" panose="020B0503020204020204" pitchFamily="34" charset="-122"/>
              </a:rPr>
              <a:t>printf</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a:solidFill>
                  <a:srgbClr val="A31515"/>
                </a:solidFill>
                <a:latin typeface="Microsoft YaHei" panose="020B0503020204020204" pitchFamily="34" charset="-122"/>
                <a:ea typeface="Microsoft YaHei" panose="020B0503020204020204" pitchFamily="34" charset="-122"/>
              </a:rPr>
              <a:t>"</a:t>
            </a:r>
            <a:r>
              <a:rPr lang="en" altLang="zh-CN" sz="1400" dirty="0">
                <a:solidFill>
                  <a:srgbClr val="001080"/>
                </a:solidFill>
                <a:latin typeface="Microsoft YaHei" panose="020B0503020204020204" pitchFamily="34" charset="-122"/>
                <a:ea typeface="Microsoft YaHei" panose="020B0503020204020204" pitchFamily="34" charset="-122"/>
              </a:rPr>
              <a:t>%c</a:t>
            </a:r>
            <a:r>
              <a:rPr lang="en" altLang="zh-CN" sz="1400" dirty="0">
                <a:solidFill>
                  <a:srgbClr val="A31515"/>
                </a:solidFill>
                <a:latin typeface="Microsoft YaHei" panose="020B0503020204020204" pitchFamily="34" charset="-122"/>
                <a:ea typeface="Microsoft YaHei" panose="020B0503020204020204" pitchFamily="34" charset="-122"/>
              </a:rPr>
              <a:t>"</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err="1">
                <a:solidFill>
                  <a:srgbClr val="001080"/>
                </a:solidFill>
                <a:latin typeface="Microsoft YaHei" panose="020B0503020204020204" pitchFamily="34" charset="-122"/>
                <a:ea typeface="Microsoft YaHei" panose="020B0503020204020204" pitchFamily="34" charset="-122"/>
              </a:rPr>
              <a:t>ptr</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a:solidFill>
                  <a:srgbClr val="098658"/>
                </a:solidFill>
                <a:latin typeface="Microsoft YaHei" panose="020B0503020204020204" pitchFamily="34" charset="-122"/>
                <a:ea typeface="Microsoft YaHei" panose="020B0503020204020204" pitchFamily="34" charset="-122"/>
              </a:rPr>
              <a:t>4</a:t>
            </a:r>
            <a:r>
              <a:rPr lang="en" altLang="zh-CN" sz="1400" dirty="0">
                <a:solidFill>
                  <a:srgbClr val="000000"/>
                </a:solidFill>
                <a:latin typeface="Microsoft YaHei" panose="020B0503020204020204" pitchFamily="34" charset="-122"/>
                <a:ea typeface="Microsoft YaHei" panose="020B0503020204020204" pitchFamily="34" charset="-122"/>
              </a:rPr>
              <a:t>]);}</a:t>
            </a:r>
          </a:p>
          <a:p>
            <a:r>
              <a:rPr lang="zh-CN" altLang="en-US" sz="1400" dirty="0">
                <a:solidFill>
                  <a:srgbClr val="AF00DB"/>
                </a:solidFill>
                <a:latin typeface="Microsoft YaHei" panose="020B0503020204020204" pitchFamily="34" charset="-122"/>
                <a:ea typeface="Microsoft YaHei" panose="020B0503020204020204" pitchFamily="34" charset="-122"/>
              </a:rPr>
              <a:t>        </a:t>
            </a:r>
            <a:r>
              <a:rPr lang="en" altLang="zh-CN" sz="1400" dirty="0">
                <a:solidFill>
                  <a:srgbClr val="AF00DB"/>
                </a:solidFill>
                <a:latin typeface="Microsoft YaHei" panose="020B0503020204020204" pitchFamily="34" charset="-122"/>
                <a:ea typeface="Microsoft YaHei" panose="020B0503020204020204" pitchFamily="34" charset="-122"/>
              </a:rPr>
              <a:t>else</a:t>
            </a:r>
            <a:r>
              <a:rPr lang="en" altLang="zh-CN" sz="1400" dirty="0">
                <a:solidFill>
                  <a:srgbClr val="000000"/>
                </a:solidFill>
                <a:latin typeface="Microsoft YaHei" panose="020B0503020204020204" pitchFamily="34" charset="-122"/>
                <a:ea typeface="Microsoft YaHei" panose="020B0503020204020204" pitchFamily="34" charset="-122"/>
              </a:rPr>
              <a:t> </a:t>
            </a:r>
            <a:r>
              <a:rPr lang="en" altLang="zh-CN" sz="1400" dirty="0" err="1">
                <a:solidFill>
                  <a:srgbClr val="795E26"/>
                </a:solidFill>
                <a:latin typeface="Microsoft YaHei" panose="020B0503020204020204" pitchFamily="34" charset="-122"/>
                <a:ea typeface="Microsoft YaHei" panose="020B0503020204020204" pitchFamily="34" charset="-122"/>
              </a:rPr>
              <a:t>printf</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a:solidFill>
                  <a:srgbClr val="A31515"/>
                </a:solidFill>
                <a:latin typeface="Microsoft YaHei" panose="020B0503020204020204" pitchFamily="34" charset="-122"/>
                <a:ea typeface="Microsoft YaHei" panose="020B0503020204020204" pitchFamily="34" charset="-122"/>
              </a:rPr>
              <a:t>"</a:t>
            </a:r>
            <a:r>
              <a:rPr lang="en" altLang="zh-CN" sz="1400" dirty="0">
                <a:solidFill>
                  <a:srgbClr val="001080"/>
                </a:solidFill>
                <a:latin typeface="Microsoft YaHei" panose="020B0503020204020204" pitchFamily="34" charset="-122"/>
                <a:ea typeface="Microsoft YaHei" panose="020B0503020204020204" pitchFamily="34" charset="-122"/>
              </a:rPr>
              <a:t>%c</a:t>
            </a:r>
            <a:r>
              <a:rPr lang="en" altLang="zh-CN" sz="1400" dirty="0">
                <a:solidFill>
                  <a:srgbClr val="A31515"/>
                </a:solidFill>
                <a:latin typeface="Microsoft YaHei" panose="020B0503020204020204" pitchFamily="34" charset="-122"/>
                <a:ea typeface="Microsoft YaHei" panose="020B0503020204020204" pitchFamily="34" charset="-122"/>
              </a:rPr>
              <a:t>"</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err="1">
                <a:solidFill>
                  <a:srgbClr val="001080"/>
                </a:solidFill>
                <a:latin typeface="Microsoft YaHei" panose="020B0503020204020204" pitchFamily="34" charset="-122"/>
                <a:ea typeface="Microsoft YaHei" panose="020B0503020204020204" pitchFamily="34" charset="-122"/>
              </a:rPr>
              <a:t>ptr</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a:solidFill>
                  <a:srgbClr val="098658"/>
                </a:solidFill>
                <a:latin typeface="Microsoft YaHei" panose="020B0503020204020204" pitchFamily="34" charset="-122"/>
                <a:ea typeface="Microsoft YaHei" panose="020B0503020204020204" pitchFamily="34" charset="-122"/>
              </a:rPr>
              <a:t>3</a:t>
            </a:r>
            <a:r>
              <a:rPr lang="en" altLang="zh-CN" sz="1400" dirty="0">
                <a:solidFill>
                  <a:srgbClr val="000000"/>
                </a:solidFill>
                <a:latin typeface="Microsoft YaHei" panose="020B0503020204020204" pitchFamily="34" charset="-122"/>
                <a:ea typeface="Microsoft YaHei" panose="020B0503020204020204" pitchFamily="34" charset="-122"/>
              </a:rPr>
              <a:t>]);}</a:t>
            </a:r>
          </a:p>
          <a:p>
            <a:r>
              <a:rPr lang="zh-CN" altLang="en-US" sz="1400" dirty="0">
                <a:solidFill>
                  <a:srgbClr val="AF00DB"/>
                </a:solidFill>
                <a:latin typeface="Microsoft YaHei" panose="020B0503020204020204" pitchFamily="34" charset="-122"/>
                <a:ea typeface="Microsoft YaHei" panose="020B0503020204020204" pitchFamily="34" charset="-122"/>
              </a:rPr>
              <a:t>      </a:t>
            </a:r>
            <a:r>
              <a:rPr lang="en" altLang="zh-CN" sz="1400" dirty="0">
                <a:solidFill>
                  <a:srgbClr val="AF00DB"/>
                </a:solidFill>
                <a:latin typeface="Microsoft YaHei" panose="020B0503020204020204" pitchFamily="34" charset="-122"/>
                <a:ea typeface="Microsoft YaHei" panose="020B0503020204020204" pitchFamily="34" charset="-122"/>
              </a:rPr>
              <a:t>else</a:t>
            </a:r>
            <a:r>
              <a:rPr lang="en" altLang="zh-CN" sz="1400" dirty="0">
                <a:solidFill>
                  <a:srgbClr val="000000"/>
                </a:solidFill>
                <a:latin typeface="Microsoft YaHei" panose="020B0503020204020204" pitchFamily="34" charset="-122"/>
                <a:ea typeface="Microsoft YaHei" panose="020B0503020204020204" pitchFamily="34" charset="-122"/>
              </a:rPr>
              <a:t> </a:t>
            </a:r>
            <a:r>
              <a:rPr lang="en" altLang="zh-CN" sz="1400" dirty="0" err="1">
                <a:solidFill>
                  <a:srgbClr val="795E26"/>
                </a:solidFill>
                <a:latin typeface="Microsoft YaHei" panose="020B0503020204020204" pitchFamily="34" charset="-122"/>
                <a:ea typeface="Microsoft YaHei" panose="020B0503020204020204" pitchFamily="34" charset="-122"/>
              </a:rPr>
              <a:t>printf</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a:solidFill>
                  <a:srgbClr val="A31515"/>
                </a:solidFill>
                <a:latin typeface="Microsoft YaHei" panose="020B0503020204020204" pitchFamily="34" charset="-122"/>
                <a:ea typeface="Microsoft YaHei" panose="020B0503020204020204" pitchFamily="34" charset="-122"/>
              </a:rPr>
              <a:t>"</a:t>
            </a:r>
            <a:r>
              <a:rPr lang="en" altLang="zh-CN" sz="1400" dirty="0">
                <a:solidFill>
                  <a:srgbClr val="001080"/>
                </a:solidFill>
                <a:latin typeface="Microsoft YaHei" panose="020B0503020204020204" pitchFamily="34" charset="-122"/>
                <a:ea typeface="Microsoft YaHei" panose="020B0503020204020204" pitchFamily="34" charset="-122"/>
              </a:rPr>
              <a:t>%c</a:t>
            </a:r>
            <a:r>
              <a:rPr lang="en" altLang="zh-CN" sz="1400" dirty="0">
                <a:solidFill>
                  <a:srgbClr val="A31515"/>
                </a:solidFill>
                <a:latin typeface="Microsoft YaHei" panose="020B0503020204020204" pitchFamily="34" charset="-122"/>
                <a:ea typeface="Microsoft YaHei" panose="020B0503020204020204" pitchFamily="34" charset="-122"/>
              </a:rPr>
              <a:t>"</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err="1">
                <a:solidFill>
                  <a:srgbClr val="001080"/>
                </a:solidFill>
                <a:latin typeface="Microsoft YaHei" panose="020B0503020204020204" pitchFamily="34" charset="-122"/>
                <a:ea typeface="Microsoft YaHei" panose="020B0503020204020204" pitchFamily="34" charset="-122"/>
              </a:rPr>
              <a:t>ptr</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a:solidFill>
                  <a:srgbClr val="098658"/>
                </a:solidFill>
                <a:latin typeface="Microsoft YaHei" panose="020B0503020204020204" pitchFamily="34" charset="-122"/>
                <a:ea typeface="Microsoft YaHei" panose="020B0503020204020204" pitchFamily="34" charset="-122"/>
              </a:rPr>
              <a:t>2</a:t>
            </a:r>
            <a:r>
              <a:rPr lang="en" altLang="zh-CN" sz="1400" dirty="0">
                <a:solidFill>
                  <a:srgbClr val="000000"/>
                </a:solidFill>
                <a:latin typeface="Microsoft YaHei" panose="020B0503020204020204" pitchFamily="34" charset="-122"/>
                <a:ea typeface="Microsoft YaHei" panose="020B0503020204020204" pitchFamily="34" charset="-122"/>
              </a:rPr>
              <a:t>]);}</a:t>
            </a:r>
          </a:p>
          <a:p>
            <a:r>
              <a:rPr lang="zh-CN" altLang="en-US" sz="1400" dirty="0">
                <a:solidFill>
                  <a:srgbClr val="AF00DB"/>
                </a:solidFill>
                <a:latin typeface="Microsoft YaHei" panose="020B0503020204020204" pitchFamily="34" charset="-122"/>
                <a:ea typeface="Microsoft YaHei" panose="020B0503020204020204" pitchFamily="34" charset="-122"/>
              </a:rPr>
              <a:t>    </a:t>
            </a:r>
            <a:r>
              <a:rPr lang="en" altLang="zh-CN" sz="1400" dirty="0">
                <a:solidFill>
                  <a:srgbClr val="AF00DB"/>
                </a:solidFill>
                <a:latin typeface="Microsoft YaHei" panose="020B0503020204020204" pitchFamily="34" charset="-122"/>
                <a:ea typeface="Microsoft YaHei" panose="020B0503020204020204" pitchFamily="34" charset="-122"/>
              </a:rPr>
              <a:t>else</a:t>
            </a:r>
            <a:r>
              <a:rPr lang="en" altLang="zh-CN" sz="1400" dirty="0">
                <a:solidFill>
                  <a:srgbClr val="000000"/>
                </a:solidFill>
                <a:latin typeface="Microsoft YaHei" panose="020B0503020204020204" pitchFamily="34" charset="-122"/>
                <a:ea typeface="Microsoft YaHei" panose="020B0503020204020204" pitchFamily="34" charset="-122"/>
              </a:rPr>
              <a:t> </a:t>
            </a:r>
            <a:r>
              <a:rPr lang="en" altLang="zh-CN" sz="1400" dirty="0" err="1">
                <a:solidFill>
                  <a:srgbClr val="795E26"/>
                </a:solidFill>
                <a:latin typeface="Microsoft YaHei" panose="020B0503020204020204" pitchFamily="34" charset="-122"/>
                <a:ea typeface="Microsoft YaHei" panose="020B0503020204020204" pitchFamily="34" charset="-122"/>
              </a:rPr>
              <a:t>printf</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a:solidFill>
                  <a:srgbClr val="A31515"/>
                </a:solidFill>
                <a:latin typeface="Microsoft YaHei" panose="020B0503020204020204" pitchFamily="34" charset="-122"/>
                <a:ea typeface="Microsoft YaHei" panose="020B0503020204020204" pitchFamily="34" charset="-122"/>
              </a:rPr>
              <a:t>"</a:t>
            </a:r>
            <a:r>
              <a:rPr lang="en" altLang="zh-CN" sz="1400" dirty="0">
                <a:solidFill>
                  <a:srgbClr val="001080"/>
                </a:solidFill>
                <a:latin typeface="Microsoft YaHei" panose="020B0503020204020204" pitchFamily="34" charset="-122"/>
                <a:ea typeface="Microsoft YaHei" panose="020B0503020204020204" pitchFamily="34" charset="-122"/>
              </a:rPr>
              <a:t>%c</a:t>
            </a:r>
            <a:r>
              <a:rPr lang="en" altLang="zh-CN" sz="1400" dirty="0">
                <a:solidFill>
                  <a:srgbClr val="A31515"/>
                </a:solidFill>
                <a:latin typeface="Microsoft YaHei" panose="020B0503020204020204" pitchFamily="34" charset="-122"/>
                <a:ea typeface="Microsoft YaHei" panose="020B0503020204020204" pitchFamily="34" charset="-122"/>
              </a:rPr>
              <a:t>"</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err="1">
                <a:solidFill>
                  <a:srgbClr val="001080"/>
                </a:solidFill>
                <a:latin typeface="Microsoft YaHei" panose="020B0503020204020204" pitchFamily="34" charset="-122"/>
                <a:ea typeface="Microsoft YaHei" panose="020B0503020204020204" pitchFamily="34" charset="-122"/>
              </a:rPr>
              <a:t>ptr</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a:solidFill>
                  <a:srgbClr val="098658"/>
                </a:solidFill>
                <a:latin typeface="Microsoft YaHei" panose="020B0503020204020204" pitchFamily="34" charset="-122"/>
                <a:ea typeface="Microsoft YaHei" panose="020B0503020204020204" pitchFamily="34" charset="-122"/>
              </a:rPr>
              <a:t>1</a:t>
            </a:r>
            <a:r>
              <a:rPr lang="en" altLang="zh-CN" sz="1400" dirty="0">
                <a:solidFill>
                  <a:srgbClr val="000000"/>
                </a:solidFill>
                <a:latin typeface="Microsoft YaHei" panose="020B0503020204020204" pitchFamily="34" charset="-122"/>
                <a:ea typeface="Microsoft YaHei" panose="020B0503020204020204" pitchFamily="34" charset="-122"/>
              </a:rPr>
              <a:t>]);}</a:t>
            </a:r>
          </a:p>
          <a:p>
            <a:r>
              <a:rPr lang="zh-CN" altLang="en-US" sz="1400" dirty="0">
                <a:solidFill>
                  <a:srgbClr val="AF00DB"/>
                </a:solidFill>
                <a:latin typeface="Microsoft YaHei" panose="020B0503020204020204" pitchFamily="34" charset="-122"/>
                <a:ea typeface="Microsoft YaHei" panose="020B0503020204020204" pitchFamily="34" charset="-122"/>
              </a:rPr>
              <a:t>  </a:t>
            </a:r>
            <a:r>
              <a:rPr lang="en" altLang="zh-CN" sz="1400" dirty="0">
                <a:solidFill>
                  <a:srgbClr val="AF00DB"/>
                </a:solidFill>
                <a:latin typeface="Microsoft YaHei" panose="020B0503020204020204" pitchFamily="34" charset="-122"/>
                <a:ea typeface="Microsoft YaHei" panose="020B0503020204020204" pitchFamily="34" charset="-122"/>
              </a:rPr>
              <a:t>else</a:t>
            </a:r>
            <a:r>
              <a:rPr lang="en" altLang="zh-CN" sz="1400" dirty="0">
                <a:solidFill>
                  <a:srgbClr val="000000"/>
                </a:solidFill>
                <a:latin typeface="Microsoft YaHei" panose="020B0503020204020204" pitchFamily="34" charset="-122"/>
                <a:ea typeface="Microsoft YaHei" panose="020B0503020204020204" pitchFamily="34" charset="-122"/>
              </a:rPr>
              <a:t> </a:t>
            </a:r>
            <a:r>
              <a:rPr lang="en" altLang="zh-CN" sz="1400" dirty="0" err="1">
                <a:solidFill>
                  <a:srgbClr val="795E26"/>
                </a:solidFill>
                <a:latin typeface="Microsoft YaHei" panose="020B0503020204020204" pitchFamily="34" charset="-122"/>
                <a:ea typeface="Microsoft YaHei" panose="020B0503020204020204" pitchFamily="34" charset="-122"/>
              </a:rPr>
              <a:t>printf</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a:solidFill>
                  <a:srgbClr val="A31515"/>
                </a:solidFill>
                <a:latin typeface="Microsoft YaHei" panose="020B0503020204020204" pitchFamily="34" charset="-122"/>
                <a:ea typeface="Microsoft YaHei" panose="020B0503020204020204" pitchFamily="34" charset="-122"/>
              </a:rPr>
              <a:t>"</a:t>
            </a:r>
            <a:r>
              <a:rPr lang="en" altLang="zh-CN" sz="1400" dirty="0">
                <a:solidFill>
                  <a:srgbClr val="001080"/>
                </a:solidFill>
                <a:latin typeface="Microsoft YaHei" panose="020B0503020204020204" pitchFamily="34" charset="-122"/>
                <a:ea typeface="Microsoft YaHei" panose="020B0503020204020204" pitchFamily="34" charset="-122"/>
              </a:rPr>
              <a:t>%c</a:t>
            </a:r>
            <a:r>
              <a:rPr lang="en" altLang="zh-CN" sz="1400" dirty="0">
                <a:solidFill>
                  <a:srgbClr val="A31515"/>
                </a:solidFill>
                <a:latin typeface="Microsoft YaHei" panose="020B0503020204020204" pitchFamily="34" charset="-122"/>
                <a:ea typeface="Microsoft YaHei" panose="020B0503020204020204" pitchFamily="34" charset="-122"/>
              </a:rPr>
              <a:t>"</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err="1">
                <a:solidFill>
                  <a:srgbClr val="001080"/>
                </a:solidFill>
                <a:latin typeface="Microsoft YaHei" panose="020B0503020204020204" pitchFamily="34" charset="-122"/>
                <a:ea typeface="Microsoft YaHei" panose="020B0503020204020204" pitchFamily="34" charset="-122"/>
              </a:rPr>
              <a:t>ptr</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a:solidFill>
                  <a:srgbClr val="098658"/>
                </a:solidFill>
                <a:latin typeface="Microsoft YaHei" panose="020B0503020204020204" pitchFamily="34" charset="-122"/>
                <a:ea typeface="Microsoft YaHei" panose="020B0503020204020204" pitchFamily="34" charset="-122"/>
              </a:rPr>
              <a:t>0</a:t>
            </a:r>
            <a:r>
              <a:rPr lang="en" altLang="zh-CN" sz="1400" dirty="0">
                <a:solidFill>
                  <a:srgbClr val="000000"/>
                </a:solidFill>
                <a:latin typeface="Microsoft YaHei" panose="020B0503020204020204" pitchFamily="34" charset="-122"/>
                <a:ea typeface="Microsoft YaHei" panose="020B0503020204020204" pitchFamily="34" charset="-122"/>
              </a:rPr>
              <a:t>]);</a:t>
            </a:r>
          </a:p>
          <a:p>
            <a:r>
              <a:rPr lang="zh-CN" altLang="en-US" sz="1400" dirty="0">
                <a:solidFill>
                  <a:srgbClr val="AF00DB"/>
                </a:solidFill>
                <a:latin typeface="Microsoft YaHei" panose="020B0503020204020204" pitchFamily="34" charset="-122"/>
                <a:ea typeface="Microsoft YaHei" panose="020B0503020204020204" pitchFamily="34" charset="-122"/>
              </a:rPr>
              <a:t>  </a:t>
            </a:r>
            <a:r>
              <a:rPr lang="en" altLang="zh-CN" sz="1400" dirty="0">
                <a:solidFill>
                  <a:srgbClr val="AF00DB"/>
                </a:solidFill>
                <a:latin typeface="Microsoft YaHei" panose="020B0503020204020204" pitchFamily="34" charset="-122"/>
                <a:ea typeface="Microsoft YaHei" panose="020B0503020204020204" pitchFamily="34" charset="-122"/>
              </a:rPr>
              <a:t>return</a:t>
            </a:r>
            <a:r>
              <a:rPr lang="en" altLang="zh-CN" sz="1400" dirty="0">
                <a:solidFill>
                  <a:srgbClr val="000000"/>
                </a:solidFill>
                <a:latin typeface="Microsoft YaHei" panose="020B0503020204020204" pitchFamily="34" charset="-122"/>
                <a:ea typeface="Microsoft YaHei" panose="020B0503020204020204" pitchFamily="34" charset="-122"/>
              </a:rPr>
              <a:t> </a:t>
            </a:r>
            <a:r>
              <a:rPr lang="en" altLang="zh-CN" sz="1400" dirty="0">
                <a:solidFill>
                  <a:srgbClr val="098658"/>
                </a:solidFill>
                <a:latin typeface="Microsoft YaHei" panose="020B0503020204020204" pitchFamily="34" charset="-122"/>
                <a:ea typeface="Microsoft YaHei" panose="020B0503020204020204" pitchFamily="34" charset="-122"/>
              </a:rPr>
              <a:t>0</a:t>
            </a:r>
            <a:r>
              <a:rPr lang="en" altLang="zh-CN" sz="1400" dirty="0">
                <a:solidFill>
                  <a:srgbClr val="000000"/>
                </a:solidFill>
                <a:latin typeface="Microsoft YaHei" panose="020B0503020204020204" pitchFamily="34" charset="-122"/>
                <a:ea typeface="Microsoft YaHei" panose="020B0503020204020204" pitchFamily="34" charset="-122"/>
              </a:rPr>
              <a:t>;}</a:t>
            </a:r>
          </a:p>
        </p:txBody>
      </p:sp>
      <p:pic>
        <p:nvPicPr>
          <p:cNvPr id="3" name="图片 2">
            <a:extLst>
              <a:ext uri="{FF2B5EF4-FFF2-40B4-BE49-F238E27FC236}">
                <a16:creationId xmlns:a16="http://schemas.microsoft.com/office/drawing/2014/main" id="{5E297CC9-89CD-EB46-4F1F-70965F1A1359}"/>
              </a:ext>
            </a:extLst>
          </p:cNvPr>
          <p:cNvPicPr>
            <a:picLocks noChangeAspect="1"/>
          </p:cNvPicPr>
          <p:nvPr/>
        </p:nvPicPr>
        <p:blipFill>
          <a:blip r:embed="rId3"/>
          <a:stretch>
            <a:fillRect/>
          </a:stretch>
        </p:blipFill>
        <p:spPr>
          <a:xfrm>
            <a:off x="766761" y="3603153"/>
            <a:ext cx="5118931" cy="2511578"/>
          </a:xfrm>
          <a:prstGeom prst="rect">
            <a:avLst/>
          </a:prstGeom>
        </p:spPr>
      </p:pic>
    </p:spTree>
    <p:extLst>
      <p:ext uri="{BB962C8B-B14F-4D97-AF65-F5344CB8AC3E}">
        <p14:creationId xmlns:p14="http://schemas.microsoft.com/office/powerpoint/2010/main" val="21115490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模糊测试</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326243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第三步：准备种子文件</a:t>
            </a:r>
          </a:p>
        </p:txBody>
      </p:sp>
      <p:sp>
        <p:nvSpPr>
          <p:cNvPr id="8" name="文本框 7">
            <a:extLst>
              <a:ext uri="{FF2B5EF4-FFF2-40B4-BE49-F238E27FC236}">
                <a16:creationId xmlns:a16="http://schemas.microsoft.com/office/drawing/2014/main" id="{834F9780-0674-44A0-FF7F-C80FD400A950}"/>
              </a:ext>
            </a:extLst>
          </p:cNvPr>
          <p:cNvSpPr txBox="1"/>
          <p:nvPr/>
        </p:nvSpPr>
        <p:spPr>
          <a:xfrm>
            <a:off x="839415" y="1700946"/>
            <a:ext cx="4968553" cy="1445717"/>
          </a:xfrm>
          <a:prstGeom prst="rect">
            <a:avLst/>
          </a:prstGeom>
          <a:noFill/>
        </p:spPr>
        <p:txBody>
          <a:bodyPr wrap="square" rtlCol="0">
            <a:spAutoFit/>
          </a:bodyPr>
          <a:lstStyle/>
          <a:p>
            <a:pPr>
              <a:lnSpc>
                <a:spcPct val="125000"/>
              </a:lnSpc>
            </a:pPr>
            <a:r>
              <a:rPr lang="zh-CN" altLang="en-US" dirty="0">
                <a:latin typeface="Microsoft YaHei" panose="020B0503020204020204" pitchFamily="34" charset="-122"/>
                <a:ea typeface="Microsoft YaHei" panose="020B0503020204020204" pitchFamily="34" charset="-122"/>
              </a:rPr>
              <a:t>好的种子文件奠定了模糊测试的起点。</a:t>
            </a:r>
            <a:endParaRPr lang="en-US" altLang="zh-CN" dirty="0">
              <a:latin typeface="Microsoft YaHei" panose="020B0503020204020204" pitchFamily="34" charset="-122"/>
              <a:ea typeface="Microsoft YaHei" panose="020B0503020204020204" pitchFamily="34" charset="-122"/>
            </a:endParaRPr>
          </a:p>
          <a:p>
            <a:pPr marL="342900" indent="-342900">
              <a:lnSpc>
                <a:spcPct val="125000"/>
              </a:lnSpc>
              <a:buAutoNum type="arabicPeriod"/>
            </a:pPr>
            <a:r>
              <a:rPr lang="zh-CN" altLang="en-US" dirty="0">
                <a:latin typeface="Microsoft YaHei" panose="020B0503020204020204" pitchFamily="34" charset="-122"/>
                <a:ea typeface="Microsoft YaHei" panose="020B0503020204020204" pitchFamily="34" charset="-122"/>
              </a:rPr>
              <a:t>创建种子队列：</a:t>
            </a:r>
            <a:r>
              <a:rPr lang="en-US" altLang="zh-CN" dirty="0" err="1">
                <a:latin typeface="Microsoft YaHei" panose="020B0503020204020204" pitchFamily="34" charset="-122"/>
                <a:ea typeface="Microsoft YaHei" panose="020B0503020204020204" pitchFamily="34" charset="-122"/>
              </a:rPr>
              <a:t>mkdir</a:t>
            </a:r>
            <a:r>
              <a:rPr lang="en-US" altLang="zh-CN" dirty="0">
                <a:latin typeface="Microsoft YaHei" panose="020B0503020204020204" pitchFamily="34" charset="-122"/>
                <a:ea typeface="Microsoft YaHei" panose="020B0503020204020204" pitchFamily="34" charset="-122"/>
              </a:rPr>
              <a:t> in</a:t>
            </a:r>
          </a:p>
          <a:p>
            <a:pPr marL="342900" indent="-342900">
              <a:lnSpc>
                <a:spcPct val="125000"/>
              </a:lnSpc>
              <a:buAutoNum type="arabicPeriod"/>
            </a:pPr>
            <a:r>
              <a:rPr lang="zh-CN" altLang="en-US" dirty="0">
                <a:latin typeface="Microsoft YaHei" panose="020B0503020204020204" pitchFamily="34" charset="-122"/>
                <a:ea typeface="Microsoft YaHei" panose="020B0503020204020204" pitchFamily="34" charset="-122"/>
              </a:rPr>
              <a:t>新建一个简单的初始种子：</a:t>
            </a:r>
            <a:r>
              <a:rPr lang="en-US" altLang="zh-CN" dirty="0">
                <a:latin typeface="Microsoft YaHei" panose="020B0503020204020204" pitchFamily="34" charset="-122"/>
                <a:ea typeface="Microsoft YaHei" panose="020B0503020204020204" pitchFamily="34" charset="-122"/>
              </a:rPr>
              <a:t>echo hello &gt; in/seed</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片 8">
            <a:extLst>
              <a:ext uri="{FF2B5EF4-FFF2-40B4-BE49-F238E27FC236}">
                <a16:creationId xmlns:a16="http://schemas.microsoft.com/office/drawing/2014/main" id="{9A20A013-5355-F6BF-B792-75BEB0D36308}"/>
              </a:ext>
            </a:extLst>
          </p:cNvPr>
          <p:cNvPicPr>
            <a:picLocks noChangeAspect="1"/>
          </p:cNvPicPr>
          <p:nvPr/>
        </p:nvPicPr>
        <p:blipFill>
          <a:blip r:embed="rId3"/>
          <a:stretch>
            <a:fillRect/>
          </a:stretch>
        </p:blipFill>
        <p:spPr>
          <a:xfrm>
            <a:off x="766762" y="3282815"/>
            <a:ext cx="5111750" cy="1908412"/>
          </a:xfrm>
          <a:prstGeom prst="rect">
            <a:avLst/>
          </a:prstGeom>
        </p:spPr>
      </p:pic>
      <p:sp>
        <p:nvSpPr>
          <p:cNvPr id="11" name="文本框 10">
            <a:extLst>
              <a:ext uri="{FF2B5EF4-FFF2-40B4-BE49-F238E27FC236}">
                <a16:creationId xmlns:a16="http://schemas.microsoft.com/office/drawing/2014/main" id="{FCFA7469-326C-7249-B3F1-CE3C636DFF45}"/>
              </a:ext>
            </a:extLst>
          </p:cNvPr>
          <p:cNvSpPr txBox="1"/>
          <p:nvPr/>
        </p:nvSpPr>
        <p:spPr>
          <a:xfrm>
            <a:off x="6450969" y="1155220"/>
            <a:ext cx="326243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第四步：启动模糊测试</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12" name="文本框 11">
            <a:extLst>
              <a:ext uri="{FF2B5EF4-FFF2-40B4-BE49-F238E27FC236}">
                <a16:creationId xmlns:a16="http://schemas.microsoft.com/office/drawing/2014/main" id="{A5E7B1CB-B3A5-E810-1BFA-4C99A321FD2A}"/>
              </a:ext>
            </a:extLst>
          </p:cNvPr>
          <p:cNvSpPr txBox="1"/>
          <p:nvPr/>
        </p:nvSpPr>
        <p:spPr>
          <a:xfrm>
            <a:off x="6384032" y="1700946"/>
            <a:ext cx="4824536" cy="406137"/>
          </a:xfrm>
          <a:prstGeom prst="rect">
            <a:avLst/>
          </a:prstGeom>
          <a:noFill/>
        </p:spPr>
        <p:txBody>
          <a:bodyPr wrap="square" rtlCol="0">
            <a:spAutoFit/>
          </a:bodyPr>
          <a:lstStyle/>
          <a:p>
            <a:pPr>
              <a:lnSpc>
                <a:spcPct val="125000"/>
              </a:lnSpc>
            </a:pPr>
            <a:r>
              <a:rPr lang="en-US" altLang="zh-CN" dirty="0">
                <a:latin typeface="Microsoft YaHei" panose="020B0503020204020204" pitchFamily="34" charset="-122"/>
                <a:ea typeface="Microsoft YaHei" panose="020B0503020204020204" pitchFamily="34" charset="-122"/>
              </a:rPr>
              <a:t>./afl-2.52b/</a:t>
            </a:r>
            <a:r>
              <a:rPr lang="en-US" altLang="zh-CN" dirty="0" err="1">
                <a:latin typeface="Microsoft YaHei" panose="020B0503020204020204" pitchFamily="34" charset="-122"/>
                <a:ea typeface="Microsoft YaHei" panose="020B0503020204020204" pitchFamily="34" charset="-122"/>
              </a:rPr>
              <a:t>afl</a:t>
            </a:r>
            <a:r>
              <a:rPr lang="en-US" altLang="zh-CN" dirty="0">
                <a:latin typeface="Microsoft YaHei" panose="020B0503020204020204" pitchFamily="34" charset="-122"/>
                <a:ea typeface="Microsoft YaHei" panose="020B0503020204020204" pitchFamily="34" charset="-122"/>
              </a:rPr>
              <a:t>-fuzz -</a:t>
            </a:r>
            <a:r>
              <a:rPr lang="en-US" altLang="zh-CN" dirty="0" err="1">
                <a:latin typeface="Microsoft YaHei" panose="020B0503020204020204" pitchFamily="34" charset="-122"/>
                <a:ea typeface="Microsoft YaHei" panose="020B0503020204020204" pitchFamily="34" charset="-122"/>
              </a:rPr>
              <a:t>i</a:t>
            </a:r>
            <a:r>
              <a:rPr lang="en-US" altLang="zh-CN" dirty="0">
                <a:latin typeface="Microsoft YaHei" panose="020B0503020204020204" pitchFamily="34" charset="-122"/>
                <a:ea typeface="Microsoft YaHei" panose="020B0503020204020204" pitchFamily="34" charset="-122"/>
              </a:rPr>
              <a:t> in -o out ./test @@</a:t>
            </a:r>
            <a:endParaRPr lang="zh-CN" altLang="en-US" dirty="0">
              <a:latin typeface="Microsoft YaHei" panose="020B0503020204020204" pitchFamily="34" charset="-122"/>
              <a:ea typeface="Microsoft YaHei" panose="020B0503020204020204" pitchFamily="34" charset="-122"/>
            </a:endParaRPr>
          </a:p>
        </p:txBody>
      </p:sp>
      <p:pic>
        <p:nvPicPr>
          <p:cNvPr id="15" name="图片 14">
            <a:extLst>
              <a:ext uri="{FF2B5EF4-FFF2-40B4-BE49-F238E27FC236}">
                <a16:creationId xmlns:a16="http://schemas.microsoft.com/office/drawing/2014/main" id="{8E4F4C14-3712-4032-8E78-4032A2D02946}"/>
              </a:ext>
            </a:extLst>
          </p:cNvPr>
          <p:cNvPicPr>
            <a:picLocks noChangeAspect="1"/>
          </p:cNvPicPr>
          <p:nvPr/>
        </p:nvPicPr>
        <p:blipFill>
          <a:blip r:embed="rId4"/>
          <a:stretch>
            <a:fillRect/>
          </a:stretch>
        </p:blipFill>
        <p:spPr>
          <a:xfrm>
            <a:off x="6313487" y="2346871"/>
            <a:ext cx="5109291" cy="3384255"/>
          </a:xfrm>
          <a:prstGeom prst="rect">
            <a:avLst/>
          </a:prstGeom>
        </p:spPr>
      </p:pic>
    </p:spTree>
    <p:extLst>
      <p:ext uri="{BB962C8B-B14F-4D97-AF65-F5344CB8AC3E}">
        <p14:creationId xmlns:p14="http://schemas.microsoft.com/office/powerpoint/2010/main" val="1585139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漏洞挖掘</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定义</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1424" y="1706792"/>
            <a:ext cx="4824536" cy="1980735"/>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漏洞挖掘即发现漏洞。对于软件安全，漏洞挖掘是非常关键的一环，可以在开发阶段和测试阶段大大增加对软件安全漏洞和缺陷的检出效率，从而提高软件的安全性水平。</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分类</a:t>
            </a:r>
          </a:p>
        </p:txBody>
      </p:sp>
      <p:sp>
        <p:nvSpPr>
          <p:cNvPr id="9" name="文本框 8">
            <a:extLst>
              <a:ext uri="{FF2B5EF4-FFF2-40B4-BE49-F238E27FC236}">
                <a16:creationId xmlns:a16="http://schemas.microsoft.com/office/drawing/2014/main" id="{0A3CBDEB-575B-00AE-A610-AD66DE4EF034}"/>
              </a:ext>
            </a:extLst>
          </p:cNvPr>
          <p:cNvSpPr txBox="1"/>
          <p:nvPr/>
        </p:nvSpPr>
        <p:spPr>
          <a:xfrm>
            <a:off x="6457095" y="1706792"/>
            <a:ext cx="4960962" cy="3134897"/>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根据分析对象分为源代码分析和二进制分析。</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根据是否人工参与，分为人工分析和程序分析。</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根据是否执行代码，分为动态分析和静态分析。</a:t>
            </a:r>
          </a:p>
        </p:txBody>
      </p:sp>
    </p:spTree>
    <p:extLst>
      <p:ext uri="{BB962C8B-B14F-4D97-AF65-F5344CB8AC3E}">
        <p14:creationId xmlns:p14="http://schemas.microsoft.com/office/powerpoint/2010/main" val="25869111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模糊测试</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387798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第五步：观察模糊测试过程</a:t>
            </a:r>
          </a:p>
        </p:txBody>
      </p:sp>
      <p:sp>
        <p:nvSpPr>
          <p:cNvPr id="8" name="文本框 7">
            <a:extLst>
              <a:ext uri="{FF2B5EF4-FFF2-40B4-BE49-F238E27FC236}">
                <a16:creationId xmlns:a16="http://schemas.microsoft.com/office/drawing/2014/main" id="{834F9780-0674-44A0-FF7F-C80FD400A950}"/>
              </a:ext>
            </a:extLst>
          </p:cNvPr>
          <p:cNvSpPr txBox="1"/>
          <p:nvPr/>
        </p:nvSpPr>
        <p:spPr>
          <a:xfrm>
            <a:off x="839415" y="1700946"/>
            <a:ext cx="4968553" cy="3869457"/>
          </a:xfrm>
          <a:prstGeom prst="rect">
            <a:avLst/>
          </a:prstGeom>
          <a:noFill/>
        </p:spPr>
        <p:txBody>
          <a:bodyPr wrap="square" rtlCol="0">
            <a:spAutoFit/>
          </a:bodyPr>
          <a:lstStyle/>
          <a:p>
            <a:pPr marL="342900" indent="-342900">
              <a:lnSpc>
                <a:spcPct val="125000"/>
              </a:lnSpc>
              <a:buAutoNum type="arabicPeriod"/>
            </a:pPr>
            <a:r>
              <a:rPr lang="en-US" altLang="zh-CN" dirty="0">
                <a:latin typeface="Microsoft YaHei" panose="020B0503020204020204" pitchFamily="34" charset="-122"/>
                <a:ea typeface="Microsoft YaHei" panose="020B0503020204020204" pitchFamily="34" charset="-122"/>
              </a:rPr>
              <a:t>Process timing</a:t>
            </a:r>
            <a:r>
              <a:rPr lang="zh-CN" altLang="en-US" dirty="0">
                <a:latin typeface="Microsoft YaHei" panose="020B0503020204020204" pitchFamily="34" charset="-122"/>
                <a:ea typeface="Microsoft YaHei" panose="020B0503020204020204" pitchFamily="34" charset="-122"/>
              </a:rPr>
              <a:t>：展示了</a:t>
            </a:r>
            <a:r>
              <a:rPr lang="en-US" altLang="zh-CN" dirty="0" err="1">
                <a:latin typeface="Microsoft YaHei" panose="020B0503020204020204" pitchFamily="34" charset="-122"/>
                <a:ea typeface="Microsoft YaHei" panose="020B0503020204020204" pitchFamily="34" charset="-122"/>
              </a:rPr>
              <a:t>fuzzer</a:t>
            </a:r>
            <a:r>
              <a:rPr lang="zh-CN" altLang="en-US" dirty="0">
                <a:latin typeface="Microsoft YaHei" panose="020B0503020204020204" pitchFamily="34" charset="-122"/>
                <a:ea typeface="Microsoft YaHei" panose="020B0503020204020204" pitchFamily="34" charset="-122"/>
              </a:rPr>
              <a:t>的运行时间，最近一次发现新代码覆盖的时间，最近一次检测到崩溃的时间，最近一次样本运行超时的时间。</a:t>
            </a:r>
            <a:endParaRPr lang="en-US" altLang="zh-CN" dirty="0">
              <a:latin typeface="Microsoft YaHei" panose="020B0503020204020204" pitchFamily="34" charset="-122"/>
              <a:ea typeface="Microsoft YaHei" panose="020B0503020204020204" pitchFamily="34" charset="-122"/>
            </a:endParaRPr>
          </a:p>
          <a:p>
            <a:pPr marL="342900" indent="-342900">
              <a:lnSpc>
                <a:spcPct val="125000"/>
              </a:lnSpc>
              <a:buAutoNum type="arabicPeriod"/>
            </a:pPr>
            <a:r>
              <a:rPr lang="en-US" altLang="zh-CN" dirty="0">
                <a:latin typeface="Microsoft YaHei" panose="020B0503020204020204" pitchFamily="34" charset="-122"/>
                <a:ea typeface="Microsoft YaHei" panose="020B0503020204020204" pitchFamily="34" charset="-122"/>
              </a:rPr>
              <a:t>Overall results</a:t>
            </a:r>
            <a:r>
              <a:rPr lang="zh-CN" altLang="en-US" dirty="0">
                <a:latin typeface="Microsoft YaHei" panose="020B0503020204020204" pitchFamily="34" charset="-122"/>
                <a:ea typeface="Microsoft YaHei" panose="020B0503020204020204" pitchFamily="34" charset="-122"/>
              </a:rPr>
              <a:t>：展示了运行的周期数，总的路径数量，发现崩溃的次数，样本运行超时的次数。</a:t>
            </a:r>
            <a:endParaRPr lang="en-US" altLang="zh-CN" dirty="0">
              <a:latin typeface="Microsoft YaHei" panose="020B0503020204020204" pitchFamily="34" charset="-122"/>
              <a:ea typeface="Microsoft YaHei" panose="020B0503020204020204" pitchFamily="34" charset="-122"/>
            </a:endParaRPr>
          </a:p>
          <a:p>
            <a:pPr marL="342900" indent="-342900">
              <a:lnSpc>
                <a:spcPct val="125000"/>
              </a:lnSpc>
              <a:buAutoNum type="arabicPeriod"/>
            </a:pPr>
            <a:r>
              <a:rPr lang="en-US" altLang="zh-CN" dirty="0">
                <a:latin typeface="Microsoft YaHei" panose="020B0503020204020204" pitchFamily="34" charset="-122"/>
                <a:ea typeface="Microsoft YaHei" panose="020B0503020204020204" pitchFamily="34" charset="-122"/>
              </a:rPr>
              <a:t>Cycle progress</a:t>
            </a:r>
            <a:r>
              <a:rPr lang="zh-CN" altLang="en-US" dirty="0">
                <a:latin typeface="Microsoft YaHei" panose="020B0503020204020204" pitchFamily="34" charset="-122"/>
                <a:ea typeface="Microsoft YaHei" panose="020B0503020204020204" pitchFamily="34" charset="-122"/>
              </a:rPr>
              <a:t>：展示了正在测试的样本编号，造成超时的路径数量。</a:t>
            </a:r>
            <a:endParaRPr lang="en-US" altLang="zh-CN" dirty="0">
              <a:latin typeface="Microsoft YaHei" panose="020B0503020204020204" pitchFamily="34" charset="-122"/>
              <a:ea typeface="Microsoft YaHei" panose="020B0503020204020204" pitchFamily="34" charset="-122"/>
            </a:endParaRPr>
          </a:p>
          <a:p>
            <a:pPr marL="342900" indent="-342900">
              <a:lnSpc>
                <a:spcPct val="125000"/>
              </a:lnSpc>
              <a:buAutoNum type="arabicPeriod"/>
            </a:pPr>
            <a:r>
              <a:rPr lang="en-US" altLang="zh-CN" dirty="0">
                <a:latin typeface="Microsoft YaHei" panose="020B0503020204020204" pitchFamily="34" charset="-122"/>
                <a:ea typeface="Microsoft YaHei" panose="020B0503020204020204" pitchFamily="34" charset="-122"/>
              </a:rPr>
              <a:t>Map coverage</a:t>
            </a:r>
            <a:r>
              <a:rPr lang="zh-CN" altLang="en-US" dirty="0">
                <a:latin typeface="Microsoft YaHei" panose="020B0503020204020204" pitchFamily="34" charset="-122"/>
                <a:ea typeface="Microsoft YaHei" panose="020B0503020204020204" pitchFamily="34" charset="-122"/>
              </a:rPr>
              <a:t>：展示了记录代码覆盖的</a:t>
            </a:r>
            <a:r>
              <a:rPr lang="en-US" altLang="zh-CN" dirty="0">
                <a:latin typeface="Microsoft YaHei" panose="020B0503020204020204" pitchFamily="34" charset="-122"/>
                <a:ea typeface="Microsoft YaHei" panose="020B0503020204020204" pitchFamily="34" charset="-122"/>
              </a:rPr>
              <a:t>bitmap</a:t>
            </a:r>
            <a:r>
              <a:rPr lang="zh-CN" altLang="en-US" dirty="0">
                <a:latin typeface="Microsoft YaHei" panose="020B0503020204020204" pitchFamily="34" charset="-122"/>
                <a:ea typeface="Microsoft YaHei" panose="020B0503020204020204" pitchFamily="34" charset="-122"/>
              </a:rPr>
              <a:t>的情况。</a:t>
            </a:r>
            <a:endParaRPr lang="en-US" altLang="zh-CN" dirty="0">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5" name="图片 14">
            <a:extLst>
              <a:ext uri="{FF2B5EF4-FFF2-40B4-BE49-F238E27FC236}">
                <a16:creationId xmlns:a16="http://schemas.microsoft.com/office/drawing/2014/main" id="{8E4F4C14-3712-4032-8E78-4032A2D02946}"/>
              </a:ext>
            </a:extLst>
          </p:cNvPr>
          <p:cNvPicPr>
            <a:picLocks noChangeAspect="1"/>
          </p:cNvPicPr>
          <p:nvPr/>
        </p:nvPicPr>
        <p:blipFill>
          <a:blip r:embed="rId3"/>
          <a:stretch>
            <a:fillRect/>
          </a:stretch>
        </p:blipFill>
        <p:spPr>
          <a:xfrm>
            <a:off x="6315947" y="2020748"/>
            <a:ext cx="5109291" cy="3384255"/>
          </a:xfrm>
          <a:prstGeom prst="rect">
            <a:avLst/>
          </a:prstGeom>
        </p:spPr>
      </p:pic>
    </p:spTree>
    <p:extLst>
      <p:ext uri="{BB962C8B-B14F-4D97-AF65-F5344CB8AC3E}">
        <p14:creationId xmlns:p14="http://schemas.microsoft.com/office/powerpoint/2010/main" val="33961757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模糊测试</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387798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第五步：观察模糊测试过程</a:t>
            </a:r>
          </a:p>
        </p:txBody>
      </p:sp>
      <p:sp>
        <p:nvSpPr>
          <p:cNvPr id="8" name="文本框 7">
            <a:extLst>
              <a:ext uri="{FF2B5EF4-FFF2-40B4-BE49-F238E27FC236}">
                <a16:creationId xmlns:a16="http://schemas.microsoft.com/office/drawing/2014/main" id="{834F9780-0674-44A0-FF7F-C80FD400A950}"/>
              </a:ext>
            </a:extLst>
          </p:cNvPr>
          <p:cNvSpPr txBox="1"/>
          <p:nvPr/>
        </p:nvSpPr>
        <p:spPr>
          <a:xfrm>
            <a:off x="839415" y="1700946"/>
            <a:ext cx="4968553" cy="4215706"/>
          </a:xfrm>
          <a:prstGeom prst="rect">
            <a:avLst/>
          </a:prstGeom>
          <a:noFill/>
        </p:spPr>
        <p:txBody>
          <a:bodyPr wrap="square" rtlCol="0">
            <a:spAutoFit/>
          </a:bodyPr>
          <a:lstStyle/>
          <a:p>
            <a:pPr marL="342900" indent="-342900">
              <a:lnSpc>
                <a:spcPct val="125000"/>
              </a:lnSpc>
              <a:buFont typeface="+mj-lt"/>
              <a:buAutoNum type="arabicPeriod" startAt="5"/>
            </a:pPr>
            <a:r>
              <a:rPr lang="en-US" altLang="zh-CN" dirty="0">
                <a:latin typeface="Microsoft YaHei" panose="020B0503020204020204" pitchFamily="34" charset="-122"/>
                <a:ea typeface="Microsoft YaHei" panose="020B0503020204020204" pitchFamily="34" charset="-122"/>
              </a:rPr>
              <a:t>Stage progress</a:t>
            </a:r>
            <a:r>
              <a:rPr lang="zh-CN" altLang="en-US" dirty="0">
                <a:latin typeface="Microsoft YaHei" panose="020B0503020204020204" pitchFamily="34" charset="-122"/>
                <a:ea typeface="Microsoft YaHei" panose="020B0503020204020204" pitchFamily="34" charset="-122"/>
              </a:rPr>
              <a:t>：展示了正在进行的变异策略，该阶段执行样本数量，总的样本执行数量，样本执行速度。</a:t>
            </a:r>
            <a:endParaRPr lang="en-US" altLang="zh-CN" dirty="0">
              <a:latin typeface="Microsoft YaHei" panose="020B0503020204020204" pitchFamily="34" charset="-122"/>
              <a:ea typeface="Microsoft YaHei" panose="020B0503020204020204" pitchFamily="34" charset="-122"/>
            </a:endParaRPr>
          </a:p>
          <a:p>
            <a:pPr marL="342900" indent="-342900">
              <a:lnSpc>
                <a:spcPct val="125000"/>
              </a:lnSpc>
              <a:buFont typeface="+mj-lt"/>
              <a:buAutoNum type="arabicPeriod" startAt="5"/>
            </a:pPr>
            <a:r>
              <a:rPr lang="en-US" altLang="zh-CN" dirty="0">
                <a:latin typeface="Microsoft YaHei" panose="020B0503020204020204" pitchFamily="34" charset="-122"/>
                <a:ea typeface="Microsoft YaHei" panose="020B0503020204020204" pitchFamily="34" charset="-122"/>
              </a:rPr>
              <a:t>Findings in depth</a:t>
            </a:r>
            <a:r>
              <a:rPr lang="zh-CN" altLang="en-US" dirty="0">
                <a:latin typeface="Microsoft YaHei" panose="020B0503020204020204" pitchFamily="34" charset="-122"/>
                <a:ea typeface="Microsoft YaHei" panose="020B0503020204020204" pitchFamily="34" charset="-122"/>
              </a:rPr>
              <a:t>：展示了发现的触发新路径的样本数量，触发新的边的样本数量，触发崩溃样本的数量，触发超时的样本数量。</a:t>
            </a:r>
            <a:endParaRPr lang="en-US" altLang="zh-CN" dirty="0">
              <a:latin typeface="Microsoft YaHei" panose="020B0503020204020204" pitchFamily="34" charset="-122"/>
              <a:ea typeface="Microsoft YaHei" panose="020B0503020204020204" pitchFamily="34" charset="-122"/>
            </a:endParaRPr>
          </a:p>
          <a:p>
            <a:pPr marL="342900" indent="-342900">
              <a:lnSpc>
                <a:spcPct val="125000"/>
              </a:lnSpc>
              <a:buFont typeface="+mj-lt"/>
              <a:buAutoNum type="arabicPeriod" startAt="5"/>
            </a:pPr>
            <a:r>
              <a:rPr lang="en-US" altLang="zh-CN" dirty="0">
                <a:latin typeface="Microsoft YaHei" panose="020B0503020204020204" pitchFamily="34" charset="-122"/>
                <a:ea typeface="Microsoft YaHei" panose="020B0503020204020204" pitchFamily="34" charset="-122"/>
              </a:rPr>
              <a:t>Fuzzing strategy yields</a:t>
            </a:r>
            <a:r>
              <a:rPr lang="zh-CN" altLang="en-US" dirty="0">
                <a:latin typeface="Microsoft YaHei" panose="020B0503020204020204" pitchFamily="34" charset="-122"/>
                <a:ea typeface="Microsoft YaHei" panose="020B0503020204020204" pitchFamily="34" charset="-122"/>
              </a:rPr>
              <a:t>：展示了每种变异策略触发新代码覆盖样本的数量，分别是</a:t>
            </a:r>
            <a:r>
              <a:rPr lang="en-US" altLang="zh-CN" dirty="0">
                <a:latin typeface="Microsoft YaHei" panose="020B0503020204020204" pitchFamily="34" charset="-122"/>
                <a:ea typeface="Microsoft YaHei" panose="020B0503020204020204" pitchFamily="34" charset="-122"/>
              </a:rPr>
              <a:t>1</a:t>
            </a:r>
            <a:r>
              <a:rPr lang="zh-CN" altLang="en-US" dirty="0">
                <a:latin typeface="Microsoft YaHei" panose="020B0503020204020204" pitchFamily="34" charset="-122"/>
                <a:ea typeface="Microsoft YaHei" panose="020B0503020204020204" pitchFamily="34" charset="-122"/>
              </a:rPr>
              <a:t>位翻转，</a:t>
            </a:r>
            <a:r>
              <a:rPr lang="en-US" altLang="zh-CN" dirty="0">
                <a:latin typeface="Microsoft YaHei" panose="020B0503020204020204" pitchFamily="34" charset="-122"/>
                <a:ea typeface="Microsoft YaHei" panose="020B0503020204020204" pitchFamily="34" charset="-122"/>
              </a:rPr>
              <a:t>2</a:t>
            </a:r>
            <a:r>
              <a:rPr lang="zh-CN" altLang="en-US" dirty="0">
                <a:latin typeface="Microsoft YaHei" panose="020B0503020204020204" pitchFamily="34" charset="-122"/>
                <a:ea typeface="Microsoft YaHei" panose="020B0503020204020204" pitchFamily="34" charset="-122"/>
              </a:rPr>
              <a:t>位翻转，</a:t>
            </a:r>
            <a:r>
              <a:rPr lang="en-US" altLang="zh-CN" dirty="0">
                <a:latin typeface="Microsoft YaHei" panose="020B0503020204020204" pitchFamily="34" charset="-122"/>
                <a:ea typeface="Microsoft YaHei" panose="020B0503020204020204" pitchFamily="34" charset="-122"/>
              </a:rPr>
              <a:t>4</a:t>
            </a:r>
            <a:r>
              <a:rPr lang="zh-CN" altLang="en-US" dirty="0">
                <a:latin typeface="Microsoft YaHei" panose="020B0503020204020204" pitchFamily="34" charset="-122"/>
                <a:ea typeface="Microsoft YaHei" panose="020B0503020204020204" pitchFamily="34" charset="-122"/>
              </a:rPr>
              <a:t>位翻转，</a:t>
            </a:r>
            <a:r>
              <a:rPr lang="en-US" altLang="zh-CN" dirty="0">
                <a:latin typeface="Microsoft YaHei" panose="020B0503020204020204" pitchFamily="34" charset="-122"/>
                <a:ea typeface="Microsoft YaHei" panose="020B0503020204020204" pitchFamily="34" charset="-122"/>
              </a:rPr>
              <a:t>1</a:t>
            </a:r>
            <a:r>
              <a:rPr lang="zh-CN" altLang="en-US" dirty="0">
                <a:latin typeface="Microsoft YaHei" panose="020B0503020204020204" pitchFamily="34" charset="-122"/>
                <a:ea typeface="Microsoft YaHei" panose="020B0503020204020204" pitchFamily="34" charset="-122"/>
              </a:rPr>
              <a:t>字节翻转，</a:t>
            </a:r>
            <a:r>
              <a:rPr lang="en-US" altLang="zh-CN" dirty="0">
                <a:latin typeface="Microsoft YaHei" panose="020B0503020204020204" pitchFamily="34" charset="-122"/>
                <a:ea typeface="Microsoft YaHei" panose="020B0503020204020204" pitchFamily="34" charset="-122"/>
              </a:rPr>
              <a:t>2</a:t>
            </a:r>
            <a:r>
              <a:rPr lang="zh-CN" altLang="en-US" dirty="0">
                <a:latin typeface="Microsoft YaHei" panose="020B0503020204020204" pitchFamily="34" charset="-122"/>
                <a:ea typeface="Microsoft YaHei" panose="020B0503020204020204" pitchFamily="34" charset="-122"/>
              </a:rPr>
              <a:t>字节翻转，</a:t>
            </a:r>
            <a:r>
              <a:rPr lang="en-US" altLang="zh-CN" dirty="0">
                <a:latin typeface="Microsoft YaHei" panose="020B0503020204020204" pitchFamily="34" charset="-122"/>
                <a:ea typeface="Microsoft YaHei" panose="020B0503020204020204" pitchFamily="34" charset="-122"/>
              </a:rPr>
              <a:t>4</a:t>
            </a:r>
            <a:r>
              <a:rPr lang="zh-CN" altLang="en-US" dirty="0">
                <a:latin typeface="Microsoft YaHei" panose="020B0503020204020204" pitchFamily="34" charset="-122"/>
                <a:ea typeface="Microsoft YaHei" panose="020B0503020204020204" pitchFamily="34" charset="-122"/>
              </a:rPr>
              <a:t>字节翻转，数学运算，特殊整数替换，基于字典的变异，大混乱变异，样本精简比例。</a:t>
            </a:r>
            <a:endParaRPr lang="en-US" altLang="zh-CN" dirty="0">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5" name="图片 14">
            <a:extLst>
              <a:ext uri="{FF2B5EF4-FFF2-40B4-BE49-F238E27FC236}">
                <a16:creationId xmlns:a16="http://schemas.microsoft.com/office/drawing/2014/main" id="{8E4F4C14-3712-4032-8E78-4032A2D02946}"/>
              </a:ext>
            </a:extLst>
          </p:cNvPr>
          <p:cNvPicPr>
            <a:picLocks noChangeAspect="1"/>
          </p:cNvPicPr>
          <p:nvPr/>
        </p:nvPicPr>
        <p:blipFill>
          <a:blip r:embed="rId3"/>
          <a:stretch>
            <a:fillRect/>
          </a:stretch>
        </p:blipFill>
        <p:spPr>
          <a:xfrm>
            <a:off x="6315947" y="2020748"/>
            <a:ext cx="5109291" cy="3384255"/>
          </a:xfrm>
          <a:prstGeom prst="rect">
            <a:avLst/>
          </a:prstGeom>
        </p:spPr>
      </p:pic>
    </p:spTree>
    <p:extLst>
      <p:ext uri="{BB962C8B-B14F-4D97-AF65-F5344CB8AC3E}">
        <p14:creationId xmlns:p14="http://schemas.microsoft.com/office/powerpoint/2010/main" val="37743078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模糊测试</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387798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第五步：观察模糊测试过程</a:t>
            </a:r>
          </a:p>
        </p:txBody>
      </p:sp>
      <p:sp>
        <p:nvSpPr>
          <p:cNvPr id="8" name="文本框 7">
            <a:extLst>
              <a:ext uri="{FF2B5EF4-FFF2-40B4-BE49-F238E27FC236}">
                <a16:creationId xmlns:a16="http://schemas.microsoft.com/office/drawing/2014/main" id="{834F9780-0674-44A0-FF7F-C80FD400A950}"/>
              </a:ext>
            </a:extLst>
          </p:cNvPr>
          <p:cNvSpPr txBox="1"/>
          <p:nvPr/>
        </p:nvSpPr>
        <p:spPr>
          <a:xfrm>
            <a:off x="839415" y="1700946"/>
            <a:ext cx="4968553" cy="1791965"/>
          </a:xfrm>
          <a:prstGeom prst="rect">
            <a:avLst/>
          </a:prstGeom>
          <a:noFill/>
        </p:spPr>
        <p:txBody>
          <a:bodyPr wrap="square" rtlCol="0">
            <a:spAutoFit/>
          </a:bodyPr>
          <a:lstStyle/>
          <a:p>
            <a:pPr marL="342900" indent="-342900">
              <a:lnSpc>
                <a:spcPct val="125000"/>
              </a:lnSpc>
              <a:buFont typeface="+mj-lt"/>
              <a:buAutoNum type="arabicPeriod" startAt="8"/>
            </a:pPr>
            <a:r>
              <a:rPr lang="en-US" altLang="zh-CN" dirty="0">
                <a:latin typeface="Microsoft YaHei" panose="020B0503020204020204" pitchFamily="34" charset="-122"/>
                <a:ea typeface="Microsoft YaHei" panose="020B0503020204020204" pitchFamily="34" charset="-122"/>
              </a:rPr>
              <a:t>Path geometry</a:t>
            </a:r>
            <a:r>
              <a:rPr lang="zh-CN" altLang="en-US" dirty="0">
                <a:latin typeface="Microsoft YaHei" panose="020B0503020204020204" pitchFamily="34" charset="-122"/>
                <a:ea typeface="Microsoft YaHei" panose="020B0503020204020204" pitchFamily="34" charset="-122"/>
              </a:rPr>
              <a:t>：展示当前模糊测试的深度，等待测试的样本数量，等待测试的有潜力的样本数量，本模糊测试进程发现的新样本，从其他模糊测试进程同步的样本数量，样本运行稳定性。</a:t>
            </a:r>
            <a:endParaRPr lang="en-US" altLang="zh-CN" dirty="0">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5" name="图片 14">
            <a:extLst>
              <a:ext uri="{FF2B5EF4-FFF2-40B4-BE49-F238E27FC236}">
                <a16:creationId xmlns:a16="http://schemas.microsoft.com/office/drawing/2014/main" id="{8E4F4C14-3712-4032-8E78-4032A2D02946}"/>
              </a:ext>
            </a:extLst>
          </p:cNvPr>
          <p:cNvPicPr>
            <a:picLocks noChangeAspect="1"/>
          </p:cNvPicPr>
          <p:nvPr/>
        </p:nvPicPr>
        <p:blipFill>
          <a:blip r:embed="rId3"/>
          <a:stretch>
            <a:fillRect/>
          </a:stretch>
        </p:blipFill>
        <p:spPr>
          <a:xfrm>
            <a:off x="6315947" y="2020748"/>
            <a:ext cx="5109291" cy="3384255"/>
          </a:xfrm>
          <a:prstGeom prst="rect">
            <a:avLst/>
          </a:prstGeom>
        </p:spPr>
      </p:pic>
    </p:spTree>
    <p:extLst>
      <p:ext uri="{BB962C8B-B14F-4D97-AF65-F5344CB8AC3E}">
        <p14:creationId xmlns:p14="http://schemas.microsoft.com/office/powerpoint/2010/main" val="32381711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模糊测试</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2" y="1052513"/>
            <a:ext cx="10651295"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326243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第六步：分析崩溃样本</a:t>
            </a:r>
          </a:p>
        </p:txBody>
      </p:sp>
      <p:sp>
        <p:nvSpPr>
          <p:cNvPr id="8" name="文本框 7">
            <a:extLst>
              <a:ext uri="{FF2B5EF4-FFF2-40B4-BE49-F238E27FC236}">
                <a16:creationId xmlns:a16="http://schemas.microsoft.com/office/drawing/2014/main" id="{834F9780-0674-44A0-FF7F-C80FD400A950}"/>
              </a:ext>
            </a:extLst>
          </p:cNvPr>
          <p:cNvSpPr txBox="1"/>
          <p:nvPr/>
        </p:nvSpPr>
        <p:spPr>
          <a:xfrm>
            <a:off x="839415" y="1700946"/>
            <a:ext cx="10513169" cy="753220"/>
          </a:xfrm>
          <a:prstGeom prst="rect">
            <a:avLst/>
          </a:prstGeom>
          <a:noFill/>
        </p:spPr>
        <p:txBody>
          <a:bodyPr wrap="square" rtlCol="0">
            <a:spAutoFit/>
          </a:bodyPr>
          <a:lstStyle/>
          <a:p>
            <a:pPr>
              <a:lnSpc>
                <a:spcPct val="125000"/>
              </a:lnSpc>
            </a:pPr>
            <a:r>
              <a:rPr lang="zh-CN" altLang="en-US" dirty="0">
                <a:latin typeface="Microsoft YaHei" panose="020B0503020204020204" pitchFamily="34" charset="-122"/>
                <a:ea typeface="Microsoft YaHei" panose="020B0503020204020204" pitchFamily="34" charset="-122"/>
              </a:rPr>
              <a:t>在</a:t>
            </a:r>
            <a:r>
              <a:rPr lang="en-US" altLang="zh-CN" dirty="0">
                <a:latin typeface="Microsoft YaHei" panose="020B0503020204020204" pitchFamily="34" charset="-122"/>
                <a:ea typeface="Microsoft YaHei" panose="020B0503020204020204" pitchFamily="34" charset="-122"/>
              </a:rPr>
              <a:t>out/crashes</a:t>
            </a:r>
            <a:r>
              <a:rPr lang="zh-CN" altLang="en-US" dirty="0">
                <a:latin typeface="Microsoft YaHei" panose="020B0503020204020204" pitchFamily="34" charset="-122"/>
                <a:ea typeface="Microsoft YaHei" panose="020B0503020204020204" pitchFamily="34" charset="-122"/>
              </a:rPr>
              <a:t>文件夹下保存着导致目标程序崩溃的样本，通过分析崩溃样本，可以定位目标程序中存在的软件漏洞。</a:t>
            </a:r>
            <a:endParaRPr lang="en-US" altLang="zh-CN" dirty="0">
              <a:latin typeface="Microsoft YaHei" panose="020B0503020204020204" pitchFamily="34" charset="-122"/>
              <a:ea typeface="Microsoft YaHei" panose="020B0503020204020204" pitchFamily="34" charset="-122"/>
            </a:endParaRPr>
          </a:p>
        </p:txBody>
      </p:sp>
      <p:pic>
        <p:nvPicPr>
          <p:cNvPr id="10" name="图片 9">
            <a:extLst>
              <a:ext uri="{FF2B5EF4-FFF2-40B4-BE49-F238E27FC236}">
                <a16:creationId xmlns:a16="http://schemas.microsoft.com/office/drawing/2014/main" id="{8ADA6BED-9524-2ADF-0993-FFAA11BF5C41}"/>
              </a:ext>
            </a:extLst>
          </p:cNvPr>
          <p:cNvPicPr>
            <a:picLocks noChangeAspect="1"/>
          </p:cNvPicPr>
          <p:nvPr/>
        </p:nvPicPr>
        <p:blipFill>
          <a:blip r:embed="rId3"/>
          <a:stretch>
            <a:fillRect/>
          </a:stretch>
        </p:blipFill>
        <p:spPr>
          <a:xfrm>
            <a:off x="869289" y="2608046"/>
            <a:ext cx="10513169" cy="1108986"/>
          </a:xfrm>
          <a:prstGeom prst="rect">
            <a:avLst/>
          </a:prstGeom>
        </p:spPr>
      </p:pic>
    </p:spTree>
    <p:extLst>
      <p:ext uri="{BB962C8B-B14F-4D97-AF65-F5344CB8AC3E}">
        <p14:creationId xmlns:p14="http://schemas.microsoft.com/office/powerpoint/2010/main" val="17825544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模糊测试</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172354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存在的问题</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0369" y="1706792"/>
            <a:ext cx="4824536" cy="1099468"/>
          </a:xfrm>
          <a:prstGeom prst="rect">
            <a:avLst/>
          </a:prstGeom>
          <a:noFill/>
        </p:spPr>
        <p:txBody>
          <a:bodyPr wrap="square" rtlCol="0">
            <a:spAutoFit/>
          </a:bodyPr>
          <a:lstStyle/>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当变异的样本具有语法结构的时候，前面列举的样本变异方法，例如位翻转，字节翻转等，会破坏样本的语法结构。</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367303" y="1119408"/>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68AB450D-639B-EED1-8F10-752E8CEC742F}"/>
              </a:ext>
            </a:extLst>
          </p:cNvPr>
          <p:cNvSpPr txBox="1"/>
          <p:nvPr/>
        </p:nvSpPr>
        <p:spPr>
          <a:xfrm>
            <a:off x="6342828" y="1716458"/>
            <a:ext cx="5111750" cy="3139321"/>
          </a:xfrm>
          <a:prstGeom prst="rect">
            <a:avLst/>
          </a:prstGeom>
          <a:noFill/>
        </p:spPr>
        <p:txBody>
          <a:bodyPr wrap="square" rtlCol="0">
            <a:spAutoFit/>
          </a:bodyPr>
          <a:lstStyle/>
          <a:p>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 = [];</a:t>
            </a:r>
          </a:p>
          <a:p>
            <a:r>
              <a:rPr lang="en-US" b="0" dirty="0">
                <a:solidFill>
                  <a:srgbClr val="0000FF"/>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a:t>
            </a:r>
            <a:r>
              <a:rPr lang="en-US" b="0" dirty="0">
                <a:solidFill>
                  <a:srgbClr val="000000"/>
                </a:solidFill>
                <a:effectLst/>
                <a:latin typeface="Consolas" panose="020B0609020204030204" pitchFamily="49" charset="0"/>
              </a:rPr>
              <a:t> &lt; </a:t>
            </a:r>
            <a:r>
              <a:rPr lang="en-US" b="0" dirty="0">
                <a:solidFill>
                  <a:srgbClr val="098658"/>
                </a:solidFill>
                <a:effectLst/>
                <a:latin typeface="Consolas" panose="020B0609020204030204" pitchFamily="49" charset="0"/>
              </a:rPr>
              <a:t>100</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a.push</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0.123</a:t>
            </a:r>
            <a:r>
              <a:rPr lang="en-US" b="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b = </a:t>
            </a:r>
            <a:r>
              <a:rPr lang="en-US" b="0" dirty="0" err="1">
                <a:solidFill>
                  <a:srgbClr val="000000"/>
                </a:solidFill>
                <a:effectLst/>
                <a:latin typeface="Consolas" panose="020B0609020204030204" pitchFamily="49" charset="0"/>
              </a:rPr>
              <a:t>a.slice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valueOf</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 { </a:t>
            </a:r>
          </a:p>
          <a:p>
            <a:r>
              <a:rPr lang="en-US" dirty="0">
                <a:solidFill>
                  <a:srgbClr val="000000"/>
                </a:solidFill>
                <a:latin typeface="Consolas" panose="020B0609020204030204" pitchFamily="49" charset="0"/>
              </a:rPr>
              <a:t>    </a:t>
            </a:r>
            <a:r>
              <a:rPr lang="en-US" b="0" dirty="0" err="1">
                <a:solidFill>
                  <a:srgbClr val="000000"/>
                </a:solidFill>
                <a:effectLst/>
                <a:latin typeface="Consolas" panose="020B0609020204030204" pitchFamily="49" charset="0"/>
              </a:rPr>
              <a:t>a.length</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10</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348278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模糊测试</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172354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存在的问题</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0369" y="1706792"/>
            <a:ext cx="4824536" cy="1099468"/>
          </a:xfrm>
          <a:prstGeom prst="rect">
            <a:avLst/>
          </a:prstGeom>
          <a:noFill/>
        </p:spPr>
        <p:txBody>
          <a:bodyPr wrap="square" rtlCol="0">
            <a:spAutoFit/>
          </a:bodyPr>
          <a:lstStyle/>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当变异的样本具有语法结构的时候，前面列举的样本变异方法，例如位翻转，字节翻转等，会破坏样本的语法结构。</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367303" y="1119408"/>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68AB450D-639B-EED1-8F10-752E8CEC742F}"/>
              </a:ext>
            </a:extLst>
          </p:cNvPr>
          <p:cNvSpPr txBox="1"/>
          <p:nvPr/>
        </p:nvSpPr>
        <p:spPr>
          <a:xfrm>
            <a:off x="6342828" y="1716458"/>
            <a:ext cx="5111750" cy="3139321"/>
          </a:xfrm>
          <a:prstGeom prst="rect">
            <a:avLst/>
          </a:prstGeom>
          <a:noFill/>
        </p:spPr>
        <p:txBody>
          <a:bodyPr wrap="square" rtlCol="0">
            <a:spAutoFit/>
          </a:bodyPr>
          <a:lstStyle/>
          <a:p>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 = [];</a:t>
            </a:r>
          </a:p>
          <a:p>
            <a:r>
              <a:rPr lang="en-US" b="0" dirty="0">
                <a:solidFill>
                  <a:srgbClr val="0000FF"/>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a:t>
            </a:r>
            <a:r>
              <a:rPr lang="en-US" b="0" dirty="0">
                <a:solidFill>
                  <a:srgbClr val="000000"/>
                </a:solidFill>
                <a:effectLst/>
                <a:latin typeface="Consolas" panose="020B0609020204030204" pitchFamily="49" charset="0"/>
              </a:rPr>
              <a:t> &lt; </a:t>
            </a:r>
            <a:r>
              <a:rPr lang="en-US" b="0" dirty="0">
                <a:solidFill>
                  <a:srgbClr val="098658"/>
                </a:solidFill>
                <a:effectLst/>
                <a:latin typeface="Consolas" panose="020B0609020204030204" pitchFamily="49" charset="0"/>
              </a:rPr>
              <a:t>100</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a.push</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0.123</a:t>
            </a:r>
            <a:r>
              <a:rPr lang="en-US" b="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b = </a:t>
            </a:r>
            <a:r>
              <a:rPr lang="en-US" b="0" dirty="0" err="1">
                <a:solidFill>
                  <a:srgbClr val="000000"/>
                </a:solidFill>
                <a:effectLst/>
                <a:latin typeface="Consolas" panose="020B0609020204030204" pitchFamily="49" charset="0"/>
              </a:rPr>
              <a:t>a.slice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valueOf</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 { </a:t>
            </a:r>
          </a:p>
          <a:p>
            <a:r>
              <a:rPr lang="en-US" dirty="0">
                <a:solidFill>
                  <a:srgbClr val="000000"/>
                </a:solidFill>
                <a:latin typeface="Consolas" panose="020B0609020204030204" pitchFamily="49" charset="0"/>
              </a:rPr>
              <a:t>    </a:t>
            </a:r>
            <a:r>
              <a:rPr lang="en-US" b="0" dirty="0" err="1">
                <a:solidFill>
                  <a:srgbClr val="000000"/>
                </a:solidFill>
                <a:effectLst/>
                <a:latin typeface="Consolas" panose="020B0609020204030204" pitchFamily="49" charset="0"/>
              </a:rPr>
              <a:t>a.length</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10</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pic>
        <p:nvPicPr>
          <p:cNvPr id="9" name="图片 8" descr="图示&#10;&#10;描述已自动生成">
            <a:extLst>
              <a:ext uri="{FF2B5EF4-FFF2-40B4-BE49-F238E27FC236}">
                <a16:creationId xmlns:a16="http://schemas.microsoft.com/office/drawing/2014/main" id="{69C6A66C-9CC5-3B98-CF98-AAE68EF8ECCE}"/>
              </a:ext>
            </a:extLst>
          </p:cNvPr>
          <p:cNvPicPr>
            <a:picLocks noChangeAspect="1"/>
          </p:cNvPicPr>
          <p:nvPr/>
        </p:nvPicPr>
        <p:blipFill>
          <a:blip r:embed="rId2"/>
          <a:stretch>
            <a:fillRect/>
          </a:stretch>
        </p:blipFill>
        <p:spPr>
          <a:xfrm>
            <a:off x="810270" y="2858712"/>
            <a:ext cx="5039096" cy="1978731"/>
          </a:xfrm>
          <a:prstGeom prst="rect">
            <a:avLst/>
          </a:prstGeom>
        </p:spPr>
      </p:pic>
    </p:spTree>
    <p:extLst>
      <p:ext uri="{BB962C8B-B14F-4D97-AF65-F5344CB8AC3E}">
        <p14:creationId xmlns:p14="http://schemas.microsoft.com/office/powerpoint/2010/main" val="23843611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模糊测试</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172354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存在的问题</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0369" y="1706792"/>
            <a:ext cx="4824536" cy="4215706"/>
          </a:xfrm>
          <a:prstGeom prst="rect">
            <a:avLst/>
          </a:prstGeom>
          <a:noFill/>
        </p:spPr>
        <p:txBody>
          <a:bodyPr wrap="square" rtlCol="0">
            <a:spAutoFit/>
          </a:bodyPr>
          <a:lstStyle/>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当变异的样本具有语法结构的时候，前面列举的样本变异方法，例如位翻转，字节翻转等，会破坏样本的语法结构。</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扩展思考：如何进行不破坏样本语法结构的变异？</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367303" y="1119408"/>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68AB450D-639B-EED1-8F10-752E8CEC742F}"/>
              </a:ext>
            </a:extLst>
          </p:cNvPr>
          <p:cNvSpPr txBox="1"/>
          <p:nvPr/>
        </p:nvSpPr>
        <p:spPr>
          <a:xfrm>
            <a:off x="6342828" y="1716458"/>
            <a:ext cx="5111750" cy="3139321"/>
          </a:xfrm>
          <a:prstGeom prst="rect">
            <a:avLst/>
          </a:prstGeom>
          <a:noFill/>
        </p:spPr>
        <p:txBody>
          <a:bodyPr wrap="square" rtlCol="0">
            <a:spAutoFit/>
          </a:bodyPr>
          <a:lstStyle/>
          <a:p>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 = [];</a:t>
            </a:r>
          </a:p>
          <a:p>
            <a:r>
              <a:rPr lang="en-US" b="0" dirty="0">
                <a:solidFill>
                  <a:srgbClr val="0000FF"/>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a:t>
            </a:r>
            <a:r>
              <a:rPr lang="en-US" b="0" dirty="0">
                <a:solidFill>
                  <a:srgbClr val="000000"/>
                </a:solidFill>
                <a:effectLst/>
                <a:latin typeface="Consolas" panose="020B0609020204030204" pitchFamily="49" charset="0"/>
              </a:rPr>
              <a:t> &lt; </a:t>
            </a:r>
            <a:r>
              <a:rPr lang="en-US" b="0" dirty="0">
                <a:solidFill>
                  <a:srgbClr val="098658"/>
                </a:solidFill>
                <a:effectLst/>
                <a:latin typeface="Consolas" panose="020B0609020204030204" pitchFamily="49" charset="0"/>
              </a:rPr>
              <a:t>100</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a.push</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0.123</a:t>
            </a:r>
            <a:r>
              <a:rPr lang="en-US" b="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b = </a:t>
            </a:r>
            <a:r>
              <a:rPr lang="en-US" b="0" dirty="0" err="1">
                <a:solidFill>
                  <a:srgbClr val="000000"/>
                </a:solidFill>
                <a:effectLst/>
                <a:latin typeface="Consolas" panose="020B0609020204030204" pitchFamily="49" charset="0"/>
              </a:rPr>
              <a:t>a.slice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valueOf</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 { </a:t>
            </a:r>
          </a:p>
          <a:p>
            <a:r>
              <a:rPr lang="en-US" dirty="0">
                <a:solidFill>
                  <a:srgbClr val="000000"/>
                </a:solidFill>
                <a:latin typeface="Consolas" panose="020B0609020204030204" pitchFamily="49" charset="0"/>
              </a:rPr>
              <a:t>    </a:t>
            </a:r>
            <a:r>
              <a:rPr lang="en-US" b="0" dirty="0" err="1">
                <a:solidFill>
                  <a:srgbClr val="000000"/>
                </a:solidFill>
                <a:effectLst/>
                <a:latin typeface="Consolas" panose="020B0609020204030204" pitchFamily="49" charset="0"/>
              </a:rPr>
              <a:t>a.length</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10</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pic>
        <p:nvPicPr>
          <p:cNvPr id="9" name="图片 8" descr="图示&#10;&#10;描述已自动生成">
            <a:extLst>
              <a:ext uri="{FF2B5EF4-FFF2-40B4-BE49-F238E27FC236}">
                <a16:creationId xmlns:a16="http://schemas.microsoft.com/office/drawing/2014/main" id="{69C6A66C-9CC5-3B98-CF98-AAE68EF8ECCE}"/>
              </a:ext>
            </a:extLst>
          </p:cNvPr>
          <p:cNvPicPr>
            <a:picLocks noChangeAspect="1"/>
          </p:cNvPicPr>
          <p:nvPr/>
        </p:nvPicPr>
        <p:blipFill>
          <a:blip r:embed="rId2"/>
          <a:stretch>
            <a:fillRect/>
          </a:stretch>
        </p:blipFill>
        <p:spPr>
          <a:xfrm>
            <a:off x="810270" y="2858712"/>
            <a:ext cx="5039096" cy="1978731"/>
          </a:xfrm>
          <a:prstGeom prst="rect">
            <a:avLst/>
          </a:prstGeom>
        </p:spPr>
      </p:pic>
    </p:spTree>
    <p:extLst>
      <p:ext uri="{BB962C8B-B14F-4D97-AF65-F5344CB8AC3E}">
        <p14:creationId xmlns:p14="http://schemas.microsoft.com/office/powerpoint/2010/main" val="22852208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模糊测试</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2" y="1052513"/>
            <a:ext cx="10651295"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295465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基于语法的样本变异</a:t>
            </a:r>
          </a:p>
        </p:txBody>
      </p:sp>
      <p:pic>
        <p:nvPicPr>
          <p:cNvPr id="3" name="图片 2" descr="图示&#10;&#10;描述已自动生成">
            <a:extLst>
              <a:ext uri="{FF2B5EF4-FFF2-40B4-BE49-F238E27FC236}">
                <a16:creationId xmlns:a16="http://schemas.microsoft.com/office/drawing/2014/main" id="{C48D1463-0A08-45C9-D30F-9FA6D179E9FA}"/>
              </a:ext>
            </a:extLst>
          </p:cNvPr>
          <p:cNvPicPr>
            <a:picLocks noChangeAspect="1"/>
          </p:cNvPicPr>
          <p:nvPr/>
        </p:nvPicPr>
        <p:blipFill>
          <a:blip r:embed="rId3"/>
          <a:stretch>
            <a:fillRect/>
          </a:stretch>
        </p:blipFill>
        <p:spPr>
          <a:xfrm>
            <a:off x="846194" y="1937530"/>
            <a:ext cx="10571864" cy="4044149"/>
          </a:xfrm>
          <a:prstGeom prst="rect">
            <a:avLst/>
          </a:prstGeom>
        </p:spPr>
      </p:pic>
    </p:spTree>
    <p:extLst>
      <p:ext uri="{BB962C8B-B14F-4D97-AF65-F5344CB8AC3E}">
        <p14:creationId xmlns:p14="http://schemas.microsoft.com/office/powerpoint/2010/main" val="17267543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AB43764-E041-9757-36BA-9EB80FCBD27B}"/>
              </a:ext>
            </a:extLst>
          </p:cNvPr>
          <p:cNvSpPr/>
          <p:nvPr/>
        </p:nvSpPr>
        <p:spPr>
          <a:xfrm>
            <a:off x="0" y="1720054"/>
            <a:ext cx="12192000" cy="2376264"/>
          </a:xfrm>
          <a:prstGeom prst="rect">
            <a:avLst/>
          </a:prstGeom>
          <a:solidFill>
            <a:srgbClr val="0048AA"/>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sz="6000" b="1" dirty="0">
                <a:solidFill>
                  <a:schemeClr val="bg1"/>
                </a:solidFill>
                <a:latin typeface="Microsoft YaHei" panose="020B0503020204020204" pitchFamily="34" charset="-122"/>
                <a:ea typeface="Microsoft YaHei" panose="020B0503020204020204" pitchFamily="34" charset="-122"/>
              </a:rPr>
              <a:t>04</a:t>
            </a:r>
            <a:r>
              <a:rPr kumimoji="1" lang="zh-CN" altLang="en-US" sz="6000" dirty="0">
                <a:solidFill>
                  <a:schemeClr val="bg1"/>
                </a:solidFill>
                <a:latin typeface="Microsoft YaHei" panose="020B0503020204020204" pitchFamily="34" charset="-122"/>
                <a:ea typeface="Microsoft YaHei" panose="020B0503020204020204" pitchFamily="34" charset="-122"/>
              </a:rPr>
              <a:t>  程序切片技术</a:t>
            </a:r>
          </a:p>
        </p:txBody>
      </p:sp>
    </p:spTree>
    <p:extLst>
      <p:ext uri="{BB962C8B-B14F-4D97-AF65-F5344CB8AC3E}">
        <p14:creationId xmlns:p14="http://schemas.microsoft.com/office/powerpoint/2010/main" val="10659141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程序切片技术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基本概念</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0369" y="1706792"/>
            <a:ext cx="4824536" cy="4215706"/>
          </a:xfrm>
          <a:prstGeom prst="rect">
            <a:avLst/>
          </a:prstGeom>
          <a:noFill/>
        </p:spPr>
        <p:txBody>
          <a:bodyPr wrap="square" rtlCol="0">
            <a:spAutoFit/>
          </a:bodyPr>
          <a:lstStyle/>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程序切片的概念产生于</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1979</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年，由</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Mark Weise</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博士首先提出。</a:t>
            </a:r>
            <a:endParaRPr lang="zh-CN" altLang="en-US"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程序切片（</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Program slicing</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）指从程序中提取满足一定约束条件的代码片段（例如对指定变量施加影响的代码片段），是一种重要的程序分解技术。</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程序切片有助于分析人员增强对程序内部结构数据处理流程的理解，可以从大规模程序中精确定位分析人员所关心的代码片段，有效缓解程序规模日益增长带来的分析困难。</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367303" y="1119408"/>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68AB450D-639B-EED1-8F10-752E8CEC742F}"/>
              </a:ext>
            </a:extLst>
          </p:cNvPr>
          <p:cNvSpPr txBox="1"/>
          <p:nvPr/>
        </p:nvSpPr>
        <p:spPr>
          <a:xfrm>
            <a:off x="6342828" y="1716458"/>
            <a:ext cx="5111750" cy="2308324"/>
          </a:xfrm>
          <a:prstGeom prst="rect">
            <a:avLst/>
          </a:prstGeom>
          <a:noFill/>
        </p:spPr>
        <p:txBody>
          <a:bodyPr wrap="square" rtlCol="0">
            <a:spAutoFit/>
          </a:bodyPr>
          <a:lstStyle/>
          <a:p>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sum=</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product=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for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a:t>
            </a:r>
            <a:r>
              <a:rPr lang="en-US" b="0" dirty="0">
                <a:solidFill>
                  <a:srgbClr val="000000"/>
                </a:solidFill>
                <a:effectLst/>
                <a:latin typeface="Consolas" panose="020B0609020204030204" pitchFamily="49" charset="0"/>
              </a:rPr>
              <a:t>&lt;</a:t>
            </a:r>
            <a:r>
              <a:rPr lang="en-US" b="0" dirty="0">
                <a:solidFill>
                  <a:srgbClr val="098658"/>
                </a:solidFill>
                <a:effectLst/>
                <a:latin typeface="Consolas" panose="020B0609020204030204" pitchFamily="49" charset="0"/>
              </a:rPr>
              <a:t>1000</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sum = </a:t>
            </a:r>
            <a:r>
              <a:rPr lang="en-US" b="0" dirty="0" err="1">
                <a:solidFill>
                  <a:srgbClr val="000000"/>
                </a:solidFill>
                <a:effectLst/>
                <a:latin typeface="Consolas" panose="020B0609020204030204" pitchFamily="49" charset="0"/>
              </a:rPr>
              <a:t>sum+i</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product = product*</a:t>
            </a:r>
            <a:r>
              <a:rPr lang="en-US" b="0" dirty="0" err="1">
                <a:solidFill>
                  <a:srgbClr val="000000"/>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r>
              <a:rPr lang="en-US" b="0" dirty="0" err="1">
                <a:solidFill>
                  <a:srgbClr val="000000"/>
                </a:solidFill>
                <a:effectLst/>
                <a:latin typeface="Consolas" panose="020B0609020204030204" pitchFamily="49" charset="0"/>
              </a:rPr>
              <a:t>printf</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"sum=%d\n"</a:t>
            </a:r>
            <a:r>
              <a:rPr lang="en-US" b="0" dirty="0">
                <a:solidFill>
                  <a:srgbClr val="000000"/>
                </a:solidFill>
                <a:effectLst/>
                <a:latin typeface="Consolas" panose="020B0609020204030204" pitchFamily="49" charset="0"/>
              </a:rPr>
              <a:t>, sum);</a:t>
            </a:r>
          </a:p>
          <a:p>
            <a:r>
              <a:rPr lang="en-US" b="0" dirty="0" err="1">
                <a:solidFill>
                  <a:srgbClr val="000000"/>
                </a:solidFill>
                <a:effectLst/>
                <a:latin typeface="Consolas" panose="020B0609020204030204" pitchFamily="49" charset="0"/>
              </a:rPr>
              <a:t>printf</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"product=%d\n"</a:t>
            </a:r>
            <a:r>
              <a:rPr lang="en-US" b="0" dirty="0">
                <a:solidFill>
                  <a:srgbClr val="000000"/>
                </a:solidFill>
                <a:effectLst/>
                <a:latin typeface="Consolas" panose="020B0609020204030204" pitchFamily="49" charset="0"/>
              </a:rPr>
              <a:t>, product);</a:t>
            </a:r>
          </a:p>
        </p:txBody>
      </p:sp>
    </p:spTree>
    <p:extLst>
      <p:ext uri="{BB962C8B-B14F-4D97-AF65-F5344CB8AC3E}">
        <p14:creationId xmlns:p14="http://schemas.microsoft.com/office/powerpoint/2010/main" val="766999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漏洞挖掘</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静态分析</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1424" y="1706792"/>
            <a:ext cx="4824536" cy="2365456"/>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不需要构建代码的运行环境，分析效率高，资源消耗低。</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常用的软件漏洞静态分析技术包括词法分析，数据流分析，控制流分析，模型检查，定理证明，符号执行，污点分析等。</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动态分析</a:t>
            </a:r>
          </a:p>
        </p:txBody>
      </p:sp>
      <p:sp>
        <p:nvSpPr>
          <p:cNvPr id="9" name="文本框 8">
            <a:extLst>
              <a:ext uri="{FF2B5EF4-FFF2-40B4-BE49-F238E27FC236}">
                <a16:creationId xmlns:a16="http://schemas.microsoft.com/office/drawing/2014/main" id="{0A3CBDEB-575B-00AE-A610-AD66DE4EF034}"/>
              </a:ext>
            </a:extLst>
          </p:cNvPr>
          <p:cNvSpPr txBox="1"/>
          <p:nvPr/>
        </p:nvSpPr>
        <p:spPr>
          <a:xfrm>
            <a:off x="6457095" y="1706792"/>
            <a:ext cx="4960962" cy="3519618"/>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主要优势是通过实际运行发现问题，检测出的缺陷和软件漏洞准确率非常高，误报率很低。</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动态分析是通过检测软件运行中的内部状态信息来验证或者检测软件缺陷的过程。目前常用的软件漏洞动态分析技术主要包括模糊测试，动态污点分析，动态符号执行等。</a:t>
            </a:r>
          </a:p>
        </p:txBody>
      </p:sp>
    </p:spTree>
    <p:extLst>
      <p:ext uri="{BB962C8B-B14F-4D97-AF65-F5344CB8AC3E}">
        <p14:creationId xmlns:p14="http://schemas.microsoft.com/office/powerpoint/2010/main" val="39535141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程序切片技术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基本概念</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0369" y="1706792"/>
            <a:ext cx="4824536" cy="4215706"/>
          </a:xfrm>
          <a:prstGeom prst="rect">
            <a:avLst/>
          </a:prstGeom>
          <a:noFill/>
        </p:spPr>
        <p:txBody>
          <a:bodyPr wrap="square" rtlCol="0">
            <a:spAutoFit/>
          </a:bodyPr>
          <a:lstStyle/>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程序切片的概念产生于</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1979</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年，由</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Mark Weise</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博士首先提出。</a:t>
            </a:r>
            <a:endParaRPr lang="zh-CN" altLang="en-US"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程序切片（</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Program slicing</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）指从程序中提取满足一定约束条件的代码片段（例如对指定变量施加影响的代码片段），是一种重要的程序分解技术。</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程序切片有助于分析人员增强对程序内部结构数据处理流程的理解，可以从大规模程序中精确定位分析人员所关心的代码片段，有效缓解程序规模日益增长带来的分析困难。</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367303" y="1119408"/>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68AB450D-639B-EED1-8F10-752E8CEC742F}"/>
              </a:ext>
            </a:extLst>
          </p:cNvPr>
          <p:cNvSpPr txBox="1"/>
          <p:nvPr/>
        </p:nvSpPr>
        <p:spPr>
          <a:xfrm>
            <a:off x="6342828" y="1716458"/>
            <a:ext cx="5111750" cy="2308324"/>
          </a:xfrm>
          <a:prstGeom prst="rect">
            <a:avLst/>
          </a:prstGeom>
          <a:noFill/>
        </p:spPr>
        <p:txBody>
          <a:bodyPr wrap="square" rtlCol="0">
            <a:spAutoFit/>
          </a:bodyPr>
          <a:lstStyle/>
          <a:p>
            <a:r>
              <a:rPr lang="en-US" b="0" dirty="0">
                <a:solidFill>
                  <a:srgbClr val="0000FF"/>
                </a:solidFill>
                <a:effectLst/>
                <a:highlight>
                  <a:srgbClr val="FFFF00"/>
                </a:highlight>
                <a:latin typeface="Consolas" panose="020B0609020204030204" pitchFamily="49" charset="0"/>
              </a:rPr>
              <a:t>int</a:t>
            </a:r>
            <a:r>
              <a:rPr lang="en-US" b="0" dirty="0">
                <a:solidFill>
                  <a:srgbClr val="000000"/>
                </a:solidFill>
                <a:effectLst/>
                <a:highlight>
                  <a:srgbClr val="FFFF00"/>
                </a:highlight>
                <a:latin typeface="Consolas" panose="020B0609020204030204" pitchFamily="49" charset="0"/>
              </a:rPr>
              <a:t> sum=</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product=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FF"/>
                </a:solidFill>
                <a:effectLst/>
                <a:highlight>
                  <a:srgbClr val="FFFF00"/>
                </a:highlight>
                <a:latin typeface="Consolas" panose="020B0609020204030204" pitchFamily="49" charset="0"/>
              </a:rPr>
              <a:t>for</a:t>
            </a:r>
            <a:r>
              <a:rPr lang="en-US" b="0" dirty="0">
                <a:solidFill>
                  <a:srgbClr val="000000"/>
                </a:solidFill>
                <a:effectLst/>
                <a:highlight>
                  <a:srgbClr val="FFFF00"/>
                </a:highlight>
                <a:latin typeface="Consolas" panose="020B0609020204030204" pitchFamily="49" charset="0"/>
              </a:rPr>
              <a:t>(</a:t>
            </a:r>
            <a:r>
              <a:rPr lang="en-US" b="0" dirty="0">
                <a:solidFill>
                  <a:srgbClr val="0000FF"/>
                </a:solidFill>
                <a:effectLst/>
                <a:highlight>
                  <a:srgbClr val="FFFF00"/>
                </a:highlight>
                <a:latin typeface="Consolas" panose="020B0609020204030204" pitchFamily="49" charset="0"/>
              </a:rPr>
              <a:t>int</a:t>
            </a:r>
            <a:r>
              <a:rPr lang="en-US" b="0" dirty="0">
                <a:solidFill>
                  <a:srgbClr val="000000"/>
                </a:solidFill>
                <a:effectLst/>
                <a:highlight>
                  <a:srgbClr val="FFFF00"/>
                </a:highligh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i</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i</a:t>
            </a:r>
            <a:r>
              <a:rPr lang="en-US" b="0" dirty="0">
                <a:solidFill>
                  <a:srgbClr val="000000"/>
                </a:solidFill>
                <a:effectLst/>
                <a:highlight>
                  <a:srgbClr val="FFFF00"/>
                </a:highlight>
                <a:latin typeface="Consolas" panose="020B0609020204030204" pitchFamily="49" charset="0"/>
              </a:rPr>
              <a:t>&lt;</a:t>
            </a:r>
            <a:r>
              <a:rPr lang="en-US" b="0" dirty="0">
                <a:solidFill>
                  <a:srgbClr val="098658"/>
                </a:solidFill>
                <a:effectLst/>
                <a:highlight>
                  <a:srgbClr val="FFFF00"/>
                </a:highlight>
                <a:latin typeface="Consolas" panose="020B0609020204030204" pitchFamily="49" charset="0"/>
              </a:rPr>
              <a:t>1000</a:t>
            </a:r>
            <a:r>
              <a:rPr lang="en-US" b="0" dirty="0">
                <a:solidFill>
                  <a:srgbClr val="000000"/>
                </a:solidFill>
                <a:effectLst/>
                <a:highlight>
                  <a:srgbClr val="FFFF00"/>
                </a:highligh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i</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00"/>
                </a:solidFill>
                <a:effectLst/>
                <a:highlight>
                  <a:srgbClr val="FFFF00"/>
                </a:highlight>
                <a:latin typeface="Consolas" panose="020B0609020204030204" pitchFamily="49" charset="0"/>
              </a:rPr>
              <a:t>sum = </a:t>
            </a:r>
            <a:r>
              <a:rPr lang="en-US" b="0" dirty="0" err="1">
                <a:solidFill>
                  <a:srgbClr val="000000"/>
                </a:solidFill>
                <a:effectLst/>
                <a:highlight>
                  <a:srgbClr val="FFFF00"/>
                </a:highlight>
                <a:latin typeface="Consolas" panose="020B0609020204030204" pitchFamily="49" charset="0"/>
              </a:rPr>
              <a:t>sum+i</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product = product*</a:t>
            </a:r>
            <a:r>
              <a:rPr lang="en-US" b="0" dirty="0" err="1">
                <a:solidFill>
                  <a:srgbClr val="000000"/>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r>
              <a:rPr lang="en-US" b="0" dirty="0">
                <a:solidFill>
                  <a:srgbClr val="000000"/>
                </a:solidFill>
                <a:effectLst/>
                <a:highlight>
                  <a:srgbClr val="FFFF00"/>
                </a:highlight>
                <a:latin typeface="Consolas" panose="020B0609020204030204" pitchFamily="49" charset="0"/>
              </a:rPr>
              <a:t>}</a:t>
            </a:r>
          </a:p>
          <a:p>
            <a:r>
              <a:rPr lang="en-US" b="0" dirty="0" err="1">
                <a:solidFill>
                  <a:srgbClr val="000000"/>
                </a:solidFill>
                <a:effectLst/>
                <a:highlight>
                  <a:srgbClr val="FFFF00"/>
                </a:highlight>
                <a:latin typeface="Consolas" panose="020B0609020204030204" pitchFamily="49" charset="0"/>
              </a:rPr>
              <a:t>printf</a:t>
            </a:r>
            <a:r>
              <a:rPr lang="en-US" b="0" dirty="0">
                <a:solidFill>
                  <a:srgbClr val="000000"/>
                </a:solidFill>
                <a:effectLst/>
                <a:highlight>
                  <a:srgbClr val="FFFF00"/>
                </a:highlight>
                <a:latin typeface="Consolas" panose="020B0609020204030204" pitchFamily="49" charset="0"/>
              </a:rPr>
              <a:t>(</a:t>
            </a:r>
            <a:r>
              <a:rPr lang="en-US" b="0" dirty="0">
                <a:solidFill>
                  <a:srgbClr val="A31515"/>
                </a:solidFill>
                <a:effectLst/>
                <a:highlight>
                  <a:srgbClr val="FFFF00"/>
                </a:highlight>
                <a:latin typeface="Consolas" panose="020B0609020204030204" pitchFamily="49" charset="0"/>
              </a:rPr>
              <a:t>"sum=%d\n"</a:t>
            </a:r>
            <a:r>
              <a:rPr lang="en-US" b="0" dirty="0">
                <a:solidFill>
                  <a:srgbClr val="000000"/>
                </a:solidFill>
                <a:effectLst/>
                <a:highlight>
                  <a:srgbClr val="FFFF00"/>
                </a:highlight>
                <a:latin typeface="Consolas" panose="020B0609020204030204" pitchFamily="49" charset="0"/>
              </a:rPr>
              <a:t>, sum);</a:t>
            </a:r>
          </a:p>
          <a:p>
            <a:r>
              <a:rPr lang="en-US" b="0" dirty="0" err="1">
                <a:solidFill>
                  <a:srgbClr val="000000"/>
                </a:solidFill>
                <a:effectLst/>
                <a:latin typeface="Consolas" panose="020B0609020204030204" pitchFamily="49" charset="0"/>
              </a:rPr>
              <a:t>printf</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"product=%d\n"</a:t>
            </a:r>
            <a:r>
              <a:rPr lang="en-US" b="0" dirty="0">
                <a:solidFill>
                  <a:srgbClr val="000000"/>
                </a:solidFill>
                <a:effectLst/>
                <a:latin typeface="Consolas" panose="020B0609020204030204" pitchFamily="49" charset="0"/>
              </a:rPr>
              <a:t>, product);</a:t>
            </a:r>
          </a:p>
        </p:txBody>
      </p:sp>
    </p:spTree>
    <p:extLst>
      <p:ext uri="{BB962C8B-B14F-4D97-AF65-F5344CB8AC3E}">
        <p14:creationId xmlns:p14="http://schemas.microsoft.com/office/powerpoint/2010/main" val="42121802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程序切片技术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基本概念</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0369" y="1706792"/>
            <a:ext cx="4824536" cy="4215706"/>
          </a:xfrm>
          <a:prstGeom prst="rect">
            <a:avLst/>
          </a:prstGeom>
          <a:noFill/>
        </p:spPr>
        <p:txBody>
          <a:bodyPr wrap="square" rtlCol="0">
            <a:spAutoFit/>
          </a:bodyPr>
          <a:lstStyle/>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程序切片的概念产生于</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1979</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年，由</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Mark Weise</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博士首先提出。</a:t>
            </a:r>
            <a:endParaRPr lang="zh-CN" altLang="en-US"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程序切片（</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Program slicing</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）指从程序中提取满足一定约束条件的代码片段（例如对指定变量施加影响的代码片段），是一种重要的程序分解技术。</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程序切片有助于分析人员增强对程序内部结构数据处理流程的理解，可以从大规模程序中精确定位分析人员所关心的代码片段，有效缓解程序规模日益增长带来的分析困难。</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367303" y="1119408"/>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68AB450D-639B-EED1-8F10-752E8CEC742F}"/>
              </a:ext>
            </a:extLst>
          </p:cNvPr>
          <p:cNvSpPr txBox="1"/>
          <p:nvPr/>
        </p:nvSpPr>
        <p:spPr>
          <a:xfrm>
            <a:off x="6342828" y="1716458"/>
            <a:ext cx="5111750" cy="2308324"/>
          </a:xfrm>
          <a:prstGeom prst="rect">
            <a:avLst/>
          </a:prstGeom>
          <a:noFill/>
        </p:spPr>
        <p:txBody>
          <a:bodyPr wrap="square" rtlCol="0">
            <a:spAutoFit/>
          </a:bodyPr>
          <a:lstStyle/>
          <a:p>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sum=</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FF"/>
                </a:solidFill>
                <a:effectLst/>
                <a:highlight>
                  <a:srgbClr val="00FF00"/>
                </a:highlight>
                <a:latin typeface="Consolas" panose="020B0609020204030204" pitchFamily="49" charset="0"/>
              </a:rPr>
              <a:t>int</a:t>
            </a:r>
            <a:r>
              <a:rPr lang="en-US" b="0" dirty="0">
                <a:solidFill>
                  <a:srgbClr val="000000"/>
                </a:solidFill>
                <a:effectLst/>
                <a:highlight>
                  <a:srgbClr val="00FF00"/>
                </a:highlight>
                <a:latin typeface="Consolas" panose="020B0609020204030204" pitchFamily="49" charset="0"/>
              </a:rPr>
              <a:t> product=</a:t>
            </a:r>
            <a:r>
              <a:rPr lang="en-US" b="0" dirty="0">
                <a:solidFill>
                  <a:srgbClr val="098658"/>
                </a:solidFill>
                <a:effectLst/>
                <a:highlight>
                  <a:srgbClr val="00FF00"/>
                </a:highlight>
                <a:latin typeface="Consolas" panose="020B0609020204030204" pitchFamily="49" charset="0"/>
              </a:rPr>
              <a:t>1</a:t>
            </a:r>
            <a:r>
              <a:rPr lang="en-US" b="0" dirty="0">
                <a:solidFill>
                  <a:srgbClr val="000000"/>
                </a:solidFill>
                <a:effectLst/>
                <a:highlight>
                  <a:srgbClr val="00FF00"/>
                </a:highlight>
                <a:latin typeface="Consolas" panose="020B0609020204030204" pitchFamily="49" charset="0"/>
              </a:rPr>
              <a:t>;</a:t>
            </a:r>
          </a:p>
          <a:p>
            <a:r>
              <a:rPr lang="en-US" b="0" dirty="0">
                <a:solidFill>
                  <a:srgbClr val="0000FF"/>
                </a:solidFill>
                <a:effectLst/>
                <a:highlight>
                  <a:srgbClr val="00FF00"/>
                </a:highlight>
                <a:latin typeface="Consolas" panose="020B0609020204030204" pitchFamily="49" charset="0"/>
              </a:rPr>
              <a:t>for</a:t>
            </a:r>
            <a:r>
              <a:rPr lang="en-US" b="0" dirty="0">
                <a:solidFill>
                  <a:srgbClr val="000000"/>
                </a:solidFill>
                <a:effectLst/>
                <a:highlight>
                  <a:srgbClr val="00FF00"/>
                </a:highlight>
                <a:latin typeface="Consolas" panose="020B0609020204030204" pitchFamily="49" charset="0"/>
              </a:rPr>
              <a:t>(</a:t>
            </a:r>
            <a:r>
              <a:rPr lang="en-US" b="0" dirty="0">
                <a:solidFill>
                  <a:srgbClr val="0000FF"/>
                </a:solidFill>
                <a:effectLst/>
                <a:highlight>
                  <a:srgbClr val="00FF00"/>
                </a:highlight>
                <a:latin typeface="Consolas" panose="020B0609020204030204" pitchFamily="49" charset="0"/>
              </a:rPr>
              <a:t>int</a:t>
            </a:r>
            <a:r>
              <a:rPr lang="en-US" b="0" dirty="0">
                <a:solidFill>
                  <a:srgbClr val="000000"/>
                </a:solidFill>
                <a:effectLst/>
                <a:highlight>
                  <a:srgbClr val="00FF00"/>
                </a:highlight>
                <a:latin typeface="Consolas" panose="020B0609020204030204" pitchFamily="49" charset="0"/>
              </a:rPr>
              <a:t> </a:t>
            </a:r>
            <a:r>
              <a:rPr lang="en-US" b="0" dirty="0" err="1">
                <a:solidFill>
                  <a:srgbClr val="000000"/>
                </a:solidFill>
                <a:effectLst/>
                <a:highlight>
                  <a:srgbClr val="00FF00"/>
                </a:highlight>
                <a:latin typeface="Consolas" panose="020B0609020204030204" pitchFamily="49" charset="0"/>
              </a:rPr>
              <a:t>i</a:t>
            </a:r>
            <a:r>
              <a:rPr lang="en-US" b="0" dirty="0">
                <a:solidFill>
                  <a:srgbClr val="000000"/>
                </a:solidFill>
                <a:effectLst/>
                <a:highlight>
                  <a:srgbClr val="00FF00"/>
                </a:highlight>
                <a:latin typeface="Consolas" panose="020B0609020204030204" pitchFamily="49" charset="0"/>
              </a:rPr>
              <a:t>=</a:t>
            </a:r>
            <a:r>
              <a:rPr lang="en-US" b="0" dirty="0">
                <a:solidFill>
                  <a:srgbClr val="098658"/>
                </a:solidFill>
                <a:effectLst/>
                <a:highlight>
                  <a:srgbClr val="00FF00"/>
                </a:highlight>
                <a:latin typeface="Consolas" panose="020B0609020204030204" pitchFamily="49" charset="0"/>
              </a:rPr>
              <a:t>0</a:t>
            </a:r>
            <a:r>
              <a:rPr lang="en-US" b="0" dirty="0">
                <a:solidFill>
                  <a:srgbClr val="000000"/>
                </a:solidFill>
                <a:effectLst/>
                <a:highlight>
                  <a:srgbClr val="00FF00"/>
                </a:highlight>
                <a:latin typeface="Consolas" panose="020B0609020204030204" pitchFamily="49" charset="0"/>
              </a:rPr>
              <a:t>; </a:t>
            </a:r>
            <a:r>
              <a:rPr lang="en-US" b="0" dirty="0" err="1">
                <a:solidFill>
                  <a:srgbClr val="000000"/>
                </a:solidFill>
                <a:effectLst/>
                <a:highlight>
                  <a:srgbClr val="00FF00"/>
                </a:highlight>
                <a:latin typeface="Consolas" panose="020B0609020204030204" pitchFamily="49" charset="0"/>
              </a:rPr>
              <a:t>i</a:t>
            </a:r>
            <a:r>
              <a:rPr lang="en-US" b="0" dirty="0">
                <a:solidFill>
                  <a:srgbClr val="000000"/>
                </a:solidFill>
                <a:effectLst/>
                <a:highlight>
                  <a:srgbClr val="00FF00"/>
                </a:highlight>
                <a:latin typeface="Consolas" panose="020B0609020204030204" pitchFamily="49" charset="0"/>
              </a:rPr>
              <a:t>&lt;</a:t>
            </a:r>
            <a:r>
              <a:rPr lang="en-US" b="0" dirty="0">
                <a:solidFill>
                  <a:srgbClr val="098658"/>
                </a:solidFill>
                <a:effectLst/>
                <a:highlight>
                  <a:srgbClr val="00FF00"/>
                </a:highlight>
                <a:latin typeface="Consolas" panose="020B0609020204030204" pitchFamily="49" charset="0"/>
              </a:rPr>
              <a:t>1000</a:t>
            </a:r>
            <a:r>
              <a:rPr lang="en-US" b="0" dirty="0">
                <a:solidFill>
                  <a:srgbClr val="000000"/>
                </a:solidFill>
                <a:effectLst/>
                <a:highlight>
                  <a:srgbClr val="00FF00"/>
                </a:highlight>
                <a:latin typeface="Consolas" panose="020B0609020204030204" pitchFamily="49" charset="0"/>
              </a:rPr>
              <a:t>; </a:t>
            </a:r>
            <a:r>
              <a:rPr lang="en-US" b="0" dirty="0" err="1">
                <a:solidFill>
                  <a:srgbClr val="000000"/>
                </a:solidFill>
                <a:effectLst/>
                <a:highlight>
                  <a:srgbClr val="00FF00"/>
                </a:highlight>
                <a:latin typeface="Consolas" panose="020B0609020204030204" pitchFamily="49" charset="0"/>
              </a:rPr>
              <a:t>i</a:t>
            </a:r>
            <a:r>
              <a:rPr lang="en-US" b="0" dirty="0">
                <a:solidFill>
                  <a:srgbClr val="000000"/>
                </a:solidFill>
                <a:effectLst/>
                <a:highlight>
                  <a:srgbClr val="00FF00"/>
                </a:highlight>
                <a:latin typeface="Consolas" panose="020B0609020204030204" pitchFamily="49" charset="0"/>
              </a:rPr>
              <a:t>++){</a:t>
            </a:r>
          </a:p>
          <a:p>
            <a:r>
              <a:rPr lang="en-US" b="0" dirty="0">
                <a:solidFill>
                  <a:srgbClr val="000000"/>
                </a:solidFill>
                <a:effectLst/>
                <a:latin typeface="Consolas" panose="020B0609020204030204" pitchFamily="49" charset="0"/>
              </a:rPr>
              <a:t>  sum = </a:t>
            </a:r>
            <a:r>
              <a:rPr lang="en-US" b="0" dirty="0" err="1">
                <a:solidFill>
                  <a:srgbClr val="000000"/>
                </a:solidFill>
                <a:effectLst/>
                <a:latin typeface="Consolas" panose="020B0609020204030204" pitchFamily="49" charset="0"/>
              </a:rPr>
              <a:t>sum+i</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00"/>
                </a:solidFill>
                <a:effectLst/>
                <a:highlight>
                  <a:srgbClr val="00FF00"/>
                </a:highlight>
                <a:latin typeface="Consolas" panose="020B0609020204030204" pitchFamily="49" charset="0"/>
              </a:rPr>
              <a:t>product = product*</a:t>
            </a:r>
            <a:r>
              <a:rPr lang="en-US" b="0" dirty="0" err="1">
                <a:solidFill>
                  <a:srgbClr val="000000"/>
                </a:solidFill>
                <a:effectLst/>
                <a:highlight>
                  <a:srgbClr val="00FF00"/>
                </a:highlight>
                <a:latin typeface="Consolas" panose="020B0609020204030204" pitchFamily="49" charset="0"/>
              </a:rPr>
              <a:t>i</a:t>
            </a:r>
            <a:r>
              <a:rPr lang="en-US" b="0" dirty="0">
                <a:solidFill>
                  <a:srgbClr val="000000"/>
                </a:solidFill>
                <a:effectLst/>
                <a:highlight>
                  <a:srgbClr val="00FF00"/>
                </a:highlight>
                <a:latin typeface="Consolas" panose="020B0609020204030204" pitchFamily="49" charset="0"/>
              </a:rPr>
              <a:t>;</a:t>
            </a:r>
          </a:p>
          <a:p>
            <a:r>
              <a:rPr lang="en-US" b="0" dirty="0">
                <a:solidFill>
                  <a:srgbClr val="000000"/>
                </a:solidFill>
                <a:effectLst/>
                <a:highlight>
                  <a:srgbClr val="00FF00"/>
                </a:highlight>
                <a:latin typeface="Consolas" panose="020B0609020204030204" pitchFamily="49" charset="0"/>
              </a:rPr>
              <a:t>}</a:t>
            </a:r>
          </a:p>
          <a:p>
            <a:r>
              <a:rPr lang="en-US" b="0" dirty="0" err="1">
                <a:solidFill>
                  <a:srgbClr val="000000"/>
                </a:solidFill>
                <a:effectLst/>
                <a:latin typeface="Consolas" panose="020B0609020204030204" pitchFamily="49" charset="0"/>
              </a:rPr>
              <a:t>printf</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"sum=%d\n"</a:t>
            </a:r>
            <a:r>
              <a:rPr lang="en-US" b="0" dirty="0">
                <a:solidFill>
                  <a:srgbClr val="000000"/>
                </a:solidFill>
                <a:effectLst/>
                <a:latin typeface="Consolas" panose="020B0609020204030204" pitchFamily="49" charset="0"/>
              </a:rPr>
              <a:t>, sum);</a:t>
            </a:r>
          </a:p>
          <a:p>
            <a:r>
              <a:rPr lang="en-US" b="0" dirty="0" err="1">
                <a:solidFill>
                  <a:srgbClr val="000000"/>
                </a:solidFill>
                <a:effectLst/>
                <a:highlight>
                  <a:srgbClr val="00FF00"/>
                </a:highlight>
                <a:latin typeface="Consolas" panose="020B0609020204030204" pitchFamily="49" charset="0"/>
              </a:rPr>
              <a:t>printf</a:t>
            </a:r>
            <a:r>
              <a:rPr lang="en-US" b="0" dirty="0">
                <a:solidFill>
                  <a:srgbClr val="000000"/>
                </a:solidFill>
                <a:effectLst/>
                <a:highlight>
                  <a:srgbClr val="00FF00"/>
                </a:highlight>
                <a:latin typeface="Consolas" panose="020B0609020204030204" pitchFamily="49" charset="0"/>
              </a:rPr>
              <a:t>(</a:t>
            </a:r>
            <a:r>
              <a:rPr lang="en-US" b="0" dirty="0">
                <a:solidFill>
                  <a:srgbClr val="A31515"/>
                </a:solidFill>
                <a:effectLst/>
                <a:highlight>
                  <a:srgbClr val="00FF00"/>
                </a:highlight>
                <a:latin typeface="Consolas" panose="020B0609020204030204" pitchFamily="49" charset="0"/>
              </a:rPr>
              <a:t>"product=%d\n"</a:t>
            </a:r>
            <a:r>
              <a:rPr lang="en-US" b="0" dirty="0">
                <a:solidFill>
                  <a:srgbClr val="000000"/>
                </a:solidFill>
                <a:effectLst/>
                <a:highlight>
                  <a:srgbClr val="00FF00"/>
                </a:highlight>
                <a:latin typeface="Consolas" panose="020B0609020204030204" pitchFamily="49" charset="0"/>
              </a:rPr>
              <a:t>, product);</a:t>
            </a:r>
          </a:p>
        </p:txBody>
      </p:sp>
    </p:spTree>
    <p:extLst>
      <p:ext uri="{BB962C8B-B14F-4D97-AF65-F5344CB8AC3E}">
        <p14:creationId xmlns:p14="http://schemas.microsoft.com/office/powerpoint/2010/main" val="28949446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AB43764-E041-9757-36BA-9EB80FCBD27B}"/>
              </a:ext>
            </a:extLst>
          </p:cNvPr>
          <p:cNvSpPr/>
          <p:nvPr/>
        </p:nvSpPr>
        <p:spPr>
          <a:xfrm>
            <a:off x="0" y="1720054"/>
            <a:ext cx="12192000" cy="2376264"/>
          </a:xfrm>
          <a:prstGeom prst="rect">
            <a:avLst/>
          </a:prstGeom>
          <a:solidFill>
            <a:srgbClr val="0048AA"/>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sz="6000" b="1" dirty="0">
                <a:solidFill>
                  <a:schemeClr val="bg1"/>
                </a:solidFill>
                <a:latin typeface="Microsoft YaHei" panose="020B0503020204020204" pitchFamily="34" charset="-122"/>
                <a:ea typeface="Microsoft YaHei" panose="020B0503020204020204" pitchFamily="34" charset="-122"/>
              </a:rPr>
              <a:t>05</a:t>
            </a:r>
            <a:r>
              <a:rPr kumimoji="1" lang="zh-CN" altLang="en-US" sz="6000" dirty="0">
                <a:solidFill>
                  <a:schemeClr val="bg1"/>
                </a:solidFill>
                <a:latin typeface="Microsoft YaHei" panose="020B0503020204020204" pitchFamily="34" charset="-122"/>
                <a:ea typeface="Microsoft YaHei" panose="020B0503020204020204" pitchFamily="34" charset="-122"/>
              </a:rPr>
              <a:t>  程序插桩技术</a:t>
            </a:r>
          </a:p>
        </p:txBody>
      </p:sp>
    </p:spTree>
    <p:extLst>
      <p:ext uri="{BB962C8B-B14F-4D97-AF65-F5344CB8AC3E}">
        <p14:creationId xmlns:p14="http://schemas.microsoft.com/office/powerpoint/2010/main" val="27184020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程序插桩技术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基本概念</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0369" y="1706792"/>
            <a:ext cx="4824536" cy="3523209"/>
          </a:xfrm>
          <a:prstGeom prst="rect">
            <a:avLst/>
          </a:prstGeom>
          <a:noFill/>
        </p:spPr>
        <p:txBody>
          <a:bodyPr wrap="square" rtlCol="0">
            <a:spAutoFit/>
          </a:bodyPr>
          <a:lstStyle/>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程序插桩是借助往被测程序中</a:t>
            </a:r>
            <a:r>
              <a:rPr kumimoji="1" lang="zh-CN" altLang="en-US" dirty="0">
                <a:latin typeface="Microsoft YaHei" panose="020B0503020204020204" pitchFamily="34" charset="-122"/>
                <a:ea typeface="Microsoft YaHei" panose="020B0503020204020204" pitchFamily="34" charset="-122"/>
              </a:rPr>
              <a:t>插入操作来实现测试目的的方法，通过在代码中插入一段自定义的代码，得到程序运行过程中的</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一些信息，以此来实现测试目的。</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最简单的插桩就是在程序中插入输出语句，以监测变量的取值和状态是否符合预期。</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断言是一种特殊的插桩，是在程序的特定部位插入语句来检查变量的特性。</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367303" y="1119408"/>
            <a:ext cx="830677"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分类</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68AB450D-639B-EED1-8F10-752E8CEC742F}"/>
              </a:ext>
            </a:extLst>
          </p:cNvPr>
          <p:cNvSpPr txBox="1"/>
          <p:nvPr/>
        </p:nvSpPr>
        <p:spPr>
          <a:xfrm>
            <a:off x="6367303" y="1706792"/>
            <a:ext cx="4938803" cy="1445717"/>
          </a:xfrm>
          <a:prstGeom prst="rect">
            <a:avLst/>
          </a:prstGeom>
          <a:noFill/>
        </p:spPr>
        <p:txBody>
          <a:bodyPr wrap="square" rtlCol="0">
            <a:spAutoFit/>
          </a:bodyPr>
          <a:lstStyle/>
          <a:p>
            <a:pPr>
              <a:lnSpc>
                <a:spcPct val="125000"/>
              </a:lnSpc>
            </a:pPr>
            <a:r>
              <a:rPr kumimoji="1" lang="en-US" dirty="0">
                <a:solidFill>
                  <a:schemeClr val="tx1">
                    <a:lumMod val="85000"/>
                    <a:lumOff val="15000"/>
                  </a:schemeClr>
                </a:solidFill>
                <a:latin typeface="Microsoft YaHei" panose="020B0503020204020204" pitchFamily="34" charset="-122"/>
                <a:ea typeface="Microsoft YaHei" panose="020B0503020204020204" pitchFamily="34" charset="-122"/>
              </a:rPr>
              <a:t>程序插桩技术可以分为</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342900" indent="-342900">
              <a:lnSpc>
                <a:spcPct val="125000"/>
              </a:lnSpc>
              <a:buAutoNum type="arabicPeriod"/>
            </a:pPr>
            <a:r>
              <a:rPr kumimoji="1" lang="en-US" dirty="0">
                <a:solidFill>
                  <a:schemeClr val="tx1">
                    <a:lumMod val="85000"/>
                    <a:lumOff val="15000"/>
                  </a:schemeClr>
                </a:solidFill>
                <a:latin typeface="Microsoft YaHei" panose="020B0503020204020204" pitchFamily="34" charset="-122"/>
                <a:ea typeface="Microsoft YaHei" panose="020B0503020204020204" pitchFamily="34" charset="-122"/>
              </a:rPr>
              <a:t>源代码插桩</a:t>
            </a:r>
          </a:p>
          <a:p>
            <a:pPr marL="342900" indent="-342900">
              <a:lnSpc>
                <a:spcPct val="125000"/>
              </a:lnSpc>
              <a:buAutoNum type="arabicPeriod"/>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静态二进制插桩</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342900" indent="-342900">
              <a:lnSpc>
                <a:spcPct val="125000"/>
              </a:lnSpc>
              <a:buAutoNum type="arabicPeriod"/>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动态二进制插桩</a:t>
            </a:r>
            <a:endParaRPr kumimoji="1" 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0114982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程序插桩技术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172354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源代码插桩</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0369" y="1706792"/>
            <a:ext cx="4824536" cy="1099468"/>
          </a:xfrm>
          <a:prstGeom prst="rect">
            <a:avLst/>
          </a:prstGeom>
          <a:noFill/>
        </p:spPr>
        <p:txBody>
          <a:bodyPr wrap="square" rtlCol="0">
            <a:spAutoFit/>
          </a:bodyPr>
          <a:lstStyle/>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源代码插桩是指在被测程序运行之前，通过自动化工具或者程序员手动在需要收集信息的地方插入探针，之后重新编译运行被测程序。</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367303" y="1119408"/>
            <a:ext cx="233910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静态二进制插桩</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68AB450D-639B-EED1-8F10-752E8CEC742F}"/>
              </a:ext>
            </a:extLst>
          </p:cNvPr>
          <p:cNvSpPr txBox="1"/>
          <p:nvPr/>
        </p:nvSpPr>
        <p:spPr>
          <a:xfrm>
            <a:off x="6367303" y="1706792"/>
            <a:ext cx="4938803" cy="2138214"/>
          </a:xfrm>
          <a:prstGeom prst="rect">
            <a:avLst/>
          </a:prstGeom>
          <a:noFill/>
        </p:spPr>
        <p:txBody>
          <a:bodyPr wrap="square" rtlCol="0">
            <a:spAutoFit/>
          </a:bodyPr>
          <a:lstStyle/>
          <a:p>
            <a:pPr>
              <a:lnSpc>
                <a:spcPct val="125000"/>
              </a:lnSpc>
            </a:pPr>
            <a:r>
              <a:rPr lang="zh-CN" altLang="en-US" dirty="0">
                <a:latin typeface="Microsoft YaHei" panose="020B0503020204020204" pitchFamily="34" charset="-122"/>
                <a:ea typeface="Microsoft YaHei" panose="020B0503020204020204" pitchFamily="34" charset="-122"/>
              </a:rPr>
              <a:t>静态二进制插桩和源代码插桩类似，都是在程序运行之前插入探针，与源代码插桩不同的是静态二进制插桩直接对程序编译之后的二进制机器码进行插桩。</a:t>
            </a:r>
            <a:endParaRPr lang="en-US" altLang="zh-CN" dirty="0">
              <a:latin typeface="Microsoft YaHei" panose="020B0503020204020204" pitchFamily="34" charset="-122"/>
              <a:ea typeface="Microsoft YaHei" panose="020B0503020204020204" pitchFamily="34" charset="-122"/>
            </a:endParaRPr>
          </a:p>
          <a:p>
            <a:pPr>
              <a:lnSpc>
                <a:spcPct val="125000"/>
              </a:lnSpc>
            </a:pPr>
            <a:endParaRPr lang="en-US" b="0" dirty="0">
              <a:effectLst/>
              <a:latin typeface="Microsoft YaHei" panose="020B0503020204020204" pitchFamily="34" charset="-122"/>
              <a:ea typeface="Microsoft YaHei" panose="020B0503020204020204" pitchFamily="34" charset="-122"/>
            </a:endParaRPr>
          </a:p>
          <a:p>
            <a:pPr>
              <a:lnSpc>
                <a:spcPct val="125000"/>
              </a:lnSpc>
            </a:pPr>
            <a:r>
              <a:rPr lang="en-US" altLang="zh-CN" dirty="0">
                <a:latin typeface="Microsoft YaHei" panose="020B0503020204020204" pitchFamily="34" charset="-122"/>
                <a:ea typeface="Microsoft YaHei" panose="020B0503020204020204" pitchFamily="34" charset="-122"/>
              </a:rPr>
              <a:t>AFL</a:t>
            </a:r>
            <a:r>
              <a:rPr lang="zh-CN" altLang="en-US" dirty="0">
                <a:latin typeface="Microsoft YaHei" panose="020B0503020204020204" pitchFamily="34" charset="-122"/>
                <a:ea typeface="Microsoft YaHei" panose="020B0503020204020204" pitchFamily="34" charset="-122"/>
              </a:rPr>
              <a:t>的插桩属于静态二进制插桩。</a:t>
            </a:r>
            <a:endParaRPr lang="en-US" b="0" dirty="0">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988227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程序插桩技术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233910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动态二进制插桩</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0369" y="1706792"/>
            <a:ext cx="4824536" cy="1791965"/>
          </a:xfrm>
          <a:prstGeom prst="rect">
            <a:avLst/>
          </a:prstGeom>
          <a:noFill/>
        </p:spPr>
        <p:txBody>
          <a:bodyPr wrap="square" rtlCol="0">
            <a:spAutoFit/>
          </a:bodyPr>
          <a:lstStyle/>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动态二进制插桩在程序运行时，直接接管被测程序并且截获其二进制指令并插入探针。</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目前广泛应用的动态二进制插桩工具有</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Pin</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DynamoRIO</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等。</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367303" y="1119408"/>
            <a:ext cx="643125" cy="461665"/>
          </a:xfrm>
          <a:prstGeom prst="rect">
            <a:avLst/>
          </a:prstGeom>
          <a:noFill/>
        </p:spPr>
        <p:txBody>
          <a:bodyPr wrap="none" rtlCol="0">
            <a:spAutoFit/>
          </a:bodyPr>
          <a:lstStyle/>
          <a:p>
            <a:r>
              <a:rPr kumimoji="1" lang="en-US" altLang="zh-CN" sz="2400" dirty="0">
                <a:solidFill>
                  <a:srgbClr val="0048AA"/>
                </a:solidFill>
                <a:latin typeface="Microsoft YaHei" panose="020B0503020204020204" pitchFamily="34" charset="-122"/>
                <a:ea typeface="Microsoft YaHei" panose="020B0503020204020204" pitchFamily="34" charset="-122"/>
              </a:rPr>
              <a:t>Pin</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68AB450D-639B-EED1-8F10-752E8CEC742F}"/>
              </a:ext>
            </a:extLst>
          </p:cNvPr>
          <p:cNvSpPr txBox="1"/>
          <p:nvPr/>
        </p:nvSpPr>
        <p:spPr>
          <a:xfrm>
            <a:off x="6367303" y="1706792"/>
            <a:ext cx="4938803" cy="3176960"/>
          </a:xfrm>
          <a:prstGeom prst="rect">
            <a:avLst/>
          </a:prstGeom>
          <a:noFill/>
        </p:spPr>
        <p:txBody>
          <a:bodyPr wrap="square" rtlCol="0">
            <a:spAutoFit/>
          </a:bodyPr>
          <a:lstStyle/>
          <a:p>
            <a:pPr>
              <a:lnSpc>
                <a:spcPct val="125000"/>
              </a:lnSpc>
            </a:pPr>
            <a:r>
              <a:rPr lang="en" altLang="zh-CN" dirty="0">
                <a:latin typeface="Microsoft YaHei" panose="020B0503020204020204" pitchFamily="34" charset="-122"/>
                <a:ea typeface="Microsoft YaHei" panose="020B0503020204020204" pitchFamily="34" charset="-122"/>
              </a:rPr>
              <a:t>Pin</a:t>
            </a:r>
            <a:r>
              <a:rPr lang="zh-CN" altLang="en-US" dirty="0">
                <a:latin typeface="Microsoft YaHei" panose="020B0503020204020204" pitchFamily="34" charset="-122"/>
                <a:ea typeface="Microsoft YaHei" panose="020B0503020204020204" pitchFamily="34" charset="-122"/>
              </a:rPr>
              <a:t>是</a:t>
            </a:r>
            <a:r>
              <a:rPr lang="en" altLang="zh-CN" dirty="0">
                <a:latin typeface="Microsoft YaHei" panose="020B0503020204020204" pitchFamily="34" charset="-122"/>
                <a:ea typeface="Microsoft YaHei" panose="020B0503020204020204" pitchFamily="34" charset="-122"/>
              </a:rPr>
              <a:t>Intel</a:t>
            </a:r>
            <a:r>
              <a:rPr lang="zh-CN" altLang="en-US" dirty="0">
                <a:latin typeface="Microsoft YaHei" panose="020B0503020204020204" pitchFamily="34" charset="-122"/>
                <a:ea typeface="Microsoft YaHei" panose="020B0503020204020204" pitchFamily="34" charset="-122"/>
              </a:rPr>
              <a:t>公司开发的动态二进制插桩框架，支持</a:t>
            </a:r>
            <a:r>
              <a:rPr lang="en" altLang="zh-CN" dirty="0">
                <a:latin typeface="Microsoft YaHei" panose="020B0503020204020204" pitchFamily="34" charset="-122"/>
                <a:ea typeface="Microsoft YaHei" panose="020B0503020204020204" pitchFamily="34" charset="-122"/>
              </a:rPr>
              <a:t>IA-32</a:t>
            </a:r>
            <a:r>
              <a:rPr lang="zh-CN" altLang="en-US" dirty="0">
                <a:latin typeface="Microsoft YaHei" panose="020B0503020204020204" pitchFamily="34" charset="-122"/>
                <a:ea typeface="Microsoft YaHei" panose="020B0503020204020204" pitchFamily="34" charset="-122"/>
              </a:rPr>
              <a:t>和</a:t>
            </a:r>
            <a:r>
              <a:rPr lang="en" altLang="zh-CN" dirty="0">
                <a:latin typeface="Microsoft YaHei" panose="020B0503020204020204" pitchFamily="34" charset="-122"/>
                <a:ea typeface="Microsoft YaHei" panose="020B0503020204020204" pitchFamily="34" charset="-122"/>
              </a:rPr>
              <a:t>x86-64</a:t>
            </a:r>
            <a:r>
              <a:rPr lang="zh-CN" altLang="en-US" dirty="0">
                <a:latin typeface="Microsoft YaHei" panose="020B0503020204020204" pitchFamily="34" charset="-122"/>
                <a:ea typeface="Microsoft YaHei" panose="020B0503020204020204" pitchFamily="34" charset="-122"/>
              </a:rPr>
              <a:t>指令集架构，支持</a:t>
            </a:r>
            <a:r>
              <a:rPr lang="en" altLang="zh-CN" dirty="0">
                <a:latin typeface="Microsoft YaHei" panose="020B0503020204020204" pitchFamily="34" charset="-122"/>
                <a:ea typeface="Microsoft YaHei" panose="020B0503020204020204" pitchFamily="34" charset="-122"/>
              </a:rPr>
              <a:t>Windows</a:t>
            </a:r>
            <a:r>
              <a:rPr lang="zh-CN" altLang="en-US" dirty="0">
                <a:latin typeface="Microsoft YaHei" panose="020B0503020204020204" pitchFamily="34" charset="-122"/>
                <a:ea typeface="Microsoft YaHei" panose="020B0503020204020204" pitchFamily="34" charset="-122"/>
              </a:rPr>
              <a:t>和</a:t>
            </a:r>
            <a:r>
              <a:rPr lang="en" altLang="zh-CN" dirty="0">
                <a:latin typeface="Microsoft YaHei" panose="020B0503020204020204" pitchFamily="34" charset="-122"/>
                <a:ea typeface="Microsoft YaHei" panose="020B0503020204020204" pitchFamily="34" charset="-122"/>
              </a:rPr>
              <a:t>Linux</a:t>
            </a:r>
            <a:r>
              <a:rPr lang="zh-CN" altLang="en" dirty="0">
                <a:latin typeface="Microsoft YaHei" panose="020B0503020204020204" pitchFamily="34" charset="-122"/>
                <a:ea typeface="Microsoft YaHei" panose="020B0503020204020204" pitchFamily="34" charset="-122"/>
              </a:rPr>
              <a:t>。</a:t>
            </a:r>
            <a:endParaRPr lang="en-US" altLang="zh-CN" dirty="0">
              <a:latin typeface="Microsoft YaHei" panose="020B0503020204020204" pitchFamily="34" charset="-122"/>
              <a:ea typeface="Microsoft YaHei" panose="020B0503020204020204" pitchFamily="34" charset="-122"/>
            </a:endParaRPr>
          </a:p>
          <a:p>
            <a:pPr>
              <a:lnSpc>
                <a:spcPct val="125000"/>
              </a:lnSpc>
            </a:pPr>
            <a:endParaRPr lang="en-US" altLang="zh-CN" dirty="0">
              <a:latin typeface="Microsoft YaHei" panose="020B0503020204020204" pitchFamily="34" charset="-122"/>
              <a:ea typeface="Microsoft YaHei" panose="020B0503020204020204" pitchFamily="34" charset="-122"/>
            </a:endParaRPr>
          </a:p>
          <a:p>
            <a:pPr>
              <a:lnSpc>
                <a:spcPct val="125000"/>
              </a:lnSpc>
            </a:pPr>
            <a:r>
              <a:rPr lang="en-US" altLang="zh-CN" dirty="0">
                <a:latin typeface="Microsoft YaHei" panose="020B0503020204020204" pitchFamily="34" charset="-122"/>
                <a:ea typeface="Microsoft YaHei" panose="020B0503020204020204" pitchFamily="34" charset="-122"/>
              </a:rPr>
              <a:t>Pin</a:t>
            </a:r>
            <a:r>
              <a:rPr lang="zh-CN" altLang="en-US" dirty="0">
                <a:latin typeface="Microsoft YaHei" panose="020B0503020204020204" pitchFamily="34" charset="-122"/>
                <a:ea typeface="Microsoft YaHei" panose="020B0503020204020204" pitchFamily="34" charset="-122"/>
              </a:rPr>
              <a:t>可以监控程序的每一步执行，提供了丰富的</a:t>
            </a:r>
            <a:r>
              <a:rPr lang="en-US" altLang="zh-CN" dirty="0">
                <a:latin typeface="Microsoft YaHei" panose="020B0503020204020204" pitchFamily="34" charset="-122"/>
                <a:ea typeface="Microsoft YaHei" panose="020B0503020204020204" pitchFamily="34" charset="-122"/>
              </a:rPr>
              <a:t>API</a:t>
            </a:r>
            <a:r>
              <a:rPr lang="zh-CN" altLang="en-US" dirty="0">
                <a:latin typeface="Microsoft YaHei" panose="020B0503020204020204" pitchFamily="34" charset="-122"/>
                <a:ea typeface="Microsoft YaHei" panose="020B0503020204020204" pitchFamily="34" charset="-122"/>
              </a:rPr>
              <a:t>，可以在二进制程序运行过程中插入各种函数，如统计一个程序执行的指令数量，每条指令的地址等信息。</a:t>
            </a:r>
          </a:p>
          <a:p>
            <a:pPr>
              <a:lnSpc>
                <a:spcPct val="125000"/>
              </a:lnSpc>
            </a:pPr>
            <a:endParaRPr lang="zh-CN" altLang="en"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5535510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程序插桩技术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3720890"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第一步：下载并解压缩</a:t>
            </a:r>
            <a:r>
              <a:rPr kumimoji="1" lang="en-US" altLang="zh-CN" sz="2400" dirty="0">
                <a:solidFill>
                  <a:srgbClr val="0048AA"/>
                </a:solidFill>
                <a:latin typeface="Microsoft YaHei" panose="020B0503020204020204" pitchFamily="34" charset="-122"/>
                <a:ea typeface="Microsoft YaHei" panose="020B0503020204020204" pitchFamily="34" charset="-122"/>
              </a:rPr>
              <a:t>Pin</a:t>
            </a:r>
            <a:endParaRPr kumimoji="1" lang="zh-CN" altLang="en-US" sz="2400" dirty="0">
              <a:solidFill>
                <a:srgbClr val="0048AA"/>
              </a:solidFill>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834F9780-0674-44A0-FF7F-C80FD400A950}"/>
              </a:ext>
            </a:extLst>
          </p:cNvPr>
          <p:cNvSpPr txBox="1"/>
          <p:nvPr/>
        </p:nvSpPr>
        <p:spPr>
          <a:xfrm>
            <a:off x="910369" y="1706792"/>
            <a:ext cx="4897599" cy="1445717"/>
          </a:xfrm>
          <a:prstGeom prst="rect">
            <a:avLst/>
          </a:prstGeom>
          <a:noFill/>
        </p:spPr>
        <p:txBody>
          <a:bodyPr wrap="square" rtlCol="0">
            <a:spAutoFit/>
          </a:bodyPr>
          <a:lstStyle/>
          <a:p>
            <a:pPr>
              <a:lnSpc>
                <a:spcPct val="125000"/>
              </a:lnSpc>
            </a:pPr>
            <a:r>
              <a:rPr lang="zh-CN" altLang="en-US" dirty="0">
                <a:latin typeface="Microsoft YaHei" panose="020B0503020204020204" pitchFamily="34" charset="-122"/>
                <a:ea typeface="Microsoft YaHei" panose="020B0503020204020204" pitchFamily="34" charset="-122"/>
              </a:rPr>
              <a:t>从官网下载</a:t>
            </a:r>
            <a:r>
              <a:rPr lang="en-US" altLang="zh-CN" dirty="0">
                <a:latin typeface="Microsoft YaHei" panose="020B0503020204020204" pitchFamily="34" charset="-122"/>
                <a:ea typeface="Microsoft YaHei" panose="020B0503020204020204" pitchFamily="34" charset="-122"/>
              </a:rPr>
              <a:t>Linux</a:t>
            </a:r>
            <a:r>
              <a:rPr lang="zh-CN" altLang="en-US" dirty="0">
                <a:latin typeface="Microsoft YaHei" panose="020B0503020204020204" pitchFamily="34" charset="-122"/>
                <a:ea typeface="Microsoft YaHei" panose="020B0503020204020204" pitchFamily="34" charset="-122"/>
              </a:rPr>
              <a:t>版并解压缩：</a:t>
            </a:r>
            <a:endParaRPr lang="en-US" altLang="zh-CN" dirty="0">
              <a:latin typeface="Microsoft YaHei" panose="020B0503020204020204" pitchFamily="34" charset="-122"/>
              <a:ea typeface="Microsoft YaHei" panose="020B0503020204020204" pitchFamily="34" charset="-122"/>
            </a:endParaRPr>
          </a:p>
          <a:p>
            <a:pPr>
              <a:lnSpc>
                <a:spcPct val="125000"/>
              </a:lnSpc>
            </a:pPr>
            <a:r>
              <a:rPr lang="en" altLang="zh-CN" dirty="0">
                <a:latin typeface="Microsoft YaHei" panose="020B0503020204020204" pitchFamily="34" charset="-122"/>
                <a:ea typeface="Microsoft YaHei" panose="020B0503020204020204" pitchFamily="34" charset="-122"/>
              </a:rPr>
              <a:t>https://</a:t>
            </a:r>
            <a:r>
              <a:rPr lang="en" altLang="zh-CN" dirty="0" err="1">
                <a:latin typeface="Microsoft YaHei" panose="020B0503020204020204" pitchFamily="34" charset="-122"/>
                <a:ea typeface="Microsoft YaHei" panose="020B0503020204020204" pitchFamily="34" charset="-122"/>
              </a:rPr>
              <a:t>software.intel.com</a:t>
            </a:r>
            <a:r>
              <a:rPr lang="en" altLang="zh-CN" dirty="0">
                <a:latin typeface="Microsoft YaHei" panose="020B0503020204020204" pitchFamily="34" charset="-122"/>
                <a:ea typeface="Microsoft YaHei" panose="020B0503020204020204" pitchFamily="34" charset="-122"/>
              </a:rPr>
              <a:t>/sites/</a:t>
            </a:r>
            <a:r>
              <a:rPr lang="en" altLang="zh-CN" dirty="0" err="1">
                <a:latin typeface="Microsoft YaHei" panose="020B0503020204020204" pitchFamily="34" charset="-122"/>
                <a:ea typeface="Microsoft YaHei" panose="020B0503020204020204" pitchFamily="34" charset="-122"/>
              </a:rPr>
              <a:t>landingpage</a:t>
            </a:r>
            <a:r>
              <a:rPr lang="en" altLang="zh-CN" dirty="0">
                <a:latin typeface="Microsoft YaHei" panose="020B0503020204020204" pitchFamily="34" charset="-122"/>
                <a:ea typeface="Microsoft YaHei" panose="020B0503020204020204" pitchFamily="34" charset="-122"/>
              </a:rPr>
              <a:t>/</a:t>
            </a:r>
            <a:r>
              <a:rPr lang="en" altLang="zh-CN" dirty="0" err="1">
                <a:latin typeface="Microsoft YaHei" panose="020B0503020204020204" pitchFamily="34" charset="-122"/>
                <a:ea typeface="Microsoft YaHei" panose="020B0503020204020204" pitchFamily="34" charset="-122"/>
              </a:rPr>
              <a:t>pintool</a:t>
            </a:r>
            <a:r>
              <a:rPr lang="en" altLang="zh-CN" dirty="0">
                <a:latin typeface="Microsoft YaHei" panose="020B0503020204020204" pitchFamily="34" charset="-122"/>
                <a:ea typeface="Microsoft YaHei" panose="020B0503020204020204" pitchFamily="34" charset="-122"/>
              </a:rPr>
              <a:t>/downloads/pin-3.23-98579-gb15ab7903-gcc-linux.tar.gz</a:t>
            </a:r>
            <a:endParaRPr lang="zh-CN" altLang="en" dirty="0">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F56418C3-0908-11D1-345F-B3AB9A776A12}"/>
              </a:ext>
            </a:extLst>
          </p:cNvPr>
          <p:cNvSpPr txBox="1"/>
          <p:nvPr/>
        </p:nvSpPr>
        <p:spPr>
          <a:xfrm>
            <a:off x="6384032" y="1143742"/>
            <a:ext cx="1874231" cy="461665"/>
          </a:xfrm>
          <a:prstGeom prst="rect">
            <a:avLst/>
          </a:prstGeom>
          <a:noFill/>
        </p:spPr>
        <p:txBody>
          <a:bodyPr wrap="none" rtlCol="0">
            <a:spAutoFit/>
          </a:bodyPr>
          <a:lstStyle/>
          <a:p>
            <a:r>
              <a:rPr kumimoji="1" lang="en-US" altLang="zh-CN" sz="2400" dirty="0">
                <a:solidFill>
                  <a:srgbClr val="0048AA"/>
                </a:solidFill>
                <a:latin typeface="Microsoft YaHei" panose="020B0503020204020204" pitchFamily="34" charset="-122"/>
                <a:ea typeface="Microsoft YaHei" panose="020B0503020204020204" pitchFamily="34" charset="-122"/>
              </a:rPr>
              <a:t>Pin</a:t>
            </a:r>
            <a:r>
              <a:rPr kumimoji="1" lang="zh-CN" altLang="en-US" sz="2400" dirty="0">
                <a:solidFill>
                  <a:srgbClr val="0048AA"/>
                </a:solidFill>
                <a:latin typeface="Microsoft YaHei" panose="020B0503020204020204" pitchFamily="34" charset="-122"/>
                <a:ea typeface="Microsoft YaHei" panose="020B0503020204020204" pitchFamily="34" charset="-122"/>
              </a:rPr>
              <a:t>目录结构</a:t>
            </a:r>
          </a:p>
        </p:txBody>
      </p:sp>
      <p:sp>
        <p:nvSpPr>
          <p:cNvPr id="9" name="文本框 8">
            <a:extLst>
              <a:ext uri="{FF2B5EF4-FFF2-40B4-BE49-F238E27FC236}">
                <a16:creationId xmlns:a16="http://schemas.microsoft.com/office/drawing/2014/main" id="{1D4EE8F4-B763-6D7F-818D-E2078A3CE5EE}"/>
              </a:ext>
            </a:extLst>
          </p:cNvPr>
          <p:cNvSpPr txBox="1"/>
          <p:nvPr/>
        </p:nvSpPr>
        <p:spPr>
          <a:xfrm>
            <a:off x="6384032" y="1692360"/>
            <a:ext cx="5034025" cy="2138214"/>
          </a:xfrm>
          <a:prstGeom prst="rect">
            <a:avLst/>
          </a:prstGeom>
          <a:noFill/>
        </p:spPr>
        <p:txBody>
          <a:bodyPr wrap="square" rtlCol="0">
            <a:spAutoFit/>
          </a:bodyPr>
          <a:lstStyle/>
          <a:p>
            <a:pPr marL="342900" indent="-342900">
              <a:lnSpc>
                <a:spcPct val="125000"/>
              </a:lnSpc>
              <a:buAutoNum type="arabicPeriod"/>
            </a:pPr>
            <a:r>
              <a:rPr lang="zh-CN" altLang="en-US" dirty="0">
                <a:latin typeface="Microsoft YaHei" panose="020B0503020204020204" pitchFamily="34" charset="-122"/>
                <a:ea typeface="Microsoft YaHei" panose="020B0503020204020204" pitchFamily="34" charset="-122"/>
              </a:rPr>
              <a:t>可执行文件</a:t>
            </a:r>
            <a:r>
              <a:rPr lang="en-US" altLang="zh-CN" dirty="0">
                <a:latin typeface="Microsoft YaHei" panose="020B0503020204020204" pitchFamily="34" charset="-122"/>
                <a:ea typeface="Microsoft YaHei" panose="020B0503020204020204" pitchFamily="34" charset="-122"/>
              </a:rPr>
              <a:t>pin</a:t>
            </a:r>
            <a:r>
              <a:rPr lang="zh-CN" altLang="en-US" dirty="0">
                <a:latin typeface="Microsoft YaHei" panose="020B0503020204020204" pitchFamily="34" charset="-122"/>
                <a:ea typeface="Microsoft YaHei" panose="020B0503020204020204" pitchFamily="34" charset="-122"/>
              </a:rPr>
              <a:t>是主要的插桩工具</a:t>
            </a:r>
            <a:endParaRPr lang="en-US" altLang="zh-CN" dirty="0">
              <a:latin typeface="Microsoft YaHei" panose="020B0503020204020204" pitchFamily="34" charset="-122"/>
              <a:ea typeface="Microsoft YaHei" panose="020B0503020204020204" pitchFamily="34" charset="-122"/>
            </a:endParaRPr>
          </a:p>
          <a:p>
            <a:pPr marL="342900" indent="-342900">
              <a:lnSpc>
                <a:spcPct val="125000"/>
              </a:lnSpc>
              <a:buAutoNum type="arabicPeriod"/>
            </a:pPr>
            <a:r>
              <a:rPr lang="en-US" altLang="zh-CN" dirty="0">
                <a:latin typeface="Microsoft YaHei" panose="020B0503020204020204" pitchFamily="34" charset="-122"/>
                <a:ea typeface="Microsoft YaHei" panose="020B0503020204020204" pitchFamily="34" charset="-122"/>
              </a:rPr>
              <a:t>ia32</a:t>
            </a:r>
            <a:r>
              <a:rPr lang="zh-CN" altLang="en-US" dirty="0">
                <a:latin typeface="Microsoft YaHei" panose="020B0503020204020204" pitchFamily="34" charset="-122"/>
                <a:ea typeface="Microsoft YaHei" panose="020B0503020204020204" pitchFamily="34" charset="-122"/>
              </a:rPr>
              <a:t>和</a:t>
            </a:r>
            <a:r>
              <a:rPr lang="en-US" altLang="zh-CN" dirty="0">
                <a:latin typeface="Microsoft YaHei" panose="020B0503020204020204" pitchFamily="34" charset="-122"/>
                <a:ea typeface="Microsoft YaHei" panose="020B0503020204020204" pitchFamily="34" charset="-122"/>
              </a:rPr>
              <a:t>intel64</a:t>
            </a:r>
            <a:r>
              <a:rPr lang="zh-CN" altLang="en-US" dirty="0">
                <a:latin typeface="Microsoft YaHei" panose="020B0503020204020204" pitchFamily="34" charset="-122"/>
                <a:ea typeface="Microsoft YaHei" panose="020B0503020204020204" pitchFamily="34" charset="-122"/>
              </a:rPr>
              <a:t>文件夹包含了</a:t>
            </a:r>
            <a:r>
              <a:rPr lang="en-US" altLang="zh-CN" dirty="0">
                <a:latin typeface="Microsoft YaHei" panose="020B0503020204020204" pitchFamily="34" charset="-122"/>
                <a:ea typeface="Microsoft YaHei" panose="020B0503020204020204" pitchFamily="34" charset="-122"/>
              </a:rPr>
              <a:t>Intel</a:t>
            </a:r>
            <a:r>
              <a:rPr lang="zh-CN" altLang="en-US" dirty="0">
                <a:latin typeface="Microsoft YaHei" panose="020B0503020204020204" pitchFamily="34" charset="-122"/>
                <a:ea typeface="Microsoft YaHei" panose="020B0503020204020204" pitchFamily="34" charset="-122"/>
              </a:rPr>
              <a:t>公司的两个不同体系架构下的</a:t>
            </a:r>
            <a:r>
              <a:rPr lang="en-US" altLang="zh-CN" dirty="0">
                <a:latin typeface="Microsoft YaHei" panose="020B0503020204020204" pitchFamily="34" charset="-122"/>
                <a:ea typeface="Microsoft YaHei" panose="020B0503020204020204" pitchFamily="34" charset="-122"/>
              </a:rPr>
              <a:t>Pin</a:t>
            </a:r>
            <a:r>
              <a:rPr lang="zh-CN" altLang="en-US" dirty="0">
                <a:latin typeface="Microsoft YaHei" panose="020B0503020204020204" pitchFamily="34" charset="-122"/>
                <a:ea typeface="Microsoft YaHei" panose="020B0503020204020204" pitchFamily="34" charset="-122"/>
              </a:rPr>
              <a:t>的相关库和可执行文件</a:t>
            </a:r>
            <a:endParaRPr lang="en-US" altLang="zh-CN" dirty="0">
              <a:latin typeface="Microsoft YaHei" panose="020B0503020204020204" pitchFamily="34" charset="-122"/>
              <a:ea typeface="Microsoft YaHei" panose="020B0503020204020204" pitchFamily="34" charset="-122"/>
            </a:endParaRPr>
          </a:p>
          <a:p>
            <a:pPr marL="342900" indent="-342900">
              <a:lnSpc>
                <a:spcPct val="125000"/>
              </a:lnSpc>
              <a:buAutoNum type="arabicPeriod"/>
            </a:pPr>
            <a:r>
              <a:rPr lang="zh-CN" altLang="en-US" dirty="0">
                <a:latin typeface="Microsoft YaHei" panose="020B0503020204020204" pitchFamily="34" charset="-122"/>
                <a:ea typeface="Microsoft YaHei" panose="020B0503020204020204" pitchFamily="34" charset="-122"/>
              </a:rPr>
              <a:t>文件夹</a:t>
            </a:r>
            <a:r>
              <a:rPr lang="en-US" altLang="zh-CN" dirty="0">
                <a:latin typeface="Microsoft YaHei" panose="020B0503020204020204" pitchFamily="34" charset="-122"/>
                <a:ea typeface="Microsoft YaHei" panose="020B0503020204020204" pitchFamily="34" charset="-122"/>
              </a:rPr>
              <a:t>doc</a:t>
            </a:r>
            <a:r>
              <a:rPr lang="zh-CN" altLang="en-US" dirty="0">
                <a:latin typeface="Microsoft YaHei" panose="020B0503020204020204" pitchFamily="34" charset="-122"/>
                <a:ea typeface="Microsoft YaHei" panose="020B0503020204020204" pitchFamily="34" charset="-122"/>
              </a:rPr>
              <a:t>包含了</a:t>
            </a:r>
            <a:r>
              <a:rPr lang="en-US" altLang="zh-CN" dirty="0">
                <a:latin typeface="Microsoft YaHei" panose="020B0503020204020204" pitchFamily="34" charset="-122"/>
                <a:ea typeface="Microsoft YaHei" panose="020B0503020204020204" pitchFamily="34" charset="-122"/>
              </a:rPr>
              <a:t>Pin</a:t>
            </a:r>
            <a:r>
              <a:rPr lang="zh-CN" altLang="en-US" dirty="0">
                <a:latin typeface="Microsoft YaHei" panose="020B0503020204020204" pitchFamily="34" charset="-122"/>
                <a:ea typeface="Microsoft YaHei" panose="020B0503020204020204" pitchFamily="34" charset="-122"/>
              </a:rPr>
              <a:t>相关的用户手册、</a:t>
            </a:r>
            <a:r>
              <a:rPr lang="en-US" altLang="zh-CN" dirty="0">
                <a:latin typeface="Microsoft YaHei" panose="020B0503020204020204" pitchFamily="34" charset="-122"/>
                <a:ea typeface="Microsoft YaHei" panose="020B0503020204020204" pitchFamily="34" charset="-122"/>
              </a:rPr>
              <a:t>API</a:t>
            </a:r>
            <a:r>
              <a:rPr lang="zh-CN" altLang="en-US" dirty="0">
                <a:latin typeface="Microsoft YaHei" panose="020B0503020204020204" pitchFamily="34" charset="-122"/>
                <a:ea typeface="Microsoft YaHei" panose="020B0503020204020204" pitchFamily="34" charset="-122"/>
              </a:rPr>
              <a:t>文档等</a:t>
            </a:r>
            <a:endParaRPr lang="en-US" altLang="zh-CN" dirty="0">
              <a:latin typeface="Microsoft YaHei" panose="020B0503020204020204" pitchFamily="34" charset="-122"/>
              <a:ea typeface="Microsoft YaHei" panose="020B0503020204020204" pitchFamily="34" charset="-122"/>
            </a:endParaRPr>
          </a:p>
          <a:p>
            <a:pPr marL="342900" indent="-342900">
              <a:lnSpc>
                <a:spcPct val="125000"/>
              </a:lnSpc>
              <a:buAutoNum type="arabicPeriod"/>
            </a:pPr>
            <a:r>
              <a:rPr lang="zh-CN" altLang="en-US" dirty="0">
                <a:latin typeface="Microsoft YaHei" panose="020B0503020204020204" pitchFamily="34" charset="-122"/>
                <a:ea typeface="Microsoft YaHei" panose="020B0503020204020204" pitchFamily="34" charset="-122"/>
              </a:rPr>
              <a:t>文件夹</a:t>
            </a:r>
            <a:r>
              <a:rPr lang="en-US" altLang="zh-CN" dirty="0">
                <a:latin typeface="Microsoft YaHei" panose="020B0503020204020204" pitchFamily="34" charset="-122"/>
                <a:ea typeface="Microsoft YaHei" panose="020B0503020204020204" pitchFamily="34" charset="-122"/>
              </a:rPr>
              <a:t>source\tools</a:t>
            </a:r>
            <a:r>
              <a:rPr lang="zh-CN" altLang="en-US" dirty="0">
                <a:latin typeface="Microsoft YaHei" panose="020B0503020204020204" pitchFamily="34" charset="-122"/>
                <a:ea typeface="Microsoft YaHei" panose="020B0503020204020204" pitchFamily="34" charset="-122"/>
              </a:rPr>
              <a:t>里包含了大量的</a:t>
            </a:r>
            <a:r>
              <a:rPr lang="en-US" altLang="zh-CN" dirty="0" err="1">
                <a:latin typeface="Microsoft YaHei" panose="020B0503020204020204" pitchFamily="34" charset="-122"/>
                <a:ea typeface="Microsoft YaHei" panose="020B0503020204020204" pitchFamily="34" charset="-122"/>
              </a:rPr>
              <a:t>PinTool</a:t>
            </a:r>
            <a:endParaRPr lang="zh-CN" altLang="en-US" dirty="0">
              <a:latin typeface="Microsoft YaHei" panose="020B0503020204020204" pitchFamily="34" charset="-122"/>
              <a:ea typeface="Microsoft YaHei" panose="020B0503020204020204" pitchFamily="34" charset="-122"/>
            </a:endParaRPr>
          </a:p>
        </p:txBody>
      </p:sp>
      <p:pic>
        <p:nvPicPr>
          <p:cNvPr id="10" name="图片 9">
            <a:extLst>
              <a:ext uri="{FF2B5EF4-FFF2-40B4-BE49-F238E27FC236}">
                <a16:creationId xmlns:a16="http://schemas.microsoft.com/office/drawing/2014/main" id="{78841BCE-F286-610C-C403-4A0CF4C08AAF}"/>
              </a:ext>
            </a:extLst>
          </p:cNvPr>
          <p:cNvPicPr>
            <a:picLocks noChangeAspect="1"/>
          </p:cNvPicPr>
          <p:nvPr/>
        </p:nvPicPr>
        <p:blipFill>
          <a:blip r:embed="rId3"/>
          <a:stretch>
            <a:fillRect/>
          </a:stretch>
        </p:blipFill>
        <p:spPr>
          <a:xfrm>
            <a:off x="947732" y="3257944"/>
            <a:ext cx="4764172" cy="1691178"/>
          </a:xfrm>
          <a:prstGeom prst="rect">
            <a:avLst/>
          </a:prstGeom>
          <a:ln>
            <a:solidFill>
              <a:schemeClr val="tx1"/>
            </a:solidFill>
          </a:ln>
        </p:spPr>
      </p:pic>
    </p:spTree>
    <p:extLst>
      <p:ext uri="{BB962C8B-B14F-4D97-AF65-F5344CB8AC3E}">
        <p14:creationId xmlns:p14="http://schemas.microsoft.com/office/powerpoint/2010/main" val="41713312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程序插桩技术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315765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第二步：使用</a:t>
            </a:r>
            <a:r>
              <a:rPr kumimoji="1" lang="en-US" altLang="zh-CN" sz="2400" dirty="0" err="1">
                <a:solidFill>
                  <a:srgbClr val="0048AA"/>
                </a:solidFill>
                <a:latin typeface="Microsoft YaHei" panose="020B0503020204020204" pitchFamily="34" charset="-122"/>
                <a:ea typeface="Microsoft YaHei" panose="020B0503020204020204" pitchFamily="34" charset="-122"/>
              </a:rPr>
              <a:t>PinTool</a:t>
            </a:r>
            <a:endParaRPr kumimoji="1" lang="zh-CN" altLang="en-US" sz="2400" dirty="0">
              <a:solidFill>
                <a:srgbClr val="0048AA"/>
              </a:solidFill>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834F9780-0674-44A0-FF7F-C80FD400A950}"/>
              </a:ext>
            </a:extLst>
          </p:cNvPr>
          <p:cNvSpPr txBox="1"/>
          <p:nvPr/>
        </p:nvSpPr>
        <p:spPr>
          <a:xfrm>
            <a:off x="773944" y="1706792"/>
            <a:ext cx="5035080" cy="1445717"/>
          </a:xfrm>
          <a:prstGeom prst="rect">
            <a:avLst/>
          </a:prstGeom>
          <a:noFill/>
        </p:spPr>
        <p:txBody>
          <a:bodyPr wrap="square" rtlCol="0">
            <a:spAutoFit/>
          </a:bodyPr>
          <a:lstStyle/>
          <a:p>
            <a:pPr>
              <a:lnSpc>
                <a:spcPct val="125000"/>
              </a:lnSpc>
            </a:pPr>
            <a:r>
              <a:rPr lang="en" altLang="zh-CN" dirty="0">
                <a:latin typeface="Microsoft YaHei" panose="020B0503020204020204" pitchFamily="34" charset="-122"/>
                <a:ea typeface="Microsoft YaHei" panose="020B0503020204020204" pitchFamily="34" charset="-122"/>
              </a:rPr>
              <a:t>Pin</a:t>
            </a:r>
            <a:r>
              <a:rPr lang="zh-CN" altLang="en-US" dirty="0">
                <a:latin typeface="Microsoft YaHei" panose="020B0503020204020204" pitchFamily="34" charset="-122"/>
                <a:ea typeface="Microsoft YaHei" panose="020B0503020204020204" pitchFamily="34" charset="-122"/>
              </a:rPr>
              <a:t>通过已经定义的</a:t>
            </a:r>
            <a:r>
              <a:rPr lang="en" altLang="zh-CN" dirty="0">
                <a:latin typeface="Microsoft YaHei" panose="020B0503020204020204" pitchFamily="34" charset="-122"/>
                <a:ea typeface="Microsoft YaHei" panose="020B0503020204020204" pitchFamily="34" charset="-122"/>
              </a:rPr>
              <a:t>tools</a:t>
            </a:r>
            <a:r>
              <a:rPr lang="zh-CN" altLang="en-US" dirty="0">
                <a:latin typeface="Microsoft YaHei" panose="020B0503020204020204" pitchFamily="34" charset="-122"/>
                <a:ea typeface="Microsoft YaHei" panose="020B0503020204020204" pitchFamily="34" charset="-122"/>
              </a:rPr>
              <a:t>或者自己开发的</a:t>
            </a:r>
            <a:r>
              <a:rPr lang="en" altLang="zh-CN" dirty="0">
                <a:latin typeface="Microsoft YaHei" panose="020B0503020204020204" pitchFamily="34" charset="-122"/>
                <a:ea typeface="Microsoft YaHei" panose="020B0503020204020204" pitchFamily="34" charset="-122"/>
              </a:rPr>
              <a:t>tool</a:t>
            </a:r>
            <a:r>
              <a:rPr lang="zh-CN" altLang="en-US" dirty="0">
                <a:latin typeface="Microsoft YaHei" panose="020B0503020204020204" pitchFamily="34" charset="-122"/>
                <a:ea typeface="Microsoft YaHei" panose="020B0503020204020204" pitchFamily="34" charset="-122"/>
              </a:rPr>
              <a:t>来完成对目标程序的插桩。通常，</a:t>
            </a:r>
            <a:r>
              <a:rPr lang="en" altLang="zh-CN" dirty="0" err="1">
                <a:latin typeface="Microsoft YaHei" panose="020B0503020204020204" pitchFamily="34" charset="-122"/>
                <a:ea typeface="Microsoft YaHei" panose="020B0503020204020204" pitchFamily="34" charset="-122"/>
              </a:rPr>
              <a:t>PinTool</a:t>
            </a:r>
            <a:r>
              <a:rPr lang="zh-CN" altLang="en-US" dirty="0">
                <a:latin typeface="Microsoft YaHei" panose="020B0503020204020204" pitchFamily="34" charset="-122"/>
                <a:ea typeface="Microsoft YaHei" panose="020B0503020204020204" pitchFamily="34" charset="-122"/>
              </a:rPr>
              <a:t>以动态链接库方式使用，即</a:t>
            </a:r>
            <a:r>
              <a:rPr lang="en" altLang="zh-CN" dirty="0">
                <a:latin typeface="Microsoft YaHei" panose="020B0503020204020204" pitchFamily="34" charset="-122"/>
                <a:ea typeface="Microsoft YaHei" panose="020B0503020204020204" pitchFamily="34" charset="-122"/>
              </a:rPr>
              <a:t>Linux</a:t>
            </a:r>
            <a:r>
              <a:rPr lang="zh-CN" altLang="en-US" dirty="0">
                <a:latin typeface="Microsoft YaHei" panose="020B0503020204020204" pitchFamily="34" charset="-122"/>
                <a:ea typeface="Microsoft YaHei" panose="020B0503020204020204" pitchFamily="34" charset="-122"/>
              </a:rPr>
              <a:t>下是</a:t>
            </a:r>
            <a:r>
              <a:rPr lang="en-US" altLang="zh-CN" dirty="0">
                <a:latin typeface="Microsoft YaHei" panose="020B0503020204020204" pitchFamily="34" charset="-122"/>
                <a:ea typeface="Microsoft YaHei" panose="020B0503020204020204" pitchFamily="34" charset="-122"/>
              </a:rPr>
              <a:t>.</a:t>
            </a:r>
            <a:r>
              <a:rPr lang="en" altLang="zh-CN" dirty="0">
                <a:latin typeface="Microsoft YaHei" panose="020B0503020204020204" pitchFamily="34" charset="-122"/>
                <a:ea typeface="Microsoft YaHei" panose="020B0503020204020204" pitchFamily="34" charset="-122"/>
              </a:rPr>
              <a:t>so</a:t>
            </a:r>
            <a:r>
              <a:rPr lang="zh-CN" altLang="en-US" dirty="0">
                <a:latin typeface="Microsoft YaHei" panose="020B0503020204020204" pitchFamily="34" charset="-122"/>
                <a:ea typeface="Microsoft YaHei" panose="020B0503020204020204" pitchFamily="34" charset="-122"/>
              </a:rPr>
              <a:t>文件，而</a:t>
            </a:r>
            <a:r>
              <a:rPr lang="en" altLang="zh-CN" dirty="0">
                <a:latin typeface="Microsoft YaHei" panose="020B0503020204020204" pitchFamily="34" charset="-122"/>
                <a:ea typeface="Microsoft YaHei" panose="020B0503020204020204" pitchFamily="34" charset="-122"/>
              </a:rPr>
              <a:t>Windows</a:t>
            </a:r>
            <a:r>
              <a:rPr lang="zh-CN" altLang="en-US" dirty="0">
                <a:latin typeface="Microsoft YaHei" panose="020B0503020204020204" pitchFamily="34" charset="-122"/>
                <a:ea typeface="Microsoft YaHei" panose="020B0503020204020204" pitchFamily="34" charset="-122"/>
              </a:rPr>
              <a:t>下是</a:t>
            </a:r>
            <a:r>
              <a:rPr lang="en-US" altLang="zh-CN" dirty="0">
                <a:latin typeface="Microsoft YaHei" panose="020B0503020204020204" pitchFamily="34" charset="-122"/>
                <a:ea typeface="Microsoft YaHei" panose="020B0503020204020204" pitchFamily="34" charset="-122"/>
              </a:rPr>
              <a:t>.</a:t>
            </a:r>
            <a:r>
              <a:rPr lang="en" altLang="zh-CN" dirty="0" err="1">
                <a:latin typeface="Microsoft YaHei" panose="020B0503020204020204" pitchFamily="34" charset="-122"/>
                <a:ea typeface="Microsoft YaHei" panose="020B0503020204020204" pitchFamily="34" charset="-122"/>
              </a:rPr>
              <a:t>dll</a:t>
            </a:r>
            <a:r>
              <a:rPr lang="zh-CN" altLang="en-US" dirty="0">
                <a:latin typeface="Microsoft YaHei" panose="020B0503020204020204" pitchFamily="34" charset="-122"/>
                <a:ea typeface="Microsoft YaHei" panose="020B0503020204020204" pitchFamily="34" charset="-122"/>
              </a:rPr>
              <a:t>文件。</a:t>
            </a:r>
            <a:endParaRPr lang="en-US" altLang="zh-CN" dirty="0">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54D09A64-1805-0625-4B7C-8776EB27B1A2}"/>
              </a:ext>
            </a:extLst>
          </p:cNvPr>
          <p:cNvSpPr txBox="1"/>
          <p:nvPr/>
        </p:nvSpPr>
        <p:spPr>
          <a:xfrm>
            <a:off x="6384032" y="1143742"/>
            <a:ext cx="1873654"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编译</a:t>
            </a:r>
            <a:r>
              <a:rPr kumimoji="1" lang="en-US" altLang="zh-CN" sz="2400" dirty="0" err="1">
                <a:solidFill>
                  <a:srgbClr val="0048AA"/>
                </a:solidFill>
                <a:latin typeface="Microsoft YaHei" panose="020B0503020204020204" pitchFamily="34" charset="-122"/>
                <a:ea typeface="Microsoft YaHei" panose="020B0503020204020204" pitchFamily="34" charset="-122"/>
              </a:rPr>
              <a:t>PinTool</a:t>
            </a:r>
            <a:endParaRPr kumimoji="1" lang="zh-CN" altLang="en-US" sz="2400" dirty="0">
              <a:solidFill>
                <a:srgbClr val="0048AA"/>
              </a:solidFill>
              <a:latin typeface="Microsoft YaHei" panose="020B0503020204020204" pitchFamily="34" charset="-122"/>
              <a:ea typeface="Microsoft YaHei" panose="020B0503020204020204" pitchFamily="34" charset="-122"/>
            </a:endParaRPr>
          </a:p>
        </p:txBody>
      </p:sp>
      <p:sp>
        <p:nvSpPr>
          <p:cNvPr id="10" name="文本框 9">
            <a:extLst>
              <a:ext uri="{FF2B5EF4-FFF2-40B4-BE49-F238E27FC236}">
                <a16:creationId xmlns:a16="http://schemas.microsoft.com/office/drawing/2014/main" id="{73CEF013-054B-4BCD-74CB-CA38017D853C}"/>
              </a:ext>
            </a:extLst>
          </p:cNvPr>
          <p:cNvSpPr txBox="1"/>
          <p:nvPr/>
        </p:nvSpPr>
        <p:spPr>
          <a:xfrm>
            <a:off x="6382976" y="1706792"/>
            <a:ext cx="5035080" cy="2484463"/>
          </a:xfrm>
          <a:prstGeom prst="rect">
            <a:avLst/>
          </a:prstGeom>
          <a:noFill/>
        </p:spPr>
        <p:txBody>
          <a:bodyPr wrap="square" rtlCol="0">
            <a:spAutoFit/>
          </a:bodyPr>
          <a:lstStyle/>
          <a:p>
            <a:pPr>
              <a:lnSpc>
                <a:spcPct val="125000"/>
              </a:lnSpc>
            </a:pPr>
            <a:r>
              <a:rPr lang="zh-CN" altLang="en-US" dirty="0">
                <a:latin typeface="Microsoft YaHei" panose="020B0503020204020204" pitchFamily="34" charset="-122"/>
                <a:ea typeface="Microsoft YaHei" panose="020B0503020204020204" pitchFamily="34" charset="-122"/>
              </a:rPr>
              <a:t>在</a:t>
            </a:r>
            <a:r>
              <a:rPr lang="en-US" altLang="zh-CN" dirty="0">
                <a:latin typeface="Microsoft YaHei" panose="020B0503020204020204" pitchFamily="34" charset="-122"/>
                <a:ea typeface="Microsoft YaHei" panose="020B0503020204020204" pitchFamily="34" charset="-122"/>
              </a:rPr>
              <a:t>Linux</a:t>
            </a:r>
            <a:r>
              <a:rPr lang="zh-CN" altLang="en-US" dirty="0">
                <a:latin typeface="Microsoft YaHei" panose="020B0503020204020204" pitchFamily="34" charset="-122"/>
                <a:ea typeface="Microsoft YaHei" panose="020B0503020204020204" pitchFamily="34" charset="-122"/>
              </a:rPr>
              <a:t>下，可以一次性编译所有的</a:t>
            </a:r>
            <a:r>
              <a:rPr lang="en-US" altLang="zh-CN" dirty="0" err="1">
                <a:latin typeface="Microsoft YaHei" panose="020B0503020204020204" pitchFamily="34" charset="-122"/>
                <a:ea typeface="Microsoft YaHei" panose="020B0503020204020204" pitchFamily="34" charset="-122"/>
              </a:rPr>
              <a:t>PinTool</a:t>
            </a:r>
            <a:r>
              <a:rPr lang="zh-CN" altLang="en-US" dirty="0">
                <a:latin typeface="Microsoft YaHei" panose="020B0503020204020204" pitchFamily="34" charset="-122"/>
                <a:ea typeface="Microsoft YaHei" panose="020B0503020204020204" pitchFamily="34" charset="-122"/>
              </a:rPr>
              <a:t>：</a:t>
            </a:r>
            <a:endParaRPr lang="en-US" altLang="zh-CN" dirty="0">
              <a:latin typeface="Microsoft YaHei" panose="020B0503020204020204" pitchFamily="34" charset="-122"/>
              <a:ea typeface="Microsoft YaHei" panose="020B0503020204020204" pitchFamily="34" charset="-122"/>
            </a:endParaRPr>
          </a:p>
          <a:p>
            <a:pPr>
              <a:lnSpc>
                <a:spcPct val="125000"/>
              </a:lnSpc>
            </a:pPr>
            <a:r>
              <a:rPr lang="zh-CN" altLang="en-US" dirty="0">
                <a:latin typeface="Microsoft YaHei" panose="020B0503020204020204" pitchFamily="34" charset="-122"/>
                <a:ea typeface="Microsoft YaHei" panose="020B0503020204020204" pitchFamily="34" charset="-122"/>
              </a:rPr>
              <a:t>    </a:t>
            </a:r>
            <a:r>
              <a:rPr lang="en"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 </a:t>
            </a:r>
            <a:r>
              <a:rPr lang="en" altLang="zh-CN" dirty="0">
                <a:latin typeface="Microsoft YaHei" panose="020B0503020204020204" pitchFamily="34" charset="-122"/>
                <a:ea typeface="Microsoft YaHei" panose="020B0503020204020204" pitchFamily="34" charset="-122"/>
              </a:rPr>
              <a:t>cd source/tools/</a:t>
            </a:r>
            <a:r>
              <a:rPr lang="en" altLang="zh-CN" dirty="0" err="1">
                <a:latin typeface="Microsoft YaHei" panose="020B0503020204020204" pitchFamily="34" charset="-122"/>
                <a:ea typeface="Microsoft YaHei" panose="020B0503020204020204" pitchFamily="34" charset="-122"/>
              </a:rPr>
              <a:t>ManualExamples</a:t>
            </a:r>
            <a:endParaRPr lang="en" altLang="zh-CN" dirty="0">
              <a:latin typeface="Microsoft YaHei" panose="020B0503020204020204" pitchFamily="34" charset="-122"/>
              <a:ea typeface="Microsoft YaHei" panose="020B0503020204020204" pitchFamily="34" charset="-122"/>
            </a:endParaRPr>
          </a:p>
          <a:p>
            <a:pPr>
              <a:lnSpc>
                <a:spcPct val="125000"/>
              </a:lnSpc>
            </a:pPr>
            <a:r>
              <a:rPr lang="zh-CN" altLang="en-US" dirty="0">
                <a:latin typeface="Microsoft YaHei" panose="020B0503020204020204" pitchFamily="34" charset="-122"/>
                <a:ea typeface="Microsoft YaHei" panose="020B0503020204020204" pitchFamily="34" charset="-122"/>
              </a:rPr>
              <a:t>    </a:t>
            </a:r>
            <a:r>
              <a:rPr lang="en" altLang="zh-CN" dirty="0">
                <a:latin typeface="Microsoft YaHei" panose="020B0503020204020204" pitchFamily="34" charset="-122"/>
                <a:ea typeface="Microsoft YaHei" panose="020B0503020204020204" pitchFamily="34" charset="-122"/>
              </a:rPr>
              <a:t>$ make all TARGET=intel64</a:t>
            </a:r>
          </a:p>
          <a:p>
            <a:pPr>
              <a:lnSpc>
                <a:spcPct val="125000"/>
              </a:lnSpc>
            </a:pPr>
            <a:endParaRPr lang="en-US" altLang="zh-CN" dirty="0">
              <a:latin typeface="Microsoft YaHei" panose="020B0503020204020204" pitchFamily="34" charset="-122"/>
              <a:ea typeface="Microsoft YaHei" panose="020B0503020204020204" pitchFamily="34" charset="-122"/>
            </a:endParaRPr>
          </a:p>
          <a:p>
            <a:pPr>
              <a:lnSpc>
                <a:spcPct val="125000"/>
              </a:lnSpc>
            </a:pPr>
            <a:r>
              <a:rPr lang="zh-CN" altLang="en-US" dirty="0">
                <a:latin typeface="Microsoft YaHei" panose="020B0503020204020204" pitchFamily="34" charset="-122"/>
                <a:ea typeface="Microsoft YaHei" panose="020B0503020204020204" pitchFamily="34" charset="-122"/>
              </a:rPr>
              <a:t>也可以单独编译某个</a:t>
            </a:r>
            <a:r>
              <a:rPr lang="en-US" altLang="zh-CN" dirty="0" err="1">
                <a:latin typeface="Microsoft YaHei" panose="020B0503020204020204" pitchFamily="34" charset="-122"/>
                <a:ea typeface="Microsoft YaHei" panose="020B0503020204020204" pitchFamily="34" charset="-122"/>
              </a:rPr>
              <a:t>PinTool</a:t>
            </a:r>
            <a:r>
              <a:rPr lang="zh-CN" altLang="en-US" dirty="0">
                <a:latin typeface="Microsoft YaHei" panose="020B0503020204020204" pitchFamily="34" charset="-122"/>
                <a:ea typeface="Microsoft YaHei" panose="020B0503020204020204" pitchFamily="34" charset="-122"/>
              </a:rPr>
              <a:t>，以</a:t>
            </a:r>
            <a:r>
              <a:rPr lang="en-US" altLang="zh-CN" dirty="0">
                <a:latin typeface="Microsoft YaHei" panose="020B0503020204020204" pitchFamily="34" charset="-122"/>
                <a:ea typeface="Microsoft YaHei" panose="020B0503020204020204" pitchFamily="34" charset="-122"/>
              </a:rPr>
              <a:t>inscount0</a:t>
            </a:r>
            <a:r>
              <a:rPr lang="zh-CN" altLang="en-US" dirty="0">
                <a:latin typeface="Microsoft YaHei" panose="020B0503020204020204" pitchFamily="34" charset="-122"/>
                <a:ea typeface="Microsoft YaHei" panose="020B0503020204020204" pitchFamily="34" charset="-122"/>
              </a:rPr>
              <a:t>为例</a:t>
            </a:r>
            <a:r>
              <a:rPr lang="en-US" altLang="zh-CN" dirty="0">
                <a:latin typeface="Microsoft YaHei" panose="020B0503020204020204" pitchFamily="34" charset="-122"/>
                <a:ea typeface="Microsoft YaHei" panose="020B0503020204020204" pitchFamily="34" charset="-122"/>
              </a:rPr>
              <a:t>:</a:t>
            </a:r>
          </a:p>
          <a:p>
            <a:pPr>
              <a:lnSpc>
                <a:spcPct val="125000"/>
              </a:lnSpc>
            </a:pPr>
            <a:r>
              <a:rPr lang="zh-CN" altLang="en-US" dirty="0">
                <a:latin typeface="Microsoft YaHei" panose="020B0503020204020204" pitchFamily="34" charset="-122"/>
                <a:ea typeface="Microsoft YaHei" panose="020B0503020204020204" pitchFamily="34" charset="-122"/>
              </a:rPr>
              <a:t>    </a:t>
            </a:r>
            <a:r>
              <a:rPr lang="en" altLang="zh-CN" dirty="0">
                <a:latin typeface="Microsoft YaHei" panose="020B0503020204020204" pitchFamily="34" charset="-122"/>
                <a:ea typeface="Microsoft YaHei" panose="020B0503020204020204" pitchFamily="34" charset="-122"/>
              </a:rPr>
              <a:t>$ cd source/tools/</a:t>
            </a:r>
            <a:r>
              <a:rPr lang="en" altLang="zh-CN" dirty="0" err="1">
                <a:latin typeface="Microsoft YaHei" panose="020B0503020204020204" pitchFamily="34" charset="-122"/>
                <a:ea typeface="Microsoft YaHei" panose="020B0503020204020204" pitchFamily="34" charset="-122"/>
              </a:rPr>
              <a:t>ManualExamples</a:t>
            </a:r>
            <a:endParaRPr lang="en" altLang="zh-CN" dirty="0">
              <a:latin typeface="Microsoft YaHei" panose="020B0503020204020204" pitchFamily="34" charset="-122"/>
              <a:ea typeface="Microsoft YaHei" panose="020B0503020204020204" pitchFamily="34" charset="-122"/>
            </a:endParaRPr>
          </a:p>
          <a:p>
            <a:pPr>
              <a:lnSpc>
                <a:spcPct val="125000"/>
              </a:lnSpc>
            </a:pPr>
            <a:r>
              <a:rPr lang="zh-CN" altLang="en-US" dirty="0">
                <a:latin typeface="Microsoft YaHei" panose="020B0503020204020204" pitchFamily="34" charset="-122"/>
                <a:ea typeface="Microsoft YaHei" panose="020B0503020204020204" pitchFamily="34" charset="-122"/>
              </a:rPr>
              <a:t>    </a:t>
            </a:r>
            <a:r>
              <a:rPr lang="en" altLang="zh-CN" dirty="0">
                <a:latin typeface="Microsoft YaHei" panose="020B0503020204020204" pitchFamily="34" charset="-122"/>
                <a:ea typeface="Microsoft YaHei" panose="020B0503020204020204" pitchFamily="34" charset="-122"/>
              </a:rPr>
              <a:t>$ make inscount0.test TARGET=intel64</a:t>
            </a:r>
          </a:p>
        </p:txBody>
      </p:sp>
    </p:spTree>
    <p:extLst>
      <p:ext uri="{BB962C8B-B14F-4D97-AF65-F5344CB8AC3E}">
        <p14:creationId xmlns:p14="http://schemas.microsoft.com/office/powerpoint/2010/main" val="28759323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程序插桩技术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示例代码</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F56418C3-0908-11D1-345F-B3AB9A776A12}"/>
              </a:ext>
            </a:extLst>
          </p:cNvPr>
          <p:cNvSpPr txBox="1"/>
          <p:nvPr/>
        </p:nvSpPr>
        <p:spPr>
          <a:xfrm>
            <a:off x="6384032" y="1143742"/>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a:t>
            </a:r>
          </a:p>
        </p:txBody>
      </p:sp>
      <p:sp>
        <p:nvSpPr>
          <p:cNvPr id="9" name="文本框 8">
            <a:extLst>
              <a:ext uri="{FF2B5EF4-FFF2-40B4-BE49-F238E27FC236}">
                <a16:creationId xmlns:a16="http://schemas.microsoft.com/office/drawing/2014/main" id="{1D4EE8F4-B763-6D7F-818D-E2078A3CE5EE}"/>
              </a:ext>
            </a:extLst>
          </p:cNvPr>
          <p:cNvSpPr txBox="1"/>
          <p:nvPr/>
        </p:nvSpPr>
        <p:spPr>
          <a:xfrm>
            <a:off x="911424" y="1706792"/>
            <a:ext cx="4897599" cy="1323439"/>
          </a:xfrm>
          <a:prstGeom prst="rect">
            <a:avLst/>
          </a:prstGeom>
          <a:noFill/>
        </p:spPr>
        <p:txBody>
          <a:bodyPr wrap="square" rtlCol="0">
            <a:spAutoFit/>
          </a:bodyPr>
          <a:lstStyle/>
          <a:p>
            <a:r>
              <a:rPr lang="en" altLang="zh-CN" sz="1600" dirty="0">
                <a:solidFill>
                  <a:srgbClr val="AF00DB"/>
                </a:solidFill>
                <a:latin typeface="Microsoft YaHei" panose="020B0503020204020204" pitchFamily="34" charset="-122"/>
                <a:ea typeface="Microsoft YaHei" panose="020B0503020204020204" pitchFamily="34" charset="-122"/>
              </a:rPr>
              <a:t>#include</a:t>
            </a:r>
            <a:r>
              <a:rPr lang="en" altLang="zh-CN" sz="1600" dirty="0">
                <a:solidFill>
                  <a:srgbClr val="0000FF"/>
                </a:solidFill>
                <a:latin typeface="Microsoft YaHei" panose="020B0503020204020204" pitchFamily="34" charset="-122"/>
                <a:ea typeface="Microsoft YaHei" panose="020B0503020204020204" pitchFamily="34" charset="-122"/>
              </a:rPr>
              <a:t> </a:t>
            </a:r>
            <a:r>
              <a:rPr lang="en" altLang="zh-CN" sz="1600" dirty="0">
                <a:solidFill>
                  <a:srgbClr val="A31515"/>
                </a:solidFill>
                <a:latin typeface="Microsoft YaHei" panose="020B0503020204020204" pitchFamily="34" charset="-122"/>
                <a:ea typeface="Microsoft YaHei" panose="020B0503020204020204" pitchFamily="34" charset="-122"/>
              </a:rPr>
              <a:t>&lt;</a:t>
            </a:r>
            <a:r>
              <a:rPr lang="en" altLang="zh-CN" sz="1600" dirty="0" err="1">
                <a:solidFill>
                  <a:srgbClr val="A31515"/>
                </a:solidFill>
                <a:latin typeface="Microsoft YaHei" panose="020B0503020204020204" pitchFamily="34" charset="-122"/>
                <a:ea typeface="Microsoft YaHei" panose="020B0503020204020204" pitchFamily="34" charset="-122"/>
              </a:rPr>
              <a:t>stdio.h</a:t>
            </a:r>
            <a:r>
              <a:rPr lang="en" altLang="zh-CN" sz="1600" dirty="0">
                <a:solidFill>
                  <a:srgbClr val="A31515"/>
                </a:solidFill>
                <a:latin typeface="Microsoft YaHei" panose="020B0503020204020204" pitchFamily="34" charset="-122"/>
                <a:ea typeface="Microsoft YaHei" panose="020B0503020204020204" pitchFamily="34" charset="-122"/>
              </a:rPr>
              <a:t>&gt;</a:t>
            </a:r>
            <a:br>
              <a:rPr lang="en" altLang="zh-CN" sz="1600" dirty="0">
                <a:solidFill>
                  <a:srgbClr val="000000"/>
                </a:solidFill>
                <a:latin typeface="Microsoft YaHei" panose="020B0503020204020204" pitchFamily="34" charset="-122"/>
                <a:ea typeface="Microsoft YaHei" panose="020B0503020204020204" pitchFamily="34" charset="-122"/>
              </a:rPr>
            </a:br>
            <a:r>
              <a:rPr lang="en" altLang="zh-CN" sz="1600" dirty="0">
                <a:solidFill>
                  <a:srgbClr val="0000FF"/>
                </a:solidFill>
                <a:latin typeface="Microsoft YaHei" panose="020B0503020204020204" pitchFamily="34" charset="-122"/>
                <a:ea typeface="Microsoft YaHei" panose="020B0503020204020204" pitchFamily="34" charset="-122"/>
              </a:rPr>
              <a:t>int</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795E26"/>
                </a:solidFill>
                <a:latin typeface="Microsoft YaHei" panose="020B0503020204020204" pitchFamily="34" charset="-122"/>
                <a:ea typeface="Microsoft YaHei" panose="020B0503020204020204" pitchFamily="34" charset="-122"/>
              </a:rPr>
              <a:t>main</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795E26"/>
                </a:solidFill>
                <a:latin typeface="Microsoft YaHei" panose="020B0503020204020204" pitchFamily="34" charset="-122"/>
                <a:ea typeface="Microsoft YaHei" panose="020B0503020204020204" pitchFamily="34" charset="-122"/>
              </a:rPr>
              <a:t>    </a:t>
            </a:r>
            <a:r>
              <a:rPr lang="en" altLang="zh-CN" sz="1600" dirty="0" err="1">
                <a:solidFill>
                  <a:srgbClr val="795E26"/>
                </a:solidFill>
                <a:latin typeface="Microsoft YaHei" panose="020B0503020204020204" pitchFamily="34" charset="-122"/>
                <a:ea typeface="Microsoft YaHei" panose="020B0503020204020204" pitchFamily="34" charset="-122"/>
              </a:rPr>
              <a:t>printf</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A31515"/>
                </a:solidFill>
                <a:latin typeface="Microsoft YaHei" panose="020B0503020204020204" pitchFamily="34" charset="-122"/>
                <a:ea typeface="Microsoft YaHei" panose="020B0503020204020204" pitchFamily="34" charset="-122"/>
              </a:rPr>
              <a:t>"hello world!"</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AF00DB"/>
                </a:solidFill>
                <a:latin typeface="Microsoft YaHei" panose="020B0503020204020204" pitchFamily="34" charset="-122"/>
                <a:ea typeface="Microsoft YaHei" panose="020B0503020204020204" pitchFamily="34" charset="-122"/>
              </a:rPr>
              <a:t>    </a:t>
            </a:r>
            <a:r>
              <a:rPr lang="en" altLang="zh-CN" sz="1600" dirty="0">
                <a:solidFill>
                  <a:srgbClr val="AF00DB"/>
                </a:solidFill>
                <a:latin typeface="Microsoft YaHei" panose="020B0503020204020204" pitchFamily="34" charset="-122"/>
                <a:ea typeface="Microsoft YaHei" panose="020B0503020204020204" pitchFamily="34" charset="-122"/>
              </a:rPr>
              <a:t>return</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98658"/>
                </a:solidFill>
                <a:latin typeface="Microsoft YaHei" panose="020B0503020204020204" pitchFamily="34" charset="-122"/>
                <a:ea typeface="Microsoft YaHei" panose="020B0503020204020204" pitchFamily="34" charset="-122"/>
              </a:rPr>
              <a:t>0</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0000"/>
                </a:solidFill>
                <a:latin typeface="Microsoft YaHei" panose="020B0503020204020204" pitchFamily="34" charset="-122"/>
                <a:ea typeface="Microsoft YaHei" panose="020B0503020204020204" pitchFamily="34" charset="-122"/>
              </a:rPr>
              <a:t>}</a:t>
            </a:r>
          </a:p>
        </p:txBody>
      </p:sp>
      <p:sp>
        <p:nvSpPr>
          <p:cNvPr id="3" name="文本框 2">
            <a:extLst>
              <a:ext uri="{FF2B5EF4-FFF2-40B4-BE49-F238E27FC236}">
                <a16:creationId xmlns:a16="http://schemas.microsoft.com/office/drawing/2014/main" id="{B2FB0330-2AD2-BBC2-0EB2-41E1BC27C642}"/>
              </a:ext>
            </a:extLst>
          </p:cNvPr>
          <p:cNvSpPr txBox="1"/>
          <p:nvPr/>
        </p:nvSpPr>
        <p:spPr>
          <a:xfrm>
            <a:off x="6384032" y="1692360"/>
            <a:ext cx="5034025" cy="3523209"/>
          </a:xfrm>
          <a:prstGeom prst="rect">
            <a:avLst/>
          </a:prstGeom>
          <a:noFill/>
        </p:spPr>
        <p:txBody>
          <a:bodyPr wrap="square" rtlCol="0">
            <a:spAutoFit/>
          </a:bodyPr>
          <a:lstStyle/>
          <a:p>
            <a:pPr marL="342900" indent="-342900">
              <a:lnSpc>
                <a:spcPct val="125000"/>
              </a:lnSpc>
              <a:buAutoNum type="arabicPeriod"/>
            </a:pPr>
            <a:r>
              <a:rPr lang="zh-CN" altLang="en-US" dirty="0">
                <a:latin typeface="Microsoft YaHei" panose="020B0503020204020204" pitchFamily="34" charset="-122"/>
                <a:ea typeface="Microsoft YaHei" panose="020B0503020204020204" pitchFamily="34" charset="-122"/>
              </a:rPr>
              <a:t>首先将左侧示例代码保存为</a:t>
            </a:r>
            <a:r>
              <a:rPr lang="en-US" altLang="zh-CN" dirty="0" err="1">
                <a:latin typeface="Microsoft YaHei" panose="020B0503020204020204" pitchFamily="34" charset="-122"/>
                <a:ea typeface="Microsoft YaHei" panose="020B0503020204020204" pitchFamily="34" charset="-122"/>
              </a:rPr>
              <a:t>test.c</a:t>
            </a:r>
            <a:endParaRPr lang="en-US" altLang="zh-CN" dirty="0">
              <a:latin typeface="Microsoft YaHei" panose="020B0503020204020204" pitchFamily="34" charset="-122"/>
              <a:ea typeface="Microsoft YaHei" panose="020B0503020204020204" pitchFamily="34" charset="-122"/>
            </a:endParaRPr>
          </a:p>
          <a:p>
            <a:pPr marL="342900" indent="-342900">
              <a:lnSpc>
                <a:spcPct val="125000"/>
              </a:lnSpc>
              <a:buAutoNum type="arabicPeriod"/>
            </a:pPr>
            <a:r>
              <a:rPr lang="zh-CN" altLang="en-US" dirty="0">
                <a:latin typeface="Microsoft YaHei" panose="020B0503020204020204" pitchFamily="34" charset="-122"/>
                <a:ea typeface="Microsoft YaHei" panose="020B0503020204020204" pitchFamily="34" charset="-122"/>
              </a:rPr>
              <a:t>然后将</a:t>
            </a:r>
            <a:r>
              <a:rPr lang="en-US" altLang="zh-CN" dirty="0" err="1">
                <a:latin typeface="Microsoft YaHei" panose="020B0503020204020204" pitchFamily="34" charset="-122"/>
                <a:ea typeface="Microsoft YaHei" panose="020B0503020204020204" pitchFamily="34" charset="-122"/>
              </a:rPr>
              <a:t>test.c</a:t>
            </a:r>
            <a:r>
              <a:rPr lang="zh-CN" altLang="en-US" dirty="0">
                <a:latin typeface="Microsoft YaHei" panose="020B0503020204020204" pitchFamily="34" charset="-122"/>
                <a:ea typeface="Microsoft YaHei" panose="020B0503020204020204" pitchFamily="34" charset="-122"/>
              </a:rPr>
              <a:t>编译为可执行文件：</a:t>
            </a:r>
            <a:endParaRPr lang="en-US" altLang="zh-CN" dirty="0">
              <a:latin typeface="Microsoft YaHei" panose="020B0503020204020204" pitchFamily="34" charset="-122"/>
              <a:ea typeface="Microsoft YaHei" panose="020B0503020204020204" pitchFamily="34" charset="-122"/>
            </a:endParaRPr>
          </a:p>
          <a:p>
            <a:pPr>
              <a:lnSpc>
                <a:spcPct val="125000"/>
              </a:lnSpc>
            </a:pPr>
            <a:r>
              <a:rPr lang="zh-CN" altLang="en-US" dirty="0">
                <a:latin typeface="Microsoft YaHei" panose="020B0503020204020204" pitchFamily="34" charset="-122"/>
                <a:ea typeface="Microsoft YaHei" panose="020B0503020204020204" pitchFamily="34" charset="-122"/>
              </a:rPr>
              <a:t>     </a:t>
            </a:r>
            <a:r>
              <a:rPr lang="en-US" altLang="zh-CN" dirty="0" err="1">
                <a:latin typeface="Microsoft YaHei" panose="020B0503020204020204" pitchFamily="34" charset="-122"/>
                <a:ea typeface="Microsoft YaHei" panose="020B0503020204020204" pitchFamily="34" charset="-122"/>
              </a:rPr>
              <a:t>gcc</a:t>
            </a:r>
            <a:r>
              <a:rPr lang="en-US" altLang="zh-CN" dirty="0">
                <a:latin typeface="Microsoft YaHei" panose="020B0503020204020204" pitchFamily="34" charset="-122"/>
                <a:ea typeface="Microsoft YaHei" panose="020B0503020204020204" pitchFamily="34" charset="-122"/>
              </a:rPr>
              <a:t> –o test </a:t>
            </a:r>
            <a:r>
              <a:rPr lang="en-US" altLang="zh-CN" dirty="0" err="1">
                <a:latin typeface="Microsoft YaHei" panose="020B0503020204020204" pitchFamily="34" charset="-122"/>
                <a:ea typeface="Microsoft YaHei" panose="020B0503020204020204" pitchFamily="34" charset="-122"/>
              </a:rPr>
              <a:t>test.c</a:t>
            </a:r>
            <a:endParaRPr lang="en-US" altLang="zh-CN" dirty="0">
              <a:latin typeface="Microsoft YaHei" panose="020B0503020204020204" pitchFamily="34" charset="-122"/>
              <a:ea typeface="Microsoft YaHei" panose="020B0503020204020204" pitchFamily="34" charset="-122"/>
            </a:endParaRPr>
          </a:p>
          <a:p>
            <a:pPr marL="342900" indent="-342900">
              <a:lnSpc>
                <a:spcPct val="125000"/>
              </a:lnSpc>
              <a:buFont typeface="+mj-lt"/>
              <a:buAutoNum type="arabicPeriod" startAt="3"/>
            </a:pPr>
            <a:r>
              <a:rPr lang="zh-CN" altLang="en-US" dirty="0">
                <a:latin typeface="Microsoft YaHei" panose="020B0503020204020204" pitchFamily="34" charset="-122"/>
                <a:ea typeface="Microsoft YaHei" panose="020B0503020204020204" pitchFamily="34" charset="-122"/>
              </a:rPr>
              <a:t>用</a:t>
            </a:r>
            <a:r>
              <a:rPr lang="en-US" altLang="zh-CN" dirty="0">
                <a:latin typeface="Microsoft YaHei" panose="020B0503020204020204" pitchFamily="34" charset="-122"/>
                <a:ea typeface="Microsoft YaHei" panose="020B0503020204020204" pitchFamily="34" charset="-122"/>
              </a:rPr>
              <a:t>Pin</a:t>
            </a:r>
            <a:r>
              <a:rPr lang="zh-CN" altLang="en-US" dirty="0">
                <a:latin typeface="Microsoft YaHei" panose="020B0503020204020204" pitchFamily="34" charset="-122"/>
                <a:ea typeface="Microsoft YaHei" panose="020B0503020204020204" pitchFamily="34" charset="-122"/>
              </a:rPr>
              <a:t>对</a:t>
            </a:r>
            <a:r>
              <a:rPr lang="en-US" altLang="zh-CN" dirty="0">
                <a:latin typeface="Microsoft YaHei" panose="020B0503020204020204" pitchFamily="34" charset="-122"/>
                <a:ea typeface="Microsoft YaHei" panose="020B0503020204020204" pitchFamily="34" charset="-122"/>
              </a:rPr>
              <a:t>test</a:t>
            </a:r>
            <a:r>
              <a:rPr lang="zh-CN" altLang="en-US" dirty="0">
                <a:latin typeface="Microsoft YaHei" panose="020B0503020204020204" pitchFamily="34" charset="-122"/>
                <a:ea typeface="Microsoft YaHei" panose="020B0503020204020204" pitchFamily="34" charset="-122"/>
              </a:rPr>
              <a:t>可执行文件进行插桩：</a:t>
            </a:r>
            <a:endParaRPr lang="en-US" altLang="zh-CN" dirty="0">
              <a:latin typeface="Microsoft YaHei" panose="020B0503020204020204" pitchFamily="34" charset="-122"/>
              <a:ea typeface="Microsoft YaHei" panose="020B0503020204020204" pitchFamily="34" charset="-122"/>
            </a:endParaRPr>
          </a:p>
          <a:p>
            <a:pPr>
              <a:lnSpc>
                <a:spcPct val="125000"/>
              </a:lnSpc>
            </a:pPr>
            <a:r>
              <a:rPr lang="zh-CN" altLang="en-US" dirty="0">
                <a:latin typeface="Microsoft YaHei" panose="020B0503020204020204" pitchFamily="34" charset="-122"/>
                <a:ea typeface="Microsoft YaHei" panose="020B0503020204020204" pitchFamily="34" charset="-122"/>
              </a:rPr>
              <a:t>     </a:t>
            </a:r>
            <a:r>
              <a:rPr lang="en" altLang="zh-CN" kern="100" dirty="0">
                <a:latin typeface="微软雅黑" panose="020B0503020204020204" pitchFamily="34" charset="-122"/>
                <a:ea typeface="微软雅黑" panose="020B0503020204020204" pitchFamily="34" charset="-122"/>
                <a:cs typeface="新宋体" panose="02010609030101010101" pitchFamily="49" charset="-122"/>
              </a:rPr>
              <a:t>./pin -t ./source/tools/</a:t>
            </a:r>
            <a:r>
              <a:rPr lang="en" altLang="zh-CN" kern="100" dirty="0" err="1">
                <a:latin typeface="微软雅黑" panose="020B0503020204020204" pitchFamily="34" charset="-122"/>
                <a:ea typeface="微软雅黑" panose="020B0503020204020204" pitchFamily="34" charset="-122"/>
                <a:cs typeface="新宋体" panose="02010609030101010101" pitchFamily="49" charset="-122"/>
              </a:rPr>
              <a:t>ManualExamples</a:t>
            </a:r>
            <a:r>
              <a:rPr lang="en" altLang="zh-CN" kern="100" dirty="0">
                <a:latin typeface="微软雅黑" panose="020B0503020204020204" pitchFamily="34" charset="-122"/>
                <a:ea typeface="微软雅黑" panose="020B0503020204020204" pitchFamily="34" charset="-122"/>
                <a:cs typeface="新宋体" panose="02010609030101010101" pitchFamily="49" charset="-122"/>
              </a:rPr>
              <a:t>/</a:t>
            </a:r>
            <a:r>
              <a:rPr lang="zh-CN" altLang="en-US" kern="100" dirty="0">
                <a:latin typeface="微软雅黑" panose="020B0503020204020204" pitchFamily="34" charset="-122"/>
                <a:ea typeface="微软雅黑" panose="020B0503020204020204" pitchFamily="34" charset="-122"/>
                <a:cs typeface="新宋体" panose="02010609030101010101" pitchFamily="49" charset="-122"/>
              </a:rPr>
              <a:t> </a:t>
            </a:r>
            <a:endParaRPr lang="en-US" altLang="zh-CN" kern="100" dirty="0">
              <a:latin typeface="微软雅黑" panose="020B0503020204020204" pitchFamily="34" charset="-122"/>
              <a:ea typeface="微软雅黑" panose="020B0503020204020204" pitchFamily="34" charset="-122"/>
              <a:cs typeface="新宋体" panose="02010609030101010101" pitchFamily="49" charset="-122"/>
            </a:endParaRPr>
          </a:p>
          <a:p>
            <a:pPr>
              <a:lnSpc>
                <a:spcPct val="125000"/>
              </a:lnSpc>
            </a:pPr>
            <a:r>
              <a:rPr lang="en" altLang="zh-CN" kern="100" dirty="0">
                <a:latin typeface="微软雅黑" panose="020B0503020204020204" pitchFamily="34" charset="-122"/>
                <a:ea typeface="微软雅黑" panose="020B0503020204020204" pitchFamily="34" charset="-122"/>
                <a:cs typeface="新宋体" panose="02010609030101010101" pitchFamily="49" charset="-122"/>
              </a:rPr>
              <a:t>obj-intel64/inscount0.so --</a:t>
            </a:r>
            <a:r>
              <a:rPr lang="zh-CN" altLang="en-US" kern="100" dirty="0">
                <a:latin typeface="微软雅黑" panose="020B0503020204020204" pitchFamily="34" charset="-122"/>
                <a:ea typeface="微软雅黑" panose="020B0503020204020204" pitchFamily="34" charset="-122"/>
                <a:cs typeface="新宋体" panose="02010609030101010101" pitchFamily="49" charset="-122"/>
              </a:rPr>
              <a:t> </a:t>
            </a:r>
            <a:r>
              <a:rPr lang="en-US" altLang="zh-CN" kern="100" dirty="0">
                <a:latin typeface="微软雅黑" panose="020B0503020204020204" pitchFamily="34" charset="-122"/>
                <a:ea typeface="微软雅黑" panose="020B0503020204020204" pitchFamily="34" charset="-122"/>
                <a:cs typeface="新宋体" panose="02010609030101010101" pitchFamily="49" charset="-122"/>
              </a:rPr>
              <a:t>../test</a:t>
            </a:r>
            <a:endParaRPr lang="en-US" altLang="zh-CN" dirty="0">
              <a:latin typeface="Microsoft YaHei" panose="020B0503020204020204" pitchFamily="34" charset="-122"/>
              <a:ea typeface="Microsoft YaHei" panose="020B0503020204020204" pitchFamily="34" charset="-122"/>
            </a:endParaRPr>
          </a:p>
          <a:p>
            <a:pPr marL="342900" indent="-342900">
              <a:lnSpc>
                <a:spcPct val="125000"/>
              </a:lnSpc>
              <a:buFont typeface="+mj-lt"/>
              <a:buAutoNum type="arabicPeriod" startAt="4"/>
            </a:pPr>
            <a:r>
              <a:rPr lang="zh-CN" altLang="en-US" dirty="0">
                <a:latin typeface="Microsoft YaHei" panose="020B0503020204020204" pitchFamily="34" charset="-122"/>
                <a:ea typeface="Microsoft YaHei" panose="020B0503020204020204" pitchFamily="34" charset="-122"/>
              </a:rPr>
              <a:t>可执行文件</a:t>
            </a:r>
            <a:r>
              <a:rPr lang="en-US" altLang="zh-CN" dirty="0">
                <a:latin typeface="Microsoft YaHei" panose="020B0503020204020204" pitchFamily="34" charset="-122"/>
                <a:ea typeface="Microsoft YaHei" panose="020B0503020204020204" pitchFamily="34" charset="-122"/>
              </a:rPr>
              <a:t>test</a:t>
            </a:r>
            <a:r>
              <a:rPr lang="zh-CN" altLang="en-US" dirty="0">
                <a:latin typeface="Microsoft YaHei" panose="020B0503020204020204" pitchFamily="34" charset="-122"/>
                <a:ea typeface="Microsoft YaHei" panose="020B0503020204020204" pitchFamily="34" charset="-122"/>
              </a:rPr>
              <a:t>成功执行，在</a:t>
            </a:r>
            <a:r>
              <a:rPr lang="en-US" altLang="zh-CN" dirty="0">
                <a:latin typeface="Microsoft YaHei" panose="020B0503020204020204" pitchFamily="34" charset="-122"/>
                <a:ea typeface="Microsoft YaHei" panose="020B0503020204020204" pitchFamily="34" charset="-122"/>
              </a:rPr>
              <a:t>pin-3.18</a:t>
            </a:r>
            <a:r>
              <a:rPr lang="zh-CN" altLang="en-US" dirty="0">
                <a:latin typeface="Microsoft YaHei" panose="020B0503020204020204" pitchFamily="34" charset="-122"/>
                <a:ea typeface="Microsoft YaHei" panose="020B0503020204020204" pitchFamily="34" charset="-122"/>
              </a:rPr>
              <a:t>路径下</a:t>
            </a:r>
            <a:r>
              <a:rPr lang="zh-CN" altLang="en-US" kern="100" dirty="0">
                <a:latin typeface="微软雅黑" panose="020B0503020204020204" pitchFamily="34" charset="-122"/>
                <a:ea typeface="微软雅黑" panose="020B0503020204020204" pitchFamily="34" charset="-122"/>
                <a:cs typeface="新宋体" panose="02010609030101010101" pitchFamily="49" charset="-122"/>
              </a:rPr>
              <a:t>增加了一个输出文件</a:t>
            </a:r>
            <a:r>
              <a:rPr lang="en" altLang="zh-CN" kern="100" dirty="0" err="1">
                <a:latin typeface="微软雅黑" panose="020B0503020204020204" pitchFamily="34" charset="-122"/>
                <a:ea typeface="微软雅黑" panose="020B0503020204020204" pitchFamily="34" charset="-122"/>
                <a:cs typeface="新宋体" panose="02010609030101010101" pitchFamily="49" charset="-122"/>
              </a:rPr>
              <a:t>inscount.out</a:t>
            </a:r>
            <a:r>
              <a:rPr lang="zh-CN" altLang="en" kern="100" dirty="0">
                <a:latin typeface="微软雅黑" panose="020B0503020204020204" pitchFamily="34" charset="-122"/>
                <a:ea typeface="微软雅黑" panose="020B0503020204020204" pitchFamily="34" charset="-122"/>
                <a:cs typeface="新宋体" panose="02010609030101010101" pitchFamily="49" charset="-122"/>
              </a:rPr>
              <a:t>，</a:t>
            </a:r>
            <a:r>
              <a:rPr lang="zh-CN" altLang="en-US" kern="100" dirty="0">
                <a:latin typeface="微软雅黑" panose="020B0503020204020204" pitchFamily="34" charset="-122"/>
                <a:ea typeface="微软雅黑" panose="020B0503020204020204" pitchFamily="34" charset="-122"/>
                <a:cs typeface="新宋体" panose="02010609030101010101" pitchFamily="49" charset="-122"/>
              </a:rPr>
              <a:t>文件内容为</a:t>
            </a:r>
            <a:r>
              <a:rPr lang="en" altLang="zh-CN" kern="100" dirty="0">
                <a:latin typeface="微软雅黑" panose="020B0503020204020204" pitchFamily="34" charset="-122"/>
                <a:ea typeface="微软雅黑" panose="020B0503020204020204" pitchFamily="34" charset="-122"/>
                <a:cs typeface="新宋体" panose="02010609030101010101" pitchFamily="49" charset="-122"/>
              </a:rPr>
              <a:t>Count 139980</a:t>
            </a:r>
            <a:r>
              <a:rPr lang="zh-CN" altLang="en" kern="100" dirty="0">
                <a:latin typeface="微软雅黑" panose="020B0503020204020204" pitchFamily="34" charset="-122"/>
                <a:ea typeface="微软雅黑" panose="020B0503020204020204" pitchFamily="34" charset="-122"/>
                <a:cs typeface="新宋体" panose="02010609030101010101" pitchFamily="49" charset="-122"/>
              </a:rPr>
              <a:t>，</a:t>
            </a:r>
            <a:r>
              <a:rPr lang="zh-CN" altLang="en-US" kern="100" dirty="0">
                <a:latin typeface="微软雅黑" panose="020B0503020204020204" pitchFamily="34" charset="-122"/>
                <a:ea typeface="微软雅黑" panose="020B0503020204020204" pitchFamily="34" charset="-122"/>
                <a:cs typeface="新宋体" panose="02010609030101010101" pitchFamily="49" charset="-122"/>
              </a:rPr>
              <a:t>表示在</a:t>
            </a:r>
            <a:r>
              <a:rPr lang="en-US" altLang="zh-CN" kern="100" dirty="0">
                <a:latin typeface="微软雅黑" panose="020B0503020204020204" pitchFamily="34" charset="-122"/>
                <a:ea typeface="微软雅黑" panose="020B0503020204020204" pitchFamily="34" charset="-122"/>
                <a:cs typeface="新宋体" panose="02010609030101010101" pitchFamily="49" charset="-122"/>
              </a:rPr>
              <a:t>test</a:t>
            </a:r>
            <a:r>
              <a:rPr lang="zh-CN" altLang="en-US" kern="100" dirty="0">
                <a:latin typeface="微软雅黑" panose="020B0503020204020204" pitchFamily="34" charset="-122"/>
                <a:ea typeface="微软雅黑" panose="020B0503020204020204" pitchFamily="34" charset="-122"/>
                <a:cs typeface="新宋体" panose="02010609030101010101" pitchFamily="49" charset="-122"/>
              </a:rPr>
              <a:t>运行过程中一共执行了</a:t>
            </a:r>
            <a:r>
              <a:rPr lang="en-US" altLang="zh-CN" kern="100" dirty="0">
                <a:latin typeface="微软雅黑" panose="020B0503020204020204" pitchFamily="34" charset="-122"/>
                <a:ea typeface="微软雅黑" panose="020B0503020204020204" pitchFamily="34" charset="-122"/>
                <a:cs typeface="新宋体" panose="02010609030101010101" pitchFamily="49" charset="-122"/>
              </a:rPr>
              <a:t>139980</a:t>
            </a:r>
            <a:r>
              <a:rPr lang="zh-CN" altLang="en-US" kern="100" dirty="0">
                <a:latin typeface="微软雅黑" panose="020B0503020204020204" pitchFamily="34" charset="-122"/>
                <a:ea typeface="微软雅黑" panose="020B0503020204020204" pitchFamily="34" charset="-122"/>
                <a:cs typeface="新宋体" panose="02010609030101010101" pitchFamily="49" charset="-122"/>
              </a:rPr>
              <a:t>条指令</a:t>
            </a:r>
            <a:endParaRPr lang="zh-CN" alt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4532470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程序插桩技术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834F9780-0674-44A0-FF7F-C80FD400A950}"/>
              </a:ext>
            </a:extLst>
          </p:cNvPr>
          <p:cNvSpPr txBox="1"/>
          <p:nvPr/>
        </p:nvSpPr>
        <p:spPr>
          <a:xfrm>
            <a:off x="773943" y="1058913"/>
            <a:ext cx="5111749" cy="5262979"/>
          </a:xfrm>
          <a:prstGeom prst="rect">
            <a:avLst/>
          </a:prstGeom>
          <a:noFill/>
        </p:spPr>
        <p:txBody>
          <a:bodyPr wrap="square" rtlCol="0">
            <a:spAutoFit/>
          </a:bodyPr>
          <a:lstStyle/>
          <a:p>
            <a:r>
              <a:rPr lang="en" altLang="zh-CN" sz="1600" dirty="0" err="1">
                <a:solidFill>
                  <a:srgbClr val="000000"/>
                </a:solidFill>
                <a:latin typeface="Microsoft YaHei" panose="020B0503020204020204" pitchFamily="34" charset="-122"/>
                <a:ea typeface="Microsoft YaHei" panose="020B0503020204020204" pitchFamily="34" charset="-122"/>
              </a:rPr>
              <a:t>ofstream</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err="1">
                <a:solidFill>
                  <a:srgbClr val="000000"/>
                </a:solidFill>
                <a:latin typeface="Microsoft YaHei" panose="020B0503020204020204" pitchFamily="34" charset="-122"/>
                <a:ea typeface="Microsoft YaHei" panose="020B0503020204020204" pitchFamily="34" charset="-122"/>
              </a:rPr>
              <a:t>OutFile</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00FF"/>
                </a:solidFill>
                <a:latin typeface="Microsoft YaHei" panose="020B0503020204020204" pitchFamily="34" charset="-122"/>
                <a:ea typeface="Microsoft YaHei" panose="020B0503020204020204" pitchFamily="34" charset="-122"/>
              </a:rPr>
              <a:t>static</a:t>
            </a:r>
            <a:r>
              <a:rPr lang="en" altLang="zh-CN" sz="1600" dirty="0">
                <a:solidFill>
                  <a:srgbClr val="000000"/>
                </a:solidFill>
                <a:latin typeface="Microsoft YaHei" panose="020B0503020204020204" pitchFamily="34" charset="-122"/>
                <a:ea typeface="Microsoft YaHei" panose="020B0503020204020204" pitchFamily="34" charset="-122"/>
              </a:rPr>
              <a:t> UINT64 </a:t>
            </a:r>
            <a:r>
              <a:rPr lang="en" altLang="zh-CN" sz="1600" dirty="0" err="1">
                <a:solidFill>
                  <a:srgbClr val="000000"/>
                </a:solidFill>
                <a:latin typeface="Microsoft YaHei" panose="020B0503020204020204" pitchFamily="34" charset="-122"/>
                <a:ea typeface="Microsoft YaHei" panose="020B0503020204020204" pitchFamily="34" charset="-122"/>
              </a:rPr>
              <a:t>icount</a:t>
            </a:r>
            <a:r>
              <a:rPr lang="en" altLang="zh-CN" sz="1600" dirty="0">
                <a:solidFill>
                  <a:srgbClr val="000000"/>
                </a:solidFill>
                <a:latin typeface="Microsoft YaHei" panose="020B0503020204020204" pitchFamily="34" charset="-122"/>
                <a:ea typeface="Microsoft YaHei" panose="020B0503020204020204" pitchFamily="34" charset="-122"/>
              </a:rPr>
              <a:t> = </a:t>
            </a:r>
            <a:r>
              <a:rPr lang="en" altLang="zh-CN" sz="1600" dirty="0">
                <a:solidFill>
                  <a:srgbClr val="098658"/>
                </a:solidFill>
                <a:latin typeface="Microsoft YaHei" panose="020B0503020204020204" pitchFamily="34" charset="-122"/>
                <a:ea typeface="Microsoft YaHei" panose="020B0503020204020204" pitchFamily="34" charset="-122"/>
              </a:rPr>
              <a:t>0</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08000"/>
                </a:solidFill>
                <a:latin typeface="Microsoft YaHei" panose="020B0503020204020204" pitchFamily="34" charset="-122"/>
                <a:ea typeface="Microsoft YaHei" panose="020B0503020204020204" pitchFamily="34" charset="-122"/>
              </a:rPr>
              <a:t> //</a:t>
            </a:r>
            <a:r>
              <a:rPr lang="zh-CN" altLang="en-US" sz="1600" dirty="0">
                <a:solidFill>
                  <a:srgbClr val="008000"/>
                </a:solidFill>
                <a:latin typeface="Microsoft YaHei" panose="020B0503020204020204" pitchFamily="34" charset="-122"/>
                <a:ea typeface="Microsoft YaHei" panose="020B0503020204020204" pitchFamily="34" charset="-122"/>
              </a:rPr>
              <a:t>保存运行的指令数</a:t>
            </a:r>
            <a:endParaRPr lang="en" altLang="zh-CN" sz="1600" dirty="0">
              <a:solidFill>
                <a:srgbClr val="000000"/>
              </a:solidFill>
              <a:latin typeface="Microsoft YaHei" panose="020B0503020204020204" pitchFamily="34" charset="-122"/>
              <a:ea typeface="Microsoft YaHei" panose="020B0503020204020204" pitchFamily="34" charset="-122"/>
            </a:endParaRPr>
          </a:p>
          <a:p>
            <a:r>
              <a:rPr lang="en" altLang="zh-CN" sz="1600" dirty="0">
                <a:solidFill>
                  <a:srgbClr val="008000"/>
                </a:solidFill>
                <a:latin typeface="Microsoft YaHei" panose="020B0503020204020204" pitchFamily="34" charset="-122"/>
                <a:ea typeface="Microsoft YaHei" panose="020B0503020204020204" pitchFamily="34" charset="-122"/>
              </a:rPr>
              <a:t>//</a:t>
            </a:r>
            <a:r>
              <a:rPr lang="zh-CN" altLang="en-US" sz="1600" dirty="0">
                <a:solidFill>
                  <a:srgbClr val="008000"/>
                </a:solidFill>
                <a:latin typeface="Microsoft YaHei" panose="020B0503020204020204" pitchFamily="34" charset="-122"/>
                <a:ea typeface="Microsoft YaHei" panose="020B0503020204020204" pitchFamily="34" charset="-122"/>
              </a:rPr>
              <a:t>在执行每条指令前调用该函数</a:t>
            </a:r>
            <a:endParaRPr lang="zh-CN" altLang="en-US" sz="1600" dirty="0">
              <a:solidFill>
                <a:srgbClr val="000000"/>
              </a:solidFill>
              <a:latin typeface="Microsoft YaHei" panose="020B0503020204020204" pitchFamily="34" charset="-122"/>
              <a:ea typeface="Microsoft YaHei" panose="020B0503020204020204" pitchFamily="34" charset="-122"/>
            </a:endParaRPr>
          </a:p>
          <a:p>
            <a:r>
              <a:rPr lang="en" altLang="zh-CN" sz="1600" dirty="0">
                <a:solidFill>
                  <a:srgbClr val="267F99"/>
                </a:solidFill>
                <a:latin typeface="Microsoft YaHei" panose="020B0503020204020204" pitchFamily="34" charset="-122"/>
                <a:ea typeface="Microsoft YaHei" panose="020B0503020204020204" pitchFamily="34" charset="-122"/>
              </a:rPr>
              <a:t>VOID</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err="1">
                <a:solidFill>
                  <a:srgbClr val="795E26"/>
                </a:solidFill>
                <a:latin typeface="Microsoft YaHei" panose="020B0503020204020204" pitchFamily="34" charset="-122"/>
                <a:ea typeface="Microsoft YaHei" panose="020B0503020204020204" pitchFamily="34" charset="-122"/>
              </a:rPr>
              <a:t>docount</a:t>
            </a:r>
            <a:r>
              <a:rPr lang="en" altLang="zh-CN" sz="1600" dirty="0">
                <a:solidFill>
                  <a:srgbClr val="000000"/>
                </a:solidFill>
                <a:latin typeface="Microsoft YaHei" panose="020B0503020204020204" pitchFamily="34" charset="-122"/>
                <a:ea typeface="Microsoft YaHei" panose="020B0503020204020204" pitchFamily="34" charset="-122"/>
              </a:rPr>
              <a:t>() { </a:t>
            </a:r>
            <a:r>
              <a:rPr lang="en" altLang="zh-CN" sz="1600" dirty="0" err="1">
                <a:solidFill>
                  <a:srgbClr val="000000"/>
                </a:solidFill>
                <a:latin typeface="Microsoft YaHei" panose="020B0503020204020204" pitchFamily="34" charset="-122"/>
                <a:ea typeface="Microsoft YaHei" panose="020B0503020204020204" pitchFamily="34" charset="-122"/>
              </a:rPr>
              <a:t>icount</a:t>
            </a:r>
            <a:r>
              <a:rPr lang="en" altLang="zh-CN" sz="1600" dirty="0">
                <a:solidFill>
                  <a:srgbClr val="000000"/>
                </a:solidFill>
                <a:latin typeface="Microsoft YaHei" panose="020B0503020204020204" pitchFamily="34" charset="-122"/>
                <a:ea typeface="Microsoft YaHei" panose="020B0503020204020204" pitchFamily="34" charset="-122"/>
              </a:rPr>
              <a:t>++; }</a:t>
            </a:r>
          </a:p>
          <a:p>
            <a:r>
              <a:rPr lang="en" altLang="zh-CN" sz="1600" dirty="0">
                <a:solidFill>
                  <a:srgbClr val="008000"/>
                </a:solidFill>
                <a:latin typeface="Microsoft YaHei" panose="020B0503020204020204" pitchFamily="34" charset="-122"/>
                <a:ea typeface="Microsoft YaHei" panose="020B0503020204020204" pitchFamily="34" charset="-122"/>
              </a:rPr>
              <a:t>//Pin</a:t>
            </a:r>
            <a:r>
              <a:rPr lang="zh-CN" altLang="en-US" sz="1600" dirty="0">
                <a:solidFill>
                  <a:srgbClr val="008000"/>
                </a:solidFill>
                <a:latin typeface="Microsoft YaHei" panose="020B0503020204020204" pitchFamily="34" charset="-122"/>
                <a:ea typeface="Microsoft YaHei" panose="020B0503020204020204" pitchFamily="34" charset="-122"/>
              </a:rPr>
              <a:t>每次遇到一个新指令都会调用该函数</a:t>
            </a:r>
            <a:endParaRPr lang="zh-CN" altLang="en-US" sz="1600" dirty="0">
              <a:solidFill>
                <a:srgbClr val="000000"/>
              </a:solidFill>
              <a:latin typeface="Microsoft YaHei" panose="020B0503020204020204" pitchFamily="34" charset="-122"/>
              <a:ea typeface="Microsoft YaHei" panose="020B0503020204020204" pitchFamily="34" charset="-122"/>
            </a:endParaRPr>
          </a:p>
          <a:p>
            <a:r>
              <a:rPr lang="en" altLang="zh-CN" sz="1600" dirty="0">
                <a:solidFill>
                  <a:srgbClr val="267F99"/>
                </a:solidFill>
                <a:latin typeface="Microsoft YaHei" panose="020B0503020204020204" pitchFamily="34" charset="-122"/>
                <a:ea typeface="Microsoft YaHei" panose="020B0503020204020204" pitchFamily="34" charset="-122"/>
              </a:rPr>
              <a:t>VOID</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795E26"/>
                </a:solidFill>
                <a:latin typeface="Microsoft YaHei" panose="020B0503020204020204" pitchFamily="34" charset="-122"/>
                <a:ea typeface="Microsoft YaHei" panose="020B0503020204020204" pitchFamily="34" charset="-122"/>
              </a:rPr>
              <a:t>Instruction</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267F99"/>
                </a:solidFill>
                <a:latin typeface="Microsoft YaHei" panose="020B0503020204020204" pitchFamily="34" charset="-122"/>
                <a:ea typeface="Microsoft YaHei" panose="020B0503020204020204" pitchFamily="34" charset="-122"/>
              </a:rPr>
              <a:t>INS</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1080"/>
                </a:solidFill>
                <a:latin typeface="Microsoft YaHei" panose="020B0503020204020204" pitchFamily="34" charset="-122"/>
                <a:ea typeface="Microsoft YaHei" panose="020B0503020204020204" pitchFamily="34" charset="-122"/>
              </a:rPr>
              <a:t>ins</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267F99"/>
                </a:solidFill>
                <a:latin typeface="Microsoft YaHei" panose="020B0503020204020204" pitchFamily="34" charset="-122"/>
                <a:ea typeface="Microsoft YaHei" panose="020B0503020204020204" pitchFamily="34" charset="-122"/>
              </a:rPr>
              <a:t>VOID</a:t>
            </a:r>
            <a:r>
              <a:rPr lang="en" altLang="zh-CN" sz="1600" dirty="0">
                <a:solidFill>
                  <a:srgbClr val="0000FF"/>
                </a:solidFill>
                <a:latin typeface="Microsoft YaHei" panose="020B0503020204020204" pitchFamily="34" charset="-122"/>
                <a:ea typeface="Microsoft YaHei" panose="020B0503020204020204" pitchFamily="34" charset="-122"/>
              </a:rPr>
              <a:t>*</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1080"/>
                </a:solidFill>
                <a:latin typeface="Microsoft YaHei" panose="020B0503020204020204" pitchFamily="34" charset="-122"/>
                <a:ea typeface="Microsoft YaHei" panose="020B0503020204020204" pitchFamily="34" charset="-122"/>
              </a:rPr>
              <a:t>v</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008000"/>
                </a:solidFill>
                <a:latin typeface="Microsoft YaHei" panose="020B0503020204020204" pitchFamily="34" charset="-122"/>
                <a:ea typeface="Microsoft YaHei" panose="020B0503020204020204" pitchFamily="34" charset="-122"/>
              </a:rPr>
              <a:t>    </a:t>
            </a:r>
            <a:r>
              <a:rPr lang="en" altLang="zh-CN" sz="1600" dirty="0">
                <a:solidFill>
                  <a:srgbClr val="008000"/>
                </a:solidFill>
                <a:latin typeface="Microsoft YaHei" panose="020B0503020204020204" pitchFamily="34" charset="-122"/>
                <a:ea typeface="Microsoft YaHei" panose="020B0503020204020204" pitchFamily="34" charset="-122"/>
              </a:rPr>
              <a:t>//</a:t>
            </a:r>
            <a:r>
              <a:rPr lang="zh-CN" altLang="en-US" sz="1600" dirty="0">
                <a:solidFill>
                  <a:srgbClr val="008000"/>
                </a:solidFill>
                <a:latin typeface="Microsoft YaHei" panose="020B0503020204020204" pitchFamily="34" charset="-122"/>
                <a:ea typeface="Microsoft YaHei" panose="020B0503020204020204" pitchFamily="34" charset="-122"/>
              </a:rPr>
              <a:t>在每条指令前插入一个函数</a:t>
            </a:r>
            <a:r>
              <a:rPr lang="en" altLang="zh-CN" sz="1600" dirty="0" err="1">
                <a:solidFill>
                  <a:srgbClr val="008000"/>
                </a:solidFill>
                <a:latin typeface="Microsoft YaHei" panose="020B0503020204020204" pitchFamily="34" charset="-122"/>
                <a:ea typeface="Microsoft YaHei" panose="020B0503020204020204" pitchFamily="34" charset="-122"/>
              </a:rPr>
              <a:t>docount</a:t>
            </a:r>
            <a:r>
              <a:rPr lang="zh-CN" altLang="en-US" sz="1600" dirty="0">
                <a:solidFill>
                  <a:srgbClr val="008000"/>
                </a:solidFill>
                <a:latin typeface="Microsoft YaHei" panose="020B0503020204020204" pitchFamily="34" charset="-122"/>
                <a:ea typeface="Microsoft YaHei" panose="020B0503020204020204" pitchFamily="34" charset="-122"/>
              </a:rPr>
              <a:t>的调用</a:t>
            </a:r>
            <a:endParaRPr lang="zh-CN" altLang="en-US" sz="1600" dirty="0">
              <a:solidFill>
                <a:srgbClr val="000000"/>
              </a:solidFill>
              <a:latin typeface="Microsoft YaHei" panose="020B0503020204020204" pitchFamily="34" charset="-122"/>
              <a:ea typeface="Microsoft YaHei" panose="020B0503020204020204" pitchFamily="34" charset="-122"/>
            </a:endParaRPr>
          </a:p>
          <a:p>
            <a:r>
              <a:rPr lang="zh-CN" altLang="en-US" sz="1600" dirty="0">
                <a:solidFill>
                  <a:srgbClr val="795E26"/>
                </a:solidFill>
                <a:latin typeface="Microsoft YaHei" panose="020B0503020204020204" pitchFamily="34" charset="-122"/>
                <a:ea typeface="Microsoft YaHei" panose="020B0503020204020204" pitchFamily="34" charset="-122"/>
              </a:rPr>
              <a:t>    </a:t>
            </a:r>
            <a:r>
              <a:rPr lang="en" altLang="zh-CN" sz="1600" dirty="0" err="1">
                <a:solidFill>
                  <a:srgbClr val="795E26"/>
                </a:solidFill>
                <a:latin typeface="Microsoft YaHei" panose="020B0503020204020204" pitchFamily="34" charset="-122"/>
                <a:ea typeface="Microsoft YaHei" panose="020B0503020204020204" pitchFamily="34" charset="-122"/>
              </a:rPr>
              <a:t>INS_InsertCall</a:t>
            </a:r>
            <a:r>
              <a:rPr lang="en" altLang="zh-CN" sz="1600" dirty="0">
                <a:solidFill>
                  <a:srgbClr val="000000"/>
                </a:solidFill>
                <a:latin typeface="Microsoft YaHei" panose="020B0503020204020204" pitchFamily="34" charset="-122"/>
                <a:ea typeface="Microsoft YaHei" panose="020B0503020204020204" pitchFamily="34" charset="-122"/>
              </a:rPr>
              <a:t>(ins, IPOINT_BEFORE, (AFUNPTR)</a:t>
            </a:r>
            <a:r>
              <a:rPr lang="en" altLang="zh-CN" sz="1600" dirty="0" err="1">
                <a:solidFill>
                  <a:srgbClr val="000000"/>
                </a:solidFill>
                <a:latin typeface="Microsoft YaHei" panose="020B0503020204020204" pitchFamily="34" charset="-122"/>
                <a:ea typeface="Microsoft YaHei" panose="020B0503020204020204" pitchFamily="34" charset="-122"/>
              </a:rPr>
              <a:t>docount</a:t>
            </a:r>
            <a:r>
              <a:rPr lang="en" altLang="zh-CN" sz="1600" dirty="0">
                <a:solidFill>
                  <a:srgbClr val="000000"/>
                </a:solidFill>
                <a:latin typeface="Microsoft YaHei" panose="020B0503020204020204" pitchFamily="34" charset="-122"/>
                <a:ea typeface="Microsoft YaHei" panose="020B0503020204020204" pitchFamily="34" charset="-122"/>
              </a:rPr>
              <a:t>, IARG_END);</a:t>
            </a:r>
          </a:p>
          <a:p>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008000"/>
                </a:solidFill>
                <a:latin typeface="Microsoft YaHei" panose="020B0503020204020204" pitchFamily="34" charset="-122"/>
                <a:ea typeface="Microsoft YaHei" panose="020B0503020204020204" pitchFamily="34" charset="-122"/>
              </a:rPr>
              <a:t>    </a:t>
            </a:r>
            <a:r>
              <a:rPr lang="en" altLang="zh-CN" sz="1600" dirty="0">
                <a:solidFill>
                  <a:srgbClr val="008000"/>
                </a:solidFill>
                <a:latin typeface="Microsoft YaHei" panose="020B0503020204020204" pitchFamily="34" charset="-122"/>
                <a:ea typeface="Microsoft YaHei" panose="020B0503020204020204" pitchFamily="34" charset="-122"/>
              </a:rPr>
              <a:t>//</a:t>
            </a:r>
            <a:r>
              <a:rPr lang="zh-CN" altLang="en-US" sz="1600" dirty="0">
                <a:solidFill>
                  <a:srgbClr val="008000"/>
                </a:solidFill>
                <a:latin typeface="Microsoft YaHei" panose="020B0503020204020204" pitchFamily="34" charset="-122"/>
                <a:ea typeface="Microsoft YaHei" panose="020B0503020204020204" pitchFamily="34" charset="-122"/>
              </a:rPr>
              <a:t>指定输出文件为</a:t>
            </a:r>
            <a:r>
              <a:rPr lang="en" altLang="zh-CN" sz="1600" dirty="0" err="1">
                <a:solidFill>
                  <a:srgbClr val="008000"/>
                </a:solidFill>
                <a:latin typeface="Microsoft YaHei" panose="020B0503020204020204" pitchFamily="34" charset="-122"/>
                <a:ea typeface="Microsoft YaHei" panose="020B0503020204020204" pitchFamily="34" charset="-122"/>
              </a:rPr>
              <a:t>inscount.out</a:t>
            </a:r>
            <a:endParaRPr lang="en" altLang="zh-CN" sz="1600" dirty="0">
              <a:solidFill>
                <a:srgbClr val="000000"/>
              </a:solidFill>
              <a:latin typeface="Microsoft YaHei" panose="020B0503020204020204" pitchFamily="34" charset="-122"/>
              <a:ea typeface="Microsoft YaHei" panose="020B0503020204020204" pitchFamily="34" charset="-122"/>
            </a:endParaRPr>
          </a:p>
          <a:p>
            <a:r>
              <a:rPr lang="en" altLang="zh-CN" sz="1600" dirty="0">
                <a:solidFill>
                  <a:srgbClr val="267F99"/>
                </a:solidFill>
                <a:latin typeface="Microsoft YaHei" panose="020B0503020204020204" pitchFamily="34" charset="-122"/>
                <a:ea typeface="Microsoft YaHei" panose="020B0503020204020204" pitchFamily="34" charset="-122"/>
              </a:rPr>
              <a:t>KNOB</a:t>
            </a:r>
            <a:r>
              <a:rPr lang="en" altLang="zh-CN" sz="1600" dirty="0">
                <a:solidFill>
                  <a:srgbClr val="000000"/>
                </a:solidFill>
                <a:latin typeface="Microsoft YaHei" panose="020B0503020204020204" pitchFamily="34" charset="-122"/>
                <a:ea typeface="Microsoft YaHei" panose="020B0503020204020204" pitchFamily="34" charset="-122"/>
              </a:rPr>
              <a:t>&lt; </a:t>
            </a:r>
            <a:r>
              <a:rPr lang="en" altLang="zh-CN" sz="1600" dirty="0">
                <a:solidFill>
                  <a:srgbClr val="267F99"/>
                </a:solidFill>
                <a:latin typeface="Microsoft YaHei" panose="020B0503020204020204" pitchFamily="34" charset="-122"/>
                <a:ea typeface="Microsoft YaHei" panose="020B0503020204020204" pitchFamily="34" charset="-122"/>
              </a:rPr>
              <a:t>string</a:t>
            </a:r>
            <a:r>
              <a:rPr lang="en" altLang="zh-CN" sz="1600" dirty="0">
                <a:solidFill>
                  <a:srgbClr val="000000"/>
                </a:solidFill>
                <a:latin typeface="Microsoft YaHei" panose="020B0503020204020204" pitchFamily="34" charset="-122"/>
                <a:ea typeface="Microsoft YaHei" panose="020B0503020204020204" pitchFamily="34" charset="-122"/>
              </a:rPr>
              <a:t> &gt; </a:t>
            </a:r>
            <a:r>
              <a:rPr lang="en" altLang="zh-CN" sz="1600" dirty="0">
                <a:solidFill>
                  <a:srgbClr val="795E26"/>
                </a:solidFill>
                <a:latin typeface="Microsoft YaHei" panose="020B0503020204020204" pitchFamily="34" charset="-122"/>
                <a:ea typeface="Microsoft YaHei" panose="020B0503020204020204" pitchFamily="34" charset="-122"/>
              </a:rPr>
              <a:t>KnobOutputFile</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267F99"/>
                </a:solidFill>
                <a:latin typeface="Microsoft YaHei" panose="020B0503020204020204" pitchFamily="34" charset="-122"/>
                <a:ea typeface="Microsoft YaHei" panose="020B0503020204020204" pitchFamily="34" charset="-122"/>
              </a:rPr>
              <a:t>KNOB_MODE_WRITEONCE</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A31515"/>
                </a:solidFill>
                <a:latin typeface="Microsoft YaHei" panose="020B0503020204020204" pitchFamily="34" charset="-122"/>
                <a:ea typeface="Microsoft YaHei" panose="020B0503020204020204" pitchFamily="34" charset="-122"/>
              </a:rPr>
              <a:t>“pintool”</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A31515"/>
                </a:solidFill>
                <a:latin typeface="Microsoft YaHei" panose="020B0503020204020204" pitchFamily="34" charset="-122"/>
                <a:ea typeface="Microsoft YaHei" panose="020B0503020204020204" pitchFamily="34" charset="-122"/>
              </a:rPr>
              <a:t>“o”</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A31515"/>
                </a:solidFill>
                <a:latin typeface="Microsoft YaHei" panose="020B0503020204020204" pitchFamily="34" charset="-122"/>
                <a:ea typeface="Microsoft YaHei" panose="020B0503020204020204" pitchFamily="34" charset="-122"/>
              </a:rPr>
              <a:t>“inscount.out”</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A31515"/>
                </a:solidFill>
                <a:latin typeface="Microsoft YaHei" panose="020B0503020204020204" pitchFamily="34" charset="-122"/>
                <a:ea typeface="Microsoft YaHei" panose="020B0503020204020204" pitchFamily="34" charset="-122"/>
              </a:rPr>
              <a:t>“specify output file name”</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8000"/>
                </a:solidFill>
                <a:latin typeface="Microsoft YaHei" panose="020B0503020204020204" pitchFamily="34" charset="-122"/>
                <a:ea typeface="Microsoft YaHei" panose="020B0503020204020204" pitchFamily="34" charset="-122"/>
              </a:rPr>
              <a:t>//</a:t>
            </a:r>
            <a:r>
              <a:rPr lang="zh-CN" altLang="en-US" sz="1600" dirty="0">
                <a:solidFill>
                  <a:srgbClr val="008000"/>
                </a:solidFill>
                <a:latin typeface="Microsoft YaHei" panose="020B0503020204020204" pitchFamily="34" charset="-122"/>
                <a:ea typeface="Microsoft YaHei" panose="020B0503020204020204" pitchFamily="34" charset="-122"/>
              </a:rPr>
              <a:t>当应用退出的时候调用本函数</a:t>
            </a:r>
            <a:endParaRPr lang="zh-CN" altLang="en-US" sz="1600" dirty="0">
              <a:solidFill>
                <a:srgbClr val="000000"/>
              </a:solidFill>
              <a:latin typeface="Microsoft YaHei" panose="020B0503020204020204" pitchFamily="34" charset="-122"/>
              <a:ea typeface="Microsoft YaHei" panose="020B0503020204020204" pitchFamily="34" charset="-122"/>
            </a:endParaRPr>
          </a:p>
          <a:p>
            <a:r>
              <a:rPr lang="en" altLang="zh-CN" sz="1600" dirty="0">
                <a:solidFill>
                  <a:srgbClr val="267F99"/>
                </a:solidFill>
                <a:latin typeface="Microsoft YaHei" panose="020B0503020204020204" pitchFamily="34" charset="-122"/>
                <a:ea typeface="Microsoft YaHei" panose="020B0503020204020204" pitchFamily="34" charset="-122"/>
              </a:rPr>
              <a:t>VOID</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err="1">
                <a:solidFill>
                  <a:srgbClr val="795E26"/>
                </a:solidFill>
                <a:latin typeface="Microsoft YaHei" panose="020B0503020204020204" pitchFamily="34" charset="-122"/>
                <a:ea typeface="Microsoft YaHei" panose="020B0503020204020204" pitchFamily="34" charset="-122"/>
              </a:rPr>
              <a:t>Fini</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267F99"/>
                </a:solidFill>
                <a:latin typeface="Microsoft YaHei" panose="020B0503020204020204" pitchFamily="34" charset="-122"/>
                <a:ea typeface="Microsoft YaHei" panose="020B0503020204020204" pitchFamily="34" charset="-122"/>
              </a:rPr>
              <a:t>INT32</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1080"/>
                </a:solidFill>
                <a:latin typeface="Microsoft YaHei" panose="020B0503020204020204" pitchFamily="34" charset="-122"/>
                <a:ea typeface="Microsoft YaHei" panose="020B0503020204020204" pitchFamily="34" charset="-122"/>
              </a:rPr>
              <a:t>code</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267F99"/>
                </a:solidFill>
                <a:latin typeface="Microsoft YaHei" panose="020B0503020204020204" pitchFamily="34" charset="-122"/>
                <a:ea typeface="Microsoft YaHei" panose="020B0503020204020204" pitchFamily="34" charset="-122"/>
              </a:rPr>
              <a:t>VOID</a:t>
            </a:r>
            <a:r>
              <a:rPr lang="en" altLang="zh-CN" sz="1600" dirty="0">
                <a:solidFill>
                  <a:srgbClr val="0000FF"/>
                </a:solidFill>
                <a:latin typeface="Microsoft YaHei" panose="020B0503020204020204" pitchFamily="34" charset="-122"/>
                <a:ea typeface="Microsoft YaHei" panose="020B0503020204020204" pitchFamily="34" charset="-122"/>
              </a:rPr>
              <a:t>*</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1080"/>
                </a:solidFill>
                <a:latin typeface="Microsoft YaHei" panose="020B0503020204020204" pitchFamily="34" charset="-122"/>
                <a:ea typeface="Microsoft YaHei" panose="020B0503020204020204" pitchFamily="34" charset="-122"/>
              </a:rPr>
              <a:t>v</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001080"/>
                </a:solidFill>
                <a:latin typeface="Microsoft YaHei" panose="020B0503020204020204" pitchFamily="34" charset="-122"/>
                <a:ea typeface="Microsoft YaHei" panose="020B0503020204020204" pitchFamily="34" charset="-122"/>
              </a:rPr>
              <a:t>    </a:t>
            </a:r>
            <a:r>
              <a:rPr lang="en" altLang="zh-CN" sz="1600" dirty="0" err="1">
                <a:solidFill>
                  <a:srgbClr val="001080"/>
                </a:solidFill>
                <a:latin typeface="Microsoft YaHei" panose="020B0503020204020204" pitchFamily="34" charset="-122"/>
                <a:ea typeface="Microsoft YaHei" panose="020B0503020204020204" pitchFamily="34" charset="-122"/>
              </a:rPr>
              <a:t>OutFile</a:t>
            </a:r>
            <a:r>
              <a:rPr lang="en" altLang="zh-CN" sz="1600" dirty="0" err="1">
                <a:solidFill>
                  <a:srgbClr val="000000"/>
                </a:solidFill>
                <a:latin typeface="Microsoft YaHei" panose="020B0503020204020204" pitchFamily="34" charset="-122"/>
                <a:ea typeface="Microsoft YaHei" panose="020B0503020204020204" pitchFamily="34" charset="-122"/>
              </a:rPr>
              <a:t>.</a:t>
            </a:r>
            <a:r>
              <a:rPr lang="en" altLang="zh-CN" sz="1600" dirty="0" err="1">
                <a:solidFill>
                  <a:srgbClr val="795E26"/>
                </a:solidFill>
                <a:latin typeface="Microsoft YaHei" panose="020B0503020204020204" pitchFamily="34" charset="-122"/>
                <a:ea typeface="Microsoft YaHei" panose="020B0503020204020204" pitchFamily="34" charset="-122"/>
              </a:rPr>
              <a:t>setf</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err="1">
                <a:solidFill>
                  <a:srgbClr val="267F99"/>
                </a:solidFill>
                <a:latin typeface="Microsoft YaHei" panose="020B0503020204020204" pitchFamily="34" charset="-122"/>
                <a:ea typeface="Microsoft YaHei" panose="020B0503020204020204" pitchFamily="34" charset="-122"/>
              </a:rPr>
              <a:t>ios</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err="1">
                <a:solidFill>
                  <a:srgbClr val="000000"/>
                </a:solidFill>
                <a:latin typeface="Microsoft YaHei" panose="020B0503020204020204" pitchFamily="34" charset="-122"/>
                <a:ea typeface="Microsoft YaHei" panose="020B0503020204020204" pitchFamily="34" charset="-122"/>
              </a:rPr>
              <a:t>showbase</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000000"/>
                </a:solidFill>
                <a:latin typeface="Microsoft YaHei" panose="020B0503020204020204" pitchFamily="34" charset="-122"/>
                <a:ea typeface="Microsoft YaHei" panose="020B0503020204020204" pitchFamily="34" charset="-122"/>
              </a:rPr>
              <a:t>    </a:t>
            </a:r>
            <a:r>
              <a:rPr lang="en" altLang="zh-CN" sz="1600" dirty="0" err="1">
                <a:solidFill>
                  <a:srgbClr val="000000"/>
                </a:solidFill>
                <a:latin typeface="Microsoft YaHei" panose="020B0503020204020204" pitchFamily="34" charset="-122"/>
                <a:ea typeface="Microsoft YaHei" panose="020B0503020204020204" pitchFamily="34" charset="-122"/>
              </a:rPr>
              <a:t>OutFile</a:t>
            </a:r>
            <a:r>
              <a:rPr lang="en" altLang="zh-CN" sz="1600" dirty="0">
                <a:solidFill>
                  <a:srgbClr val="000000"/>
                </a:solidFill>
                <a:latin typeface="Microsoft YaHei" panose="020B0503020204020204" pitchFamily="34" charset="-122"/>
                <a:ea typeface="Microsoft YaHei" panose="020B0503020204020204" pitchFamily="34" charset="-122"/>
              </a:rPr>
              <a:t> &lt;&lt; </a:t>
            </a:r>
            <a:r>
              <a:rPr lang="en" altLang="zh-CN" sz="1600" dirty="0">
                <a:solidFill>
                  <a:srgbClr val="A31515"/>
                </a:solidFill>
                <a:latin typeface="Microsoft YaHei" panose="020B0503020204020204" pitchFamily="34" charset="-122"/>
                <a:ea typeface="Microsoft YaHei" panose="020B0503020204020204" pitchFamily="34" charset="-122"/>
              </a:rPr>
              <a:t>"Count "</a:t>
            </a:r>
            <a:r>
              <a:rPr lang="en" altLang="zh-CN" sz="1600" dirty="0">
                <a:solidFill>
                  <a:srgbClr val="000000"/>
                </a:solidFill>
                <a:latin typeface="Microsoft YaHei" panose="020B0503020204020204" pitchFamily="34" charset="-122"/>
                <a:ea typeface="Microsoft YaHei" panose="020B0503020204020204" pitchFamily="34" charset="-122"/>
              </a:rPr>
              <a:t> &lt;&lt; </a:t>
            </a:r>
            <a:r>
              <a:rPr lang="en" altLang="zh-CN" sz="1600" dirty="0" err="1">
                <a:solidFill>
                  <a:srgbClr val="000000"/>
                </a:solidFill>
                <a:latin typeface="Microsoft YaHei" panose="020B0503020204020204" pitchFamily="34" charset="-122"/>
                <a:ea typeface="Microsoft YaHei" panose="020B0503020204020204" pitchFamily="34" charset="-122"/>
              </a:rPr>
              <a:t>icount</a:t>
            </a:r>
            <a:r>
              <a:rPr lang="en" altLang="zh-CN" sz="1600" dirty="0">
                <a:solidFill>
                  <a:srgbClr val="000000"/>
                </a:solidFill>
                <a:latin typeface="Microsoft YaHei" panose="020B0503020204020204" pitchFamily="34" charset="-122"/>
                <a:ea typeface="Microsoft YaHei" panose="020B0503020204020204" pitchFamily="34" charset="-122"/>
              </a:rPr>
              <a:t> &lt;&lt; </a:t>
            </a:r>
            <a:r>
              <a:rPr lang="en" altLang="zh-CN" sz="1600" dirty="0" err="1">
                <a:solidFill>
                  <a:srgbClr val="000000"/>
                </a:solidFill>
                <a:latin typeface="Microsoft YaHei" panose="020B0503020204020204" pitchFamily="34" charset="-122"/>
                <a:ea typeface="Microsoft YaHei" panose="020B0503020204020204" pitchFamily="34" charset="-122"/>
              </a:rPr>
              <a:t>endl</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001080"/>
                </a:solidFill>
                <a:latin typeface="Microsoft YaHei" panose="020B0503020204020204" pitchFamily="34" charset="-122"/>
                <a:ea typeface="Microsoft YaHei" panose="020B0503020204020204" pitchFamily="34" charset="-122"/>
              </a:rPr>
              <a:t>    </a:t>
            </a:r>
            <a:r>
              <a:rPr lang="en" altLang="zh-CN" sz="1600" dirty="0" err="1">
                <a:solidFill>
                  <a:srgbClr val="001080"/>
                </a:solidFill>
                <a:latin typeface="Microsoft YaHei" panose="020B0503020204020204" pitchFamily="34" charset="-122"/>
                <a:ea typeface="Microsoft YaHei" panose="020B0503020204020204" pitchFamily="34" charset="-122"/>
              </a:rPr>
              <a:t>OutFile</a:t>
            </a:r>
            <a:r>
              <a:rPr lang="en" altLang="zh-CN" sz="1600" dirty="0" err="1">
                <a:solidFill>
                  <a:srgbClr val="000000"/>
                </a:solidFill>
                <a:latin typeface="Microsoft YaHei" panose="020B0503020204020204" pitchFamily="34" charset="-122"/>
                <a:ea typeface="Microsoft YaHei" panose="020B0503020204020204" pitchFamily="34" charset="-122"/>
              </a:rPr>
              <a:t>.</a:t>
            </a:r>
            <a:r>
              <a:rPr lang="en" altLang="zh-CN" sz="1600" dirty="0" err="1">
                <a:solidFill>
                  <a:srgbClr val="795E26"/>
                </a:solidFill>
                <a:latin typeface="Microsoft YaHei" panose="020B0503020204020204" pitchFamily="34" charset="-122"/>
                <a:ea typeface="Microsoft YaHei" panose="020B0503020204020204" pitchFamily="34" charset="-122"/>
              </a:rPr>
              <a:t>close</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0000"/>
                </a:solidFill>
                <a:latin typeface="Microsoft YaHei" panose="020B0503020204020204" pitchFamily="34" charset="-122"/>
                <a:ea typeface="Microsoft YaHei" panose="020B0503020204020204" pitchFamily="34" charset="-122"/>
              </a:rPr>
              <a:t>}</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EA44E669-BC8C-C66D-368D-71433FE5CB01}"/>
              </a:ext>
            </a:extLst>
          </p:cNvPr>
          <p:cNvSpPr txBox="1"/>
          <p:nvPr/>
        </p:nvSpPr>
        <p:spPr>
          <a:xfrm>
            <a:off x="6316661" y="1058913"/>
            <a:ext cx="5101396" cy="5016758"/>
          </a:xfrm>
          <a:prstGeom prst="rect">
            <a:avLst/>
          </a:prstGeom>
          <a:noFill/>
        </p:spPr>
        <p:txBody>
          <a:bodyPr wrap="square" rtlCol="0">
            <a:spAutoFit/>
          </a:bodyPr>
          <a:lstStyle/>
          <a:p>
            <a:r>
              <a:rPr lang="en" altLang="zh-CN" sz="1600" dirty="0">
                <a:solidFill>
                  <a:srgbClr val="267F99"/>
                </a:solidFill>
                <a:latin typeface="Microsoft YaHei" panose="020B0503020204020204" pitchFamily="34" charset="-122"/>
                <a:ea typeface="Microsoft YaHei" panose="020B0503020204020204" pitchFamily="34" charset="-122"/>
              </a:rPr>
              <a:t>INT32</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795E26"/>
                </a:solidFill>
                <a:latin typeface="Microsoft YaHei" panose="020B0503020204020204" pitchFamily="34" charset="-122"/>
                <a:ea typeface="Microsoft YaHei" panose="020B0503020204020204" pitchFamily="34" charset="-122"/>
              </a:rPr>
              <a:t>Usage</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000000"/>
                </a:solidFill>
                <a:latin typeface="Microsoft YaHei" panose="020B0503020204020204" pitchFamily="34" charset="-122"/>
                <a:ea typeface="Microsoft YaHei" panose="020B0503020204020204" pitchFamily="34" charset="-122"/>
              </a:rPr>
              <a:t>    </a:t>
            </a:r>
            <a:r>
              <a:rPr lang="en" altLang="zh-CN" sz="1600" dirty="0" err="1">
                <a:solidFill>
                  <a:srgbClr val="000000"/>
                </a:solidFill>
                <a:latin typeface="Microsoft YaHei" panose="020B0503020204020204" pitchFamily="34" charset="-122"/>
                <a:ea typeface="Microsoft YaHei" panose="020B0503020204020204" pitchFamily="34" charset="-122"/>
              </a:rPr>
              <a:t>cerr</a:t>
            </a:r>
            <a:r>
              <a:rPr lang="en" altLang="zh-CN" sz="1600" dirty="0">
                <a:solidFill>
                  <a:srgbClr val="000000"/>
                </a:solidFill>
                <a:latin typeface="Microsoft YaHei" panose="020B0503020204020204" pitchFamily="34" charset="-122"/>
                <a:ea typeface="Microsoft YaHei" panose="020B0503020204020204" pitchFamily="34" charset="-122"/>
              </a:rPr>
              <a:t> &lt;&lt; </a:t>
            </a:r>
            <a:r>
              <a:rPr lang="en" altLang="zh-CN" sz="1600" dirty="0">
                <a:solidFill>
                  <a:srgbClr val="A31515"/>
                </a:solidFill>
                <a:latin typeface="Microsoft YaHei" panose="020B0503020204020204" pitchFamily="34" charset="-122"/>
                <a:ea typeface="Microsoft YaHei" panose="020B0503020204020204" pitchFamily="34" charset="-122"/>
              </a:rPr>
              <a:t>"This tool counts the number of dynamic instructions executed"</a:t>
            </a:r>
            <a:r>
              <a:rPr lang="en" altLang="zh-CN" sz="1600" dirty="0">
                <a:solidFill>
                  <a:srgbClr val="000000"/>
                </a:solidFill>
                <a:latin typeface="Microsoft YaHei" panose="020B0503020204020204" pitchFamily="34" charset="-122"/>
                <a:ea typeface="Microsoft YaHei" panose="020B0503020204020204" pitchFamily="34" charset="-122"/>
              </a:rPr>
              <a:t> &lt;&lt; </a:t>
            </a:r>
            <a:r>
              <a:rPr lang="en" altLang="zh-CN" sz="1600" dirty="0" err="1">
                <a:solidFill>
                  <a:srgbClr val="000000"/>
                </a:solidFill>
                <a:latin typeface="Microsoft YaHei" panose="020B0503020204020204" pitchFamily="34" charset="-122"/>
                <a:ea typeface="Microsoft YaHei" panose="020B0503020204020204" pitchFamily="34" charset="-122"/>
              </a:rPr>
              <a:t>endl</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000000"/>
                </a:solidFill>
                <a:latin typeface="Microsoft YaHei" panose="020B0503020204020204" pitchFamily="34" charset="-122"/>
                <a:ea typeface="Microsoft YaHei" panose="020B0503020204020204" pitchFamily="34" charset="-122"/>
              </a:rPr>
              <a:t>    </a:t>
            </a:r>
            <a:r>
              <a:rPr lang="en" altLang="zh-CN" sz="1600" dirty="0" err="1">
                <a:solidFill>
                  <a:srgbClr val="000000"/>
                </a:solidFill>
                <a:latin typeface="Microsoft YaHei" panose="020B0503020204020204" pitchFamily="34" charset="-122"/>
                <a:ea typeface="Microsoft YaHei" panose="020B0503020204020204" pitchFamily="34" charset="-122"/>
              </a:rPr>
              <a:t>cerr</a:t>
            </a:r>
            <a:r>
              <a:rPr lang="en" altLang="zh-CN" sz="1600" dirty="0">
                <a:solidFill>
                  <a:srgbClr val="000000"/>
                </a:solidFill>
                <a:latin typeface="Microsoft YaHei" panose="020B0503020204020204" pitchFamily="34" charset="-122"/>
                <a:ea typeface="Microsoft YaHei" panose="020B0503020204020204" pitchFamily="34" charset="-122"/>
              </a:rPr>
              <a:t> &lt;&lt; </a:t>
            </a:r>
            <a:r>
              <a:rPr lang="en" altLang="zh-CN" sz="1600" dirty="0" err="1">
                <a:solidFill>
                  <a:srgbClr val="000000"/>
                </a:solidFill>
                <a:latin typeface="Microsoft YaHei" panose="020B0503020204020204" pitchFamily="34" charset="-122"/>
                <a:ea typeface="Microsoft YaHei" panose="020B0503020204020204" pitchFamily="34" charset="-122"/>
              </a:rPr>
              <a:t>endl</a:t>
            </a:r>
            <a:r>
              <a:rPr lang="en" altLang="zh-CN" sz="1600" dirty="0">
                <a:solidFill>
                  <a:srgbClr val="000000"/>
                </a:solidFill>
                <a:latin typeface="Microsoft YaHei" panose="020B0503020204020204" pitchFamily="34" charset="-122"/>
                <a:ea typeface="Microsoft YaHei" panose="020B0503020204020204" pitchFamily="34" charset="-122"/>
              </a:rPr>
              <a:t> &lt;&lt; </a:t>
            </a:r>
            <a:r>
              <a:rPr lang="en" altLang="zh-CN" sz="1600" dirty="0">
                <a:solidFill>
                  <a:srgbClr val="267F99"/>
                </a:solidFill>
                <a:latin typeface="Microsoft YaHei" panose="020B0503020204020204" pitchFamily="34" charset="-122"/>
                <a:ea typeface="Microsoft YaHei" panose="020B0503020204020204" pitchFamily="34" charset="-122"/>
              </a:rPr>
              <a:t>KNOB_BASE</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err="1">
                <a:solidFill>
                  <a:srgbClr val="795E26"/>
                </a:solidFill>
                <a:latin typeface="Microsoft YaHei" panose="020B0503020204020204" pitchFamily="34" charset="-122"/>
                <a:ea typeface="Microsoft YaHei" panose="020B0503020204020204" pitchFamily="34" charset="-122"/>
              </a:rPr>
              <a:t>StringKnobSummary</a:t>
            </a:r>
            <a:r>
              <a:rPr lang="en" altLang="zh-CN" sz="1600" dirty="0">
                <a:solidFill>
                  <a:srgbClr val="000000"/>
                </a:solidFill>
                <a:latin typeface="Microsoft YaHei" panose="020B0503020204020204" pitchFamily="34" charset="-122"/>
                <a:ea typeface="Microsoft YaHei" panose="020B0503020204020204" pitchFamily="34" charset="-122"/>
              </a:rPr>
              <a:t>() &lt;&lt; </a:t>
            </a:r>
            <a:r>
              <a:rPr lang="en" altLang="zh-CN" sz="1600" dirty="0" err="1">
                <a:solidFill>
                  <a:srgbClr val="000000"/>
                </a:solidFill>
                <a:latin typeface="Microsoft YaHei" panose="020B0503020204020204" pitchFamily="34" charset="-122"/>
                <a:ea typeface="Microsoft YaHei" panose="020B0503020204020204" pitchFamily="34" charset="-122"/>
              </a:rPr>
              <a:t>endl</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AF00DB"/>
                </a:solidFill>
                <a:latin typeface="Microsoft YaHei" panose="020B0503020204020204" pitchFamily="34" charset="-122"/>
                <a:ea typeface="Microsoft YaHei" panose="020B0503020204020204" pitchFamily="34" charset="-122"/>
              </a:rPr>
              <a:t>    </a:t>
            </a:r>
            <a:r>
              <a:rPr lang="en" altLang="zh-CN" sz="1600" dirty="0">
                <a:solidFill>
                  <a:srgbClr val="AF00DB"/>
                </a:solidFill>
                <a:latin typeface="Microsoft YaHei" panose="020B0503020204020204" pitchFamily="34" charset="-122"/>
                <a:ea typeface="Microsoft YaHei" panose="020B0503020204020204" pitchFamily="34" charset="-122"/>
              </a:rPr>
              <a:t>return</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98658"/>
                </a:solidFill>
                <a:latin typeface="Microsoft YaHei" panose="020B0503020204020204" pitchFamily="34" charset="-122"/>
                <a:ea typeface="Microsoft YaHei" panose="020B0503020204020204" pitchFamily="34" charset="-122"/>
              </a:rPr>
              <a:t>1</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0000"/>
                </a:solidFill>
                <a:latin typeface="Microsoft YaHei" panose="020B0503020204020204" pitchFamily="34" charset="-122"/>
                <a:ea typeface="Microsoft YaHei" panose="020B0503020204020204" pitchFamily="34" charset="-122"/>
              </a:rPr>
              <a:t>}</a:t>
            </a:r>
          </a:p>
          <a:p>
            <a:endParaRPr lang="en" altLang="zh-CN" sz="1600" dirty="0">
              <a:solidFill>
                <a:srgbClr val="000000"/>
              </a:solidFill>
              <a:latin typeface="Microsoft YaHei" panose="020B0503020204020204" pitchFamily="34" charset="-122"/>
              <a:ea typeface="Microsoft YaHei" panose="020B0503020204020204" pitchFamily="34" charset="-122"/>
            </a:endParaRPr>
          </a:p>
          <a:p>
            <a:r>
              <a:rPr lang="en" altLang="zh-CN" sz="1600" dirty="0">
                <a:solidFill>
                  <a:srgbClr val="0000FF"/>
                </a:solidFill>
                <a:latin typeface="Microsoft YaHei" panose="020B0503020204020204" pitchFamily="34" charset="-122"/>
                <a:ea typeface="Microsoft YaHei" panose="020B0503020204020204" pitchFamily="34" charset="-122"/>
              </a:rPr>
              <a:t>int</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795E26"/>
                </a:solidFill>
                <a:latin typeface="Microsoft YaHei" panose="020B0503020204020204" pitchFamily="34" charset="-122"/>
                <a:ea typeface="Microsoft YaHei" panose="020B0503020204020204" pitchFamily="34" charset="-122"/>
              </a:rPr>
              <a:t>main</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000FF"/>
                </a:solidFill>
                <a:latin typeface="Microsoft YaHei" panose="020B0503020204020204" pitchFamily="34" charset="-122"/>
                <a:ea typeface="Microsoft YaHei" panose="020B0503020204020204" pitchFamily="34" charset="-122"/>
              </a:rPr>
              <a:t>int</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err="1">
                <a:solidFill>
                  <a:srgbClr val="001080"/>
                </a:solidFill>
                <a:latin typeface="Microsoft YaHei" panose="020B0503020204020204" pitchFamily="34" charset="-122"/>
                <a:ea typeface="Microsoft YaHei" panose="020B0503020204020204" pitchFamily="34" charset="-122"/>
              </a:rPr>
              <a:t>argc</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00FF"/>
                </a:solidFill>
                <a:latin typeface="Microsoft YaHei" panose="020B0503020204020204" pitchFamily="34" charset="-122"/>
                <a:ea typeface="Microsoft YaHei" panose="020B0503020204020204" pitchFamily="34" charset="-122"/>
              </a:rPr>
              <a:t>char*</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err="1">
                <a:solidFill>
                  <a:srgbClr val="001080"/>
                </a:solidFill>
                <a:latin typeface="Microsoft YaHei" panose="020B0503020204020204" pitchFamily="34" charset="-122"/>
                <a:ea typeface="Microsoft YaHei" panose="020B0503020204020204" pitchFamily="34" charset="-122"/>
              </a:rPr>
              <a:t>argv</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008000"/>
                </a:solidFill>
                <a:latin typeface="Microsoft YaHei" panose="020B0503020204020204" pitchFamily="34" charset="-122"/>
                <a:ea typeface="Microsoft YaHei" panose="020B0503020204020204" pitchFamily="34" charset="-122"/>
              </a:rPr>
              <a:t>    </a:t>
            </a:r>
            <a:r>
              <a:rPr lang="en" altLang="zh-CN" sz="1600" dirty="0">
                <a:solidFill>
                  <a:srgbClr val="008000"/>
                </a:solidFill>
                <a:latin typeface="Microsoft YaHei" panose="020B0503020204020204" pitchFamily="34" charset="-122"/>
                <a:ea typeface="Microsoft YaHei" panose="020B0503020204020204" pitchFamily="34" charset="-122"/>
              </a:rPr>
              <a:t>// </a:t>
            </a:r>
            <a:r>
              <a:rPr lang="zh-CN" altLang="en-US" sz="1600" dirty="0">
                <a:solidFill>
                  <a:srgbClr val="008000"/>
                </a:solidFill>
                <a:latin typeface="Microsoft YaHei" panose="020B0503020204020204" pitchFamily="34" charset="-122"/>
                <a:ea typeface="Microsoft YaHei" panose="020B0503020204020204" pitchFamily="34" charset="-122"/>
              </a:rPr>
              <a:t>初始化 </a:t>
            </a:r>
            <a:r>
              <a:rPr lang="en" altLang="zh-CN" sz="1600" dirty="0">
                <a:solidFill>
                  <a:srgbClr val="008000"/>
                </a:solidFill>
                <a:latin typeface="Microsoft YaHei" panose="020B0503020204020204" pitchFamily="34" charset="-122"/>
                <a:ea typeface="Microsoft YaHei" panose="020B0503020204020204" pitchFamily="34" charset="-122"/>
              </a:rPr>
              <a:t>pin</a:t>
            </a:r>
            <a:endParaRPr lang="en" altLang="zh-CN" sz="1600" dirty="0">
              <a:solidFill>
                <a:srgbClr val="000000"/>
              </a:solidFill>
              <a:latin typeface="Microsoft YaHei" panose="020B0503020204020204" pitchFamily="34" charset="-122"/>
              <a:ea typeface="Microsoft YaHei" panose="020B0503020204020204" pitchFamily="34" charset="-122"/>
            </a:endParaRPr>
          </a:p>
          <a:p>
            <a:r>
              <a:rPr lang="zh-CN" altLang="en-US" sz="1600" dirty="0">
                <a:solidFill>
                  <a:srgbClr val="AF00DB"/>
                </a:solidFill>
                <a:latin typeface="Microsoft YaHei" panose="020B0503020204020204" pitchFamily="34" charset="-122"/>
                <a:ea typeface="Microsoft YaHei" panose="020B0503020204020204" pitchFamily="34" charset="-122"/>
              </a:rPr>
              <a:t>    </a:t>
            </a:r>
            <a:r>
              <a:rPr lang="en" altLang="zh-CN" sz="1600" dirty="0">
                <a:solidFill>
                  <a:srgbClr val="AF00DB"/>
                </a:solidFill>
                <a:latin typeface="Microsoft YaHei" panose="020B0503020204020204" pitchFamily="34" charset="-122"/>
                <a:ea typeface="Microsoft YaHei" panose="020B0503020204020204" pitchFamily="34" charset="-122"/>
              </a:rPr>
              <a:t>if</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err="1">
                <a:solidFill>
                  <a:srgbClr val="795E26"/>
                </a:solidFill>
                <a:latin typeface="Microsoft YaHei" panose="020B0503020204020204" pitchFamily="34" charset="-122"/>
                <a:ea typeface="Microsoft YaHei" panose="020B0503020204020204" pitchFamily="34" charset="-122"/>
              </a:rPr>
              <a:t>PIN_Init</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err="1">
                <a:solidFill>
                  <a:srgbClr val="000000"/>
                </a:solidFill>
                <a:latin typeface="Microsoft YaHei" panose="020B0503020204020204" pitchFamily="34" charset="-122"/>
                <a:ea typeface="Microsoft YaHei" panose="020B0503020204020204" pitchFamily="34" charset="-122"/>
              </a:rPr>
              <a:t>argc</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err="1">
                <a:solidFill>
                  <a:srgbClr val="000000"/>
                </a:solidFill>
                <a:latin typeface="Microsoft YaHei" panose="020B0503020204020204" pitchFamily="34" charset="-122"/>
                <a:ea typeface="Microsoft YaHei" panose="020B0503020204020204" pitchFamily="34" charset="-122"/>
              </a:rPr>
              <a:t>argv</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AF00DB"/>
                </a:solidFill>
                <a:latin typeface="Microsoft YaHei" panose="020B0503020204020204" pitchFamily="34" charset="-122"/>
                <a:ea typeface="Microsoft YaHei" panose="020B0503020204020204" pitchFamily="34" charset="-122"/>
              </a:rPr>
              <a:t>return</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795E26"/>
                </a:solidFill>
                <a:latin typeface="Microsoft YaHei" panose="020B0503020204020204" pitchFamily="34" charset="-122"/>
                <a:ea typeface="Microsoft YaHei" panose="020B0503020204020204" pitchFamily="34" charset="-122"/>
              </a:rPr>
              <a:t>Usage</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001080"/>
                </a:solidFill>
                <a:latin typeface="Microsoft YaHei" panose="020B0503020204020204" pitchFamily="34" charset="-122"/>
                <a:ea typeface="Microsoft YaHei" panose="020B0503020204020204" pitchFamily="34" charset="-122"/>
              </a:rPr>
              <a:t>    </a:t>
            </a:r>
            <a:r>
              <a:rPr lang="en" altLang="zh-CN" sz="1600" dirty="0" err="1">
                <a:solidFill>
                  <a:srgbClr val="001080"/>
                </a:solidFill>
                <a:latin typeface="Microsoft YaHei" panose="020B0503020204020204" pitchFamily="34" charset="-122"/>
                <a:ea typeface="Microsoft YaHei" panose="020B0503020204020204" pitchFamily="34" charset="-122"/>
              </a:rPr>
              <a:t>OutFile</a:t>
            </a:r>
            <a:r>
              <a:rPr lang="en" altLang="zh-CN" sz="1600" dirty="0" err="1">
                <a:solidFill>
                  <a:srgbClr val="000000"/>
                </a:solidFill>
                <a:latin typeface="Microsoft YaHei" panose="020B0503020204020204" pitchFamily="34" charset="-122"/>
                <a:ea typeface="Microsoft YaHei" panose="020B0503020204020204" pitchFamily="34" charset="-122"/>
              </a:rPr>
              <a:t>.</a:t>
            </a:r>
            <a:r>
              <a:rPr lang="en" altLang="zh-CN" sz="1600" dirty="0" err="1">
                <a:solidFill>
                  <a:srgbClr val="795E26"/>
                </a:solidFill>
                <a:latin typeface="Microsoft YaHei" panose="020B0503020204020204" pitchFamily="34" charset="-122"/>
                <a:ea typeface="Microsoft YaHei" panose="020B0503020204020204" pitchFamily="34" charset="-122"/>
              </a:rPr>
              <a:t>open</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err="1">
                <a:solidFill>
                  <a:srgbClr val="001080"/>
                </a:solidFill>
                <a:latin typeface="Microsoft YaHei" panose="020B0503020204020204" pitchFamily="34" charset="-122"/>
                <a:ea typeface="Microsoft YaHei" panose="020B0503020204020204" pitchFamily="34" charset="-122"/>
              </a:rPr>
              <a:t>KnobOutputFile</a:t>
            </a:r>
            <a:r>
              <a:rPr lang="en" altLang="zh-CN" sz="1600" dirty="0" err="1">
                <a:solidFill>
                  <a:srgbClr val="000000"/>
                </a:solidFill>
                <a:latin typeface="Microsoft YaHei" panose="020B0503020204020204" pitchFamily="34" charset="-122"/>
                <a:ea typeface="Microsoft YaHei" panose="020B0503020204020204" pitchFamily="34" charset="-122"/>
              </a:rPr>
              <a:t>.</a:t>
            </a:r>
            <a:r>
              <a:rPr lang="en" altLang="zh-CN" sz="1600" dirty="0" err="1">
                <a:solidFill>
                  <a:srgbClr val="795E26"/>
                </a:solidFill>
                <a:latin typeface="Microsoft YaHei" panose="020B0503020204020204" pitchFamily="34" charset="-122"/>
                <a:ea typeface="Microsoft YaHei" panose="020B0503020204020204" pitchFamily="34" charset="-122"/>
              </a:rPr>
              <a:t>Value</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err="1">
                <a:solidFill>
                  <a:srgbClr val="795E26"/>
                </a:solidFill>
                <a:latin typeface="Microsoft YaHei" panose="020B0503020204020204" pitchFamily="34" charset="-122"/>
                <a:ea typeface="Microsoft YaHei" panose="020B0503020204020204" pitchFamily="34" charset="-122"/>
              </a:rPr>
              <a:t>c_str</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008000"/>
                </a:solidFill>
                <a:latin typeface="Microsoft YaHei" panose="020B0503020204020204" pitchFamily="34" charset="-122"/>
                <a:ea typeface="Microsoft YaHei" panose="020B0503020204020204" pitchFamily="34" charset="-122"/>
              </a:rPr>
              <a:t>    </a:t>
            </a:r>
            <a:r>
              <a:rPr lang="en" altLang="zh-CN" sz="1600" dirty="0">
                <a:solidFill>
                  <a:srgbClr val="008000"/>
                </a:solidFill>
                <a:latin typeface="Microsoft YaHei" panose="020B0503020204020204" pitchFamily="34" charset="-122"/>
                <a:ea typeface="Microsoft YaHei" panose="020B0503020204020204" pitchFamily="34" charset="-122"/>
              </a:rPr>
              <a:t>// </a:t>
            </a:r>
            <a:r>
              <a:rPr lang="zh-CN" altLang="en-US" sz="1600" dirty="0">
                <a:solidFill>
                  <a:srgbClr val="008000"/>
                </a:solidFill>
                <a:latin typeface="Microsoft YaHei" panose="020B0503020204020204" pitchFamily="34" charset="-122"/>
                <a:ea typeface="Microsoft YaHei" panose="020B0503020204020204" pitchFamily="34" charset="-122"/>
              </a:rPr>
              <a:t>注册一个名为</a:t>
            </a:r>
            <a:r>
              <a:rPr lang="en" altLang="zh-CN" sz="1600" dirty="0">
                <a:solidFill>
                  <a:srgbClr val="008000"/>
                </a:solidFill>
                <a:latin typeface="Microsoft YaHei" panose="020B0503020204020204" pitchFamily="34" charset="-122"/>
                <a:ea typeface="Microsoft YaHei" panose="020B0503020204020204" pitchFamily="34" charset="-122"/>
              </a:rPr>
              <a:t>Instruction</a:t>
            </a:r>
            <a:r>
              <a:rPr lang="zh-CN" altLang="en-US" sz="1600" dirty="0">
                <a:solidFill>
                  <a:srgbClr val="008000"/>
                </a:solidFill>
                <a:latin typeface="Microsoft YaHei" panose="020B0503020204020204" pitchFamily="34" charset="-122"/>
                <a:ea typeface="Microsoft YaHei" panose="020B0503020204020204" pitchFamily="34" charset="-122"/>
              </a:rPr>
              <a:t>的回调函数</a:t>
            </a:r>
            <a:endParaRPr lang="zh-CN" altLang="en-US" sz="1600" dirty="0">
              <a:solidFill>
                <a:srgbClr val="000000"/>
              </a:solidFill>
              <a:latin typeface="Microsoft YaHei" panose="020B0503020204020204" pitchFamily="34" charset="-122"/>
              <a:ea typeface="Microsoft YaHei" panose="020B0503020204020204" pitchFamily="34" charset="-122"/>
            </a:endParaRPr>
          </a:p>
          <a:p>
            <a:r>
              <a:rPr lang="zh-CN" altLang="en-US" sz="1600" dirty="0">
                <a:solidFill>
                  <a:srgbClr val="795E26"/>
                </a:solidFill>
                <a:latin typeface="Microsoft YaHei" panose="020B0503020204020204" pitchFamily="34" charset="-122"/>
                <a:ea typeface="Microsoft YaHei" panose="020B0503020204020204" pitchFamily="34" charset="-122"/>
              </a:rPr>
              <a:t>    </a:t>
            </a:r>
            <a:r>
              <a:rPr lang="en" altLang="zh-CN" sz="1600" dirty="0" err="1">
                <a:solidFill>
                  <a:srgbClr val="795E26"/>
                </a:solidFill>
                <a:latin typeface="Microsoft YaHei" panose="020B0503020204020204" pitchFamily="34" charset="-122"/>
                <a:ea typeface="Microsoft YaHei" panose="020B0503020204020204" pitchFamily="34" charset="-122"/>
              </a:rPr>
              <a:t>INS_AddInstrumentFunction</a:t>
            </a:r>
            <a:r>
              <a:rPr lang="en" altLang="zh-CN" sz="1600" dirty="0">
                <a:solidFill>
                  <a:srgbClr val="000000"/>
                </a:solidFill>
                <a:latin typeface="Microsoft YaHei" panose="020B0503020204020204" pitchFamily="34" charset="-122"/>
                <a:ea typeface="Microsoft YaHei" panose="020B0503020204020204" pitchFamily="34" charset="-122"/>
              </a:rPr>
              <a:t>(Instruction, </a:t>
            </a:r>
            <a:r>
              <a:rPr lang="en" altLang="zh-CN" sz="1600" dirty="0">
                <a:solidFill>
                  <a:srgbClr val="098658"/>
                </a:solidFill>
                <a:latin typeface="Microsoft YaHei" panose="020B0503020204020204" pitchFamily="34" charset="-122"/>
                <a:ea typeface="Microsoft YaHei" panose="020B0503020204020204" pitchFamily="34" charset="-122"/>
              </a:rPr>
              <a:t>0</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008000"/>
                </a:solidFill>
                <a:latin typeface="Microsoft YaHei" panose="020B0503020204020204" pitchFamily="34" charset="-122"/>
                <a:ea typeface="Microsoft YaHei" panose="020B0503020204020204" pitchFamily="34" charset="-122"/>
              </a:rPr>
              <a:t>    </a:t>
            </a:r>
            <a:r>
              <a:rPr lang="en" altLang="zh-CN" sz="1600" dirty="0">
                <a:solidFill>
                  <a:srgbClr val="008000"/>
                </a:solidFill>
                <a:latin typeface="Microsoft YaHei" panose="020B0503020204020204" pitchFamily="34" charset="-122"/>
                <a:ea typeface="Microsoft YaHei" panose="020B0503020204020204" pitchFamily="34" charset="-122"/>
              </a:rPr>
              <a:t>// </a:t>
            </a:r>
            <a:r>
              <a:rPr lang="zh-CN" altLang="en-US" sz="1600" dirty="0">
                <a:solidFill>
                  <a:srgbClr val="008000"/>
                </a:solidFill>
                <a:latin typeface="Microsoft YaHei" panose="020B0503020204020204" pitchFamily="34" charset="-122"/>
                <a:ea typeface="Microsoft YaHei" panose="020B0503020204020204" pitchFamily="34" charset="-122"/>
              </a:rPr>
              <a:t>当应用退出的时候，注册函数</a:t>
            </a:r>
            <a:r>
              <a:rPr lang="en" altLang="zh-CN" sz="1600" dirty="0" err="1">
                <a:solidFill>
                  <a:srgbClr val="008000"/>
                </a:solidFill>
                <a:latin typeface="Microsoft YaHei" panose="020B0503020204020204" pitchFamily="34" charset="-122"/>
                <a:ea typeface="Microsoft YaHei" panose="020B0503020204020204" pitchFamily="34" charset="-122"/>
              </a:rPr>
              <a:t>Fini</a:t>
            </a:r>
            <a:r>
              <a:rPr lang="zh-CN" altLang="en-US" sz="1600" dirty="0">
                <a:solidFill>
                  <a:srgbClr val="008000"/>
                </a:solidFill>
                <a:latin typeface="Microsoft YaHei" panose="020B0503020204020204" pitchFamily="34" charset="-122"/>
                <a:ea typeface="Microsoft YaHei" panose="020B0503020204020204" pitchFamily="34" charset="-122"/>
              </a:rPr>
              <a:t>来进行处理</a:t>
            </a:r>
            <a:endParaRPr lang="zh-CN" altLang="en-US" sz="1600" dirty="0">
              <a:solidFill>
                <a:srgbClr val="000000"/>
              </a:solidFill>
              <a:latin typeface="Microsoft YaHei" panose="020B0503020204020204" pitchFamily="34" charset="-122"/>
              <a:ea typeface="Microsoft YaHei" panose="020B0503020204020204" pitchFamily="34" charset="-122"/>
            </a:endParaRPr>
          </a:p>
          <a:p>
            <a:r>
              <a:rPr lang="zh-CN" altLang="en-US" sz="1600" dirty="0">
                <a:solidFill>
                  <a:srgbClr val="795E26"/>
                </a:solidFill>
                <a:latin typeface="Microsoft YaHei" panose="020B0503020204020204" pitchFamily="34" charset="-122"/>
                <a:ea typeface="Microsoft YaHei" panose="020B0503020204020204" pitchFamily="34" charset="-122"/>
              </a:rPr>
              <a:t>    </a:t>
            </a:r>
            <a:r>
              <a:rPr lang="en" altLang="zh-CN" sz="1600" dirty="0" err="1">
                <a:solidFill>
                  <a:srgbClr val="795E26"/>
                </a:solidFill>
                <a:latin typeface="Microsoft YaHei" panose="020B0503020204020204" pitchFamily="34" charset="-122"/>
                <a:ea typeface="Microsoft YaHei" panose="020B0503020204020204" pitchFamily="34" charset="-122"/>
              </a:rPr>
              <a:t>PIN_AddFiniFunction</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err="1">
                <a:solidFill>
                  <a:srgbClr val="000000"/>
                </a:solidFill>
                <a:latin typeface="Microsoft YaHei" panose="020B0503020204020204" pitchFamily="34" charset="-122"/>
                <a:ea typeface="Microsoft YaHei" panose="020B0503020204020204" pitchFamily="34" charset="-122"/>
              </a:rPr>
              <a:t>Fini</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98658"/>
                </a:solidFill>
                <a:latin typeface="Microsoft YaHei" panose="020B0503020204020204" pitchFamily="34" charset="-122"/>
                <a:ea typeface="Microsoft YaHei" panose="020B0503020204020204" pitchFamily="34" charset="-122"/>
              </a:rPr>
              <a:t>0</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008000"/>
                </a:solidFill>
                <a:latin typeface="Microsoft YaHei" panose="020B0503020204020204" pitchFamily="34" charset="-122"/>
                <a:ea typeface="Microsoft YaHei" panose="020B0503020204020204" pitchFamily="34" charset="-122"/>
              </a:rPr>
              <a:t>    </a:t>
            </a:r>
            <a:r>
              <a:rPr lang="en" altLang="zh-CN" sz="1600" dirty="0">
                <a:solidFill>
                  <a:srgbClr val="008000"/>
                </a:solidFill>
                <a:latin typeface="Microsoft YaHei" panose="020B0503020204020204" pitchFamily="34" charset="-122"/>
                <a:ea typeface="Microsoft YaHei" panose="020B0503020204020204" pitchFamily="34" charset="-122"/>
              </a:rPr>
              <a:t>// </a:t>
            </a:r>
            <a:r>
              <a:rPr lang="zh-CN" altLang="en-US" sz="1600" dirty="0">
                <a:solidFill>
                  <a:srgbClr val="008000"/>
                </a:solidFill>
                <a:latin typeface="Microsoft YaHei" panose="020B0503020204020204" pitchFamily="34" charset="-122"/>
                <a:ea typeface="Microsoft YaHei" panose="020B0503020204020204" pitchFamily="34" charset="-122"/>
              </a:rPr>
              <a:t>启动程序</a:t>
            </a:r>
            <a:endParaRPr lang="zh-CN" altLang="en-US" sz="1600" dirty="0">
              <a:solidFill>
                <a:srgbClr val="000000"/>
              </a:solidFill>
              <a:latin typeface="Microsoft YaHei" panose="020B0503020204020204" pitchFamily="34" charset="-122"/>
              <a:ea typeface="Microsoft YaHei" panose="020B0503020204020204" pitchFamily="34" charset="-122"/>
            </a:endParaRPr>
          </a:p>
          <a:p>
            <a:r>
              <a:rPr lang="zh-CN" altLang="en-US" sz="1600" dirty="0">
                <a:solidFill>
                  <a:srgbClr val="795E26"/>
                </a:solidFill>
                <a:latin typeface="Microsoft YaHei" panose="020B0503020204020204" pitchFamily="34" charset="-122"/>
                <a:ea typeface="Microsoft YaHei" panose="020B0503020204020204" pitchFamily="34" charset="-122"/>
              </a:rPr>
              <a:t>   </a:t>
            </a:r>
            <a:r>
              <a:rPr lang="en" altLang="zh-CN" sz="1600" dirty="0" err="1">
                <a:solidFill>
                  <a:srgbClr val="795E26"/>
                </a:solidFill>
                <a:latin typeface="Microsoft YaHei" panose="020B0503020204020204" pitchFamily="34" charset="-122"/>
                <a:ea typeface="Microsoft YaHei" panose="020B0503020204020204" pitchFamily="34" charset="-122"/>
              </a:rPr>
              <a:t>PIN_StartProgram</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AF00DB"/>
                </a:solidFill>
                <a:latin typeface="Microsoft YaHei" panose="020B0503020204020204" pitchFamily="34" charset="-122"/>
                <a:ea typeface="Microsoft YaHei" panose="020B0503020204020204" pitchFamily="34" charset="-122"/>
              </a:rPr>
              <a:t>   </a:t>
            </a:r>
            <a:r>
              <a:rPr lang="en" altLang="zh-CN" sz="1600" dirty="0">
                <a:solidFill>
                  <a:srgbClr val="AF00DB"/>
                </a:solidFill>
                <a:latin typeface="Microsoft YaHei" panose="020B0503020204020204" pitchFamily="34" charset="-122"/>
                <a:ea typeface="Microsoft YaHei" panose="020B0503020204020204" pitchFamily="34" charset="-122"/>
              </a:rPr>
              <a:t>return</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98658"/>
                </a:solidFill>
                <a:latin typeface="Microsoft YaHei" panose="020B0503020204020204" pitchFamily="34" charset="-122"/>
                <a:ea typeface="Microsoft YaHei" panose="020B0503020204020204" pitchFamily="34" charset="-122"/>
              </a:rPr>
              <a:t>0</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0000"/>
                </a:solidFill>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144498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
                                            <p:txEl>
                                              <p:pRg st="5" end="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xEl>
                                              <p:pRg st="6" end="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xEl>
                                              <p:pRg st="7" end="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
                                            <p:txEl>
                                              <p:pRg st="2" end="2"/>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12" end="12"/>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8">
                                            <p:txEl>
                                              <p:pRg st="11" end="1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
                                            <p:txEl>
                                              <p:pRg st="12" end="12"/>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
                                            <p:txEl>
                                              <p:pRg st="13" end="13"/>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8">
                                            <p:txEl>
                                              <p:pRg st="14" end="14"/>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
                                            <p:txEl>
                                              <p:pRg st="15" end="15"/>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
                                            <p:txEl>
                                              <p:pRg st="16" end="16"/>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1">
                                            <p:txEl>
                                              <p:pRg st="14" end="14"/>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
                                            <p:txEl>
                                              <p:pRg st="15" end="15"/>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
                                            <p:txEl>
                                              <p:pRg st="16" end="16"/>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1">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词法分析</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基本概念</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1424" y="1706792"/>
            <a:ext cx="4974268" cy="3134897"/>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基于词法分析的漏洞分析技术通过对代码进行</a:t>
            </a:r>
            <a:r>
              <a:rPr kumimoji="1" lang="zh-CN" altLang="en-US" sz="2000" dirty="0">
                <a:latin typeface="Microsoft YaHei" panose="020B0503020204020204" pitchFamily="34" charset="-122"/>
                <a:ea typeface="Microsoft YaHei" panose="020B0503020204020204" pitchFamily="34" charset="-122"/>
              </a:rPr>
              <a:t>基于文本或字符标识</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的匹配分析对比，以查找符合</a:t>
            </a:r>
            <a:r>
              <a:rPr kumimoji="1" lang="zh-CN" altLang="en-US" sz="2000" dirty="0">
                <a:latin typeface="Microsoft YaHei" panose="020B0503020204020204" pitchFamily="34" charset="-122"/>
                <a:ea typeface="Microsoft YaHei" panose="020B0503020204020204" pitchFamily="34" charset="-122"/>
              </a:rPr>
              <a:t>特定特征和词法规则</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的危险函数、</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API</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或简单语句组合。</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词法分析技术的主要思想是将代码文本与归纳好的缺陷模式（如边界条件检查）进行匹配，以此发现漏洞。</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1107996"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优缺点</a:t>
            </a:r>
          </a:p>
        </p:txBody>
      </p:sp>
      <p:sp>
        <p:nvSpPr>
          <p:cNvPr id="9" name="文本框 8">
            <a:extLst>
              <a:ext uri="{FF2B5EF4-FFF2-40B4-BE49-F238E27FC236}">
                <a16:creationId xmlns:a16="http://schemas.microsoft.com/office/drawing/2014/main" id="{0A3CBDEB-575B-00AE-A610-AD66DE4EF034}"/>
              </a:ext>
            </a:extLst>
          </p:cNvPr>
          <p:cNvSpPr txBox="1"/>
          <p:nvPr/>
        </p:nvSpPr>
        <p:spPr>
          <a:xfrm>
            <a:off x="6450969" y="1706792"/>
            <a:ext cx="4960962" cy="2750176"/>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词法分析能够开展针对词法方面的快速检测，算法简单，检测性能较高。</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缺点是只能进行</a:t>
            </a:r>
            <a:r>
              <a:rPr kumimoji="1" lang="zh-CN" altLang="en-US" sz="2000" dirty="0">
                <a:latin typeface="Microsoft YaHei" panose="020B0503020204020204" pitchFamily="34" charset="-122"/>
                <a:ea typeface="Microsoft YaHei" panose="020B0503020204020204" pitchFamily="34" charset="-122"/>
              </a:rPr>
              <a:t>表面</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的文本检测，不能进行语义方面的</a:t>
            </a:r>
            <a:r>
              <a:rPr kumimoji="1" lang="zh-CN" altLang="en-US" sz="2000" dirty="0">
                <a:latin typeface="Microsoft YaHei" panose="020B0503020204020204" pitchFamily="34" charset="-122"/>
                <a:ea typeface="Microsoft YaHei" panose="020B0503020204020204" pitchFamily="34" charset="-122"/>
              </a:rPr>
              <a:t>深层次</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分析，因此可以检测的缺陷和安全漏洞较少，会出现较高的漏报和误报。</a:t>
            </a:r>
          </a:p>
        </p:txBody>
      </p:sp>
    </p:spTree>
    <p:extLst>
      <p:ext uri="{BB962C8B-B14F-4D97-AF65-F5344CB8AC3E}">
        <p14:creationId xmlns:p14="http://schemas.microsoft.com/office/powerpoint/2010/main" val="12125426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程序插桩技术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2" y="1052513"/>
            <a:ext cx="10651295"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706792"/>
            <a:ext cx="10369152" cy="826573"/>
          </a:xfrm>
          <a:prstGeom prst="rect">
            <a:avLst/>
          </a:prstGeom>
          <a:noFill/>
        </p:spPr>
        <p:txBody>
          <a:bodyPr wrap="square" rtlCol="0">
            <a:spAutoFit/>
          </a:bodyPr>
          <a:lstStyle/>
          <a:p>
            <a:pPr>
              <a:lnSpc>
                <a:spcPct val="125000"/>
              </a:lnSpc>
            </a:pPr>
            <a:r>
              <a:rPr kumimoji="1" lang="zh-CN" altLang="en-US" sz="2000" dirty="0">
                <a:latin typeface="Microsoft YaHei" panose="020B0503020204020204" pitchFamily="34" charset="-122"/>
                <a:ea typeface="Microsoft YaHei" panose="020B0503020204020204" pitchFamily="34" charset="-122"/>
              </a:rPr>
              <a:t>在各种粒度的插装函数调用时，可以在代码中添加自己的处理函数，程序被加载后，在被插装的代码运行时，自己添加的函数会被调用。</a:t>
            </a:r>
          </a:p>
        </p:txBody>
      </p:sp>
      <p:graphicFrame>
        <p:nvGraphicFramePr>
          <p:cNvPr id="15" name="表格 14">
            <a:extLst>
              <a:ext uri="{FF2B5EF4-FFF2-40B4-BE49-F238E27FC236}">
                <a16:creationId xmlns:a16="http://schemas.microsoft.com/office/drawing/2014/main" id="{81728CC8-337E-23D8-D70C-389E4A9129A4}"/>
              </a:ext>
            </a:extLst>
          </p:cNvPr>
          <p:cNvGraphicFramePr>
            <a:graphicFrameLocks noGrp="1"/>
          </p:cNvGraphicFramePr>
          <p:nvPr>
            <p:extLst>
              <p:ext uri="{D42A27DB-BD31-4B8C-83A1-F6EECF244321}">
                <p14:modId xmlns:p14="http://schemas.microsoft.com/office/powerpoint/2010/main" val="2353861615"/>
              </p:ext>
            </p:extLst>
          </p:nvPr>
        </p:nvGraphicFramePr>
        <p:xfrm>
          <a:off x="993928" y="2780928"/>
          <a:ext cx="10204143" cy="2782127"/>
        </p:xfrm>
        <a:graphic>
          <a:graphicData uri="http://schemas.openxmlformats.org/drawingml/2006/table">
            <a:tbl>
              <a:tblPr firstRow="1" firstCol="1" bandRow="1">
                <a:tableStyleId>{5940675A-B579-460E-94D1-54222C63F5DA}</a:tableStyleId>
              </a:tblPr>
              <a:tblGrid>
                <a:gridCol w="3158388">
                  <a:extLst>
                    <a:ext uri="{9D8B030D-6E8A-4147-A177-3AD203B41FA5}">
                      <a16:colId xmlns:a16="http://schemas.microsoft.com/office/drawing/2014/main" val="20000"/>
                    </a:ext>
                  </a:extLst>
                </a:gridCol>
                <a:gridCol w="3906018">
                  <a:extLst>
                    <a:ext uri="{9D8B030D-6E8A-4147-A177-3AD203B41FA5}">
                      <a16:colId xmlns:a16="http://schemas.microsoft.com/office/drawing/2014/main" val="20001"/>
                    </a:ext>
                  </a:extLst>
                </a:gridCol>
                <a:gridCol w="3139737">
                  <a:extLst>
                    <a:ext uri="{9D8B030D-6E8A-4147-A177-3AD203B41FA5}">
                      <a16:colId xmlns:a16="http://schemas.microsoft.com/office/drawing/2014/main" val="20002"/>
                    </a:ext>
                  </a:extLst>
                </a:gridCol>
              </a:tblGrid>
              <a:tr h="527932">
                <a:tc>
                  <a:txBody>
                    <a:bodyPr/>
                    <a:lstStyle/>
                    <a:p>
                      <a:pPr algn="ctr">
                        <a:spcAft>
                          <a:spcPts val="0"/>
                        </a:spcAft>
                      </a:pPr>
                      <a:r>
                        <a:rPr lang="zh-CN" sz="1800" b="0" kern="100" dirty="0">
                          <a:effectLst/>
                          <a:latin typeface="Microsoft YaHei" panose="020B0503020204020204" pitchFamily="34" charset="-122"/>
                          <a:ea typeface="Microsoft YaHei" panose="020B0503020204020204" pitchFamily="34" charset="-122"/>
                        </a:rPr>
                        <a:t>插桩粒度</a:t>
                      </a:r>
                      <a:endParaRPr lang="zh-CN" sz="1800" b="0" kern="100" dirty="0">
                        <a:effectLst/>
                        <a:latin typeface="Microsoft YaHei" panose="020B0503020204020204" pitchFamily="34" charset="-122"/>
                        <a:ea typeface="Microsoft YaHei" panose="020B0503020204020204" pitchFamily="34" charset="-122"/>
                        <a:cs typeface="新宋体" panose="02010609030101010101" pitchFamily="49" charset="-122"/>
                      </a:endParaRPr>
                    </a:p>
                  </a:txBody>
                  <a:tcPr marL="68580" marR="68580" marT="0" marB="0" anchor="ctr"/>
                </a:tc>
                <a:tc>
                  <a:txBody>
                    <a:bodyPr/>
                    <a:lstStyle/>
                    <a:p>
                      <a:pPr algn="ctr">
                        <a:spcAft>
                          <a:spcPts val="0"/>
                        </a:spcAft>
                      </a:pPr>
                      <a:r>
                        <a:rPr lang="en-US" sz="1800" b="0" kern="100" dirty="0">
                          <a:effectLst/>
                          <a:latin typeface="Microsoft YaHei" panose="020B0503020204020204" pitchFamily="34" charset="-122"/>
                          <a:ea typeface="Microsoft YaHei" panose="020B0503020204020204" pitchFamily="34" charset="-122"/>
                        </a:rPr>
                        <a:t>API</a:t>
                      </a:r>
                      <a:endParaRPr lang="zh-CN" sz="1800" b="0" kern="100" dirty="0">
                        <a:effectLst/>
                        <a:latin typeface="Microsoft YaHei" panose="020B0503020204020204" pitchFamily="34" charset="-122"/>
                        <a:ea typeface="Microsoft YaHei" panose="020B0503020204020204" pitchFamily="34" charset="-122"/>
                        <a:cs typeface="新宋体" panose="02010609030101010101" pitchFamily="49" charset="-122"/>
                      </a:endParaRPr>
                    </a:p>
                  </a:txBody>
                  <a:tcPr marL="68580" marR="68580" marT="0" marB="0" anchor="ctr"/>
                </a:tc>
                <a:tc>
                  <a:txBody>
                    <a:bodyPr/>
                    <a:lstStyle/>
                    <a:p>
                      <a:pPr algn="ctr">
                        <a:spcAft>
                          <a:spcPts val="0"/>
                        </a:spcAft>
                      </a:pPr>
                      <a:r>
                        <a:rPr lang="zh-CN" sz="1800" b="0" kern="100">
                          <a:effectLst/>
                          <a:latin typeface="Microsoft YaHei" panose="020B0503020204020204" pitchFamily="34" charset="-122"/>
                          <a:ea typeface="Microsoft YaHei" panose="020B0503020204020204" pitchFamily="34" charset="-122"/>
                        </a:rPr>
                        <a:t>执行时机</a:t>
                      </a:r>
                      <a:endParaRPr lang="zh-CN" sz="1800" b="0" kern="100">
                        <a:effectLst/>
                        <a:latin typeface="Microsoft YaHei" panose="020B0503020204020204" pitchFamily="34" charset="-122"/>
                        <a:ea typeface="Microsoft YaHei"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00"/>
                  </a:ext>
                </a:extLst>
              </a:tr>
              <a:tr h="527932">
                <a:tc>
                  <a:txBody>
                    <a:bodyPr/>
                    <a:lstStyle/>
                    <a:p>
                      <a:pPr algn="l">
                        <a:spcAft>
                          <a:spcPts val="0"/>
                        </a:spcAft>
                      </a:pPr>
                      <a:r>
                        <a:rPr lang="zh-CN" sz="1800" b="0" kern="100" dirty="0">
                          <a:effectLst/>
                          <a:latin typeface="Microsoft YaHei" panose="020B0503020204020204" pitchFamily="34" charset="-122"/>
                          <a:ea typeface="Microsoft YaHei" panose="020B0503020204020204" pitchFamily="34" charset="-122"/>
                        </a:rPr>
                        <a:t>指令级插桩（</a:t>
                      </a:r>
                      <a:r>
                        <a:rPr lang="en-US" sz="1800" b="0" kern="100" dirty="0">
                          <a:effectLst/>
                          <a:latin typeface="Microsoft YaHei" panose="020B0503020204020204" pitchFamily="34" charset="-122"/>
                          <a:ea typeface="Microsoft YaHei" panose="020B0503020204020204" pitchFamily="34" charset="-122"/>
                        </a:rPr>
                        <a:t>instruction</a:t>
                      </a:r>
                      <a:r>
                        <a:rPr lang="zh-CN" sz="1800" b="0" kern="100" dirty="0">
                          <a:effectLst/>
                          <a:latin typeface="Microsoft YaHei" panose="020B0503020204020204" pitchFamily="34" charset="-122"/>
                          <a:ea typeface="Microsoft YaHei" panose="020B0503020204020204" pitchFamily="34" charset="-122"/>
                        </a:rPr>
                        <a:t>）</a:t>
                      </a:r>
                      <a:endParaRPr lang="zh-CN" sz="1800" b="0" kern="100" dirty="0">
                        <a:effectLst/>
                        <a:latin typeface="Microsoft YaHei" panose="020B0503020204020204" pitchFamily="34" charset="-122"/>
                        <a:ea typeface="Microsoft YaHei" panose="020B0503020204020204" pitchFamily="34" charset="-122"/>
                        <a:cs typeface="新宋体" panose="02010609030101010101" pitchFamily="49" charset="-122"/>
                      </a:endParaRPr>
                    </a:p>
                  </a:txBody>
                  <a:tcPr marL="68580" marR="68580" marT="0" marB="0" anchor="ctr"/>
                </a:tc>
                <a:tc>
                  <a:txBody>
                    <a:bodyPr/>
                    <a:lstStyle/>
                    <a:p>
                      <a:pPr algn="l">
                        <a:spcAft>
                          <a:spcPts val="0"/>
                        </a:spcAft>
                      </a:pPr>
                      <a:r>
                        <a:rPr lang="en-US" sz="1800" b="0" kern="100" dirty="0" err="1">
                          <a:effectLst/>
                          <a:latin typeface="Microsoft YaHei" panose="020B0503020204020204" pitchFamily="34" charset="-122"/>
                          <a:ea typeface="Microsoft YaHei" panose="020B0503020204020204" pitchFamily="34" charset="-122"/>
                        </a:rPr>
                        <a:t>INS_AddInstrumentFunction</a:t>
                      </a:r>
                      <a:endParaRPr lang="zh-CN" sz="1800" b="0" kern="100" dirty="0">
                        <a:effectLst/>
                        <a:latin typeface="Microsoft YaHei" panose="020B0503020204020204" pitchFamily="34" charset="-122"/>
                        <a:ea typeface="Microsoft YaHei" panose="020B0503020204020204" pitchFamily="34" charset="-122"/>
                        <a:cs typeface="新宋体" panose="02010609030101010101" pitchFamily="49" charset="-122"/>
                      </a:endParaRPr>
                    </a:p>
                  </a:txBody>
                  <a:tcPr marL="68580" marR="68580" marT="0" marB="0" anchor="ctr"/>
                </a:tc>
                <a:tc>
                  <a:txBody>
                    <a:bodyPr/>
                    <a:lstStyle/>
                    <a:p>
                      <a:pPr algn="l">
                        <a:spcAft>
                          <a:spcPts val="0"/>
                        </a:spcAft>
                      </a:pPr>
                      <a:r>
                        <a:rPr lang="zh-CN" sz="1800" b="0" kern="100" dirty="0">
                          <a:effectLst/>
                          <a:latin typeface="Microsoft YaHei" panose="020B0503020204020204" pitchFamily="34" charset="-122"/>
                          <a:ea typeface="Microsoft YaHei" panose="020B0503020204020204" pitchFamily="34" charset="-122"/>
                        </a:rPr>
                        <a:t>执行一条新指令</a:t>
                      </a:r>
                      <a:endParaRPr lang="zh-CN" sz="1800" b="0" kern="100" dirty="0">
                        <a:effectLst/>
                        <a:latin typeface="Microsoft YaHei" panose="020B0503020204020204" pitchFamily="34" charset="-122"/>
                        <a:ea typeface="Microsoft YaHei"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01"/>
                  </a:ext>
                </a:extLst>
              </a:tr>
              <a:tr h="670399">
                <a:tc>
                  <a:txBody>
                    <a:bodyPr/>
                    <a:lstStyle/>
                    <a:p>
                      <a:pPr algn="l">
                        <a:spcAft>
                          <a:spcPts val="0"/>
                        </a:spcAft>
                      </a:pPr>
                      <a:r>
                        <a:rPr lang="zh-CN" sz="1800" b="0" kern="100" dirty="0">
                          <a:effectLst/>
                          <a:latin typeface="Microsoft YaHei" panose="020B0503020204020204" pitchFamily="34" charset="-122"/>
                          <a:ea typeface="Microsoft YaHei" panose="020B0503020204020204" pitchFamily="34" charset="-122"/>
                        </a:rPr>
                        <a:t>轨迹级插桩（</a:t>
                      </a:r>
                      <a:r>
                        <a:rPr lang="en-US" sz="1800" b="0" kern="100" dirty="0">
                          <a:effectLst/>
                          <a:latin typeface="Microsoft YaHei" panose="020B0503020204020204" pitchFamily="34" charset="-122"/>
                          <a:ea typeface="Microsoft YaHei" panose="020B0503020204020204" pitchFamily="34" charset="-122"/>
                        </a:rPr>
                        <a:t>trace</a:t>
                      </a:r>
                      <a:r>
                        <a:rPr lang="zh-CN" sz="1800" b="0" kern="100" dirty="0">
                          <a:effectLst/>
                          <a:latin typeface="Microsoft YaHei" panose="020B0503020204020204" pitchFamily="34" charset="-122"/>
                          <a:ea typeface="Microsoft YaHei" panose="020B0503020204020204" pitchFamily="34" charset="-122"/>
                        </a:rPr>
                        <a:t>）</a:t>
                      </a:r>
                      <a:endParaRPr lang="zh-CN" sz="1800" b="0" kern="100" dirty="0">
                        <a:effectLst/>
                        <a:latin typeface="Microsoft YaHei" panose="020B0503020204020204" pitchFamily="34" charset="-122"/>
                        <a:ea typeface="Microsoft YaHei" panose="020B0503020204020204" pitchFamily="34" charset="-122"/>
                        <a:cs typeface="新宋体" panose="02010609030101010101" pitchFamily="49" charset="-122"/>
                      </a:endParaRPr>
                    </a:p>
                  </a:txBody>
                  <a:tcPr marL="68580" marR="68580" marT="0" marB="0" anchor="ctr"/>
                </a:tc>
                <a:tc>
                  <a:txBody>
                    <a:bodyPr/>
                    <a:lstStyle/>
                    <a:p>
                      <a:pPr algn="l">
                        <a:spcAft>
                          <a:spcPts val="0"/>
                        </a:spcAft>
                      </a:pPr>
                      <a:r>
                        <a:rPr lang="en-US" sz="1800" b="0" kern="100" dirty="0" err="1">
                          <a:effectLst/>
                          <a:latin typeface="Microsoft YaHei" panose="020B0503020204020204" pitchFamily="34" charset="-122"/>
                          <a:ea typeface="Microsoft YaHei" panose="020B0503020204020204" pitchFamily="34" charset="-122"/>
                        </a:rPr>
                        <a:t>TRACE_AddInstrumentFunction</a:t>
                      </a:r>
                      <a:endParaRPr lang="zh-CN" sz="1800" b="0" kern="100" dirty="0">
                        <a:effectLst/>
                        <a:latin typeface="Microsoft YaHei" panose="020B0503020204020204" pitchFamily="34" charset="-122"/>
                        <a:ea typeface="Microsoft YaHei" panose="020B0503020204020204" pitchFamily="34" charset="-122"/>
                        <a:cs typeface="新宋体" panose="02010609030101010101" pitchFamily="49" charset="-122"/>
                      </a:endParaRPr>
                    </a:p>
                  </a:txBody>
                  <a:tcPr marL="68580" marR="68580" marT="0" marB="0" anchor="ctr"/>
                </a:tc>
                <a:tc>
                  <a:txBody>
                    <a:bodyPr/>
                    <a:lstStyle/>
                    <a:p>
                      <a:pPr algn="l">
                        <a:spcAft>
                          <a:spcPts val="0"/>
                        </a:spcAft>
                      </a:pPr>
                      <a:r>
                        <a:rPr lang="zh-CN" sz="1800" b="0" kern="100">
                          <a:effectLst/>
                          <a:latin typeface="Microsoft YaHei" panose="020B0503020204020204" pitchFamily="34" charset="-122"/>
                          <a:ea typeface="Microsoft YaHei" panose="020B0503020204020204" pitchFamily="34" charset="-122"/>
                        </a:rPr>
                        <a:t>执行一个新</a:t>
                      </a:r>
                      <a:r>
                        <a:rPr lang="en-US" sz="1800" b="0" kern="100">
                          <a:effectLst/>
                          <a:latin typeface="Microsoft YaHei" panose="020B0503020204020204" pitchFamily="34" charset="-122"/>
                          <a:ea typeface="Microsoft YaHei" panose="020B0503020204020204" pitchFamily="34" charset="-122"/>
                        </a:rPr>
                        <a:t>trace</a:t>
                      </a:r>
                      <a:endParaRPr lang="zh-CN" sz="1800" b="0" kern="100">
                        <a:effectLst/>
                        <a:latin typeface="Microsoft YaHei" panose="020B0503020204020204" pitchFamily="34" charset="-122"/>
                        <a:ea typeface="Microsoft YaHei"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02"/>
                  </a:ext>
                </a:extLst>
              </a:tr>
              <a:tr h="527932">
                <a:tc>
                  <a:txBody>
                    <a:bodyPr/>
                    <a:lstStyle/>
                    <a:p>
                      <a:pPr algn="l">
                        <a:spcAft>
                          <a:spcPts val="0"/>
                        </a:spcAft>
                      </a:pPr>
                      <a:r>
                        <a:rPr lang="zh-CN" sz="1800" b="0" kern="100" dirty="0">
                          <a:effectLst/>
                          <a:latin typeface="Microsoft YaHei" panose="020B0503020204020204" pitchFamily="34" charset="-122"/>
                          <a:ea typeface="Microsoft YaHei" panose="020B0503020204020204" pitchFamily="34" charset="-122"/>
                        </a:rPr>
                        <a:t>镜像级插桩（</a:t>
                      </a:r>
                      <a:r>
                        <a:rPr lang="en-US" sz="1800" b="0" kern="100" dirty="0">
                          <a:effectLst/>
                          <a:latin typeface="Microsoft YaHei" panose="020B0503020204020204" pitchFamily="34" charset="-122"/>
                          <a:ea typeface="Microsoft YaHei" panose="020B0503020204020204" pitchFamily="34" charset="-122"/>
                        </a:rPr>
                        <a:t>image</a:t>
                      </a:r>
                      <a:r>
                        <a:rPr lang="zh-CN" sz="1800" b="0" kern="100" dirty="0">
                          <a:effectLst/>
                          <a:latin typeface="Microsoft YaHei" panose="020B0503020204020204" pitchFamily="34" charset="-122"/>
                          <a:ea typeface="Microsoft YaHei" panose="020B0503020204020204" pitchFamily="34" charset="-122"/>
                        </a:rPr>
                        <a:t>）</a:t>
                      </a:r>
                      <a:endParaRPr lang="zh-CN" sz="1800" b="0" kern="100" dirty="0">
                        <a:effectLst/>
                        <a:latin typeface="Microsoft YaHei" panose="020B0503020204020204" pitchFamily="34" charset="-122"/>
                        <a:ea typeface="Microsoft YaHei" panose="020B0503020204020204" pitchFamily="34" charset="-122"/>
                        <a:cs typeface="新宋体" panose="02010609030101010101" pitchFamily="49" charset="-122"/>
                      </a:endParaRPr>
                    </a:p>
                  </a:txBody>
                  <a:tcPr marL="68580" marR="68580" marT="0" marB="0" anchor="ctr"/>
                </a:tc>
                <a:tc>
                  <a:txBody>
                    <a:bodyPr/>
                    <a:lstStyle/>
                    <a:p>
                      <a:pPr algn="l">
                        <a:spcAft>
                          <a:spcPts val="0"/>
                        </a:spcAft>
                      </a:pPr>
                      <a:r>
                        <a:rPr lang="en-US" sz="1800" b="0" kern="100" dirty="0" err="1">
                          <a:effectLst/>
                          <a:latin typeface="Microsoft YaHei" panose="020B0503020204020204" pitchFamily="34" charset="-122"/>
                          <a:ea typeface="Microsoft YaHei" panose="020B0503020204020204" pitchFamily="34" charset="-122"/>
                        </a:rPr>
                        <a:t>IMG_AddInstrumentFunction</a:t>
                      </a:r>
                      <a:endParaRPr lang="zh-CN" sz="1800" b="0" kern="100" dirty="0">
                        <a:effectLst/>
                        <a:latin typeface="Microsoft YaHei" panose="020B0503020204020204" pitchFamily="34" charset="-122"/>
                        <a:ea typeface="Microsoft YaHei" panose="020B0503020204020204" pitchFamily="34" charset="-122"/>
                        <a:cs typeface="新宋体" panose="02010609030101010101" pitchFamily="49" charset="-122"/>
                      </a:endParaRPr>
                    </a:p>
                  </a:txBody>
                  <a:tcPr marL="68580" marR="68580" marT="0" marB="0" anchor="ctr"/>
                </a:tc>
                <a:tc>
                  <a:txBody>
                    <a:bodyPr/>
                    <a:lstStyle/>
                    <a:p>
                      <a:pPr algn="l">
                        <a:spcAft>
                          <a:spcPts val="0"/>
                        </a:spcAft>
                      </a:pPr>
                      <a:r>
                        <a:rPr lang="zh-CN" sz="1800" b="0" kern="100" dirty="0">
                          <a:effectLst/>
                          <a:latin typeface="Microsoft YaHei" panose="020B0503020204020204" pitchFamily="34" charset="-122"/>
                          <a:ea typeface="Microsoft YaHei" panose="020B0503020204020204" pitchFamily="34" charset="-122"/>
                        </a:rPr>
                        <a:t>加载新镜像时</a:t>
                      </a:r>
                      <a:endParaRPr lang="zh-CN" sz="1800" b="0" kern="100" dirty="0">
                        <a:effectLst/>
                        <a:latin typeface="Microsoft YaHei" panose="020B0503020204020204" pitchFamily="34" charset="-122"/>
                        <a:ea typeface="Microsoft YaHei"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03"/>
                  </a:ext>
                </a:extLst>
              </a:tr>
              <a:tr h="527932">
                <a:tc>
                  <a:txBody>
                    <a:bodyPr/>
                    <a:lstStyle/>
                    <a:p>
                      <a:pPr algn="l">
                        <a:spcAft>
                          <a:spcPts val="0"/>
                        </a:spcAft>
                      </a:pPr>
                      <a:r>
                        <a:rPr lang="zh-CN" sz="1800" b="0" kern="100" dirty="0">
                          <a:effectLst/>
                          <a:latin typeface="Microsoft YaHei" panose="020B0503020204020204" pitchFamily="34" charset="-122"/>
                          <a:ea typeface="Microsoft YaHei" panose="020B0503020204020204" pitchFamily="34" charset="-122"/>
                        </a:rPr>
                        <a:t>函数级插桩（</a:t>
                      </a:r>
                      <a:r>
                        <a:rPr lang="en-US" sz="1800" b="0" kern="100" dirty="0">
                          <a:effectLst/>
                          <a:latin typeface="Microsoft YaHei" panose="020B0503020204020204" pitchFamily="34" charset="-122"/>
                          <a:ea typeface="Microsoft YaHei" panose="020B0503020204020204" pitchFamily="34" charset="-122"/>
                        </a:rPr>
                        <a:t>routine</a:t>
                      </a:r>
                      <a:r>
                        <a:rPr lang="zh-CN" sz="1800" b="0" kern="100" dirty="0">
                          <a:effectLst/>
                          <a:latin typeface="Microsoft YaHei" panose="020B0503020204020204" pitchFamily="34" charset="-122"/>
                          <a:ea typeface="Microsoft YaHei" panose="020B0503020204020204" pitchFamily="34" charset="-122"/>
                        </a:rPr>
                        <a:t>）</a:t>
                      </a:r>
                      <a:endParaRPr lang="zh-CN" sz="1800" b="0" kern="100" dirty="0">
                        <a:effectLst/>
                        <a:latin typeface="Microsoft YaHei" panose="020B0503020204020204" pitchFamily="34" charset="-122"/>
                        <a:ea typeface="Microsoft YaHei" panose="020B0503020204020204" pitchFamily="34" charset="-122"/>
                        <a:cs typeface="新宋体" panose="02010609030101010101" pitchFamily="49" charset="-122"/>
                      </a:endParaRPr>
                    </a:p>
                  </a:txBody>
                  <a:tcPr marL="68580" marR="68580" marT="0" marB="0" anchor="ctr"/>
                </a:tc>
                <a:tc>
                  <a:txBody>
                    <a:bodyPr/>
                    <a:lstStyle/>
                    <a:p>
                      <a:pPr algn="l">
                        <a:spcAft>
                          <a:spcPts val="0"/>
                        </a:spcAft>
                      </a:pPr>
                      <a:r>
                        <a:rPr lang="en-US" sz="1800" b="0" kern="100">
                          <a:effectLst/>
                          <a:latin typeface="Microsoft YaHei" panose="020B0503020204020204" pitchFamily="34" charset="-122"/>
                          <a:ea typeface="Microsoft YaHei" panose="020B0503020204020204" pitchFamily="34" charset="-122"/>
                        </a:rPr>
                        <a:t>RTN_AddInstrumentFunction</a:t>
                      </a:r>
                      <a:endParaRPr lang="zh-CN" sz="1800" b="0" kern="100">
                        <a:effectLst/>
                        <a:latin typeface="Microsoft YaHei" panose="020B0503020204020204" pitchFamily="34" charset="-122"/>
                        <a:ea typeface="Microsoft YaHei" panose="020B0503020204020204" pitchFamily="34" charset="-122"/>
                        <a:cs typeface="新宋体" panose="02010609030101010101" pitchFamily="49" charset="-122"/>
                      </a:endParaRPr>
                    </a:p>
                  </a:txBody>
                  <a:tcPr marL="68580" marR="68580" marT="0" marB="0" anchor="ctr"/>
                </a:tc>
                <a:tc>
                  <a:txBody>
                    <a:bodyPr/>
                    <a:lstStyle/>
                    <a:p>
                      <a:pPr algn="l">
                        <a:spcAft>
                          <a:spcPts val="0"/>
                        </a:spcAft>
                      </a:pPr>
                      <a:r>
                        <a:rPr lang="zh-CN" sz="1800" b="0" kern="100" dirty="0">
                          <a:effectLst/>
                          <a:latin typeface="Microsoft YaHei" panose="020B0503020204020204" pitchFamily="34" charset="-122"/>
                          <a:ea typeface="Microsoft YaHei" panose="020B0503020204020204" pitchFamily="34" charset="-122"/>
                        </a:rPr>
                        <a:t>执行一个新函数时</a:t>
                      </a:r>
                      <a:endParaRPr lang="zh-CN" sz="1800" b="0" kern="100" dirty="0">
                        <a:effectLst/>
                        <a:latin typeface="Microsoft YaHei" panose="020B0503020204020204" pitchFamily="34" charset="-122"/>
                        <a:ea typeface="Microsoft YaHei" panose="020B0503020204020204" pitchFamily="34" charset="-122"/>
                        <a:cs typeface="新宋体" panose="02010609030101010101" pitchFamily="49" charset="-122"/>
                      </a:endParaRPr>
                    </a:p>
                  </a:txBody>
                  <a:tcPr marL="68580" marR="68580" marT="0" marB="0" anchor="ctr"/>
                </a:tc>
                <a:extLst>
                  <a:ext uri="{0D108BD9-81ED-4DB2-BD59-A6C34878D82A}">
                    <a16:rowId xmlns:a16="http://schemas.microsoft.com/office/drawing/2014/main" val="10004"/>
                  </a:ext>
                </a:extLst>
              </a:tr>
            </a:tbl>
          </a:graphicData>
        </a:graphic>
      </p:graphicFrame>
      <p:sp>
        <p:nvSpPr>
          <p:cNvPr id="2" name="文本框 1">
            <a:extLst>
              <a:ext uri="{FF2B5EF4-FFF2-40B4-BE49-F238E27FC236}">
                <a16:creationId xmlns:a16="http://schemas.microsoft.com/office/drawing/2014/main" id="{CB25E034-3097-94EF-391C-70FD03876BC1}"/>
              </a:ext>
            </a:extLst>
          </p:cNvPr>
          <p:cNvSpPr txBox="1"/>
          <p:nvPr/>
        </p:nvSpPr>
        <p:spPr>
          <a:xfrm>
            <a:off x="911424"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插桩模式</a:t>
            </a:r>
          </a:p>
        </p:txBody>
      </p:sp>
    </p:spTree>
    <p:extLst>
      <p:ext uri="{BB962C8B-B14F-4D97-AF65-F5344CB8AC3E}">
        <p14:creationId xmlns:p14="http://schemas.microsoft.com/office/powerpoint/2010/main" val="4372805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AB43764-E041-9757-36BA-9EB80FCBD27B}"/>
              </a:ext>
            </a:extLst>
          </p:cNvPr>
          <p:cNvSpPr/>
          <p:nvPr/>
        </p:nvSpPr>
        <p:spPr>
          <a:xfrm>
            <a:off x="0" y="1720054"/>
            <a:ext cx="12192000" cy="2376264"/>
          </a:xfrm>
          <a:prstGeom prst="rect">
            <a:avLst/>
          </a:prstGeom>
          <a:solidFill>
            <a:srgbClr val="0048AA"/>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sz="6000" b="1" dirty="0">
                <a:solidFill>
                  <a:schemeClr val="bg1"/>
                </a:solidFill>
                <a:latin typeface="Microsoft YaHei" panose="020B0503020204020204" pitchFamily="34" charset="-122"/>
                <a:ea typeface="Microsoft YaHei" panose="020B0503020204020204" pitchFamily="34" charset="-122"/>
              </a:rPr>
              <a:t>06</a:t>
            </a:r>
            <a:r>
              <a:rPr kumimoji="1" lang="zh-CN" altLang="en-US" sz="6000" dirty="0">
                <a:solidFill>
                  <a:schemeClr val="bg1"/>
                </a:solidFill>
                <a:latin typeface="Microsoft YaHei" panose="020B0503020204020204" pitchFamily="34" charset="-122"/>
                <a:ea typeface="Microsoft YaHei" panose="020B0503020204020204" pitchFamily="34" charset="-122"/>
              </a:rPr>
              <a:t>  符号执行技术</a:t>
            </a:r>
          </a:p>
        </p:txBody>
      </p:sp>
    </p:spTree>
    <p:extLst>
      <p:ext uri="{BB962C8B-B14F-4D97-AF65-F5344CB8AC3E}">
        <p14:creationId xmlns:p14="http://schemas.microsoft.com/office/powerpoint/2010/main" val="4069988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符号执行技术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834F9780-0674-44A0-FF7F-C80FD400A950}"/>
              </a:ext>
            </a:extLst>
          </p:cNvPr>
          <p:cNvSpPr txBox="1"/>
          <p:nvPr/>
        </p:nvSpPr>
        <p:spPr>
          <a:xfrm>
            <a:off x="911424" y="1587004"/>
            <a:ext cx="5111749" cy="4801314"/>
          </a:xfrm>
          <a:prstGeom prst="rect">
            <a:avLst/>
          </a:prstGeom>
          <a:noFill/>
        </p:spPr>
        <p:txBody>
          <a:bodyPr wrap="square" rtlCol="0">
            <a:spAutoFit/>
          </a:bodyPr>
          <a:lstStyle/>
          <a:p>
            <a:r>
              <a:rPr lang="en-US" dirty="0">
                <a:solidFill>
                  <a:srgbClr val="0000FF"/>
                </a:solidFill>
                <a:latin typeface="Menlo"/>
              </a:rPr>
              <a:t>#include </a:t>
            </a:r>
            <a:r>
              <a:rPr lang="en-US" dirty="0">
                <a:solidFill>
                  <a:srgbClr val="A31515"/>
                </a:solidFill>
                <a:latin typeface="Menlo"/>
              </a:rPr>
              <a:t>&lt;iostream&gt;</a:t>
            </a:r>
            <a:endParaRPr lang="en-US" dirty="0">
              <a:solidFill>
                <a:srgbClr val="000000"/>
              </a:solidFill>
              <a:latin typeface="Menlo"/>
            </a:endParaRPr>
          </a:p>
          <a:p>
            <a:r>
              <a:rPr lang="en-US" dirty="0">
                <a:solidFill>
                  <a:srgbClr val="0000FF"/>
                </a:solidFill>
                <a:latin typeface="Menlo"/>
              </a:rPr>
              <a:t>int</a:t>
            </a:r>
            <a:r>
              <a:rPr lang="en-US" dirty="0">
                <a:solidFill>
                  <a:srgbClr val="000000"/>
                </a:solidFill>
                <a:latin typeface="Menlo"/>
              </a:rPr>
              <a:t> main(){</a:t>
            </a:r>
          </a:p>
          <a:p>
            <a:r>
              <a:rPr lang="zh-CN" altLang="en-US" dirty="0">
                <a:solidFill>
                  <a:srgbClr val="0000FF"/>
                </a:solidFill>
                <a:latin typeface="Menlo"/>
              </a:rPr>
              <a:t>  </a:t>
            </a:r>
            <a:r>
              <a:rPr lang="en-US" dirty="0">
                <a:solidFill>
                  <a:srgbClr val="0000FF"/>
                </a:solidFill>
                <a:latin typeface="Menlo"/>
              </a:rPr>
              <a:t>int</a:t>
            </a:r>
            <a:r>
              <a:rPr lang="en-US" dirty="0">
                <a:solidFill>
                  <a:srgbClr val="000000"/>
                </a:solidFill>
                <a:latin typeface="Menlo"/>
              </a:rPr>
              <a:t> x, y;</a:t>
            </a:r>
          </a:p>
          <a:p>
            <a:r>
              <a:rPr lang="zh-CN" altLang="en-US" dirty="0">
                <a:solidFill>
                  <a:srgbClr val="000000"/>
                </a:solidFill>
                <a:latin typeface="Menlo"/>
              </a:rPr>
              <a:t>  </a:t>
            </a:r>
            <a:r>
              <a:rPr lang="en-US" dirty="0">
                <a:solidFill>
                  <a:srgbClr val="000000"/>
                </a:solidFill>
                <a:latin typeface="Menlo"/>
              </a:rPr>
              <a:t>std::</a:t>
            </a:r>
            <a:r>
              <a:rPr lang="en-US" dirty="0" err="1">
                <a:solidFill>
                  <a:srgbClr val="000000"/>
                </a:solidFill>
                <a:latin typeface="Menlo"/>
              </a:rPr>
              <a:t>cin</a:t>
            </a:r>
            <a:r>
              <a:rPr lang="en-US" dirty="0">
                <a:solidFill>
                  <a:srgbClr val="000000"/>
                </a:solidFill>
                <a:latin typeface="Menlo"/>
              </a:rPr>
              <a:t> &gt;&gt; x;</a:t>
            </a:r>
          </a:p>
          <a:p>
            <a:r>
              <a:rPr lang="zh-CN" altLang="en-US" dirty="0">
                <a:solidFill>
                  <a:srgbClr val="000000"/>
                </a:solidFill>
                <a:latin typeface="Menlo"/>
              </a:rPr>
              <a:t>  </a:t>
            </a:r>
            <a:r>
              <a:rPr lang="en-US" dirty="0">
                <a:solidFill>
                  <a:srgbClr val="000000"/>
                </a:solidFill>
                <a:latin typeface="Menlo"/>
              </a:rPr>
              <a:t>std::</a:t>
            </a:r>
            <a:r>
              <a:rPr lang="en-US" dirty="0" err="1">
                <a:solidFill>
                  <a:srgbClr val="000000"/>
                </a:solidFill>
                <a:latin typeface="Menlo"/>
              </a:rPr>
              <a:t>cin</a:t>
            </a:r>
            <a:r>
              <a:rPr lang="en-US" dirty="0">
                <a:solidFill>
                  <a:srgbClr val="000000"/>
                </a:solidFill>
                <a:latin typeface="Menlo"/>
              </a:rPr>
              <a:t> &gt;&gt; y;</a:t>
            </a:r>
          </a:p>
          <a:p>
            <a:r>
              <a:rPr lang="zh-CN" altLang="en-US" dirty="0">
                <a:solidFill>
                  <a:srgbClr val="0000FF"/>
                </a:solidFill>
                <a:latin typeface="Menlo"/>
              </a:rPr>
              <a:t>  </a:t>
            </a:r>
            <a:r>
              <a:rPr lang="en-US" dirty="0">
                <a:solidFill>
                  <a:srgbClr val="0000FF"/>
                </a:solidFill>
                <a:latin typeface="Menlo"/>
              </a:rPr>
              <a:t>int</a:t>
            </a:r>
            <a:r>
              <a:rPr lang="en-US" dirty="0">
                <a:solidFill>
                  <a:srgbClr val="000000"/>
                </a:solidFill>
                <a:latin typeface="Menlo"/>
              </a:rPr>
              <a:t> z = </a:t>
            </a:r>
            <a:r>
              <a:rPr lang="en-US" dirty="0">
                <a:solidFill>
                  <a:srgbClr val="098658"/>
                </a:solidFill>
                <a:latin typeface="Menlo"/>
              </a:rPr>
              <a:t>2</a:t>
            </a:r>
            <a:r>
              <a:rPr lang="en-US" dirty="0">
                <a:solidFill>
                  <a:srgbClr val="000000"/>
                </a:solidFill>
                <a:latin typeface="Menlo"/>
              </a:rPr>
              <a:t>*y;</a:t>
            </a:r>
          </a:p>
          <a:p>
            <a:r>
              <a:rPr lang="zh-CN" altLang="en-US" dirty="0">
                <a:solidFill>
                  <a:srgbClr val="0000FF"/>
                </a:solidFill>
                <a:latin typeface="Menlo"/>
              </a:rPr>
              <a:t>  </a:t>
            </a:r>
            <a:r>
              <a:rPr lang="en-US" dirty="0">
                <a:solidFill>
                  <a:srgbClr val="0000FF"/>
                </a:solidFill>
                <a:latin typeface="Menlo"/>
              </a:rPr>
              <a:t>if</a:t>
            </a:r>
            <a:r>
              <a:rPr lang="en-US" dirty="0">
                <a:solidFill>
                  <a:srgbClr val="000000"/>
                </a:solidFill>
                <a:latin typeface="Menlo"/>
              </a:rPr>
              <a:t> (z == x){</a:t>
            </a:r>
          </a:p>
          <a:p>
            <a:r>
              <a:rPr lang="zh-CN" altLang="en-US" dirty="0">
                <a:solidFill>
                  <a:srgbClr val="0000FF"/>
                </a:solidFill>
                <a:latin typeface="Menlo"/>
              </a:rPr>
              <a:t>    </a:t>
            </a:r>
            <a:r>
              <a:rPr lang="en-US" dirty="0">
                <a:solidFill>
                  <a:srgbClr val="0000FF"/>
                </a:solidFill>
                <a:latin typeface="Menlo"/>
              </a:rPr>
              <a:t>if</a:t>
            </a:r>
            <a:r>
              <a:rPr lang="en-US" dirty="0">
                <a:solidFill>
                  <a:srgbClr val="000000"/>
                </a:solidFill>
                <a:latin typeface="Menlo"/>
              </a:rPr>
              <a:t> (x &gt; y+</a:t>
            </a:r>
            <a:r>
              <a:rPr lang="en-US" dirty="0">
                <a:solidFill>
                  <a:srgbClr val="098658"/>
                </a:solidFill>
                <a:latin typeface="Menlo"/>
              </a:rPr>
              <a:t>10</a:t>
            </a:r>
            <a:r>
              <a:rPr lang="en-US" dirty="0">
                <a:solidFill>
                  <a:srgbClr val="000000"/>
                </a:solidFill>
                <a:latin typeface="Menlo"/>
              </a:rPr>
              <a:t>){</a:t>
            </a:r>
          </a:p>
          <a:p>
            <a:r>
              <a:rPr lang="zh-CN" altLang="en-US" dirty="0">
                <a:solidFill>
                  <a:srgbClr val="000000"/>
                </a:solidFill>
                <a:latin typeface="Menlo"/>
              </a:rPr>
              <a:t>      </a:t>
            </a:r>
            <a:r>
              <a:rPr lang="en-US" dirty="0" err="1">
                <a:solidFill>
                  <a:srgbClr val="000000"/>
                </a:solidFill>
                <a:latin typeface="Menlo"/>
              </a:rPr>
              <a:t>printf</a:t>
            </a:r>
            <a:r>
              <a:rPr lang="en-US" dirty="0">
                <a:solidFill>
                  <a:srgbClr val="000000"/>
                </a:solidFill>
                <a:latin typeface="Menlo"/>
              </a:rPr>
              <a:t>(</a:t>
            </a:r>
            <a:r>
              <a:rPr lang="en-US" dirty="0">
                <a:solidFill>
                  <a:srgbClr val="A31515"/>
                </a:solidFill>
                <a:latin typeface="Menlo"/>
              </a:rPr>
              <a:t>"you win.\n"</a:t>
            </a:r>
            <a:r>
              <a:rPr lang="en-US" dirty="0">
                <a:solidFill>
                  <a:srgbClr val="000000"/>
                </a:solidFill>
                <a:latin typeface="Menlo"/>
              </a:rPr>
              <a:t>);</a:t>
            </a:r>
          </a:p>
          <a:p>
            <a:r>
              <a:rPr lang="zh-CN" altLang="en-US" dirty="0">
                <a:solidFill>
                  <a:srgbClr val="000000"/>
                </a:solidFill>
                <a:latin typeface="Menlo"/>
              </a:rPr>
              <a:t>    </a:t>
            </a:r>
            <a:r>
              <a:rPr lang="en-US" dirty="0">
                <a:solidFill>
                  <a:srgbClr val="000000"/>
                </a:solidFill>
                <a:latin typeface="Menlo"/>
              </a:rPr>
              <a:t>}</a:t>
            </a:r>
            <a:r>
              <a:rPr lang="en-US" dirty="0">
                <a:solidFill>
                  <a:srgbClr val="0000FF"/>
                </a:solidFill>
                <a:latin typeface="Menlo"/>
              </a:rPr>
              <a:t>else</a:t>
            </a:r>
            <a:r>
              <a:rPr lang="en-US" dirty="0">
                <a:solidFill>
                  <a:srgbClr val="000000"/>
                </a:solidFill>
                <a:latin typeface="Menlo"/>
              </a:rPr>
              <a:t>{</a:t>
            </a:r>
          </a:p>
          <a:p>
            <a:r>
              <a:rPr lang="zh-CN" altLang="en-US" dirty="0">
                <a:solidFill>
                  <a:srgbClr val="000000"/>
                </a:solidFill>
                <a:latin typeface="Menlo"/>
              </a:rPr>
              <a:t>      </a:t>
            </a:r>
            <a:r>
              <a:rPr lang="en-US" dirty="0" err="1">
                <a:solidFill>
                  <a:srgbClr val="000000"/>
                </a:solidFill>
                <a:latin typeface="Menlo"/>
              </a:rPr>
              <a:t>printf</a:t>
            </a:r>
            <a:r>
              <a:rPr lang="en-US" dirty="0">
                <a:solidFill>
                  <a:srgbClr val="000000"/>
                </a:solidFill>
                <a:latin typeface="Menlo"/>
              </a:rPr>
              <a:t>(</a:t>
            </a:r>
            <a:r>
              <a:rPr lang="en-US" dirty="0">
                <a:solidFill>
                  <a:srgbClr val="A31515"/>
                </a:solidFill>
                <a:latin typeface="Menlo"/>
              </a:rPr>
              <a:t>"you lose.\n"</a:t>
            </a:r>
            <a:r>
              <a:rPr lang="en-US" dirty="0">
                <a:solidFill>
                  <a:srgbClr val="000000"/>
                </a:solidFill>
                <a:latin typeface="Menlo"/>
              </a:rPr>
              <a:t>);</a:t>
            </a:r>
          </a:p>
          <a:p>
            <a:r>
              <a:rPr lang="zh-CN" altLang="en-US" dirty="0">
                <a:solidFill>
                  <a:srgbClr val="000000"/>
                </a:solidFill>
                <a:latin typeface="Menlo"/>
              </a:rPr>
              <a:t>    </a:t>
            </a:r>
            <a:r>
              <a:rPr lang="en-US" dirty="0">
                <a:solidFill>
                  <a:srgbClr val="000000"/>
                </a:solidFill>
                <a:latin typeface="Menlo"/>
              </a:rPr>
              <a:t>}</a:t>
            </a:r>
          </a:p>
          <a:p>
            <a:r>
              <a:rPr lang="zh-CN" altLang="en-US" dirty="0">
                <a:solidFill>
                  <a:srgbClr val="000000"/>
                </a:solidFill>
                <a:latin typeface="Menlo"/>
              </a:rPr>
              <a:t>  </a:t>
            </a:r>
            <a:r>
              <a:rPr lang="en-US" dirty="0">
                <a:solidFill>
                  <a:srgbClr val="000000"/>
                </a:solidFill>
                <a:latin typeface="Menlo"/>
              </a:rPr>
              <a:t>}</a:t>
            </a:r>
            <a:r>
              <a:rPr lang="en-US" dirty="0">
                <a:solidFill>
                  <a:srgbClr val="0000FF"/>
                </a:solidFill>
                <a:latin typeface="Menlo"/>
              </a:rPr>
              <a:t>else</a:t>
            </a:r>
            <a:r>
              <a:rPr lang="en-US" dirty="0">
                <a:solidFill>
                  <a:srgbClr val="000000"/>
                </a:solidFill>
                <a:latin typeface="Menlo"/>
              </a:rPr>
              <a:t>{</a:t>
            </a:r>
          </a:p>
          <a:p>
            <a:r>
              <a:rPr lang="zh-CN" altLang="en-US" dirty="0">
                <a:solidFill>
                  <a:srgbClr val="000000"/>
                </a:solidFill>
                <a:latin typeface="Menlo"/>
              </a:rPr>
              <a:t>    </a:t>
            </a:r>
            <a:r>
              <a:rPr lang="en-US" dirty="0" err="1">
                <a:solidFill>
                  <a:srgbClr val="000000"/>
                </a:solidFill>
                <a:latin typeface="Menlo"/>
              </a:rPr>
              <a:t>printf</a:t>
            </a:r>
            <a:r>
              <a:rPr lang="en-US" dirty="0">
                <a:solidFill>
                  <a:srgbClr val="000000"/>
                </a:solidFill>
                <a:latin typeface="Menlo"/>
              </a:rPr>
              <a:t>(</a:t>
            </a:r>
            <a:r>
              <a:rPr lang="en-US" dirty="0">
                <a:solidFill>
                  <a:srgbClr val="A31515"/>
                </a:solidFill>
                <a:latin typeface="Menlo"/>
              </a:rPr>
              <a:t>"you fail.\n"</a:t>
            </a:r>
            <a:r>
              <a:rPr lang="en-US" dirty="0">
                <a:solidFill>
                  <a:srgbClr val="000000"/>
                </a:solidFill>
                <a:latin typeface="Menlo"/>
              </a:rPr>
              <a:t>);</a:t>
            </a:r>
          </a:p>
          <a:p>
            <a:r>
              <a:rPr lang="zh-CN" altLang="en-US" dirty="0">
                <a:solidFill>
                  <a:srgbClr val="000000"/>
                </a:solidFill>
                <a:latin typeface="Menlo"/>
              </a:rPr>
              <a:t>  </a:t>
            </a:r>
            <a:r>
              <a:rPr lang="en-US" dirty="0">
                <a:solidFill>
                  <a:srgbClr val="000000"/>
                </a:solidFill>
                <a:latin typeface="Menlo"/>
              </a:rPr>
              <a:t>}</a:t>
            </a:r>
          </a:p>
          <a:p>
            <a:r>
              <a:rPr lang="zh-CN" altLang="en-US" dirty="0">
                <a:solidFill>
                  <a:srgbClr val="0000FF"/>
                </a:solidFill>
                <a:latin typeface="Menlo"/>
              </a:rPr>
              <a:t>  </a:t>
            </a:r>
            <a:r>
              <a:rPr lang="en-US" dirty="0">
                <a:solidFill>
                  <a:srgbClr val="0000FF"/>
                </a:solidFill>
                <a:latin typeface="Menlo"/>
              </a:rPr>
              <a:t>return</a:t>
            </a:r>
            <a:r>
              <a:rPr lang="en-US" dirty="0">
                <a:solidFill>
                  <a:srgbClr val="000000"/>
                </a:solidFill>
                <a:latin typeface="Menlo"/>
              </a:rPr>
              <a:t> </a:t>
            </a:r>
            <a:r>
              <a:rPr lang="en-US" dirty="0">
                <a:solidFill>
                  <a:srgbClr val="098658"/>
                </a:solidFill>
                <a:latin typeface="Menlo"/>
              </a:rPr>
              <a:t>0</a:t>
            </a:r>
            <a:r>
              <a:rPr lang="en-US" dirty="0">
                <a:solidFill>
                  <a:srgbClr val="000000"/>
                </a:solidFill>
                <a:latin typeface="Menlo"/>
              </a:rPr>
              <a:t>;</a:t>
            </a:r>
          </a:p>
          <a:p>
            <a:r>
              <a:rPr lang="en-US" dirty="0">
                <a:solidFill>
                  <a:srgbClr val="000000"/>
                </a:solidFill>
                <a:latin typeface="Menlo"/>
              </a:rPr>
              <a:t>}</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8" y="1167289"/>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运行结果</a:t>
            </a:r>
          </a:p>
        </p:txBody>
      </p:sp>
      <p:pic>
        <p:nvPicPr>
          <p:cNvPr id="7" name="图片 6">
            <a:extLst>
              <a:ext uri="{FF2B5EF4-FFF2-40B4-BE49-F238E27FC236}">
                <a16:creationId xmlns:a16="http://schemas.microsoft.com/office/drawing/2014/main" id="{50C4411E-7C77-7A74-439E-4DEF860D27F4}"/>
              </a:ext>
            </a:extLst>
          </p:cNvPr>
          <p:cNvPicPr>
            <a:picLocks noChangeAspect="1"/>
          </p:cNvPicPr>
          <p:nvPr/>
        </p:nvPicPr>
        <p:blipFill>
          <a:blip r:embed="rId2"/>
          <a:stretch>
            <a:fillRect/>
          </a:stretch>
        </p:blipFill>
        <p:spPr>
          <a:xfrm>
            <a:off x="7396088" y="1737330"/>
            <a:ext cx="3113000" cy="4427974"/>
          </a:xfrm>
          <a:prstGeom prst="rect">
            <a:avLst/>
          </a:prstGeom>
        </p:spPr>
      </p:pic>
      <p:sp>
        <p:nvSpPr>
          <p:cNvPr id="2" name="文本框 1">
            <a:extLst>
              <a:ext uri="{FF2B5EF4-FFF2-40B4-BE49-F238E27FC236}">
                <a16:creationId xmlns:a16="http://schemas.microsoft.com/office/drawing/2014/main" id="{0DC5E1F8-177A-6017-6404-E9951D951EBD}"/>
              </a:ext>
            </a:extLst>
          </p:cNvPr>
          <p:cNvSpPr txBox="1"/>
          <p:nvPr/>
        </p:nvSpPr>
        <p:spPr>
          <a:xfrm>
            <a:off x="911424" y="1125339"/>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示例代码</a:t>
            </a:r>
          </a:p>
        </p:txBody>
      </p:sp>
    </p:spTree>
    <p:extLst>
      <p:ext uri="{BB962C8B-B14F-4D97-AF65-F5344CB8AC3E}">
        <p14:creationId xmlns:p14="http://schemas.microsoft.com/office/powerpoint/2010/main" val="192253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xEl>
                                              <p:pRg st="13" end="1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xEl>
                                              <p:pRg st="16" end="1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符号执行技术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834F9780-0674-44A0-FF7F-C80FD400A950}"/>
              </a:ext>
            </a:extLst>
          </p:cNvPr>
          <p:cNvSpPr txBox="1"/>
          <p:nvPr/>
        </p:nvSpPr>
        <p:spPr>
          <a:xfrm>
            <a:off x="911424" y="1587004"/>
            <a:ext cx="5111749" cy="4801314"/>
          </a:xfrm>
          <a:prstGeom prst="rect">
            <a:avLst/>
          </a:prstGeom>
          <a:noFill/>
        </p:spPr>
        <p:txBody>
          <a:bodyPr wrap="square" rtlCol="0">
            <a:spAutoFit/>
          </a:bodyPr>
          <a:lstStyle/>
          <a:p>
            <a:r>
              <a:rPr lang="en-US" dirty="0">
                <a:solidFill>
                  <a:srgbClr val="0000FF"/>
                </a:solidFill>
                <a:latin typeface="Menlo"/>
              </a:rPr>
              <a:t>#include </a:t>
            </a:r>
            <a:r>
              <a:rPr lang="en-US" dirty="0">
                <a:solidFill>
                  <a:srgbClr val="A31515"/>
                </a:solidFill>
                <a:latin typeface="Menlo"/>
              </a:rPr>
              <a:t>&lt;iostream&gt;</a:t>
            </a:r>
            <a:endParaRPr lang="en-US" dirty="0">
              <a:solidFill>
                <a:srgbClr val="000000"/>
              </a:solidFill>
              <a:latin typeface="Menlo"/>
            </a:endParaRPr>
          </a:p>
          <a:p>
            <a:r>
              <a:rPr lang="en-US" dirty="0">
                <a:solidFill>
                  <a:srgbClr val="0000FF"/>
                </a:solidFill>
                <a:latin typeface="Menlo"/>
              </a:rPr>
              <a:t>int</a:t>
            </a:r>
            <a:r>
              <a:rPr lang="en-US" dirty="0">
                <a:solidFill>
                  <a:srgbClr val="000000"/>
                </a:solidFill>
                <a:latin typeface="Menlo"/>
              </a:rPr>
              <a:t> main(){</a:t>
            </a:r>
          </a:p>
          <a:p>
            <a:r>
              <a:rPr lang="zh-CN" altLang="en-US" dirty="0">
                <a:solidFill>
                  <a:srgbClr val="0000FF"/>
                </a:solidFill>
                <a:latin typeface="Menlo"/>
              </a:rPr>
              <a:t>  </a:t>
            </a:r>
            <a:r>
              <a:rPr lang="en-US" dirty="0">
                <a:solidFill>
                  <a:srgbClr val="0000FF"/>
                </a:solidFill>
                <a:latin typeface="Menlo"/>
              </a:rPr>
              <a:t>int</a:t>
            </a:r>
            <a:r>
              <a:rPr lang="en-US" dirty="0">
                <a:solidFill>
                  <a:srgbClr val="000000"/>
                </a:solidFill>
                <a:latin typeface="Menlo"/>
              </a:rPr>
              <a:t> x, y;</a:t>
            </a:r>
          </a:p>
          <a:p>
            <a:r>
              <a:rPr lang="zh-CN" altLang="en-US" dirty="0">
                <a:solidFill>
                  <a:srgbClr val="000000"/>
                </a:solidFill>
                <a:latin typeface="Menlo"/>
              </a:rPr>
              <a:t>  </a:t>
            </a:r>
            <a:r>
              <a:rPr lang="en-US" dirty="0">
                <a:solidFill>
                  <a:srgbClr val="000000"/>
                </a:solidFill>
                <a:latin typeface="Menlo"/>
              </a:rPr>
              <a:t>std::</a:t>
            </a:r>
            <a:r>
              <a:rPr lang="en-US" dirty="0" err="1">
                <a:solidFill>
                  <a:srgbClr val="000000"/>
                </a:solidFill>
                <a:latin typeface="Menlo"/>
              </a:rPr>
              <a:t>cin</a:t>
            </a:r>
            <a:r>
              <a:rPr lang="en-US" dirty="0">
                <a:solidFill>
                  <a:srgbClr val="000000"/>
                </a:solidFill>
                <a:latin typeface="Menlo"/>
              </a:rPr>
              <a:t> &gt;&gt; x;</a:t>
            </a:r>
          </a:p>
          <a:p>
            <a:r>
              <a:rPr lang="zh-CN" altLang="en-US" dirty="0">
                <a:solidFill>
                  <a:srgbClr val="000000"/>
                </a:solidFill>
                <a:latin typeface="Menlo"/>
              </a:rPr>
              <a:t>  </a:t>
            </a:r>
            <a:r>
              <a:rPr lang="en-US" dirty="0">
                <a:solidFill>
                  <a:srgbClr val="000000"/>
                </a:solidFill>
                <a:latin typeface="Menlo"/>
              </a:rPr>
              <a:t>std::</a:t>
            </a:r>
            <a:r>
              <a:rPr lang="en-US" dirty="0" err="1">
                <a:solidFill>
                  <a:srgbClr val="000000"/>
                </a:solidFill>
                <a:latin typeface="Menlo"/>
              </a:rPr>
              <a:t>cin</a:t>
            </a:r>
            <a:r>
              <a:rPr lang="en-US" dirty="0">
                <a:solidFill>
                  <a:srgbClr val="000000"/>
                </a:solidFill>
                <a:latin typeface="Menlo"/>
              </a:rPr>
              <a:t> &gt;&gt; y;</a:t>
            </a:r>
          </a:p>
          <a:p>
            <a:r>
              <a:rPr lang="zh-CN" altLang="en-US" dirty="0">
                <a:solidFill>
                  <a:srgbClr val="0000FF"/>
                </a:solidFill>
                <a:latin typeface="Menlo"/>
              </a:rPr>
              <a:t>  </a:t>
            </a:r>
            <a:r>
              <a:rPr lang="en-US" dirty="0">
                <a:solidFill>
                  <a:srgbClr val="0000FF"/>
                </a:solidFill>
                <a:latin typeface="Menlo"/>
              </a:rPr>
              <a:t>int</a:t>
            </a:r>
            <a:r>
              <a:rPr lang="en-US" dirty="0">
                <a:solidFill>
                  <a:srgbClr val="000000"/>
                </a:solidFill>
                <a:latin typeface="Menlo"/>
              </a:rPr>
              <a:t> z = </a:t>
            </a:r>
            <a:r>
              <a:rPr lang="en-US" dirty="0">
                <a:solidFill>
                  <a:srgbClr val="098658"/>
                </a:solidFill>
                <a:latin typeface="Menlo"/>
              </a:rPr>
              <a:t>2</a:t>
            </a:r>
            <a:r>
              <a:rPr lang="en-US" dirty="0">
                <a:solidFill>
                  <a:srgbClr val="000000"/>
                </a:solidFill>
                <a:latin typeface="Menlo"/>
              </a:rPr>
              <a:t>*y;</a:t>
            </a:r>
          </a:p>
          <a:p>
            <a:r>
              <a:rPr lang="zh-CN" altLang="en-US" dirty="0">
                <a:solidFill>
                  <a:srgbClr val="0000FF"/>
                </a:solidFill>
                <a:latin typeface="Menlo"/>
              </a:rPr>
              <a:t>  </a:t>
            </a:r>
            <a:r>
              <a:rPr lang="en-US" dirty="0">
                <a:solidFill>
                  <a:srgbClr val="0000FF"/>
                </a:solidFill>
                <a:latin typeface="Menlo"/>
              </a:rPr>
              <a:t>if</a:t>
            </a:r>
            <a:r>
              <a:rPr lang="en-US" dirty="0">
                <a:solidFill>
                  <a:srgbClr val="000000"/>
                </a:solidFill>
                <a:latin typeface="Menlo"/>
              </a:rPr>
              <a:t> (z == x){</a:t>
            </a:r>
          </a:p>
          <a:p>
            <a:r>
              <a:rPr lang="zh-CN" altLang="en-US" dirty="0">
                <a:solidFill>
                  <a:srgbClr val="0000FF"/>
                </a:solidFill>
                <a:latin typeface="Menlo"/>
              </a:rPr>
              <a:t>    </a:t>
            </a:r>
            <a:r>
              <a:rPr lang="en-US" dirty="0">
                <a:solidFill>
                  <a:srgbClr val="0000FF"/>
                </a:solidFill>
                <a:latin typeface="Menlo"/>
              </a:rPr>
              <a:t>if</a:t>
            </a:r>
            <a:r>
              <a:rPr lang="en-US" dirty="0">
                <a:solidFill>
                  <a:srgbClr val="000000"/>
                </a:solidFill>
                <a:latin typeface="Menlo"/>
              </a:rPr>
              <a:t> (x &gt; y+</a:t>
            </a:r>
            <a:r>
              <a:rPr lang="en-US" dirty="0">
                <a:solidFill>
                  <a:srgbClr val="098658"/>
                </a:solidFill>
                <a:latin typeface="Menlo"/>
              </a:rPr>
              <a:t>10</a:t>
            </a:r>
            <a:r>
              <a:rPr lang="en-US" dirty="0">
                <a:solidFill>
                  <a:srgbClr val="000000"/>
                </a:solidFill>
                <a:latin typeface="Menlo"/>
              </a:rPr>
              <a:t>){</a:t>
            </a:r>
          </a:p>
          <a:p>
            <a:r>
              <a:rPr lang="zh-CN" altLang="en-US" dirty="0">
                <a:solidFill>
                  <a:srgbClr val="000000"/>
                </a:solidFill>
                <a:latin typeface="Menlo"/>
              </a:rPr>
              <a:t>      </a:t>
            </a:r>
            <a:r>
              <a:rPr lang="en-US" dirty="0" err="1">
                <a:solidFill>
                  <a:srgbClr val="000000"/>
                </a:solidFill>
                <a:latin typeface="Menlo"/>
              </a:rPr>
              <a:t>printf</a:t>
            </a:r>
            <a:r>
              <a:rPr lang="en-US" dirty="0">
                <a:solidFill>
                  <a:srgbClr val="000000"/>
                </a:solidFill>
                <a:latin typeface="Menlo"/>
              </a:rPr>
              <a:t>(</a:t>
            </a:r>
            <a:r>
              <a:rPr lang="en-US" dirty="0">
                <a:solidFill>
                  <a:srgbClr val="A31515"/>
                </a:solidFill>
                <a:latin typeface="Menlo"/>
              </a:rPr>
              <a:t>"you win.\n"</a:t>
            </a:r>
            <a:r>
              <a:rPr lang="en-US" dirty="0">
                <a:solidFill>
                  <a:srgbClr val="000000"/>
                </a:solidFill>
                <a:latin typeface="Menlo"/>
              </a:rPr>
              <a:t>);</a:t>
            </a:r>
          </a:p>
          <a:p>
            <a:r>
              <a:rPr lang="zh-CN" altLang="en-US" dirty="0">
                <a:solidFill>
                  <a:srgbClr val="000000"/>
                </a:solidFill>
                <a:latin typeface="Menlo"/>
              </a:rPr>
              <a:t>    </a:t>
            </a:r>
            <a:r>
              <a:rPr lang="en-US" dirty="0">
                <a:solidFill>
                  <a:srgbClr val="000000"/>
                </a:solidFill>
                <a:latin typeface="Menlo"/>
              </a:rPr>
              <a:t>}</a:t>
            </a:r>
            <a:r>
              <a:rPr lang="en-US" dirty="0">
                <a:solidFill>
                  <a:srgbClr val="0000FF"/>
                </a:solidFill>
                <a:latin typeface="Menlo"/>
              </a:rPr>
              <a:t>else</a:t>
            </a:r>
            <a:r>
              <a:rPr lang="en-US" dirty="0">
                <a:solidFill>
                  <a:srgbClr val="000000"/>
                </a:solidFill>
                <a:latin typeface="Menlo"/>
              </a:rPr>
              <a:t>{</a:t>
            </a:r>
          </a:p>
          <a:p>
            <a:r>
              <a:rPr lang="zh-CN" altLang="en-US" dirty="0">
                <a:solidFill>
                  <a:srgbClr val="000000"/>
                </a:solidFill>
                <a:latin typeface="Menlo"/>
              </a:rPr>
              <a:t>      </a:t>
            </a:r>
            <a:r>
              <a:rPr lang="en-US" dirty="0" err="1">
                <a:solidFill>
                  <a:srgbClr val="000000"/>
                </a:solidFill>
                <a:latin typeface="Menlo"/>
              </a:rPr>
              <a:t>printf</a:t>
            </a:r>
            <a:r>
              <a:rPr lang="en-US" dirty="0">
                <a:solidFill>
                  <a:srgbClr val="000000"/>
                </a:solidFill>
                <a:latin typeface="Menlo"/>
              </a:rPr>
              <a:t>(</a:t>
            </a:r>
            <a:r>
              <a:rPr lang="en-US" dirty="0">
                <a:solidFill>
                  <a:srgbClr val="A31515"/>
                </a:solidFill>
                <a:latin typeface="Menlo"/>
              </a:rPr>
              <a:t>"you lose.\n"</a:t>
            </a:r>
            <a:r>
              <a:rPr lang="en-US" dirty="0">
                <a:solidFill>
                  <a:srgbClr val="000000"/>
                </a:solidFill>
                <a:latin typeface="Menlo"/>
              </a:rPr>
              <a:t>);</a:t>
            </a:r>
          </a:p>
          <a:p>
            <a:r>
              <a:rPr lang="zh-CN" altLang="en-US" dirty="0">
                <a:solidFill>
                  <a:srgbClr val="000000"/>
                </a:solidFill>
                <a:latin typeface="Menlo"/>
              </a:rPr>
              <a:t>    </a:t>
            </a:r>
            <a:r>
              <a:rPr lang="en-US" dirty="0">
                <a:solidFill>
                  <a:srgbClr val="000000"/>
                </a:solidFill>
                <a:latin typeface="Menlo"/>
              </a:rPr>
              <a:t>}</a:t>
            </a:r>
          </a:p>
          <a:p>
            <a:r>
              <a:rPr lang="zh-CN" altLang="en-US" dirty="0">
                <a:solidFill>
                  <a:srgbClr val="000000"/>
                </a:solidFill>
                <a:latin typeface="Menlo"/>
              </a:rPr>
              <a:t>  </a:t>
            </a:r>
            <a:r>
              <a:rPr lang="en-US" dirty="0">
                <a:solidFill>
                  <a:srgbClr val="000000"/>
                </a:solidFill>
                <a:latin typeface="Menlo"/>
              </a:rPr>
              <a:t>}</a:t>
            </a:r>
            <a:r>
              <a:rPr lang="en-US" dirty="0">
                <a:solidFill>
                  <a:srgbClr val="0000FF"/>
                </a:solidFill>
                <a:latin typeface="Menlo"/>
              </a:rPr>
              <a:t>else</a:t>
            </a:r>
            <a:r>
              <a:rPr lang="en-US" dirty="0">
                <a:solidFill>
                  <a:srgbClr val="000000"/>
                </a:solidFill>
                <a:latin typeface="Menlo"/>
              </a:rPr>
              <a:t>{</a:t>
            </a:r>
          </a:p>
          <a:p>
            <a:r>
              <a:rPr lang="zh-CN" altLang="en-US" dirty="0">
                <a:solidFill>
                  <a:srgbClr val="000000"/>
                </a:solidFill>
                <a:latin typeface="Menlo"/>
              </a:rPr>
              <a:t>    </a:t>
            </a:r>
            <a:r>
              <a:rPr lang="en-US" dirty="0" err="1">
                <a:solidFill>
                  <a:srgbClr val="000000"/>
                </a:solidFill>
                <a:latin typeface="Menlo"/>
              </a:rPr>
              <a:t>printf</a:t>
            </a:r>
            <a:r>
              <a:rPr lang="en-US" dirty="0">
                <a:solidFill>
                  <a:srgbClr val="000000"/>
                </a:solidFill>
                <a:latin typeface="Menlo"/>
              </a:rPr>
              <a:t>(</a:t>
            </a:r>
            <a:r>
              <a:rPr lang="en-US" dirty="0">
                <a:solidFill>
                  <a:srgbClr val="A31515"/>
                </a:solidFill>
                <a:latin typeface="Menlo"/>
              </a:rPr>
              <a:t>"you fail.\n"</a:t>
            </a:r>
            <a:r>
              <a:rPr lang="en-US" dirty="0">
                <a:solidFill>
                  <a:srgbClr val="000000"/>
                </a:solidFill>
                <a:latin typeface="Menlo"/>
              </a:rPr>
              <a:t>);</a:t>
            </a:r>
          </a:p>
          <a:p>
            <a:r>
              <a:rPr lang="zh-CN" altLang="en-US" dirty="0">
                <a:solidFill>
                  <a:srgbClr val="000000"/>
                </a:solidFill>
                <a:latin typeface="Menlo"/>
              </a:rPr>
              <a:t>  </a:t>
            </a:r>
            <a:r>
              <a:rPr lang="en-US" dirty="0">
                <a:solidFill>
                  <a:srgbClr val="000000"/>
                </a:solidFill>
                <a:latin typeface="Menlo"/>
              </a:rPr>
              <a:t>}</a:t>
            </a:r>
          </a:p>
          <a:p>
            <a:r>
              <a:rPr lang="zh-CN" altLang="en-US" dirty="0">
                <a:solidFill>
                  <a:srgbClr val="0000FF"/>
                </a:solidFill>
                <a:latin typeface="Menlo"/>
              </a:rPr>
              <a:t>  </a:t>
            </a:r>
            <a:r>
              <a:rPr lang="en-US" dirty="0">
                <a:solidFill>
                  <a:srgbClr val="0000FF"/>
                </a:solidFill>
                <a:latin typeface="Menlo"/>
              </a:rPr>
              <a:t>return</a:t>
            </a:r>
            <a:r>
              <a:rPr lang="en-US" dirty="0">
                <a:solidFill>
                  <a:srgbClr val="000000"/>
                </a:solidFill>
                <a:latin typeface="Menlo"/>
              </a:rPr>
              <a:t> </a:t>
            </a:r>
            <a:r>
              <a:rPr lang="en-US" dirty="0">
                <a:solidFill>
                  <a:srgbClr val="098658"/>
                </a:solidFill>
                <a:latin typeface="Menlo"/>
              </a:rPr>
              <a:t>0</a:t>
            </a:r>
            <a:r>
              <a:rPr lang="en-US" dirty="0">
                <a:solidFill>
                  <a:srgbClr val="000000"/>
                </a:solidFill>
                <a:latin typeface="Menlo"/>
              </a:rPr>
              <a:t>;</a:t>
            </a:r>
          </a:p>
          <a:p>
            <a:r>
              <a:rPr lang="en-US" dirty="0">
                <a:solidFill>
                  <a:srgbClr val="000000"/>
                </a:solidFill>
                <a:latin typeface="Menlo"/>
              </a:rPr>
              <a:t>}</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8" y="1167289"/>
            <a:ext cx="208422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模拟程序执行</a:t>
            </a:r>
          </a:p>
        </p:txBody>
      </p:sp>
      <p:sp>
        <p:nvSpPr>
          <p:cNvPr id="2" name="文本框 1">
            <a:extLst>
              <a:ext uri="{FF2B5EF4-FFF2-40B4-BE49-F238E27FC236}">
                <a16:creationId xmlns:a16="http://schemas.microsoft.com/office/drawing/2014/main" id="{0DC5E1F8-177A-6017-6404-E9951D951EBD}"/>
              </a:ext>
            </a:extLst>
          </p:cNvPr>
          <p:cNvSpPr txBox="1"/>
          <p:nvPr/>
        </p:nvSpPr>
        <p:spPr>
          <a:xfrm>
            <a:off x="911424" y="1125339"/>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示例代码</a:t>
            </a:r>
          </a:p>
        </p:txBody>
      </p:sp>
      <p:sp>
        <p:nvSpPr>
          <p:cNvPr id="9" name="矩形 8">
            <a:extLst>
              <a:ext uri="{FF2B5EF4-FFF2-40B4-BE49-F238E27FC236}">
                <a16:creationId xmlns:a16="http://schemas.microsoft.com/office/drawing/2014/main" id="{8064ADB1-B177-1CC2-A824-A400AB4E1F15}"/>
              </a:ext>
            </a:extLst>
          </p:cNvPr>
          <p:cNvSpPr/>
          <p:nvPr/>
        </p:nvSpPr>
        <p:spPr>
          <a:xfrm>
            <a:off x="8688288" y="2375421"/>
            <a:ext cx="1050048" cy="3299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2*y == x</a:t>
            </a:r>
          </a:p>
        </p:txBody>
      </p:sp>
      <p:cxnSp>
        <p:nvCxnSpPr>
          <p:cNvPr id="10" name="直接箭头连接符 29">
            <a:extLst>
              <a:ext uri="{FF2B5EF4-FFF2-40B4-BE49-F238E27FC236}">
                <a16:creationId xmlns:a16="http://schemas.microsoft.com/office/drawing/2014/main" id="{1EF46AD6-9801-B751-4988-DD3C32BF91F5}"/>
              </a:ext>
            </a:extLst>
          </p:cNvPr>
          <p:cNvCxnSpPr>
            <a:cxnSpLocks/>
            <a:endCxn id="9" idx="0"/>
          </p:cNvCxnSpPr>
          <p:nvPr/>
        </p:nvCxnSpPr>
        <p:spPr>
          <a:xfrm>
            <a:off x="9213312" y="1990878"/>
            <a:ext cx="0" cy="384543"/>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9DD9570C-52F0-2CBD-D3A0-B391393C6EF1}"/>
              </a:ext>
            </a:extLst>
          </p:cNvPr>
          <p:cNvSpPr/>
          <p:nvPr/>
        </p:nvSpPr>
        <p:spPr>
          <a:xfrm>
            <a:off x="7392144" y="3319311"/>
            <a:ext cx="1050048" cy="3299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x&gt;y+10</a:t>
            </a:r>
          </a:p>
        </p:txBody>
      </p:sp>
      <p:sp>
        <p:nvSpPr>
          <p:cNvPr id="12" name="矩形 11">
            <a:extLst>
              <a:ext uri="{FF2B5EF4-FFF2-40B4-BE49-F238E27FC236}">
                <a16:creationId xmlns:a16="http://schemas.microsoft.com/office/drawing/2014/main" id="{3C7EF956-71BC-B0D4-722F-A1AF402B762D}"/>
              </a:ext>
            </a:extLst>
          </p:cNvPr>
          <p:cNvSpPr/>
          <p:nvPr/>
        </p:nvSpPr>
        <p:spPr>
          <a:xfrm>
            <a:off x="6407527" y="4295715"/>
            <a:ext cx="1416665" cy="32995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enlo"/>
              </a:rPr>
              <a:t>you win.</a:t>
            </a:r>
            <a:endParaRPr lang="en-US" sz="1600" dirty="0">
              <a:solidFill>
                <a:schemeClr val="tx1"/>
              </a:solidFill>
            </a:endParaRPr>
          </a:p>
        </p:txBody>
      </p:sp>
      <p:sp>
        <p:nvSpPr>
          <p:cNvPr id="15" name="矩形 14">
            <a:extLst>
              <a:ext uri="{FF2B5EF4-FFF2-40B4-BE49-F238E27FC236}">
                <a16:creationId xmlns:a16="http://schemas.microsoft.com/office/drawing/2014/main" id="{3C42F622-BEB9-2C27-B422-806D877F9F85}"/>
              </a:ext>
            </a:extLst>
          </p:cNvPr>
          <p:cNvSpPr/>
          <p:nvPr/>
        </p:nvSpPr>
        <p:spPr>
          <a:xfrm>
            <a:off x="8082976" y="4295715"/>
            <a:ext cx="1416665" cy="32995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enlo"/>
              </a:rPr>
              <a:t>you lose.</a:t>
            </a:r>
          </a:p>
        </p:txBody>
      </p:sp>
      <p:sp>
        <p:nvSpPr>
          <p:cNvPr id="16" name="矩形 15">
            <a:extLst>
              <a:ext uri="{FF2B5EF4-FFF2-40B4-BE49-F238E27FC236}">
                <a16:creationId xmlns:a16="http://schemas.microsoft.com/office/drawing/2014/main" id="{9D153155-EBEA-2EFE-D38D-1FD9E703BE09}"/>
              </a:ext>
            </a:extLst>
          </p:cNvPr>
          <p:cNvSpPr/>
          <p:nvPr/>
        </p:nvSpPr>
        <p:spPr>
          <a:xfrm>
            <a:off x="9972137" y="4295715"/>
            <a:ext cx="1358252" cy="32995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enlo"/>
              </a:rPr>
              <a:t>you fail.</a:t>
            </a:r>
            <a:endParaRPr lang="en-US" sz="1600" dirty="0">
              <a:solidFill>
                <a:schemeClr val="tx1"/>
              </a:solidFill>
            </a:endParaRPr>
          </a:p>
        </p:txBody>
      </p:sp>
      <p:cxnSp>
        <p:nvCxnSpPr>
          <p:cNvPr id="17" name="连接符: 肘形 6">
            <a:extLst>
              <a:ext uri="{FF2B5EF4-FFF2-40B4-BE49-F238E27FC236}">
                <a16:creationId xmlns:a16="http://schemas.microsoft.com/office/drawing/2014/main" id="{6AA91C9E-2025-86CF-DEB6-1ADCC5DDC387}"/>
              </a:ext>
            </a:extLst>
          </p:cNvPr>
          <p:cNvCxnSpPr>
            <a:stCxn id="9" idx="2"/>
            <a:endCxn id="11" idx="0"/>
          </p:cNvCxnSpPr>
          <p:nvPr/>
        </p:nvCxnSpPr>
        <p:spPr>
          <a:xfrm rot="5400000">
            <a:off x="8258270" y="2364269"/>
            <a:ext cx="613940" cy="1296144"/>
          </a:xfrm>
          <a:prstGeom prst="bentConnector3">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9">
            <a:extLst>
              <a:ext uri="{FF2B5EF4-FFF2-40B4-BE49-F238E27FC236}">
                <a16:creationId xmlns:a16="http://schemas.microsoft.com/office/drawing/2014/main" id="{F5119A61-5617-A787-7EE0-8C4E13959AC0}"/>
              </a:ext>
            </a:extLst>
          </p:cNvPr>
          <p:cNvCxnSpPr>
            <a:cxnSpLocks/>
            <a:stCxn id="9" idx="2"/>
            <a:endCxn id="16" idx="0"/>
          </p:cNvCxnSpPr>
          <p:nvPr/>
        </p:nvCxnSpPr>
        <p:spPr>
          <a:xfrm rot="16200000" flipH="1">
            <a:off x="9137115" y="2781567"/>
            <a:ext cx="1590344" cy="1437951"/>
          </a:xfrm>
          <a:prstGeom prst="bentConnector3">
            <a:avLst>
              <a:gd name="adj1" fmla="val 19287"/>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1">
            <a:extLst>
              <a:ext uri="{FF2B5EF4-FFF2-40B4-BE49-F238E27FC236}">
                <a16:creationId xmlns:a16="http://schemas.microsoft.com/office/drawing/2014/main" id="{672218F1-5661-F6F2-BDC5-D62A66511D1E}"/>
              </a:ext>
            </a:extLst>
          </p:cNvPr>
          <p:cNvCxnSpPr>
            <a:cxnSpLocks/>
            <a:stCxn id="11" idx="2"/>
            <a:endCxn id="12" idx="0"/>
          </p:cNvCxnSpPr>
          <p:nvPr/>
        </p:nvCxnSpPr>
        <p:spPr>
          <a:xfrm rot="5400000">
            <a:off x="7193287" y="3571834"/>
            <a:ext cx="646454" cy="801308"/>
          </a:xfrm>
          <a:prstGeom prst="bentConnector3">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5">
            <a:extLst>
              <a:ext uri="{FF2B5EF4-FFF2-40B4-BE49-F238E27FC236}">
                <a16:creationId xmlns:a16="http://schemas.microsoft.com/office/drawing/2014/main" id="{DF22B00C-5410-4D7F-AFDC-0C27DE58AF31}"/>
              </a:ext>
            </a:extLst>
          </p:cNvPr>
          <p:cNvCxnSpPr>
            <a:cxnSpLocks/>
            <a:stCxn id="11" idx="2"/>
            <a:endCxn id="15" idx="0"/>
          </p:cNvCxnSpPr>
          <p:nvPr/>
        </p:nvCxnSpPr>
        <p:spPr>
          <a:xfrm rot="16200000" flipH="1">
            <a:off x="8031011" y="3535417"/>
            <a:ext cx="646454" cy="874141"/>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0F876EE3-EB06-0142-CD71-5E36022A750F}"/>
              </a:ext>
            </a:extLst>
          </p:cNvPr>
          <p:cNvSpPr/>
          <p:nvPr/>
        </p:nvSpPr>
        <p:spPr>
          <a:xfrm>
            <a:off x="6595326" y="4731427"/>
            <a:ext cx="1041610" cy="690326"/>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2*y=x</a:t>
            </a:r>
          </a:p>
          <a:p>
            <a:pPr algn="ctr"/>
            <a:r>
              <a:rPr lang="en-US" dirty="0">
                <a:solidFill>
                  <a:schemeClr val="tx1"/>
                </a:solidFill>
              </a:rPr>
              <a:t>x&gt;y+10</a:t>
            </a:r>
          </a:p>
        </p:txBody>
      </p:sp>
      <p:sp>
        <p:nvSpPr>
          <p:cNvPr id="22" name="矩形 21">
            <a:extLst>
              <a:ext uri="{FF2B5EF4-FFF2-40B4-BE49-F238E27FC236}">
                <a16:creationId xmlns:a16="http://schemas.microsoft.com/office/drawing/2014/main" id="{DE14EBA3-0ED7-0171-4EFF-8D9B7E27A3ED}"/>
              </a:ext>
            </a:extLst>
          </p:cNvPr>
          <p:cNvSpPr/>
          <p:nvPr/>
        </p:nvSpPr>
        <p:spPr>
          <a:xfrm>
            <a:off x="8205611" y="4734476"/>
            <a:ext cx="1171396" cy="690326"/>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2*y=x</a:t>
            </a:r>
          </a:p>
          <a:p>
            <a:pPr algn="ctr"/>
            <a:r>
              <a:rPr lang="en-US" dirty="0">
                <a:solidFill>
                  <a:schemeClr val="tx1"/>
                </a:solidFill>
              </a:rPr>
              <a:t>x&lt;=y+10</a:t>
            </a:r>
          </a:p>
        </p:txBody>
      </p:sp>
      <p:sp>
        <p:nvSpPr>
          <p:cNvPr id="23" name="矩形 22">
            <a:extLst>
              <a:ext uri="{FF2B5EF4-FFF2-40B4-BE49-F238E27FC236}">
                <a16:creationId xmlns:a16="http://schemas.microsoft.com/office/drawing/2014/main" id="{4BDEF212-FF0D-950B-24CA-6E45DD8889AC}"/>
              </a:ext>
            </a:extLst>
          </p:cNvPr>
          <p:cNvSpPr/>
          <p:nvPr/>
        </p:nvSpPr>
        <p:spPr>
          <a:xfrm>
            <a:off x="10029953" y="4725314"/>
            <a:ext cx="1242619" cy="690326"/>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2*y !=x</a:t>
            </a:r>
          </a:p>
        </p:txBody>
      </p:sp>
    </p:spTree>
    <p:extLst>
      <p:ext uri="{BB962C8B-B14F-4D97-AF65-F5344CB8AC3E}">
        <p14:creationId xmlns:p14="http://schemas.microsoft.com/office/powerpoint/2010/main" val="191518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5" grpId="0" animBg="1"/>
      <p:bldP spid="16" grpId="0" animBg="1"/>
      <p:bldP spid="21" grpId="0" animBg="1"/>
      <p:bldP spid="22" grpId="0" animBg="1"/>
      <p:bldP spid="2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符号执行技术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834F9780-0674-44A0-FF7F-C80FD400A950}"/>
              </a:ext>
            </a:extLst>
          </p:cNvPr>
          <p:cNvSpPr txBox="1"/>
          <p:nvPr/>
        </p:nvSpPr>
        <p:spPr>
          <a:xfrm>
            <a:off x="911424" y="1587004"/>
            <a:ext cx="5111749" cy="4801314"/>
          </a:xfrm>
          <a:prstGeom prst="rect">
            <a:avLst/>
          </a:prstGeom>
          <a:noFill/>
        </p:spPr>
        <p:txBody>
          <a:bodyPr wrap="square" rtlCol="0">
            <a:spAutoFit/>
          </a:bodyPr>
          <a:lstStyle/>
          <a:p>
            <a:r>
              <a:rPr lang="en-US" dirty="0">
                <a:solidFill>
                  <a:srgbClr val="0000FF"/>
                </a:solidFill>
                <a:latin typeface="Menlo"/>
              </a:rPr>
              <a:t>#include </a:t>
            </a:r>
            <a:r>
              <a:rPr lang="en-US" dirty="0">
                <a:solidFill>
                  <a:srgbClr val="A31515"/>
                </a:solidFill>
                <a:latin typeface="Menlo"/>
              </a:rPr>
              <a:t>&lt;iostream&gt;</a:t>
            </a:r>
            <a:endParaRPr lang="en-US" dirty="0">
              <a:solidFill>
                <a:srgbClr val="000000"/>
              </a:solidFill>
              <a:latin typeface="Menlo"/>
            </a:endParaRPr>
          </a:p>
          <a:p>
            <a:r>
              <a:rPr lang="en-US" dirty="0">
                <a:solidFill>
                  <a:srgbClr val="0000FF"/>
                </a:solidFill>
                <a:latin typeface="Menlo"/>
              </a:rPr>
              <a:t>int</a:t>
            </a:r>
            <a:r>
              <a:rPr lang="en-US" dirty="0">
                <a:solidFill>
                  <a:srgbClr val="000000"/>
                </a:solidFill>
                <a:latin typeface="Menlo"/>
              </a:rPr>
              <a:t> main(){</a:t>
            </a:r>
          </a:p>
          <a:p>
            <a:r>
              <a:rPr lang="zh-CN" altLang="en-US" dirty="0">
                <a:solidFill>
                  <a:srgbClr val="0000FF"/>
                </a:solidFill>
                <a:latin typeface="Menlo"/>
              </a:rPr>
              <a:t>  </a:t>
            </a:r>
            <a:r>
              <a:rPr lang="en-US" dirty="0">
                <a:solidFill>
                  <a:srgbClr val="0000FF"/>
                </a:solidFill>
                <a:latin typeface="Menlo"/>
              </a:rPr>
              <a:t>int</a:t>
            </a:r>
            <a:r>
              <a:rPr lang="en-US" dirty="0">
                <a:solidFill>
                  <a:srgbClr val="000000"/>
                </a:solidFill>
                <a:latin typeface="Menlo"/>
              </a:rPr>
              <a:t> x, y;</a:t>
            </a:r>
          </a:p>
          <a:p>
            <a:r>
              <a:rPr lang="zh-CN" altLang="en-US" dirty="0">
                <a:solidFill>
                  <a:srgbClr val="000000"/>
                </a:solidFill>
                <a:latin typeface="Menlo"/>
              </a:rPr>
              <a:t>  </a:t>
            </a:r>
            <a:r>
              <a:rPr lang="en-US" dirty="0">
                <a:solidFill>
                  <a:srgbClr val="000000"/>
                </a:solidFill>
                <a:latin typeface="Menlo"/>
              </a:rPr>
              <a:t>std::</a:t>
            </a:r>
            <a:r>
              <a:rPr lang="en-US" dirty="0" err="1">
                <a:solidFill>
                  <a:srgbClr val="000000"/>
                </a:solidFill>
                <a:latin typeface="Menlo"/>
              </a:rPr>
              <a:t>cin</a:t>
            </a:r>
            <a:r>
              <a:rPr lang="en-US" dirty="0">
                <a:solidFill>
                  <a:srgbClr val="000000"/>
                </a:solidFill>
                <a:latin typeface="Menlo"/>
              </a:rPr>
              <a:t> &gt;&gt; x;</a:t>
            </a:r>
          </a:p>
          <a:p>
            <a:r>
              <a:rPr lang="zh-CN" altLang="en-US" dirty="0">
                <a:solidFill>
                  <a:srgbClr val="000000"/>
                </a:solidFill>
                <a:latin typeface="Menlo"/>
              </a:rPr>
              <a:t>  </a:t>
            </a:r>
            <a:r>
              <a:rPr lang="en-US" dirty="0">
                <a:solidFill>
                  <a:srgbClr val="000000"/>
                </a:solidFill>
                <a:latin typeface="Menlo"/>
              </a:rPr>
              <a:t>std::</a:t>
            </a:r>
            <a:r>
              <a:rPr lang="en-US" dirty="0" err="1">
                <a:solidFill>
                  <a:srgbClr val="000000"/>
                </a:solidFill>
                <a:latin typeface="Menlo"/>
              </a:rPr>
              <a:t>cin</a:t>
            </a:r>
            <a:r>
              <a:rPr lang="en-US" dirty="0">
                <a:solidFill>
                  <a:srgbClr val="000000"/>
                </a:solidFill>
                <a:latin typeface="Menlo"/>
              </a:rPr>
              <a:t> &gt;&gt; y;</a:t>
            </a:r>
          </a:p>
          <a:p>
            <a:r>
              <a:rPr lang="zh-CN" altLang="en-US" dirty="0">
                <a:solidFill>
                  <a:srgbClr val="0000FF"/>
                </a:solidFill>
                <a:latin typeface="Menlo"/>
              </a:rPr>
              <a:t>  </a:t>
            </a:r>
            <a:r>
              <a:rPr lang="en-US" dirty="0">
                <a:solidFill>
                  <a:srgbClr val="0000FF"/>
                </a:solidFill>
                <a:latin typeface="Menlo"/>
              </a:rPr>
              <a:t>int</a:t>
            </a:r>
            <a:r>
              <a:rPr lang="en-US" dirty="0">
                <a:solidFill>
                  <a:srgbClr val="000000"/>
                </a:solidFill>
                <a:latin typeface="Menlo"/>
              </a:rPr>
              <a:t> z = </a:t>
            </a:r>
            <a:r>
              <a:rPr lang="en-US" dirty="0">
                <a:solidFill>
                  <a:srgbClr val="098658"/>
                </a:solidFill>
                <a:latin typeface="Menlo"/>
              </a:rPr>
              <a:t>2</a:t>
            </a:r>
            <a:r>
              <a:rPr lang="en-US" dirty="0">
                <a:solidFill>
                  <a:srgbClr val="000000"/>
                </a:solidFill>
                <a:latin typeface="Menlo"/>
              </a:rPr>
              <a:t>*y;</a:t>
            </a:r>
          </a:p>
          <a:p>
            <a:r>
              <a:rPr lang="zh-CN" altLang="en-US" dirty="0">
                <a:solidFill>
                  <a:srgbClr val="0000FF"/>
                </a:solidFill>
                <a:latin typeface="Menlo"/>
              </a:rPr>
              <a:t>  </a:t>
            </a:r>
            <a:r>
              <a:rPr lang="en-US" dirty="0">
                <a:solidFill>
                  <a:srgbClr val="0000FF"/>
                </a:solidFill>
                <a:latin typeface="Menlo"/>
              </a:rPr>
              <a:t>if</a:t>
            </a:r>
            <a:r>
              <a:rPr lang="en-US" dirty="0">
                <a:solidFill>
                  <a:srgbClr val="000000"/>
                </a:solidFill>
                <a:latin typeface="Menlo"/>
              </a:rPr>
              <a:t> (z == x){</a:t>
            </a:r>
          </a:p>
          <a:p>
            <a:r>
              <a:rPr lang="zh-CN" altLang="en-US" dirty="0">
                <a:solidFill>
                  <a:srgbClr val="0000FF"/>
                </a:solidFill>
                <a:latin typeface="Menlo"/>
              </a:rPr>
              <a:t>    </a:t>
            </a:r>
            <a:r>
              <a:rPr lang="en-US" dirty="0">
                <a:solidFill>
                  <a:srgbClr val="0000FF"/>
                </a:solidFill>
                <a:latin typeface="Menlo"/>
              </a:rPr>
              <a:t>if</a:t>
            </a:r>
            <a:r>
              <a:rPr lang="en-US" dirty="0">
                <a:solidFill>
                  <a:srgbClr val="000000"/>
                </a:solidFill>
                <a:latin typeface="Menlo"/>
              </a:rPr>
              <a:t> (x &gt; y+</a:t>
            </a:r>
            <a:r>
              <a:rPr lang="en-US" dirty="0">
                <a:solidFill>
                  <a:srgbClr val="098658"/>
                </a:solidFill>
                <a:latin typeface="Menlo"/>
              </a:rPr>
              <a:t>10</a:t>
            </a:r>
            <a:r>
              <a:rPr lang="en-US" dirty="0">
                <a:solidFill>
                  <a:srgbClr val="000000"/>
                </a:solidFill>
                <a:latin typeface="Menlo"/>
              </a:rPr>
              <a:t>){</a:t>
            </a:r>
          </a:p>
          <a:p>
            <a:r>
              <a:rPr lang="zh-CN" altLang="en-US" dirty="0">
                <a:solidFill>
                  <a:srgbClr val="000000"/>
                </a:solidFill>
                <a:latin typeface="Menlo"/>
              </a:rPr>
              <a:t>      </a:t>
            </a:r>
            <a:r>
              <a:rPr lang="en-US" dirty="0" err="1">
                <a:solidFill>
                  <a:srgbClr val="000000"/>
                </a:solidFill>
                <a:latin typeface="Menlo"/>
              </a:rPr>
              <a:t>printf</a:t>
            </a:r>
            <a:r>
              <a:rPr lang="en-US" dirty="0">
                <a:solidFill>
                  <a:srgbClr val="000000"/>
                </a:solidFill>
                <a:latin typeface="Menlo"/>
              </a:rPr>
              <a:t>(</a:t>
            </a:r>
            <a:r>
              <a:rPr lang="en-US" dirty="0">
                <a:solidFill>
                  <a:srgbClr val="A31515"/>
                </a:solidFill>
                <a:latin typeface="Menlo"/>
              </a:rPr>
              <a:t>"you win.\n"</a:t>
            </a:r>
            <a:r>
              <a:rPr lang="en-US" dirty="0">
                <a:solidFill>
                  <a:srgbClr val="000000"/>
                </a:solidFill>
                <a:latin typeface="Menlo"/>
              </a:rPr>
              <a:t>);</a:t>
            </a:r>
          </a:p>
          <a:p>
            <a:r>
              <a:rPr lang="zh-CN" altLang="en-US" dirty="0">
                <a:solidFill>
                  <a:srgbClr val="000000"/>
                </a:solidFill>
                <a:latin typeface="Menlo"/>
              </a:rPr>
              <a:t>    </a:t>
            </a:r>
            <a:r>
              <a:rPr lang="en-US" dirty="0">
                <a:solidFill>
                  <a:srgbClr val="000000"/>
                </a:solidFill>
                <a:latin typeface="Menlo"/>
              </a:rPr>
              <a:t>}</a:t>
            </a:r>
            <a:r>
              <a:rPr lang="en-US" dirty="0">
                <a:solidFill>
                  <a:srgbClr val="0000FF"/>
                </a:solidFill>
                <a:latin typeface="Menlo"/>
              </a:rPr>
              <a:t>else</a:t>
            </a:r>
            <a:r>
              <a:rPr lang="en-US" dirty="0">
                <a:solidFill>
                  <a:srgbClr val="000000"/>
                </a:solidFill>
                <a:latin typeface="Menlo"/>
              </a:rPr>
              <a:t>{</a:t>
            </a:r>
          </a:p>
          <a:p>
            <a:r>
              <a:rPr lang="zh-CN" altLang="en-US" dirty="0">
                <a:solidFill>
                  <a:srgbClr val="000000"/>
                </a:solidFill>
                <a:latin typeface="Menlo"/>
              </a:rPr>
              <a:t>      </a:t>
            </a:r>
            <a:r>
              <a:rPr lang="en-US" dirty="0" err="1">
                <a:solidFill>
                  <a:srgbClr val="000000"/>
                </a:solidFill>
                <a:latin typeface="Menlo"/>
              </a:rPr>
              <a:t>printf</a:t>
            </a:r>
            <a:r>
              <a:rPr lang="en-US" dirty="0">
                <a:solidFill>
                  <a:srgbClr val="000000"/>
                </a:solidFill>
                <a:latin typeface="Menlo"/>
              </a:rPr>
              <a:t>(</a:t>
            </a:r>
            <a:r>
              <a:rPr lang="en-US" dirty="0">
                <a:solidFill>
                  <a:srgbClr val="A31515"/>
                </a:solidFill>
                <a:latin typeface="Menlo"/>
              </a:rPr>
              <a:t>"you lose.\n"</a:t>
            </a:r>
            <a:r>
              <a:rPr lang="en-US" dirty="0">
                <a:solidFill>
                  <a:srgbClr val="000000"/>
                </a:solidFill>
                <a:latin typeface="Menlo"/>
              </a:rPr>
              <a:t>);</a:t>
            </a:r>
          </a:p>
          <a:p>
            <a:r>
              <a:rPr lang="zh-CN" altLang="en-US" dirty="0">
                <a:solidFill>
                  <a:srgbClr val="000000"/>
                </a:solidFill>
                <a:latin typeface="Menlo"/>
              </a:rPr>
              <a:t>    </a:t>
            </a:r>
            <a:r>
              <a:rPr lang="en-US" dirty="0">
                <a:solidFill>
                  <a:srgbClr val="000000"/>
                </a:solidFill>
                <a:latin typeface="Menlo"/>
              </a:rPr>
              <a:t>}</a:t>
            </a:r>
          </a:p>
          <a:p>
            <a:r>
              <a:rPr lang="zh-CN" altLang="en-US" dirty="0">
                <a:solidFill>
                  <a:srgbClr val="000000"/>
                </a:solidFill>
                <a:latin typeface="Menlo"/>
              </a:rPr>
              <a:t>  </a:t>
            </a:r>
            <a:r>
              <a:rPr lang="en-US" dirty="0">
                <a:solidFill>
                  <a:srgbClr val="000000"/>
                </a:solidFill>
                <a:latin typeface="Menlo"/>
              </a:rPr>
              <a:t>}</a:t>
            </a:r>
            <a:r>
              <a:rPr lang="en-US" dirty="0">
                <a:solidFill>
                  <a:srgbClr val="0000FF"/>
                </a:solidFill>
                <a:latin typeface="Menlo"/>
              </a:rPr>
              <a:t>else</a:t>
            </a:r>
            <a:r>
              <a:rPr lang="en-US" dirty="0">
                <a:solidFill>
                  <a:srgbClr val="000000"/>
                </a:solidFill>
                <a:latin typeface="Menlo"/>
              </a:rPr>
              <a:t>{</a:t>
            </a:r>
          </a:p>
          <a:p>
            <a:r>
              <a:rPr lang="zh-CN" altLang="en-US" dirty="0">
                <a:solidFill>
                  <a:srgbClr val="000000"/>
                </a:solidFill>
                <a:latin typeface="Menlo"/>
              </a:rPr>
              <a:t>    </a:t>
            </a:r>
            <a:r>
              <a:rPr lang="en-US" dirty="0" err="1">
                <a:solidFill>
                  <a:srgbClr val="000000"/>
                </a:solidFill>
                <a:latin typeface="Menlo"/>
              </a:rPr>
              <a:t>printf</a:t>
            </a:r>
            <a:r>
              <a:rPr lang="en-US" dirty="0">
                <a:solidFill>
                  <a:srgbClr val="000000"/>
                </a:solidFill>
                <a:latin typeface="Menlo"/>
              </a:rPr>
              <a:t>(</a:t>
            </a:r>
            <a:r>
              <a:rPr lang="en-US" dirty="0">
                <a:solidFill>
                  <a:srgbClr val="A31515"/>
                </a:solidFill>
                <a:latin typeface="Menlo"/>
              </a:rPr>
              <a:t>"you fail.\n"</a:t>
            </a:r>
            <a:r>
              <a:rPr lang="en-US" dirty="0">
                <a:solidFill>
                  <a:srgbClr val="000000"/>
                </a:solidFill>
                <a:latin typeface="Menlo"/>
              </a:rPr>
              <a:t>);</a:t>
            </a:r>
          </a:p>
          <a:p>
            <a:r>
              <a:rPr lang="zh-CN" altLang="en-US" dirty="0">
                <a:solidFill>
                  <a:srgbClr val="000000"/>
                </a:solidFill>
                <a:latin typeface="Menlo"/>
              </a:rPr>
              <a:t>  </a:t>
            </a:r>
            <a:r>
              <a:rPr lang="en-US" dirty="0">
                <a:solidFill>
                  <a:srgbClr val="000000"/>
                </a:solidFill>
                <a:latin typeface="Menlo"/>
              </a:rPr>
              <a:t>}</a:t>
            </a:r>
          </a:p>
          <a:p>
            <a:r>
              <a:rPr lang="zh-CN" altLang="en-US" dirty="0">
                <a:solidFill>
                  <a:srgbClr val="0000FF"/>
                </a:solidFill>
                <a:latin typeface="Menlo"/>
              </a:rPr>
              <a:t>  </a:t>
            </a:r>
            <a:r>
              <a:rPr lang="en-US" dirty="0">
                <a:solidFill>
                  <a:srgbClr val="0000FF"/>
                </a:solidFill>
                <a:latin typeface="Menlo"/>
              </a:rPr>
              <a:t>return</a:t>
            </a:r>
            <a:r>
              <a:rPr lang="en-US" dirty="0">
                <a:solidFill>
                  <a:srgbClr val="000000"/>
                </a:solidFill>
                <a:latin typeface="Menlo"/>
              </a:rPr>
              <a:t> </a:t>
            </a:r>
            <a:r>
              <a:rPr lang="en-US" dirty="0">
                <a:solidFill>
                  <a:srgbClr val="098658"/>
                </a:solidFill>
                <a:latin typeface="Menlo"/>
              </a:rPr>
              <a:t>0</a:t>
            </a:r>
            <a:r>
              <a:rPr lang="en-US" dirty="0">
                <a:solidFill>
                  <a:srgbClr val="000000"/>
                </a:solidFill>
                <a:latin typeface="Menlo"/>
              </a:rPr>
              <a:t>;</a:t>
            </a:r>
          </a:p>
          <a:p>
            <a:r>
              <a:rPr lang="en-US" dirty="0">
                <a:solidFill>
                  <a:srgbClr val="000000"/>
                </a:solidFill>
                <a:latin typeface="Menlo"/>
              </a:rPr>
              <a:t>}</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8" y="1167289"/>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约束求解</a:t>
            </a:r>
          </a:p>
        </p:txBody>
      </p:sp>
      <p:sp>
        <p:nvSpPr>
          <p:cNvPr id="2" name="文本框 1">
            <a:extLst>
              <a:ext uri="{FF2B5EF4-FFF2-40B4-BE49-F238E27FC236}">
                <a16:creationId xmlns:a16="http://schemas.microsoft.com/office/drawing/2014/main" id="{0DC5E1F8-177A-6017-6404-E9951D951EBD}"/>
              </a:ext>
            </a:extLst>
          </p:cNvPr>
          <p:cNvSpPr txBox="1"/>
          <p:nvPr/>
        </p:nvSpPr>
        <p:spPr>
          <a:xfrm>
            <a:off x="911424" y="1125339"/>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示例代码</a:t>
            </a:r>
          </a:p>
        </p:txBody>
      </p:sp>
      <p:sp>
        <p:nvSpPr>
          <p:cNvPr id="9" name="矩形 8">
            <a:extLst>
              <a:ext uri="{FF2B5EF4-FFF2-40B4-BE49-F238E27FC236}">
                <a16:creationId xmlns:a16="http://schemas.microsoft.com/office/drawing/2014/main" id="{8064ADB1-B177-1CC2-A824-A400AB4E1F15}"/>
              </a:ext>
            </a:extLst>
          </p:cNvPr>
          <p:cNvSpPr/>
          <p:nvPr/>
        </p:nvSpPr>
        <p:spPr>
          <a:xfrm>
            <a:off x="8688288" y="2375421"/>
            <a:ext cx="1050048" cy="3299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2*y == x</a:t>
            </a:r>
          </a:p>
        </p:txBody>
      </p:sp>
      <p:cxnSp>
        <p:nvCxnSpPr>
          <p:cNvPr id="10" name="直接箭头连接符 29">
            <a:extLst>
              <a:ext uri="{FF2B5EF4-FFF2-40B4-BE49-F238E27FC236}">
                <a16:creationId xmlns:a16="http://schemas.microsoft.com/office/drawing/2014/main" id="{1EF46AD6-9801-B751-4988-DD3C32BF91F5}"/>
              </a:ext>
            </a:extLst>
          </p:cNvPr>
          <p:cNvCxnSpPr>
            <a:cxnSpLocks/>
            <a:endCxn id="9" idx="0"/>
          </p:cNvCxnSpPr>
          <p:nvPr/>
        </p:nvCxnSpPr>
        <p:spPr>
          <a:xfrm>
            <a:off x="9213312" y="1990878"/>
            <a:ext cx="0" cy="384543"/>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9DD9570C-52F0-2CBD-D3A0-B391393C6EF1}"/>
              </a:ext>
            </a:extLst>
          </p:cNvPr>
          <p:cNvSpPr/>
          <p:nvPr/>
        </p:nvSpPr>
        <p:spPr>
          <a:xfrm>
            <a:off x="7392144" y="3319311"/>
            <a:ext cx="1050048" cy="3299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x&gt;y+10</a:t>
            </a:r>
          </a:p>
        </p:txBody>
      </p:sp>
      <p:sp>
        <p:nvSpPr>
          <p:cNvPr id="12" name="矩形 11">
            <a:extLst>
              <a:ext uri="{FF2B5EF4-FFF2-40B4-BE49-F238E27FC236}">
                <a16:creationId xmlns:a16="http://schemas.microsoft.com/office/drawing/2014/main" id="{3C7EF956-71BC-B0D4-722F-A1AF402B762D}"/>
              </a:ext>
            </a:extLst>
          </p:cNvPr>
          <p:cNvSpPr/>
          <p:nvPr/>
        </p:nvSpPr>
        <p:spPr>
          <a:xfrm>
            <a:off x="6407527" y="4295715"/>
            <a:ext cx="1416665" cy="32995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enlo"/>
              </a:rPr>
              <a:t>you win.</a:t>
            </a:r>
            <a:endParaRPr lang="en-US" sz="1600" dirty="0">
              <a:solidFill>
                <a:schemeClr val="tx1"/>
              </a:solidFill>
            </a:endParaRPr>
          </a:p>
        </p:txBody>
      </p:sp>
      <p:sp>
        <p:nvSpPr>
          <p:cNvPr id="15" name="矩形 14">
            <a:extLst>
              <a:ext uri="{FF2B5EF4-FFF2-40B4-BE49-F238E27FC236}">
                <a16:creationId xmlns:a16="http://schemas.microsoft.com/office/drawing/2014/main" id="{3C42F622-BEB9-2C27-B422-806D877F9F85}"/>
              </a:ext>
            </a:extLst>
          </p:cNvPr>
          <p:cNvSpPr/>
          <p:nvPr/>
        </p:nvSpPr>
        <p:spPr>
          <a:xfrm>
            <a:off x="8082976" y="4295715"/>
            <a:ext cx="1416665" cy="32995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enlo"/>
              </a:rPr>
              <a:t>you lose.</a:t>
            </a:r>
          </a:p>
        </p:txBody>
      </p:sp>
      <p:sp>
        <p:nvSpPr>
          <p:cNvPr id="16" name="矩形 15">
            <a:extLst>
              <a:ext uri="{FF2B5EF4-FFF2-40B4-BE49-F238E27FC236}">
                <a16:creationId xmlns:a16="http://schemas.microsoft.com/office/drawing/2014/main" id="{9D153155-EBEA-2EFE-D38D-1FD9E703BE09}"/>
              </a:ext>
            </a:extLst>
          </p:cNvPr>
          <p:cNvSpPr/>
          <p:nvPr/>
        </p:nvSpPr>
        <p:spPr>
          <a:xfrm>
            <a:off x="9972137" y="4295715"/>
            <a:ext cx="1358252" cy="32995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enlo"/>
              </a:rPr>
              <a:t>you fail.</a:t>
            </a:r>
            <a:endParaRPr lang="en-US" sz="1600" dirty="0">
              <a:solidFill>
                <a:schemeClr val="tx1"/>
              </a:solidFill>
            </a:endParaRPr>
          </a:p>
        </p:txBody>
      </p:sp>
      <p:cxnSp>
        <p:nvCxnSpPr>
          <p:cNvPr id="17" name="连接符: 肘形 6">
            <a:extLst>
              <a:ext uri="{FF2B5EF4-FFF2-40B4-BE49-F238E27FC236}">
                <a16:creationId xmlns:a16="http://schemas.microsoft.com/office/drawing/2014/main" id="{6AA91C9E-2025-86CF-DEB6-1ADCC5DDC387}"/>
              </a:ext>
            </a:extLst>
          </p:cNvPr>
          <p:cNvCxnSpPr>
            <a:stCxn id="9" idx="2"/>
            <a:endCxn id="11" idx="0"/>
          </p:cNvCxnSpPr>
          <p:nvPr/>
        </p:nvCxnSpPr>
        <p:spPr>
          <a:xfrm rot="5400000">
            <a:off x="8258270" y="2364269"/>
            <a:ext cx="613940" cy="1296144"/>
          </a:xfrm>
          <a:prstGeom prst="bentConnector3">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9">
            <a:extLst>
              <a:ext uri="{FF2B5EF4-FFF2-40B4-BE49-F238E27FC236}">
                <a16:creationId xmlns:a16="http://schemas.microsoft.com/office/drawing/2014/main" id="{F5119A61-5617-A787-7EE0-8C4E13959AC0}"/>
              </a:ext>
            </a:extLst>
          </p:cNvPr>
          <p:cNvCxnSpPr>
            <a:cxnSpLocks/>
            <a:stCxn id="9" idx="2"/>
            <a:endCxn id="16" idx="0"/>
          </p:cNvCxnSpPr>
          <p:nvPr/>
        </p:nvCxnSpPr>
        <p:spPr>
          <a:xfrm rot="16200000" flipH="1">
            <a:off x="9137115" y="2781567"/>
            <a:ext cx="1590344" cy="1437951"/>
          </a:xfrm>
          <a:prstGeom prst="bentConnector3">
            <a:avLst>
              <a:gd name="adj1" fmla="val 19287"/>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1">
            <a:extLst>
              <a:ext uri="{FF2B5EF4-FFF2-40B4-BE49-F238E27FC236}">
                <a16:creationId xmlns:a16="http://schemas.microsoft.com/office/drawing/2014/main" id="{672218F1-5661-F6F2-BDC5-D62A66511D1E}"/>
              </a:ext>
            </a:extLst>
          </p:cNvPr>
          <p:cNvCxnSpPr>
            <a:cxnSpLocks/>
            <a:stCxn id="11" idx="2"/>
            <a:endCxn id="12" idx="0"/>
          </p:cNvCxnSpPr>
          <p:nvPr/>
        </p:nvCxnSpPr>
        <p:spPr>
          <a:xfrm rot="5400000">
            <a:off x="7193287" y="3571834"/>
            <a:ext cx="646454" cy="801308"/>
          </a:xfrm>
          <a:prstGeom prst="bentConnector3">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5">
            <a:extLst>
              <a:ext uri="{FF2B5EF4-FFF2-40B4-BE49-F238E27FC236}">
                <a16:creationId xmlns:a16="http://schemas.microsoft.com/office/drawing/2014/main" id="{DF22B00C-5410-4D7F-AFDC-0C27DE58AF31}"/>
              </a:ext>
            </a:extLst>
          </p:cNvPr>
          <p:cNvCxnSpPr>
            <a:cxnSpLocks/>
            <a:stCxn id="11" idx="2"/>
            <a:endCxn id="15" idx="0"/>
          </p:cNvCxnSpPr>
          <p:nvPr/>
        </p:nvCxnSpPr>
        <p:spPr>
          <a:xfrm rot="16200000" flipH="1">
            <a:off x="8031011" y="3535417"/>
            <a:ext cx="646454" cy="874141"/>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0F876EE3-EB06-0142-CD71-5E36022A750F}"/>
              </a:ext>
            </a:extLst>
          </p:cNvPr>
          <p:cNvSpPr/>
          <p:nvPr/>
        </p:nvSpPr>
        <p:spPr>
          <a:xfrm>
            <a:off x="6595326" y="4731427"/>
            <a:ext cx="1041610" cy="690326"/>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2*y=x</a:t>
            </a:r>
          </a:p>
          <a:p>
            <a:pPr algn="ctr"/>
            <a:r>
              <a:rPr lang="en-US" dirty="0">
                <a:solidFill>
                  <a:schemeClr val="tx1"/>
                </a:solidFill>
              </a:rPr>
              <a:t>x&gt;y+10</a:t>
            </a:r>
          </a:p>
        </p:txBody>
      </p:sp>
      <p:sp>
        <p:nvSpPr>
          <p:cNvPr id="22" name="矩形 21">
            <a:extLst>
              <a:ext uri="{FF2B5EF4-FFF2-40B4-BE49-F238E27FC236}">
                <a16:creationId xmlns:a16="http://schemas.microsoft.com/office/drawing/2014/main" id="{DE14EBA3-0ED7-0171-4EFF-8D9B7E27A3ED}"/>
              </a:ext>
            </a:extLst>
          </p:cNvPr>
          <p:cNvSpPr/>
          <p:nvPr/>
        </p:nvSpPr>
        <p:spPr>
          <a:xfrm>
            <a:off x="8205611" y="4734476"/>
            <a:ext cx="1171396" cy="690326"/>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2*y=x</a:t>
            </a:r>
          </a:p>
          <a:p>
            <a:pPr algn="ctr"/>
            <a:r>
              <a:rPr lang="en-US" dirty="0">
                <a:solidFill>
                  <a:schemeClr val="tx1"/>
                </a:solidFill>
              </a:rPr>
              <a:t>x&lt;=y+10</a:t>
            </a:r>
          </a:p>
        </p:txBody>
      </p:sp>
      <p:sp>
        <p:nvSpPr>
          <p:cNvPr id="23" name="矩形 22">
            <a:extLst>
              <a:ext uri="{FF2B5EF4-FFF2-40B4-BE49-F238E27FC236}">
                <a16:creationId xmlns:a16="http://schemas.microsoft.com/office/drawing/2014/main" id="{4BDEF212-FF0D-950B-24CA-6E45DD8889AC}"/>
              </a:ext>
            </a:extLst>
          </p:cNvPr>
          <p:cNvSpPr/>
          <p:nvPr/>
        </p:nvSpPr>
        <p:spPr>
          <a:xfrm>
            <a:off x="10029953" y="4725314"/>
            <a:ext cx="1242619" cy="690326"/>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2*y !=x</a:t>
            </a:r>
          </a:p>
        </p:txBody>
      </p:sp>
      <p:sp>
        <p:nvSpPr>
          <p:cNvPr id="3" name="矩形 2">
            <a:extLst>
              <a:ext uri="{FF2B5EF4-FFF2-40B4-BE49-F238E27FC236}">
                <a16:creationId xmlns:a16="http://schemas.microsoft.com/office/drawing/2014/main" id="{5F2CFD6B-0C5D-4C76-0D97-5A26C9E13FFF}"/>
              </a:ext>
            </a:extLst>
          </p:cNvPr>
          <p:cNvSpPr/>
          <p:nvPr/>
        </p:nvSpPr>
        <p:spPr>
          <a:xfrm>
            <a:off x="6595054" y="5491741"/>
            <a:ext cx="1041610" cy="690326"/>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x=22</a:t>
            </a:r>
          </a:p>
          <a:p>
            <a:pPr algn="ctr"/>
            <a:r>
              <a:rPr lang="en-US" dirty="0">
                <a:solidFill>
                  <a:schemeClr val="tx1"/>
                </a:solidFill>
              </a:rPr>
              <a:t>y=11</a:t>
            </a:r>
          </a:p>
        </p:txBody>
      </p:sp>
      <p:sp>
        <p:nvSpPr>
          <p:cNvPr id="7" name="矩形 6">
            <a:extLst>
              <a:ext uri="{FF2B5EF4-FFF2-40B4-BE49-F238E27FC236}">
                <a16:creationId xmlns:a16="http://schemas.microsoft.com/office/drawing/2014/main" id="{6AC34AE4-BD4A-53A1-6F5C-F4AD27CE1C2C}"/>
              </a:ext>
            </a:extLst>
          </p:cNvPr>
          <p:cNvSpPr/>
          <p:nvPr/>
        </p:nvSpPr>
        <p:spPr>
          <a:xfrm>
            <a:off x="8205612" y="5489557"/>
            <a:ext cx="1171395" cy="690326"/>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x=2</a:t>
            </a:r>
          </a:p>
          <a:p>
            <a:pPr algn="ctr"/>
            <a:r>
              <a:rPr lang="en-US" dirty="0">
                <a:solidFill>
                  <a:schemeClr val="tx1"/>
                </a:solidFill>
              </a:rPr>
              <a:t>y=1</a:t>
            </a:r>
          </a:p>
        </p:txBody>
      </p:sp>
      <p:sp>
        <p:nvSpPr>
          <p:cNvPr id="24" name="矩形 23">
            <a:extLst>
              <a:ext uri="{FF2B5EF4-FFF2-40B4-BE49-F238E27FC236}">
                <a16:creationId xmlns:a16="http://schemas.microsoft.com/office/drawing/2014/main" id="{3FD19F3A-0D7C-EF71-1005-2E0EECDE82E8}"/>
              </a:ext>
            </a:extLst>
          </p:cNvPr>
          <p:cNvSpPr/>
          <p:nvPr/>
        </p:nvSpPr>
        <p:spPr>
          <a:xfrm>
            <a:off x="10035311" y="5489557"/>
            <a:ext cx="1242619" cy="685243"/>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x=0</a:t>
            </a:r>
          </a:p>
          <a:p>
            <a:pPr algn="ctr"/>
            <a:r>
              <a:rPr lang="en-US" dirty="0">
                <a:solidFill>
                  <a:schemeClr val="tx1"/>
                </a:solidFill>
              </a:rPr>
              <a:t>y=1</a:t>
            </a:r>
          </a:p>
        </p:txBody>
      </p:sp>
    </p:spTree>
    <p:extLst>
      <p:ext uri="{BB962C8B-B14F-4D97-AF65-F5344CB8AC3E}">
        <p14:creationId xmlns:p14="http://schemas.microsoft.com/office/powerpoint/2010/main" val="241887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2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符号执行技术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基本思想</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1424" y="1708258"/>
            <a:ext cx="4824536" cy="3134897"/>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符号执行（</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Symbolic</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Execution</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）的基本思想是用符号值替代具体值，模拟程序执行。</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符号执行的三个关键点是：</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457200" indent="-457200">
              <a:lnSpc>
                <a:spcPct val="125000"/>
              </a:lnSpc>
              <a:buAutoNum type="arabicPeriod"/>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变量符号化</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457200" indent="-457200">
              <a:lnSpc>
                <a:spcPct val="125000"/>
              </a:lnSpc>
              <a:buAutoNum type="arabicPeriod"/>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程序模拟执行</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457200" indent="-457200">
              <a:lnSpc>
                <a:spcPct val="125000"/>
              </a:lnSpc>
              <a:buAutoNum type="arabicPeriod"/>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约束求解</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172354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变量符号化</a:t>
            </a:r>
          </a:p>
        </p:txBody>
      </p:sp>
      <p:sp>
        <p:nvSpPr>
          <p:cNvPr id="10" name="文本框 9">
            <a:extLst>
              <a:ext uri="{FF2B5EF4-FFF2-40B4-BE49-F238E27FC236}">
                <a16:creationId xmlns:a16="http://schemas.microsoft.com/office/drawing/2014/main" id="{D44EDBA3-CFCC-EC46-74CD-C939928C1365}"/>
              </a:ext>
            </a:extLst>
          </p:cNvPr>
          <p:cNvSpPr txBox="1"/>
          <p:nvPr/>
        </p:nvSpPr>
        <p:spPr>
          <a:xfrm>
            <a:off x="6457095" y="1711262"/>
            <a:ext cx="4824536" cy="159601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变量符号化是指用一个符号值来表示程序中的变量，所有与被符号化的变量相关的变量取值都会用符号值或符号值的表达式表示。</a:t>
            </a:r>
          </a:p>
        </p:txBody>
      </p:sp>
    </p:spTree>
    <p:extLst>
      <p:ext uri="{BB962C8B-B14F-4D97-AF65-F5344CB8AC3E}">
        <p14:creationId xmlns:p14="http://schemas.microsoft.com/office/powerpoint/2010/main" val="29892767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符号执行技术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208422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程序模拟执行</a:t>
            </a:r>
          </a:p>
        </p:txBody>
      </p:sp>
      <p:sp>
        <p:nvSpPr>
          <p:cNvPr id="8" name="文本框 7">
            <a:extLst>
              <a:ext uri="{FF2B5EF4-FFF2-40B4-BE49-F238E27FC236}">
                <a16:creationId xmlns:a16="http://schemas.microsoft.com/office/drawing/2014/main" id="{834F9780-0674-44A0-FF7F-C80FD400A950}"/>
              </a:ext>
            </a:extLst>
          </p:cNvPr>
          <p:cNvSpPr txBox="1"/>
          <p:nvPr/>
        </p:nvSpPr>
        <p:spPr>
          <a:xfrm>
            <a:off x="899493" y="1647175"/>
            <a:ext cx="4968143" cy="4673780"/>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程序模拟执行主要是运算语句和分支语句的模拟。</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对于运算语句，由于符号执行使用符号值替代具体值，所以无法计算得到一个明确的结果，需要用符号表达式的方式表示变量的值。</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对于分支语句，每当遇到一个分支语句，原先的一条路径就会分裂成多条路径，符号执行会记录每条分支路径的约束条件。最终，采用合适的路径遍历法，符号执行可以收集到所有执行路径的约束条件表达式。</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1441420"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约束求解</a:t>
            </a:r>
          </a:p>
        </p:txBody>
      </p:sp>
      <p:sp>
        <p:nvSpPr>
          <p:cNvPr id="10" name="文本框 9">
            <a:extLst>
              <a:ext uri="{FF2B5EF4-FFF2-40B4-BE49-F238E27FC236}">
                <a16:creationId xmlns:a16="http://schemas.microsoft.com/office/drawing/2014/main" id="{D44EDBA3-CFCC-EC46-74CD-C939928C1365}"/>
              </a:ext>
            </a:extLst>
          </p:cNvPr>
          <p:cNvSpPr txBox="1"/>
          <p:nvPr/>
        </p:nvSpPr>
        <p:spPr>
          <a:xfrm>
            <a:off x="6457095" y="1711262"/>
            <a:ext cx="4824536" cy="2365456"/>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约束求解主要负责对路径可达性进行判定及测试输入生成的工作。对一条路径的约束表达式，可采用约束求解器进行求解。如有解，该路径是可达的，可以得到到达该路径的输入；如无解，该路径是不可达的，也无法生成到达该路径的输入。</a:t>
            </a:r>
          </a:p>
        </p:txBody>
      </p:sp>
    </p:spTree>
    <p:extLst>
      <p:ext uri="{BB962C8B-B14F-4D97-AF65-F5344CB8AC3E}">
        <p14:creationId xmlns:p14="http://schemas.microsoft.com/office/powerpoint/2010/main" val="22353174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35A5A8B-ADC3-349C-C66A-64433B75DA96}"/>
              </a:ext>
            </a:extLst>
          </p:cNvPr>
          <p:cNvSpPr txBox="1"/>
          <p:nvPr>
            <p:custDataLst>
              <p:tags r:id="rId2"/>
            </p:custDataLst>
          </p:nvPr>
        </p:nvSpPr>
        <p:spPr>
          <a:xfrm>
            <a:off x="1219200" y="913808"/>
            <a:ext cx="9753600" cy="642939"/>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以下说法错误的是</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F69B3B40-7C1E-27F6-779F-6F86840F43E9}"/>
              </a:ext>
            </a:extLst>
          </p:cNvPr>
          <p:cNvSpPr txBox="1"/>
          <p:nvPr>
            <p:custDataLst>
              <p:tags r:id="rId3"/>
            </p:custDataLst>
          </p:nvPr>
        </p:nvSpPr>
        <p:spPr>
          <a:xfrm>
            <a:off x="2438400" y="2060848"/>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一个程序的执行路径通常是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true</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false</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条件的序列，这些条件是在分支语句处产生的。</a:t>
            </a:r>
          </a:p>
        </p:txBody>
      </p:sp>
      <p:sp>
        <p:nvSpPr>
          <p:cNvPr id="8" name="文本框 7">
            <a:extLst>
              <a:ext uri="{FF2B5EF4-FFF2-40B4-BE49-F238E27FC236}">
                <a16:creationId xmlns:a16="http://schemas.microsoft.com/office/drawing/2014/main" id="{36D980A9-6E18-28C1-3EDC-78A399272411}"/>
              </a:ext>
            </a:extLst>
          </p:cNvPr>
          <p:cNvSpPr txBox="1"/>
          <p:nvPr>
            <p:custDataLst>
              <p:tags r:id="rId4"/>
            </p:custDataLst>
          </p:nvPr>
        </p:nvSpPr>
        <p:spPr>
          <a:xfrm>
            <a:off x="2438400" y="2918098"/>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一个程序的所有执行路径可以表征成一棵执行树。</a:t>
            </a:r>
          </a:p>
        </p:txBody>
      </p:sp>
      <p:sp>
        <p:nvSpPr>
          <p:cNvPr id="9" name="文本框 8">
            <a:extLst>
              <a:ext uri="{FF2B5EF4-FFF2-40B4-BE49-F238E27FC236}">
                <a16:creationId xmlns:a16="http://schemas.microsoft.com/office/drawing/2014/main" id="{65C55DCD-7F02-58AF-538C-4BE30574D069}"/>
              </a:ext>
            </a:extLst>
          </p:cNvPr>
          <p:cNvSpPr txBox="1"/>
          <p:nvPr>
            <p:custDataLst>
              <p:tags r:id="rId5"/>
            </p:custDataLst>
          </p:nvPr>
        </p:nvSpPr>
        <p:spPr>
          <a:xfrm>
            <a:off x="2438400" y="3775348"/>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路径约束条件指的是执行路径遇到的约束条件。</a:t>
            </a:r>
          </a:p>
        </p:txBody>
      </p:sp>
      <p:sp>
        <p:nvSpPr>
          <p:cNvPr id="10" name="文本框 9">
            <a:extLst>
              <a:ext uri="{FF2B5EF4-FFF2-40B4-BE49-F238E27FC236}">
                <a16:creationId xmlns:a16="http://schemas.microsoft.com/office/drawing/2014/main" id="{01675565-0DBA-65A8-280F-8F5C46195921}"/>
              </a:ext>
            </a:extLst>
          </p:cNvPr>
          <p:cNvSpPr txBox="1"/>
          <p:nvPr>
            <p:custDataLst>
              <p:tags r:id="rId6"/>
            </p:custDataLst>
          </p:nvPr>
        </p:nvSpPr>
        <p:spPr>
          <a:xfrm>
            <a:off x="2438400" y="4632598"/>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符号执行得到的约束条件，不可以通过约束求解器进行求解。</a:t>
            </a:r>
          </a:p>
        </p:txBody>
      </p:sp>
      <p:sp>
        <p:nvSpPr>
          <p:cNvPr id="11" name="椭圆 10">
            <a:extLst>
              <a:ext uri="{FF2B5EF4-FFF2-40B4-BE49-F238E27FC236}">
                <a16:creationId xmlns:a16="http://schemas.microsoft.com/office/drawing/2014/main" id="{FE11A870-C28C-1F90-254C-06431936F345}"/>
              </a:ext>
            </a:extLst>
          </p:cNvPr>
          <p:cNvSpPr>
            <a:spLocks noChangeAspect="1"/>
          </p:cNvSpPr>
          <p:nvPr>
            <p:custDataLst>
              <p:tags r:id="rId7"/>
            </p:custDataLst>
          </p:nvPr>
        </p:nvSpPr>
        <p:spPr>
          <a:xfrm>
            <a:off x="1571625" y="2125141"/>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2" name="椭圆 11">
            <a:extLst>
              <a:ext uri="{FF2B5EF4-FFF2-40B4-BE49-F238E27FC236}">
                <a16:creationId xmlns:a16="http://schemas.microsoft.com/office/drawing/2014/main" id="{C05D3BB7-E0D3-47C0-2B27-592858CEF5FA}"/>
              </a:ext>
            </a:extLst>
          </p:cNvPr>
          <p:cNvSpPr>
            <a:spLocks noChangeAspect="1"/>
          </p:cNvSpPr>
          <p:nvPr>
            <p:custDataLst>
              <p:tags r:id="rId8"/>
            </p:custDataLst>
          </p:nvPr>
        </p:nvSpPr>
        <p:spPr>
          <a:xfrm>
            <a:off x="1571625" y="2982391"/>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3" name="椭圆 12">
            <a:extLst>
              <a:ext uri="{FF2B5EF4-FFF2-40B4-BE49-F238E27FC236}">
                <a16:creationId xmlns:a16="http://schemas.microsoft.com/office/drawing/2014/main" id="{07DECC65-7DDE-D418-FE58-31182AE191EC}"/>
              </a:ext>
            </a:extLst>
          </p:cNvPr>
          <p:cNvSpPr>
            <a:spLocks noChangeAspect="1"/>
          </p:cNvSpPr>
          <p:nvPr>
            <p:custDataLst>
              <p:tags r:id="rId9"/>
            </p:custDataLst>
          </p:nvPr>
        </p:nvSpPr>
        <p:spPr>
          <a:xfrm>
            <a:off x="1571625" y="3839641"/>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4" name="椭圆 13">
            <a:extLst>
              <a:ext uri="{FF2B5EF4-FFF2-40B4-BE49-F238E27FC236}">
                <a16:creationId xmlns:a16="http://schemas.microsoft.com/office/drawing/2014/main" id="{7BF6BFBF-99F6-7094-68DA-84C74BD60AA5}"/>
              </a:ext>
            </a:extLst>
          </p:cNvPr>
          <p:cNvSpPr>
            <a:spLocks noChangeAspect="1"/>
          </p:cNvSpPr>
          <p:nvPr>
            <p:custDataLst>
              <p:tags r:id="rId10"/>
            </p:custDataLst>
          </p:nvPr>
        </p:nvSpPr>
        <p:spPr>
          <a:xfrm>
            <a:off x="1571625" y="4696891"/>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5" name="矩形: 圆角 14">
            <a:extLst>
              <a:ext uri="{FF2B5EF4-FFF2-40B4-BE49-F238E27FC236}">
                <a16:creationId xmlns:a16="http://schemas.microsoft.com/office/drawing/2014/main" id="{F8E9C081-329D-43C4-4E53-100A430EF7AB}"/>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B1EAA891-E782-A768-08D1-C01299ED31E6}"/>
              </a:ext>
            </a:extLst>
          </p:cNvPr>
          <p:cNvGrpSpPr/>
          <p:nvPr>
            <p:custDataLst>
              <p:tags r:id="rId12"/>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EE145C36-0EBF-22FF-F710-818F4AC7C597}"/>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lorBlock">
              <a:extLst>
                <a:ext uri="{FF2B5EF4-FFF2-40B4-BE49-F238E27FC236}">
                  <a16:creationId xmlns:a16="http://schemas.microsoft.com/office/drawing/2014/main" id="{2FF9F156-1272-08B2-0A0F-F5917C9B38B6}"/>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ypeText">
              <a:extLst>
                <a:ext uri="{FF2B5EF4-FFF2-40B4-BE49-F238E27FC236}">
                  <a16:creationId xmlns:a16="http://schemas.microsoft.com/office/drawing/2014/main" id="{9BBDE2AD-51B8-BE20-0880-DB615C492B2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C1116B0D-5AA4-E9F4-D8D9-D800D5B4785D}"/>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769E3939-8B0B-AD20-5709-507A73E6B8B7}"/>
              </a:ext>
            </a:extLst>
          </p:cNvPr>
          <p:cNvPicPr>
            <a:picLocks/>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5807716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符号执行技术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556563" cy="461665"/>
          </a:xfrm>
          <a:prstGeom prst="rect">
            <a:avLst/>
          </a:prstGeom>
          <a:noFill/>
        </p:spPr>
        <p:txBody>
          <a:bodyPr wrap="none" rtlCol="0">
            <a:spAutoFit/>
          </a:bodyPr>
          <a:lstStyle/>
          <a:p>
            <a:r>
              <a:rPr kumimoji="1" lang="en-US" altLang="zh-CN" sz="2400" dirty="0">
                <a:solidFill>
                  <a:srgbClr val="0048AA"/>
                </a:solidFill>
                <a:latin typeface="Microsoft YaHei" panose="020B0503020204020204" pitchFamily="34" charset="-122"/>
                <a:ea typeface="Microsoft YaHei" panose="020B0503020204020204" pitchFamily="34" charset="-122"/>
              </a:rPr>
              <a:t>Z3</a:t>
            </a:r>
            <a:endParaRPr kumimoji="1" lang="zh-CN" altLang="en-US" sz="2400" dirty="0">
              <a:solidFill>
                <a:srgbClr val="0048AA"/>
              </a:solidFill>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834F9780-0674-44A0-FF7F-C80FD400A950}"/>
              </a:ext>
            </a:extLst>
          </p:cNvPr>
          <p:cNvSpPr txBox="1"/>
          <p:nvPr/>
        </p:nvSpPr>
        <p:spPr>
          <a:xfrm>
            <a:off x="917550" y="1706792"/>
            <a:ext cx="4824536" cy="1980799"/>
          </a:xfrm>
          <a:prstGeom prst="rect">
            <a:avLst/>
          </a:prstGeom>
          <a:noFill/>
        </p:spPr>
        <p:txBody>
          <a:bodyPr wrap="square" rtlCol="0">
            <a:spAutoFit/>
          </a:bodyPr>
          <a:lstStyle/>
          <a:p>
            <a:pPr>
              <a:lnSpc>
                <a:spcPct val="125000"/>
              </a:lnSpc>
            </a:pPr>
            <a:r>
              <a:rPr kumimoji="1" lang="en-US" altLang="zh-CN" sz="2000" dirty="0">
                <a:latin typeface="Microsoft YaHei" panose="020B0503020204020204" pitchFamily="34" charset="-122"/>
                <a:ea typeface="Microsoft YaHei" panose="020B0503020204020204" pitchFamily="34" charset="-122"/>
              </a:rPr>
              <a:t>Z3</a:t>
            </a:r>
            <a:r>
              <a:rPr kumimoji="1" lang="zh-CN" altLang="en-US" sz="2000" dirty="0">
                <a:latin typeface="Microsoft YaHei" panose="020B0503020204020204" pitchFamily="34" charset="-122"/>
                <a:ea typeface="Microsoft YaHei" panose="020B0503020204020204" pitchFamily="34" charset="-122"/>
              </a:rPr>
              <a:t>是一个由微软开发的开源约束求解器，能够解决在给定约束条件下寻求一组满足条件的解的问题（可以理解为自动解方程组）。</a:t>
            </a:r>
          </a:p>
          <a:p>
            <a:pPr>
              <a:lnSpc>
                <a:spcPct val="125000"/>
              </a:lnSpc>
            </a:pP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240322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第一步：下载</a:t>
            </a:r>
            <a:r>
              <a:rPr kumimoji="1" lang="en-US" altLang="zh-CN" sz="2400" dirty="0">
                <a:solidFill>
                  <a:srgbClr val="0048AA"/>
                </a:solidFill>
                <a:latin typeface="Microsoft YaHei" panose="020B0503020204020204" pitchFamily="34" charset="-122"/>
                <a:ea typeface="Microsoft YaHei" panose="020B0503020204020204" pitchFamily="34" charset="-122"/>
              </a:rPr>
              <a:t>Z3</a:t>
            </a:r>
            <a:endParaRPr kumimoji="1" lang="zh-CN" altLang="en-US" sz="2400" dirty="0">
              <a:solidFill>
                <a:srgbClr val="0048AA"/>
              </a:solidFill>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667FEACB-D9CA-3E3E-54BA-D3CB0987A033}"/>
              </a:ext>
            </a:extLst>
          </p:cNvPr>
          <p:cNvSpPr txBox="1"/>
          <p:nvPr/>
        </p:nvSpPr>
        <p:spPr>
          <a:xfrm>
            <a:off x="6457095" y="1713192"/>
            <a:ext cx="4960962" cy="1211294"/>
          </a:xfrm>
          <a:prstGeom prst="rect">
            <a:avLst/>
          </a:prstGeom>
          <a:noFill/>
        </p:spPr>
        <p:txBody>
          <a:bodyPr wrap="square" rtlCol="0">
            <a:spAutoFit/>
          </a:bodyPr>
          <a:lstStyle/>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Z3</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是个开源项目，从</a:t>
            </a: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Github</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下载后解压缩即可使用。</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下载地址：</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hlinkClick r:id="rId2"/>
              </a:rPr>
              <a:t>https://github.com/z3prover</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6488245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符号执行技术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842931"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示例代码</a:t>
            </a:r>
          </a:p>
        </p:txBody>
      </p:sp>
      <p:sp>
        <p:nvSpPr>
          <p:cNvPr id="8" name="文本框 7">
            <a:extLst>
              <a:ext uri="{FF2B5EF4-FFF2-40B4-BE49-F238E27FC236}">
                <a16:creationId xmlns:a16="http://schemas.microsoft.com/office/drawing/2014/main" id="{834F9780-0674-44A0-FF7F-C80FD400A950}"/>
              </a:ext>
            </a:extLst>
          </p:cNvPr>
          <p:cNvSpPr txBox="1"/>
          <p:nvPr/>
        </p:nvSpPr>
        <p:spPr>
          <a:xfrm>
            <a:off x="842931" y="1706792"/>
            <a:ext cx="4824536" cy="4093428"/>
          </a:xfrm>
          <a:prstGeom prst="rect">
            <a:avLst/>
          </a:prstGeom>
          <a:noFill/>
        </p:spPr>
        <p:txBody>
          <a:bodyPr wrap="square" rtlCol="0">
            <a:spAutoFit/>
          </a:bodyPr>
          <a:lstStyle/>
          <a:p>
            <a:r>
              <a:rPr lang="en-US" altLang="zh-CN" sz="2000" dirty="0">
                <a:solidFill>
                  <a:srgbClr val="0000FF"/>
                </a:solidFill>
                <a:latin typeface="Microsoft YaHei" panose="020B0503020204020204" pitchFamily="34" charset="-122"/>
                <a:ea typeface="Microsoft YaHei" panose="020B0503020204020204" pitchFamily="34" charset="-122"/>
              </a:rPr>
              <a:t>from</a:t>
            </a:r>
            <a:r>
              <a:rPr lang="en-US" altLang="zh-CN" sz="2000" dirty="0">
                <a:solidFill>
                  <a:srgbClr val="000000"/>
                </a:solidFill>
                <a:latin typeface="Microsoft YaHei" panose="020B0503020204020204" pitchFamily="34" charset="-122"/>
                <a:ea typeface="Microsoft YaHei" panose="020B0503020204020204" pitchFamily="34" charset="-122"/>
              </a:rPr>
              <a:t> z3 </a:t>
            </a:r>
            <a:r>
              <a:rPr lang="en-US" altLang="zh-CN" sz="2000" dirty="0">
                <a:solidFill>
                  <a:srgbClr val="0000FF"/>
                </a:solidFill>
                <a:latin typeface="Microsoft YaHei" panose="020B0503020204020204" pitchFamily="34" charset="-122"/>
                <a:ea typeface="Microsoft YaHei" panose="020B0503020204020204" pitchFamily="34" charset="-122"/>
              </a:rPr>
              <a:t>import</a:t>
            </a:r>
            <a:r>
              <a:rPr lang="en-US" altLang="zh-CN" sz="2000" dirty="0">
                <a:solidFill>
                  <a:srgbClr val="000000"/>
                </a:solidFill>
                <a:latin typeface="Microsoft YaHei" panose="020B0503020204020204" pitchFamily="34" charset="-122"/>
                <a:ea typeface="Microsoft YaHei" panose="020B0503020204020204" pitchFamily="34" charset="-122"/>
              </a:rPr>
              <a:t> *</a:t>
            </a:r>
          </a:p>
          <a:p>
            <a:endParaRPr lang="en-US" altLang="zh-CN" sz="2000" dirty="0">
              <a:solidFill>
                <a:srgbClr val="000000"/>
              </a:solidFill>
              <a:latin typeface="Microsoft YaHei" panose="020B0503020204020204" pitchFamily="34" charset="-122"/>
              <a:ea typeface="Microsoft YaHei" panose="020B0503020204020204" pitchFamily="34" charset="-122"/>
            </a:endParaRPr>
          </a:p>
          <a:p>
            <a:r>
              <a:rPr lang="en-US" altLang="zh-CN" sz="2000" dirty="0">
                <a:solidFill>
                  <a:srgbClr val="008000"/>
                </a:solidFill>
                <a:latin typeface="Microsoft YaHei" panose="020B0503020204020204" pitchFamily="34" charset="-122"/>
                <a:ea typeface="Microsoft YaHei" panose="020B0503020204020204" pitchFamily="34" charset="-122"/>
              </a:rPr>
              <a:t>#</a:t>
            </a:r>
            <a:r>
              <a:rPr lang="zh-CN" altLang="en-US" sz="2000" dirty="0">
                <a:solidFill>
                  <a:srgbClr val="008000"/>
                </a:solidFill>
                <a:latin typeface="Microsoft YaHei" panose="020B0503020204020204" pitchFamily="34" charset="-122"/>
                <a:ea typeface="Microsoft YaHei" panose="020B0503020204020204" pitchFamily="34" charset="-122"/>
              </a:rPr>
              <a:t>指定输入</a:t>
            </a:r>
            <a:br>
              <a:rPr lang="en-US" altLang="zh-CN" sz="2000" dirty="0">
                <a:solidFill>
                  <a:srgbClr val="000000"/>
                </a:solidFill>
                <a:latin typeface="Microsoft YaHei" panose="020B0503020204020204" pitchFamily="34" charset="-122"/>
                <a:ea typeface="Microsoft YaHei" panose="020B0503020204020204" pitchFamily="34" charset="-122"/>
              </a:rPr>
            </a:br>
            <a:r>
              <a:rPr lang="en-US" altLang="zh-CN" sz="2000" dirty="0">
                <a:solidFill>
                  <a:srgbClr val="000000"/>
                </a:solidFill>
                <a:latin typeface="Microsoft YaHei" panose="020B0503020204020204" pitchFamily="34" charset="-122"/>
                <a:ea typeface="Microsoft YaHei" panose="020B0503020204020204" pitchFamily="34" charset="-122"/>
              </a:rPr>
              <a:t>x = Real(</a:t>
            </a:r>
            <a:r>
              <a:rPr lang="en-US" altLang="zh-CN" sz="2000" dirty="0">
                <a:solidFill>
                  <a:srgbClr val="A31515"/>
                </a:solidFill>
                <a:latin typeface="Microsoft YaHei" panose="020B0503020204020204" pitchFamily="34" charset="-122"/>
                <a:ea typeface="Microsoft YaHei" panose="020B0503020204020204" pitchFamily="34" charset="-122"/>
              </a:rPr>
              <a:t>'x'</a:t>
            </a:r>
            <a:r>
              <a:rPr lang="en-US" altLang="zh-CN" sz="2000" dirty="0">
                <a:solidFill>
                  <a:srgbClr val="000000"/>
                </a:solidFill>
                <a:latin typeface="Microsoft YaHei" panose="020B0503020204020204" pitchFamily="34" charset="-122"/>
                <a:ea typeface="Microsoft YaHei" panose="020B0503020204020204" pitchFamily="34" charset="-122"/>
              </a:rPr>
              <a:t>) </a:t>
            </a:r>
            <a:endParaRPr lang="zh-CN" altLang="en-US" sz="2000" dirty="0">
              <a:solidFill>
                <a:srgbClr val="000000"/>
              </a:solidFill>
              <a:latin typeface="Microsoft YaHei" panose="020B0503020204020204" pitchFamily="34" charset="-122"/>
              <a:ea typeface="Microsoft YaHei" panose="020B0503020204020204" pitchFamily="34" charset="-122"/>
            </a:endParaRPr>
          </a:p>
          <a:p>
            <a:r>
              <a:rPr lang="en-US" altLang="zh-CN" sz="2000" dirty="0">
                <a:solidFill>
                  <a:srgbClr val="000000"/>
                </a:solidFill>
                <a:latin typeface="Microsoft YaHei" panose="020B0503020204020204" pitchFamily="34" charset="-122"/>
                <a:ea typeface="Microsoft YaHei" panose="020B0503020204020204" pitchFamily="34" charset="-122"/>
              </a:rPr>
              <a:t>y = Real(</a:t>
            </a:r>
            <a:r>
              <a:rPr lang="en-US" altLang="zh-CN" sz="2000" dirty="0">
                <a:solidFill>
                  <a:srgbClr val="A31515"/>
                </a:solidFill>
                <a:latin typeface="Microsoft YaHei" panose="020B0503020204020204" pitchFamily="34" charset="-122"/>
                <a:ea typeface="Microsoft YaHei" panose="020B0503020204020204" pitchFamily="34" charset="-122"/>
              </a:rPr>
              <a:t>'y’</a:t>
            </a:r>
            <a:r>
              <a:rPr lang="en-US" altLang="zh-CN" sz="2000" dirty="0">
                <a:solidFill>
                  <a:srgbClr val="000000"/>
                </a:solidFill>
                <a:latin typeface="Microsoft YaHei" panose="020B0503020204020204" pitchFamily="34" charset="-122"/>
                <a:ea typeface="Microsoft YaHei" panose="020B0503020204020204" pitchFamily="34" charset="-122"/>
              </a:rPr>
              <a:t>)</a:t>
            </a:r>
          </a:p>
          <a:p>
            <a:r>
              <a:rPr lang="en-US" altLang="zh-CN" sz="2000" dirty="0">
                <a:solidFill>
                  <a:srgbClr val="008000"/>
                </a:solidFill>
                <a:latin typeface="Microsoft YaHei" panose="020B0503020204020204" pitchFamily="34" charset="-122"/>
                <a:ea typeface="Microsoft YaHei" panose="020B0503020204020204" pitchFamily="34" charset="-122"/>
              </a:rPr>
              <a:t>#</a:t>
            </a:r>
            <a:r>
              <a:rPr lang="zh-CN" altLang="en-US" sz="2000" dirty="0">
                <a:solidFill>
                  <a:srgbClr val="008000"/>
                </a:solidFill>
                <a:latin typeface="Microsoft YaHei" panose="020B0503020204020204" pitchFamily="34" charset="-122"/>
                <a:ea typeface="Microsoft YaHei" panose="020B0503020204020204" pitchFamily="34" charset="-122"/>
              </a:rPr>
              <a:t>创建一个求解器</a:t>
            </a:r>
            <a:endParaRPr lang="en-US" altLang="zh-CN" sz="2000" dirty="0">
              <a:solidFill>
                <a:srgbClr val="000000"/>
              </a:solidFill>
              <a:latin typeface="Microsoft YaHei" panose="020B0503020204020204" pitchFamily="34" charset="-122"/>
              <a:ea typeface="Microsoft YaHei" panose="020B0503020204020204" pitchFamily="34" charset="-122"/>
            </a:endParaRPr>
          </a:p>
          <a:p>
            <a:r>
              <a:rPr lang="en-US" altLang="zh-CN" sz="2000" dirty="0">
                <a:solidFill>
                  <a:srgbClr val="000000"/>
                </a:solidFill>
                <a:latin typeface="Microsoft YaHei" panose="020B0503020204020204" pitchFamily="34" charset="-122"/>
                <a:ea typeface="Microsoft YaHei" panose="020B0503020204020204" pitchFamily="34" charset="-122"/>
              </a:rPr>
              <a:t>s = Solver() </a:t>
            </a:r>
          </a:p>
          <a:p>
            <a:r>
              <a:rPr lang="en-US" altLang="zh-CN" sz="2000" dirty="0">
                <a:solidFill>
                  <a:srgbClr val="008000"/>
                </a:solidFill>
                <a:latin typeface="Microsoft YaHei" panose="020B0503020204020204" pitchFamily="34" charset="-122"/>
                <a:ea typeface="Microsoft YaHei" panose="020B0503020204020204" pitchFamily="34" charset="-122"/>
              </a:rPr>
              <a:t>#</a:t>
            </a:r>
            <a:r>
              <a:rPr lang="zh-CN" altLang="en-US" sz="2000" dirty="0">
                <a:solidFill>
                  <a:srgbClr val="008000"/>
                </a:solidFill>
                <a:latin typeface="Microsoft YaHei" panose="020B0503020204020204" pitchFamily="34" charset="-122"/>
                <a:ea typeface="Microsoft YaHei" panose="020B0503020204020204" pitchFamily="34" charset="-122"/>
              </a:rPr>
              <a:t>添加约束条件</a:t>
            </a:r>
            <a:endParaRPr lang="zh-CN" altLang="en-US" sz="2000" dirty="0">
              <a:solidFill>
                <a:srgbClr val="000000"/>
              </a:solidFill>
              <a:latin typeface="Microsoft YaHei" panose="020B0503020204020204" pitchFamily="34" charset="-122"/>
              <a:ea typeface="Microsoft YaHei" panose="020B0503020204020204" pitchFamily="34" charset="-122"/>
            </a:endParaRPr>
          </a:p>
          <a:p>
            <a:r>
              <a:rPr lang="en-US" altLang="zh-CN" sz="2000" dirty="0" err="1">
                <a:solidFill>
                  <a:srgbClr val="000000"/>
                </a:solidFill>
                <a:latin typeface="Microsoft YaHei" panose="020B0503020204020204" pitchFamily="34" charset="-122"/>
                <a:ea typeface="Microsoft YaHei" panose="020B0503020204020204" pitchFamily="34" charset="-122"/>
              </a:rPr>
              <a:t>s.add</a:t>
            </a:r>
            <a:r>
              <a:rPr lang="en-US" altLang="zh-CN" sz="2000" dirty="0">
                <a:solidFill>
                  <a:srgbClr val="000000"/>
                </a:solidFill>
                <a:latin typeface="Microsoft YaHei" panose="020B0503020204020204" pitchFamily="34" charset="-122"/>
                <a:ea typeface="Microsoft YaHei" panose="020B0503020204020204" pitchFamily="34" charset="-122"/>
              </a:rPr>
              <a:t>(</a:t>
            </a:r>
            <a:r>
              <a:rPr lang="en-US" altLang="zh-CN" sz="2000" dirty="0" err="1">
                <a:solidFill>
                  <a:srgbClr val="000000"/>
                </a:solidFill>
                <a:latin typeface="Microsoft YaHei" panose="020B0503020204020204" pitchFamily="34" charset="-122"/>
                <a:ea typeface="Microsoft YaHei" panose="020B0503020204020204" pitchFamily="34" charset="-122"/>
              </a:rPr>
              <a:t>x+y</a:t>
            </a:r>
            <a:r>
              <a:rPr lang="en-US" altLang="zh-CN" sz="2000" dirty="0">
                <a:solidFill>
                  <a:srgbClr val="000000"/>
                </a:solidFill>
                <a:latin typeface="Microsoft YaHei" panose="020B0503020204020204" pitchFamily="34" charset="-122"/>
                <a:ea typeface="Microsoft YaHei" panose="020B0503020204020204" pitchFamily="34" charset="-122"/>
              </a:rPr>
              <a:t>&gt;</a:t>
            </a:r>
            <a:r>
              <a:rPr lang="en-US" altLang="zh-CN" sz="2000" dirty="0">
                <a:solidFill>
                  <a:srgbClr val="098658"/>
                </a:solidFill>
                <a:latin typeface="Microsoft YaHei" panose="020B0503020204020204" pitchFamily="34" charset="-122"/>
                <a:ea typeface="Microsoft YaHei" panose="020B0503020204020204" pitchFamily="34" charset="-122"/>
              </a:rPr>
              <a:t>5</a:t>
            </a:r>
            <a:r>
              <a:rPr lang="en-US" altLang="zh-CN" sz="2000" dirty="0">
                <a:solidFill>
                  <a:srgbClr val="000000"/>
                </a:solidFill>
                <a:latin typeface="Microsoft YaHei" panose="020B0503020204020204" pitchFamily="34" charset="-122"/>
                <a:ea typeface="Microsoft YaHei" panose="020B0503020204020204" pitchFamily="34" charset="-122"/>
              </a:rPr>
              <a:t>, x&gt;</a:t>
            </a:r>
            <a:r>
              <a:rPr lang="en-US" altLang="zh-CN" sz="2000" dirty="0">
                <a:solidFill>
                  <a:srgbClr val="098658"/>
                </a:solidFill>
                <a:latin typeface="Microsoft YaHei" panose="020B0503020204020204" pitchFamily="34" charset="-122"/>
                <a:ea typeface="Microsoft YaHei" panose="020B0503020204020204" pitchFamily="34" charset="-122"/>
              </a:rPr>
              <a:t>1</a:t>
            </a:r>
            <a:r>
              <a:rPr lang="en-US" altLang="zh-CN" sz="2000" dirty="0">
                <a:solidFill>
                  <a:srgbClr val="000000"/>
                </a:solidFill>
                <a:latin typeface="Microsoft YaHei" panose="020B0503020204020204" pitchFamily="34" charset="-122"/>
                <a:ea typeface="Microsoft YaHei" panose="020B0503020204020204" pitchFamily="34" charset="-122"/>
              </a:rPr>
              <a:t>, y&gt;</a:t>
            </a:r>
            <a:r>
              <a:rPr lang="en-US" altLang="zh-CN" sz="2000" dirty="0">
                <a:solidFill>
                  <a:srgbClr val="098658"/>
                </a:solidFill>
                <a:latin typeface="Microsoft YaHei" panose="020B0503020204020204" pitchFamily="34" charset="-122"/>
                <a:ea typeface="Microsoft YaHei" panose="020B0503020204020204" pitchFamily="34" charset="-122"/>
              </a:rPr>
              <a:t>1</a:t>
            </a:r>
            <a:r>
              <a:rPr lang="en-US" altLang="zh-CN" sz="2000" dirty="0">
                <a:solidFill>
                  <a:srgbClr val="000000"/>
                </a:solidFill>
                <a:latin typeface="Microsoft YaHei" panose="020B0503020204020204" pitchFamily="34" charset="-122"/>
                <a:ea typeface="Microsoft YaHei" panose="020B0503020204020204" pitchFamily="34" charset="-122"/>
              </a:rPr>
              <a:t>)</a:t>
            </a:r>
          </a:p>
          <a:p>
            <a:r>
              <a:rPr lang="en-US" altLang="zh-CN" sz="2000" dirty="0">
                <a:solidFill>
                  <a:srgbClr val="008000"/>
                </a:solidFill>
                <a:latin typeface="Microsoft YaHei" panose="020B0503020204020204" pitchFamily="34" charset="-122"/>
                <a:ea typeface="Microsoft YaHei" panose="020B0503020204020204" pitchFamily="34" charset="-122"/>
              </a:rPr>
              <a:t>#</a:t>
            </a:r>
            <a:r>
              <a:rPr lang="zh-CN" altLang="en-US" sz="2000" dirty="0">
                <a:solidFill>
                  <a:srgbClr val="008000"/>
                </a:solidFill>
                <a:latin typeface="Microsoft YaHei" panose="020B0503020204020204" pitchFamily="34" charset="-122"/>
                <a:ea typeface="Microsoft YaHei" panose="020B0503020204020204" pitchFamily="34" charset="-122"/>
              </a:rPr>
              <a:t>检测是否有解</a:t>
            </a:r>
            <a:r>
              <a:rPr lang="en-US" altLang="zh-CN" sz="2000" dirty="0">
                <a:solidFill>
                  <a:srgbClr val="000000"/>
                </a:solidFill>
                <a:latin typeface="Microsoft YaHei" panose="020B0503020204020204" pitchFamily="34" charset="-122"/>
                <a:ea typeface="Microsoft YaHei" panose="020B0503020204020204" pitchFamily="34" charset="-122"/>
              </a:rPr>
              <a:t> </a:t>
            </a:r>
            <a:endParaRPr lang="zh-CN" altLang="en-US" sz="2000" dirty="0">
              <a:solidFill>
                <a:srgbClr val="000000"/>
              </a:solidFill>
              <a:latin typeface="Microsoft YaHei" panose="020B0503020204020204" pitchFamily="34" charset="-122"/>
              <a:ea typeface="Microsoft YaHei" panose="020B0503020204020204" pitchFamily="34" charset="-122"/>
            </a:endParaRPr>
          </a:p>
          <a:p>
            <a:r>
              <a:rPr lang="en-US" altLang="zh-CN" sz="2000" dirty="0">
                <a:solidFill>
                  <a:srgbClr val="000000"/>
                </a:solidFill>
                <a:latin typeface="Microsoft YaHei" panose="020B0503020204020204" pitchFamily="34" charset="-122"/>
                <a:ea typeface="Microsoft YaHei" panose="020B0503020204020204" pitchFamily="34" charset="-122"/>
              </a:rPr>
              <a:t>print(</a:t>
            </a:r>
            <a:r>
              <a:rPr lang="en-US" altLang="zh-CN" sz="2000" dirty="0" err="1">
                <a:solidFill>
                  <a:srgbClr val="000000"/>
                </a:solidFill>
                <a:latin typeface="Microsoft YaHei" panose="020B0503020204020204" pitchFamily="34" charset="-122"/>
                <a:ea typeface="Microsoft YaHei" panose="020B0503020204020204" pitchFamily="34" charset="-122"/>
              </a:rPr>
              <a:t>s.check</a:t>
            </a:r>
            <a:r>
              <a:rPr lang="en-US" altLang="zh-CN" sz="2000" dirty="0">
                <a:solidFill>
                  <a:srgbClr val="000000"/>
                </a:solidFill>
                <a:latin typeface="Microsoft YaHei" panose="020B0503020204020204" pitchFamily="34" charset="-122"/>
                <a:ea typeface="Microsoft YaHei" panose="020B0503020204020204" pitchFamily="34" charset="-122"/>
              </a:rPr>
              <a:t>()) </a:t>
            </a:r>
          </a:p>
          <a:p>
            <a:r>
              <a:rPr lang="en-US" altLang="zh-CN" sz="2000" dirty="0">
                <a:solidFill>
                  <a:srgbClr val="008000"/>
                </a:solidFill>
                <a:latin typeface="Microsoft YaHei" panose="020B0503020204020204" pitchFamily="34" charset="-122"/>
                <a:ea typeface="Microsoft YaHei" panose="020B0503020204020204" pitchFamily="34" charset="-122"/>
              </a:rPr>
              <a:t>#</a:t>
            </a:r>
            <a:r>
              <a:rPr lang="zh-CN" altLang="en-US" sz="2000" dirty="0">
                <a:solidFill>
                  <a:srgbClr val="008000"/>
                </a:solidFill>
                <a:latin typeface="Microsoft YaHei" panose="020B0503020204020204" pitchFamily="34" charset="-122"/>
                <a:ea typeface="Microsoft YaHei" panose="020B0503020204020204" pitchFamily="34" charset="-122"/>
              </a:rPr>
              <a:t>求解</a:t>
            </a:r>
            <a:endParaRPr lang="zh-CN" altLang="en-US" sz="2000" dirty="0">
              <a:solidFill>
                <a:srgbClr val="000000"/>
              </a:solidFill>
              <a:latin typeface="Microsoft YaHei" panose="020B0503020204020204" pitchFamily="34" charset="-122"/>
              <a:ea typeface="Microsoft YaHei" panose="020B0503020204020204" pitchFamily="34" charset="-122"/>
            </a:endParaRPr>
          </a:p>
          <a:p>
            <a:r>
              <a:rPr lang="en-US" altLang="zh-CN" sz="2000" dirty="0">
                <a:solidFill>
                  <a:srgbClr val="000000"/>
                </a:solidFill>
                <a:latin typeface="Microsoft YaHei" panose="020B0503020204020204" pitchFamily="34" charset="-122"/>
                <a:ea typeface="Microsoft YaHei" panose="020B0503020204020204" pitchFamily="34" charset="-122"/>
              </a:rPr>
              <a:t>print(</a:t>
            </a:r>
            <a:r>
              <a:rPr lang="en-US" altLang="zh-CN" sz="2000" dirty="0" err="1">
                <a:solidFill>
                  <a:srgbClr val="000000"/>
                </a:solidFill>
                <a:latin typeface="Microsoft YaHei" panose="020B0503020204020204" pitchFamily="34" charset="-122"/>
                <a:ea typeface="Microsoft YaHei" panose="020B0503020204020204" pitchFamily="34" charset="-122"/>
              </a:rPr>
              <a:t>s.model</a:t>
            </a:r>
            <a:r>
              <a:rPr lang="en-US" altLang="zh-CN" sz="2000" dirty="0">
                <a:solidFill>
                  <a:srgbClr val="000000"/>
                </a:solidFill>
                <a:latin typeface="Microsoft YaHei" panose="020B0503020204020204" pitchFamily="34" charset="-122"/>
                <a:ea typeface="Microsoft YaHei" panose="020B0503020204020204" pitchFamily="34" charset="-122"/>
              </a:rPr>
              <a:t>())</a:t>
            </a:r>
            <a:endParaRPr lang="zh-CN" altLang="en-US" sz="2000" dirty="0">
              <a:solidFill>
                <a:srgbClr val="000000"/>
              </a:solidFill>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384032" y="1155220"/>
            <a:ext cx="301877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第二步：运行</a:t>
            </a:r>
            <a:r>
              <a:rPr kumimoji="1" lang="en-US" altLang="zh-CN" sz="2400" dirty="0">
                <a:solidFill>
                  <a:srgbClr val="0048AA"/>
                </a:solidFill>
                <a:latin typeface="Microsoft YaHei" panose="020B0503020204020204" pitchFamily="34" charset="-122"/>
                <a:ea typeface="Microsoft YaHei" panose="020B0503020204020204" pitchFamily="34" charset="-122"/>
              </a:rPr>
              <a:t>Z3</a:t>
            </a:r>
            <a:r>
              <a:rPr kumimoji="1" lang="zh-CN" altLang="en-US" sz="2400" dirty="0">
                <a:solidFill>
                  <a:srgbClr val="0048AA"/>
                </a:solidFill>
                <a:latin typeface="Microsoft YaHei" panose="020B0503020204020204" pitchFamily="34" charset="-122"/>
                <a:ea typeface="Microsoft YaHei" panose="020B0503020204020204" pitchFamily="34" charset="-122"/>
              </a:rPr>
              <a:t>求解</a:t>
            </a:r>
          </a:p>
        </p:txBody>
      </p:sp>
      <p:pic>
        <p:nvPicPr>
          <p:cNvPr id="11" name="图片 10">
            <a:extLst>
              <a:ext uri="{FF2B5EF4-FFF2-40B4-BE49-F238E27FC236}">
                <a16:creationId xmlns:a16="http://schemas.microsoft.com/office/drawing/2014/main" id="{6B4B3CDD-2F37-9984-BE34-5E1BD560613E}"/>
              </a:ext>
            </a:extLst>
          </p:cNvPr>
          <p:cNvPicPr>
            <a:picLocks noChangeAspect="1"/>
          </p:cNvPicPr>
          <p:nvPr/>
        </p:nvPicPr>
        <p:blipFill>
          <a:blip r:embed="rId2"/>
          <a:stretch>
            <a:fillRect/>
          </a:stretch>
        </p:blipFill>
        <p:spPr>
          <a:xfrm>
            <a:off x="6313488" y="3319903"/>
            <a:ext cx="5097324" cy="721431"/>
          </a:xfrm>
          <a:prstGeom prst="rect">
            <a:avLst/>
          </a:prstGeom>
        </p:spPr>
      </p:pic>
    </p:spTree>
    <p:extLst>
      <p:ext uri="{BB962C8B-B14F-4D97-AF65-F5344CB8AC3E}">
        <p14:creationId xmlns:p14="http://schemas.microsoft.com/office/powerpoint/2010/main" val="1969836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词法分析</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834F9780-0674-44A0-FF7F-C80FD400A950}"/>
              </a:ext>
            </a:extLst>
          </p:cNvPr>
          <p:cNvSpPr txBox="1"/>
          <p:nvPr/>
        </p:nvSpPr>
        <p:spPr>
          <a:xfrm>
            <a:off x="773944" y="1713278"/>
            <a:ext cx="5111749" cy="4031873"/>
          </a:xfrm>
          <a:prstGeom prst="rect">
            <a:avLst/>
          </a:prstGeom>
          <a:noFill/>
        </p:spPr>
        <p:txBody>
          <a:bodyPr wrap="square" rtlCol="0">
            <a:spAutoFit/>
          </a:bodyPr>
          <a:lstStyle/>
          <a:p>
            <a:r>
              <a:rPr lang="en" altLang="zh-CN" sz="1600" dirty="0">
                <a:solidFill>
                  <a:srgbClr val="0000FF"/>
                </a:solidFill>
                <a:latin typeface="Menlo" panose="020B0609030804020204" pitchFamily="49" charset="0"/>
              </a:rPr>
              <a:t>#include </a:t>
            </a:r>
            <a:r>
              <a:rPr lang="en" altLang="zh-CN" sz="1600" dirty="0">
                <a:solidFill>
                  <a:srgbClr val="A31515"/>
                </a:solidFill>
                <a:latin typeface="Menlo" panose="020B0609030804020204" pitchFamily="49" charset="0"/>
              </a:rPr>
              <a:t>&lt;</a:t>
            </a:r>
            <a:r>
              <a:rPr lang="en" altLang="zh-CN" sz="1600" dirty="0" err="1">
                <a:solidFill>
                  <a:srgbClr val="A31515"/>
                </a:solidFill>
                <a:latin typeface="Menlo" panose="020B0609030804020204" pitchFamily="49" charset="0"/>
              </a:rPr>
              <a:t>stdio.h</a:t>
            </a:r>
            <a:r>
              <a:rPr lang="en" altLang="zh-CN" sz="1600" dirty="0">
                <a:solidFill>
                  <a:srgbClr val="A31515"/>
                </a:solidFill>
                <a:latin typeface="Menlo" panose="020B0609030804020204" pitchFamily="49" charset="0"/>
              </a:rPr>
              <a:t>&gt;</a:t>
            </a:r>
            <a:endParaRPr lang="en" altLang="zh-CN" sz="1600" dirty="0">
              <a:solidFill>
                <a:srgbClr val="000000"/>
              </a:solidFill>
              <a:latin typeface="Menlo" panose="020B0609030804020204" pitchFamily="49" charset="0"/>
            </a:endParaRPr>
          </a:p>
          <a:p>
            <a:r>
              <a:rPr lang="en" altLang="zh-CN" sz="1600" dirty="0">
                <a:solidFill>
                  <a:srgbClr val="0000FF"/>
                </a:solidFill>
                <a:latin typeface="Menlo" panose="020B0609030804020204" pitchFamily="49" charset="0"/>
              </a:rPr>
              <a:t>#include </a:t>
            </a:r>
            <a:r>
              <a:rPr lang="en" altLang="zh-CN" sz="1600" dirty="0">
                <a:solidFill>
                  <a:srgbClr val="A31515"/>
                </a:solidFill>
                <a:latin typeface="Menlo" panose="020B0609030804020204" pitchFamily="49" charset="0"/>
              </a:rPr>
              <a:t>&lt;</a:t>
            </a:r>
            <a:r>
              <a:rPr lang="en" altLang="zh-CN" sz="1600" dirty="0" err="1">
                <a:solidFill>
                  <a:srgbClr val="A31515"/>
                </a:solidFill>
                <a:latin typeface="Menlo" panose="020B0609030804020204" pitchFamily="49" charset="0"/>
              </a:rPr>
              <a:t>string.h</a:t>
            </a:r>
            <a:r>
              <a:rPr lang="en" altLang="zh-CN" sz="1600" dirty="0">
                <a:solidFill>
                  <a:srgbClr val="A31515"/>
                </a:solidFill>
                <a:latin typeface="Menlo" panose="020B0609030804020204" pitchFamily="49" charset="0"/>
              </a:rPr>
              <a:t>&gt;</a:t>
            </a:r>
          </a:p>
          <a:p>
            <a:endParaRPr lang="en" altLang="zh-CN" sz="1600" dirty="0">
              <a:solidFill>
                <a:srgbClr val="000000"/>
              </a:solidFill>
              <a:latin typeface="Menlo" panose="020B0609030804020204" pitchFamily="49" charset="0"/>
            </a:endParaRPr>
          </a:p>
          <a:p>
            <a:r>
              <a:rPr lang="en" altLang="zh-CN" sz="1600" dirty="0">
                <a:solidFill>
                  <a:srgbClr val="0000FF"/>
                </a:solidFill>
                <a:latin typeface="Menlo" panose="020B0609030804020204" pitchFamily="49" charset="0"/>
              </a:rPr>
              <a:t>void</a:t>
            </a:r>
            <a:r>
              <a:rPr lang="en" altLang="zh-CN" sz="1600" dirty="0">
                <a:solidFill>
                  <a:srgbClr val="000000"/>
                </a:solidFill>
                <a:latin typeface="Menlo" panose="020B0609030804020204" pitchFamily="49" charset="0"/>
              </a:rPr>
              <a:t> </a:t>
            </a:r>
            <a:r>
              <a:rPr lang="en" altLang="zh-CN" sz="1600" dirty="0" err="1">
                <a:solidFill>
                  <a:srgbClr val="000000"/>
                </a:solidFill>
                <a:latin typeface="Menlo" panose="020B0609030804020204" pitchFamily="49" charset="0"/>
              </a:rPr>
              <a:t>makeoverflow</a:t>
            </a:r>
            <a:r>
              <a:rPr lang="en" altLang="zh-CN" sz="1600" dirty="0">
                <a:solidFill>
                  <a:srgbClr val="000000"/>
                </a:solidFill>
                <a:latin typeface="Menlo" panose="020B0609030804020204" pitchFamily="49" charset="0"/>
              </a:rPr>
              <a:t>(</a:t>
            </a:r>
            <a:r>
              <a:rPr lang="en" altLang="zh-CN" sz="1600" dirty="0">
                <a:solidFill>
                  <a:srgbClr val="0000FF"/>
                </a:solidFill>
                <a:latin typeface="Menlo" panose="020B0609030804020204" pitchFamily="49" charset="0"/>
              </a:rPr>
              <a:t>char</a:t>
            </a:r>
            <a:r>
              <a:rPr lang="en" altLang="zh-CN" sz="1600" dirty="0">
                <a:solidFill>
                  <a:srgbClr val="000000"/>
                </a:solidFill>
                <a:latin typeface="Menlo" panose="020B0609030804020204" pitchFamily="49" charset="0"/>
              </a:rPr>
              <a:t> *b){</a:t>
            </a:r>
          </a:p>
          <a:p>
            <a:r>
              <a:rPr lang="zh-CN" altLang="en-US" sz="1600" dirty="0">
                <a:solidFill>
                  <a:srgbClr val="0000FF"/>
                </a:solidFill>
                <a:latin typeface="Menlo" panose="020B0609030804020204" pitchFamily="49" charset="0"/>
              </a:rPr>
              <a:t>  </a:t>
            </a:r>
            <a:r>
              <a:rPr lang="en" altLang="zh-CN" sz="1600" dirty="0">
                <a:solidFill>
                  <a:srgbClr val="0000FF"/>
                </a:solidFill>
                <a:latin typeface="Menlo" panose="020B0609030804020204" pitchFamily="49" charset="0"/>
              </a:rPr>
              <a:t>char</a:t>
            </a:r>
            <a:r>
              <a:rPr lang="en" altLang="zh-CN" sz="1600" dirty="0">
                <a:solidFill>
                  <a:srgbClr val="000000"/>
                </a:solidFill>
                <a:latin typeface="Menlo" panose="020B0609030804020204" pitchFamily="49" charset="0"/>
              </a:rPr>
              <a:t> des[</a:t>
            </a:r>
            <a:r>
              <a:rPr lang="en" altLang="zh-CN" sz="1600" dirty="0">
                <a:solidFill>
                  <a:srgbClr val="098658"/>
                </a:solidFill>
                <a:latin typeface="Menlo" panose="020B0609030804020204" pitchFamily="49" charset="0"/>
              </a:rPr>
              <a:t>5</a:t>
            </a:r>
            <a:r>
              <a:rPr lang="en" altLang="zh-CN" sz="1600" dirty="0">
                <a:solidFill>
                  <a:srgbClr val="000000"/>
                </a:solidFill>
                <a:latin typeface="Menlo" panose="020B0609030804020204" pitchFamily="49" charset="0"/>
              </a:rPr>
              <a:t>];</a:t>
            </a:r>
          </a:p>
          <a:p>
            <a:r>
              <a:rPr lang="zh-CN" altLang="en-US" sz="1600" dirty="0">
                <a:solidFill>
                  <a:srgbClr val="0000FF"/>
                </a:solidFill>
                <a:latin typeface="Menlo" panose="020B0609030804020204" pitchFamily="49" charset="0"/>
              </a:rPr>
              <a:t>  </a:t>
            </a:r>
            <a:r>
              <a:rPr lang="en" altLang="zh-CN" sz="1600" dirty="0" err="1">
                <a:solidFill>
                  <a:srgbClr val="0000FF"/>
                </a:solidFill>
                <a:highlight>
                  <a:srgbClr val="FFFF00"/>
                </a:highlight>
                <a:latin typeface="Menlo" panose="020B0609030804020204" pitchFamily="49" charset="0"/>
              </a:rPr>
              <a:t>strcpy</a:t>
            </a:r>
            <a:r>
              <a:rPr lang="en" altLang="zh-CN" sz="1600" dirty="0">
                <a:solidFill>
                  <a:srgbClr val="000000"/>
                </a:solidFill>
                <a:latin typeface="Menlo" panose="020B0609030804020204" pitchFamily="49" charset="0"/>
              </a:rPr>
              <a:t>(des, b);</a:t>
            </a:r>
          </a:p>
          <a:p>
            <a:r>
              <a:rPr lang="en" altLang="zh-CN" sz="1600" dirty="0">
                <a:solidFill>
                  <a:srgbClr val="000000"/>
                </a:solidFill>
                <a:latin typeface="Menlo" panose="020B0609030804020204" pitchFamily="49" charset="0"/>
              </a:rPr>
              <a:t>}</a:t>
            </a:r>
          </a:p>
          <a:p>
            <a:endParaRPr lang="en" altLang="zh-CN" sz="1600" dirty="0">
              <a:solidFill>
                <a:srgbClr val="000000"/>
              </a:solidFill>
              <a:latin typeface="Menlo" panose="020B0609030804020204" pitchFamily="49" charset="0"/>
            </a:endParaRPr>
          </a:p>
          <a:p>
            <a:r>
              <a:rPr lang="en" altLang="zh-CN" sz="1600" dirty="0">
                <a:solidFill>
                  <a:srgbClr val="0000FF"/>
                </a:solidFill>
                <a:latin typeface="Menlo" panose="020B0609030804020204" pitchFamily="49" charset="0"/>
              </a:rPr>
              <a:t>void</a:t>
            </a:r>
            <a:r>
              <a:rPr lang="en" altLang="zh-CN" sz="1600" dirty="0">
                <a:solidFill>
                  <a:srgbClr val="000000"/>
                </a:solidFill>
                <a:latin typeface="Menlo" panose="020B0609030804020204" pitchFamily="49" charset="0"/>
              </a:rPr>
              <a:t> main(</a:t>
            </a:r>
            <a:r>
              <a:rPr lang="en" altLang="zh-CN" sz="1600" dirty="0">
                <a:solidFill>
                  <a:srgbClr val="0000FF"/>
                </a:solidFill>
                <a:latin typeface="Menlo" panose="020B0609030804020204" pitchFamily="49" charset="0"/>
              </a:rPr>
              <a:t>int</a:t>
            </a:r>
            <a:r>
              <a:rPr lang="en" altLang="zh-CN" sz="1600" dirty="0">
                <a:solidFill>
                  <a:srgbClr val="000000"/>
                </a:solidFill>
                <a:latin typeface="Menlo" panose="020B0609030804020204" pitchFamily="49" charset="0"/>
              </a:rPr>
              <a:t> </a:t>
            </a:r>
            <a:r>
              <a:rPr lang="en" altLang="zh-CN" sz="1600" dirty="0" err="1">
                <a:solidFill>
                  <a:srgbClr val="000000"/>
                </a:solidFill>
                <a:latin typeface="Menlo" panose="020B0609030804020204" pitchFamily="49" charset="0"/>
              </a:rPr>
              <a:t>argc</a:t>
            </a:r>
            <a:r>
              <a:rPr lang="en" altLang="zh-CN" sz="1600" dirty="0">
                <a:solidFill>
                  <a:srgbClr val="000000"/>
                </a:solidFill>
                <a:latin typeface="Menlo" panose="020B0609030804020204" pitchFamily="49" charset="0"/>
              </a:rPr>
              <a:t>, </a:t>
            </a:r>
            <a:r>
              <a:rPr lang="en" altLang="zh-CN" sz="1600" dirty="0">
                <a:solidFill>
                  <a:srgbClr val="0000FF"/>
                </a:solidFill>
                <a:latin typeface="Menlo" panose="020B0609030804020204" pitchFamily="49" charset="0"/>
              </a:rPr>
              <a:t>char</a:t>
            </a:r>
            <a:r>
              <a:rPr lang="en" altLang="zh-CN" sz="1600" dirty="0">
                <a:solidFill>
                  <a:srgbClr val="000000"/>
                </a:solidFill>
                <a:latin typeface="Menlo" panose="020B0609030804020204" pitchFamily="49" charset="0"/>
              </a:rPr>
              <a:t> *</a:t>
            </a:r>
            <a:r>
              <a:rPr lang="en" altLang="zh-CN" sz="1600" dirty="0" err="1">
                <a:solidFill>
                  <a:srgbClr val="000000"/>
                </a:solidFill>
                <a:latin typeface="Menlo" panose="020B0609030804020204" pitchFamily="49" charset="0"/>
              </a:rPr>
              <a:t>argv</a:t>
            </a:r>
            <a:r>
              <a:rPr lang="en" altLang="zh-CN" sz="1600" dirty="0">
                <a:solidFill>
                  <a:srgbClr val="0000FF"/>
                </a:solidFill>
                <a:latin typeface="Menlo" panose="020B0609030804020204" pitchFamily="49" charset="0"/>
              </a:rPr>
              <a:t>[]</a:t>
            </a:r>
            <a:r>
              <a:rPr lang="en" altLang="zh-CN" sz="1600" dirty="0">
                <a:solidFill>
                  <a:srgbClr val="000000"/>
                </a:solidFill>
                <a:latin typeface="Menlo" panose="020B0609030804020204" pitchFamily="49" charset="0"/>
              </a:rPr>
              <a:t>){</a:t>
            </a:r>
          </a:p>
          <a:p>
            <a:r>
              <a:rPr lang="zh-CN" altLang="en-US" sz="1600" dirty="0">
                <a:solidFill>
                  <a:srgbClr val="0000FF"/>
                </a:solidFill>
                <a:latin typeface="Menlo" panose="020B0609030804020204" pitchFamily="49" charset="0"/>
              </a:rPr>
              <a:t>  </a:t>
            </a:r>
            <a:r>
              <a:rPr lang="en" altLang="zh-CN" sz="1600" dirty="0">
                <a:solidFill>
                  <a:srgbClr val="0000FF"/>
                </a:solidFill>
                <a:latin typeface="Menlo" panose="020B0609030804020204" pitchFamily="49" charset="0"/>
              </a:rPr>
              <a:t>if</a:t>
            </a:r>
            <a:r>
              <a:rPr lang="en" altLang="zh-CN" sz="1600" dirty="0">
                <a:solidFill>
                  <a:srgbClr val="000000"/>
                </a:solidFill>
                <a:latin typeface="Menlo" panose="020B0609030804020204" pitchFamily="49" charset="0"/>
              </a:rPr>
              <a:t> (</a:t>
            </a:r>
            <a:r>
              <a:rPr lang="en" altLang="zh-CN" sz="1600" dirty="0" err="1">
                <a:solidFill>
                  <a:srgbClr val="000000"/>
                </a:solidFill>
                <a:latin typeface="Menlo" panose="020B0609030804020204" pitchFamily="49" charset="0"/>
              </a:rPr>
              <a:t>argc</a:t>
            </a:r>
            <a:r>
              <a:rPr lang="en" altLang="zh-CN" sz="1600" dirty="0">
                <a:solidFill>
                  <a:srgbClr val="000000"/>
                </a:solidFill>
                <a:latin typeface="Menlo" panose="020B0609030804020204" pitchFamily="49" charset="0"/>
              </a:rPr>
              <a:t> &gt; </a:t>
            </a:r>
            <a:r>
              <a:rPr lang="en" altLang="zh-CN" sz="1600" dirty="0">
                <a:solidFill>
                  <a:srgbClr val="098658"/>
                </a:solidFill>
                <a:latin typeface="Menlo" panose="020B0609030804020204" pitchFamily="49" charset="0"/>
              </a:rPr>
              <a:t>1</a:t>
            </a:r>
            <a:r>
              <a:rPr lang="en" altLang="zh-CN" sz="1600" dirty="0">
                <a:solidFill>
                  <a:srgbClr val="000000"/>
                </a:solidFill>
                <a:latin typeface="Menlo" panose="020B0609030804020204" pitchFamily="49" charset="0"/>
              </a:rPr>
              <a:t>){</a:t>
            </a:r>
          </a:p>
          <a:p>
            <a:r>
              <a:rPr lang="zh-CN" altLang="en-US" sz="1600" dirty="0">
                <a:solidFill>
                  <a:srgbClr val="0000FF"/>
                </a:solidFill>
                <a:latin typeface="Menlo" panose="020B0609030804020204" pitchFamily="49" charset="0"/>
              </a:rPr>
              <a:t>    </a:t>
            </a:r>
            <a:r>
              <a:rPr lang="en" altLang="zh-CN" sz="1600" dirty="0">
                <a:solidFill>
                  <a:srgbClr val="0000FF"/>
                </a:solidFill>
                <a:latin typeface="Menlo" panose="020B0609030804020204" pitchFamily="49" charset="0"/>
              </a:rPr>
              <a:t>if</a:t>
            </a:r>
            <a:r>
              <a:rPr lang="en" altLang="zh-CN" sz="1600" dirty="0">
                <a:solidFill>
                  <a:srgbClr val="000000"/>
                </a:solidFill>
                <a:latin typeface="Menlo" panose="020B0609030804020204" pitchFamily="49" charset="0"/>
              </a:rPr>
              <a:t>(</a:t>
            </a:r>
            <a:r>
              <a:rPr lang="en" altLang="zh-CN" sz="1600" dirty="0" err="1">
                <a:solidFill>
                  <a:srgbClr val="000000"/>
                </a:solidFill>
                <a:latin typeface="Menlo" panose="020B0609030804020204" pitchFamily="49" charset="0"/>
              </a:rPr>
              <a:t>strstr</a:t>
            </a:r>
            <a:r>
              <a:rPr lang="en" altLang="zh-CN" sz="1600" dirty="0">
                <a:solidFill>
                  <a:srgbClr val="000000"/>
                </a:solidFill>
                <a:latin typeface="Menlo" panose="020B0609030804020204" pitchFamily="49" charset="0"/>
              </a:rPr>
              <a:t>(</a:t>
            </a:r>
            <a:r>
              <a:rPr lang="en" altLang="zh-CN" sz="1600" dirty="0" err="1">
                <a:solidFill>
                  <a:srgbClr val="000000"/>
                </a:solidFill>
                <a:latin typeface="Menlo" panose="020B0609030804020204" pitchFamily="49" charset="0"/>
              </a:rPr>
              <a:t>argv</a:t>
            </a:r>
            <a:r>
              <a:rPr lang="en" altLang="zh-CN" sz="1600" dirty="0">
                <a:solidFill>
                  <a:srgbClr val="000000"/>
                </a:solidFill>
                <a:latin typeface="Menlo" panose="020B0609030804020204" pitchFamily="49" charset="0"/>
              </a:rPr>
              <a:t>[</a:t>
            </a:r>
            <a:r>
              <a:rPr lang="en" altLang="zh-CN" sz="1600" dirty="0">
                <a:solidFill>
                  <a:srgbClr val="098658"/>
                </a:solidFill>
                <a:latin typeface="Menlo" panose="020B0609030804020204" pitchFamily="49" charset="0"/>
              </a:rPr>
              <a:t>1</a:t>
            </a:r>
            <a:r>
              <a:rPr lang="en" altLang="zh-CN" sz="1600" dirty="0">
                <a:solidFill>
                  <a:srgbClr val="000000"/>
                </a:solidFill>
                <a:latin typeface="Menlo" panose="020B0609030804020204" pitchFamily="49" charset="0"/>
              </a:rPr>
              <a:t>],</a:t>
            </a:r>
            <a:r>
              <a:rPr lang="en" altLang="zh-CN" sz="1600" dirty="0">
                <a:solidFill>
                  <a:srgbClr val="A31515"/>
                </a:solidFill>
                <a:latin typeface="Menlo" panose="020B0609030804020204" pitchFamily="49" charset="0"/>
              </a:rPr>
              <a:t>"overflow"</a:t>
            </a:r>
            <a:r>
              <a:rPr lang="en" altLang="zh-CN" sz="1600" dirty="0">
                <a:solidFill>
                  <a:srgbClr val="000000"/>
                </a:solidFill>
                <a:latin typeface="Menlo" panose="020B0609030804020204" pitchFamily="49" charset="0"/>
              </a:rPr>
              <a:t>)!=</a:t>
            </a:r>
            <a:r>
              <a:rPr lang="en" altLang="zh-CN" sz="1600" dirty="0">
                <a:solidFill>
                  <a:srgbClr val="098658"/>
                </a:solidFill>
                <a:latin typeface="Menlo" panose="020B0609030804020204" pitchFamily="49" charset="0"/>
              </a:rPr>
              <a:t>0</a:t>
            </a:r>
            <a:r>
              <a:rPr lang="en" altLang="zh-CN" sz="1600" dirty="0">
                <a:solidFill>
                  <a:srgbClr val="000000"/>
                </a:solidFill>
                <a:latin typeface="Menlo" panose="020B0609030804020204" pitchFamily="49" charset="0"/>
              </a:rPr>
              <a:t>)</a:t>
            </a:r>
          </a:p>
          <a:p>
            <a:r>
              <a:rPr lang="zh-CN" altLang="en-US" sz="1600" dirty="0">
                <a:solidFill>
                  <a:srgbClr val="000000"/>
                </a:solidFill>
                <a:latin typeface="Menlo" panose="020B0609030804020204" pitchFamily="49" charset="0"/>
              </a:rPr>
              <a:t>      </a:t>
            </a:r>
            <a:r>
              <a:rPr lang="en" altLang="zh-CN" sz="1600" dirty="0" err="1">
                <a:solidFill>
                  <a:srgbClr val="000000"/>
                </a:solidFill>
                <a:latin typeface="Menlo" panose="020B0609030804020204" pitchFamily="49" charset="0"/>
              </a:rPr>
              <a:t>makeoverflow</a:t>
            </a:r>
            <a:r>
              <a:rPr lang="en" altLang="zh-CN" sz="1600" dirty="0">
                <a:solidFill>
                  <a:srgbClr val="000000"/>
                </a:solidFill>
                <a:latin typeface="Menlo" panose="020B0609030804020204" pitchFamily="49" charset="0"/>
              </a:rPr>
              <a:t>(</a:t>
            </a:r>
            <a:r>
              <a:rPr lang="en" altLang="zh-CN" sz="1600" dirty="0" err="1">
                <a:solidFill>
                  <a:srgbClr val="000000"/>
                </a:solidFill>
                <a:latin typeface="Menlo" panose="020B0609030804020204" pitchFamily="49" charset="0"/>
              </a:rPr>
              <a:t>argv</a:t>
            </a:r>
            <a:r>
              <a:rPr lang="en" altLang="zh-CN" sz="1600" dirty="0">
                <a:solidFill>
                  <a:srgbClr val="000000"/>
                </a:solidFill>
                <a:latin typeface="Menlo" panose="020B0609030804020204" pitchFamily="49" charset="0"/>
              </a:rPr>
              <a:t>[</a:t>
            </a:r>
            <a:r>
              <a:rPr lang="en" altLang="zh-CN" sz="1600" dirty="0">
                <a:solidFill>
                  <a:srgbClr val="098658"/>
                </a:solidFill>
                <a:latin typeface="Menlo" panose="020B0609030804020204" pitchFamily="49" charset="0"/>
              </a:rPr>
              <a:t>1</a:t>
            </a:r>
            <a:r>
              <a:rPr lang="en" altLang="zh-CN" sz="1600" dirty="0">
                <a:solidFill>
                  <a:srgbClr val="000000"/>
                </a:solidFill>
                <a:latin typeface="Menlo" panose="020B0609030804020204" pitchFamily="49" charset="0"/>
              </a:rPr>
              <a:t>]);</a:t>
            </a:r>
          </a:p>
          <a:p>
            <a:r>
              <a:rPr lang="zh-CN" altLang="en-US" sz="1600" dirty="0">
                <a:solidFill>
                  <a:srgbClr val="000000"/>
                </a:solidFill>
                <a:latin typeface="Menlo" panose="020B0609030804020204" pitchFamily="49" charset="0"/>
              </a:rPr>
              <a:t>  </a:t>
            </a:r>
            <a:r>
              <a:rPr lang="en" altLang="zh-CN" sz="1600" dirty="0">
                <a:solidFill>
                  <a:srgbClr val="000000"/>
                </a:solidFill>
                <a:latin typeface="Menlo" panose="020B0609030804020204" pitchFamily="49" charset="0"/>
              </a:rPr>
              <a:t>}</a:t>
            </a:r>
          </a:p>
          <a:p>
            <a:r>
              <a:rPr lang="zh-CN" altLang="en-US" sz="1600" dirty="0">
                <a:solidFill>
                  <a:srgbClr val="0000FF"/>
                </a:solidFill>
                <a:latin typeface="Menlo" panose="020B0609030804020204" pitchFamily="49" charset="0"/>
              </a:rPr>
              <a:t>  </a:t>
            </a:r>
            <a:r>
              <a:rPr lang="en" altLang="zh-CN" sz="1600" dirty="0">
                <a:solidFill>
                  <a:srgbClr val="0000FF"/>
                </a:solidFill>
                <a:latin typeface="Menlo" panose="020B0609030804020204" pitchFamily="49" charset="0"/>
              </a:rPr>
              <a:t>else</a:t>
            </a:r>
            <a:endParaRPr lang="en" altLang="zh-CN" sz="1600" dirty="0">
              <a:solidFill>
                <a:srgbClr val="000000"/>
              </a:solidFill>
              <a:latin typeface="Menlo" panose="020B0609030804020204" pitchFamily="49" charset="0"/>
            </a:endParaRPr>
          </a:p>
          <a:p>
            <a:r>
              <a:rPr lang="zh-CN" altLang="en-US" sz="1600" dirty="0">
                <a:solidFill>
                  <a:srgbClr val="000000"/>
                </a:solidFill>
                <a:latin typeface="Menlo" panose="020B0609030804020204" pitchFamily="49" charset="0"/>
              </a:rPr>
              <a:t>    </a:t>
            </a:r>
            <a:r>
              <a:rPr lang="en" altLang="zh-CN" sz="1600" dirty="0" err="1">
                <a:solidFill>
                  <a:srgbClr val="000000"/>
                </a:solidFill>
                <a:latin typeface="Menlo" panose="020B0609030804020204" pitchFamily="49" charset="0"/>
              </a:rPr>
              <a:t>printf</a:t>
            </a:r>
            <a:r>
              <a:rPr lang="en" altLang="zh-CN" sz="1600" dirty="0">
                <a:solidFill>
                  <a:srgbClr val="000000"/>
                </a:solidFill>
                <a:latin typeface="Menlo" panose="020B0609030804020204" pitchFamily="49" charset="0"/>
              </a:rPr>
              <a:t>(</a:t>
            </a:r>
            <a:r>
              <a:rPr lang="en" altLang="zh-CN" sz="1600" dirty="0">
                <a:solidFill>
                  <a:srgbClr val="A31515"/>
                </a:solidFill>
                <a:latin typeface="Menlo" panose="020B0609030804020204" pitchFamily="49" charset="0"/>
              </a:rPr>
              <a:t>"</a:t>
            </a:r>
            <a:r>
              <a:rPr lang="en" altLang="zh-CN" sz="1600" dirty="0" err="1">
                <a:solidFill>
                  <a:srgbClr val="A31515"/>
                </a:solidFill>
                <a:latin typeface="Menlo" panose="020B0609030804020204" pitchFamily="49" charset="0"/>
              </a:rPr>
              <a:t>usage:findoverflow</a:t>
            </a:r>
            <a:r>
              <a:rPr lang="en" altLang="zh-CN" sz="1600" dirty="0">
                <a:solidFill>
                  <a:srgbClr val="A31515"/>
                </a:solidFill>
                <a:latin typeface="Menlo" panose="020B0609030804020204" pitchFamily="49" charset="0"/>
              </a:rPr>
              <a:t> XXXXX\n"</a:t>
            </a:r>
            <a:r>
              <a:rPr lang="en" altLang="zh-CN" sz="1600" dirty="0">
                <a:solidFill>
                  <a:srgbClr val="000000"/>
                </a:solidFill>
                <a:latin typeface="Menlo" panose="020B0609030804020204" pitchFamily="49" charset="0"/>
              </a:rPr>
              <a:t>);</a:t>
            </a:r>
          </a:p>
          <a:p>
            <a:r>
              <a:rPr lang="en" altLang="zh-CN" sz="1600" dirty="0">
                <a:solidFill>
                  <a:srgbClr val="000000"/>
                </a:solidFill>
                <a:latin typeface="Menlo" panose="020B0609030804020204" pitchFamily="49" charset="0"/>
              </a:rPr>
              <a:t>}</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0A3CBDEB-575B-00AE-A610-AD66DE4EF034}"/>
              </a:ext>
            </a:extLst>
          </p:cNvPr>
          <p:cNvSpPr txBox="1"/>
          <p:nvPr/>
        </p:nvSpPr>
        <p:spPr>
          <a:xfrm>
            <a:off x="6384032" y="1650314"/>
            <a:ext cx="4896544" cy="441852"/>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通过词法分析，发现调用敏感函数</a:t>
            </a: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strcpy</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p>
        </p:txBody>
      </p:sp>
      <p:sp>
        <p:nvSpPr>
          <p:cNvPr id="12" name="文本框 11">
            <a:extLst>
              <a:ext uri="{FF2B5EF4-FFF2-40B4-BE49-F238E27FC236}">
                <a16:creationId xmlns:a16="http://schemas.microsoft.com/office/drawing/2014/main" id="{A80B3DD6-4EEF-91E9-6868-57150E7DFF14}"/>
              </a:ext>
            </a:extLst>
          </p:cNvPr>
          <p:cNvSpPr txBox="1"/>
          <p:nvPr/>
        </p:nvSpPr>
        <p:spPr>
          <a:xfrm>
            <a:off x="6351419" y="1148819"/>
            <a:ext cx="326243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第一步：定位敏感函数</a:t>
            </a:r>
          </a:p>
        </p:txBody>
      </p:sp>
      <p:sp>
        <p:nvSpPr>
          <p:cNvPr id="2" name="文本框 1">
            <a:extLst>
              <a:ext uri="{FF2B5EF4-FFF2-40B4-BE49-F238E27FC236}">
                <a16:creationId xmlns:a16="http://schemas.microsoft.com/office/drawing/2014/main" id="{E26B5208-D810-C24F-0FC3-0D39EB111C9B}"/>
              </a:ext>
            </a:extLst>
          </p:cNvPr>
          <p:cNvSpPr txBox="1"/>
          <p:nvPr/>
        </p:nvSpPr>
        <p:spPr>
          <a:xfrm>
            <a:off x="814533" y="1152063"/>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示例代码</a:t>
            </a:r>
          </a:p>
        </p:txBody>
      </p:sp>
    </p:spTree>
    <p:extLst>
      <p:ext uri="{BB962C8B-B14F-4D97-AF65-F5344CB8AC3E}">
        <p14:creationId xmlns:p14="http://schemas.microsoft.com/office/powerpoint/2010/main" val="6864177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符号执行技术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904415" cy="461665"/>
          </a:xfrm>
          <a:prstGeom prst="rect">
            <a:avLst/>
          </a:prstGeom>
          <a:noFill/>
        </p:spPr>
        <p:txBody>
          <a:bodyPr wrap="none" rtlCol="0">
            <a:spAutoFit/>
          </a:bodyPr>
          <a:lstStyle/>
          <a:p>
            <a:r>
              <a:rPr kumimoji="1" lang="en-US" altLang="zh-CN" sz="2400" dirty="0" err="1">
                <a:solidFill>
                  <a:srgbClr val="0048AA"/>
                </a:solidFill>
                <a:latin typeface="Microsoft YaHei" panose="020B0503020204020204" pitchFamily="34" charset="-122"/>
                <a:ea typeface="Microsoft YaHei" panose="020B0503020204020204" pitchFamily="34" charset="-122"/>
              </a:rPr>
              <a:t>Angr</a:t>
            </a:r>
            <a:endParaRPr kumimoji="1" lang="zh-CN" altLang="en-US" sz="2400" dirty="0">
              <a:solidFill>
                <a:srgbClr val="0048AA"/>
              </a:solidFill>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834F9780-0674-44A0-FF7F-C80FD400A950}"/>
              </a:ext>
            </a:extLst>
          </p:cNvPr>
          <p:cNvSpPr txBox="1"/>
          <p:nvPr/>
        </p:nvSpPr>
        <p:spPr>
          <a:xfrm>
            <a:off x="911424" y="1706792"/>
            <a:ext cx="4824536" cy="1211294"/>
          </a:xfrm>
          <a:prstGeom prst="rect">
            <a:avLst/>
          </a:prstGeom>
          <a:noFill/>
        </p:spPr>
        <p:txBody>
          <a:bodyPr wrap="square" rtlCol="0">
            <a:spAutoFit/>
          </a:bodyPr>
          <a:lstStyle/>
          <a:p>
            <a:pPr>
              <a:lnSpc>
                <a:spcPct val="125000"/>
              </a:lnSpc>
            </a:pP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Angr</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是一个基于</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Z3</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求解器的二进制代码分析工具，能够自动化完成二进制代码的分析和漏洞检测。</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284244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第一步：安装</a:t>
            </a:r>
            <a:r>
              <a:rPr kumimoji="1" lang="en-US" altLang="zh-CN" sz="2400" dirty="0" err="1">
                <a:solidFill>
                  <a:srgbClr val="0048AA"/>
                </a:solidFill>
                <a:latin typeface="Microsoft YaHei" panose="020B0503020204020204" pitchFamily="34" charset="-122"/>
                <a:ea typeface="Microsoft YaHei" panose="020B0503020204020204" pitchFamily="34" charset="-122"/>
              </a:rPr>
              <a:t>Angr</a:t>
            </a:r>
            <a:endParaRPr kumimoji="1" lang="zh-CN" altLang="en-US" sz="2400" dirty="0">
              <a:solidFill>
                <a:srgbClr val="0048AA"/>
              </a:solidFill>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667FEACB-D9CA-3E3E-54BA-D3CB0987A033}"/>
              </a:ext>
            </a:extLst>
          </p:cNvPr>
          <p:cNvSpPr txBox="1"/>
          <p:nvPr/>
        </p:nvSpPr>
        <p:spPr>
          <a:xfrm>
            <a:off x="6427872" y="1706792"/>
            <a:ext cx="4981477" cy="826637"/>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在</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Linux</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系统中，可以用以下命令进行安装：</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pip3</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install</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angr</a:t>
            </a: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1010649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符号执行技术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示例代码</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1424" y="1706792"/>
            <a:ext cx="4824536" cy="4524315"/>
          </a:xfrm>
          <a:prstGeom prst="rect">
            <a:avLst/>
          </a:prstGeom>
          <a:noFill/>
        </p:spPr>
        <p:txBody>
          <a:bodyPr wrap="square" rtlCol="0">
            <a:spAutoFit/>
          </a:bodyPr>
          <a:lstStyle/>
          <a:p>
            <a:r>
              <a:rPr lang="en" altLang="zh-CN" dirty="0">
                <a:solidFill>
                  <a:srgbClr val="AF00DB"/>
                </a:solidFill>
                <a:latin typeface="Microsoft YaHei" panose="020B0503020204020204" pitchFamily="34" charset="-122"/>
                <a:ea typeface="Microsoft YaHei" panose="020B0503020204020204" pitchFamily="34" charset="-122"/>
              </a:rPr>
              <a:t>#include</a:t>
            </a:r>
            <a:r>
              <a:rPr lang="en" altLang="zh-CN"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A31515"/>
                </a:solidFill>
                <a:latin typeface="Microsoft YaHei" panose="020B0503020204020204" pitchFamily="34" charset="-122"/>
                <a:ea typeface="Microsoft YaHei" panose="020B0503020204020204" pitchFamily="34" charset="-122"/>
              </a:rPr>
              <a:t>&lt;</a:t>
            </a:r>
            <a:r>
              <a:rPr lang="en" altLang="zh-CN" dirty="0" err="1">
                <a:solidFill>
                  <a:srgbClr val="A31515"/>
                </a:solidFill>
                <a:latin typeface="Microsoft YaHei" panose="020B0503020204020204" pitchFamily="34" charset="-122"/>
                <a:ea typeface="Microsoft YaHei" panose="020B0503020204020204" pitchFamily="34" charset="-122"/>
              </a:rPr>
              <a:t>stdio.h</a:t>
            </a:r>
            <a:r>
              <a:rPr lang="en" altLang="zh-CN" dirty="0">
                <a:solidFill>
                  <a:srgbClr val="A31515"/>
                </a:solidFill>
                <a:latin typeface="Microsoft YaHei" panose="020B0503020204020204" pitchFamily="34" charset="-122"/>
                <a:ea typeface="Microsoft YaHei" panose="020B0503020204020204" pitchFamily="34" charset="-122"/>
              </a:rPr>
              <a:t>&gt;</a:t>
            </a:r>
          </a:p>
          <a:p>
            <a:endParaRPr lang="en" altLang="zh-CN" dirty="0">
              <a:solidFill>
                <a:srgbClr val="000000"/>
              </a:solidFill>
              <a:latin typeface="Microsoft YaHei" panose="020B0503020204020204" pitchFamily="34" charset="-122"/>
              <a:ea typeface="Microsoft YaHei" panose="020B0503020204020204" pitchFamily="34" charset="-122"/>
            </a:endParaRPr>
          </a:p>
          <a:p>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 u=</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a:t>
            </a:r>
          </a:p>
          <a:p>
            <a:endParaRPr lang="en" altLang="zh-CN" dirty="0">
              <a:solidFill>
                <a:srgbClr val="000000"/>
              </a:solidFill>
              <a:latin typeface="Microsoft YaHei" panose="020B0503020204020204" pitchFamily="34" charset="-122"/>
              <a:ea typeface="Microsoft YaHei" panose="020B0503020204020204" pitchFamily="34" charset="-122"/>
            </a:endParaRPr>
          </a:p>
          <a:p>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main</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000FF"/>
                </a:solidFill>
                <a:latin typeface="Microsoft YaHei" panose="020B0503020204020204" pitchFamily="34" charset="-122"/>
                <a:ea typeface="Microsoft YaHei" panose="020B0503020204020204" pitchFamily="34" charset="-122"/>
              </a:rPr>
              <a:t>void</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i</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1080"/>
                </a:solidFill>
                <a:latin typeface="Microsoft YaHei" panose="020B0503020204020204" pitchFamily="34" charset="-122"/>
                <a:ea typeface="Microsoft YaHei" panose="020B0503020204020204" pitchFamily="34" charset="-122"/>
              </a:rPr>
              <a:t>bits</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2</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AF00DB"/>
                </a:solidFill>
                <a:latin typeface="Microsoft YaHei" panose="020B0503020204020204" pitchFamily="34" charset="-122"/>
                <a:ea typeface="Microsoft YaHei" panose="020B0503020204020204" pitchFamily="34" charset="-122"/>
              </a:rPr>
              <a:t>    </a:t>
            </a:r>
            <a:r>
              <a:rPr lang="en" altLang="zh-CN" dirty="0">
                <a:solidFill>
                  <a:srgbClr val="AF00DB"/>
                </a:solidFill>
                <a:latin typeface="Microsoft YaHei" panose="020B0503020204020204" pitchFamily="34" charset="-122"/>
                <a:ea typeface="Microsoft YaHei" panose="020B0503020204020204" pitchFamily="34" charset="-122"/>
              </a:rPr>
              <a:t>for</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i</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i</a:t>
            </a:r>
            <a:r>
              <a:rPr lang="en" altLang="zh-CN" dirty="0">
                <a:solidFill>
                  <a:srgbClr val="000000"/>
                </a:solidFill>
                <a:latin typeface="Microsoft YaHei" panose="020B0503020204020204" pitchFamily="34" charset="-122"/>
                <a:ea typeface="Microsoft YaHei" panose="020B0503020204020204" pitchFamily="34" charset="-122"/>
              </a:rPr>
              <a:t>&lt;</a:t>
            </a:r>
            <a:r>
              <a:rPr lang="en" altLang="zh-CN" dirty="0">
                <a:solidFill>
                  <a:srgbClr val="098658"/>
                </a:solidFill>
                <a:latin typeface="Microsoft YaHei" panose="020B0503020204020204" pitchFamily="34" charset="-122"/>
                <a:ea typeface="Microsoft YaHei" panose="020B0503020204020204" pitchFamily="34" charset="-122"/>
              </a:rPr>
              <a:t>8</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i</a:t>
            </a:r>
            <a:r>
              <a:rPr lang="en" altLang="zh-CN" dirty="0">
                <a:solidFill>
                  <a:srgbClr val="000000"/>
                </a:solidFill>
                <a:latin typeface="Microsoft YaHei" panose="020B0503020204020204" pitchFamily="34" charset="-122"/>
                <a:ea typeface="Microsoft YaHei" panose="020B0503020204020204" pitchFamily="34" charset="-122"/>
              </a:rPr>
              <a:t>++) {</a:t>
            </a:r>
          </a:p>
          <a:p>
            <a:r>
              <a:rPr lang="zh-CN" altLang="en-US" dirty="0">
                <a:solidFill>
                  <a:srgbClr val="001080"/>
                </a:solidFill>
                <a:latin typeface="Microsoft YaHei" panose="020B0503020204020204" pitchFamily="34" charset="-122"/>
                <a:ea typeface="Microsoft YaHei" panose="020B0503020204020204" pitchFamily="34" charset="-122"/>
              </a:rPr>
              <a:t>        </a:t>
            </a:r>
            <a:r>
              <a:rPr lang="en" altLang="zh-CN" dirty="0">
                <a:solidFill>
                  <a:srgbClr val="001080"/>
                </a:solidFill>
                <a:latin typeface="Microsoft YaHei" panose="020B0503020204020204" pitchFamily="34" charset="-122"/>
                <a:ea typeface="Microsoft YaHei" panose="020B0503020204020204" pitchFamily="34" charset="-122"/>
              </a:rPr>
              <a:t>bits</a:t>
            </a:r>
            <a:r>
              <a:rPr lang="en" altLang="zh-CN" dirty="0">
                <a:solidFill>
                  <a:srgbClr val="000000"/>
                </a:solidFill>
                <a:latin typeface="Microsoft YaHei" panose="020B0503020204020204" pitchFamily="34" charset="-122"/>
                <a:ea typeface="Microsoft YaHei" panose="020B0503020204020204" pitchFamily="34" charset="-122"/>
              </a:rPr>
              <a:t>[(u&amp;(</a:t>
            </a:r>
            <a:r>
              <a:rPr lang="en" altLang="zh-CN" dirty="0">
                <a:solidFill>
                  <a:srgbClr val="098658"/>
                </a:solidFill>
                <a:latin typeface="Microsoft YaHei" panose="020B0503020204020204" pitchFamily="34" charset="-122"/>
                <a:ea typeface="Microsoft YaHei" panose="020B0503020204020204" pitchFamily="34" charset="-122"/>
              </a:rPr>
              <a:t>1</a:t>
            </a:r>
            <a:r>
              <a:rPr lang="en" altLang="zh-CN" dirty="0">
                <a:solidFill>
                  <a:srgbClr val="000000"/>
                </a:solidFill>
                <a:latin typeface="Microsoft YaHei" panose="020B0503020204020204" pitchFamily="34" charset="-122"/>
                <a:ea typeface="Microsoft YaHei" panose="020B0503020204020204" pitchFamily="34" charset="-122"/>
              </a:rPr>
              <a:t>&lt;&lt;</a:t>
            </a:r>
            <a:r>
              <a:rPr lang="en" altLang="zh-CN" dirty="0" err="1">
                <a:solidFill>
                  <a:srgbClr val="000000"/>
                </a:solidFill>
                <a:latin typeface="Microsoft YaHei" panose="020B0503020204020204" pitchFamily="34" charset="-122"/>
                <a:ea typeface="Microsoft YaHei" panose="020B0503020204020204" pitchFamily="34" charset="-122"/>
              </a:rPr>
              <a:t>i</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AF00DB"/>
                </a:solidFill>
                <a:latin typeface="Microsoft YaHei" panose="020B0503020204020204" pitchFamily="34" charset="-122"/>
                <a:ea typeface="Microsoft YaHei" panose="020B0503020204020204" pitchFamily="34" charset="-122"/>
              </a:rPr>
              <a:t>    </a:t>
            </a:r>
            <a:r>
              <a:rPr lang="en" altLang="zh-CN" dirty="0">
                <a:solidFill>
                  <a:srgbClr val="AF00DB"/>
                </a:solidFill>
                <a:latin typeface="Microsoft YaHei" panose="020B0503020204020204" pitchFamily="34" charset="-122"/>
                <a:ea typeface="Microsoft YaHei" panose="020B0503020204020204" pitchFamily="34" charset="-122"/>
              </a:rPr>
              <a:t>if</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1080"/>
                </a:solidFill>
                <a:latin typeface="Microsoft YaHei" panose="020B0503020204020204" pitchFamily="34" charset="-122"/>
                <a:ea typeface="Microsoft YaHei" panose="020B0503020204020204" pitchFamily="34" charset="-122"/>
              </a:rPr>
              <a:t>bits</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01080"/>
                </a:solidFill>
                <a:latin typeface="Microsoft YaHei" panose="020B0503020204020204" pitchFamily="34" charset="-122"/>
                <a:ea typeface="Microsoft YaHei" panose="020B0503020204020204" pitchFamily="34" charset="-122"/>
              </a:rPr>
              <a:t>bits</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1</a:t>
            </a:r>
            <a:r>
              <a:rPr lang="en" altLang="zh-CN" dirty="0">
                <a:solidFill>
                  <a:srgbClr val="000000"/>
                </a:solidFill>
                <a:latin typeface="Microsoft YaHei" panose="020B0503020204020204" pitchFamily="34" charset="-122"/>
                <a:ea typeface="Microsoft YaHei" panose="020B0503020204020204" pitchFamily="34" charset="-122"/>
              </a:rPr>
              <a:t>]) {</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printf</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A31515"/>
                </a:solidFill>
                <a:latin typeface="Microsoft YaHei" panose="020B0503020204020204" pitchFamily="34" charset="-122"/>
                <a:ea typeface="Microsoft YaHei" panose="020B0503020204020204" pitchFamily="34" charset="-122"/>
              </a:rPr>
              <a:t>"you win!"</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AF00DB"/>
                </a:solidFill>
                <a:latin typeface="Microsoft YaHei" panose="020B0503020204020204" pitchFamily="34" charset="-122"/>
                <a:ea typeface="Microsoft YaHei" panose="020B0503020204020204" pitchFamily="34" charset="-122"/>
              </a:rPr>
              <a:t>else</a:t>
            </a:r>
            <a:r>
              <a:rPr lang="en" altLang="zh-CN" dirty="0">
                <a:solidFill>
                  <a:srgbClr val="000000"/>
                </a:solidFill>
                <a:latin typeface="Microsoft YaHei" panose="020B0503020204020204" pitchFamily="34" charset="-122"/>
                <a:ea typeface="Microsoft YaHei" panose="020B0503020204020204" pitchFamily="34" charset="-122"/>
              </a:rPr>
              <a:t> {</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printf</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A31515"/>
                </a:solidFill>
                <a:latin typeface="Microsoft YaHei" panose="020B0503020204020204" pitchFamily="34" charset="-122"/>
                <a:ea typeface="Microsoft YaHei" panose="020B0503020204020204" pitchFamily="34" charset="-122"/>
              </a:rPr>
              <a:t>"you lose!"</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AF00DB"/>
                </a:solidFill>
                <a:latin typeface="Microsoft YaHei" panose="020B0503020204020204" pitchFamily="34" charset="-122"/>
                <a:ea typeface="Microsoft YaHei" panose="020B0503020204020204" pitchFamily="34" charset="-122"/>
              </a:rPr>
              <a:t>    </a:t>
            </a:r>
            <a:r>
              <a:rPr lang="en" altLang="zh-CN" dirty="0">
                <a:solidFill>
                  <a:srgbClr val="AF00DB"/>
                </a:solidFill>
                <a:latin typeface="Microsoft YaHei" panose="020B0503020204020204" pitchFamily="34" charset="-122"/>
                <a:ea typeface="Microsoft YaHei" panose="020B0503020204020204" pitchFamily="34" charset="-122"/>
              </a:rPr>
              <a:t>return</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326243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第二步：准备待测程序</a:t>
            </a:r>
          </a:p>
        </p:txBody>
      </p:sp>
      <p:sp>
        <p:nvSpPr>
          <p:cNvPr id="9" name="文本框 8">
            <a:extLst>
              <a:ext uri="{FF2B5EF4-FFF2-40B4-BE49-F238E27FC236}">
                <a16:creationId xmlns:a16="http://schemas.microsoft.com/office/drawing/2014/main" id="{667FEACB-D9CA-3E3E-54BA-D3CB0987A033}"/>
              </a:ext>
            </a:extLst>
          </p:cNvPr>
          <p:cNvSpPr txBox="1"/>
          <p:nvPr/>
        </p:nvSpPr>
        <p:spPr>
          <a:xfrm>
            <a:off x="6427872" y="1706792"/>
            <a:ext cx="4981477" cy="3134897"/>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左侧程序实现了一个检测一个字符</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u</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的二进制形式中</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0</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和</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数量比较的功能。如果</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u</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二进制中</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和</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0</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个数相同，则打印</a:t>
            </a:r>
            <a:r>
              <a:rPr lang="en" altLang="zh-CN" sz="2000" dirty="0">
                <a:latin typeface="Microsoft YaHei" panose="020B0503020204020204" pitchFamily="34" charset="-122"/>
                <a:ea typeface="Microsoft YaHei" panose="020B0503020204020204" pitchFamily="34" charset="-122"/>
              </a:rPr>
              <a:t>"you win!"</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否则打印</a:t>
            </a:r>
            <a:r>
              <a:rPr lang="en" altLang="zh-CN" sz="2000" dirty="0">
                <a:latin typeface="Microsoft YaHei" panose="020B0503020204020204" pitchFamily="34" charset="-122"/>
                <a:ea typeface="Microsoft YaHei" panose="020B0503020204020204" pitchFamily="34" charset="-122"/>
              </a:rPr>
              <a:t>"you lose!"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457200" indent="-457200">
              <a:lnSpc>
                <a:spcPct val="125000"/>
              </a:lnSpc>
              <a:buAutoNum type="arabicPeriod"/>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首先将示例代码保存为</a:t>
            </a: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example.cpp</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457200" indent="-457200">
              <a:lnSpc>
                <a:spcPct val="125000"/>
              </a:lnSpc>
              <a:buAutoNum type="arabicPeriod"/>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然后将</a:t>
            </a: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example.cpp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编译成可执行程序：</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g++</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-o example example.cpp</a:t>
            </a: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8697204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符号执行技术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2" y="1052513"/>
            <a:ext cx="10651295"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834F9780-0674-44A0-FF7F-C80FD400A950}"/>
              </a:ext>
            </a:extLst>
          </p:cNvPr>
          <p:cNvSpPr txBox="1"/>
          <p:nvPr/>
        </p:nvSpPr>
        <p:spPr>
          <a:xfrm>
            <a:off x="797776" y="1706792"/>
            <a:ext cx="10554808" cy="3970318"/>
          </a:xfrm>
          <a:prstGeom prst="rect">
            <a:avLst/>
          </a:prstGeom>
          <a:noFill/>
        </p:spPr>
        <p:txBody>
          <a:bodyPr wrap="square" rtlCol="0">
            <a:spAutoFit/>
          </a:bodyPr>
          <a:lstStyle/>
          <a:p>
            <a:r>
              <a:rPr lang="en" altLang="zh-CN" dirty="0">
                <a:solidFill>
                  <a:srgbClr val="AF00DB"/>
                </a:solidFill>
                <a:latin typeface="Microsoft YaHei" panose="020B0503020204020204" pitchFamily="34" charset="-122"/>
                <a:ea typeface="Microsoft YaHei" panose="020B0503020204020204" pitchFamily="34" charset="-122"/>
              </a:rPr>
              <a:t>import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angr</a:t>
            </a:r>
            <a:endParaRPr lang="en" altLang="zh-CN" dirty="0">
              <a:solidFill>
                <a:srgbClr val="000000"/>
              </a:solidFill>
              <a:latin typeface="Microsoft YaHei" panose="020B0503020204020204" pitchFamily="34" charset="-122"/>
              <a:ea typeface="Microsoft YaHei" panose="020B0503020204020204" pitchFamily="34" charset="-122"/>
            </a:endParaRPr>
          </a:p>
          <a:p>
            <a:r>
              <a:rPr lang="en" altLang="zh-CN" dirty="0">
                <a:solidFill>
                  <a:srgbClr val="AF00DB"/>
                </a:solidFill>
                <a:latin typeface="Microsoft YaHei" panose="020B0503020204020204" pitchFamily="34" charset="-122"/>
                <a:ea typeface="Microsoft YaHei" panose="020B0503020204020204" pitchFamily="34" charset="-122"/>
              </a:rPr>
              <a:t>import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claripy</a:t>
            </a:r>
            <a:endParaRPr lang="en" altLang="zh-CN" dirty="0">
              <a:solidFill>
                <a:srgbClr val="000000"/>
              </a:solidFill>
              <a:latin typeface="Microsoft YaHei" panose="020B0503020204020204" pitchFamily="34" charset="-122"/>
              <a:ea typeface="Microsoft YaHei" panose="020B0503020204020204" pitchFamily="34" charset="-122"/>
            </a:endParaRPr>
          </a:p>
          <a:p>
            <a:br>
              <a:rPr lang="en" altLang="zh-CN" dirty="0">
                <a:solidFill>
                  <a:srgbClr val="000000"/>
                </a:solidFill>
                <a:latin typeface="Microsoft YaHei" panose="020B0503020204020204" pitchFamily="34" charset="-122"/>
                <a:ea typeface="Microsoft YaHei" panose="020B0503020204020204" pitchFamily="34" charset="-122"/>
              </a:rPr>
            </a:br>
            <a:r>
              <a:rPr lang="en" altLang="zh-CN" dirty="0">
                <a:solidFill>
                  <a:srgbClr val="0000FF"/>
                </a:solidFill>
                <a:latin typeface="Microsoft YaHei" panose="020B0503020204020204" pitchFamily="34" charset="-122"/>
                <a:ea typeface="Microsoft YaHei" panose="020B0503020204020204" pitchFamily="34" charset="-122"/>
              </a:rPr>
              <a:t>def</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correct</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01080"/>
                </a:solidFill>
                <a:latin typeface="Microsoft YaHei" panose="020B0503020204020204" pitchFamily="34" charset="-122"/>
                <a:ea typeface="Microsoft YaHei" panose="020B0503020204020204" pitchFamily="34" charset="-122"/>
              </a:rPr>
              <a:t>state</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AF00DB"/>
                </a:solidFill>
                <a:latin typeface="Microsoft YaHei" panose="020B0503020204020204" pitchFamily="34" charset="-122"/>
                <a:ea typeface="Microsoft YaHei" panose="020B0503020204020204" pitchFamily="34" charset="-122"/>
              </a:rPr>
              <a:t>    </a:t>
            </a:r>
            <a:r>
              <a:rPr lang="en" altLang="zh-CN" dirty="0">
                <a:solidFill>
                  <a:srgbClr val="AF00DB"/>
                </a:solidFill>
                <a:latin typeface="Microsoft YaHei" panose="020B0503020204020204" pitchFamily="34" charset="-122"/>
                <a:ea typeface="Microsoft YaHei" panose="020B0503020204020204" pitchFamily="34" charset="-122"/>
              </a:rPr>
              <a:t>try</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AF00DB"/>
                </a:solidFill>
                <a:latin typeface="Microsoft YaHei" panose="020B0503020204020204" pitchFamily="34" charset="-122"/>
                <a:ea typeface="Microsoft YaHei" panose="020B0503020204020204" pitchFamily="34" charset="-122"/>
              </a:rPr>
              <a:t>return</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FF"/>
                </a:solidFill>
                <a:latin typeface="Microsoft YaHei" panose="020B0503020204020204" pitchFamily="34" charset="-122"/>
                <a:ea typeface="Microsoft YaHei" panose="020B0503020204020204" pitchFamily="34" charset="-122"/>
              </a:rPr>
              <a:t>b</a:t>
            </a:r>
            <a:r>
              <a:rPr lang="en" altLang="zh-CN" dirty="0" err="1">
                <a:solidFill>
                  <a:srgbClr val="A31515"/>
                </a:solidFill>
                <a:latin typeface="Microsoft YaHei" panose="020B0503020204020204" pitchFamily="34" charset="-122"/>
                <a:ea typeface="Microsoft YaHei" panose="020B0503020204020204" pitchFamily="34" charset="-122"/>
              </a:rPr>
              <a:t>'win</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in</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state</a:t>
            </a:r>
            <a:r>
              <a:rPr lang="en" altLang="zh-CN" dirty="0" err="1">
                <a:solidFill>
                  <a:srgbClr val="000000"/>
                </a:solidFill>
                <a:latin typeface="Microsoft YaHei" panose="020B0503020204020204" pitchFamily="34" charset="-122"/>
                <a:ea typeface="Microsoft YaHei" panose="020B0503020204020204" pitchFamily="34" charset="-122"/>
              </a:rPr>
              <a:t>.posix.dumps</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1</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AF00DB"/>
                </a:solidFill>
                <a:latin typeface="Microsoft YaHei" panose="020B0503020204020204" pitchFamily="34" charset="-122"/>
                <a:ea typeface="Microsoft YaHei" panose="020B0503020204020204" pitchFamily="34" charset="-122"/>
              </a:rPr>
              <a:t>    </a:t>
            </a:r>
            <a:r>
              <a:rPr lang="en" altLang="zh-CN" dirty="0">
                <a:solidFill>
                  <a:srgbClr val="AF00DB"/>
                </a:solidFill>
                <a:latin typeface="Microsoft YaHei" panose="020B0503020204020204" pitchFamily="34" charset="-122"/>
                <a:ea typeface="Microsoft YaHei" panose="020B0503020204020204" pitchFamily="34" charset="-122"/>
              </a:rPr>
              <a:t>except</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AF00DB"/>
                </a:solidFill>
                <a:latin typeface="Microsoft YaHei" panose="020B0503020204020204" pitchFamily="34" charset="-122"/>
                <a:ea typeface="Microsoft YaHei" panose="020B0503020204020204" pitchFamily="34" charset="-122"/>
              </a:rPr>
              <a:t>return</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False</a:t>
            </a:r>
          </a:p>
          <a:p>
            <a:endParaRPr lang="en" altLang="zh-CN" dirty="0">
              <a:solidFill>
                <a:srgbClr val="000000"/>
              </a:solidFill>
              <a:latin typeface="Microsoft YaHei" panose="020B0503020204020204" pitchFamily="34" charset="-122"/>
              <a:ea typeface="Microsoft YaHei" panose="020B0503020204020204" pitchFamily="34" charset="-122"/>
            </a:endParaRPr>
          </a:p>
          <a:p>
            <a:r>
              <a:rPr lang="en" altLang="zh-CN" dirty="0">
                <a:solidFill>
                  <a:srgbClr val="0000FF"/>
                </a:solidFill>
                <a:latin typeface="Microsoft YaHei" panose="020B0503020204020204" pitchFamily="34" charset="-122"/>
                <a:ea typeface="Microsoft YaHei" panose="020B0503020204020204" pitchFamily="34" charset="-122"/>
              </a:rPr>
              <a:t>def</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wrong</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01080"/>
                </a:solidFill>
                <a:latin typeface="Microsoft YaHei" panose="020B0503020204020204" pitchFamily="34" charset="-122"/>
                <a:ea typeface="Microsoft YaHei" panose="020B0503020204020204" pitchFamily="34" charset="-122"/>
              </a:rPr>
              <a:t>state</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AF00DB"/>
                </a:solidFill>
                <a:latin typeface="Microsoft YaHei" panose="020B0503020204020204" pitchFamily="34" charset="-122"/>
                <a:ea typeface="Microsoft YaHei" panose="020B0503020204020204" pitchFamily="34" charset="-122"/>
              </a:rPr>
              <a:t>    </a:t>
            </a:r>
            <a:r>
              <a:rPr lang="en" altLang="zh-CN" dirty="0">
                <a:solidFill>
                  <a:srgbClr val="AF00DB"/>
                </a:solidFill>
                <a:latin typeface="Microsoft YaHei" panose="020B0503020204020204" pitchFamily="34" charset="-122"/>
                <a:ea typeface="Microsoft YaHei" panose="020B0503020204020204" pitchFamily="34" charset="-122"/>
              </a:rPr>
              <a:t>try</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AF00DB"/>
                </a:solidFill>
                <a:latin typeface="Microsoft YaHei" panose="020B0503020204020204" pitchFamily="34" charset="-122"/>
                <a:ea typeface="Microsoft YaHei" panose="020B0503020204020204" pitchFamily="34" charset="-122"/>
              </a:rPr>
              <a:t>return</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FF"/>
                </a:solidFill>
                <a:latin typeface="Microsoft YaHei" panose="020B0503020204020204" pitchFamily="34" charset="-122"/>
                <a:ea typeface="Microsoft YaHei" panose="020B0503020204020204" pitchFamily="34" charset="-122"/>
              </a:rPr>
              <a:t>b</a:t>
            </a:r>
            <a:r>
              <a:rPr lang="en" altLang="zh-CN" dirty="0" err="1">
                <a:solidFill>
                  <a:srgbClr val="A31515"/>
                </a:solidFill>
                <a:latin typeface="Microsoft YaHei" panose="020B0503020204020204" pitchFamily="34" charset="-122"/>
                <a:ea typeface="Microsoft YaHei" panose="020B0503020204020204" pitchFamily="34" charset="-122"/>
              </a:rPr>
              <a:t>'lose</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in</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state</a:t>
            </a:r>
            <a:r>
              <a:rPr lang="en" altLang="zh-CN" dirty="0" err="1">
                <a:solidFill>
                  <a:srgbClr val="000000"/>
                </a:solidFill>
                <a:latin typeface="Microsoft YaHei" panose="020B0503020204020204" pitchFamily="34" charset="-122"/>
                <a:ea typeface="Microsoft YaHei" panose="020B0503020204020204" pitchFamily="34" charset="-122"/>
              </a:rPr>
              <a:t>.posix.dumps</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1</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AF00DB"/>
                </a:solidFill>
                <a:latin typeface="Microsoft YaHei" panose="020B0503020204020204" pitchFamily="34" charset="-122"/>
                <a:ea typeface="Microsoft YaHei" panose="020B0503020204020204" pitchFamily="34" charset="-122"/>
              </a:rPr>
              <a:t>    </a:t>
            </a:r>
            <a:r>
              <a:rPr lang="en" altLang="zh-CN" dirty="0">
                <a:solidFill>
                  <a:srgbClr val="AF00DB"/>
                </a:solidFill>
                <a:latin typeface="Microsoft YaHei" panose="020B0503020204020204" pitchFamily="34" charset="-122"/>
                <a:ea typeface="Microsoft YaHei" panose="020B0503020204020204" pitchFamily="34" charset="-122"/>
              </a:rPr>
              <a:t>except</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AF00DB"/>
                </a:solidFill>
                <a:latin typeface="Microsoft YaHei" panose="020B0503020204020204" pitchFamily="34" charset="-122"/>
                <a:ea typeface="Microsoft YaHei" panose="020B0503020204020204" pitchFamily="34" charset="-122"/>
              </a:rPr>
              <a:t>return</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False</a:t>
            </a:r>
            <a:endParaRPr lang="en" altLang="zh-CN" dirty="0">
              <a:solidFill>
                <a:srgbClr val="000000"/>
              </a:solidFill>
              <a:latin typeface="Microsoft YaHei" panose="020B0503020204020204" pitchFamily="34" charset="-122"/>
              <a:ea typeface="Microsoft YaHei" panose="020B0503020204020204" pitchFamily="34" charset="-122"/>
            </a:endParaRPr>
          </a:p>
        </p:txBody>
      </p:sp>
      <p:sp>
        <p:nvSpPr>
          <p:cNvPr id="14" name="文本框 13">
            <a:extLst>
              <a:ext uri="{FF2B5EF4-FFF2-40B4-BE49-F238E27FC236}">
                <a16:creationId xmlns:a16="http://schemas.microsoft.com/office/drawing/2014/main" id="{0F872ED2-71E8-7C41-B5F8-3757A5012F11}"/>
              </a:ext>
            </a:extLst>
          </p:cNvPr>
          <p:cNvSpPr txBox="1"/>
          <p:nvPr/>
        </p:nvSpPr>
        <p:spPr>
          <a:xfrm>
            <a:off x="797776" y="1145146"/>
            <a:ext cx="3982180"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第三步：编写</a:t>
            </a:r>
            <a:r>
              <a:rPr kumimoji="1" lang="en-US" altLang="zh-CN" sz="2400" dirty="0">
                <a:solidFill>
                  <a:srgbClr val="0048AA"/>
                </a:solidFill>
                <a:latin typeface="Microsoft YaHei" panose="020B0503020204020204" pitchFamily="34" charset="-122"/>
                <a:ea typeface="Microsoft YaHei" panose="020B0503020204020204" pitchFamily="34" charset="-122"/>
              </a:rPr>
              <a:t>Angr</a:t>
            </a:r>
            <a:r>
              <a:rPr kumimoji="1" lang="zh-CN" altLang="en-US" sz="2400" dirty="0">
                <a:solidFill>
                  <a:srgbClr val="0048AA"/>
                </a:solidFill>
                <a:latin typeface="Microsoft YaHei" panose="020B0503020204020204" pitchFamily="34" charset="-122"/>
                <a:ea typeface="Microsoft YaHei" panose="020B0503020204020204" pitchFamily="34" charset="-122"/>
              </a:rPr>
              <a:t>求解程序</a:t>
            </a:r>
          </a:p>
        </p:txBody>
      </p:sp>
    </p:spTree>
    <p:extLst>
      <p:ext uri="{BB962C8B-B14F-4D97-AF65-F5344CB8AC3E}">
        <p14:creationId xmlns:p14="http://schemas.microsoft.com/office/powerpoint/2010/main" val="6222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符号执行技术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2" y="1052513"/>
            <a:ext cx="10651295"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834F9780-0674-44A0-FF7F-C80FD400A950}"/>
              </a:ext>
            </a:extLst>
          </p:cNvPr>
          <p:cNvSpPr txBox="1"/>
          <p:nvPr/>
        </p:nvSpPr>
        <p:spPr>
          <a:xfrm>
            <a:off x="818596" y="1195929"/>
            <a:ext cx="10554808" cy="4616648"/>
          </a:xfrm>
          <a:prstGeom prst="rect">
            <a:avLst/>
          </a:prstGeom>
          <a:noFill/>
        </p:spPr>
        <p:txBody>
          <a:bodyPr wrap="square" rtlCol="0">
            <a:spAutoFit/>
          </a:bodyPr>
          <a:lstStyle/>
          <a:p>
            <a:r>
              <a:rPr lang="en" altLang="zh-CN" dirty="0">
                <a:solidFill>
                  <a:srgbClr val="0000FF"/>
                </a:solidFill>
                <a:latin typeface="Microsoft YaHei" panose="020B0503020204020204" pitchFamily="34" charset="-122"/>
                <a:ea typeface="Microsoft YaHei" panose="020B0503020204020204" pitchFamily="34" charset="-122"/>
              </a:rPr>
              <a:t>def</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main</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1080"/>
                </a:solidFill>
                <a:latin typeface="Microsoft YaHei" panose="020B0503020204020204" pitchFamily="34" charset="-122"/>
                <a:ea typeface="Microsoft YaHei" panose="020B0503020204020204" pitchFamily="34" charset="-122"/>
              </a:rPr>
              <a:t>    </a:t>
            </a:r>
            <a:r>
              <a:rPr lang="en" altLang="zh-CN" dirty="0">
                <a:solidFill>
                  <a:srgbClr val="001080"/>
                </a:solidFill>
                <a:latin typeface="Microsoft YaHei" panose="020B0503020204020204" pitchFamily="34" charset="-122"/>
                <a:ea typeface="Microsoft YaHei" panose="020B0503020204020204" pitchFamily="34" charset="-122"/>
              </a:rPr>
              <a:t>p</a:t>
            </a:r>
            <a:r>
              <a:rPr lang="zh-CN" altLang="en-US" dirty="0">
                <a:solidFill>
                  <a:srgbClr val="00108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267F99"/>
                </a:solidFill>
                <a:latin typeface="Microsoft YaHei" panose="020B0503020204020204" pitchFamily="34" charset="-122"/>
                <a:ea typeface="Microsoft YaHei" panose="020B0503020204020204" pitchFamily="34" charset="-122"/>
              </a:rPr>
              <a:t>angr</a:t>
            </a:r>
            <a:r>
              <a:rPr lang="en" altLang="zh-CN" dirty="0" err="1">
                <a:solidFill>
                  <a:srgbClr val="000000"/>
                </a:solidFill>
                <a:latin typeface="Microsoft YaHei" panose="020B0503020204020204" pitchFamily="34" charset="-122"/>
                <a:ea typeface="Microsoft YaHei" panose="020B0503020204020204" pitchFamily="34" charset="-122"/>
              </a:rPr>
              <a:t>.Project</a:t>
            </a:r>
            <a:r>
              <a:rPr lang="en" altLang="zh-C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A31515"/>
                </a:solidFill>
                <a:latin typeface="Microsoft YaHei" panose="020B0503020204020204" pitchFamily="34" charset="-122"/>
                <a:ea typeface="Microsoft YaHei" panose="020B0503020204020204" pitchFamily="34" charset="-122"/>
              </a:rPr>
              <a:t>‘./example‘</a:t>
            </a:r>
            <a:r>
              <a:rPr lang="en" altLang="zh-C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load_options</a:t>
            </a:r>
            <a:r>
              <a:rPr lang="zh-CN" altLang="en-US" dirty="0">
                <a:solidFill>
                  <a:srgbClr val="00108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err="1">
                <a:solidFill>
                  <a:srgbClr val="A31515"/>
                </a:solidFill>
                <a:latin typeface="Microsoft YaHei" panose="020B0503020204020204" pitchFamily="34" charset="-122"/>
                <a:ea typeface="Microsoft YaHei" panose="020B0503020204020204" pitchFamily="34" charset="-122"/>
              </a:rPr>
              <a:t>auto_load_libs</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False</a:t>
            </a:r>
            <a:r>
              <a:rPr lang="en" altLang="zh-CN" dirty="0">
                <a:solidFill>
                  <a:srgbClr val="000000"/>
                </a:solidFill>
                <a:latin typeface="Microsoft YaHei" panose="020B0503020204020204" pitchFamily="34" charset="-122"/>
                <a:ea typeface="Microsoft YaHei" panose="020B0503020204020204" pitchFamily="34" charset="-122"/>
              </a:rPr>
              <a:t>})</a:t>
            </a:r>
          </a:p>
          <a:p>
            <a:r>
              <a:rPr lang="en-US" altLang="zh-CN" sz="1600" dirty="0">
                <a:solidFill>
                  <a:srgbClr val="008000"/>
                </a:solidFill>
                <a:latin typeface="Microsoft YaHei" panose="020B0503020204020204" pitchFamily="34" charset="-122"/>
                <a:ea typeface="Microsoft YaHei" panose="020B0503020204020204" pitchFamily="34" charset="-122"/>
              </a:rPr>
              <a:t>#1.</a:t>
            </a:r>
            <a:r>
              <a:rPr lang="zh-CN" altLang="en-US" sz="1600" dirty="0">
                <a:solidFill>
                  <a:srgbClr val="008000"/>
                </a:solidFill>
                <a:latin typeface="Microsoft YaHei" panose="020B0503020204020204" pitchFamily="34" charset="-122"/>
                <a:ea typeface="Microsoft YaHei" panose="020B0503020204020204" pitchFamily="34" charset="-122"/>
              </a:rPr>
              <a:t> 新建一个工程，导入可执行文件</a:t>
            </a:r>
            <a:endParaRPr lang="en" altLang="zh-CN" sz="1600" dirty="0">
              <a:solidFill>
                <a:srgbClr val="008000"/>
              </a:solidFill>
              <a:latin typeface="Microsoft YaHei" panose="020B0503020204020204" pitchFamily="34" charset="-122"/>
              <a:ea typeface="Microsoft YaHei" panose="020B0503020204020204" pitchFamily="34" charset="-122"/>
            </a:endParaRPr>
          </a:p>
          <a:p>
            <a:r>
              <a:rPr lang="zh-CN" altLang="en-US" dirty="0">
                <a:solidFill>
                  <a:srgbClr val="001080"/>
                </a:solidFill>
                <a:latin typeface="Microsoft YaHei" panose="020B0503020204020204" pitchFamily="34" charset="-122"/>
                <a:ea typeface="Microsoft YaHei" panose="020B0503020204020204" pitchFamily="34" charset="-122"/>
              </a:rPr>
              <a:t>    </a:t>
            </a:r>
            <a:r>
              <a:rPr lang="en" altLang="zh-CN" dirty="0">
                <a:solidFill>
                  <a:srgbClr val="001080"/>
                </a:solidFill>
                <a:latin typeface="Microsoft YaHei" panose="020B0503020204020204" pitchFamily="34" charset="-122"/>
                <a:ea typeface="Microsoft YaHei" panose="020B0503020204020204" pitchFamily="34" charset="-122"/>
              </a:rPr>
              <a:t>state</a:t>
            </a:r>
            <a:r>
              <a:rPr lang="zh-CN" altLang="en-US" dirty="0">
                <a:solidFill>
                  <a:srgbClr val="00108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1080"/>
                </a:solidFill>
                <a:latin typeface="Microsoft YaHei" panose="020B0503020204020204" pitchFamily="34" charset="-122"/>
                <a:ea typeface="Microsoft YaHei" panose="020B0503020204020204" pitchFamily="34" charset="-122"/>
              </a:rPr>
              <a:t>p</a:t>
            </a:r>
            <a:r>
              <a:rPr lang="en" altLang="zh-CN" dirty="0">
                <a:solidFill>
                  <a:srgbClr val="000000"/>
                </a:solidFill>
                <a:latin typeface="Microsoft YaHei" panose="020B0503020204020204" pitchFamily="34" charset="-122"/>
                <a:ea typeface="Microsoft YaHei" panose="020B0503020204020204" pitchFamily="34" charset="-122"/>
              </a:rPr>
              <a:t>.factory.entry_state(</a:t>
            </a:r>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1080"/>
                </a:solidFill>
                <a:latin typeface="Microsoft YaHei" panose="020B0503020204020204" pitchFamily="34" charset="-122"/>
                <a:ea typeface="Microsoft YaHei" panose="020B0503020204020204" pitchFamily="34" charset="-122"/>
              </a:rPr>
              <a:t>add_options</a:t>
            </a:r>
            <a:r>
              <a:rPr lang="zh-CN" altLang="en-US" dirty="0">
                <a:solidFill>
                  <a:srgbClr val="00108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267F99"/>
                </a:solidFill>
                <a:latin typeface="Microsoft YaHei" panose="020B0503020204020204" pitchFamily="34" charset="-122"/>
                <a:ea typeface="Microsoft YaHei" panose="020B0503020204020204" pitchFamily="34" charset="-122"/>
              </a:rPr>
              <a:t>angr</a:t>
            </a:r>
            <a:r>
              <a:rPr lang="en" altLang="zh-CN" dirty="0">
                <a:solidFill>
                  <a:srgbClr val="000000"/>
                </a:solidFill>
                <a:latin typeface="Microsoft YaHei" panose="020B0503020204020204" pitchFamily="34" charset="-122"/>
                <a:ea typeface="Microsoft YaHei" panose="020B0503020204020204" pitchFamily="34" charset="-122"/>
              </a:rPr>
              <a:t>.options.SYMBOLIC_WRITE_ADDRESSES})</a:t>
            </a:r>
          </a:p>
          <a:p>
            <a:r>
              <a:rPr lang="en-US" altLang="zh-CN" sz="1600" dirty="0">
                <a:solidFill>
                  <a:srgbClr val="008000"/>
                </a:solidFill>
                <a:latin typeface="Microsoft YaHei" panose="020B0503020204020204" pitchFamily="34" charset="-122"/>
                <a:ea typeface="Microsoft YaHei" panose="020B0503020204020204" pitchFamily="34" charset="-122"/>
              </a:rPr>
              <a:t>#2.</a:t>
            </a:r>
            <a:r>
              <a:rPr lang="zh-CN" altLang="en-US" sz="1600" dirty="0">
                <a:solidFill>
                  <a:srgbClr val="008000"/>
                </a:solidFill>
                <a:latin typeface="Microsoft YaHei" panose="020B0503020204020204" pitchFamily="34" charset="-122"/>
                <a:ea typeface="Microsoft YaHei" panose="020B0503020204020204" pitchFamily="34" charset="-122"/>
              </a:rPr>
              <a:t> 初始化模拟程序执行状态的对象</a:t>
            </a:r>
            <a:endParaRPr lang="en" altLang="zh-CN"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1080"/>
                </a:solidFill>
                <a:latin typeface="Microsoft YaHei" panose="020B0503020204020204" pitchFamily="34" charset="-122"/>
                <a:ea typeface="Microsoft YaHei" panose="020B0503020204020204" pitchFamily="34" charset="-122"/>
              </a:rPr>
              <a:t>    </a:t>
            </a:r>
            <a:r>
              <a:rPr lang="en" altLang="zh-CN" dirty="0">
                <a:solidFill>
                  <a:srgbClr val="001080"/>
                </a:solidFill>
                <a:latin typeface="Microsoft YaHei" panose="020B0503020204020204" pitchFamily="34" charset="-122"/>
                <a:ea typeface="Microsoft YaHei" panose="020B0503020204020204" pitchFamily="34" charset="-122"/>
              </a:rPr>
              <a:t>u</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err="1">
                <a:solidFill>
                  <a:srgbClr val="267F99"/>
                </a:solidFill>
                <a:latin typeface="Microsoft YaHei" panose="020B0503020204020204" pitchFamily="34" charset="-122"/>
                <a:ea typeface="Microsoft YaHei" panose="020B0503020204020204" pitchFamily="34" charset="-122"/>
              </a:rPr>
              <a:t>claripy</a:t>
            </a:r>
            <a:r>
              <a:rPr lang="en" altLang="zh-CN" dirty="0" err="1">
                <a:solidFill>
                  <a:srgbClr val="000000"/>
                </a:solidFill>
                <a:latin typeface="Microsoft YaHei" panose="020B0503020204020204" pitchFamily="34" charset="-122"/>
                <a:ea typeface="Microsoft YaHei" panose="020B0503020204020204" pitchFamily="34" charset="-122"/>
              </a:rPr>
              <a:t>.BVS</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A31515"/>
                </a:solidFill>
                <a:latin typeface="Microsoft YaHei" panose="020B0503020204020204" pitchFamily="34" charset="-122"/>
                <a:ea typeface="Microsoft YaHei" panose="020B0503020204020204" pitchFamily="34" charset="-122"/>
              </a:rPr>
              <a:t>"u"</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8</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108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state</a:t>
            </a:r>
            <a:r>
              <a:rPr lang="en" altLang="zh-CN" dirty="0" err="1">
                <a:solidFill>
                  <a:srgbClr val="000000"/>
                </a:solidFill>
                <a:latin typeface="Microsoft YaHei" panose="020B0503020204020204" pitchFamily="34" charset="-122"/>
                <a:ea typeface="Microsoft YaHei" panose="020B0503020204020204" pitchFamily="34" charset="-122"/>
              </a:rPr>
              <a:t>.memory.store</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000FF"/>
                </a:solidFill>
                <a:highlight>
                  <a:srgbClr val="FFFF00"/>
                </a:highlight>
                <a:latin typeface="Microsoft YaHei" panose="020B0503020204020204" pitchFamily="34" charset="-122"/>
                <a:ea typeface="Microsoft YaHei" panose="020B0503020204020204" pitchFamily="34" charset="-122"/>
              </a:rPr>
              <a:t>0x</a:t>
            </a:r>
            <a:r>
              <a:rPr lang="en" altLang="zh-CN" dirty="0">
                <a:solidFill>
                  <a:srgbClr val="098658"/>
                </a:solidFill>
                <a:highlight>
                  <a:srgbClr val="FFFF00"/>
                </a:highlight>
                <a:latin typeface="Microsoft YaHei" panose="020B0503020204020204" pitchFamily="34" charset="-122"/>
                <a:ea typeface="Microsoft YaHei" panose="020B0503020204020204" pitchFamily="34" charset="-122"/>
              </a:rPr>
              <a:t>404011</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01080"/>
                </a:solidFill>
                <a:latin typeface="Microsoft YaHei" panose="020B0503020204020204" pitchFamily="34" charset="-122"/>
                <a:ea typeface="Microsoft YaHei" panose="020B0503020204020204" pitchFamily="34" charset="-122"/>
              </a:rPr>
              <a:t>u</a:t>
            </a:r>
            <a:r>
              <a:rPr lang="en" altLang="zh-CN" dirty="0">
                <a:solidFill>
                  <a:srgbClr val="000000"/>
                </a:solidFill>
                <a:latin typeface="Microsoft YaHei" panose="020B0503020204020204" pitchFamily="34" charset="-122"/>
                <a:ea typeface="Microsoft YaHei" panose="020B0503020204020204" pitchFamily="34" charset="-122"/>
              </a:rPr>
              <a:t>)</a:t>
            </a:r>
          </a:p>
          <a:p>
            <a:r>
              <a:rPr lang="en-US" altLang="zh-CN" sz="1600" dirty="0">
                <a:solidFill>
                  <a:srgbClr val="008000"/>
                </a:solidFill>
                <a:latin typeface="Microsoft YaHei" panose="020B0503020204020204" pitchFamily="34" charset="-122"/>
                <a:ea typeface="Microsoft YaHei" panose="020B0503020204020204" pitchFamily="34" charset="-122"/>
              </a:rPr>
              <a:t>#3.</a:t>
            </a:r>
            <a:r>
              <a:rPr lang="zh-CN" altLang="en-US" sz="1600" dirty="0">
                <a:solidFill>
                  <a:srgbClr val="008000"/>
                </a:solidFill>
                <a:latin typeface="Microsoft YaHei" panose="020B0503020204020204" pitchFamily="34" charset="-122"/>
                <a:ea typeface="Microsoft YaHei" panose="020B0503020204020204" pitchFamily="34" charset="-122"/>
              </a:rPr>
              <a:t> 创建</a:t>
            </a:r>
            <a:r>
              <a:rPr lang="en-US" altLang="zh-CN" sz="1600" dirty="0">
                <a:solidFill>
                  <a:srgbClr val="008000"/>
                </a:solidFill>
                <a:latin typeface="Microsoft YaHei" panose="020B0503020204020204" pitchFamily="34" charset="-122"/>
                <a:ea typeface="Microsoft YaHei" panose="020B0503020204020204" pitchFamily="34" charset="-122"/>
              </a:rPr>
              <a:t>8bit</a:t>
            </a:r>
            <a:r>
              <a:rPr lang="zh-CN" altLang="en-US" sz="1600" dirty="0">
                <a:solidFill>
                  <a:srgbClr val="008000"/>
                </a:solidFill>
                <a:latin typeface="Microsoft YaHei" panose="020B0503020204020204" pitchFamily="34" charset="-122"/>
                <a:ea typeface="Microsoft YaHei" panose="020B0503020204020204" pitchFamily="34" charset="-122"/>
              </a:rPr>
              <a:t>符号变量</a:t>
            </a:r>
            <a:r>
              <a:rPr lang="en-US" altLang="zh-CN" sz="1600" dirty="0">
                <a:solidFill>
                  <a:srgbClr val="008000"/>
                </a:solidFill>
                <a:latin typeface="Microsoft YaHei" panose="020B0503020204020204" pitchFamily="34" charset="-122"/>
                <a:ea typeface="Microsoft YaHei" panose="020B0503020204020204" pitchFamily="34" charset="-122"/>
              </a:rPr>
              <a:t>u</a:t>
            </a:r>
            <a:r>
              <a:rPr lang="zh-CN" altLang="en-US" sz="1600" dirty="0">
                <a:solidFill>
                  <a:srgbClr val="008000"/>
                </a:solidFill>
                <a:latin typeface="Microsoft YaHei" panose="020B0503020204020204" pitchFamily="34" charset="-122"/>
                <a:ea typeface="Microsoft YaHei" panose="020B0503020204020204" pitchFamily="34" charset="-122"/>
              </a:rPr>
              <a:t>，存储到可执行文件内存进程空间</a:t>
            </a:r>
            <a:r>
              <a:rPr lang="en-US" altLang="zh-CN" sz="1600" dirty="0">
                <a:solidFill>
                  <a:srgbClr val="008000"/>
                </a:solidFill>
                <a:latin typeface="Microsoft YaHei" panose="020B0503020204020204" pitchFamily="34" charset="-122"/>
                <a:ea typeface="Microsoft YaHei" panose="020B0503020204020204" pitchFamily="34" charset="-122"/>
              </a:rPr>
              <a:t>.</a:t>
            </a:r>
            <a:r>
              <a:rPr lang="en-US" altLang="zh-CN" sz="1600" dirty="0" err="1">
                <a:solidFill>
                  <a:srgbClr val="008000"/>
                </a:solidFill>
                <a:latin typeface="Microsoft YaHei" panose="020B0503020204020204" pitchFamily="34" charset="-122"/>
                <a:ea typeface="Microsoft YaHei" panose="020B0503020204020204" pitchFamily="34" charset="-122"/>
              </a:rPr>
              <a:t>bss</a:t>
            </a:r>
            <a:r>
              <a:rPr lang="zh-CN" altLang="en-US" sz="1600" dirty="0">
                <a:solidFill>
                  <a:srgbClr val="008000"/>
                </a:solidFill>
                <a:latin typeface="Microsoft YaHei" panose="020B0503020204020204" pitchFamily="34" charset="-122"/>
                <a:ea typeface="Microsoft YaHei" panose="020B0503020204020204" pitchFamily="34" charset="-122"/>
              </a:rPr>
              <a:t>段</a:t>
            </a:r>
            <a:r>
              <a:rPr lang="en-US" altLang="zh-CN" sz="1600" dirty="0">
                <a:solidFill>
                  <a:srgbClr val="008000"/>
                </a:solidFill>
                <a:latin typeface="Microsoft YaHei" panose="020B0503020204020204" pitchFamily="34" charset="-122"/>
                <a:ea typeface="Microsoft YaHei" panose="020B0503020204020204" pitchFamily="34" charset="-122"/>
              </a:rPr>
              <a:t>u</a:t>
            </a:r>
            <a:r>
              <a:rPr lang="zh-CN" altLang="en-US" sz="1600" dirty="0">
                <a:solidFill>
                  <a:srgbClr val="008000"/>
                </a:solidFill>
                <a:latin typeface="Microsoft YaHei" panose="020B0503020204020204" pitchFamily="34" charset="-122"/>
                <a:ea typeface="Microsoft YaHei" panose="020B0503020204020204" pitchFamily="34" charset="-122"/>
              </a:rPr>
              <a:t>的地址</a:t>
            </a:r>
            <a:endParaRPr lang="en" altLang="zh-CN" sz="1600" dirty="0">
              <a:solidFill>
                <a:srgbClr val="008000"/>
              </a:solidFill>
              <a:latin typeface="Microsoft YaHei" panose="020B0503020204020204" pitchFamily="34" charset="-122"/>
              <a:ea typeface="Microsoft YaHei" panose="020B0503020204020204" pitchFamily="34" charset="-122"/>
            </a:endParaRPr>
          </a:p>
          <a:p>
            <a:r>
              <a:rPr lang="zh-CN" altLang="en-US" dirty="0">
                <a:solidFill>
                  <a:srgbClr val="00108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sm</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err="1">
                <a:solidFill>
                  <a:srgbClr val="001080"/>
                </a:solidFill>
                <a:latin typeface="Microsoft YaHei" panose="020B0503020204020204" pitchFamily="34" charset="-122"/>
                <a:ea typeface="Microsoft YaHei" panose="020B0503020204020204" pitchFamily="34" charset="-122"/>
              </a:rPr>
              <a:t>p</a:t>
            </a:r>
            <a:r>
              <a:rPr lang="en" altLang="zh-CN" dirty="0" err="1">
                <a:solidFill>
                  <a:srgbClr val="000000"/>
                </a:solidFill>
                <a:latin typeface="Microsoft YaHei" panose="020B0503020204020204" pitchFamily="34" charset="-122"/>
                <a:ea typeface="Microsoft YaHei" panose="020B0503020204020204" pitchFamily="34" charset="-122"/>
              </a:rPr>
              <a:t>.factory.simulation_manager</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01080"/>
                </a:solidFill>
                <a:latin typeface="Microsoft YaHei" panose="020B0503020204020204" pitchFamily="34" charset="-122"/>
                <a:ea typeface="Microsoft YaHei" panose="020B0503020204020204" pitchFamily="34" charset="-122"/>
              </a:rPr>
              <a:t>state</a:t>
            </a:r>
            <a:r>
              <a:rPr lang="en" altLang="zh-CN" dirty="0">
                <a:solidFill>
                  <a:srgbClr val="000000"/>
                </a:solidFill>
                <a:latin typeface="Microsoft YaHei" panose="020B0503020204020204" pitchFamily="34" charset="-122"/>
                <a:ea typeface="Microsoft YaHei" panose="020B0503020204020204" pitchFamily="34" charset="-122"/>
              </a:rPr>
              <a:t>)</a:t>
            </a:r>
          </a:p>
          <a:p>
            <a:r>
              <a:rPr lang="en-US" altLang="zh-CN" sz="1600" dirty="0">
                <a:solidFill>
                  <a:srgbClr val="008000"/>
                </a:solidFill>
                <a:latin typeface="Microsoft YaHei" panose="020B0503020204020204" pitchFamily="34" charset="-122"/>
                <a:ea typeface="Microsoft YaHei" panose="020B0503020204020204" pitchFamily="34" charset="-122"/>
              </a:rPr>
              <a:t>#4.</a:t>
            </a:r>
            <a:r>
              <a:rPr lang="zh-CN" altLang="en-US" sz="1600" dirty="0">
                <a:solidFill>
                  <a:srgbClr val="008000"/>
                </a:solidFill>
                <a:latin typeface="Microsoft YaHei" panose="020B0503020204020204" pitchFamily="34" charset="-122"/>
                <a:ea typeface="Microsoft YaHei" panose="020B0503020204020204" pitchFamily="34" charset="-122"/>
              </a:rPr>
              <a:t> 创建一个</a:t>
            </a:r>
            <a:r>
              <a:rPr lang="en" altLang="zh-CN" sz="1600" dirty="0">
                <a:solidFill>
                  <a:srgbClr val="008000"/>
                </a:solidFill>
                <a:latin typeface="Microsoft YaHei" panose="020B0503020204020204" pitchFamily="34" charset="-122"/>
                <a:ea typeface="Microsoft YaHei" panose="020B0503020204020204" pitchFamily="34" charset="-122"/>
              </a:rPr>
              <a:t>Simulation Manager</a:t>
            </a:r>
            <a:r>
              <a:rPr lang="zh-CN" altLang="en-US" sz="1600" dirty="0">
                <a:solidFill>
                  <a:srgbClr val="008000"/>
                </a:solidFill>
                <a:latin typeface="Microsoft YaHei" panose="020B0503020204020204" pitchFamily="34" charset="-122"/>
                <a:ea typeface="Microsoft YaHei" panose="020B0503020204020204" pitchFamily="34" charset="-122"/>
              </a:rPr>
              <a:t>对象，管理运行得到的状态对象</a:t>
            </a:r>
            <a:endParaRPr lang="en" altLang="zh-CN"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108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sm</a:t>
            </a:r>
            <a:r>
              <a:rPr lang="en" altLang="zh-CN" dirty="0" err="1">
                <a:solidFill>
                  <a:srgbClr val="000000"/>
                </a:solidFill>
                <a:latin typeface="Microsoft YaHei" panose="020B0503020204020204" pitchFamily="34" charset="-122"/>
                <a:ea typeface="Microsoft YaHei" panose="020B0503020204020204" pitchFamily="34" charset="-122"/>
              </a:rPr>
              <a:t>.explore</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01080"/>
                </a:solidFill>
                <a:latin typeface="Microsoft YaHei" panose="020B0503020204020204" pitchFamily="34" charset="-122"/>
                <a:ea typeface="Microsoft YaHei" panose="020B0503020204020204" pitchFamily="34" charset="-122"/>
              </a:rPr>
              <a:t>find</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795E26"/>
                </a:solidFill>
                <a:latin typeface="Microsoft YaHei" panose="020B0503020204020204" pitchFamily="34" charset="-122"/>
                <a:ea typeface="Microsoft YaHei" panose="020B0503020204020204" pitchFamily="34" charset="-122"/>
              </a:rPr>
              <a:t>correct</a:t>
            </a:r>
            <a:r>
              <a:rPr lang="en" altLang="zh-C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1080"/>
                </a:solidFill>
                <a:latin typeface="Microsoft YaHei" panose="020B0503020204020204" pitchFamily="34" charset="-122"/>
                <a:ea typeface="Microsoft YaHei" panose="020B0503020204020204" pitchFamily="34" charset="-122"/>
              </a:rPr>
              <a:t>avoid</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795E26"/>
                </a:solidFill>
                <a:latin typeface="Microsoft YaHei" panose="020B0503020204020204" pitchFamily="34" charset="-122"/>
                <a:ea typeface="Microsoft YaHei" panose="020B0503020204020204" pitchFamily="34" charset="-122"/>
              </a:rPr>
              <a:t>wrong</a:t>
            </a:r>
            <a:r>
              <a:rPr lang="en" altLang="zh-CN" dirty="0">
                <a:solidFill>
                  <a:srgbClr val="000000"/>
                </a:solidFill>
                <a:latin typeface="Microsoft YaHei" panose="020B0503020204020204" pitchFamily="34" charset="-122"/>
                <a:ea typeface="Microsoft YaHei" panose="020B0503020204020204" pitchFamily="34" charset="-122"/>
              </a:rPr>
              <a:t>)</a:t>
            </a:r>
          </a:p>
          <a:p>
            <a:r>
              <a:rPr lang="en-US" altLang="zh-CN" sz="1600" dirty="0">
                <a:solidFill>
                  <a:srgbClr val="008000"/>
                </a:solidFill>
                <a:latin typeface="Microsoft YaHei" panose="020B0503020204020204" pitchFamily="34" charset="-122"/>
                <a:ea typeface="Microsoft YaHei" panose="020B0503020204020204" pitchFamily="34" charset="-122"/>
              </a:rPr>
              <a:t>#5.</a:t>
            </a:r>
            <a:r>
              <a:rPr lang="zh-CN" altLang="en-US" sz="1600" dirty="0">
                <a:solidFill>
                  <a:srgbClr val="008000"/>
                </a:solidFill>
                <a:latin typeface="Microsoft YaHei" panose="020B0503020204020204" pitchFamily="34" charset="-122"/>
                <a:ea typeface="Microsoft YaHei" panose="020B0503020204020204" pitchFamily="34" charset="-122"/>
              </a:rPr>
              <a:t> 开始动态符号执行，进行状态搜寻 </a:t>
            </a:r>
            <a:endParaRPr lang="en" altLang="zh-CN"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AF00DB"/>
                </a:solidFill>
                <a:latin typeface="Microsoft YaHei" panose="020B0503020204020204" pitchFamily="34" charset="-122"/>
                <a:ea typeface="Microsoft YaHei" panose="020B0503020204020204" pitchFamily="34" charset="-122"/>
              </a:rPr>
              <a:t>    </a:t>
            </a:r>
            <a:r>
              <a:rPr lang="en" altLang="zh-CN" dirty="0">
                <a:solidFill>
                  <a:srgbClr val="AF00DB"/>
                </a:solidFill>
                <a:latin typeface="Microsoft YaHei" panose="020B0503020204020204" pitchFamily="34" charset="-122"/>
                <a:ea typeface="Microsoft YaHei" panose="020B0503020204020204" pitchFamily="34" charset="-122"/>
              </a:rPr>
              <a:t>return</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1080"/>
                </a:solidFill>
                <a:latin typeface="Microsoft YaHei" panose="020B0503020204020204" pitchFamily="34" charset="-122"/>
                <a:ea typeface="Microsoft YaHei" panose="020B0503020204020204" pitchFamily="34" charset="-122"/>
              </a:rPr>
              <a:t>sm</a:t>
            </a:r>
            <a:r>
              <a:rPr lang="en" altLang="zh-CN" dirty="0">
                <a:solidFill>
                  <a:srgbClr val="000000"/>
                </a:solidFill>
                <a:latin typeface="Microsoft YaHei" panose="020B0503020204020204" pitchFamily="34" charset="-122"/>
                <a:ea typeface="Microsoft YaHei" panose="020B0503020204020204" pitchFamily="34" charset="-122"/>
              </a:rPr>
              <a:t>.found[</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].solver.eval_upto(</a:t>
            </a:r>
            <a:r>
              <a:rPr lang="en" altLang="zh-CN" dirty="0">
                <a:solidFill>
                  <a:srgbClr val="001080"/>
                </a:solidFill>
                <a:latin typeface="Microsoft YaHei" panose="020B0503020204020204" pitchFamily="34" charset="-122"/>
                <a:ea typeface="Microsoft YaHei" panose="020B0503020204020204" pitchFamily="34" charset="-122"/>
              </a:rPr>
              <a:t>u</a:t>
            </a:r>
            <a:r>
              <a:rPr lang="en" altLang="zh-C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98658"/>
                </a:solidFill>
                <a:latin typeface="Microsoft YaHei" panose="020B0503020204020204" pitchFamily="34" charset="-122"/>
                <a:ea typeface="Microsoft YaHei" panose="020B0503020204020204" pitchFamily="34" charset="-122"/>
              </a:rPr>
              <a:t>256</a:t>
            </a:r>
            <a:r>
              <a:rPr lang="en" altLang="zh-CN" dirty="0">
                <a:solidFill>
                  <a:srgbClr val="000000"/>
                </a:solidFill>
                <a:latin typeface="Microsoft YaHei" panose="020B0503020204020204" pitchFamily="34" charset="-122"/>
                <a:ea typeface="Microsoft YaHei" panose="020B0503020204020204" pitchFamily="34" charset="-122"/>
              </a:rPr>
              <a:t>)</a:t>
            </a:r>
          </a:p>
          <a:p>
            <a:r>
              <a:rPr lang="en-US" altLang="zh-CN" sz="1600" dirty="0">
                <a:solidFill>
                  <a:srgbClr val="008000"/>
                </a:solidFill>
                <a:latin typeface="Microsoft YaHei" panose="020B0503020204020204" pitchFamily="34" charset="-122"/>
                <a:ea typeface="Microsoft YaHei" panose="020B0503020204020204" pitchFamily="34" charset="-122"/>
              </a:rPr>
              <a:t>#6.</a:t>
            </a:r>
            <a:r>
              <a:rPr lang="zh-CN" altLang="en-US" sz="1600" dirty="0">
                <a:solidFill>
                  <a:srgbClr val="008000"/>
                </a:solidFill>
                <a:latin typeface="Microsoft YaHei" panose="020B0503020204020204" pitchFamily="34" charset="-122"/>
                <a:ea typeface="Microsoft YaHei" panose="020B0503020204020204" pitchFamily="34" charset="-122"/>
              </a:rPr>
              <a:t> 获得想要的状态之后，通过求解器求解</a:t>
            </a:r>
            <a:r>
              <a:rPr lang="en-US" altLang="zh-CN" sz="1600" dirty="0">
                <a:solidFill>
                  <a:srgbClr val="008000"/>
                </a:solidFill>
                <a:latin typeface="Microsoft YaHei" panose="020B0503020204020204" pitchFamily="34" charset="-122"/>
                <a:ea typeface="Microsoft YaHei" panose="020B0503020204020204" pitchFamily="34" charset="-122"/>
              </a:rPr>
              <a:t>u</a:t>
            </a:r>
            <a:r>
              <a:rPr lang="zh-CN" altLang="en-US" sz="1600" dirty="0">
                <a:solidFill>
                  <a:srgbClr val="008000"/>
                </a:solidFill>
                <a:latin typeface="Microsoft YaHei" panose="020B0503020204020204" pitchFamily="34" charset="-122"/>
                <a:ea typeface="Microsoft YaHei" panose="020B0503020204020204" pitchFamily="34" charset="-122"/>
              </a:rPr>
              <a:t>的值</a:t>
            </a:r>
            <a:endParaRPr lang="en-US" altLang="zh-CN" sz="1600" dirty="0">
              <a:solidFill>
                <a:srgbClr val="008000"/>
              </a:solidFill>
              <a:latin typeface="Microsoft YaHei" panose="020B0503020204020204" pitchFamily="34" charset="-122"/>
              <a:ea typeface="Microsoft YaHei" panose="020B0503020204020204" pitchFamily="34" charset="-122"/>
            </a:endParaRPr>
          </a:p>
          <a:p>
            <a:br>
              <a:rPr lang="en" altLang="zh-CN" dirty="0">
                <a:solidFill>
                  <a:srgbClr val="000000"/>
                </a:solidFill>
                <a:latin typeface="Microsoft YaHei" panose="020B0503020204020204" pitchFamily="34" charset="-122"/>
                <a:ea typeface="Microsoft YaHei" panose="020B0503020204020204" pitchFamily="34" charset="-122"/>
              </a:rPr>
            </a:br>
            <a:r>
              <a:rPr lang="en" altLang="zh-CN" dirty="0">
                <a:solidFill>
                  <a:srgbClr val="AF00DB"/>
                </a:solidFill>
                <a:latin typeface="Microsoft YaHei" panose="020B0503020204020204" pitchFamily="34" charset="-122"/>
                <a:ea typeface="Microsoft YaHei" panose="020B0503020204020204" pitchFamily="34" charset="-122"/>
              </a:rPr>
              <a:t>if</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1080"/>
                </a:solidFill>
                <a:latin typeface="Microsoft YaHei" panose="020B0503020204020204" pitchFamily="34" charset="-122"/>
                <a:ea typeface="Microsoft YaHei" panose="020B0503020204020204" pitchFamily="34" charset="-122"/>
              </a:rPr>
              <a:t>__name__</a:t>
            </a:r>
            <a:r>
              <a:rPr lang="en" altLang="zh-CN" dirty="0">
                <a:solidFill>
                  <a:srgbClr val="000000"/>
                </a:solidFill>
                <a:latin typeface="Microsoft YaHei" panose="020B0503020204020204" pitchFamily="34" charset="-122"/>
                <a:ea typeface="Microsoft YaHei" panose="020B0503020204020204" pitchFamily="34" charset="-122"/>
              </a:rPr>
              <a:t> == </a:t>
            </a:r>
            <a:r>
              <a:rPr lang="en" altLang="zh-CN" dirty="0">
                <a:solidFill>
                  <a:srgbClr val="A31515"/>
                </a:solidFill>
                <a:latin typeface="Microsoft YaHei" panose="020B0503020204020204" pitchFamily="34" charset="-122"/>
                <a:ea typeface="Microsoft YaHei" panose="020B0503020204020204" pitchFamily="34" charset="-122"/>
              </a:rPr>
              <a:t>'__main__‘</a:t>
            </a:r>
            <a:r>
              <a:rPr lang="en" altLang="zh-CN" dirty="0">
                <a:solidFill>
                  <a:srgbClr val="000000"/>
                </a:solidFill>
                <a:latin typeface="Microsoft YaHei" panose="020B0503020204020204" pitchFamily="34" charset="-122"/>
                <a:ea typeface="Microsoft YaHei" panose="020B0503020204020204" pitchFamily="34" charset="-122"/>
              </a:rPr>
              <a:t>: </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print</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err="1">
                <a:solidFill>
                  <a:srgbClr val="795E26"/>
                </a:solidFill>
                <a:latin typeface="Microsoft YaHei" panose="020B0503020204020204" pitchFamily="34" charset="-122"/>
                <a:ea typeface="Microsoft YaHei" panose="020B0503020204020204" pitchFamily="34" charset="-122"/>
              </a:rPr>
              <a:t>repr</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795E26"/>
                </a:solidFill>
                <a:latin typeface="Microsoft YaHei" panose="020B0503020204020204" pitchFamily="34" charset="-122"/>
                <a:ea typeface="Microsoft YaHei" panose="020B0503020204020204" pitchFamily="34" charset="-122"/>
              </a:rPr>
              <a:t>main</a:t>
            </a:r>
            <a:r>
              <a:rPr lang="en" altLang="zh-CN" dirty="0">
                <a:solidFill>
                  <a:srgbClr val="000000"/>
                </a:solidFill>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846094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符号执行技术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2" y="1052513"/>
            <a:ext cx="10651295"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7" name="图片 6">
            <a:extLst>
              <a:ext uri="{FF2B5EF4-FFF2-40B4-BE49-F238E27FC236}">
                <a16:creationId xmlns:a16="http://schemas.microsoft.com/office/drawing/2014/main" id="{63557E4D-A3C2-BD57-5DEC-D40052F3C3EF}"/>
              </a:ext>
            </a:extLst>
          </p:cNvPr>
          <p:cNvPicPr>
            <a:picLocks noChangeAspect="1"/>
          </p:cNvPicPr>
          <p:nvPr/>
        </p:nvPicPr>
        <p:blipFill>
          <a:blip r:embed="rId2"/>
          <a:stretch>
            <a:fillRect/>
          </a:stretch>
        </p:blipFill>
        <p:spPr>
          <a:xfrm>
            <a:off x="1876388" y="1052513"/>
            <a:ext cx="8439224" cy="5228146"/>
          </a:xfrm>
          <a:prstGeom prst="rect">
            <a:avLst/>
          </a:prstGeom>
        </p:spPr>
      </p:pic>
      <p:sp>
        <p:nvSpPr>
          <p:cNvPr id="2" name="矩形 1">
            <a:extLst>
              <a:ext uri="{FF2B5EF4-FFF2-40B4-BE49-F238E27FC236}">
                <a16:creationId xmlns:a16="http://schemas.microsoft.com/office/drawing/2014/main" id="{1108DFAA-D727-6257-0958-23A5D2D31FDD}"/>
              </a:ext>
            </a:extLst>
          </p:cNvPr>
          <p:cNvSpPr/>
          <p:nvPr/>
        </p:nvSpPr>
        <p:spPr>
          <a:xfrm>
            <a:off x="1876388" y="5229199"/>
            <a:ext cx="8396076" cy="10514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573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符号执行技术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2" y="1052513"/>
            <a:ext cx="10651295"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834F9780-0674-44A0-FF7F-C80FD400A950}"/>
              </a:ext>
            </a:extLst>
          </p:cNvPr>
          <p:cNvSpPr txBox="1"/>
          <p:nvPr/>
        </p:nvSpPr>
        <p:spPr>
          <a:xfrm>
            <a:off x="797776" y="1706792"/>
            <a:ext cx="10554808" cy="4524315"/>
          </a:xfrm>
          <a:prstGeom prst="rect">
            <a:avLst/>
          </a:prstGeom>
          <a:noFill/>
        </p:spPr>
        <p:txBody>
          <a:bodyPr wrap="square" rtlCol="0">
            <a:spAutoFit/>
          </a:bodyPr>
          <a:lstStyle/>
          <a:p>
            <a:r>
              <a:rPr lang="en" altLang="zh-CN" dirty="0">
                <a:solidFill>
                  <a:srgbClr val="AF00DB"/>
                </a:solidFill>
                <a:latin typeface="Microsoft YaHei" panose="020B0503020204020204" pitchFamily="34" charset="-122"/>
                <a:ea typeface="Microsoft YaHei" panose="020B0503020204020204" pitchFamily="34" charset="-122"/>
              </a:rPr>
              <a:t>import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angr</a:t>
            </a:r>
            <a:endParaRPr lang="en" altLang="zh-CN" dirty="0">
              <a:solidFill>
                <a:srgbClr val="000000"/>
              </a:solidFill>
              <a:latin typeface="Microsoft YaHei" panose="020B0503020204020204" pitchFamily="34" charset="-122"/>
              <a:ea typeface="Microsoft YaHei" panose="020B0503020204020204" pitchFamily="34" charset="-122"/>
            </a:endParaRPr>
          </a:p>
          <a:p>
            <a:r>
              <a:rPr lang="en" altLang="zh-CN" dirty="0">
                <a:solidFill>
                  <a:srgbClr val="AF00DB"/>
                </a:solidFill>
                <a:latin typeface="Microsoft YaHei" panose="020B0503020204020204" pitchFamily="34" charset="-122"/>
                <a:ea typeface="Microsoft YaHei" panose="020B0503020204020204" pitchFamily="34" charset="-122"/>
              </a:rPr>
              <a:t>import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claripy</a:t>
            </a:r>
            <a:endParaRPr lang="en" altLang="zh-CN" dirty="0">
              <a:solidFill>
                <a:srgbClr val="000000"/>
              </a:solidFill>
              <a:latin typeface="Microsoft YaHei" panose="020B0503020204020204" pitchFamily="34" charset="-122"/>
              <a:ea typeface="Microsoft YaHei" panose="020B0503020204020204" pitchFamily="34" charset="-122"/>
            </a:endParaRPr>
          </a:p>
          <a:p>
            <a:endParaRPr lang="en" altLang="zh-CN" dirty="0">
              <a:solidFill>
                <a:srgbClr val="000000"/>
              </a:solidFill>
              <a:latin typeface="Microsoft YaHei" panose="020B0503020204020204" pitchFamily="34" charset="-122"/>
              <a:ea typeface="Microsoft YaHei" panose="020B0503020204020204" pitchFamily="34" charset="-122"/>
            </a:endParaRPr>
          </a:p>
          <a:p>
            <a:r>
              <a:rPr lang="en" altLang="zh-CN" dirty="0">
                <a:solidFill>
                  <a:srgbClr val="001080"/>
                </a:solidFill>
                <a:latin typeface="Microsoft YaHei" panose="020B0503020204020204" pitchFamily="34" charset="-122"/>
                <a:ea typeface="Microsoft YaHei" panose="020B0503020204020204" pitchFamily="34" charset="-122"/>
              </a:rPr>
              <a:t>p</a:t>
            </a:r>
            <a:r>
              <a:rPr lang="en" altLang="zh-CN" dirty="0">
                <a:solidFill>
                  <a:srgbClr val="000000"/>
                </a:solidFill>
                <a:latin typeface="Microsoft YaHei" panose="020B0503020204020204" pitchFamily="34" charset="-122"/>
                <a:ea typeface="Microsoft YaHei" panose="020B0503020204020204" pitchFamily="34" charset="-122"/>
              </a:rPr>
              <a:t> = </a:t>
            </a:r>
            <a:r>
              <a:rPr lang="en" altLang="zh-CN" dirty="0" err="1">
                <a:solidFill>
                  <a:srgbClr val="267F99"/>
                </a:solidFill>
                <a:latin typeface="Microsoft YaHei" panose="020B0503020204020204" pitchFamily="34" charset="-122"/>
                <a:ea typeface="Microsoft YaHei" panose="020B0503020204020204" pitchFamily="34" charset="-122"/>
              </a:rPr>
              <a:t>angr</a:t>
            </a:r>
            <a:r>
              <a:rPr lang="en" altLang="zh-CN" dirty="0" err="1">
                <a:solidFill>
                  <a:srgbClr val="000000"/>
                </a:solidFill>
                <a:latin typeface="Microsoft YaHei" panose="020B0503020204020204" pitchFamily="34" charset="-122"/>
                <a:ea typeface="Microsoft YaHei" panose="020B0503020204020204" pitchFamily="34" charset="-122"/>
              </a:rPr>
              <a:t>.Project</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A31515"/>
                </a:solidFill>
                <a:latin typeface="Microsoft YaHei" panose="020B0503020204020204" pitchFamily="34" charset="-122"/>
                <a:ea typeface="Microsoft YaHei" panose="020B0503020204020204" pitchFamily="34" charset="-122"/>
              </a:rPr>
              <a:t>"./example"</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load_options</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err="1">
                <a:solidFill>
                  <a:srgbClr val="A31515"/>
                </a:solidFill>
                <a:latin typeface="Microsoft YaHei" panose="020B0503020204020204" pitchFamily="34" charset="-122"/>
                <a:ea typeface="Microsoft YaHei" panose="020B0503020204020204" pitchFamily="34" charset="-122"/>
              </a:rPr>
              <a:t>auto_load_libs</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False</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1080"/>
                </a:solidFill>
                <a:latin typeface="Microsoft YaHei" panose="020B0503020204020204" pitchFamily="34" charset="-122"/>
                <a:ea typeface="Microsoft YaHei" panose="020B0503020204020204" pitchFamily="34" charset="-122"/>
              </a:rPr>
              <a:t>state</a:t>
            </a:r>
            <a:r>
              <a:rPr lang="en" altLang="zh-CN" dirty="0">
                <a:solidFill>
                  <a:srgbClr val="000000"/>
                </a:solidFill>
                <a:latin typeface="Microsoft YaHei" panose="020B0503020204020204" pitchFamily="34" charset="-122"/>
                <a:ea typeface="Microsoft YaHei" panose="020B0503020204020204" pitchFamily="34" charset="-122"/>
              </a:rPr>
              <a:t> = </a:t>
            </a:r>
            <a:r>
              <a:rPr lang="en" altLang="zh-CN" dirty="0" err="1">
                <a:solidFill>
                  <a:srgbClr val="001080"/>
                </a:solidFill>
                <a:latin typeface="Microsoft YaHei" panose="020B0503020204020204" pitchFamily="34" charset="-122"/>
                <a:ea typeface="Microsoft YaHei" panose="020B0503020204020204" pitchFamily="34" charset="-122"/>
              </a:rPr>
              <a:t>p</a:t>
            </a:r>
            <a:r>
              <a:rPr lang="en" altLang="zh-CN" dirty="0" err="1">
                <a:solidFill>
                  <a:srgbClr val="000000"/>
                </a:solidFill>
                <a:latin typeface="Microsoft YaHei" panose="020B0503020204020204" pitchFamily="34" charset="-122"/>
                <a:ea typeface="Microsoft YaHei" panose="020B0503020204020204" pitchFamily="34" charset="-122"/>
              </a:rPr>
              <a:t>.factory.blank_state</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err="1">
                <a:solidFill>
                  <a:srgbClr val="001080"/>
                </a:solidFill>
                <a:latin typeface="Microsoft YaHei" panose="020B0503020204020204" pitchFamily="34" charset="-122"/>
                <a:ea typeface="Microsoft YaHei" panose="020B0503020204020204" pitchFamily="34" charset="-122"/>
              </a:rPr>
              <a:t>addr</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000FF"/>
                </a:solidFill>
                <a:latin typeface="Microsoft YaHei" panose="020B0503020204020204" pitchFamily="34" charset="-122"/>
                <a:ea typeface="Microsoft YaHei" panose="020B0503020204020204" pitchFamily="34" charset="-122"/>
              </a:rPr>
              <a:t>0x</a:t>
            </a:r>
            <a:r>
              <a:rPr lang="en" altLang="zh-CN" dirty="0">
                <a:solidFill>
                  <a:srgbClr val="098658"/>
                </a:solidFill>
                <a:latin typeface="Microsoft YaHei" panose="020B0503020204020204" pitchFamily="34" charset="-122"/>
                <a:ea typeface="Microsoft YaHei" panose="020B0503020204020204" pitchFamily="34" charset="-122"/>
              </a:rPr>
              <a:t>40116D</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add_options</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A31515"/>
                </a:solidFill>
                <a:latin typeface="Microsoft YaHei" panose="020B0503020204020204" pitchFamily="34" charset="-122"/>
                <a:ea typeface="Microsoft YaHei" panose="020B0503020204020204" pitchFamily="34" charset="-122"/>
              </a:rPr>
              <a:t>"SYMBOLIC_WRITE_ADDRESSES"</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8000"/>
                </a:solidFill>
                <a:latin typeface="Microsoft YaHei" panose="020B0503020204020204" pitchFamily="34" charset="-122"/>
                <a:ea typeface="Microsoft YaHei" panose="020B0503020204020204" pitchFamily="34" charset="-122"/>
              </a:rPr>
              <a:t>#1. </a:t>
            </a:r>
            <a:r>
              <a:rPr lang="zh-CN" altLang="en-US" dirty="0">
                <a:solidFill>
                  <a:srgbClr val="008000"/>
                </a:solidFill>
                <a:latin typeface="Microsoft YaHei" panose="020B0503020204020204" pitchFamily="34" charset="-122"/>
                <a:ea typeface="Microsoft YaHei" panose="020B0503020204020204" pitchFamily="34" charset="-122"/>
              </a:rPr>
              <a:t>其他创建</a:t>
            </a:r>
            <a:r>
              <a:rPr lang="en" altLang="zh-CN" dirty="0">
                <a:solidFill>
                  <a:srgbClr val="008000"/>
                </a:solidFill>
                <a:latin typeface="Microsoft YaHei" panose="020B0503020204020204" pitchFamily="34" charset="-122"/>
                <a:ea typeface="Microsoft YaHei" panose="020B0503020204020204" pitchFamily="34" charset="-122"/>
              </a:rPr>
              <a:t>state</a:t>
            </a:r>
            <a:r>
              <a:rPr lang="zh-CN" altLang="en-US" dirty="0">
                <a:solidFill>
                  <a:srgbClr val="008000"/>
                </a:solidFill>
                <a:latin typeface="Microsoft YaHei" panose="020B0503020204020204" pitchFamily="34" charset="-122"/>
                <a:ea typeface="Microsoft YaHei" panose="020B0503020204020204" pitchFamily="34" charset="-122"/>
              </a:rPr>
              <a:t>方式：使用</a:t>
            </a:r>
            <a:r>
              <a:rPr lang="en" altLang="zh-CN" dirty="0" err="1">
                <a:solidFill>
                  <a:srgbClr val="008000"/>
                </a:solidFill>
                <a:latin typeface="Microsoft YaHei" panose="020B0503020204020204" pitchFamily="34" charset="-122"/>
                <a:ea typeface="Microsoft YaHei" panose="020B0503020204020204" pitchFamily="34" charset="-122"/>
              </a:rPr>
              <a:t>blank_state</a:t>
            </a:r>
            <a:r>
              <a:rPr lang="zh-CN" altLang="en-US" dirty="0">
                <a:solidFill>
                  <a:srgbClr val="008000"/>
                </a:solidFill>
                <a:latin typeface="Microsoft YaHei" panose="020B0503020204020204" pitchFamily="34" charset="-122"/>
                <a:ea typeface="Microsoft YaHei" panose="020B0503020204020204" pitchFamily="34" charset="-122"/>
              </a:rPr>
              <a:t>创建状态对象，指定了程序入口点位置为主函数第一行代码</a:t>
            </a:r>
            <a:endParaRPr lang="zh-CN" altLang="en-US" dirty="0">
              <a:solidFill>
                <a:srgbClr val="000000"/>
              </a:solidFill>
              <a:latin typeface="Microsoft YaHei" panose="020B0503020204020204" pitchFamily="34" charset="-122"/>
              <a:ea typeface="Microsoft YaHei" panose="020B0503020204020204" pitchFamily="34" charset="-122"/>
            </a:endParaRPr>
          </a:p>
          <a:p>
            <a:br>
              <a:rPr lang="zh-CN" altLang="en-US" dirty="0">
                <a:solidFill>
                  <a:srgbClr val="000000"/>
                </a:solidFill>
                <a:latin typeface="Microsoft YaHei" panose="020B0503020204020204" pitchFamily="34" charset="-122"/>
                <a:ea typeface="Microsoft YaHei" panose="020B0503020204020204" pitchFamily="34" charset="-122"/>
              </a:rPr>
            </a:br>
            <a:r>
              <a:rPr lang="en" altLang="zh-CN" dirty="0">
                <a:solidFill>
                  <a:srgbClr val="001080"/>
                </a:solidFill>
                <a:latin typeface="Microsoft YaHei" panose="020B0503020204020204" pitchFamily="34" charset="-122"/>
                <a:ea typeface="Microsoft YaHei" panose="020B0503020204020204" pitchFamily="34" charset="-122"/>
              </a:rPr>
              <a:t>u</a:t>
            </a:r>
            <a:r>
              <a:rPr lang="en" altLang="zh-CN" dirty="0">
                <a:solidFill>
                  <a:srgbClr val="000000"/>
                </a:solidFill>
                <a:latin typeface="Microsoft YaHei" panose="020B0503020204020204" pitchFamily="34" charset="-122"/>
                <a:ea typeface="Microsoft YaHei" panose="020B0503020204020204" pitchFamily="34" charset="-122"/>
              </a:rPr>
              <a:t> = </a:t>
            </a:r>
            <a:r>
              <a:rPr lang="en" altLang="zh-CN" dirty="0" err="1">
                <a:solidFill>
                  <a:srgbClr val="267F99"/>
                </a:solidFill>
                <a:latin typeface="Microsoft YaHei" panose="020B0503020204020204" pitchFamily="34" charset="-122"/>
                <a:ea typeface="Microsoft YaHei" panose="020B0503020204020204" pitchFamily="34" charset="-122"/>
              </a:rPr>
              <a:t>claripy</a:t>
            </a:r>
            <a:r>
              <a:rPr lang="en" altLang="zh-CN" dirty="0" err="1">
                <a:solidFill>
                  <a:srgbClr val="000000"/>
                </a:solidFill>
                <a:latin typeface="Microsoft YaHei" panose="020B0503020204020204" pitchFamily="34" charset="-122"/>
                <a:ea typeface="Microsoft YaHei" panose="020B0503020204020204" pitchFamily="34" charset="-122"/>
              </a:rPr>
              <a:t>.BVS</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A31515"/>
                </a:solidFill>
                <a:latin typeface="Microsoft YaHei" panose="020B0503020204020204" pitchFamily="34" charset="-122"/>
                <a:ea typeface="Microsoft YaHei" panose="020B0503020204020204" pitchFamily="34" charset="-122"/>
              </a:rPr>
              <a:t>"u"</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98658"/>
                </a:solidFill>
                <a:latin typeface="Microsoft YaHei" panose="020B0503020204020204" pitchFamily="34" charset="-122"/>
                <a:ea typeface="Microsoft YaHei" panose="020B0503020204020204" pitchFamily="34" charset="-122"/>
              </a:rPr>
              <a:t>8</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err="1">
                <a:solidFill>
                  <a:srgbClr val="001080"/>
                </a:solidFill>
                <a:latin typeface="Microsoft YaHei" panose="020B0503020204020204" pitchFamily="34" charset="-122"/>
                <a:ea typeface="Microsoft YaHei" panose="020B0503020204020204" pitchFamily="34" charset="-122"/>
              </a:rPr>
              <a:t>state</a:t>
            </a:r>
            <a:r>
              <a:rPr lang="en" altLang="zh-CN" dirty="0" err="1">
                <a:solidFill>
                  <a:srgbClr val="000000"/>
                </a:solidFill>
                <a:latin typeface="Microsoft YaHei" panose="020B0503020204020204" pitchFamily="34" charset="-122"/>
                <a:ea typeface="Microsoft YaHei" panose="020B0503020204020204" pitchFamily="34" charset="-122"/>
              </a:rPr>
              <a:t>.memory.store</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000FF"/>
                </a:solidFill>
                <a:highlight>
                  <a:srgbClr val="FFFF00"/>
                </a:highlight>
                <a:latin typeface="Microsoft YaHei" panose="020B0503020204020204" pitchFamily="34" charset="-122"/>
                <a:ea typeface="Microsoft YaHei" panose="020B0503020204020204" pitchFamily="34" charset="-122"/>
              </a:rPr>
              <a:t>0x</a:t>
            </a:r>
            <a:r>
              <a:rPr lang="en" altLang="zh-CN" dirty="0">
                <a:solidFill>
                  <a:srgbClr val="098658"/>
                </a:solidFill>
                <a:highlight>
                  <a:srgbClr val="FFFF00"/>
                </a:highlight>
                <a:latin typeface="Microsoft YaHei" panose="020B0503020204020204" pitchFamily="34" charset="-122"/>
                <a:ea typeface="Microsoft YaHei" panose="020B0503020204020204" pitchFamily="34" charset="-122"/>
              </a:rPr>
              <a:t>404011</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1080"/>
                </a:solidFill>
                <a:latin typeface="Microsoft YaHei" panose="020B0503020204020204" pitchFamily="34" charset="-122"/>
                <a:ea typeface="Microsoft YaHei" panose="020B0503020204020204" pitchFamily="34" charset="-122"/>
              </a:rPr>
              <a:t>u</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err="1">
                <a:solidFill>
                  <a:srgbClr val="001080"/>
                </a:solidFill>
                <a:latin typeface="Microsoft YaHei" panose="020B0503020204020204" pitchFamily="34" charset="-122"/>
                <a:ea typeface="Microsoft YaHei" panose="020B0503020204020204" pitchFamily="34" charset="-122"/>
              </a:rPr>
              <a:t>sm</a:t>
            </a:r>
            <a:r>
              <a:rPr lang="en" altLang="zh-CN" dirty="0">
                <a:solidFill>
                  <a:srgbClr val="000000"/>
                </a:solidFill>
                <a:latin typeface="Microsoft YaHei" panose="020B0503020204020204" pitchFamily="34" charset="-122"/>
                <a:ea typeface="Microsoft YaHei" panose="020B0503020204020204" pitchFamily="34" charset="-122"/>
              </a:rPr>
              <a:t> = </a:t>
            </a:r>
            <a:r>
              <a:rPr lang="en" altLang="zh-CN" dirty="0" err="1">
                <a:solidFill>
                  <a:srgbClr val="001080"/>
                </a:solidFill>
                <a:latin typeface="Microsoft YaHei" panose="020B0503020204020204" pitchFamily="34" charset="-122"/>
                <a:ea typeface="Microsoft YaHei" panose="020B0503020204020204" pitchFamily="34" charset="-122"/>
              </a:rPr>
              <a:t>p</a:t>
            </a:r>
            <a:r>
              <a:rPr lang="en" altLang="zh-CN" dirty="0" err="1">
                <a:solidFill>
                  <a:srgbClr val="000000"/>
                </a:solidFill>
                <a:latin typeface="Microsoft YaHei" panose="020B0503020204020204" pitchFamily="34" charset="-122"/>
                <a:ea typeface="Microsoft YaHei" panose="020B0503020204020204" pitchFamily="34" charset="-122"/>
              </a:rPr>
              <a:t>.factory.simulation_manager</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01080"/>
                </a:solidFill>
                <a:latin typeface="Microsoft YaHei" panose="020B0503020204020204" pitchFamily="34" charset="-122"/>
                <a:ea typeface="Microsoft YaHei" panose="020B0503020204020204" pitchFamily="34" charset="-122"/>
              </a:rPr>
              <a:t>state</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err="1">
                <a:solidFill>
                  <a:srgbClr val="001080"/>
                </a:solidFill>
                <a:latin typeface="Microsoft YaHei" panose="020B0503020204020204" pitchFamily="34" charset="-122"/>
                <a:ea typeface="Microsoft YaHei" panose="020B0503020204020204" pitchFamily="34" charset="-122"/>
              </a:rPr>
              <a:t>sm</a:t>
            </a:r>
            <a:r>
              <a:rPr lang="en" altLang="zh-CN" dirty="0" err="1">
                <a:solidFill>
                  <a:srgbClr val="000000"/>
                </a:solidFill>
                <a:latin typeface="Microsoft YaHei" panose="020B0503020204020204" pitchFamily="34" charset="-122"/>
                <a:ea typeface="Microsoft YaHei" panose="020B0503020204020204" pitchFamily="34" charset="-122"/>
              </a:rPr>
              <a:t>.explore</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01080"/>
                </a:solidFill>
                <a:latin typeface="Microsoft YaHei" panose="020B0503020204020204" pitchFamily="34" charset="-122"/>
                <a:ea typeface="Microsoft YaHei" panose="020B0503020204020204" pitchFamily="34" charset="-122"/>
              </a:rPr>
              <a:t>find</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000FF"/>
                </a:solidFill>
                <a:highlight>
                  <a:srgbClr val="FFFF00"/>
                </a:highlight>
                <a:latin typeface="Microsoft YaHei" panose="020B0503020204020204" pitchFamily="34" charset="-122"/>
                <a:ea typeface="Microsoft YaHei" panose="020B0503020204020204" pitchFamily="34" charset="-122"/>
              </a:rPr>
              <a:t>0x</a:t>
            </a:r>
            <a:r>
              <a:rPr lang="en" altLang="zh-CN" dirty="0">
                <a:solidFill>
                  <a:srgbClr val="098658"/>
                </a:solidFill>
                <a:highlight>
                  <a:srgbClr val="FFFF00"/>
                </a:highlight>
                <a:latin typeface="Microsoft YaHei" panose="020B0503020204020204" pitchFamily="34" charset="-122"/>
                <a:ea typeface="Microsoft YaHei" panose="020B0503020204020204" pitchFamily="34" charset="-122"/>
              </a:rPr>
              <a:t>4011E4</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8000"/>
                </a:solidFill>
                <a:latin typeface="Microsoft YaHei" panose="020B0503020204020204" pitchFamily="34" charset="-122"/>
                <a:ea typeface="Microsoft YaHei" panose="020B0503020204020204" pitchFamily="34" charset="-122"/>
              </a:rPr>
              <a:t>#2. </a:t>
            </a:r>
            <a:r>
              <a:rPr lang="zh-CN" altLang="en-US" dirty="0">
                <a:solidFill>
                  <a:srgbClr val="008000"/>
                </a:solidFill>
                <a:latin typeface="Microsoft YaHei" panose="020B0503020204020204" pitchFamily="34" charset="-122"/>
                <a:ea typeface="Microsoft YaHei" panose="020B0503020204020204" pitchFamily="34" charset="-122"/>
              </a:rPr>
              <a:t>状态搜寻：只给定一个条件，因为是分支语句，已经足以确定唯一路径</a:t>
            </a:r>
            <a:endParaRPr lang="zh-CN" altLang="en-US" dirty="0">
              <a:solidFill>
                <a:srgbClr val="000000"/>
              </a:solidFill>
              <a:latin typeface="Microsoft YaHei" panose="020B0503020204020204" pitchFamily="34" charset="-122"/>
              <a:ea typeface="Microsoft YaHei" panose="020B0503020204020204" pitchFamily="34" charset="-122"/>
            </a:endParaRPr>
          </a:p>
          <a:p>
            <a:br>
              <a:rPr lang="zh-CN" altLang="en-US" dirty="0">
                <a:solidFill>
                  <a:srgbClr val="000000"/>
                </a:solidFill>
                <a:latin typeface="Microsoft YaHei" panose="020B0503020204020204" pitchFamily="34" charset="-122"/>
                <a:ea typeface="Microsoft YaHei" panose="020B0503020204020204" pitchFamily="34" charset="-122"/>
              </a:rPr>
            </a:br>
            <a:r>
              <a:rPr lang="en" altLang="zh-CN" dirty="0" err="1">
                <a:solidFill>
                  <a:srgbClr val="001080"/>
                </a:solidFill>
                <a:latin typeface="Microsoft YaHei" panose="020B0503020204020204" pitchFamily="34" charset="-122"/>
                <a:ea typeface="Microsoft YaHei" panose="020B0503020204020204" pitchFamily="34" charset="-122"/>
              </a:rPr>
              <a:t>st</a:t>
            </a:r>
            <a:r>
              <a:rPr lang="en" altLang="zh-CN" dirty="0">
                <a:solidFill>
                  <a:srgbClr val="000000"/>
                </a:solidFill>
                <a:latin typeface="Microsoft YaHei" panose="020B0503020204020204" pitchFamily="34" charset="-122"/>
                <a:ea typeface="Microsoft YaHei" panose="020B0503020204020204" pitchFamily="34" charset="-122"/>
              </a:rPr>
              <a:t> = </a:t>
            </a:r>
            <a:r>
              <a:rPr lang="en" altLang="zh-CN" dirty="0" err="1">
                <a:solidFill>
                  <a:srgbClr val="001080"/>
                </a:solidFill>
                <a:latin typeface="Microsoft YaHei" panose="020B0503020204020204" pitchFamily="34" charset="-122"/>
                <a:ea typeface="Microsoft YaHei" panose="020B0503020204020204" pitchFamily="34" charset="-122"/>
              </a:rPr>
              <a:t>sm</a:t>
            </a:r>
            <a:r>
              <a:rPr lang="en" altLang="zh-CN" dirty="0" err="1">
                <a:solidFill>
                  <a:srgbClr val="000000"/>
                </a:solidFill>
                <a:latin typeface="Microsoft YaHei" panose="020B0503020204020204" pitchFamily="34" charset="-122"/>
                <a:ea typeface="Microsoft YaHei" panose="020B0503020204020204" pitchFamily="34" charset="-122"/>
              </a:rPr>
              <a:t>.found</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795E26"/>
                </a:solidFill>
                <a:latin typeface="Microsoft YaHei" panose="020B0503020204020204" pitchFamily="34" charset="-122"/>
                <a:ea typeface="Microsoft YaHei" panose="020B0503020204020204" pitchFamily="34" charset="-122"/>
              </a:rPr>
              <a:t>print</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err="1">
                <a:solidFill>
                  <a:srgbClr val="795E26"/>
                </a:solidFill>
                <a:latin typeface="Microsoft YaHei" panose="020B0503020204020204" pitchFamily="34" charset="-122"/>
                <a:ea typeface="Microsoft YaHei" panose="020B0503020204020204" pitchFamily="34" charset="-122"/>
              </a:rPr>
              <a:t>repr</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err="1">
                <a:solidFill>
                  <a:srgbClr val="001080"/>
                </a:solidFill>
                <a:latin typeface="Microsoft YaHei" panose="020B0503020204020204" pitchFamily="34" charset="-122"/>
                <a:ea typeface="Microsoft YaHei" panose="020B0503020204020204" pitchFamily="34" charset="-122"/>
              </a:rPr>
              <a:t>st</a:t>
            </a:r>
            <a:r>
              <a:rPr lang="en" altLang="zh-CN" dirty="0" err="1">
                <a:solidFill>
                  <a:srgbClr val="000000"/>
                </a:solidFill>
                <a:latin typeface="Microsoft YaHei" panose="020B0503020204020204" pitchFamily="34" charset="-122"/>
                <a:ea typeface="Microsoft YaHei" panose="020B0503020204020204" pitchFamily="34" charset="-122"/>
              </a:rPr>
              <a:t>.solver.eval</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01080"/>
                </a:solidFill>
                <a:latin typeface="Microsoft YaHei" panose="020B0503020204020204" pitchFamily="34" charset="-122"/>
                <a:ea typeface="Microsoft YaHei" panose="020B0503020204020204" pitchFamily="34" charset="-122"/>
              </a:rPr>
              <a:t>u</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8000"/>
                </a:solidFill>
                <a:latin typeface="Microsoft YaHei" panose="020B0503020204020204" pitchFamily="34" charset="-122"/>
                <a:ea typeface="Microsoft YaHei" panose="020B0503020204020204" pitchFamily="34" charset="-122"/>
              </a:rPr>
              <a:t>#3. eval(u)</a:t>
            </a:r>
            <a:r>
              <a:rPr lang="zh-CN" altLang="en-US" dirty="0">
                <a:solidFill>
                  <a:srgbClr val="008000"/>
                </a:solidFill>
                <a:latin typeface="Microsoft YaHei" panose="020B0503020204020204" pitchFamily="34" charset="-122"/>
                <a:ea typeface="Microsoft YaHei" panose="020B0503020204020204" pitchFamily="34" charset="-122"/>
              </a:rPr>
              <a:t>替代了原来的</a:t>
            </a:r>
            <a:r>
              <a:rPr lang="en" altLang="zh-CN" dirty="0" err="1">
                <a:solidFill>
                  <a:srgbClr val="008000"/>
                </a:solidFill>
                <a:latin typeface="Microsoft YaHei" panose="020B0503020204020204" pitchFamily="34" charset="-122"/>
                <a:ea typeface="Microsoft YaHei" panose="020B0503020204020204" pitchFamily="34" charset="-122"/>
              </a:rPr>
              <a:t>eval_upto</a:t>
            </a:r>
            <a:r>
              <a:rPr lang="zh-CN" altLang="en" dirty="0">
                <a:solidFill>
                  <a:srgbClr val="008000"/>
                </a:solidFill>
                <a:latin typeface="Microsoft YaHei" panose="020B0503020204020204" pitchFamily="34" charset="-122"/>
                <a:ea typeface="Microsoft YaHei" panose="020B0503020204020204" pitchFamily="34" charset="-122"/>
              </a:rPr>
              <a:t>，</a:t>
            </a:r>
            <a:r>
              <a:rPr lang="zh-CN" altLang="en-US" dirty="0">
                <a:solidFill>
                  <a:srgbClr val="008000"/>
                </a:solidFill>
                <a:latin typeface="Microsoft YaHei" panose="020B0503020204020204" pitchFamily="34" charset="-122"/>
                <a:ea typeface="Microsoft YaHei" panose="020B0503020204020204" pitchFamily="34" charset="-122"/>
              </a:rPr>
              <a:t>将打印一个结果出来</a:t>
            </a:r>
            <a:endParaRPr lang="zh-CN" altLang="en-US" dirty="0">
              <a:solidFill>
                <a:srgbClr val="000000"/>
              </a:solidFill>
              <a:latin typeface="Microsoft YaHei" panose="020B0503020204020204" pitchFamily="34" charset="-122"/>
              <a:ea typeface="Microsoft YaHei" panose="020B0503020204020204" pitchFamily="34" charset="-122"/>
            </a:endParaRPr>
          </a:p>
        </p:txBody>
      </p:sp>
      <p:sp>
        <p:nvSpPr>
          <p:cNvPr id="14" name="文本框 13">
            <a:extLst>
              <a:ext uri="{FF2B5EF4-FFF2-40B4-BE49-F238E27FC236}">
                <a16:creationId xmlns:a16="http://schemas.microsoft.com/office/drawing/2014/main" id="{0F872ED2-71E8-7C41-B5F8-3757A5012F11}"/>
              </a:ext>
            </a:extLst>
          </p:cNvPr>
          <p:cNvSpPr txBox="1"/>
          <p:nvPr/>
        </p:nvSpPr>
        <p:spPr>
          <a:xfrm>
            <a:off x="797776" y="1145146"/>
            <a:ext cx="172354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第二种解法</a:t>
            </a:r>
          </a:p>
        </p:txBody>
      </p:sp>
    </p:spTree>
    <p:extLst>
      <p:ext uri="{BB962C8B-B14F-4D97-AF65-F5344CB8AC3E}">
        <p14:creationId xmlns:p14="http://schemas.microsoft.com/office/powerpoint/2010/main" val="4123584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符号执行技术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2" y="1052513"/>
            <a:ext cx="10651295"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a:extLst>
              <a:ext uri="{FF2B5EF4-FFF2-40B4-BE49-F238E27FC236}">
                <a16:creationId xmlns:a16="http://schemas.microsoft.com/office/drawing/2014/main" id="{F12389AE-C512-F6AA-6148-0D371A2E4C65}"/>
              </a:ext>
            </a:extLst>
          </p:cNvPr>
          <p:cNvPicPr>
            <a:picLocks noChangeAspect="1"/>
          </p:cNvPicPr>
          <p:nvPr/>
        </p:nvPicPr>
        <p:blipFill>
          <a:blip r:embed="rId2"/>
          <a:stretch>
            <a:fillRect/>
          </a:stretch>
        </p:blipFill>
        <p:spPr>
          <a:xfrm>
            <a:off x="1473200" y="1267619"/>
            <a:ext cx="9245600" cy="4826000"/>
          </a:xfrm>
          <a:prstGeom prst="rect">
            <a:avLst/>
          </a:prstGeom>
        </p:spPr>
      </p:pic>
      <p:sp>
        <p:nvSpPr>
          <p:cNvPr id="3" name="矩形 2">
            <a:extLst>
              <a:ext uri="{FF2B5EF4-FFF2-40B4-BE49-F238E27FC236}">
                <a16:creationId xmlns:a16="http://schemas.microsoft.com/office/drawing/2014/main" id="{7C8754AD-7BFE-4D8B-5BF9-C5CCD314CA2C}"/>
              </a:ext>
            </a:extLst>
          </p:cNvPr>
          <p:cNvSpPr/>
          <p:nvPr/>
        </p:nvSpPr>
        <p:spPr>
          <a:xfrm>
            <a:off x="1473200" y="5805488"/>
            <a:ext cx="590352" cy="2881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510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5F9D2B1-DAD7-448A-F318-AF939F167419}"/>
              </a:ext>
            </a:extLst>
          </p:cNvPr>
          <p:cNvSpPr txBox="1"/>
          <p:nvPr>
            <p:custDataLst>
              <p:tags r:id="rId2"/>
            </p:custDataLst>
          </p:nvPr>
        </p:nvSpPr>
        <p:spPr>
          <a:xfrm>
            <a:off x="1219200" y="635001"/>
            <a:ext cx="9753600" cy="921792"/>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以下不属于符号执行必须步骤的是</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283F885B-4B41-8797-820B-6F8FBE3E3BCC}"/>
              </a:ext>
            </a:extLst>
          </p:cNvPr>
          <p:cNvSpPr txBox="1"/>
          <p:nvPr>
            <p:custDataLst>
              <p:tags r:id="rId3"/>
            </p:custDataLst>
          </p:nvPr>
        </p:nvSpPr>
        <p:spPr>
          <a:xfrm>
            <a:off x="2438400" y="1700808"/>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指定要求解的符号变量</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0AA1ECCB-E11E-0271-35FF-00D5D75D2EF9}"/>
              </a:ext>
            </a:extLst>
          </p:cNvPr>
          <p:cNvSpPr txBox="1"/>
          <p:nvPr>
            <p:custDataLst>
              <p:tags r:id="rId4"/>
            </p:custDataLst>
          </p:nvPr>
        </p:nvSpPr>
        <p:spPr>
          <a:xfrm>
            <a:off x="2438400" y="2386608"/>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指定正确的程序运行状态</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475197A0-6928-898F-8E03-6D5C00655845}"/>
              </a:ext>
            </a:extLst>
          </p:cNvPr>
          <p:cNvSpPr txBox="1"/>
          <p:nvPr>
            <p:custDataLst>
              <p:tags r:id="rId5"/>
            </p:custDataLst>
          </p:nvPr>
        </p:nvSpPr>
        <p:spPr>
          <a:xfrm>
            <a:off x="2438400" y="3072408"/>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指定错误的程序运行状态</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E72503E2-76E6-B606-4E3B-38B4325D2E2A}"/>
              </a:ext>
            </a:extLst>
          </p:cNvPr>
          <p:cNvSpPr txBox="1"/>
          <p:nvPr>
            <p:custDataLst>
              <p:tags r:id="rId6"/>
            </p:custDataLst>
          </p:nvPr>
        </p:nvSpPr>
        <p:spPr>
          <a:xfrm>
            <a:off x="2438400" y="3758208"/>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动态符号执行，进行状态搜寻</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4197F365-8331-C5B3-AEAD-F75CD041BF75}"/>
              </a:ext>
            </a:extLst>
          </p:cNvPr>
          <p:cNvSpPr>
            <a:spLocks noChangeAspect="1"/>
          </p:cNvSpPr>
          <p:nvPr>
            <p:custDataLst>
              <p:tags r:id="rId7"/>
            </p:custDataLst>
          </p:nvPr>
        </p:nvSpPr>
        <p:spPr>
          <a:xfrm>
            <a:off x="1571625" y="1765101"/>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2" name="椭圆 11">
            <a:extLst>
              <a:ext uri="{FF2B5EF4-FFF2-40B4-BE49-F238E27FC236}">
                <a16:creationId xmlns:a16="http://schemas.microsoft.com/office/drawing/2014/main" id="{F4E34ABD-14D7-77B7-109D-2B1E0F3B9612}"/>
              </a:ext>
            </a:extLst>
          </p:cNvPr>
          <p:cNvSpPr>
            <a:spLocks noChangeAspect="1"/>
          </p:cNvSpPr>
          <p:nvPr>
            <p:custDataLst>
              <p:tags r:id="rId8"/>
            </p:custDataLst>
          </p:nvPr>
        </p:nvSpPr>
        <p:spPr>
          <a:xfrm>
            <a:off x="1571625" y="2450901"/>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3" name="椭圆 12">
            <a:extLst>
              <a:ext uri="{FF2B5EF4-FFF2-40B4-BE49-F238E27FC236}">
                <a16:creationId xmlns:a16="http://schemas.microsoft.com/office/drawing/2014/main" id="{F04B7725-80C3-AA47-D3CE-3877EE2C70A0}"/>
              </a:ext>
            </a:extLst>
          </p:cNvPr>
          <p:cNvSpPr>
            <a:spLocks noChangeAspect="1"/>
          </p:cNvSpPr>
          <p:nvPr>
            <p:custDataLst>
              <p:tags r:id="rId9"/>
            </p:custDataLst>
          </p:nvPr>
        </p:nvSpPr>
        <p:spPr>
          <a:xfrm>
            <a:off x="1571625" y="3136701"/>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4" name="椭圆 13">
            <a:extLst>
              <a:ext uri="{FF2B5EF4-FFF2-40B4-BE49-F238E27FC236}">
                <a16:creationId xmlns:a16="http://schemas.microsoft.com/office/drawing/2014/main" id="{48CC7EC4-4877-498D-EE90-EADCC40F1720}"/>
              </a:ext>
            </a:extLst>
          </p:cNvPr>
          <p:cNvSpPr>
            <a:spLocks noChangeAspect="1"/>
          </p:cNvSpPr>
          <p:nvPr>
            <p:custDataLst>
              <p:tags r:id="rId10"/>
            </p:custDataLst>
          </p:nvPr>
        </p:nvSpPr>
        <p:spPr>
          <a:xfrm>
            <a:off x="1571625" y="3822501"/>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5" name="矩形: 圆角 14">
            <a:extLst>
              <a:ext uri="{FF2B5EF4-FFF2-40B4-BE49-F238E27FC236}">
                <a16:creationId xmlns:a16="http://schemas.microsoft.com/office/drawing/2014/main" id="{CC35A65C-9FE4-0000-33A3-FE2970C93C5C}"/>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文本框 21">
            <a:extLst>
              <a:ext uri="{FF2B5EF4-FFF2-40B4-BE49-F238E27FC236}">
                <a16:creationId xmlns:a16="http://schemas.microsoft.com/office/drawing/2014/main" id="{10919DF5-309F-6E65-667C-3CDF9B5673C2}"/>
              </a:ext>
            </a:extLst>
          </p:cNvPr>
          <p:cNvSpPr txBox="1"/>
          <p:nvPr>
            <p:custDataLst>
              <p:tags r:id="rId12"/>
            </p:custDataLst>
          </p:nvPr>
        </p:nvSpPr>
        <p:spPr>
          <a:xfrm>
            <a:off x="2438400" y="4444008"/>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求解指定符号变量的值</a:t>
            </a:r>
          </a:p>
        </p:txBody>
      </p:sp>
      <p:sp>
        <p:nvSpPr>
          <p:cNvPr id="23" name="椭圆 22">
            <a:extLst>
              <a:ext uri="{FF2B5EF4-FFF2-40B4-BE49-F238E27FC236}">
                <a16:creationId xmlns:a16="http://schemas.microsoft.com/office/drawing/2014/main" id="{2B373837-15D7-0C7B-2453-1F541927DEFF}"/>
              </a:ext>
            </a:extLst>
          </p:cNvPr>
          <p:cNvSpPr>
            <a:spLocks noChangeAspect="1"/>
          </p:cNvSpPr>
          <p:nvPr>
            <p:custDataLst>
              <p:tags r:id="rId13"/>
            </p:custDataLst>
          </p:nvPr>
        </p:nvSpPr>
        <p:spPr>
          <a:xfrm>
            <a:off x="1571625" y="4508301"/>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p>
        </p:txBody>
      </p:sp>
      <p:grpSp>
        <p:nvGrpSpPr>
          <p:cNvPr id="20" name="组合 19">
            <a:extLst>
              <a:ext uri="{FF2B5EF4-FFF2-40B4-BE49-F238E27FC236}">
                <a16:creationId xmlns:a16="http://schemas.microsoft.com/office/drawing/2014/main" id="{6F15D4FC-06D8-0BBD-D203-5674F4BC1422}"/>
              </a:ext>
            </a:extLst>
          </p:cNvPr>
          <p:cNvGrpSpPr/>
          <p:nvPr>
            <p:custDataLst>
              <p:tags r:id="rId14"/>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E429A999-6710-6AE7-663A-A3DA7C4FE8D4}"/>
                </a:ext>
              </a:extLst>
            </p:cNvPr>
            <p:cNvSpPr/>
            <p:nvPr>
              <p:custDataLst>
                <p:tags r:id="rId16"/>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lorBlock">
              <a:extLst>
                <a:ext uri="{FF2B5EF4-FFF2-40B4-BE49-F238E27FC236}">
                  <a16:creationId xmlns:a16="http://schemas.microsoft.com/office/drawing/2014/main" id="{F97F4F21-85C4-ECB4-4EB8-4FB6218324C8}"/>
                </a:ext>
              </a:extLst>
            </p:cNvPr>
            <p:cNvSpPr/>
            <p:nvPr>
              <p:custDataLst>
                <p:tags r:id="rId1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ypeText">
              <a:extLst>
                <a:ext uri="{FF2B5EF4-FFF2-40B4-BE49-F238E27FC236}">
                  <a16:creationId xmlns:a16="http://schemas.microsoft.com/office/drawing/2014/main" id="{B7B8FDA0-C5CB-404B-2E8F-FDD15DB94F3A}"/>
                </a:ext>
              </a:extLst>
            </p:cNvPr>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333266DB-0A70-2A62-01DC-23C6BDDD9CE1}"/>
                </a:ext>
              </a:extLst>
            </p:cNvPr>
            <p:cNvSpPr txBox="1"/>
            <p:nvPr>
              <p:custDataLst>
                <p:tags r:id="rId19"/>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F6675E1D-ED35-4347-EAD2-676980F68D08}"/>
              </a:ext>
            </a:extLst>
          </p:cNvPr>
          <p:cNvPicPr>
            <a:picLocks/>
          </p:cNvPicPr>
          <p:nvPr>
            <p:custDataLst>
              <p:tags r:id="rId15"/>
            </p:custDataLst>
          </p:nvPr>
        </p:nvPicPr>
        <p:blipFill>
          <a:blip r:embed="rId21"/>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9947413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AB43764-E041-9757-36BA-9EB80FCBD27B}"/>
              </a:ext>
            </a:extLst>
          </p:cNvPr>
          <p:cNvSpPr/>
          <p:nvPr/>
        </p:nvSpPr>
        <p:spPr>
          <a:xfrm>
            <a:off x="0" y="1720054"/>
            <a:ext cx="12192000" cy="2376264"/>
          </a:xfrm>
          <a:prstGeom prst="rect">
            <a:avLst/>
          </a:prstGeom>
          <a:solidFill>
            <a:srgbClr val="0048AA"/>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sz="6000" b="1" dirty="0">
                <a:solidFill>
                  <a:schemeClr val="bg1"/>
                </a:solidFill>
                <a:latin typeface="Microsoft YaHei" panose="020B0503020204020204" pitchFamily="34" charset="-122"/>
                <a:ea typeface="Microsoft YaHei" panose="020B0503020204020204" pitchFamily="34" charset="-122"/>
              </a:rPr>
              <a:t>07</a:t>
            </a:r>
            <a:r>
              <a:rPr kumimoji="1" lang="zh-CN" altLang="en-US" sz="6000" dirty="0">
                <a:solidFill>
                  <a:schemeClr val="bg1"/>
                </a:solidFill>
                <a:latin typeface="Microsoft YaHei" panose="020B0503020204020204" pitchFamily="34" charset="-122"/>
                <a:ea typeface="Microsoft YaHei" panose="020B0503020204020204" pitchFamily="34" charset="-122"/>
              </a:rPr>
              <a:t>   污点分析技术</a:t>
            </a:r>
          </a:p>
        </p:txBody>
      </p:sp>
    </p:spTree>
    <p:extLst>
      <p:ext uri="{BB962C8B-B14F-4D97-AF65-F5344CB8AC3E}">
        <p14:creationId xmlns:p14="http://schemas.microsoft.com/office/powerpoint/2010/main" val="6933426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污点分析技术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基本概念</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7550" y="1712106"/>
            <a:ext cx="4824536" cy="1980735"/>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污点分析（</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Taint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Analysis</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）通过标记程序中的数据（外部输入数据或内部数据）为污点，跟踪程序处理污点数据的内部流程，进而帮助人们进行深入的程序分析和理解。</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分类</a:t>
            </a:r>
          </a:p>
        </p:txBody>
      </p:sp>
      <p:sp>
        <p:nvSpPr>
          <p:cNvPr id="9" name="文本框 8">
            <a:extLst>
              <a:ext uri="{FF2B5EF4-FFF2-40B4-BE49-F238E27FC236}">
                <a16:creationId xmlns:a16="http://schemas.microsoft.com/office/drawing/2014/main" id="{667FEACB-D9CA-3E3E-54BA-D3CB0987A033}"/>
              </a:ext>
            </a:extLst>
          </p:cNvPr>
          <p:cNvSpPr txBox="1"/>
          <p:nvPr/>
        </p:nvSpPr>
        <p:spPr>
          <a:xfrm>
            <a:off x="6427872" y="1706792"/>
            <a:ext cx="4981477" cy="1980735"/>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污点分析可以分为静态污点分析和动态污点分析。静态污点分析技术在检测时并不真正运行程序，而是通过模拟程序的执行过程传播污点标记；动态污点分析需要运行程序，同时实时传播并检测污点标记。</a:t>
            </a:r>
          </a:p>
        </p:txBody>
      </p:sp>
    </p:spTree>
    <p:extLst>
      <p:ext uri="{BB962C8B-B14F-4D97-AF65-F5344CB8AC3E}">
        <p14:creationId xmlns:p14="http://schemas.microsoft.com/office/powerpoint/2010/main" val="16186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词法分析</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834F9780-0674-44A0-FF7F-C80FD400A950}"/>
              </a:ext>
            </a:extLst>
          </p:cNvPr>
          <p:cNvSpPr txBox="1"/>
          <p:nvPr/>
        </p:nvSpPr>
        <p:spPr>
          <a:xfrm>
            <a:off x="773944" y="1713278"/>
            <a:ext cx="5111749" cy="4031873"/>
          </a:xfrm>
          <a:prstGeom prst="rect">
            <a:avLst/>
          </a:prstGeom>
          <a:noFill/>
        </p:spPr>
        <p:txBody>
          <a:bodyPr wrap="square" rtlCol="0">
            <a:spAutoFit/>
          </a:bodyPr>
          <a:lstStyle/>
          <a:p>
            <a:r>
              <a:rPr lang="en" altLang="zh-CN" sz="1600" dirty="0">
                <a:solidFill>
                  <a:srgbClr val="0000FF"/>
                </a:solidFill>
                <a:latin typeface="Menlo" panose="020B0609030804020204" pitchFamily="49" charset="0"/>
              </a:rPr>
              <a:t>#include </a:t>
            </a:r>
            <a:r>
              <a:rPr lang="en" altLang="zh-CN" sz="1600" dirty="0">
                <a:solidFill>
                  <a:srgbClr val="A31515"/>
                </a:solidFill>
                <a:latin typeface="Menlo" panose="020B0609030804020204" pitchFamily="49" charset="0"/>
              </a:rPr>
              <a:t>&lt;</a:t>
            </a:r>
            <a:r>
              <a:rPr lang="en" altLang="zh-CN" sz="1600" dirty="0" err="1">
                <a:solidFill>
                  <a:srgbClr val="A31515"/>
                </a:solidFill>
                <a:latin typeface="Menlo" panose="020B0609030804020204" pitchFamily="49" charset="0"/>
              </a:rPr>
              <a:t>stdio.h</a:t>
            </a:r>
            <a:r>
              <a:rPr lang="en" altLang="zh-CN" sz="1600" dirty="0">
                <a:solidFill>
                  <a:srgbClr val="A31515"/>
                </a:solidFill>
                <a:latin typeface="Menlo" panose="020B0609030804020204" pitchFamily="49" charset="0"/>
              </a:rPr>
              <a:t>&gt;</a:t>
            </a:r>
            <a:endParaRPr lang="en" altLang="zh-CN" sz="1600" dirty="0">
              <a:solidFill>
                <a:srgbClr val="000000"/>
              </a:solidFill>
              <a:latin typeface="Menlo" panose="020B0609030804020204" pitchFamily="49" charset="0"/>
            </a:endParaRPr>
          </a:p>
          <a:p>
            <a:r>
              <a:rPr lang="en" altLang="zh-CN" sz="1600" dirty="0">
                <a:solidFill>
                  <a:srgbClr val="0000FF"/>
                </a:solidFill>
                <a:latin typeface="Menlo" panose="020B0609030804020204" pitchFamily="49" charset="0"/>
              </a:rPr>
              <a:t>#include </a:t>
            </a:r>
            <a:r>
              <a:rPr lang="en" altLang="zh-CN" sz="1600" dirty="0">
                <a:solidFill>
                  <a:srgbClr val="A31515"/>
                </a:solidFill>
                <a:latin typeface="Menlo" panose="020B0609030804020204" pitchFamily="49" charset="0"/>
              </a:rPr>
              <a:t>&lt;</a:t>
            </a:r>
            <a:r>
              <a:rPr lang="en" altLang="zh-CN" sz="1600" dirty="0" err="1">
                <a:solidFill>
                  <a:srgbClr val="A31515"/>
                </a:solidFill>
                <a:latin typeface="Menlo" panose="020B0609030804020204" pitchFamily="49" charset="0"/>
              </a:rPr>
              <a:t>string.h</a:t>
            </a:r>
            <a:r>
              <a:rPr lang="en" altLang="zh-CN" sz="1600" dirty="0">
                <a:solidFill>
                  <a:srgbClr val="A31515"/>
                </a:solidFill>
                <a:latin typeface="Menlo" panose="020B0609030804020204" pitchFamily="49" charset="0"/>
              </a:rPr>
              <a:t>&gt;</a:t>
            </a:r>
          </a:p>
          <a:p>
            <a:endParaRPr lang="en" altLang="zh-CN" sz="1600" dirty="0">
              <a:solidFill>
                <a:srgbClr val="000000"/>
              </a:solidFill>
              <a:latin typeface="Menlo" panose="020B0609030804020204" pitchFamily="49" charset="0"/>
            </a:endParaRPr>
          </a:p>
          <a:p>
            <a:r>
              <a:rPr lang="en" altLang="zh-CN" sz="1600" dirty="0">
                <a:solidFill>
                  <a:srgbClr val="0000FF"/>
                </a:solidFill>
                <a:latin typeface="Menlo" panose="020B0609030804020204" pitchFamily="49" charset="0"/>
              </a:rPr>
              <a:t>void</a:t>
            </a:r>
            <a:r>
              <a:rPr lang="en" altLang="zh-CN" sz="1600" dirty="0">
                <a:solidFill>
                  <a:srgbClr val="000000"/>
                </a:solidFill>
                <a:latin typeface="Menlo" panose="020B0609030804020204" pitchFamily="49" charset="0"/>
              </a:rPr>
              <a:t> </a:t>
            </a:r>
            <a:r>
              <a:rPr lang="en" altLang="zh-CN" sz="1600" dirty="0" err="1">
                <a:solidFill>
                  <a:srgbClr val="000000"/>
                </a:solidFill>
                <a:latin typeface="Menlo" panose="020B0609030804020204" pitchFamily="49" charset="0"/>
              </a:rPr>
              <a:t>makeoverflow</a:t>
            </a:r>
            <a:r>
              <a:rPr lang="en" altLang="zh-CN" sz="1600" dirty="0">
                <a:solidFill>
                  <a:srgbClr val="000000"/>
                </a:solidFill>
                <a:latin typeface="Menlo" panose="020B0609030804020204" pitchFamily="49" charset="0"/>
              </a:rPr>
              <a:t>(</a:t>
            </a:r>
            <a:r>
              <a:rPr lang="en" altLang="zh-CN" sz="1600" dirty="0">
                <a:solidFill>
                  <a:srgbClr val="0000FF"/>
                </a:solidFill>
                <a:latin typeface="Menlo" panose="020B0609030804020204" pitchFamily="49" charset="0"/>
              </a:rPr>
              <a:t>char</a:t>
            </a:r>
            <a:r>
              <a:rPr lang="en" altLang="zh-CN" sz="1600" dirty="0">
                <a:solidFill>
                  <a:srgbClr val="000000"/>
                </a:solidFill>
                <a:latin typeface="Menlo" panose="020B0609030804020204" pitchFamily="49" charset="0"/>
              </a:rPr>
              <a:t> *b){</a:t>
            </a:r>
          </a:p>
          <a:p>
            <a:r>
              <a:rPr lang="zh-CN" altLang="en-US" sz="1600" dirty="0">
                <a:solidFill>
                  <a:srgbClr val="0000FF"/>
                </a:solidFill>
                <a:latin typeface="Menlo" panose="020B0609030804020204" pitchFamily="49" charset="0"/>
              </a:rPr>
              <a:t>  </a:t>
            </a:r>
            <a:r>
              <a:rPr lang="en" altLang="zh-CN" sz="1600" dirty="0">
                <a:solidFill>
                  <a:srgbClr val="0000FF"/>
                </a:solidFill>
                <a:latin typeface="Menlo" panose="020B0609030804020204" pitchFamily="49" charset="0"/>
              </a:rPr>
              <a:t>char</a:t>
            </a:r>
            <a:r>
              <a:rPr lang="en" altLang="zh-CN" sz="1600" dirty="0">
                <a:solidFill>
                  <a:srgbClr val="000000"/>
                </a:solidFill>
                <a:latin typeface="Menlo" panose="020B0609030804020204" pitchFamily="49" charset="0"/>
              </a:rPr>
              <a:t> des[</a:t>
            </a:r>
            <a:r>
              <a:rPr lang="en" altLang="zh-CN" sz="1600" dirty="0">
                <a:solidFill>
                  <a:srgbClr val="098658"/>
                </a:solidFill>
                <a:latin typeface="Menlo" panose="020B0609030804020204" pitchFamily="49" charset="0"/>
              </a:rPr>
              <a:t>5</a:t>
            </a:r>
            <a:r>
              <a:rPr lang="en" altLang="zh-CN" sz="1600" dirty="0">
                <a:solidFill>
                  <a:srgbClr val="000000"/>
                </a:solidFill>
                <a:latin typeface="Menlo" panose="020B0609030804020204" pitchFamily="49" charset="0"/>
              </a:rPr>
              <a:t>];</a:t>
            </a:r>
          </a:p>
          <a:p>
            <a:r>
              <a:rPr lang="zh-CN" altLang="en-US" sz="1600" dirty="0">
                <a:solidFill>
                  <a:srgbClr val="0000FF"/>
                </a:solidFill>
                <a:latin typeface="Menlo" panose="020B0609030804020204" pitchFamily="49" charset="0"/>
              </a:rPr>
              <a:t>  </a:t>
            </a:r>
            <a:r>
              <a:rPr lang="en" altLang="zh-CN" sz="1600" dirty="0" err="1">
                <a:solidFill>
                  <a:srgbClr val="0000FF"/>
                </a:solidFill>
                <a:highlight>
                  <a:srgbClr val="FFFF00"/>
                </a:highlight>
                <a:latin typeface="Menlo" panose="020B0609030804020204" pitchFamily="49" charset="0"/>
              </a:rPr>
              <a:t>strcpy</a:t>
            </a:r>
            <a:r>
              <a:rPr lang="en" altLang="zh-CN" sz="1600" dirty="0">
                <a:solidFill>
                  <a:srgbClr val="000000"/>
                </a:solidFill>
                <a:latin typeface="Menlo" panose="020B0609030804020204" pitchFamily="49" charset="0"/>
              </a:rPr>
              <a:t>(des, b);</a:t>
            </a:r>
          </a:p>
          <a:p>
            <a:r>
              <a:rPr lang="en" altLang="zh-CN" sz="1600" dirty="0">
                <a:solidFill>
                  <a:srgbClr val="000000"/>
                </a:solidFill>
                <a:latin typeface="Menlo" panose="020B0609030804020204" pitchFamily="49" charset="0"/>
              </a:rPr>
              <a:t>}</a:t>
            </a:r>
          </a:p>
          <a:p>
            <a:endParaRPr lang="en" altLang="zh-CN" sz="1600" dirty="0">
              <a:solidFill>
                <a:srgbClr val="000000"/>
              </a:solidFill>
              <a:latin typeface="Menlo" panose="020B0609030804020204" pitchFamily="49" charset="0"/>
            </a:endParaRPr>
          </a:p>
          <a:p>
            <a:r>
              <a:rPr lang="en" altLang="zh-CN" sz="1600" dirty="0">
                <a:solidFill>
                  <a:srgbClr val="0000FF"/>
                </a:solidFill>
                <a:latin typeface="Menlo" panose="020B0609030804020204" pitchFamily="49" charset="0"/>
              </a:rPr>
              <a:t>void</a:t>
            </a:r>
            <a:r>
              <a:rPr lang="en" altLang="zh-CN" sz="1600" dirty="0">
                <a:solidFill>
                  <a:srgbClr val="000000"/>
                </a:solidFill>
                <a:latin typeface="Menlo" panose="020B0609030804020204" pitchFamily="49" charset="0"/>
              </a:rPr>
              <a:t> main(</a:t>
            </a:r>
            <a:r>
              <a:rPr lang="en" altLang="zh-CN" sz="1600" dirty="0">
                <a:solidFill>
                  <a:srgbClr val="0000FF"/>
                </a:solidFill>
                <a:latin typeface="Menlo" panose="020B0609030804020204" pitchFamily="49" charset="0"/>
              </a:rPr>
              <a:t>int</a:t>
            </a:r>
            <a:r>
              <a:rPr lang="en" altLang="zh-CN" sz="1600" dirty="0">
                <a:solidFill>
                  <a:srgbClr val="000000"/>
                </a:solidFill>
                <a:latin typeface="Menlo" panose="020B0609030804020204" pitchFamily="49" charset="0"/>
              </a:rPr>
              <a:t> </a:t>
            </a:r>
            <a:r>
              <a:rPr lang="en" altLang="zh-CN" sz="1600" dirty="0" err="1">
                <a:solidFill>
                  <a:srgbClr val="000000"/>
                </a:solidFill>
                <a:latin typeface="Menlo" panose="020B0609030804020204" pitchFamily="49" charset="0"/>
              </a:rPr>
              <a:t>argc</a:t>
            </a:r>
            <a:r>
              <a:rPr lang="en" altLang="zh-CN" sz="1600" dirty="0">
                <a:solidFill>
                  <a:srgbClr val="000000"/>
                </a:solidFill>
                <a:latin typeface="Menlo" panose="020B0609030804020204" pitchFamily="49" charset="0"/>
              </a:rPr>
              <a:t>, </a:t>
            </a:r>
            <a:r>
              <a:rPr lang="en" altLang="zh-CN" sz="1600" dirty="0">
                <a:solidFill>
                  <a:srgbClr val="0000FF"/>
                </a:solidFill>
                <a:latin typeface="Menlo" panose="020B0609030804020204" pitchFamily="49" charset="0"/>
              </a:rPr>
              <a:t>char</a:t>
            </a:r>
            <a:r>
              <a:rPr lang="en" altLang="zh-CN" sz="1600" dirty="0">
                <a:solidFill>
                  <a:srgbClr val="000000"/>
                </a:solidFill>
                <a:latin typeface="Menlo" panose="020B0609030804020204" pitchFamily="49" charset="0"/>
              </a:rPr>
              <a:t> *</a:t>
            </a:r>
            <a:r>
              <a:rPr lang="en" altLang="zh-CN" sz="1600" dirty="0" err="1">
                <a:solidFill>
                  <a:srgbClr val="000000"/>
                </a:solidFill>
                <a:latin typeface="Menlo" panose="020B0609030804020204" pitchFamily="49" charset="0"/>
              </a:rPr>
              <a:t>argv</a:t>
            </a:r>
            <a:r>
              <a:rPr lang="en" altLang="zh-CN" sz="1600" dirty="0">
                <a:solidFill>
                  <a:srgbClr val="0000FF"/>
                </a:solidFill>
                <a:latin typeface="Menlo" panose="020B0609030804020204" pitchFamily="49" charset="0"/>
              </a:rPr>
              <a:t>[]</a:t>
            </a:r>
            <a:r>
              <a:rPr lang="en" altLang="zh-CN" sz="1600" dirty="0">
                <a:solidFill>
                  <a:srgbClr val="000000"/>
                </a:solidFill>
                <a:latin typeface="Menlo" panose="020B0609030804020204" pitchFamily="49" charset="0"/>
              </a:rPr>
              <a:t>){</a:t>
            </a:r>
          </a:p>
          <a:p>
            <a:r>
              <a:rPr lang="zh-CN" altLang="en-US" sz="1600" dirty="0">
                <a:solidFill>
                  <a:srgbClr val="0000FF"/>
                </a:solidFill>
                <a:latin typeface="Menlo" panose="020B0609030804020204" pitchFamily="49" charset="0"/>
              </a:rPr>
              <a:t>  </a:t>
            </a:r>
            <a:r>
              <a:rPr lang="en" altLang="zh-CN" sz="1600" dirty="0">
                <a:solidFill>
                  <a:srgbClr val="0000FF"/>
                </a:solidFill>
                <a:latin typeface="Menlo" panose="020B0609030804020204" pitchFamily="49" charset="0"/>
              </a:rPr>
              <a:t>if</a:t>
            </a:r>
            <a:r>
              <a:rPr lang="en" altLang="zh-CN" sz="1600" dirty="0">
                <a:solidFill>
                  <a:srgbClr val="000000"/>
                </a:solidFill>
                <a:latin typeface="Menlo" panose="020B0609030804020204" pitchFamily="49" charset="0"/>
              </a:rPr>
              <a:t> (</a:t>
            </a:r>
            <a:r>
              <a:rPr lang="en" altLang="zh-CN" sz="1600" dirty="0" err="1">
                <a:solidFill>
                  <a:srgbClr val="000000"/>
                </a:solidFill>
                <a:latin typeface="Menlo" panose="020B0609030804020204" pitchFamily="49" charset="0"/>
              </a:rPr>
              <a:t>argc</a:t>
            </a:r>
            <a:r>
              <a:rPr lang="en" altLang="zh-CN" sz="1600" dirty="0">
                <a:solidFill>
                  <a:srgbClr val="000000"/>
                </a:solidFill>
                <a:latin typeface="Menlo" panose="020B0609030804020204" pitchFamily="49" charset="0"/>
              </a:rPr>
              <a:t> &gt; </a:t>
            </a:r>
            <a:r>
              <a:rPr lang="en" altLang="zh-CN" sz="1600" dirty="0">
                <a:solidFill>
                  <a:srgbClr val="098658"/>
                </a:solidFill>
                <a:latin typeface="Menlo" panose="020B0609030804020204" pitchFamily="49" charset="0"/>
              </a:rPr>
              <a:t>1</a:t>
            </a:r>
            <a:r>
              <a:rPr lang="en" altLang="zh-CN" sz="1600" dirty="0">
                <a:solidFill>
                  <a:srgbClr val="000000"/>
                </a:solidFill>
                <a:latin typeface="Menlo" panose="020B0609030804020204" pitchFamily="49" charset="0"/>
              </a:rPr>
              <a:t>){</a:t>
            </a:r>
          </a:p>
          <a:p>
            <a:r>
              <a:rPr lang="zh-CN" altLang="en-US" sz="1600" dirty="0">
                <a:solidFill>
                  <a:srgbClr val="0000FF"/>
                </a:solidFill>
                <a:latin typeface="Menlo" panose="020B0609030804020204" pitchFamily="49" charset="0"/>
              </a:rPr>
              <a:t>    </a:t>
            </a:r>
            <a:r>
              <a:rPr lang="en" altLang="zh-CN" sz="1600" dirty="0">
                <a:solidFill>
                  <a:srgbClr val="0000FF"/>
                </a:solidFill>
                <a:latin typeface="Menlo" panose="020B0609030804020204" pitchFamily="49" charset="0"/>
              </a:rPr>
              <a:t>if</a:t>
            </a:r>
            <a:r>
              <a:rPr lang="en" altLang="zh-CN" sz="1600" dirty="0">
                <a:solidFill>
                  <a:srgbClr val="000000"/>
                </a:solidFill>
                <a:latin typeface="Menlo" panose="020B0609030804020204" pitchFamily="49" charset="0"/>
              </a:rPr>
              <a:t>(</a:t>
            </a:r>
            <a:r>
              <a:rPr lang="en" altLang="zh-CN" sz="1600" dirty="0" err="1">
                <a:solidFill>
                  <a:srgbClr val="000000"/>
                </a:solidFill>
                <a:latin typeface="Menlo" panose="020B0609030804020204" pitchFamily="49" charset="0"/>
              </a:rPr>
              <a:t>strstr</a:t>
            </a:r>
            <a:r>
              <a:rPr lang="en" altLang="zh-CN" sz="1600" dirty="0">
                <a:solidFill>
                  <a:srgbClr val="000000"/>
                </a:solidFill>
                <a:latin typeface="Menlo" panose="020B0609030804020204" pitchFamily="49" charset="0"/>
              </a:rPr>
              <a:t>(</a:t>
            </a:r>
            <a:r>
              <a:rPr lang="en" altLang="zh-CN" sz="1600" dirty="0" err="1">
                <a:solidFill>
                  <a:srgbClr val="000000"/>
                </a:solidFill>
                <a:latin typeface="Menlo" panose="020B0609030804020204" pitchFamily="49" charset="0"/>
              </a:rPr>
              <a:t>argv</a:t>
            </a:r>
            <a:r>
              <a:rPr lang="en" altLang="zh-CN" sz="1600" dirty="0">
                <a:solidFill>
                  <a:srgbClr val="000000"/>
                </a:solidFill>
                <a:latin typeface="Menlo" panose="020B0609030804020204" pitchFamily="49" charset="0"/>
              </a:rPr>
              <a:t>[</a:t>
            </a:r>
            <a:r>
              <a:rPr lang="en" altLang="zh-CN" sz="1600" dirty="0">
                <a:solidFill>
                  <a:srgbClr val="098658"/>
                </a:solidFill>
                <a:latin typeface="Menlo" panose="020B0609030804020204" pitchFamily="49" charset="0"/>
              </a:rPr>
              <a:t>1</a:t>
            </a:r>
            <a:r>
              <a:rPr lang="en" altLang="zh-CN" sz="1600" dirty="0">
                <a:solidFill>
                  <a:srgbClr val="000000"/>
                </a:solidFill>
                <a:latin typeface="Menlo" panose="020B0609030804020204" pitchFamily="49" charset="0"/>
              </a:rPr>
              <a:t>],</a:t>
            </a:r>
            <a:r>
              <a:rPr lang="en" altLang="zh-CN" sz="1600" dirty="0">
                <a:solidFill>
                  <a:srgbClr val="A31515"/>
                </a:solidFill>
                <a:latin typeface="Menlo" panose="020B0609030804020204" pitchFamily="49" charset="0"/>
              </a:rPr>
              <a:t>"overflow"</a:t>
            </a:r>
            <a:r>
              <a:rPr lang="en" altLang="zh-CN" sz="1600" dirty="0">
                <a:solidFill>
                  <a:srgbClr val="000000"/>
                </a:solidFill>
                <a:latin typeface="Menlo" panose="020B0609030804020204" pitchFamily="49" charset="0"/>
              </a:rPr>
              <a:t>)!=</a:t>
            </a:r>
            <a:r>
              <a:rPr lang="en" altLang="zh-CN" sz="1600" dirty="0">
                <a:solidFill>
                  <a:srgbClr val="098658"/>
                </a:solidFill>
                <a:latin typeface="Menlo" panose="020B0609030804020204" pitchFamily="49" charset="0"/>
              </a:rPr>
              <a:t>0</a:t>
            </a:r>
            <a:r>
              <a:rPr lang="en" altLang="zh-CN" sz="1600" dirty="0">
                <a:solidFill>
                  <a:srgbClr val="000000"/>
                </a:solidFill>
                <a:latin typeface="Menlo" panose="020B0609030804020204" pitchFamily="49" charset="0"/>
              </a:rPr>
              <a:t>)</a:t>
            </a:r>
          </a:p>
          <a:p>
            <a:r>
              <a:rPr lang="zh-CN" altLang="en-US" sz="1600" dirty="0">
                <a:solidFill>
                  <a:srgbClr val="000000"/>
                </a:solidFill>
                <a:latin typeface="Menlo" panose="020B0609030804020204" pitchFamily="49" charset="0"/>
              </a:rPr>
              <a:t>      </a:t>
            </a:r>
            <a:r>
              <a:rPr lang="en" altLang="zh-CN" sz="1600" dirty="0" err="1">
                <a:solidFill>
                  <a:srgbClr val="000000"/>
                </a:solidFill>
                <a:latin typeface="Menlo" panose="020B0609030804020204" pitchFamily="49" charset="0"/>
              </a:rPr>
              <a:t>makeoverflow</a:t>
            </a:r>
            <a:r>
              <a:rPr lang="en" altLang="zh-CN" sz="1600" dirty="0">
                <a:solidFill>
                  <a:srgbClr val="000000"/>
                </a:solidFill>
                <a:latin typeface="Menlo" panose="020B0609030804020204" pitchFamily="49" charset="0"/>
              </a:rPr>
              <a:t>(</a:t>
            </a:r>
            <a:r>
              <a:rPr lang="en" altLang="zh-CN" sz="1600" dirty="0" err="1">
                <a:solidFill>
                  <a:srgbClr val="000000"/>
                </a:solidFill>
                <a:latin typeface="Menlo" panose="020B0609030804020204" pitchFamily="49" charset="0"/>
              </a:rPr>
              <a:t>argv</a:t>
            </a:r>
            <a:r>
              <a:rPr lang="en" altLang="zh-CN" sz="1600" dirty="0">
                <a:solidFill>
                  <a:srgbClr val="000000"/>
                </a:solidFill>
                <a:latin typeface="Menlo" panose="020B0609030804020204" pitchFamily="49" charset="0"/>
              </a:rPr>
              <a:t>[</a:t>
            </a:r>
            <a:r>
              <a:rPr lang="en" altLang="zh-CN" sz="1600" dirty="0">
                <a:solidFill>
                  <a:srgbClr val="098658"/>
                </a:solidFill>
                <a:latin typeface="Menlo" panose="020B0609030804020204" pitchFamily="49" charset="0"/>
              </a:rPr>
              <a:t>1</a:t>
            </a:r>
            <a:r>
              <a:rPr lang="en" altLang="zh-CN" sz="1600" dirty="0">
                <a:solidFill>
                  <a:srgbClr val="000000"/>
                </a:solidFill>
                <a:latin typeface="Menlo" panose="020B0609030804020204" pitchFamily="49" charset="0"/>
              </a:rPr>
              <a:t>]);</a:t>
            </a:r>
          </a:p>
          <a:p>
            <a:r>
              <a:rPr lang="zh-CN" altLang="en-US" sz="1600" dirty="0">
                <a:solidFill>
                  <a:srgbClr val="000000"/>
                </a:solidFill>
                <a:latin typeface="Menlo" panose="020B0609030804020204" pitchFamily="49" charset="0"/>
              </a:rPr>
              <a:t>  </a:t>
            </a:r>
            <a:r>
              <a:rPr lang="en" altLang="zh-CN" sz="1600" dirty="0">
                <a:solidFill>
                  <a:srgbClr val="000000"/>
                </a:solidFill>
                <a:latin typeface="Menlo" panose="020B0609030804020204" pitchFamily="49" charset="0"/>
              </a:rPr>
              <a:t>}</a:t>
            </a:r>
          </a:p>
          <a:p>
            <a:r>
              <a:rPr lang="zh-CN" altLang="en-US" sz="1600" dirty="0">
                <a:solidFill>
                  <a:srgbClr val="0000FF"/>
                </a:solidFill>
                <a:latin typeface="Menlo" panose="020B0609030804020204" pitchFamily="49" charset="0"/>
              </a:rPr>
              <a:t>  </a:t>
            </a:r>
            <a:r>
              <a:rPr lang="en" altLang="zh-CN" sz="1600" dirty="0">
                <a:solidFill>
                  <a:srgbClr val="0000FF"/>
                </a:solidFill>
                <a:latin typeface="Menlo" panose="020B0609030804020204" pitchFamily="49" charset="0"/>
              </a:rPr>
              <a:t>else</a:t>
            </a:r>
            <a:endParaRPr lang="en" altLang="zh-CN" sz="1600" dirty="0">
              <a:solidFill>
                <a:srgbClr val="000000"/>
              </a:solidFill>
              <a:latin typeface="Menlo" panose="020B0609030804020204" pitchFamily="49" charset="0"/>
            </a:endParaRPr>
          </a:p>
          <a:p>
            <a:r>
              <a:rPr lang="zh-CN" altLang="en-US" sz="1600" dirty="0">
                <a:solidFill>
                  <a:srgbClr val="000000"/>
                </a:solidFill>
                <a:latin typeface="Menlo" panose="020B0609030804020204" pitchFamily="49" charset="0"/>
              </a:rPr>
              <a:t>    </a:t>
            </a:r>
            <a:r>
              <a:rPr lang="en" altLang="zh-CN" sz="1600" dirty="0" err="1">
                <a:solidFill>
                  <a:srgbClr val="000000"/>
                </a:solidFill>
                <a:latin typeface="Menlo" panose="020B0609030804020204" pitchFamily="49" charset="0"/>
              </a:rPr>
              <a:t>printf</a:t>
            </a:r>
            <a:r>
              <a:rPr lang="en" altLang="zh-CN" sz="1600" dirty="0">
                <a:solidFill>
                  <a:srgbClr val="000000"/>
                </a:solidFill>
                <a:latin typeface="Menlo" panose="020B0609030804020204" pitchFamily="49" charset="0"/>
              </a:rPr>
              <a:t>(</a:t>
            </a:r>
            <a:r>
              <a:rPr lang="en" altLang="zh-CN" sz="1600" dirty="0">
                <a:solidFill>
                  <a:srgbClr val="A31515"/>
                </a:solidFill>
                <a:latin typeface="Menlo" panose="020B0609030804020204" pitchFamily="49" charset="0"/>
              </a:rPr>
              <a:t>"</a:t>
            </a:r>
            <a:r>
              <a:rPr lang="en" altLang="zh-CN" sz="1600" dirty="0" err="1">
                <a:solidFill>
                  <a:srgbClr val="A31515"/>
                </a:solidFill>
                <a:latin typeface="Menlo" panose="020B0609030804020204" pitchFamily="49" charset="0"/>
              </a:rPr>
              <a:t>usage:findoverflow</a:t>
            </a:r>
            <a:r>
              <a:rPr lang="en" altLang="zh-CN" sz="1600" dirty="0">
                <a:solidFill>
                  <a:srgbClr val="A31515"/>
                </a:solidFill>
                <a:latin typeface="Menlo" panose="020B0609030804020204" pitchFamily="49" charset="0"/>
              </a:rPr>
              <a:t> XXXXX\n"</a:t>
            </a:r>
            <a:r>
              <a:rPr lang="en" altLang="zh-CN" sz="1600" dirty="0">
                <a:solidFill>
                  <a:srgbClr val="000000"/>
                </a:solidFill>
                <a:latin typeface="Menlo" panose="020B0609030804020204" pitchFamily="49" charset="0"/>
              </a:rPr>
              <a:t>);</a:t>
            </a:r>
          </a:p>
          <a:p>
            <a:r>
              <a:rPr lang="en" altLang="zh-CN" sz="1600" dirty="0">
                <a:solidFill>
                  <a:srgbClr val="000000"/>
                </a:solidFill>
                <a:latin typeface="Menlo" panose="020B0609030804020204" pitchFamily="49" charset="0"/>
              </a:rPr>
              <a:t>}</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0A3CBDEB-575B-00AE-A610-AD66DE4EF034}"/>
              </a:ext>
            </a:extLst>
          </p:cNvPr>
          <p:cNvSpPr txBox="1"/>
          <p:nvPr/>
        </p:nvSpPr>
        <p:spPr>
          <a:xfrm>
            <a:off x="6384032" y="1650314"/>
            <a:ext cx="4896544" cy="441852"/>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分析代码逻辑，确定是否存在溢出漏洞。</a:t>
            </a:r>
          </a:p>
        </p:txBody>
      </p:sp>
      <p:sp>
        <p:nvSpPr>
          <p:cNvPr id="12" name="文本框 11">
            <a:extLst>
              <a:ext uri="{FF2B5EF4-FFF2-40B4-BE49-F238E27FC236}">
                <a16:creationId xmlns:a16="http://schemas.microsoft.com/office/drawing/2014/main" id="{A80B3DD6-4EEF-91E9-6868-57150E7DFF14}"/>
              </a:ext>
            </a:extLst>
          </p:cNvPr>
          <p:cNvSpPr txBox="1"/>
          <p:nvPr/>
        </p:nvSpPr>
        <p:spPr>
          <a:xfrm>
            <a:off x="6351419" y="1148819"/>
            <a:ext cx="4017446"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第二步：分析是否存在漏洞</a:t>
            </a:r>
          </a:p>
        </p:txBody>
      </p:sp>
      <p:sp>
        <p:nvSpPr>
          <p:cNvPr id="2" name="文本框 1">
            <a:extLst>
              <a:ext uri="{FF2B5EF4-FFF2-40B4-BE49-F238E27FC236}">
                <a16:creationId xmlns:a16="http://schemas.microsoft.com/office/drawing/2014/main" id="{E26B5208-D810-C24F-0FC3-0D39EB111C9B}"/>
              </a:ext>
            </a:extLst>
          </p:cNvPr>
          <p:cNvSpPr txBox="1"/>
          <p:nvPr/>
        </p:nvSpPr>
        <p:spPr>
          <a:xfrm>
            <a:off x="814533" y="1152063"/>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示例代码</a:t>
            </a:r>
          </a:p>
        </p:txBody>
      </p:sp>
    </p:spTree>
    <p:extLst>
      <p:ext uri="{BB962C8B-B14F-4D97-AF65-F5344CB8AC3E}">
        <p14:creationId xmlns:p14="http://schemas.microsoft.com/office/powerpoint/2010/main" val="19909336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污点分析技术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7550" y="1712106"/>
            <a:ext cx="4824536" cy="3134897"/>
          </a:xfrm>
          <a:prstGeom prst="rect">
            <a:avLst/>
          </a:prstGeom>
          <a:noFill/>
        </p:spPr>
        <p:txBody>
          <a:bodyPr wrap="square" rtlCol="0">
            <a:spAutoFit/>
          </a:bodyPr>
          <a:lstStyle/>
          <a:p>
            <a:pPr>
              <a:lnSpc>
                <a:spcPct val="125000"/>
              </a:lnSpc>
            </a:pPr>
            <a:r>
              <a:rPr kumimoji="1" lang="en-US" altLang="zh-CN" sz="2000" dirty="0">
                <a:solidFill>
                  <a:schemeClr val="tx1">
                    <a:lumMod val="85000"/>
                    <a:lumOff val="15000"/>
                  </a:schemeClr>
                </a:solidFill>
                <a:highlight>
                  <a:srgbClr val="FFFF00"/>
                </a:highlight>
                <a:latin typeface="Microsoft YaHei" panose="020B0503020204020204" pitchFamily="34" charset="-122"/>
                <a:ea typeface="Microsoft YaHei" panose="020B0503020204020204" pitchFamily="34" charset="-122"/>
              </a:rPr>
              <a:t>1:</a:t>
            </a:r>
            <a:r>
              <a:rPr kumimoji="1" lang="zh-CN" altLang="en-US" sz="2000" dirty="0">
                <a:solidFill>
                  <a:schemeClr val="tx1">
                    <a:lumMod val="85000"/>
                    <a:lumOff val="15000"/>
                  </a:schemeClr>
                </a:solidFill>
                <a:highlight>
                  <a:srgbClr val="FFFF00"/>
                </a:highlight>
                <a:latin typeface="Microsoft YaHei" panose="020B0503020204020204" pitchFamily="34" charset="-122"/>
                <a:ea typeface="Microsoft YaHei" panose="020B0503020204020204" pitchFamily="34" charset="-122"/>
              </a:rPr>
              <a:t> </a:t>
            </a:r>
            <a:r>
              <a:rPr kumimoji="1" lang="en-US" altLang="zh-CN" sz="2000" dirty="0">
                <a:solidFill>
                  <a:schemeClr val="tx1">
                    <a:lumMod val="85000"/>
                    <a:lumOff val="15000"/>
                  </a:schemeClr>
                </a:solidFill>
                <a:highlight>
                  <a:srgbClr val="FFFF00"/>
                </a:highlight>
                <a:latin typeface="Microsoft YaHei" panose="020B0503020204020204" pitchFamily="34" charset="-122"/>
                <a:ea typeface="Microsoft YaHei" panose="020B0503020204020204" pitchFamily="34" charset="-122"/>
              </a:rPr>
              <a:t>X</a:t>
            </a:r>
            <a:r>
              <a:rPr kumimoji="1" lang="zh-CN" altLang="en-US" sz="2000" dirty="0">
                <a:solidFill>
                  <a:schemeClr val="tx1">
                    <a:lumMod val="85000"/>
                    <a:lumOff val="15000"/>
                  </a:schemeClr>
                </a:solidFill>
                <a:highlight>
                  <a:srgbClr val="FFFF00"/>
                </a:highlight>
                <a:latin typeface="Microsoft YaHei" panose="020B0503020204020204" pitchFamily="34" charset="-122"/>
                <a:ea typeface="Microsoft YaHei" panose="020B0503020204020204" pitchFamily="34" charset="-122"/>
              </a:rPr>
              <a:t> </a:t>
            </a:r>
            <a:r>
              <a:rPr kumimoji="1" lang="en-US" altLang="zh-CN" sz="2000" dirty="0">
                <a:solidFill>
                  <a:schemeClr val="tx1">
                    <a:lumMod val="85000"/>
                    <a:lumOff val="15000"/>
                  </a:schemeClr>
                </a:solidFill>
                <a:highlight>
                  <a:srgbClr val="FFFF00"/>
                </a:highlight>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highlight>
                  <a:srgbClr val="FFFF00"/>
                </a:highlight>
                <a:latin typeface="Microsoft YaHei" panose="020B0503020204020204" pitchFamily="34" charset="-122"/>
                <a:ea typeface="Microsoft YaHei" panose="020B0503020204020204" pitchFamily="34" charset="-122"/>
              </a:rPr>
              <a:t> </a:t>
            </a:r>
            <a:r>
              <a:rPr kumimoji="1" lang="en-US" altLang="zh-CN" sz="2000" dirty="0" err="1">
                <a:solidFill>
                  <a:schemeClr val="tx1">
                    <a:lumMod val="85000"/>
                    <a:lumOff val="15000"/>
                  </a:schemeClr>
                </a:solidFill>
                <a:highlight>
                  <a:srgbClr val="FFFF00"/>
                </a:highlight>
                <a:latin typeface="Microsoft YaHei" panose="020B0503020204020204" pitchFamily="34" charset="-122"/>
                <a:ea typeface="Microsoft YaHei" panose="020B0503020204020204" pitchFamily="34" charset="-122"/>
              </a:rPr>
              <a:t>get_input_from_file</a:t>
            </a:r>
            <a:r>
              <a:rPr kumimoji="1" lang="en-US" altLang="zh-CN" sz="2000" dirty="0">
                <a:solidFill>
                  <a:schemeClr val="tx1">
                    <a:lumMod val="85000"/>
                    <a:lumOff val="15000"/>
                  </a:schemeClr>
                </a:solidFill>
                <a:highlight>
                  <a:srgbClr val="FFFF00"/>
                </a:highlight>
                <a:latin typeface="Microsoft YaHei" panose="020B0503020204020204" pitchFamily="34" charset="-122"/>
                <a:ea typeface="Microsoft YaHei" panose="020B0503020204020204" pitchFamily="34" charset="-122"/>
              </a:rPr>
              <a:t>()</a:t>
            </a:r>
          </a:p>
          <a:p>
            <a:pPr>
              <a:lnSpc>
                <a:spcPct val="125000"/>
              </a:lnSpc>
            </a:pPr>
            <a:r>
              <a:rPr kumimoji="1" lang="en-US" altLang="zh-CN" sz="2000" dirty="0">
                <a:solidFill>
                  <a:schemeClr val="tx1">
                    <a:lumMod val="85000"/>
                    <a:lumOff val="15000"/>
                  </a:schemeClr>
                </a:solidFill>
                <a:highlight>
                  <a:srgbClr val="FFFF00"/>
                </a:highlight>
                <a:latin typeface="Microsoft YaHei" panose="020B0503020204020204" pitchFamily="34" charset="-122"/>
                <a:ea typeface="Microsoft YaHei" panose="020B0503020204020204" pitchFamily="34" charset="-122"/>
              </a:rPr>
              <a:t>2: Y = </a:t>
            </a:r>
            <a:r>
              <a:rPr kumimoji="1" lang="en-US" altLang="zh-CN" sz="2000" dirty="0" err="1">
                <a:solidFill>
                  <a:schemeClr val="tx1">
                    <a:lumMod val="85000"/>
                    <a:lumOff val="15000"/>
                  </a:schemeClr>
                </a:solidFill>
                <a:highlight>
                  <a:srgbClr val="FFFF00"/>
                </a:highlight>
                <a:latin typeface="Microsoft YaHei" panose="020B0503020204020204" pitchFamily="34" charset="-122"/>
                <a:ea typeface="Microsoft YaHei" panose="020B0503020204020204" pitchFamily="34" charset="-122"/>
              </a:rPr>
              <a:t>get_input_from_network</a:t>
            </a:r>
            <a:r>
              <a:rPr kumimoji="1" lang="en-US" altLang="zh-CN" sz="2000" dirty="0">
                <a:solidFill>
                  <a:schemeClr val="tx1">
                    <a:lumMod val="85000"/>
                    <a:lumOff val="15000"/>
                  </a:schemeClr>
                </a:solidFill>
                <a:highlight>
                  <a:srgbClr val="FFFF00"/>
                </a:highlight>
                <a:latin typeface="Microsoft YaHei" panose="020B0503020204020204" pitchFamily="34" charset="-122"/>
                <a:ea typeface="Microsoft YaHei" panose="020B0503020204020204" pitchFamily="34" charset="-122"/>
              </a:rPr>
              <a:t>()</a:t>
            </a:r>
          </a:p>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    ……</a:t>
            </a:r>
          </a:p>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3: S = X[0]</a:t>
            </a:r>
          </a:p>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4: T = S-Y[0]</a:t>
            </a:r>
          </a:p>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5: S = 0</a:t>
            </a:r>
          </a:p>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    ……</a:t>
            </a:r>
          </a:p>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6: </a:t>
            </a: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goto</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 T</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1107996"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污点源</a:t>
            </a:r>
          </a:p>
        </p:txBody>
      </p:sp>
      <p:sp>
        <p:nvSpPr>
          <p:cNvPr id="9" name="文本框 8">
            <a:extLst>
              <a:ext uri="{FF2B5EF4-FFF2-40B4-BE49-F238E27FC236}">
                <a16:creationId xmlns:a16="http://schemas.microsoft.com/office/drawing/2014/main" id="{667FEACB-D9CA-3E3E-54BA-D3CB0987A033}"/>
              </a:ext>
            </a:extLst>
          </p:cNvPr>
          <p:cNvSpPr txBox="1"/>
          <p:nvPr/>
        </p:nvSpPr>
        <p:spPr>
          <a:xfrm>
            <a:off x="6427872" y="1706792"/>
            <a:ext cx="4981477" cy="2750176"/>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在利用污点分析方法进行实际分析的过程中，首先需要确定污染源，即污点分析的目标来源。通常污点源表示程序外部输入。</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例如，</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X</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和</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Y</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都是来自程序外部，</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X</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来自文件，</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Y</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来自网络，因此可以将它们看成污点源。</a:t>
            </a:r>
          </a:p>
        </p:txBody>
      </p:sp>
    </p:spTree>
    <p:extLst>
      <p:ext uri="{BB962C8B-B14F-4D97-AF65-F5344CB8AC3E}">
        <p14:creationId xmlns:p14="http://schemas.microsoft.com/office/powerpoint/2010/main" val="30049722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污点分析技术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7550" y="1712106"/>
            <a:ext cx="4824536" cy="3134897"/>
          </a:xfrm>
          <a:prstGeom prst="rect">
            <a:avLst/>
          </a:prstGeom>
          <a:noFill/>
        </p:spPr>
        <p:txBody>
          <a:bodyPr wrap="square" rtlCol="0">
            <a:spAutoFit/>
          </a:bodyPr>
          <a:lstStyle/>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X</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get_input_from_file</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p>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2: Y = </a:t>
            </a: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get_input_from_network</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p>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    ……</a:t>
            </a:r>
          </a:p>
          <a:p>
            <a:pPr>
              <a:lnSpc>
                <a:spcPct val="125000"/>
              </a:lnSpc>
            </a:pPr>
            <a:r>
              <a:rPr kumimoji="1" lang="en-US" altLang="zh-CN" sz="2000" dirty="0">
                <a:solidFill>
                  <a:schemeClr val="tx1">
                    <a:lumMod val="85000"/>
                    <a:lumOff val="15000"/>
                  </a:schemeClr>
                </a:solidFill>
                <a:highlight>
                  <a:srgbClr val="FFFF00"/>
                </a:highlight>
                <a:latin typeface="Microsoft YaHei" panose="020B0503020204020204" pitchFamily="34" charset="-122"/>
                <a:ea typeface="Microsoft YaHei" panose="020B0503020204020204" pitchFamily="34" charset="-122"/>
              </a:rPr>
              <a:t>3: S = X[0]</a:t>
            </a:r>
          </a:p>
          <a:p>
            <a:pPr>
              <a:lnSpc>
                <a:spcPct val="125000"/>
              </a:lnSpc>
            </a:pPr>
            <a:r>
              <a:rPr kumimoji="1" lang="en-US" altLang="zh-CN" sz="2000" dirty="0">
                <a:solidFill>
                  <a:schemeClr val="tx1">
                    <a:lumMod val="85000"/>
                    <a:lumOff val="15000"/>
                  </a:schemeClr>
                </a:solidFill>
                <a:highlight>
                  <a:srgbClr val="FFFF00"/>
                </a:highlight>
                <a:latin typeface="Microsoft YaHei" panose="020B0503020204020204" pitchFamily="34" charset="-122"/>
                <a:ea typeface="Microsoft YaHei" panose="020B0503020204020204" pitchFamily="34" charset="-122"/>
              </a:rPr>
              <a:t>4: T = S-Y[0]</a:t>
            </a:r>
          </a:p>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5: S = 0</a:t>
            </a:r>
          </a:p>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    ……</a:t>
            </a:r>
          </a:p>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6: </a:t>
            </a: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goto</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 T</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污点扩散</a:t>
            </a:r>
          </a:p>
        </p:txBody>
      </p:sp>
      <p:sp>
        <p:nvSpPr>
          <p:cNvPr id="9" name="文本框 8">
            <a:extLst>
              <a:ext uri="{FF2B5EF4-FFF2-40B4-BE49-F238E27FC236}">
                <a16:creationId xmlns:a16="http://schemas.microsoft.com/office/drawing/2014/main" id="{667FEACB-D9CA-3E3E-54BA-D3CB0987A033}"/>
              </a:ext>
            </a:extLst>
          </p:cNvPr>
          <p:cNvSpPr txBox="1"/>
          <p:nvPr/>
        </p:nvSpPr>
        <p:spPr>
          <a:xfrm>
            <a:off x="6427872" y="1706792"/>
            <a:ext cx="4981477" cy="3134897"/>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在确定污点源之后，将它们标记为被污染的数据。接下来，分析污点源的传播情况。</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在第</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3</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行，数据</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的取值受</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X</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影响，而</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X</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被标记为受污染的数据，因此</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也被标记为收到了污染。</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同样地，在第</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4</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行，数据</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也受到了污染。</a:t>
            </a:r>
          </a:p>
        </p:txBody>
      </p:sp>
    </p:spTree>
    <p:extLst>
      <p:ext uri="{BB962C8B-B14F-4D97-AF65-F5344CB8AC3E}">
        <p14:creationId xmlns:p14="http://schemas.microsoft.com/office/powerpoint/2010/main" val="14008533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污点分析技术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7550" y="1712106"/>
            <a:ext cx="4824536" cy="3134897"/>
          </a:xfrm>
          <a:prstGeom prst="rect">
            <a:avLst/>
          </a:prstGeom>
          <a:noFill/>
        </p:spPr>
        <p:txBody>
          <a:bodyPr wrap="square" rtlCol="0">
            <a:spAutoFit/>
          </a:bodyPr>
          <a:lstStyle/>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X</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get_input_from_file</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p>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2: Y = </a:t>
            </a: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get_input_from_network</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p>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    ……</a:t>
            </a:r>
          </a:p>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3: S = X[0]</a:t>
            </a:r>
          </a:p>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4: T = S-Y[0]</a:t>
            </a:r>
          </a:p>
          <a:p>
            <a:pPr>
              <a:lnSpc>
                <a:spcPct val="125000"/>
              </a:lnSpc>
            </a:pPr>
            <a:r>
              <a:rPr kumimoji="1" lang="en-US" altLang="zh-CN" sz="2000" dirty="0">
                <a:solidFill>
                  <a:schemeClr val="tx1">
                    <a:lumMod val="85000"/>
                    <a:lumOff val="15000"/>
                  </a:schemeClr>
                </a:solidFill>
                <a:highlight>
                  <a:srgbClr val="FFFF00"/>
                </a:highlight>
                <a:latin typeface="Microsoft YaHei" panose="020B0503020204020204" pitchFamily="34" charset="-122"/>
                <a:ea typeface="Microsoft YaHei" panose="020B0503020204020204" pitchFamily="34" charset="-122"/>
              </a:rPr>
              <a:t>5: S = 0</a:t>
            </a:r>
          </a:p>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    ……</a:t>
            </a:r>
          </a:p>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6: </a:t>
            </a: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goto</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 T</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污点清除</a:t>
            </a:r>
          </a:p>
        </p:txBody>
      </p:sp>
      <p:sp>
        <p:nvSpPr>
          <p:cNvPr id="9" name="文本框 8">
            <a:extLst>
              <a:ext uri="{FF2B5EF4-FFF2-40B4-BE49-F238E27FC236}">
                <a16:creationId xmlns:a16="http://schemas.microsoft.com/office/drawing/2014/main" id="{667FEACB-D9CA-3E3E-54BA-D3CB0987A033}"/>
              </a:ext>
            </a:extLst>
          </p:cNvPr>
          <p:cNvSpPr txBox="1"/>
          <p:nvPr/>
        </p:nvSpPr>
        <p:spPr>
          <a:xfrm>
            <a:off x="6427872" y="1706792"/>
            <a:ext cx="4981477" cy="121129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在第</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5</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行，数据</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的值被重置，不再收到污染数据的影响，因此</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也被标记为正常数据，该过程称为污点清除。</a:t>
            </a:r>
          </a:p>
        </p:txBody>
      </p:sp>
    </p:spTree>
    <p:extLst>
      <p:ext uri="{BB962C8B-B14F-4D97-AF65-F5344CB8AC3E}">
        <p14:creationId xmlns:p14="http://schemas.microsoft.com/office/powerpoint/2010/main" val="8130720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污点分析技术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7550" y="1712106"/>
            <a:ext cx="4824536" cy="3134897"/>
          </a:xfrm>
          <a:prstGeom prst="rect">
            <a:avLst/>
          </a:prstGeom>
          <a:noFill/>
        </p:spPr>
        <p:txBody>
          <a:bodyPr wrap="square" rtlCol="0">
            <a:spAutoFit/>
          </a:bodyPr>
          <a:lstStyle/>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X</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get_input_from_file</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p>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2: Y = </a:t>
            </a: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get_input_from_network</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p>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    ……</a:t>
            </a:r>
          </a:p>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3: S = X[0]</a:t>
            </a:r>
          </a:p>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4: T = S-Y[0]</a:t>
            </a:r>
          </a:p>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5: S = 0</a:t>
            </a:r>
          </a:p>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    ……</a:t>
            </a:r>
          </a:p>
          <a:p>
            <a:pPr>
              <a:lnSpc>
                <a:spcPct val="125000"/>
              </a:lnSpc>
            </a:pPr>
            <a:r>
              <a:rPr kumimoji="1" lang="en-US" altLang="zh-CN" sz="2000" dirty="0">
                <a:solidFill>
                  <a:schemeClr val="tx1">
                    <a:lumMod val="85000"/>
                    <a:lumOff val="15000"/>
                  </a:schemeClr>
                </a:solidFill>
                <a:highlight>
                  <a:srgbClr val="FFFF00"/>
                </a:highlight>
                <a:latin typeface="Microsoft YaHei" panose="020B0503020204020204" pitchFamily="34" charset="-122"/>
                <a:ea typeface="Microsoft YaHei" panose="020B0503020204020204" pitchFamily="34" charset="-122"/>
              </a:rPr>
              <a:t>6: </a:t>
            </a:r>
            <a:r>
              <a:rPr kumimoji="1" lang="en-US" altLang="zh-CN" sz="2000" dirty="0" err="1">
                <a:solidFill>
                  <a:schemeClr val="tx1">
                    <a:lumMod val="85000"/>
                    <a:lumOff val="15000"/>
                  </a:schemeClr>
                </a:solidFill>
                <a:highlight>
                  <a:srgbClr val="FFFF00"/>
                </a:highlight>
                <a:latin typeface="Microsoft YaHei" panose="020B0503020204020204" pitchFamily="34" charset="-122"/>
                <a:ea typeface="Microsoft YaHei" panose="020B0503020204020204" pitchFamily="34" charset="-122"/>
              </a:rPr>
              <a:t>goto</a:t>
            </a:r>
            <a:r>
              <a:rPr kumimoji="1" lang="en-US" altLang="zh-CN" sz="2000" dirty="0">
                <a:solidFill>
                  <a:schemeClr val="tx1">
                    <a:lumMod val="85000"/>
                    <a:lumOff val="15000"/>
                  </a:schemeClr>
                </a:solidFill>
                <a:highlight>
                  <a:srgbClr val="FFFF00"/>
                </a:highlight>
                <a:latin typeface="Microsoft YaHei" panose="020B0503020204020204" pitchFamily="34" charset="-122"/>
                <a:ea typeface="Microsoft YaHei" panose="020B0503020204020204" pitchFamily="34" charset="-122"/>
              </a:rPr>
              <a:t> T</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1107996"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汇聚点</a:t>
            </a:r>
          </a:p>
        </p:txBody>
      </p:sp>
      <p:sp>
        <p:nvSpPr>
          <p:cNvPr id="9" name="文本框 8">
            <a:extLst>
              <a:ext uri="{FF2B5EF4-FFF2-40B4-BE49-F238E27FC236}">
                <a16:creationId xmlns:a16="http://schemas.microsoft.com/office/drawing/2014/main" id="{667FEACB-D9CA-3E3E-54BA-D3CB0987A033}"/>
              </a:ext>
            </a:extLst>
          </p:cNvPr>
          <p:cNvSpPr txBox="1"/>
          <p:nvPr/>
        </p:nvSpPr>
        <p:spPr>
          <a:xfrm>
            <a:off x="6427872" y="1706792"/>
            <a:ext cx="4981477" cy="159601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在第</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6</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行，受污染的数据</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影响了程序的控制流程，意味着程序的执行流程会被外部输入影响，因此认为存在着安全隐患。这样的关键点称为汇聚点。</a:t>
            </a:r>
          </a:p>
        </p:txBody>
      </p:sp>
    </p:spTree>
    <p:extLst>
      <p:ext uri="{BB962C8B-B14F-4D97-AF65-F5344CB8AC3E}">
        <p14:creationId xmlns:p14="http://schemas.microsoft.com/office/powerpoint/2010/main" val="27111980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污点分析技术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203132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污点分析技术</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1424" y="1706792"/>
            <a:ext cx="4824536" cy="1980799"/>
          </a:xfrm>
          <a:prstGeom prst="rect">
            <a:avLst/>
          </a:prstGeom>
          <a:noFill/>
        </p:spPr>
        <p:txBody>
          <a:bodyPr wrap="square" rtlCol="0">
            <a:spAutoFit/>
          </a:bodyPr>
          <a:lstStyle/>
          <a:p>
            <a:pPr>
              <a:lnSpc>
                <a:spcPct val="125000"/>
              </a:lnSpc>
            </a:pPr>
            <a:r>
              <a:rPr kumimoji="1" lang="zh-CN" altLang="en-US" sz="2000" dirty="0">
                <a:latin typeface="Microsoft YaHei" panose="020B0503020204020204" pitchFamily="34" charset="-122"/>
                <a:ea typeface="Microsoft YaHei" panose="020B0503020204020204" pitchFamily="34" charset="-122"/>
              </a:rPr>
              <a:t>污点分析就是分析程序中由污点源引入的数据是否能够不经无害处理，而直接传播到污点汇聚点。如果不能，说明系统是信息流安全的；否则，说明系统产生了隐私数据泄露或危险数据操作等安全问题。</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流程</a:t>
            </a:r>
          </a:p>
        </p:txBody>
      </p:sp>
      <p:sp>
        <p:nvSpPr>
          <p:cNvPr id="9" name="文本框 8">
            <a:extLst>
              <a:ext uri="{FF2B5EF4-FFF2-40B4-BE49-F238E27FC236}">
                <a16:creationId xmlns:a16="http://schemas.microsoft.com/office/drawing/2014/main" id="{667FEACB-D9CA-3E3E-54BA-D3CB0987A033}"/>
              </a:ext>
            </a:extLst>
          </p:cNvPr>
          <p:cNvSpPr txBox="1"/>
          <p:nvPr/>
        </p:nvSpPr>
        <p:spPr>
          <a:xfrm>
            <a:off x="6427872" y="1706792"/>
            <a:ext cx="4981477" cy="441916"/>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可以分成</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3</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个阶段：</a:t>
            </a:r>
          </a:p>
        </p:txBody>
      </p:sp>
      <p:grpSp>
        <p:nvGrpSpPr>
          <p:cNvPr id="2" name="组合 1">
            <a:extLst>
              <a:ext uri="{FF2B5EF4-FFF2-40B4-BE49-F238E27FC236}">
                <a16:creationId xmlns:a16="http://schemas.microsoft.com/office/drawing/2014/main" id="{13E6B4C4-A74D-B2B6-E1D6-ACC862F643A1}"/>
              </a:ext>
            </a:extLst>
          </p:cNvPr>
          <p:cNvGrpSpPr/>
          <p:nvPr/>
        </p:nvGrpSpPr>
        <p:grpSpPr>
          <a:xfrm>
            <a:off x="6457095" y="2408604"/>
            <a:ext cx="4844579" cy="577174"/>
            <a:chOff x="1037584" y="1052512"/>
            <a:chExt cx="10116824" cy="793198"/>
          </a:xfrm>
        </p:grpSpPr>
        <p:sp>
          <p:nvSpPr>
            <p:cNvPr id="3" name="矩形 2">
              <a:extLst>
                <a:ext uri="{FF2B5EF4-FFF2-40B4-BE49-F238E27FC236}">
                  <a16:creationId xmlns:a16="http://schemas.microsoft.com/office/drawing/2014/main" id="{E2E5D6B5-039A-8016-5127-ADA6C601C8FA}"/>
                </a:ext>
              </a:extLst>
            </p:cNvPr>
            <p:cNvSpPr/>
            <p:nvPr/>
          </p:nvSpPr>
          <p:spPr>
            <a:xfrm>
              <a:off x="1037584" y="1053400"/>
              <a:ext cx="1695955"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1</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AAAAFD15-84ED-197A-3402-3BE7D9DB0792}"/>
                </a:ext>
              </a:extLst>
            </p:cNvPr>
            <p:cNvSpPr/>
            <p:nvPr/>
          </p:nvSpPr>
          <p:spPr>
            <a:xfrm>
              <a:off x="2733539" y="1052512"/>
              <a:ext cx="8420869" cy="7923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识别污点源和汇聚点</a:t>
              </a:r>
            </a:p>
          </p:txBody>
        </p:sp>
      </p:grpSp>
      <p:grpSp>
        <p:nvGrpSpPr>
          <p:cNvPr id="11" name="组合 10">
            <a:extLst>
              <a:ext uri="{FF2B5EF4-FFF2-40B4-BE49-F238E27FC236}">
                <a16:creationId xmlns:a16="http://schemas.microsoft.com/office/drawing/2014/main" id="{FFD9978B-0D50-EABA-A619-C9100C7F0B07}"/>
              </a:ext>
            </a:extLst>
          </p:cNvPr>
          <p:cNvGrpSpPr/>
          <p:nvPr/>
        </p:nvGrpSpPr>
        <p:grpSpPr>
          <a:xfrm>
            <a:off x="6450969" y="3379195"/>
            <a:ext cx="4844579" cy="577174"/>
            <a:chOff x="1037584" y="1052512"/>
            <a:chExt cx="10116824" cy="793198"/>
          </a:xfrm>
        </p:grpSpPr>
        <p:sp>
          <p:nvSpPr>
            <p:cNvPr id="12" name="矩形 11">
              <a:extLst>
                <a:ext uri="{FF2B5EF4-FFF2-40B4-BE49-F238E27FC236}">
                  <a16:creationId xmlns:a16="http://schemas.microsoft.com/office/drawing/2014/main" id="{BC59D485-75AB-C612-B43D-89ED8991F842}"/>
                </a:ext>
              </a:extLst>
            </p:cNvPr>
            <p:cNvSpPr/>
            <p:nvPr/>
          </p:nvSpPr>
          <p:spPr>
            <a:xfrm>
              <a:off x="1037584" y="1053400"/>
              <a:ext cx="1695955"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2</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5" name="矩形 14">
              <a:extLst>
                <a:ext uri="{FF2B5EF4-FFF2-40B4-BE49-F238E27FC236}">
                  <a16:creationId xmlns:a16="http://schemas.microsoft.com/office/drawing/2014/main" id="{A3B713D3-8527-4E01-B686-3162E154EB21}"/>
                </a:ext>
              </a:extLst>
            </p:cNvPr>
            <p:cNvSpPr/>
            <p:nvPr/>
          </p:nvSpPr>
          <p:spPr>
            <a:xfrm>
              <a:off x="2733539" y="1052512"/>
              <a:ext cx="8420869" cy="7923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污点传播分析</a:t>
              </a:r>
            </a:p>
          </p:txBody>
        </p:sp>
      </p:grpSp>
      <p:grpSp>
        <p:nvGrpSpPr>
          <p:cNvPr id="16" name="组合 15">
            <a:extLst>
              <a:ext uri="{FF2B5EF4-FFF2-40B4-BE49-F238E27FC236}">
                <a16:creationId xmlns:a16="http://schemas.microsoft.com/office/drawing/2014/main" id="{A6C94CF4-2D3D-4EE7-4CB1-C4B8F09DD605}"/>
              </a:ext>
            </a:extLst>
          </p:cNvPr>
          <p:cNvGrpSpPr/>
          <p:nvPr/>
        </p:nvGrpSpPr>
        <p:grpSpPr>
          <a:xfrm>
            <a:off x="6447073" y="4349141"/>
            <a:ext cx="4844579" cy="577174"/>
            <a:chOff x="1037584" y="1052512"/>
            <a:chExt cx="10116824" cy="793198"/>
          </a:xfrm>
        </p:grpSpPr>
        <p:sp>
          <p:nvSpPr>
            <p:cNvPr id="17" name="矩形 16">
              <a:extLst>
                <a:ext uri="{FF2B5EF4-FFF2-40B4-BE49-F238E27FC236}">
                  <a16:creationId xmlns:a16="http://schemas.microsoft.com/office/drawing/2014/main" id="{8D54D242-AB33-388C-E5A0-6025683024D1}"/>
                </a:ext>
              </a:extLst>
            </p:cNvPr>
            <p:cNvSpPr/>
            <p:nvPr/>
          </p:nvSpPr>
          <p:spPr>
            <a:xfrm>
              <a:off x="1037584" y="1053400"/>
              <a:ext cx="1695955"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3</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8" name="矩形 17">
              <a:extLst>
                <a:ext uri="{FF2B5EF4-FFF2-40B4-BE49-F238E27FC236}">
                  <a16:creationId xmlns:a16="http://schemas.microsoft.com/office/drawing/2014/main" id="{3F216030-FC6C-65A5-E939-8E033CA773E5}"/>
                </a:ext>
              </a:extLst>
            </p:cNvPr>
            <p:cNvSpPr/>
            <p:nvPr/>
          </p:nvSpPr>
          <p:spPr>
            <a:xfrm>
              <a:off x="2733539" y="1052512"/>
              <a:ext cx="8420869" cy="7923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无害处理</a:t>
              </a:r>
            </a:p>
          </p:txBody>
        </p:sp>
      </p:grpSp>
    </p:spTree>
    <p:extLst>
      <p:ext uri="{BB962C8B-B14F-4D97-AF65-F5344CB8AC3E}">
        <p14:creationId xmlns:p14="http://schemas.microsoft.com/office/powerpoint/2010/main" val="20274588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污点分析技术</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295465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识别污点源和汇聚点</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1424" y="1706792"/>
            <a:ext cx="4824536" cy="3519618"/>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识别污点源和污点汇聚点是污点分析的前提。</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目前，在不同的应用程序中识别污点源和汇聚点的方法各不相同，缺乏通用方法。使用启发式的策略进行标记，例如把来自程序</a:t>
            </a:r>
            <a:r>
              <a:rPr kumimoji="1" lang="zh-CN" altLang="en-US" sz="2000" dirty="0">
                <a:latin typeface="Microsoft YaHei" panose="020B0503020204020204" pitchFamily="34" charset="-122"/>
                <a:ea typeface="Microsoft YaHei" panose="020B0503020204020204" pitchFamily="34" charset="-122"/>
              </a:rPr>
              <a:t>外部输入</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的数据统称为“污点”数据，保守地认为这些数据有可能包含恶意的攻击数据。</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a:t>
            </a:r>
          </a:p>
        </p:txBody>
      </p:sp>
      <p:sp>
        <p:nvSpPr>
          <p:cNvPr id="2" name="文本框 1">
            <a:extLst>
              <a:ext uri="{FF2B5EF4-FFF2-40B4-BE49-F238E27FC236}">
                <a16:creationId xmlns:a16="http://schemas.microsoft.com/office/drawing/2014/main" id="{AEA053F1-EEE9-64D8-4BDF-D7E5E0ABCC65}"/>
              </a:ext>
            </a:extLst>
          </p:cNvPr>
          <p:cNvSpPr txBox="1"/>
          <p:nvPr/>
        </p:nvSpPr>
        <p:spPr>
          <a:xfrm>
            <a:off x="7392144" y="2680461"/>
            <a:ext cx="3240360" cy="3416320"/>
          </a:xfrm>
          <a:prstGeom prst="rect">
            <a:avLst/>
          </a:prstGeom>
          <a:noFill/>
        </p:spPr>
        <p:txBody>
          <a:bodyPr wrap="square">
            <a:spAutoFit/>
          </a:bodyPr>
          <a:lstStyle/>
          <a:p>
            <a:r>
              <a:rPr lang="en-US" sz="2400" b="0" dirty="0">
                <a:solidFill>
                  <a:srgbClr val="0000FF"/>
                </a:solidFill>
                <a:effectLst/>
                <a:latin typeface="Microsoft YaHei" panose="020B0503020204020204" pitchFamily="34" charset="-122"/>
                <a:ea typeface="Microsoft YaHei" panose="020B0503020204020204" pitchFamily="34" charset="-122"/>
              </a:rPr>
              <a:t>void</a:t>
            </a:r>
            <a:r>
              <a:rPr lang="en-US" sz="2400" b="0" dirty="0">
                <a:solidFill>
                  <a:srgbClr val="000000"/>
                </a:solidFill>
                <a:effectLst/>
                <a:latin typeface="Microsoft YaHei" panose="020B0503020204020204" pitchFamily="34" charset="-122"/>
                <a:ea typeface="Microsoft YaHei" panose="020B0503020204020204" pitchFamily="34" charset="-122"/>
              </a:rPr>
              <a:t> foo(){</a:t>
            </a:r>
          </a:p>
          <a:p>
            <a:r>
              <a:rPr lang="en-US" sz="2400" b="0" dirty="0">
                <a:solidFill>
                  <a:srgbClr val="0000FF"/>
                </a:solidFill>
                <a:effectLst/>
                <a:latin typeface="Microsoft YaHei" panose="020B0503020204020204" pitchFamily="34" charset="-122"/>
                <a:ea typeface="Microsoft YaHei" panose="020B0503020204020204" pitchFamily="34" charset="-122"/>
              </a:rPr>
              <a:t>    int</a:t>
            </a:r>
            <a:r>
              <a:rPr lang="en-US" sz="2400" b="0" dirty="0">
                <a:solidFill>
                  <a:srgbClr val="000000"/>
                </a:solidFill>
                <a:effectLst/>
                <a:latin typeface="Microsoft YaHei" panose="020B0503020204020204" pitchFamily="34" charset="-122"/>
                <a:ea typeface="Microsoft YaHei" panose="020B0503020204020204" pitchFamily="34" charset="-122"/>
              </a:rPr>
              <a:t> a = </a:t>
            </a:r>
            <a:r>
              <a:rPr lang="en-US" sz="2400" b="0" dirty="0">
                <a:solidFill>
                  <a:srgbClr val="000000"/>
                </a:solidFill>
                <a:effectLst/>
                <a:highlight>
                  <a:srgbClr val="FFFF00"/>
                </a:highlight>
                <a:latin typeface="Microsoft YaHei" panose="020B0503020204020204" pitchFamily="34" charset="-122"/>
                <a:ea typeface="Microsoft YaHei" panose="020B0503020204020204" pitchFamily="34" charset="-122"/>
              </a:rPr>
              <a:t>source();</a:t>
            </a:r>
          </a:p>
          <a:p>
            <a:r>
              <a:rPr lang="en-US" sz="2400" b="0" dirty="0">
                <a:solidFill>
                  <a:srgbClr val="0000FF"/>
                </a:solidFill>
                <a:effectLst/>
                <a:latin typeface="Microsoft YaHei" panose="020B0503020204020204" pitchFamily="34" charset="-122"/>
                <a:ea typeface="Microsoft YaHei" panose="020B0503020204020204" pitchFamily="34" charset="-122"/>
              </a:rPr>
              <a:t>    int</a:t>
            </a:r>
            <a:r>
              <a:rPr lang="en-US" sz="2400" b="0" dirty="0">
                <a:solidFill>
                  <a:srgbClr val="000000"/>
                </a:solidFill>
                <a:effectLst/>
                <a:latin typeface="Microsoft YaHei" panose="020B0503020204020204" pitchFamily="34" charset="-122"/>
                <a:ea typeface="Microsoft YaHei" panose="020B0503020204020204" pitchFamily="34" charset="-122"/>
              </a:rPr>
              <a:t> b = </a:t>
            </a:r>
            <a:r>
              <a:rPr lang="en-US" sz="2400" b="0" dirty="0">
                <a:solidFill>
                  <a:srgbClr val="000000"/>
                </a:solidFill>
                <a:effectLst/>
                <a:highlight>
                  <a:srgbClr val="FFFF00"/>
                </a:highlight>
                <a:latin typeface="Microsoft YaHei" panose="020B0503020204020204" pitchFamily="34" charset="-122"/>
                <a:ea typeface="Microsoft YaHei" panose="020B0503020204020204" pitchFamily="34" charset="-122"/>
              </a:rPr>
              <a:t>source();</a:t>
            </a:r>
          </a:p>
          <a:p>
            <a:r>
              <a:rPr lang="en-US" sz="2400" b="0" dirty="0">
                <a:solidFill>
                  <a:srgbClr val="0000FF"/>
                </a:solidFill>
                <a:effectLst/>
                <a:latin typeface="Microsoft YaHei" panose="020B0503020204020204" pitchFamily="34" charset="-122"/>
                <a:ea typeface="Microsoft YaHei" panose="020B0503020204020204" pitchFamily="34" charset="-122"/>
              </a:rPr>
              <a:t>    int</a:t>
            </a:r>
            <a:r>
              <a:rPr lang="en-US" sz="2400" b="0" dirty="0">
                <a:solidFill>
                  <a:srgbClr val="000000"/>
                </a:solidFill>
                <a:effectLst/>
                <a:latin typeface="Microsoft YaHei" panose="020B0503020204020204" pitchFamily="34" charset="-122"/>
                <a:ea typeface="Microsoft YaHei" panose="020B0503020204020204" pitchFamily="34" charset="-122"/>
              </a:rPr>
              <a:t> x, y;</a:t>
            </a:r>
          </a:p>
          <a:p>
            <a:r>
              <a:rPr lang="en-US" sz="2400" b="0" dirty="0">
                <a:solidFill>
                  <a:srgbClr val="000000"/>
                </a:solidFill>
                <a:effectLst/>
                <a:latin typeface="Microsoft YaHei" panose="020B0503020204020204" pitchFamily="34" charset="-122"/>
                <a:ea typeface="Microsoft YaHei" panose="020B0503020204020204" pitchFamily="34" charset="-122"/>
              </a:rPr>
              <a:t>    x = a * </a:t>
            </a:r>
            <a:r>
              <a:rPr lang="en-US" sz="2400" b="0" dirty="0">
                <a:solidFill>
                  <a:srgbClr val="098658"/>
                </a:solidFill>
                <a:effectLst/>
                <a:latin typeface="Microsoft YaHei" panose="020B0503020204020204" pitchFamily="34" charset="-122"/>
                <a:ea typeface="Microsoft YaHei" panose="020B0503020204020204" pitchFamily="34" charset="-122"/>
              </a:rPr>
              <a:t>2</a:t>
            </a:r>
            <a:r>
              <a:rPr lang="en-US" sz="2400" b="0" dirty="0">
                <a:solidFill>
                  <a:srgbClr val="000000"/>
                </a:solidFill>
                <a:effectLst/>
                <a:latin typeface="Microsoft YaHei" panose="020B0503020204020204" pitchFamily="34" charset="-122"/>
                <a:ea typeface="Microsoft YaHei" panose="020B0503020204020204" pitchFamily="34" charset="-122"/>
              </a:rPr>
              <a:t>;</a:t>
            </a:r>
          </a:p>
          <a:p>
            <a:r>
              <a:rPr lang="en-US" sz="2400" b="0" dirty="0">
                <a:solidFill>
                  <a:srgbClr val="000000"/>
                </a:solidFill>
                <a:effectLst/>
                <a:latin typeface="Microsoft YaHei" panose="020B0503020204020204" pitchFamily="34" charset="-122"/>
                <a:ea typeface="Microsoft YaHei" panose="020B0503020204020204" pitchFamily="34" charset="-122"/>
              </a:rPr>
              <a:t>    y = b + </a:t>
            </a:r>
            <a:r>
              <a:rPr lang="en-US" sz="2400" b="0" dirty="0">
                <a:solidFill>
                  <a:srgbClr val="098658"/>
                </a:solidFill>
                <a:effectLst/>
                <a:latin typeface="Microsoft YaHei" panose="020B0503020204020204" pitchFamily="34" charset="-122"/>
                <a:ea typeface="Microsoft YaHei" panose="020B0503020204020204" pitchFamily="34" charset="-122"/>
              </a:rPr>
              <a:t>4</a:t>
            </a:r>
            <a:r>
              <a:rPr lang="en-US" sz="2400" b="0" dirty="0">
                <a:solidFill>
                  <a:srgbClr val="000000"/>
                </a:solidFill>
                <a:effectLst/>
                <a:latin typeface="Microsoft YaHei" panose="020B0503020204020204" pitchFamily="34" charset="-122"/>
                <a:ea typeface="Microsoft YaHei" panose="020B0503020204020204" pitchFamily="34" charset="-122"/>
              </a:rPr>
              <a:t>;</a:t>
            </a:r>
          </a:p>
          <a:p>
            <a:r>
              <a:rPr lang="en-US" sz="2400" b="0" dirty="0">
                <a:solidFill>
                  <a:srgbClr val="000000"/>
                </a:solidFill>
                <a:effectLst/>
                <a:latin typeface="Microsoft YaHei" panose="020B0503020204020204" pitchFamily="34" charset="-122"/>
                <a:ea typeface="Microsoft YaHei" panose="020B0503020204020204" pitchFamily="34" charset="-122"/>
              </a:rPr>
              <a:t>    </a:t>
            </a:r>
            <a:r>
              <a:rPr lang="en-US" sz="2400" b="0" dirty="0">
                <a:solidFill>
                  <a:srgbClr val="000000"/>
                </a:solidFill>
                <a:effectLst/>
                <a:highlight>
                  <a:srgbClr val="FF0000"/>
                </a:highlight>
                <a:latin typeface="Microsoft YaHei" panose="020B0503020204020204" pitchFamily="34" charset="-122"/>
                <a:ea typeface="Microsoft YaHei" panose="020B0503020204020204" pitchFamily="34" charset="-122"/>
              </a:rPr>
              <a:t>sink(x);</a:t>
            </a:r>
          </a:p>
          <a:p>
            <a:r>
              <a:rPr lang="en-US" sz="2400" b="0" dirty="0">
                <a:solidFill>
                  <a:srgbClr val="000000"/>
                </a:solidFill>
                <a:effectLst/>
                <a:latin typeface="Microsoft YaHei" panose="020B0503020204020204" pitchFamily="34" charset="-122"/>
                <a:ea typeface="Microsoft YaHei" panose="020B0503020204020204" pitchFamily="34" charset="-122"/>
              </a:rPr>
              <a:t>    </a:t>
            </a:r>
            <a:r>
              <a:rPr lang="en-US" sz="2400" b="0" dirty="0">
                <a:solidFill>
                  <a:srgbClr val="000000"/>
                </a:solidFill>
                <a:effectLst/>
                <a:highlight>
                  <a:srgbClr val="FF0000"/>
                </a:highlight>
                <a:latin typeface="Microsoft YaHei" panose="020B0503020204020204" pitchFamily="34" charset="-122"/>
                <a:ea typeface="Microsoft YaHei" panose="020B0503020204020204" pitchFamily="34" charset="-122"/>
              </a:rPr>
              <a:t>sink(y);</a:t>
            </a:r>
          </a:p>
          <a:p>
            <a:r>
              <a:rPr lang="en-US" sz="2400" b="0" dirty="0">
                <a:solidFill>
                  <a:srgbClr val="000000"/>
                </a:solidFill>
                <a:effectLst/>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18026801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污点分析技术</a:t>
            </a:r>
            <a:endParaRPr kumimoji="1" lang="zh-CN" altLang="en-US" sz="3200" dirty="0">
              <a:solidFill>
                <a:schemeClr val="bg1"/>
              </a:solidFill>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203132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污点传播分析</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1424" y="1706792"/>
            <a:ext cx="4824536" cy="1596078"/>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污点传播分析就是分析污点标记数据在程序中的传播途径。按照分析过程中关注的程序依赖关系的不同，可以将污点传播分析分为</a:t>
            </a:r>
            <a:r>
              <a:rPr kumimoji="1" lang="zh-CN" altLang="en-US" sz="2000" dirty="0">
                <a:latin typeface="Microsoft YaHei" panose="020B0503020204020204" pitchFamily="34" charset="-122"/>
                <a:ea typeface="Microsoft YaHei" panose="020B0503020204020204" pitchFamily="34" charset="-122"/>
              </a:rPr>
              <a:t>显式流分析和隐式流分析。</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172354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显式流分析</a:t>
            </a:r>
          </a:p>
        </p:txBody>
      </p:sp>
      <p:sp>
        <p:nvSpPr>
          <p:cNvPr id="9" name="文本框 8">
            <a:extLst>
              <a:ext uri="{FF2B5EF4-FFF2-40B4-BE49-F238E27FC236}">
                <a16:creationId xmlns:a16="http://schemas.microsoft.com/office/drawing/2014/main" id="{667FEACB-D9CA-3E3E-54BA-D3CB0987A033}"/>
              </a:ext>
            </a:extLst>
          </p:cNvPr>
          <p:cNvSpPr txBox="1"/>
          <p:nvPr/>
        </p:nvSpPr>
        <p:spPr>
          <a:xfrm>
            <a:off x="6429222" y="1693251"/>
            <a:ext cx="4981477" cy="826637"/>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显式流分析就是分析污点标记如何随程序中变量之间的</a:t>
            </a:r>
            <a:r>
              <a:rPr kumimoji="1" lang="zh-CN" altLang="en-US" sz="2000" dirty="0">
                <a:latin typeface="Microsoft YaHei" panose="020B0503020204020204" pitchFamily="34" charset="-122"/>
                <a:ea typeface="Microsoft YaHei" panose="020B0503020204020204" pitchFamily="34" charset="-122"/>
              </a:rPr>
              <a:t>数据依赖关系</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传播。</a:t>
            </a:r>
          </a:p>
        </p:txBody>
      </p:sp>
      <p:sp>
        <p:nvSpPr>
          <p:cNvPr id="3" name="文本框 2">
            <a:extLst>
              <a:ext uri="{FF2B5EF4-FFF2-40B4-BE49-F238E27FC236}">
                <a16:creationId xmlns:a16="http://schemas.microsoft.com/office/drawing/2014/main" id="{038F8C6A-5FF9-3AD7-323D-F296A9A04276}"/>
              </a:ext>
            </a:extLst>
          </p:cNvPr>
          <p:cNvSpPr txBox="1"/>
          <p:nvPr/>
        </p:nvSpPr>
        <p:spPr>
          <a:xfrm>
            <a:off x="7392144" y="2680461"/>
            <a:ext cx="3240360" cy="3416320"/>
          </a:xfrm>
          <a:prstGeom prst="rect">
            <a:avLst/>
          </a:prstGeom>
          <a:noFill/>
        </p:spPr>
        <p:txBody>
          <a:bodyPr wrap="square">
            <a:spAutoFit/>
          </a:bodyPr>
          <a:lstStyle/>
          <a:p>
            <a:r>
              <a:rPr lang="en-US" sz="2400" b="0" dirty="0">
                <a:solidFill>
                  <a:srgbClr val="0000FF"/>
                </a:solidFill>
                <a:effectLst/>
                <a:latin typeface="Microsoft YaHei" panose="020B0503020204020204" pitchFamily="34" charset="-122"/>
                <a:ea typeface="Microsoft YaHei" panose="020B0503020204020204" pitchFamily="34" charset="-122"/>
              </a:rPr>
              <a:t>void</a:t>
            </a:r>
            <a:r>
              <a:rPr lang="en-US" sz="2400" b="0" dirty="0">
                <a:solidFill>
                  <a:srgbClr val="000000"/>
                </a:solidFill>
                <a:effectLst/>
                <a:latin typeface="Microsoft YaHei" panose="020B0503020204020204" pitchFamily="34" charset="-122"/>
                <a:ea typeface="Microsoft YaHei" panose="020B0503020204020204" pitchFamily="34" charset="-122"/>
              </a:rPr>
              <a:t> foo(){</a:t>
            </a:r>
          </a:p>
          <a:p>
            <a:r>
              <a:rPr lang="en-US" sz="2400" b="0" dirty="0">
                <a:solidFill>
                  <a:srgbClr val="0000FF"/>
                </a:solidFill>
                <a:effectLst/>
                <a:latin typeface="Microsoft YaHei" panose="020B0503020204020204" pitchFamily="34" charset="-122"/>
                <a:ea typeface="Microsoft YaHei" panose="020B0503020204020204" pitchFamily="34" charset="-122"/>
              </a:rPr>
              <a:t>    int</a:t>
            </a:r>
            <a:r>
              <a:rPr lang="en-US" sz="2400" b="0" dirty="0">
                <a:solidFill>
                  <a:srgbClr val="000000"/>
                </a:solidFill>
                <a:effectLst/>
                <a:latin typeface="Microsoft YaHei" panose="020B0503020204020204" pitchFamily="34" charset="-122"/>
                <a:ea typeface="Microsoft YaHei" panose="020B0503020204020204" pitchFamily="34" charset="-122"/>
              </a:rPr>
              <a:t> a = </a:t>
            </a:r>
            <a:r>
              <a:rPr lang="en-US" sz="2400" b="0" dirty="0">
                <a:solidFill>
                  <a:srgbClr val="000000"/>
                </a:solidFill>
                <a:effectLst/>
                <a:highlight>
                  <a:srgbClr val="FFFF00"/>
                </a:highlight>
                <a:latin typeface="Microsoft YaHei" panose="020B0503020204020204" pitchFamily="34" charset="-122"/>
                <a:ea typeface="Microsoft YaHei" panose="020B0503020204020204" pitchFamily="34" charset="-122"/>
              </a:rPr>
              <a:t>source();</a:t>
            </a:r>
          </a:p>
          <a:p>
            <a:r>
              <a:rPr lang="en-US" sz="2400" b="0" dirty="0">
                <a:solidFill>
                  <a:srgbClr val="0000FF"/>
                </a:solidFill>
                <a:effectLst/>
                <a:latin typeface="Microsoft YaHei" panose="020B0503020204020204" pitchFamily="34" charset="-122"/>
                <a:ea typeface="Microsoft YaHei" panose="020B0503020204020204" pitchFamily="34" charset="-122"/>
              </a:rPr>
              <a:t>    int</a:t>
            </a:r>
            <a:r>
              <a:rPr lang="en-US" sz="2400" b="0" dirty="0">
                <a:solidFill>
                  <a:srgbClr val="000000"/>
                </a:solidFill>
                <a:effectLst/>
                <a:latin typeface="Microsoft YaHei" panose="020B0503020204020204" pitchFamily="34" charset="-122"/>
                <a:ea typeface="Microsoft YaHei" panose="020B0503020204020204" pitchFamily="34" charset="-122"/>
              </a:rPr>
              <a:t> b = </a:t>
            </a:r>
            <a:r>
              <a:rPr lang="en-US" sz="2400" b="0" dirty="0">
                <a:solidFill>
                  <a:srgbClr val="000000"/>
                </a:solidFill>
                <a:effectLst/>
                <a:highlight>
                  <a:srgbClr val="FFFF00"/>
                </a:highlight>
                <a:latin typeface="Microsoft YaHei" panose="020B0503020204020204" pitchFamily="34" charset="-122"/>
                <a:ea typeface="Microsoft YaHei" panose="020B0503020204020204" pitchFamily="34" charset="-122"/>
              </a:rPr>
              <a:t>source();</a:t>
            </a:r>
          </a:p>
          <a:p>
            <a:r>
              <a:rPr lang="en-US" sz="2400" b="0" dirty="0">
                <a:solidFill>
                  <a:srgbClr val="0000FF"/>
                </a:solidFill>
                <a:effectLst/>
                <a:latin typeface="Microsoft YaHei" panose="020B0503020204020204" pitchFamily="34" charset="-122"/>
                <a:ea typeface="Microsoft YaHei" panose="020B0503020204020204" pitchFamily="34" charset="-122"/>
              </a:rPr>
              <a:t>    int</a:t>
            </a:r>
            <a:r>
              <a:rPr lang="en-US" sz="2400" b="0" dirty="0">
                <a:solidFill>
                  <a:srgbClr val="000000"/>
                </a:solidFill>
                <a:effectLst/>
                <a:latin typeface="Microsoft YaHei" panose="020B0503020204020204" pitchFamily="34" charset="-122"/>
                <a:ea typeface="Microsoft YaHei" panose="020B0503020204020204" pitchFamily="34" charset="-122"/>
              </a:rPr>
              <a:t> x, y;</a:t>
            </a:r>
          </a:p>
          <a:p>
            <a:r>
              <a:rPr lang="en-US" sz="2400" b="0" dirty="0">
                <a:solidFill>
                  <a:srgbClr val="000000"/>
                </a:solidFill>
                <a:effectLst/>
                <a:latin typeface="Microsoft YaHei" panose="020B0503020204020204" pitchFamily="34" charset="-122"/>
                <a:ea typeface="Microsoft YaHei" panose="020B0503020204020204" pitchFamily="34" charset="-122"/>
              </a:rPr>
              <a:t>    x = a * </a:t>
            </a:r>
            <a:r>
              <a:rPr lang="en-US" sz="2400" b="0" dirty="0">
                <a:solidFill>
                  <a:srgbClr val="098658"/>
                </a:solidFill>
                <a:effectLst/>
                <a:latin typeface="Microsoft YaHei" panose="020B0503020204020204" pitchFamily="34" charset="-122"/>
                <a:ea typeface="Microsoft YaHei" panose="020B0503020204020204" pitchFamily="34" charset="-122"/>
              </a:rPr>
              <a:t>2</a:t>
            </a:r>
            <a:r>
              <a:rPr lang="en-US" sz="2400" b="0" dirty="0">
                <a:solidFill>
                  <a:srgbClr val="000000"/>
                </a:solidFill>
                <a:effectLst/>
                <a:latin typeface="Microsoft YaHei" panose="020B0503020204020204" pitchFamily="34" charset="-122"/>
                <a:ea typeface="Microsoft YaHei" panose="020B0503020204020204" pitchFamily="34" charset="-122"/>
              </a:rPr>
              <a:t>;</a:t>
            </a:r>
          </a:p>
          <a:p>
            <a:r>
              <a:rPr lang="en-US" sz="2400" b="0" dirty="0">
                <a:solidFill>
                  <a:srgbClr val="000000"/>
                </a:solidFill>
                <a:effectLst/>
                <a:latin typeface="Microsoft YaHei" panose="020B0503020204020204" pitchFamily="34" charset="-122"/>
                <a:ea typeface="Microsoft YaHei" panose="020B0503020204020204" pitchFamily="34" charset="-122"/>
              </a:rPr>
              <a:t>    y = b + </a:t>
            </a:r>
            <a:r>
              <a:rPr lang="en-US" sz="2400" b="0" dirty="0">
                <a:solidFill>
                  <a:srgbClr val="098658"/>
                </a:solidFill>
                <a:effectLst/>
                <a:latin typeface="Microsoft YaHei" panose="020B0503020204020204" pitchFamily="34" charset="-122"/>
                <a:ea typeface="Microsoft YaHei" panose="020B0503020204020204" pitchFamily="34" charset="-122"/>
              </a:rPr>
              <a:t>4</a:t>
            </a:r>
            <a:r>
              <a:rPr lang="en-US" sz="2400" b="0" dirty="0">
                <a:solidFill>
                  <a:srgbClr val="000000"/>
                </a:solidFill>
                <a:effectLst/>
                <a:latin typeface="Microsoft YaHei" panose="020B0503020204020204" pitchFamily="34" charset="-122"/>
                <a:ea typeface="Microsoft YaHei" panose="020B0503020204020204" pitchFamily="34" charset="-122"/>
              </a:rPr>
              <a:t>;</a:t>
            </a:r>
          </a:p>
          <a:p>
            <a:r>
              <a:rPr lang="en-US" sz="2400" b="0" dirty="0">
                <a:solidFill>
                  <a:srgbClr val="000000"/>
                </a:solidFill>
                <a:effectLst/>
                <a:latin typeface="Microsoft YaHei" panose="020B0503020204020204" pitchFamily="34" charset="-122"/>
                <a:ea typeface="Microsoft YaHei" panose="020B0503020204020204" pitchFamily="34" charset="-122"/>
              </a:rPr>
              <a:t>    </a:t>
            </a:r>
            <a:r>
              <a:rPr lang="en-US" sz="2400" b="0" dirty="0">
                <a:solidFill>
                  <a:srgbClr val="000000"/>
                </a:solidFill>
                <a:effectLst/>
                <a:highlight>
                  <a:srgbClr val="FF0000"/>
                </a:highlight>
                <a:latin typeface="Microsoft YaHei" panose="020B0503020204020204" pitchFamily="34" charset="-122"/>
                <a:ea typeface="Microsoft YaHei" panose="020B0503020204020204" pitchFamily="34" charset="-122"/>
              </a:rPr>
              <a:t>sink(x);</a:t>
            </a:r>
          </a:p>
          <a:p>
            <a:r>
              <a:rPr lang="en-US" sz="2400" b="0" dirty="0">
                <a:solidFill>
                  <a:srgbClr val="000000"/>
                </a:solidFill>
                <a:effectLst/>
                <a:latin typeface="Microsoft YaHei" panose="020B0503020204020204" pitchFamily="34" charset="-122"/>
                <a:ea typeface="Microsoft YaHei" panose="020B0503020204020204" pitchFamily="34" charset="-122"/>
              </a:rPr>
              <a:t>    </a:t>
            </a:r>
            <a:r>
              <a:rPr lang="en-US" sz="2400" b="0" dirty="0">
                <a:solidFill>
                  <a:srgbClr val="000000"/>
                </a:solidFill>
                <a:effectLst/>
                <a:highlight>
                  <a:srgbClr val="FF0000"/>
                </a:highlight>
                <a:latin typeface="Microsoft YaHei" panose="020B0503020204020204" pitchFamily="34" charset="-122"/>
                <a:ea typeface="Microsoft YaHei" panose="020B0503020204020204" pitchFamily="34" charset="-122"/>
              </a:rPr>
              <a:t>sink(y);</a:t>
            </a:r>
          </a:p>
          <a:p>
            <a:r>
              <a:rPr lang="en-US" sz="2400" b="0" dirty="0">
                <a:solidFill>
                  <a:srgbClr val="000000"/>
                </a:solidFill>
                <a:effectLst/>
                <a:latin typeface="Microsoft YaHei" panose="020B0503020204020204" pitchFamily="34" charset="-122"/>
                <a:ea typeface="Microsoft YaHei" panose="020B0503020204020204" pitchFamily="34" charset="-122"/>
              </a:rPr>
              <a:t>}</a:t>
            </a:r>
          </a:p>
        </p:txBody>
      </p:sp>
      <p:sp>
        <p:nvSpPr>
          <p:cNvPr id="12" name="箭头: 左弧形 11">
            <a:extLst>
              <a:ext uri="{FF2B5EF4-FFF2-40B4-BE49-F238E27FC236}">
                <a16:creationId xmlns:a16="http://schemas.microsoft.com/office/drawing/2014/main" id="{03863E35-E988-0F55-4900-A19B6B196928}"/>
              </a:ext>
            </a:extLst>
          </p:cNvPr>
          <p:cNvSpPr/>
          <p:nvPr/>
        </p:nvSpPr>
        <p:spPr>
          <a:xfrm>
            <a:off x="7176120" y="3272039"/>
            <a:ext cx="485530" cy="1194703"/>
          </a:xfrm>
          <a:prstGeom prst="curvedRightArrow">
            <a:avLst>
              <a:gd name="adj1" fmla="val 11218"/>
              <a:gd name="adj2" fmla="val 40900"/>
              <a:gd name="adj3" fmla="val 272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箭头: 左弧形 14">
            <a:extLst>
              <a:ext uri="{FF2B5EF4-FFF2-40B4-BE49-F238E27FC236}">
                <a16:creationId xmlns:a16="http://schemas.microsoft.com/office/drawing/2014/main" id="{8A252766-74DB-490F-3996-6FDF7ECA5BDE}"/>
              </a:ext>
            </a:extLst>
          </p:cNvPr>
          <p:cNvSpPr/>
          <p:nvPr/>
        </p:nvSpPr>
        <p:spPr>
          <a:xfrm>
            <a:off x="7140116" y="4444633"/>
            <a:ext cx="521534" cy="760719"/>
          </a:xfrm>
          <a:prstGeom prst="curvedRightArrow">
            <a:avLst>
              <a:gd name="adj1" fmla="val 11218"/>
              <a:gd name="adj2" fmla="val 40900"/>
              <a:gd name="adj3" fmla="val 272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箭头: 左弧形 15">
            <a:extLst>
              <a:ext uri="{FF2B5EF4-FFF2-40B4-BE49-F238E27FC236}">
                <a16:creationId xmlns:a16="http://schemas.microsoft.com/office/drawing/2014/main" id="{C3CBE9AF-2D2C-66F0-CCD2-A1B058856CB8}"/>
              </a:ext>
            </a:extLst>
          </p:cNvPr>
          <p:cNvSpPr/>
          <p:nvPr/>
        </p:nvSpPr>
        <p:spPr>
          <a:xfrm>
            <a:off x="7176120" y="3604788"/>
            <a:ext cx="485530" cy="1194703"/>
          </a:xfrm>
          <a:prstGeom prst="curvedRightArrow">
            <a:avLst>
              <a:gd name="adj1" fmla="val 11218"/>
              <a:gd name="adj2" fmla="val 40900"/>
              <a:gd name="adj3" fmla="val 2725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7" name="箭头: 左弧形 16">
            <a:extLst>
              <a:ext uri="{FF2B5EF4-FFF2-40B4-BE49-F238E27FC236}">
                <a16:creationId xmlns:a16="http://schemas.microsoft.com/office/drawing/2014/main" id="{B1281133-8CDB-61AB-E5C2-A1907B302844}"/>
              </a:ext>
            </a:extLst>
          </p:cNvPr>
          <p:cNvSpPr/>
          <p:nvPr/>
        </p:nvSpPr>
        <p:spPr>
          <a:xfrm>
            <a:off x="7176120" y="4777382"/>
            <a:ext cx="485530" cy="794187"/>
          </a:xfrm>
          <a:prstGeom prst="curvedRightArrow">
            <a:avLst>
              <a:gd name="adj1" fmla="val 11218"/>
              <a:gd name="adj2" fmla="val 40900"/>
              <a:gd name="adj3" fmla="val 2725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0753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animBg="1"/>
      <p:bldP spid="1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zh-CN" altLang="en-US" sz="3200" dirty="0">
                <a:solidFill>
                  <a:schemeClr val="bg1"/>
                </a:solidFill>
                <a:latin typeface="Microsoft YaHei" panose="020B0503020204020204" pitchFamily="34" charset="-122"/>
                <a:ea typeface="Microsoft YaHei" panose="020B0503020204020204" pitchFamily="34" charset="-122"/>
              </a:rPr>
              <a:t>污点分析技术</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839416" y="1064761"/>
            <a:ext cx="172354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隐式流分析</a:t>
            </a:r>
          </a:p>
        </p:txBody>
      </p:sp>
      <p:sp>
        <p:nvSpPr>
          <p:cNvPr id="8" name="文本框 7">
            <a:extLst>
              <a:ext uri="{FF2B5EF4-FFF2-40B4-BE49-F238E27FC236}">
                <a16:creationId xmlns:a16="http://schemas.microsoft.com/office/drawing/2014/main" id="{834F9780-0674-44A0-FF7F-C80FD400A950}"/>
              </a:ext>
            </a:extLst>
          </p:cNvPr>
          <p:cNvSpPr txBox="1"/>
          <p:nvPr/>
        </p:nvSpPr>
        <p:spPr>
          <a:xfrm>
            <a:off x="839416" y="1600633"/>
            <a:ext cx="4896544" cy="467384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污点传播分析中的隐式流分析是分析污点标记如何随程序中变量之间的</a:t>
            </a:r>
            <a:r>
              <a:rPr kumimoji="1" lang="zh-CN" altLang="en-US" sz="2000" dirty="0">
                <a:latin typeface="Microsoft YaHei" panose="020B0503020204020204" pitchFamily="34" charset="-122"/>
                <a:ea typeface="Microsoft YaHei" panose="020B0503020204020204" pitchFamily="34" charset="-122"/>
              </a:rPr>
              <a:t>控制依赖关系传播，也就是分析污点标记如</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何从条件指令传播到其所控制的语句。</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变量</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X</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是被污点标记的字符串类型变量，变量</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Y</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和变量</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X</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之间并没有直接或间接的数据依赖关系</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显式流关系</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，但</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X</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上的污点标记可以经过控制依赖隐式地传播到</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Y</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。最终，第</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12</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行的</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Y</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值和</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X</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值相同。但是，如果不进行隐式流污点传播分析，第</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12</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行的变量</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Y</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将不会被赋予污点标记。</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BC481B56-AE81-C3AE-7AAF-4F3E8E4AA4BF}"/>
              </a:ext>
            </a:extLst>
          </p:cNvPr>
          <p:cNvSpPr txBox="1"/>
          <p:nvPr/>
        </p:nvSpPr>
        <p:spPr>
          <a:xfrm>
            <a:off x="7320136" y="1161739"/>
            <a:ext cx="4252725" cy="5058564"/>
          </a:xfrm>
          <a:prstGeom prst="rect">
            <a:avLst/>
          </a:prstGeom>
          <a:noFill/>
        </p:spPr>
        <p:txBody>
          <a:bodyPr wrap="square">
            <a:spAutoFit/>
          </a:bodyPr>
          <a:lstStyle/>
          <a:p>
            <a:pPr>
              <a:lnSpc>
                <a:spcPct val="125000"/>
              </a:lnSpc>
            </a:pPr>
            <a:r>
              <a:rPr lang="en-US" sz="2000" b="0" dirty="0">
                <a:solidFill>
                  <a:srgbClr val="0000FF"/>
                </a:solidFill>
                <a:effectLst/>
                <a:latin typeface="Microsoft YaHei" panose="020B0503020204020204" pitchFamily="34" charset="-122"/>
                <a:ea typeface="Microsoft YaHei" panose="020B0503020204020204" pitchFamily="34" charset="-122"/>
              </a:rPr>
              <a:t>void</a:t>
            </a:r>
            <a:r>
              <a:rPr lang="en-US" sz="2000" b="0" dirty="0">
                <a:solidFill>
                  <a:srgbClr val="000000"/>
                </a:solidFill>
                <a:effectLst/>
                <a:latin typeface="Microsoft YaHei" panose="020B0503020204020204" pitchFamily="34" charset="-122"/>
                <a:ea typeface="Microsoft YaHei" panose="020B0503020204020204" pitchFamily="34" charset="-122"/>
              </a:rPr>
              <a:t> foo(){</a:t>
            </a:r>
          </a:p>
          <a:p>
            <a:pPr>
              <a:lnSpc>
                <a:spcPct val="125000"/>
              </a:lnSpc>
            </a:pPr>
            <a:r>
              <a:rPr lang="en-US" sz="2000" b="0" dirty="0">
                <a:solidFill>
                  <a:srgbClr val="0000FF"/>
                </a:solidFill>
                <a:effectLst/>
                <a:latin typeface="Microsoft YaHei" panose="020B0503020204020204" pitchFamily="34" charset="-122"/>
                <a:ea typeface="Microsoft YaHei" panose="020B0503020204020204" pitchFamily="34" charset="-122"/>
              </a:rPr>
              <a:t>    String</a:t>
            </a:r>
            <a:r>
              <a:rPr lang="en-US" sz="2000" b="0" dirty="0">
                <a:solidFill>
                  <a:srgbClr val="000000"/>
                </a:solidFill>
                <a:effectLst/>
                <a:latin typeface="Microsoft YaHei" panose="020B0503020204020204" pitchFamily="34" charset="-122"/>
                <a:ea typeface="Microsoft YaHei" panose="020B0503020204020204" pitchFamily="34" charset="-122"/>
              </a:rPr>
              <a:t> X = </a:t>
            </a:r>
            <a:r>
              <a:rPr lang="en-US" sz="2000" b="0" dirty="0">
                <a:solidFill>
                  <a:srgbClr val="000000"/>
                </a:solidFill>
                <a:effectLst/>
                <a:highlight>
                  <a:srgbClr val="FFFF00"/>
                </a:highlight>
                <a:latin typeface="Microsoft YaHei" panose="020B0503020204020204" pitchFamily="34" charset="-122"/>
                <a:ea typeface="Microsoft YaHei" panose="020B0503020204020204" pitchFamily="34" charset="-122"/>
              </a:rPr>
              <a:t>source()</a:t>
            </a:r>
            <a:r>
              <a:rPr lang="en-US" sz="2000" b="0" dirty="0">
                <a:solidFill>
                  <a:srgbClr val="000000"/>
                </a:solidFill>
                <a:effectLst/>
                <a:latin typeface="Microsoft YaHei" panose="020B0503020204020204" pitchFamily="34" charset="-122"/>
                <a:ea typeface="Microsoft YaHei" panose="020B0503020204020204" pitchFamily="34" charset="-122"/>
              </a:rPr>
              <a:t>;</a:t>
            </a:r>
          </a:p>
          <a:p>
            <a:pPr>
              <a:lnSpc>
                <a:spcPct val="125000"/>
              </a:lnSpc>
            </a:pPr>
            <a:r>
              <a:rPr lang="en-US" sz="2000" b="0" dirty="0">
                <a:solidFill>
                  <a:srgbClr val="0000FF"/>
                </a:solidFill>
                <a:effectLst/>
                <a:latin typeface="Microsoft YaHei" panose="020B0503020204020204" pitchFamily="34" charset="-122"/>
                <a:ea typeface="Microsoft YaHei" panose="020B0503020204020204" pitchFamily="34" charset="-122"/>
              </a:rPr>
              <a:t>    String</a:t>
            </a:r>
            <a:r>
              <a:rPr lang="en-US" sz="2000" b="0" dirty="0">
                <a:solidFill>
                  <a:srgbClr val="000000"/>
                </a:solidFill>
                <a:effectLst/>
                <a:latin typeface="Microsoft YaHei" panose="020B0503020204020204" pitchFamily="34" charset="-122"/>
                <a:ea typeface="Microsoft YaHei" panose="020B0503020204020204" pitchFamily="34" charset="-122"/>
              </a:rPr>
              <a:t> Y = </a:t>
            </a:r>
            <a:r>
              <a:rPr lang="en-US" sz="2000" b="0" dirty="0">
                <a:solidFill>
                  <a:srgbClr val="0000FF"/>
                </a:solidFill>
                <a:effectLst/>
                <a:latin typeface="Microsoft YaHei" panose="020B0503020204020204" pitchFamily="34" charset="-122"/>
                <a:ea typeface="Microsoft YaHei" panose="020B0503020204020204" pitchFamily="34" charset="-122"/>
              </a:rPr>
              <a:t>new</a:t>
            </a:r>
            <a:r>
              <a:rPr lang="en-US" sz="2000" b="0" dirty="0">
                <a:solidFill>
                  <a:srgbClr val="000000"/>
                </a:solidFill>
                <a:effectLst/>
                <a:latin typeface="Microsoft YaHei" panose="020B0503020204020204" pitchFamily="34" charset="-122"/>
                <a:ea typeface="Microsoft YaHei" panose="020B0503020204020204" pitchFamily="34" charset="-122"/>
              </a:rPr>
              <a:t> String();</a:t>
            </a:r>
          </a:p>
          <a:p>
            <a:pPr>
              <a:lnSpc>
                <a:spcPct val="125000"/>
              </a:lnSpc>
            </a:pPr>
            <a:r>
              <a:rPr lang="en-US" sz="2000" b="0" dirty="0">
                <a:solidFill>
                  <a:srgbClr val="0000FF"/>
                </a:solidFill>
                <a:effectLst/>
                <a:latin typeface="Microsoft YaHei" panose="020B0503020204020204" pitchFamily="34" charset="-122"/>
                <a:ea typeface="Microsoft YaHei" panose="020B0503020204020204" pitchFamily="34" charset="-122"/>
              </a:rPr>
              <a:t>    for</a:t>
            </a:r>
            <a:r>
              <a:rPr lang="en-US" sz="2000" b="0" dirty="0">
                <a:solidFill>
                  <a:srgbClr val="000000"/>
                </a:solidFill>
                <a:effectLst/>
                <a:latin typeface="Microsoft YaHei" panose="020B0503020204020204" pitchFamily="34" charset="-122"/>
                <a:ea typeface="Microsoft YaHei" panose="020B0503020204020204" pitchFamily="34" charset="-122"/>
              </a:rPr>
              <a:t>(</a:t>
            </a:r>
            <a:r>
              <a:rPr lang="en-US" sz="2000" b="0" dirty="0">
                <a:solidFill>
                  <a:srgbClr val="0000FF"/>
                </a:solidFill>
                <a:effectLst/>
                <a:latin typeface="Microsoft YaHei" panose="020B0503020204020204" pitchFamily="34" charset="-122"/>
                <a:ea typeface="Microsoft YaHei" panose="020B0503020204020204" pitchFamily="34" charset="-122"/>
              </a:rPr>
              <a:t>int</a:t>
            </a:r>
            <a:r>
              <a:rPr lang="en-US" sz="2000" b="0" dirty="0">
                <a:solidFill>
                  <a:srgbClr val="000000"/>
                </a:solidFill>
                <a:effectLst/>
                <a:latin typeface="Microsoft YaHei" panose="020B0503020204020204" pitchFamily="34" charset="-122"/>
                <a:ea typeface="Microsoft YaHei" panose="020B0503020204020204" pitchFamily="34" charset="-122"/>
              </a:rPr>
              <a:t> </a:t>
            </a:r>
            <a:r>
              <a:rPr lang="en-US" sz="2000" b="0" dirty="0" err="1">
                <a:solidFill>
                  <a:srgbClr val="000000"/>
                </a:solidFill>
                <a:effectLst/>
                <a:latin typeface="Microsoft YaHei" panose="020B0503020204020204" pitchFamily="34" charset="-122"/>
                <a:ea typeface="Microsoft YaHei" panose="020B0503020204020204" pitchFamily="34" charset="-122"/>
              </a:rPr>
              <a:t>i</a:t>
            </a:r>
            <a:r>
              <a:rPr lang="en-US" sz="2000" b="0" dirty="0">
                <a:solidFill>
                  <a:srgbClr val="000000"/>
                </a:solidFill>
                <a:effectLst/>
                <a:latin typeface="Microsoft YaHei" panose="020B0503020204020204" pitchFamily="34" charset="-122"/>
                <a:ea typeface="Microsoft YaHei" panose="020B0503020204020204" pitchFamily="34" charset="-122"/>
              </a:rPr>
              <a:t>=</a:t>
            </a:r>
            <a:r>
              <a:rPr lang="en-US" sz="2000" b="0" dirty="0">
                <a:solidFill>
                  <a:srgbClr val="098658"/>
                </a:solidFill>
                <a:effectLst/>
                <a:latin typeface="Microsoft YaHei" panose="020B0503020204020204" pitchFamily="34" charset="-122"/>
                <a:ea typeface="Microsoft YaHei" panose="020B0503020204020204" pitchFamily="34" charset="-122"/>
              </a:rPr>
              <a:t>0</a:t>
            </a:r>
            <a:r>
              <a:rPr lang="en-US" sz="2000" b="0" dirty="0">
                <a:solidFill>
                  <a:srgbClr val="000000"/>
                </a:solidFill>
                <a:effectLst/>
                <a:latin typeface="Microsoft YaHei" panose="020B0503020204020204" pitchFamily="34" charset="-122"/>
                <a:ea typeface="Microsoft YaHei" panose="020B0503020204020204" pitchFamily="34" charset="-122"/>
              </a:rPr>
              <a:t>; </a:t>
            </a:r>
            <a:r>
              <a:rPr lang="en-US" sz="2000" b="0" dirty="0" err="1">
                <a:solidFill>
                  <a:srgbClr val="000000"/>
                </a:solidFill>
                <a:effectLst/>
                <a:latin typeface="Microsoft YaHei" panose="020B0503020204020204" pitchFamily="34" charset="-122"/>
                <a:ea typeface="Microsoft YaHei" panose="020B0503020204020204" pitchFamily="34" charset="-122"/>
              </a:rPr>
              <a:t>i</a:t>
            </a:r>
            <a:r>
              <a:rPr lang="en-US" sz="2000" b="0" dirty="0">
                <a:solidFill>
                  <a:srgbClr val="000000"/>
                </a:solidFill>
                <a:effectLst/>
                <a:latin typeface="Microsoft YaHei" panose="020B0503020204020204" pitchFamily="34" charset="-122"/>
                <a:ea typeface="Microsoft YaHei" panose="020B0503020204020204" pitchFamily="34" charset="-122"/>
              </a:rPr>
              <a:t>&lt;</a:t>
            </a:r>
            <a:r>
              <a:rPr lang="en-US" sz="2000" b="0" dirty="0" err="1">
                <a:solidFill>
                  <a:srgbClr val="000000"/>
                </a:solidFill>
                <a:effectLst/>
                <a:latin typeface="Microsoft YaHei" panose="020B0503020204020204" pitchFamily="34" charset="-122"/>
                <a:ea typeface="Microsoft YaHei" panose="020B0503020204020204" pitchFamily="34" charset="-122"/>
              </a:rPr>
              <a:t>X.length</a:t>
            </a:r>
            <a:r>
              <a:rPr lang="en-US" sz="2000" b="0" dirty="0">
                <a:solidFill>
                  <a:srgbClr val="000000"/>
                </a:solidFill>
                <a:effectLst/>
                <a:latin typeface="Microsoft YaHei" panose="020B0503020204020204" pitchFamily="34" charset="-122"/>
                <a:ea typeface="Microsoft YaHei" panose="020B0503020204020204" pitchFamily="34" charset="-122"/>
              </a:rPr>
              <a:t>(); </a:t>
            </a:r>
            <a:r>
              <a:rPr lang="en-US" sz="2000" b="0" dirty="0" err="1">
                <a:solidFill>
                  <a:srgbClr val="000000"/>
                </a:solidFill>
                <a:effectLst/>
                <a:latin typeface="Microsoft YaHei" panose="020B0503020204020204" pitchFamily="34" charset="-122"/>
                <a:ea typeface="Microsoft YaHei" panose="020B0503020204020204" pitchFamily="34" charset="-122"/>
              </a:rPr>
              <a:t>i</a:t>
            </a:r>
            <a:r>
              <a:rPr lang="en-US" sz="2000" b="0" dirty="0">
                <a:solidFill>
                  <a:srgbClr val="000000"/>
                </a:solidFill>
                <a:effectLst/>
                <a:latin typeface="Microsoft YaHei" panose="020B0503020204020204" pitchFamily="34" charset="-122"/>
                <a:ea typeface="Microsoft YaHei" panose="020B0503020204020204" pitchFamily="34" charset="-122"/>
              </a:rPr>
              <a:t>++){</a:t>
            </a:r>
          </a:p>
          <a:p>
            <a:pPr>
              <a:lnSpc>
                <a:spcPct val="125000"/>
              </a:lnSpc>
            </a:pPr>
            <a:r>
              <a:rPr lang="en-US" sz="2000" b="0" dirty="0">
                <a:solidFill>
                  <a:srgbClr val="0000FF"/>
                </a:solidFill>
                <a:effectLst/>
                <a:latin typeface="Microsoft YaHei" panose="020B0503020204020204" pitchFamily="34" charset="-122"/>
                <a:ea typeface="Microsoft YaHei" panose="020B0503020204020204" pitchFamily="34" charset="-122"/>
              </a:rPr>
              <a:t>        int</a:t>
            </a:r>
            <a:r>
              <a:rPr lang="en-US" sz="2000" b="0" dirty="0">
                <a:solidFill>
                  <a:srgbClr val="000000"/>
                </a:solidFill>
                <a:effectLst/>
                <a:latin typeface="Microsoft YaHei" panose="020B0503020204020204" pitchFamily="34" charset="-122"/>
                <a:ea typeface="Microsoft YaHei" panose="020B0503020204020204" pitchFamily="34" charset="-122"/>
              </a:rPr>
              <a:t> x = (</a:t>
            </a:r>
            <a:r>
              <a:rPr lang="en-US" sz="2000" b="0" dirty="0">
                <a:solidFill>
                  <a:srgbClr val="0000FF"/>
                </a:solidFill>
                <a:effectLst/>
                <a:latin typeface="Microsoft YaHei" panose="020B0503020204020204" pitchFamily="34" charset="-122"/>
                <a:ea typeface="Microsoft YaHei" panose="020B0503020204020204" pitchFamily="34" charset="-122"/>
              </a:rPr>
              <a:t>int</a:t>
            </a:r>
            <a:r>
              <a:rPr lang="en-US" sz="2000" b="0" dirty="0">
                <a:solidFill>
                  <a:srgbClr val="000000"/>
                </a:solidFill>
                <a:effectLst/>
                <a:latin typeface="Microsoft YaHei" panose="020B0503020204020204" pitchFamily="34" charset="-122"/>
                <a:ea typeface="Microsoft YaHei" panose="020B0503020204020204" pitchFamily="34" charset="-122"/>
              </a:rPr>
              <a:t>)</a:t>
            </a:r>
            <a:r>
              <a:rPr lang="en-US" sz="2000" b="0" dirty="0" err="1">
                <a:solidFill>
                  <a:srgbClr val="000000"/>
                </a:solidFill>
                <a:effectLst/>
                <a:latin typeface="Microsoft YaHei" panose="020B0503020204020204" pitchFamily="34" charset="-122"/>
                <a:ea typeface="Microsoft YaHei" panose="020B0503020204020204" pitchFamily="34" charset="-122"/>
              </a:rPr>
              <a:t>X.charAt</a:t>
            </a:r>
            <a:r>
              <a:rPr lang="en-US" sz="2000" b="0" dirty="0">
                <a:solidFill>
                  <a:srgbClr val="000000"/>
                </a:solidFill>
                <a:effectLst/>
                <a:latin typeface="Microsoft YaHei" panose="020B0503020204020204" pitchFamily="34" charset="-122"/>
                <a:ea typeface="Microsoft YaHei" panose="020B0503020204020204" pitchFamily="34" charset="-122"/>
              </a:rPr>
              <a:t>(</a:t>
            </a:r>
            <a:r>
              <a:rPr lang="en-US" sz="2000" b="0" dirty="0" err="1">
                <a:solidFill>
                  <a:srgbClr val="000000"/>
                </a:solidFill>
                <a:effectLst/>
                <a:latin typeface="Microsoft YaHei" panose="020B0503020204020204" pitchFamily="34" charset="-122"/>
                <a:ea typeface="Microsoft YaHei" panose="020B0503020204020204" pitchFamily="34" charset="-122"/>
              </a:rPr>
              <a:t>i</a:t>
            </a:r>
            <a:r>
              <a:rPr lang="en-US" sz="2000" b="0" dirty="0">
                <a:solidFill>
                  <a:srgbClr val="000000"/>
                </a:solidFill>
                <a:effectLst/>
                <a:latin typeface="Microsoft YaHei" panose="020B0503020204020204" pitchFamily="34" charset="-122"/>
                <a:ea typeface="Microsoft YaHei" panose="020B0503020204020204" pitchFamily="34" charset="-122"/>
              </a:rPr>
              <a:t>);</a:t>
            </a:r>
          </a:p>
          <a:p>
            <a:pPr>
              <a:lnSpc>
                <a:spcPct val="125000"/>
              </a:lnSpc>
            </a:pPr>
            <a:r>
              <a:rPr lang="en-US" sz="2000" b="0" dirty="0">
                <a:solidFill>
                  <a:srgbClr val="0000FF"/>
                </a:solidFill>
                <a:effectLst/>
                <a:latin typeface="Microsoft YaHei" panose="020B0503020204020204" pitchFamily="34" charset="-122"/>
                <a:ea typeface="Microsoft YaHei" panose="020B0503020204020204" pitchFamily="34" charset="-122"/>
              </a:rPr>
              <a:t>        int</a:t>
            </a:r>
            <a:r>
              <a:rPr lang="en-US" sz="2000" b="0" dirty="0">
                <a:solidFill>
                  <a:srgbClr val="000000"/>
                </a:solidFill>
                <a:effectLst/>
                <a:latin typeface="Microsoft YaHei" panose="020B0503020204020204" pitchFamily="34" charset="-122"/>
                <a:ea typeface="Microsoft YaHei" panose="020B0503020204020204" pitchFamily="34" charset="-122"/>
              </a:rPr>
              <a:t> y = </a:t>
            </a:r>
            <a:r>
              <a:rPr lang="en-US" sz="2000" b="0" dirty="0">
                <a:solidFill>
                  <a:srgbClr val="098658"/>
                </a:solidFill>
                <a:effectLst/>
                <a:latin typeface="Microsoft YaHei" panose="020B0503020204020204" pitchFamily="34" charset="-122"/>
                <a:ea typeface="Microsoft YaHei" panose="020B0503020204020204" pitchFamily="34" charset="-122"/>
              </a:rPr>
              <a:t>0</a:t>
            </a:r>
            <a:r>
              <a:rPr lang="en-US" sz="2000" b="0" dirty="0">
                <a:solidFill>
                  <a:srgbClr val="000000"/>
                </a:solidFill>
                <a:effectLst/>
                <a:latin typeface="Microsoft YaHei" panose="020B0503020204020204" pitchFamily="34" charset="-122"/>
                <a:ea typeface="Microsoft YaHei" panose="020B0503020204020204" pitchFamily="34" charset="-122"/>
              </a:rPr>
              <a:t>;</a:t>
            </a:r>
          </a:p>
          <a:p>
            <a:pPr>
              <a:lnSpc>
                <a:spcPct val="125000"/>
              </a:lnSpc>
            </a:pPr>
            <a:r>
              <a:rPr lang="en-US" sz="2000" b="0" dirty="0">
                <a:solidFill>
                  <a:srgbClr val="0000FF"/>
                </a:solidFill>
                <a:effectLst/>
                <a:latin typeface="Microsoft YaHei" panose="020B0503020204020204" pitchFamily="34" charset="-122"/>
                <a:ea typeface="Microsoft YaHei" panose="020B0503020204020204" pitchFamily="34" charset="-122"/>
              </a:rPr>
              <a:t>        for</a:t>
            </a:r>
            <a:r>
              <a:rPr lang="en-US" sz="2000" b="0" dirty="0">
                <a:solidFill>
                  <a:srgbClr val="000000"/>
                </a:solidFill>
                <a:effectLst/>
                <a:latin typeface="Microsoft YaHei" panose="020B0503020204020204" pitchFamily="34" charset="-122"/>
                <a:ea typeface="Microsoft YaHei" panose="020B0503020204020204" pitchFamily="34" charset="-122"/>
              </a:rPr>
              <a:t>(</a:t>
            </a:r>
            <a:r>
              <a:rPr lang="en-US" sz="2000" b="0" dirty="0">
                <a:solidFill>
                  <a:srgbClr val="0000FF"/>
                </a:solidFill>
                <a:effectLst/>
                <a:latin typeface="Microsoft YaHei" panose="020B0503020204020204" pitchFamily="34" charset="-122"/>
                <a:ea typeface="Microsoft YaHei" panose="020B0503020204020204" pitchFamily="34" charset="-122"/>
              </a:rPr>
              <a:t>int</a:t>
            </a:r>
            <a:r>
              <a:rPr lang="en-US" sz="2000" b="0" dirty="0">
                <a:solidFill>
                  <a:srgbClr val="000000"/>
                </a:solidFill>
                <a:effectLst/>
                <a:latin typeface="Microsoft YaHei" panose="020B0503020204020204" pitchFamily="34" charset="-122"/>
                <a:ea typeface="Microsoft YaHei" panose="020B0503020204020204" pitchFamily="34" charset="-122"/>
              </a:rPr>
              <a:t> j=</a:t>
            </a:r>
            <a:r>
              <a:rPr lang="en-US" sz="2000" b="0" dirty="0">
                <a:solidFill>
                  <a:srgbClr val="098658"/>
                </a:solidFill>
                <a:effectLst/>
                <a:latin typeface="Microsoft YaHei" panose="020B0503020204020204" pitchFamily="34" charset="-122"/>
                <a:ea typeface="Microsoft YaHei" panose="020B0503020204020204" pitchFamily="34" charset="-122"/>
              </a:rPr>
              <a:t>0</a:t>
            </a:r>
            <a:r>
              <a:rPr lang="en-US" sz="2000" b="0" dirty="0">
                <a:solidFill>
                  <a:srgbClr val="000000"/>
                </a:solidFill>
                <a:effectLst/>
                <a:latin typeface="Microsoft YaHei" panose="020B0503020204020204" pitchFamily="34" charset="-122"/>
                <a:ea typeface="Microsoft YaHei" panose="020B0503020204020204" pitchFamily="34" charset="-122"/>
              </a:rPr>
              <a:t>; j&lt;x; </a:t>
            </a:r>
            <a:r>
              <a:rPr lang="en-US" sz="2000" b="0" dirty="0" err="1">
                <a:solidFill>
                  <a:srgbClr val="000000"/>
                </a:solidFill>
                <a:effectLst/>
                <a:latin typeface="Microsoft YaHei" panose="020B0503020204020204" pitchFamily="34" charset="-122"/>
                <a:ea typeface="Microsoft YaHei" panose="020B0503020204020204" pitchFamily="34" charset="-122"/>
              </a:rPr>
              <a:t>j++</a:t>
            </a:r>
            <a:r>
              <a:rPr lang="en-US" sz="2000" b="0" dirty="0">
                <a:solidFill>
                  <a:srgbClr val="000000"/>
                </a:solidFill>
                <a:effectLst/>
                <a:latin typeface="Microsoft YaHei" panose="020B0503020204020204" pitchFamily="34" charset="-122"/>
                <a:ea typeface="Microsoft YaHei" panose="020B0503020204020204" pitchFamily="34" charset="-122"/>
              </a:rPr>
              <a:t>){</a:t>
            </a:r>
          </a:p>
          <a:p>
            <a:pPr>
              <a:lnSpc>
                <a:spcPct val="125000"/>
              </a:lnSpc>
            </a:pPr>
            <a:r>
              <a:rPr lang="en-US" sz="2000" b="0" dirty="0">
                <a:solidFill>
                  <a:srgbClr val="000000"/>
                </a:solidFill>
                <a:effectLst/>
                <a:latin typeface="Microsoft YaHei" panose="020B0503020204020204" pitchFamily="34" charset="-122"/>
                <a:ea typeface="Microsoft YaHei" panose="020B0503020204020204" pitchFamily="34" charset="-122"/>
              </a:rPr>
              <a:t>            y = y+</a:t>
            </a:r>
            <a:r>
              <a:rPr lang="en-US" sz="2000" b="0" dirty="0">
                <a:solidFill>
                  <a:srgbClr val="098658"/>
                </a:solidFill>
                <a:effectLst/>
                <a:latin typeface="Microsoft YaHei" panose="020B0503020204020204" pitchFamily="34" charset="-122"/>
                <a:ea typeface="Microsoft YaHei" panose="020B0503020204020204" pitchFamily="34" charset="-122"/>
              </a:rPr>
              <a:t>1</a:t>
            </a:r>
            <a:r>
              <a:rPr lang="en-US" sz="2000" b="0" dirty="0">
                <a:solidFill>
                  <a:srgbClr val="000000"/>
                </a:solidFill>
                <a:effectLst/>
                <a:latin typeface="Microsoft YaHei" panose="020B0503020204020204" pitchFamily="34" charset="-122"/>
                <a:ea typeface="Microsoft YaHei" panose="020B0503020204020204" pitchFamily="34" charset="-122"/>
              </a:rPr>
              <a:t>;</a:t>
            </a:r>
          </a:p>
          <a:p>
            <a:pPr>
              <a:lnSpc>
                <a:spcPct val="125000"/>
              </a:lnSpc>
            </a:pPr>
            <a:r>
              <a:rPr lang="en-US" sz="2000" b="0" dirty="0">
                <a:solidFill>
                  <a:srgbClr val="000000"/>
                </a:solidFill>
                <a:effectLst/>
                <a:latin typeface="Microsoft YaHei" panose="020B0503020204020204" pitchFamily="34" charset="-122"/>
                <a:ea typeface="Microsoft YaHei" panose="020B0503020204020204" pitchFamily="34" charset="-122"/>
              </a:rPr>
              <a:t>        }</a:t>
            </a:r>
          </a:p>
          <a:p>
            <a:pPr>
              <a:lnSpc>
                <a:spcPct val="125000"/>
              </a:lnSpc>
            </a:pPr>
            <a:r>
              <a:rPr lang="en-US" sz="2000" b="0" dirty="0">
                <a:solidFill>
                  <a:srgbClr val="000000"/>
                </a:solidFill>
                <a:effectLst/>
                <a:latin typeface="Microsoft YaHei" panose="020B0503020204020204" pitchFamily="34" charset="-122"/>
                <a:ea typeface="Microsoft YaHei" panose="020B0503020204020204" pitchFamily="34" charset="-122"/>
              </a:rPr>
              <a:t>        Y = </a:t>
            </a:r>
            <a:r>
              <a:rPr lang="en-US" sz="2000" b="0" dirty="0" err="1">
                <a:solidFill>
                  <a:srgbClr val="000000"/>
                </a:solidFill>
                <a:effectLst/>
                <a:latin typeface="Microsoft YaHei" panose="020B0503020204020204" pitchFamily="34" charset="-122"/>
                <a:ea typeface="Microsoft YaHei" panose="020B0503020204020204" pitchFamily="34" charset="-122"/>
              </a:rPr>
              <a:t>Y+char</a:t>
            </a:r>
            <a:r>
              <a:rPr lang="en-US" sz="2000" b="0" dirty="0">
                <a:solidFill>
                  <a:srgbClr val="000000"/>
                </a:solidFill>
                <a:effectLst/>
                <a:latin typeface="Microsoft YaHei" panose="020B0503020204020204" pitchFamily="34" charset="-122"/>
                <a:ea typeface="Microsoft YaHei" panose="020B0503020204020204" pitchFamily="34" charset="-122"/>
              </a:rPr>
              <a:t>(y);</a:t>
            </a:r>
          </a:p>
          <a:p>
            <a:pPr>
              <a:lnSpc>
                <a:spcPct val="125000"/>
              </a:lnSpc>
            </a:pPr>
            <a:r>
              <a:rPr lang="en-US" sz="2000" b="0" dirty="0">
                <a:solidFill>
                  <a:srgbClr val="000000"/>
                </a:solidFill>
                <a:effectLst/>
                <a:latin typeface="Microsoft YaHei" panose="020B0503020204020204" pitchFamily="34" charset="-122"/>
                <a:ea typeface="Microsoft YaHei" panose="020B0503020204020204" pitchFamily="34" charset="-122"/>
              </a:rPr>
              <a:t>    }</a:t>
            </a:r>
          </a:p>
          <a:p>
            <a:pPr>
              <a:lnSpc>
                <a:spcPct val="125000"/>
              </a:lnSpc>
            </a:pPr>
            <a:r>
              <a:rPr lang="en-US" sz="2000" b="0" dirty="0">
                <a:solidFill>
                  <a:srgbClr val="000000"/>
                </a:solidFill>
                <a:effectLst/>
                <a:latin typeface="Microsoft YaHei" panose="020B0503020204020204" pitchFamily="34" charset="-122"/>
                <a:ea typeface="Microsoft YaHei" panose="020B0503020204020204" pitchFamily="34" charset="-122"/>
              </a:rPr>
              <a:t>    </a:t>
            </a:r>
            <a:r>
              <a:rPr lang="en-US" sz="2000" b="0" dirty="0">
                <a:solidFill>
                  <a:srgbClr val="000000"/>
                </a:solidFill>
                <a:effectLst/>
                <a:highlight>
                  <a:srgbClr val="FF0000"/>
                </a:highlight>
                <a:latin typeface="Microsoft YaHei" panose="020B0503020204020204" pitchFamily="34" charset="-122"/>
                <a:ea typeface="Microsoft YaHei" panose="020B0503020204020204" pitchFamily="34" charset="-122"/>
              </a:rPr>
              <a:t>sink(Y);</a:t>
            </a:r>
          </a:p>
          <a:p>
            <a:pPr>
              <a:lnSpc>
                <a:spcPct val="125000"/>
              </a:lnSpc>
            </a:pPr>
            <a:r>
              <a:rPr lang="en-US" sz="2000" b="0" dirty="0">
                <a:solidFill>
                  <a:srgbClr val="000000"/>
                </a:solidFill>
                <a:effectLst/>
                <a:latin typeface="Microsoft YaHei" panose="020B0503020204020204" pitchFamily="34" charset="-122"/>
                <a:ea typeface="Microsoft YaHei" panose="020B0503020204020204" pitchFamily="34" charset="-122"/>
              </a:rPr>
              <a:t>}</a:t>
            </a:r>
          </a:p>
        </p:txBody>
      </p:sp>
      <p:sp>
        <p:nvSpPr>
          <p:cNvPr id="11" name="箭头: 左弧形 10">
            <a:extLst>
              <a:ext uri="{FF2B5EF4-FFF2-40B4-BE49-F238E27FC236}">
                <a16:creationId xmlns:a16="http://schemas.microsoft.com/office/drawing/2014/main" id="{4D03E0E6-0569-FCB3-0B98-BE2957810DE7}"/>
              </a:ext>
            </a:extLst>
          </p:cNvPr>
          <p:cNvSpPr/>
          <p:nvPr/>
        </p:nvSpPr>
        <p:spPr>
          <a:xfrm>
            <a:off x="7077371" y="1772816"/>
            <a:ext cx="499086" cy="1220282"/>
          </a:xfrm>
          <a:prstGeom prst="curvedRightArrow">
            <a:avLst>
              <a:gd name="adj1" fmla="val 11218"/>
              <a:gd name="adj2" fmla="val 40900"/>
              <a:gd name="adj3" fmla="val 272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箭头: 左弧形 17">
            <a:extLst>
              <a:ext uri="{FF2B5EF4-FFF2-40B4-BE49-F238E27FC236}">
                <a16:creationId xmlns:a16="http://schemas.microsoft.com/office/drawing/2014/main" id="{24E17EE4-EAA8-C6D6-BBBC-8CE8EC7F49B0}"/>
              </a:ext>
            </a:extLst>
          </p:cNvPr>
          <p:cNvSpPr/>
          <p:nvPr/>
        </p:nvSpPr>
        <p:spPr>
          <a:xfrm>
            <a:off x="7061454" y="2994033"/>
            <a:ext cx="494489" cy="1128099"/>
          </a:xfrm>
          <a:prstGeom prst="curvedRightArrow">
            <a:avLst>
              <a:gd name="adj1" fmla="val 11218"/>
              <a:gd name="adj2" fmla="val 40900"/>
              <a:gd name="adj3" fmla="val 27254"/>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箭头: 左弧形 18">
            <a:extLst>
              <a:ext uri="{FF2B5EF4-FFF2-40B4-BE49-F238E27FC236}">
                <a16:creationId xmlns:a16="http://schemas.microsoft.com/office/drawing/2014/main" id="{554FDD10-7BE0-04D2-6F81-EC88992F2BAB}"/>
              </a:ext>
            </a:extLst>
          </p:cNvPr>
          <p:cNvSpPr/>
          <p:nvPr/>
        </p:nvSpPr>
        <p:spPr>
          <a:xfrm>
            <a:off x="7056857" y="4122133"/>
            <a:ext cx="499086" cy="795006"/>
          </a:xfrm>
          <a:prstGeom prst="curvedRightArrow">
            <a:avLst>
              <a:gd name="adj1" fmla="val 11218"/>
              <a:gd name="adj2" fmla="val 40900"/>
              <a:gd name="adj3" fmla="val 272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箭头: 左弧形 19">
            <a:extLst>
              <a:ext uri="{FF2B5EF4-FFF2-40B4-BE49-F238E27FC236}">
                <a16:creationId xmlns:a16="http://schemas.microsoft.com/office/drawing/2014/main" id="{5225133D-47FC-AF75-EA6C-585AA211199E}"/>
              </a:ext>
            </a:extLst>
          </p:cNvPr>
          <p:cNvSpPr/>
          <p:nvPr/>
        </p:nvSpPr>
        <p:spPr>
          <a:xfrm>
            <a:off x="7050258" y="4901255"/>
            <a:ext cx="499086" cy="795006"/>
          </a:xfrm>
          <a:prstGeom prst="curvedRightArrow">
            <a:avLst>
              <a:gd name="adj1" fmla="val 11218"/>
              <a:gd name="adj2" fmla="val 40900"/>
              <a:gd name="adj3" fmla="val 272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5928241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solidFill>
                  <a:schemeClr val="bg1"/>
                </a:solidFill>
                <a:latin typeface="Microsoft YaHei" panose="020B0503020204020204" pitchFamily="34" charset="-122"/>
                <a:ea typeface="Microsoft YaHei" panose="020B0503020204020204" pitchFamily="34" charset="-122"/>
              </a:rPr>
              <a:t>        污点分析技术</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172354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隐式流分析</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1424" y="1706792"/>
            <a:ext cx="4824536" cy="1211357"/>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隐式流污点传播一直以来都是一个重要的问题，如果不被正确处理，会使污点分析的结果不精确。</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172354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存在的问题</a:t>
            </a:r>
          </a:p>
        </p:txBody>
      </p:sp>
      <p:sp>
        <p:nvSpPr>
          <p:cNvPr id="9" name="文本框 8">
            <a:extLst>
              <a:ext uri="{FF2B5EF4-FFF2-40B4-BE49-F238E27FC236}">
                <a16:creationId xmlns:a16="http://schemas.microsoft.com/office/drawing/2014/main" id="{667FEACB-D9CA-3E3E-54BA-D3CB0987A033}"/>
              </a:ext>
            </a:extLst>
          </p:cNvPr>
          <p:cNvSpPr txBox="1"/>
          <p:nvPr/>
        </p:nvSpPr>
        <p:spPr>
          <a:xfrm>
            <a:off x="6427872" y="1706792"/>
            <a:ext cx="4981477" cy="3904402"/>
          </a:xfrm>
          <a:prstGeom prst="rect">
            <a:avLst/>
          </a:prstGeom>
          <a:noFill/>
        </p:spPr>
        <p:txBody>
          <a:bodyPr wrap="square" rtlCol="0">
            <a:spAutoFit/>
          </a:bodyPr>
          <a:lstStyle/>
          <a:p>
            <a:pPr>
              <a:lnSpc>
                <a:spcPct val="125000"/>
              </a:lnSpc>
            </a:pPr>
            <a:r>
              <a:rPr kumimoji="1" lang="zh-CN" altLang="en-US" sz="2000" dirty="0">
                <a:latin typeface="Microsoft YaHei" panose="020B0503020204020204" pitchFamily="34" charset="-122"/>
                <a:ea typeface="Microsoft YaHei" panose="020B0503020204020204" pitchFamily="34" charset="-122"/>
              </a:rPr>
              <a:t>欠污染：</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由于对隐式流污点传播处理不当导致本应被标记的变量没有被标记的问题称为欠污染</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(under-taint)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问题。</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latin typeface="Microsoft YaHei" panose="020B0503020204020204" pitchFamily="34" charset="-122"/>
                <a:ea typeface="Microsoft YaHei" panose="020B0503020204020204" pitchFamily="34" charset="-122"/>
              </a:rPr>
              <a:t>过污染：</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由于污点标记的数量过多而导致污点变量大量扩散的问题称为过污染</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(over-taint)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问题。</a:t>
            </a: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目前，针对隐式流问题的研究重点是尽量减少欠污染和过污染的情况。</a:t>
            </a:r>
          </a:p>
        </p:txBody>
      </p:sp>
    </p:spTree>
    <p:extLst>
      <p:ext uri="{BB962C8B-B14F-4D97-AF65-F5344CB8AC3E}">
        <p14:creationId xmlns:p14="http://schemas.microsoft.com/office/powerpoint/2010/main" val="211863062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solidFill>
                  <a:schemeClr val="bg1"/>
                </a:solidFill>
                <a:latin typeface="Microsoft YaHei" panose="020B0503020204020204" pitchFamily="34" charset="-122"/>
                <a:ea typeface="Microsoft YaHei" panose="020B0503020204020204" pitchFamily="34" charset="-122"/>
              </a:rPr>
              <a:t>        污点分析技术</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无害处理</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1424" y="1706792"/>
            <a:ext cx="4824536" cy="2750240"/>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污点数据在传播的过程中可能会经过无害处理模块，</a:t>
            </a:r>
            <a:r>
              <a:rPr kumimoji="1" lang="zh-CN" altLang="en-US" sz="2000" dirty="0">
                <a:latin typeface="Microsoft YaHei" panose="020B0503020204020204" pitchFamily="34" charset="-122"/>
                <a:ea typeface="Microsoft YaHei" panose="020B0503020204020204" pitchFamily="34" charset="-122"/>
              </a:rPr>
              <a:t>无害处理模块是</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指污点数据经过该模块的处理后，数据本身不再携带敏感信息或者针对该数据的操作不会再对系统产生危害。换言之，带污点标记的数据在经过无害处理模块后，污点标记可以被移除。</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方法</a:t>
            </a:r>
          </a:p>
        </p:txBody>
      </p:sp>
      <p:sp>
        <p:nvSpPr>
          <p:cNvPr id="9" name="文本框 8">
            <a:extLst>
              <a:ext uri="{FF2B5EF4-FFF2-40B4-BE49-F238E27FC236}">
                <a16:creationId xmlns:a16="http://schemas.microsoft.com/office/drawing/2014/main" id="{667FEACB-D9CA-3E3E-54BA-D3CB0987A033}"/>
              </a:ext>
            </a:extLst>
          </p:cNvPr>
          <p:cNvSpPr txBox="1"/>
          <p:nvPr/>
        </p:nvSpPr>
        <p:spPr>
          <a:xfrm>
            <a:off x="6427872" y="1706792"/>
            <a:ext cx="4981477" cy="2365519"/>
          </a:xfrm>
          <a:prstGeom prst="rect">
            <a:avLst/>
          </a:prstGeom>
          <a:noFill/>
        </p:spPr>
        <p:txBody>
          <a:bodyPr wrap="square" rtlCol="0">
            <a:spAutoFit/>
          </a:bodyPr>
          <a:lstStyle/>
          <a:p>
            <a:pPr>
              <a:lnSpc>
                <a:spcPct val="125000"/>
              </a:lnSpc>
            </a:pPr>
            <a:r>
              <a:rPr kumimoji="1" lang="zh-CN" altLang="en-US" sz="2000" dirty="0">
                <a:latin typeface="Microsoft YaHei" panose="020B0503020204020204" pitchFamily="34" charset="-122"/>
                <a:ea typeface="Microsoft YaHei" panose="020B0503020204020204" pitchFamily="34" charset="-122"/>
              </a:rPr>
              <a:t>正确地使用无害处理可以降低系统中污点标记的数量，提高污点分析的效率，并且避免由于污点扩散导致的分析结果不精确的问题。常数赋值是最直观的无害处理的方式；加密处理、程序验证等在一定程度上，可以认为是无害处理。</a:t>
            </a:r>
          </a:p>
        </p:txBody>
      </p:sp>
    </p:spTree>
    <p:extLst>
      <p:ext uri="{BB962C8B-B14F-4D97-AF65-F5344CB8AC3E}">
        <p14:creationId xmlns:p14="http://schemas.microsoft.com/office/powerpoint/2010/main" val="188811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词法分析</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834F9780-0674-44A0-FF7F-C80FD400A950}"/>
              </a:ext>
            </a:extLst>
          </p:cNvPr>
          <p:cNvSpPr txBox="1"/>
          <p:nvPr/>
        </p:nvSpPr>
        <p:spPr>
          <a:xfrm>
            <a:off x="773944" y="1713278"/>
            <a:ext cx="5111749" cy="4031873"/>
          </a:xfrm>
          <a:prstGeom prst="rect">
            <a:avLst/>
          </a:prstGeom>
          <a:noFill/>
        </p:spPr>
        <p:txBody>
          <a:bodyPr wrap="square" rtlCol="0">
            <a:spAutoFit/>
          </a:bodyPr>
          <a:lstStyle/>
          <a:p>
            <a:r>
              <a:rPr lang="en" altLang="zh-CN" sz="1600" dirty="0">
                <a:solidFill>
                  <a:srgbClr val="0000FF"/>
                </a:solidFill>
                <a:latin typeface="Menlo" panose="020B0609030804020204" pitchFamily="49" charset="0"/>
              </a:rPr>
              <a:t>#include </a:t>
            </a:r>
            <a:r>
              <a:rPr lang="en" altLang="zh-CN" sz="1600" dirty="0">
                <a:solidFill>
                  <a:srgbClr val="A31515"/>
                </a:solidFill>
                <a:latin typeface="Menlo" panose="020B0609030804020204" pitchFamily="49" charset="0"/>
              </a:rPr>
              <a:t>&lt;</a:t>
            </a:r>
            <a:r>
              <a:rPr lang="en" altLang="zh-CN" sz="1600" dirty="0" err="1">
                <a:solidFill>
                  <a:srgbClr val="A31515"/>
                </a:solidFill>
                <a:latin typeface="Menlo" panose="020B0609030804020204" pitchFamily="49" charset="0"/>
              </a:rPr>
              <a:t>stdio.h</a:t>
            </a:r>
            <a:r>
              <a:rPr lang="en" altLang="zh-CN" sz="1600" dirty="0">
                <a:solidFill>
                  <a:srgbClr val="A31515"/>
                </a:solidFill>
                <a:latin typeface="Menlo" panose="020B0609030804020204" pitchFamily="49" charset="0"/>
              </a:rPr>
              <a:t>&gt;</a:t>
            </a:r>
            <a:endParaRPr lang="en" altLang="zh-CN" sz="1600" dirty="0">
              <a:solidFill>
                <a:srgbClr val="000000"/>
              </a:solidFill>
              <a:latin typeface="Menlo" panose="020B0609030804020204" pitchFamily="49" charset="0"/>
            </a:endParaRPr>
          </a:p>
          <a:p>
            <a:r>
              <a:rPr lang="en" altLang="zh-CN" sz="1600" dirty="0">
                <a:solidFill>
                  <a:srgbClr val="0000FF"/>
                </a:solidFill>
                <a:latin typeface="Menlo" panose="020B0609030804020204" pitchFamily="49" charset="0"/>
              </a:rPr>
              <a:t>#include </a:t>
            </a:r>
            <a:r>
              <a:rPr lang="en" altLang="zh-CN" sz="1600" dirty="0">
                <a:solidFill>
                  <a:srgbClr val="A31515"/>
                </a:solidFill>
                <a:latin typeface="Menlo" panose="020B0609030804020204" pitchFamily="49" charset="0"/>
              </a:rPr>
              <a:t>&lt;</a:t>
            </a:r>
            <a:r>
              <a:rPr lang="en" altLang="zh-CN" sz="1600" dirty="0" err="1">
                <a:solidFill>
                  <a:srgbClr val="A31515"/>
                </a:solidFill>
                <a:latin typeface="Menlo" panose="020B0609030804020204" pitchFamily="49" charset="0"/>
              </a:rPr>
              <a:t>string.h</a:t>
            </a:r>
            <a:r>
              <a:rPr lang="en" altLang="zh-CN" sz="1600" dirty="0">
                <a:solidFill>
                  <a:srgbClr val="A31515"/>
                </a:solidFill>
                <a:latin typeface="Menlo" panose="020B0609030804020204" pitchFamily="49" charset="0"/>
              </a:rPr>
              <a:t>&gt;</a:t>
            </a:r>
          </a:p>
          <a:p>
            <a:endParaRPr lang="en" altLang="zh-CN" sz="1600" dirty="0">
              <a:solidFill>
                <a:srgbClr val="000000"/>
              </a:solidFill>
              <a:latin typeface="Menlo" panose="020B0609030804020204" pitchFamily="49" charset="0"/>
            </a:endParaRPr>
          </a:p>
          <a:p>
            <a:r>
              <a:rPr lang="en" altLang="zh-CN" sz="1600" dirty="0">
                <a:solidFill>
                  <a:srgbClr val="0000FF"/>
                </a:solidFill>
                <a:latin typeface="Menlo" panose="020B0609030804020204" pitchFamily="49" charset="0"/>
              </a:rPr>
              <a:t>void</a:t>
            </a:r>
            <a:r>
              <a:rPr lang="en" altLang="zh-CN" sz="1600" dirty="0">
                <a:solidFill>
                  <a:srgbClr val="000000"/>
                </a:solidFill>
                <a:latin typeface="Menlo" panose="020B0609030804020204" pitchFamily="49" charset="0"/>
              </a:rPr>
              <a:t> </a:t>
            </a:r>
            <a:r>
              <a:rPr lang="en" altLang="zh-CN" sz="1600" dirty="0" err="1">
                <a:solidFill>
                  <a:srgbClr val="000000"/>
                </a:solidFill>
                <a:latin typeface="Menlo" panose="020B0609030804020204" pitchFamily="49" charset="0"/>
              </a:rPr>
              <a:t>makeoverflow</a:t>
            </a:r>
            <a:r>
              <a:rPr lang="en" altLang="zh-CN" sz="1600" dirty="0">
                <a:solidFill>
                  <a:srgbClr val="000000"/>
                </a:solidFill>
                <a:latin typeface="Menlo" panose="020B0609030804020204" pitchFamily="49" charset="0"/>
              </a:rPr>
              <a:t>(</a:t>
            </a:r>
            <a:r>
              <a:rPr lang="en" altLang="zh-CN" sz="1600" dirty="0">
                <a:solidFill>
                  <a:srgbClr val="0000FF"/>
                </a:solidFill>
                <a:latin typeface="Menlo" panose="020B0609030804020204" pitchFamily="49" charset="0"/>
              </a:rPr>
              <a:t>char</a:t>
            </a:r>
            <a:r>
              <a:rPr lang="en" altLang="zh-CN" sz="1600" dirty="0">
                <a:solidFill>
                  <a:srgbClr val="000000"/>
                </a:solidFill>
                <a:latin typeface="Menlo" panose="020B0609030804020204" pitchFamily="49" charset="0"/>
              </a:rPr>
              <a:t> *b){</a:t>
            </a:r>
          </a:p>
          <a:p>
            <a:r>
              <a:rPr lang="zh-CN" altLang="en-US" sz="1600" dirty="0">
                <a:solidFill>
                  <a:srgbClr val="0000FF"/>
                </a:solidFill>
                <a:latin typeface="Menlo" panose="020B0609030804020204" pitchFamily="49" charset="0"/>
              </a:rPr>
              <a:t>  </a:t>
            </a:r>
            <a:r>
              <a:rPr lang="en" altLang="zh-CN" sz="1600" dirty="0">
                <a:solidFill>
                  <a:srgbClr val="0000FF"/>
                </a:solidFill>
                <a:latin typeface="Menlo" panose="020B0609030804020204" pitchFamily="49" charset="0"/>
              </a:rPr>
              <a:t>char</a:t>
            </a:r>
            <a:r>
              <a:rPr lang="en" altLang="zh-CN" sz="1600" dirty="0">
                <a:solidFill>
                  <a:srgbClr val="000000"/>
                </a:solidFill>
                <a:latin typeface="Menlo" panose="020B0609030804020204" pitchFamily="49" charset="0"/>
              </a:rPr>
              <a:t> des[</a:t>
            </a:r>
            <a:r>
              <a:rPr lang="en" altLang="zh-CN" sz="1600" dirty="0">
                <a:solidFill>
                  <a:srgbClr val="098658"/>
                </a:solidFill>
                <a:latin typeface="Menlo" panose="020B0609030804020204" pitchFamily="49" charset="0"/>
              </a:rPr>
              <a:t>5</a:t>
            </a:r>
            <a:r>
              <a:rPr lang="en" altLang="zh-CN" sz="1600" dirty="0">
                <a:solidFill>
                  <a:srgbClr val="000000"/>
                </a:solidFill>
                <a:latin typeface="Menlo" panose="020B0609030804020204" pitchFamily="49" charset="0"/>
              </a:rPr>
              <a:t>];</a:t>
            </a:r>
          </a:p>
          <a:p>
            <a:r>
              <a:rPr lang="zh-CN" altLang="en-US" sz="1600" dirty="0">
                <a:solidFill>
                  <a:srgbClr val="0000FF"/>
                </a:solidFill>
                <a:latin typeface="Menlo" panose="020B0609030804020204" pitchFamily="49" charset="0"/>
              </a:rPr>
              <a:t>  </a:t>
            </a:r>
            <a:r>
              <a:rPr lang="en" altLang="zh-CN" sz="1600" dirty="0" err="1">
                <a:solidFill>
                  <a:srgbClr val="0000FF"/>
                </a:solidFill>
                <a:highlight>
                  <a:srgbClr val="FFFF00"/>
                </a:highlight>
                <a:latin typeface="Menlo" panose="020B0609030804020204" pitchFamily="49" charset="0"/>
              </a:rPr>
              <a:t>strcpy</a:t>
            </a:r>
            <a:r>
              <a:rPr lang="en" altLang="zh-CN" sz="1600" dirty="0">
                <a:solidFill>
                  <a:srgbClr val="000000"/>
                </a:solidFill>
                <a:latin typeface="Menlo" panose="020B0609030804020204" pitchFamily="49" charset="0"/>
              </a:rPr>
              <a:t>(des, b);</a:t>
            </a:r>
          </a:p>
          <a:p>
            <a:r>
              <a:rPr lang="en" altLang="zh-CN" sz="1600" dirty="0">
                <a:solidFill>
                  <a:srgbClr val="000000"/>
                </a:solidFill>
                <a:latin typeface="Menlo" panose="020B0609030804020204" pitchFamily="49" charset="0"/>
              </a:rPr>
              <a:t>}</a:t>
            </a:r>
          </a:p>
          <a:p>
            <a:endParaRPr lang="en" altLang="zh-CN" sz="1600" dirty="0">
              <a:solidFill>
                <a:srgbClr val="000000"/>
              </a:solidFill>
              <a:latin typeface="Menlo" panose="020B0609030804020204" pitchFamily="49" charset="0"/>
            </a:endParaRPr>
          </a:p>
          <a:p>
            <a:r>
              <a:rPr lang="en" altLang="zh-CN" sz="1600" dirty="0">
                <a:solidFill>
                  <a:srgbClr val="0000FF"/>
                </a:solidFill>
                <a:latin typeface="Menlo" panose="020B0609030804020204" pitchFamily="49" charset="0"/>
              </a:rPr>
              <a:t>void</a:t>
            </a:r>
            <a:r>
              <a:rPr lang="en" altLang="zh-CN" sz="1600" dirty="0">
                <a:solidFill>
                  <a:srgbClr val="000000"/>
                </a:solidFill>
                <a:latin typeface="Menlo" panose="020B0609030804020204" pitchFamily="49" charset="0"/>
              </a:rPr>
              <a:t> main(</a:t>
            </a:r>
            <a:r>
              <a:rPr lang="en" altLang="zh-CN" sz="1600" dirty="0">
                <a:solidFill>
                  <a:srgbClr val="0000FF"/>
                </a:solidFill>
                <a:latin typeface="Menlo" panose="020B0609030804020204" pitchFamily="49" charset="0"/>
              </a:rPr>
              <a:t>int</a:t>
            </a:r>
            <a:r>
              <a:rPr lang="en" altLang="zh-CN" sz="1600" dirty="0">
                <a:solidFill>
                  <a:srgbClr val="000000"/>
                </a:solidFill>
                <a:latin typeface="Menlo" panose="020B0609030804020204" pitchFamily="49" charset="0"/>
              </a:rPr>
              <a:t> </a:t>
            </a:r>
            <a:r>
              <a:rPr lang="en" altLang="zh-CN" sz="1600" dirty="0" err="1">
                <a:solidFill>
                  <a:srgbClr val="000000"/>
                </a:solidFill>
                <a:latin typeface="Menlo" panose="020B0609030804020204" pitchFamily="49" charset="0"/>
              </a:rPr>
              <a:t>argc</a:t>
            </a:r>
            <a:r>
              <a:rPr lang="en" altLang="zh-CN" sz="1600" dirty="0">
                <a:solidFill>
                  <a:srgbClr val="000000"/>
                </a:solidFill>
                <a:latin typeface="Menlo" panose="020B0609030804020204" pitchFamily="49" charset="0"/>
              </a:rPr>
              <a:t>, </a:t>
            </a:r>
            <a:r>
              <a:rPr lang="en" altLang="zh-CN" sz="1600" dirty="0">
                <a:solidFill>
                  <a:srgbClr val="0000FF"/>
                </a:solidFill>
                <a:latin typeface="Menlo" panose="020B0609030804020204" pitchFamily="49" charset="0"/>
              </a:rPr>
              <a:t>char</a:t>
            </a:r>
            <a:r>
              <a:rPr lang="en" altLang="zh-CN" sz="1600" dirty="0">
                <a:solidFill>
                  <a:srgbClr val="000000"/>
                </a:solidFill>
                <a:latin typeface="Menlo" panose="020B0609030804020204" pitchFamily="49" charset="0"/>
              </a:rPr>
              <a:t> *</a:t>
            </a:r>
            <a:r>
              <a:rPr lang="en" altLang="zh-CN" sz="1600" dirty="0" err="1">
                <a:solidFill>
                  <a:srgbClr val="000000"/>
                </a:solidFill>
                <a:latin typeface="Menlo" panose="020B0609030804020204" pitchFamily="49" charset="0"/>
              </a:rPr>
              <a:t>argv</a:t>
            </a:r>
            <a:r>
              <a:rPr lang="en" altLang="zh-CN" sz="1600" dirty="0">
                <a:solidFill>
                  <a:srgbClr val="0000FF"/>
                </a:solidFill>
                <a:latin typeface="Menlo" panose="020B0609030804020204" pitchFamily="49" charset="0"/>
              </a:rPr>
              <a:t>[]</a:t>
            </a:r>
            <a:r>
              <a:rPr lang="en" altLang="zh-CN" sz="1600" dirty="0">
                <a:solidFill>
                  <a:srgbClr val="000000"/>
                </a:solidFill>
                <a:latin typeface="Menlo" panose="020B0609030804020204" pitchFamily="49" charset="0"/>
              </a:rPr>
              <a:t>){</a:t>
            </a:r>
          </a:p>
          <a:p>
            <a:r>
              <a:rPr lang="zh-CN" altLang="en-US" sz="1600" dirty="0">
                <a:solidFill>
                  <a:srgbClr val="0000FF"/>
                </a:solidFill>
                <a:latin typeface="Menlo" panose="020B0609030804020204" pitchFamily="49" charset="0"/>
              </a:rPr>
              <a:t>  </a:t>
            </a:r>
            <a:r>
              <a:rPr lang="en" altLang="zh-CN" sz="1600" dirty="0">
                <a:solidFill>
                  <a:srgbClr val="0000FF"/>
                </a:solidFill>
                <a:latin typeface="Menlo" panose="020B0609030804020204" pitchFamily="49" charset="0"/>
              </a:rPr>
              <a:t>if</a:t>
            </a:r>
            <a:r>
              <a:rPr lang="en" altLang="zh-CN" sz="1600" dirty="0">
                <a:solidFill>
                  <a:srgbClr val="000000"/>
                </a:solidFill>
                <a:latin typeface="Menlo" panose="020B0609030804020204" pitchFamily="49" charset="0"/>
              </a:rPr>
              <a:t> (</a:t>
            </a:r>
            <a:r>
              <a:rPr lang="en" altLang="zh-CN" sz="1600" dirty="0" err="1">
                <a:solidFill>
                  <a:srgbClr val="000000"/>
                </a:solidFill>
                <a:latin typeface="Menlo" panose="020B0609030804020204" pitchFamily="49" charset="0"/>
              </a:rPr>
              <a:t>argc</a:t>
            </a:r>
            <a:r>
              <a:rPr lang="en" altLang="zh-CN" sz="1600" dirty="0">
                <a:solidFill>
                  <a:srgbClr val="000000"/>
                </a:solidFill>
                <a:latin typeface="Menlo" panose="020B0609030804020204" pitchFamily="49" charset="0"/>
              </a:rPr>
              <a:t> &gt; </a:t>
            </a:r>
            <a:r>
              <a:rPr lang="en" altLang="zh-CN" sz="1600" dirty="0">
                <a:solidFill>
                  <a:srgbClr val="098658"/>
                </a:solidFill>
                <a:latin typeface="Menlo" panose="020B0609030804020204" pitchFamily="49" charset="0"/>
              </a:rPr>
              <a:t>1</a:t>
            </a:r>
            <a:r>
              <a:rPr lang="en" altLang="zh-CN" sz="1600" dirty="0">
                <a:solidFill>
                  <a:srgbClr val="000000"/>
                </a:solidFill>
                <a:latin typeface="Menlo" panose="020B0609030804020204" pitchFamily="49" charset="0"/>
              </a:rPr>
              <a:t>){</a:t>
            </a:r>
          </a:p>
          <a:p>
            <a:r>
              <a:rPr lang="zh-CN" altLang="en-US" sz="1600" dirty="0">
                <a:solidFill>
                  <a:srgbClr val="0000FF"/>
                </a:solidFill>
                <a:latin typeface="Menlo" panose="020B0609030804020204" pitchFamily="49" charset="0"/>
              </a:rPr>
              <a:t>    </a:t>
            </a:r>
            <a:r>
              <a:rPr lang="en" altLang="zh-CN" sz="1600" dirty="0">
                <a:solidFill>
                  <a:srgbClr val="0000FF"/>
                </a:solidFill>
                <a:latin typeface="Menlo" panose="020B0609030804020204" pitchFamily="49" charset="0"/>
              </a:rPr>
              <a:t>if</a:t>
            </a:r>
            <a:r>
              <a:rPr lang="en" altLang="zh-CN" sz="1600" dirty="0">
                <a:solidFill>
                  <a:srgbClr val="000000"/>
                </a:solidFill>
                <a:latin typeface="Menlo" panose="020B0609030804020204" pitchFamily="49" charset="0"/>
              </a:rPr>
              <a:t>(</a:t>
            </a:r>
            <a:r>
              <a:rPr lang="en" altLang="zh-CN" sz="1600" dirty="0" err="1">
                <a:solidFill>
                  <a:srgbClr val="000000"/>
                </a:solidFill>
                <a:latin typeface="Menlo" panose="020B0609030804020204" pitchFamily="49" charset="0"/>
              </a:rPr>
              <a:t>strstr</a:t>
            </a:r>
            <a:r>
              <a:rPr lang="en" altLang="zh-CN" sz="1600" dirty="0">
                <a:solidFill>
                  <a:srgbClr val="000000"/>
                </a:solidFill>
                <a:latin typeface="Menlo" panose="020B0609030804020204" pitchFamily="49" charset="0"/>
              </a:rPr>
              <a:t>(</a:t>
            </a:r>
            <a:r>
              <a:rPr lang="en" altLang="zh-CN" sz="1600" dirty="0" err="1">
                <a:solidFill>
                  <a:srgbClr val="000000"/>
                </a:solidFill>
                <a:latin typeface="Menlo" panose="020B0609030804020204" pitchFamily="49" charset="0"/>
              </a:rPr>
              <a:t>argv</a:t>
            </a:r>
            <a:r>
              <a:rPr lang="en" altLang="zh-CN" sz="1600" dirty="0">
                <a:solidFill>
                  <a:srgbClr val="000000"/>
                </a:solidFill>
                <a:latin typeface="Menlo" panose="020B0609030804020204" pitchFamily="49" charset="0"/>
              </a:rPr>
              <a:t>[</a:t>
            </a:r>
            <a:r>
              <a:rPr lang="en" altLang="zh-CN" sz="1600" dirty="0">
                <a:solidFill>
                  <a:srgbClr val="098658"/>
                </a:solidFill>
                <a:latin typeface="Menlo" panose="020B0609030804020204" pitchFamily="49" charset="0"/>
              </a:rPr>
              <a:t>1</a:t>
            </a:r>
            <a:r>
              <a:rPr lang="en" altLang="zh-CN" sz="1600" dirty="0">
                <a:solidFill>
                  <a:srgbClr val="000000"/>
                </a:solidFill>
                <a:latin typeface="Menlo" panose="020B0609030804020204" pitchFamily="49" charset="0"/>
              </a:rPr>
              <a:t>],</a:t>
            </a:r>
            <a:r>
              <a:rPr lang="en" altLang="zh-CN" sz="1600" dirty="0">
                <a:solidFill>
                  <a:srgbClr val="A31515"/>
                </a:solidFill>
                <a:latin typeface="Menlo" panose="020B0609030804020204" pitchFamily="49" charset="0"/>
              </a:rPr>
              <a:t>"overflow"</a:t>
            </a:r>
            <a:r>
              <a:rPr lang="en" altLang="zh-CN" sz="1600" dirty="0">
                <a:solidFill>
                  <a:srgbClr val="000000"/>
                </a:solidFill>
                <a:latin typeface="Menlo" panose="020B0609030804020204" pitchFamily="49" charset="0"/>
              </a:rPr>
              <a:t>)!=</a:t>
            </a:r>
            <a:r>
              <a:rPr lang="en" altLang="zh-CN" sz="1600" dirty="0">
                <a:solidFill>
                  <a:srgbClr val="098658"/>
                </a:solidFill>
                <a:latin typeface="Menlo" panose="020B0609030804020204" pitchFamily="49" charset="0"/>
              </a:rPr>
              <a:t>0</a:t>
            </a:r>
            <a:r>
              <a:rPr lang="en" altLang="zh-CN" sz="1600" dirty="0">
                <a:solidFill>
                  <a:srgbClr val="000000"/>
                </a:solidFill>
                <a:latin typeface="Menlo" panose="020B0609030804020204" pitchFamily="49" charset="0"/>
              </a:rPr>
              <a:t>)</a:t>
            </a:r>
          </a:p>
          <a:p>
            <a:r>
              <a:rPr lang="zh-CN" altLang="en-US" sz="1600" dirty="0">
                <a:solidFill>
                  <a:srgbClr val="000000"/>
                </a:solidFill>
                <a:latin typeface="Menlo" panose="020B0609030804020204" pitchFamily="49" charset="0"/>
              </a:rPr>
              <a:t>      </a:t>
            </a:r>
            <a:r>
              <a:rPr lang="en" altLang="zh-CN" sz="1600" dirty="0" err="1">
                <a:solidFill>
                  <a:srgbClr val="000000"/>
                </a:solidFill>
                <a:latin typeface="Menlo" panose="020B0609030804020204" pitchFamily="49" charset="0"/>
              </a:rPr>
              <a:t>makeoverflow</a:t>
            </a:r>
            <a:r>
              <a:rPr lang="en" altLang="zh-CN" sz="1600" dirty="0">
                <a:solidFill>
                  <a:srgbClr val="000000"/>
                </a:solidFill>
                <a:latin typeface="Menlo" panose="020B0609030804020204" pitchFamily="49" charset="0"/>
              </a:rPr>
              <a:t>(</a:t>
            </a:r>
            <a:r>
              <a:rPr lang="en" altLang="zh-CN" sz="1600" dirty="0" err="1">
                <a:solidFill>
                  <a:srgbClr val="000000"/>
                </a:solidFill>
                <a:latin typeface="Menlo" panose="020B0609030804020204" pitchFamily="49" charset="0"/>
              </a:rPr>
              <a:t>argv</a:t>
            </a:r>
            <a:r>
              <a:rPr lang="en" altLang="zh-CN" sz="1600" dirty="0">
                <a:solidFill>
                  <a:srgbClr val="000000"/>
                </a:solidFill>
                <a:latin typeface="Menlo" panose="020B0609030804020204" pitchFamily="49" charset="0"/>
              </a:rPr>
              <a:t>[</a:t>
            </a:r>
            <a:r>
              <a:rPr lang="en" altLang="zh-CN" sz="1600" dirty="0">
                <a:solidFill>
                  <a:srgbClr val="098658"/>
                </a:solidFill>
                <a:latin typeface="Menlo" panose="020B0609030804020204" pitchFamily="49" charset="0"/>
              </a:rPr>
              <a:t>1</a:t>
            </a:r>
            <a:r>
              <a:rPr lang="en" altLang="zh-CN" sz="1600" dirty="0">
                <a:solidFill>
                  <a:srgbClr val="000000"/>
                </a:solidFill>
                <a:latin typeface="Menlo" panose="020B0609030804020204" pitchFamily="49" charset="0"/>
              </a:rPr>
              <a:t>]);</a:t>
            </a:r>
          </a:p>
          <a:p>
            <a:r>
              <a:rPr lang="zh-CN" altLang="en-US" sz="1600" dirty="0">
                <a:solidFill>
                  <a:srgbClr val="000000"/>
                </a:solidFill>
                <a:latin typeface="Menlo" panose="020B0609030804020204" pitchFamily="49" charset="0"/>
              </a:rPr>
              <a:t>  </a:t>
            </a:r>
            <a:r>
              <a:rPr lang="en" altLang="zh-CN" sz="1600" dirty="0">
                <a:solidFill>
                  <a:srgbClr val="000000"/>
                </a:solidFill>
                <a:latin typeface="Menlo" panose="020B0609030804020204" pitchFamily="49" charset="0"/>
              </a:rPr>
              <a:t>}</a:t>
            </a:r>
          </a:p>
          <a:p>
            <a:r>
              <a:rPr lang="zh-CN" altLang="en-US" sz="1600" dirty="0">
                <a:solidFill>
                  <a:srgbClr val="0000FF"/>
                </a:solidFill>
                <a:latin typeface="Menlo" panose="020B0609030804020204" pitchFamily="49" charset="0"/>
              </a:rPr>
              <a:t>  </a:t>
            </a:r>
            <a:r>
              <a:rPr lang="en" altLang="zh-CN" sz="1600" dirty="0">
                <a:solidFill>
                  <a:srgbClr val="0000FF"/>
                </a:solidFill>
                <a:latin typeface="Menlo" panose="020B0609030804020204" pitchFamily="49" charset="0"/>
              </a:rPr>
              <a:t>else</a:t>
            </a:r>
            <a:endParaRPr lang="en" altLang="zh-CN" sz="1600" dirty="0">
              <a:solidFill>
                <a:srgbClr val="000000"/>
              </a:solidFill>
              <a:latin typeface="Menlo" panose="020B0609030804020204" pitchFamily="49" charset="0"/>
            </a:endParaRPr>
          </a:p>
          <a:p>
            <a:r>
              <a:rPr lang="zh-CN" altLang="en-US" sz="1600" dirty="0">
                <a:solidFill>
                  <a:srgbClr val="000000"/>
                </a:solidFill>
                <a:latin typeface="Menlo" panose="020B0609030804020204" pitchFamily="49" charset="0"/>
              </a:rPr>
              <a:t>    </a:t>
            </a:r>
            <a:r>
              <a:rPr lang="en" altLang="zh-CN" sz="1600" dirty="0" err="1">
                <a:solidFill>
                  <a:srgbClr val="000000"/>
                </a:solidFill>
                <a:latin typeface="Menlo" panose="020B0609030804020204" pitchFamily="49" charset="0"/>
              </a:rPr>
              <a:t>printf</a:t>
            </a:r>
            <a:r>
              <a:rPr lang="en" altLang="zh-CN" sz="1600" dirty="0">
                <a:solidFill>
                  <a:srgbClr val="000000"/>
                </a:solidFill>
                <a:latin typeface="Menlo" panose="020B0609030804020204" pitchFamily="49" charset="0"/>
              </a:rPr>
              <a:t>(</a:t>
            </a:r>
            <a:r>
              <a:rPr lang="en" altLang="zh-CN" sz="1600" dirty="0">
                <a:solidFill>
                  <a:srgbClr val="A31515"/>
                </a:solidFill>
                <a:latin typeface="Menlo" panose="020B0609030804020204" pitchFamily="49" charset="0"/>
              </a:rPr>
              <a:t>"</a:t>
            </a:r>
            <a:r>
              <a:rPr lang="en" altLang="zh-CN" sz="1600" dirty="0" err="1">
                <a:solidFill>
                  <a:srgbClr val="A31515"/>
                </a:solidFill>
                <a:latin typeface="Menlo" panose="020B0609030804020204" pitchFamily="49" charset="0"/>
              </a:rPr>
              <a:t>usage:findoverflow</a:t>
            </a:r>
            <a:r>
              <a:rPr lang="en" altLang="zh-CN" sz="1600" dirty="0">
                <a:solidFill>
                  <a:srgbClr val="A31515"/>
                </a:solidFill>
                <a:latin typeface="Menlo" panose="020B0609030804020204" pitchFamily="49" charset="0"/>
              </a:rPr>
              <a:t> XXXXX\n"</a:t>
            </a:r>
            <a:r>
              <a:rPr lang="en" altLang="zh-CN" sz="1600" dirty="0">
                <a:solidFill>
                  <a:srgbClr val="000000"/>
                </a:solidFill>
                <a:latin typeface="Menlo" panose="020B0609030804020204" pitchFamily="49" charset="0"/>
              </a:rPr>
              <a:t>);</a:t>
            </a:r>
          </a:p>
          <a:p>
            <a:r>
              <a:rPr lang="en" altLang="zh-CN" sz="1600" dirty="0">
                <a:solidFill>
                  <a:srgbClr val="000000"/>
                </a:solidFill>
                <a:latin typeface="Menlo" panose="020B0609030804020204" pitchFamily="49" charset="0"/>
              </a:rPr>
              <a:t>}</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0A3CBDEB-575B-00AE-A610-AD66DE4EF034}"/>
              </a:ext>
            </a:extLst>
          </p:cNvPr>
          <p:cNvSpPr txBox="1"/>
          <p:nvPr/>
        </p:nvSpPr>
        <p:spPr>
          <a:xfrm>
            <a:off x="6384032" y="1650314"/>
            <a:ext cx="4896544" cy="441852"/>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程序要求输入中必须包含</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”overflow”</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2" name="文本框 11">
            <a:extLst>
              <a:ext uri="{FF2B5EF4-FFF2-40B4-BE49-F238E27FC236}">
                <a16:creationId xmlns:a16="http://schemas.microsoft.com/office/drawing/2014/main" id="{A80B3DD6-4EEF-91E9-6868-57150E7DFF14}"/>
              </a:ext>
            </a:extLst>
          </p:cNvPr>
          <p:cNvSpPr txBox="1"/>
          <p:nvPr/>
        </p:nvSpPr>
        <p:spPr>
          <a:xfrm>
            <a:off x="6351419" y="1148819"/>
            <a:ext cx="3570208"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第三步：构造输入并验证</a:t>
            </a:r>
          </a:p>
        </p:txBody>
      </p:sp>
      <p:sp>
        <p:nvSpPr>
          <p:cNvPr id="2" name="文本框 1">
            <a:extLst>
              <a:ext uri="{FF2B5EF4-FFF2-40B4-BE49-F238E27FC236}">
                <a16:creationId xmlns:a16="http://schemas.microsoft.com/office/drawing/2014/main" id="{E26B5208-D810-C24F-0FC3-0D39EB111C9B}"/>
              </a:ext>
            </a:extLst>
          </p:cNvPr>
          <p:cNvSpPr txBox="1"/>
          <p:nvPr/>
        </p:nvSpPr>
        <p:spPr>
          <a:xfrm>
            <a:off x="814533" y="1152063"/>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示例代码</a:t>
            </a:r>
          </a:p>
        </p:txBody>
      </p:sp>
      <p:pic>
        <p:nvPicPr>
          <p:cNvPr id="3" name="图片 2">
            <a:extLst>
              <a:ext uri="{FF2B5EF4-FFF2-40B4-BE49-F238E27FC236}">
                <a16:creationId xmlns:a16="http://schemas.microsoft.com/office/drawing/2014/main" id="{CB06FC4A-559A-D89E-31EE-AE56C85B00AE}"/>
              </a:ext>
            </a:extLst>
          </p:cNvPr>
          <p:cNvPicPr>
            <a:picLocks noChangeAspect="1"/>
          </p:cNvPicPr>
          <p:nvPr/>
        </p:nvPicPr>
        <p:blipFill>
          <a:blip r:embed="rId3"/>
          <a:stretch>
            <a:fillRect/>
          </a:stretch>
        </p:blipFill>
        <p:spPr>
          <a:xfrm>
            <a:off x="6652948" y="2458383"/>
            <a:ext cx="4394426" cy="1066855"/>
          </a:xfrm>
          <a:prstGeom prst="rect">
            <a:avLst/>
          </a:prstGeom>
        </p:spPr>
      </p:pic>
      <p:pic>
        <p:nvPicPr>
          <p:cNvPr id="7" name="图片 6">
            <a:extLst>
              <a:ext uri="{FF2B5EF4-FFF2-40B4-BE49-F238E27FC236}">
                <a16:creationId xmlns:a16="http://schemas.microsoft.com/office/drawing/2014/main" id="{73FFC187-EEFA-FE3D-5B8B-FF445A63491D}"/>
              </a:ext>
            </a:extLst>
          </p:cNvPr>
          <p:cNvPicPr>
            <a:picLocks noChangeAspect="1"/>
          </p:cNvPicPr>
          <p:nvPr/>
        </p:nvPicPr>
        <p:blipFill>
          <a:blip r:embed="rId4"/>
          <a:stretch>
            <a:fillRect/>
          </a:stretch>
        </p:blipFill>
        <p:spPr>
          <a:xfrm>
            <a:off x="6652948" y="4174915"/>
            <a:ext cx="4394426" cy="1625684"/>
          </a:xfrm>
          <a:prstGeom prst="rect">
            <a:avLst/>
          </a:prstGeom>
        </p:spPr>
      </p:pic>
    </p:spTree>
    <p:extLst>
      <p:ext uri="{BB962C8B-B14F-4D97-AF65-F5344CB8AC3E}">
        <p14:creationId xmlns:p14="http://schemas.microsoft.com/office/powerpoint/2010/main" val="356250685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5005300-BCD4-7293-3D41-31EC1E224C54}"/>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污点传播分析隐式流分析的对象是</a:t>
            </a:r>
          </a:p>
        </p:txBody>
      </p:sp>
      <p:sp>
        <p:nvSpPr>
          <p:cNvPr id="7" name="文本框 6">
            <a:extLst>
              <a:ext uri="{FF2B5EF4-FFF2-40B4-BE49-F238E27FC236}">
                <a16:creationId xmlns:a16="http://schemas.microsoft.com/office/drawing/2014/main" id="{A46AB259-6441-BD4F-F1F5-1C3253F6CFBE}"/>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数据依赖关系传播</a:t>
            </a:r>
          </a:p>
        </p:txBody>
      </p:sp>
      <p:sp>
        <p:nvSpPr>
          <p:cNvPr id="8" name="文本框 7">
            <a:extLst>
              <a:ext uri="{FF2B5EF4-FFF2-40B4-BE49-F238E27FC236}">
                <a16:creationId xmlns:a16="http://schemas.microsoft.com/office/drawing/2014/main" id="{D2D8FB9C-986D-BB12-B346-C5F32511E3F1}"/>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控制依赖关系传播</a:t>
            </a:r>
          </a:p>
        </p:txBody>
      </p:sp>
      <p:sp>
        <p:nvSpPr>
          <p:cNvPr id="9" name="文本框 8">
            <a:extLst>
              <a:ext uri="{FF2B5EF4-FFF2-40B4-BE49-F238E27FC236}">
                <a16:creationId xmlns:a16="http://schemas.microsoft.com/office/drawing/2014/main" id="{18396828-9DAE-9847-2EBD-14D537395CAD}"/>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调用依赖关系传播</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A7D2DB61-5381-5C35-1EFA-614F39EC332F}"/>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直接依赖关系传播</a:t>
            </a:r>
          </a:p>
        </p:txBody>
      </p:sp>
      <p:sp>
        <p:nvSpPr>
          <p:cNvPr id="11" name="椭圆 10">
            <a:extLst>
              <a:ext uri="{FF2B5EF4-FFF2-40B4-BE49-F238E27FC236}">
                <a16:creationId xmlns:a16="http://schemas.microsoft.com/office/drawing/2014/main" id="{DC26DB0F-D27F-A9F1-AD60-E5541433CF9D}"/>
              </a:ext>
            </a:extLst>
          </p:cNvPr>
          <p:cNvSpPr>
            <a:spLocks noChangeAspect="1"/>
          </p:cNvSpPr>
          <p:nvPr>
            <p:custDataLst>
              <p:tags r:id="rId7"/>
            </p:custDataLst>
          </p:nvPr>
        </p:nvSpPr>
        <p:spPr>
          <a:xfrm>
            <a:off x="15716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2" name="椭圆 11">
            <a:extLst>
              <a:ext uri="{FF2B5EF4-FFF2-40B4-BE49-F238E27FC236}">
                <a16:creationId xmlns:a16="http://schemas.microsoft.com/office/drawing/2014/main" id="{A2B7EE40-F04E-0A62-9032-876BADAA9CBB}"/>
              </a:ext>
            </a:extLst>
          </p:cNvPr>
          <p:cNvSpPr>
            <a:spLocks noChangeAspect="1"/>
          </p:cNvSpPr>
          <p:nvPr>
            <p:custDataLst>
              <p:tags r:id="rId8"/>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3" name="椭圆 12">
            <a:extLst>
              <a:ext uri="{FF2B5EF4-FFF2-40B4-BE49-F238E27FC236}">
                <a16:creationId xmlns:a16="http://schemas.microsoft.com/office/drawing/2014/main" id="{362D29B0-EB46-ACE8-052B-88434E948552}"/>
              </a:ext>
            </a:extLst>
          </p:cNvPr>
          <p:cNvSpPr>
            <a:spLocks noChangeAspect="1"/>
          </p:cNvSpPr>
          <p:nvPr>
            <p:custDataLst>
              <p:tags r:id="rId9"/>
            </p:custDataLst>
          </p:nvPr>
        </p:nvSpPr>
        <p:spPr>
          <a:xfrm>
            <a:off x="15716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4" name="椭圆 13">
            <a:extLst>
              <a:ext uri="{FF2B5EF4-FFF2-40B4-BE49-F238E27FC236}">
                <a16:creationId xmlns:a16="http://schemas.microsoft.com/office/drawing/2014/main" id="{934EEC7F-CC35-20C7-98F3-C7C24D1DC107}"/>
              </a:ext>
            </a:extLst>
          </p:cNvPr>
          <p:cNvSpPr>
            <a:spLocks noChangeAspect="1"/>
          </p:cNvSpPr>
          <p:nvPr>
            <p:custDataLst>
              <p:tags r:id="rId10"/>
            </p:custDataLst>
          </p:nvPr>
        </p:nvSpPr>
        <p:spPr>
          <a:xfrm>
            <a:off x="15716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5" name="矩形: 圆角 14">
            <a:extLst>
              <a:ext uri="{FF2B5EF4-FFF2-40B4-BE49-F238E27FC236}">
                <a16:creationId xmlns:a16="http://schemas.microsoft.com/office/drawing/2014/main" id="{5BE2F546-97A5-AD8C-609C-EDD405ABE0B5}"/>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F00744E4-33EE-C896-439F-871B4104FD1B}"/>
              </a:ext>
            </a:extLst>
          </p:cNvPr>
          <p:cNvGrpSpPr/>
          <p:nvPr>
            <p:custDataLst>
              <p:tags r:id="rId12"/>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CD416E82-98C7-4A93-2B0B-986BD37E5E73}"/>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lorBlock">
              <a:extLst>
                <a:ext uri="{FF2B5EF4-FFF2-40B4-BE49-F238E27FC236}">
                  <a16:creationId xmlns:a16="http://schemas.microsoft.com/office/drawing/2014/main" id="{5E552AB7-B4C9-2411-F257-4AF6373C5163}"/>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ypeText">
              <a:extLst>
                <a:ext uri="{FF2B5EF4-FFF2-40B4-BE49-F238E27FC236}">
                  <a16:creationId xmlns:a16="http://schemas.microsoft.com/office/drawing/2014/main" id="{2C2A5389-6FE4-B45C-6CCE-A0ADE3BD5A8A}"/>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ADB22016-FD90-69AF-E6A3-4F80FF7B70E9}"/>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EEF9BE6A-5685-4E42-3020-6024BBA12A7D}"/>
              </a:ext>
            </a:extLst>
          </p:cNvPr>
          <p:cNvPicPr>
            <a:picLocks/>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2863002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02C91B1-245D-3264-D824-2C6B17C4E6FC}"/>
              </a:ext>
            </a:extLst>
          </p:cNvPr>
          <p:cNvSpPr txBox="1"/>
          <p:nvPr/>
        </p:nvSpPr>
        <p:spPr>
          <a:xfrm>
            <a:off x="5439410" y="548680"/>
            <a:ext cx="1313180" cy="769441"/>
          </a:xfrm>
          <a:prstGeom prst="rect">
            <a:avLst/>
          </a:prstGeom>
          <a:noFill/>
        </p:spPr>
        <p:txBody>
          <a:bodyPr wrap="none" rtlCol="0">
            <a:spAutoFit/>
          </a:bodyPr>
          <a:lstStyle/>
          <a:p>
            <a:r>
              <a:rPr kumimoji="1" lang="zh-CN" altLang="en-US" sz="4400" b="1" dirty="0">
                <a:solidFill>
                  <a:srgbClr val="0048AA"/>
                </a:solidFill>
                <a:latin typeface="Microsoft YaHei" panose="020B0503020204020204" pitchFamily="34" charset="-122"/>
                <a:ea typeface="Microsoft YaHei" panose="020B0503020204020204" pitchFamily="34" charset="-122"/>
              </a:rPr>
              <a:t>目录</a:t>
            </a:r>
          </a:p>
        </p:txBody>
      </p:sp>
      <p:grpSp>
        <p:nvGrpSpPr>
          <p:cNvPr id="10" name="组合 9">
            <a:extLst>
              <a:ext uri="{FF2B5EF4-FFF2-40B4-BE49-F238E27FC236}">
                <a16:creationId xmlns:a16="http://schemas.microsoft.com/office/drawing/2014/main" id="{0429C429-E869-FC2A-249C-4485661662EF}"/>
              </a:ext>
            </a:extLst>
          </p:cNvPr>
          <p:cNvGrpSpPr/>
          <p:nvPr/>
        </p:nvGrpSpPr>
        <p:grpSpPr>
          <a:xfrm>
            <a:off x="1444191" y="2615347"/>
            <a:ext cx="4219762" cy="576064"/>
            <a:chOff x="3215680" y="2204864"/>
            <a:chExt cx="4219762" cy="576064"/>
          </a:xfrm>
        </p:grpSpPr>
        <p:sp>
          <p:nvSpPr>
            <p:cNvPr id="11" name="矩形 10">
              <a:extLst>
                <a:ext uri="{FF2B5EF4-FFF2-40B4-BE49-F238E27FC236}">
                  <a16:creationId xmlns:a16="http://schemas.microsoft.com/office/drawing/2014/main" id="{894D9F5F-EC52-A50D-1DFA-E26CD04C55BF}"/>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02</a:t>
              </a:r>
              <a:endParaRPr kumimoji="1" lang="zh-CN" altLang="en-US" sz="2800" b="1" dirty="0">
                <a:latin typeface="Microsoft YaHei" panose="020B0503020204020204" pitchFamily="34" charset="-122"/>
                <a:ea typeface="Microsoft YaHei" panose="020B0503020204020204" pitchFamily="34" charset="-122"/>
              </a:endParaRPr>
            </a:p>
          </p:txBody>
        </p:sp>
        <p:sp>
          <p:nvSpPr>
            <p:cNvPr id="12" name="矩形 11">
              <a:extLst>
                <a:ext uri="{FF2B5EF4-FFF2-40B4-BE49-F238E27FC236}">
                  <a16:creationId xmlns:a16="http://schemas.microsoft.com/office/drawing/2014/main" id="{5356FB38-7F76-FBB1-BAC1-AFEF42D8FCFF}"/>
                </a:ext>
              </a:extLst>
            </p:cNvPr>
            <p:cNvSpPr/>
            <p:nvPr/>
          </p:nvSpPr>
          <p:spPr>
            <a:xfrm>
              <a:off x="4655840" y="2204864"/>
              <a:ext cx="2779602"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数据流分析</a:t>
              </a:r>
              <a:endPar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2" name="组合 1">
            <a:extLst>
              <a:ext uri="{FF2B5EF4-FFF2-40B4-BE49-F238E27FC236}">
                <a16:creationId xmlns:a16="http://schemas.microsoft.com/office/drawing/2014/main" id="{5C187679-4F9D-7392-4FE9-FE04B9EE1FCF}"/>
              </a:ext>
            </a:extLst>
          </p:cNvPr>
          <p:cNvGrpSpPr/>
          <p:nvPr/>
        </p:nvGrpSpPr>
        <p:grpSpPr>
          <a:xfrm>
            <a:off x="1444191" y="1788940"/>
            <a:ext cx="4219762" cy="576064"/>
            <a:chOff x="3215680" y="2204864"/>
            <a:chExt cx="4219762" cy="576064"/>
          </a:xfrm>
        </p:grpSpPr>
        <p:sp>
          <p:nvSpPr>
            <p:cNvPr id="3" name="矩形 2">
              <a:extLst>
                <a:ext uri="{FF2B5EF4-FFF2-40B4-BE49-F238E27FC236}">
                  <a16:creationId xmlns:a16="http://schemas.microsoft.com/office/drawing/2014/main" id="{E5AA89E3-D4C5-97EC-50A5-8F5E6903A3BA}"/>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01</a:t>
              </a:r>
              <a:endParaRPr kumimoji="1" lang="zh-CN" altLang="en-US" sz="2800" b="1"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5FFC3121-0FB0-10B3-B249-DE614B08E995}"/>
                </a:ext>
              </a:extLst>
            </p:cNvPr>
            <p:cNvSpPr/>
            <p:nvPr/>
          </p:nvSpPr>
          <p:spPr>
            <a:xfrm>
              <a:off x="4655840" y="2204864"/>
              <a:ext cx="2779602" cy="576064"/>
            </a:xfrm>
            <a:prstGeom prst="rect">
              <a:avLst/>
            </a:prstGeom>
            <a:solidFill>
              <a:srgbClr val="D6D6D6"/>
            </a:solidFill>
            <a:ln>
              <a:solidFill>
                <a:schemeClr val="bg1">
                  <a:lumMod val="9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词法分析</a:t>
              </a:r>
              <a:endPar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6" name="组合 5">
            <a:extLst>
              <a:ext uri="{FF2B5EF4-FFF2-40B4-BE49-F238E27FC236}">
                <a16:creationId xmlns:a16="http://schemas.microsoft.com/office/drawing/2014/main" id="{BC3DA20C-5B7B-0071-5BD7-26113F08AFFD}"/>
              </a:ext>
            </a:extLst>
          </p:cNvPr>
          <p:cNvGrpSpPr/>
          <p:nvPr/>
        </p:nvGrpSpPr>
        <p:grpSpPr>
          <a:xfrm>
            <a:off x="1436832" y="3441754"/>
            <a:ext cx="4227121" cy="576064"/>
            <a:chOff x="3215680" y="2204864"/>
            <a:chExt cx="4227121" cy="576064"/>
          </a:xfrm>
        </p:grpSpPr>
        <p:sp>
          <p:nvSpPr>
            <p:cNvPr id="13" name="矩形 12">
              <a:extLst>
                <a:ext uri="{FF2B5EF4-FFF2-40B4-BE49-F238E27FC236}">
                  <a16:creationId xmlns:a16="http://schemas.microsoft.com/office/drawing/2014/main" id="{BB33EA97-5E70-7645-4B61-531A1C363244}"/>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03</a:t>
              </a:r>
              <a:endParaRPr kumimoji="1" lang="zh-CN" altLang="en-US" sz="2800" b="1" dirty="0">
                <a:latin typeface="Microsoft YaHei" panose="020B0503020204020204" pitchFamily="34" charset="-122"/>
                <a:ea typeface="Microsoft YaHei" panose="020B0503020204020204" pitchFamily="34" charset="-122"/>
              </a:endParaRPr>
            </a:p>
          </p:txBody>
        </p:sp>
        <p:sp>
          <p:nvSpPr>
            <p:cNvPr id="14" name="矩形 13">
              <a:extLst>
                <a:ext uri="{FF2B5EF4-FFF2-40B4-BE49-F238E27FC236}">
                  <a16:creationId xmlns:a16="http://schemas.microsoft.com/office/drawing/2014/main" id="{2B4FA2EB-0B4F-E90D-A338-A4ACF756D187}"/>
                </a:ext>
              </a:extLst>
            </p:cNvPr>
            <p:cNvSpPr/>
            <p:nvPr/>
          </p:nvSpPr>
          <p:spPr>
            <a:xfrm>
              <a:off x="4655840" y="2204864"/>
              <a:ext cx="2786961"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模糊测试</a:t>
              </a:r>
              <a:endPar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15" name="组合 14">
            <a:extLst>
              <a:ext uri="{FF2B5EF4-FFF2-40B4-BE49-F238E27FC236}">
                <a16:creationId xmlns:a16="http://schemas.microsoft.com/office/drawing/2014/main" id="{AAFED655-3174-2729-D1BA-62F708DE9740}"/>
              </a:ext>
            </a:extLst>
          </p:cNvPr>
          <p:cNvGrpSpPr/>
          <p:nvPr/>
        </p:nvGrpSpPr>
        <p:grpSpPr>
          <a:xfrm>
            <a:off x="1444191" y="4293096"/>
            <a:ext cx="4219762" cy="576064"/>
            <a:chOff x="3215680" y="2204864"/>
            <a:chExt cx="4219762" cy="576064"/>
          </a:xfrm>
        </p:grpSpPr>
        <p:sp>
          <p:nvSpPr>
            <p:cNvPr id="16" name="矩形 15">
              <a:extLst>
                <a:ext uri="{FF2B5EF4-FFF2-40B4-BE49-F238E27FC236}">
                  <a16:creationId xmlns:a16="http://schemas.microsoft.com/office/drawing/2014/main" id="{30020D87-F22A-C7FE-9785-4B58C0D89080}"/>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04</a:t>
              </a:r>
              <a:endParaRPr kumimoji="1" lang="zh-CN" altLang="en-US" sz="2800" b="1" dirty="0">
                <a:latin typeface="Microsoft YaHei" panose="020B0503020204020204" pitchFamily="34" charset="-122"/>
                <a:ea typeface="Microsoft YaHei" panose="020B0503020204020204" pitchFamily="34" charset="-122"/>
              </a:endParaRPr>
            </a:p>
          </p:txBody>
        </p:sp>
        <p:sp>
          <p:nvSpPr>
            <p:cNvPr id="17" name="矩形 16">
              <a:extLst>
                <a:ext uri="{FF2B5EF4-FFF2-40B4-BE49-F238E27FC236}">
                  <a16:creationId xmlns:a16="http://schemas.microsoft.com/office/drawing/2014/main" id="{EF964D1E-C17B-6DED-2D74-0E9E79DB592B}"/>
                </a:ext>
              </a:extLst>
            </p:cNvPr>
            <p:cNvSpPr/>
            <p:nvPr/>
          </p:nvSpPr>
          <p:spPr>
            <a:xfrm>
              <a:off x="4655840" y="2204864"/>
              <a:ext cx="2779602"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程序切片技术</a:t>
              </a:r>
              <a:endPar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18" name="组合 17">
            <a:extLst>
              <a:ext uri="{FF2B5EF4-FFF2-40B4-BE49-F238E27FC236}">
                <a16:creationId xmlns:a16="http://schemas.microsoft.com/office/drawing/2014/main" id="{99304283-0860-B0B9-E118-73CEAAF7B893}"/>
              </a:ext>
            </a:extLst>
          </p:cNvPr>
          <p:cNvGrpSpPr/>
          <p:nvPr/>
        </p:nvGrpSpPr>
        <p:grpSpPr>
          <a:xfrm>
            <a:off x="6539329" y="1803873"/>
            <a:ext cx="4227121" cy="576064"/>
            <a:chOff x="3215680" y="2204864"/>
            <a:chExt cx="4227121" cy="576064"/>
          </a:xfrm>
        </p:grpSpPr>
        <p:sp>
          <p:nvSpPr>
            <p:cNvPr id="19" name="矩形 18">
              <a:extLst>
                <a:ext uri="{FF2B5EF4-FFF2-40B4-BE49-F238E27FC236}">
                  <a16:creationId xmlns:a16="http://schemas.microsoft.com/office/drawing/2014/main" id="{1EA731ED-1802-361C-5745-C48499803629}"/>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05</a:t>
              </a:r>
              <a:endParaRPr kumimoji="1" lang="zh-CN" altLang="en-US" sz="2800" b="1" dirty="0">
                <a:latin typeface="Microsoft YaHei" panose="020B0503020204020204" pitchFamily="34" charset="-122"/>
                <a:ea typeface="Microsoft YaHei" panose="020B0503020204020204" pitchFamily="34" charset="-122"/>
              </a:endParaRPr>
            </a:p>
          </p:txBody>
        </p:sp>
        <p:sp>
          <p:nvSpPr>
            <p:cNvPr id="20" name="矩形 19">
              <a:extLst>
                <a:ext uri="{FF2B5EF4-FFF2-40B4-BE49-F238E27FC236}">
                  <a16:creationId xmlns:a16="http://schemas.microsoft.com/office/drawing/2014/main" id="{E9139FD1-4F8B-BD95-34DE-8D5F6ADFFF81}"/>
                </a:ext>
              </a:extLst>
            </p:cNvPr>
            <p:cNvSpPr/>
            <p:nvPr/>
          </p:nvSpPr>
          <p:spPr>
            <a:xfrm>
              <a:off x="4655840" y="2204864"/>
              <a:ext cx="2786961"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程序插桩技术</a:t>
              </a:r>
              <a:endPar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24" name="组合 23">
            <a:extLst>
              <a:ext uri="{FF2B5EF4-FFF2-40B4-BE49-F238E27FC236}">
                <a16:creationId xmlns:a16="http://schemas.microsoft.com/office/drawing/2014/main" id="{FABE8211-89A9-0AC4-4BBD-7A49C88EFDD5}"/>
              </a:ext>
            </a:extLst>
          </p:cNvPr>
          <p:cNvGrpSpPr/>
          <p:nvPr/>
        </p:nvGrpSpPr>
        <p:grpSpPr>
          <a:xfrm>
            <a:off x="6528048" y="2620302"/>
            <a:ext cx="4227121" cy="576064"/>
            <a:chOff x="3215680" y="2204864"/>
            <a:chExt cx="4227121" cy="576064"/>
          </a:xfrm>
        </p:grpSpPr>
        <p:sp>
          <p:nvSpPr>
            <p:cNvPr id="25" name="矩形 24">
              <a:extLst>
                <a:ext uri="{FF2B5EF4-FFF2-40B4-BE49-F238E27FC236}">
                  <a16:creationId xmlns:a16="http://schemas.microsoft.com/office/drawing/2014/main" id="{44BB7FD1-2065-AAB6-788C-4FEF0075949D}"/>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06</a:t>
              </a:r>
              <a:endParaRPr kumimoji="1" lang="zh-CN" altLang="en-US" sz="2800" b="1" dirty="0">
                <a:latin typeface="Microsoft YaHei" panose="020B0503020204020204" pitchFamily="34" charset="-122"/>
                <a:ea typeface="Microsoft YaHei" panose="020B0503020204020204" pitchFamily="34" charset="-122"/>
              </a:endParaRPr>
            </a:p>
          </p:txBody>
        </p:sp>
        <p:sp>
          <p:nvSpPr>
            <p:cNvPr id="26" name="矩形 25">
              <a:extLst>
                <a:ext uri="{FF2B5EF4-FFF2-40B4-BE49-F238E27FC236}">
                  <a16:creationId xmlns:a16="http://schemas.microsoft.com/office/drawing/2014/main" id="{38F05DAC-98B1-6D43-6DE4-2766AEEA4D8C}"/>
                </a:ext>
              </a:extLst>
            </p:cNvPr>
            <p:cNvSpPr/>
            <p:nvPr/>
          </p:nvSpPr>
          <p:spPr>
            <a:xfrm>
              <a:off x="4655840" y="2204864"/>
              <a:ext cx="2786961"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符号执行技术</a:t>
              </a:r>
              <a:endPar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27" name="组合 26">
            <a:extLst>
              <a:ext uri="{FF2B5EF4-FFF2-40B4-BE49-F238E27FC236}">
                <a16:creationId xmlns:a16="http://schemas.microsoft.com/office/drawing/2014/main" id="{8C6503C2-575F-A0E7-E58D-1F28AD956CE4}"/>
              </a:ext>
            </a:extLst>
          </p:cNvPr>
          <p:cNvGrpSpPr/>
          <p:nvPr/>
        </p:nvGrpSpPr>
        <p:grpSpPr>
          <a:xfrm>
            <a:off x="6539329" y="3444427"/>
            <a:ext cx="4227121" cy="576064"/>
            <a:chOff x="3215680" y="2204864"/>
            <a:chExt cx="4227121" cy="576064"/>
          </a:xfrm>
        </p:grpSpPr>
        <p:sp>
          <p:nvSpPr>
            <p:cNvPr id="28" name="矩形 27">
              <a:extLst>
                <a:ext uri="{FF2B5EF4-FFF2-40B4-BE49-F238E27FC236}">
                  <a16:creationId xmlns:a16="http://schemas.microsoft.com/office/drawing/2014/main" id="{E9120919-7B47-8E57-FE7F-A97406F971B1}"/>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07</a:t>
              </a:r>
              <a:endParaRPr kumimoji="1" lang="zh-CN" altLang="en-US" sz="2800" b="1" dirty="0">
                <a:latin typeface="Microsoft YaHei" panose="020B0503020204020204" pitchFamily="34" charset="-122"/>
                <a:ea typeface="Microsoft YaHei" panose="020B0503020204020204" pitchFamily="34" charset="-122"/>
              </a:endParaRPr>
            </a:p>
          </p:txBody>
        </p:sp>
        <p:sp>
          <p:nvSpPr>
            <p:cNvPr id="29" name="矩形 28">
              <a:extLst>
                <a:ext uri="{FF2B5EF4-FFF2-40B4-BE49-F238E27FC236}">
                  <a16:creationId xmlns:a16="http://schemas.microsoft.com/office/drawing/2014/main" id="{AFC00474-9491-C4D7-D7EA-C79075E5876C}"/>
                </a:ext>
              </a:extLst>
            </p:cNvPr>
            <p:cNvSpPr/>
            <p:nvPr/>
          </p:nvSpPr>
          <p:spPr>
            <a:xfrm>
              <a:off x="4655840" y="2204864"/>
              <a:ext cx="2786961"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污点分析技术</a:t>
              </a:r>
              <a:endPar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spTree>
    <p:extLst>
      <p:ext uri="{BB962C8B-B14F-4D97-AF65-F5344CB8AC3E}">
        <p14:creationId xmlns:p14="http://schemas.microsoft.com/office/powerpoint/2010/main" val="29486584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28644</TotalTime>
  <Words>9468</Words>
  <Application>Microsoft Macintosh PowerPoint</Application>
  <PresentationFormat>宽屏</PresentationFormat>
  <Paragraphs>1108</Paragraphs>
  <Slides>91</Slides>
  <Notes>16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91</vt:i4>
      </vt:variant>
    </vt:vector>
  </HeadingPairs>
  <TitlesOfParts>
    <vt:vector size="101" baseType="lpstr">
      <vt:lpstr>等线</vt:lpstr>
      <vt:lpstr>等线 Light</vt:lpstr>
      <vt:lpstr>Microsoft Yahei</vt:lpstr>
      <vt:lpstr>Microsoft Yahei</vt:lpstr>
      <vt:lpstr>Microsoft Yahei</vt:lpstr>
      <vt:lpstr>Arial</vt:lpstr>
      <vt:lpstr>Consolas</vt:lpstr>
      <vt:lpstr>Menlo</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dc:creator>
  <cp:lastModifiedBy>1</cp:lastModifiedBy>
  <cp:revision>179</cp:revision>
  <dcterms:created xsi:type="dcterms:W3CDTF">2022-07-11T02:43:00Z</dcterms:created>
  <dcterms:modified xsi:type="dcterms:W3CDTF">2023-11-29T08:53:53Z</dcterms:modified>
</cp:coreProperties>
</file>