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93" r:id="rId2"/>
    <p:sldId id="257" r:id="rId3"/>
    <p:sldId id="263" r:id="rId4"/>
    <p:sldId id="259" r:id="rId5"/>
    <p:sldId id="301" r:id="rId6"/>
    <p:sldId id="264" r:id="rId7"/>
    <p:sldId id="265" r:id="rId8"/>
    <p:sldId id="297" r:id="rId9"/>
    <p:sldId id="267" r:id="rId10"/>
    <p:sldId id="302" r:id="rId11"/>
    <p:sldId id="268" r:id="rId12"/>
    <p:sldId id="269" r:id="rId13"/>
    <p:sldId id="270" r:id="rId14"/>
    <p:sldId id="271" r:id="rId15"/>
    <p:sldId id="296" r:id="rId16"/>
    <p:sldId id="300" r:id="rId17"/>
    <p:sldId id="258" r:id="rId18"/>
    <p:sldId id="260" r:id="rId19"/>
    <p:sldId id="295" r:id="rId20"/>
    <p:sldId id="273" r:id="rId21"/>
    <p:sldId id="274" r:id="rId22"/>
    <p:sldId id="275" r:id="rId23"/>
    <p:sldId id="276" r:id="rId24"/>
    <p:sldId id="299" r:id="rId25"/>
    <p:sldId id="304" r:id="rId26"/>
    <p:sldId id="305" r:id="rId27"/>
    <p:sldId id="279" r:id="rId28"/>
    <p:sldId id="306" r:id="rId29"/>
    <p:sldId id="307" r:id="rId30"/>
    <p:sldId id="308" r:id="rId31"/>
    <p:sldId id="309" r:id="rId32"/>
    <p:sldId id="298" r:id="rId33"/>
    <p:sldId id="284" r:id="rId34"/>
    <p:sldId id="289" r:id="rId35"/>
    <p:sldId id="292" r:id="rId36"/>
    <p:sldId id="31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83" userDrawn="1">
          <p15:clr>
            <a:srgbClr val="A4A3A4"/>
          </p15:clr>
        </p15:guide>
        <p15:guide id="4" pos="7197" userDrawn="1">
          <p15:clr>
            <a:srgbClr val="A4A3A4"/>
          </p15:clr>
        </p15:guide>
        <p15:guide id="5" orient="horz" pos="436" userDrawn="1">
          <p15:clr>
            <a:srgbClr val="A4A3A4"/>
          </p15:clr>
        </p15:guide>
        <p15:guide id="6" orient="horz" pos="663" userDrawn="1">
          <p15:clr>
            <a:srgbClr val="A4A3A4"/>
          </p15:clr>
        </p15:guide>
        <p15:guide id="7" pos="3704" userDrawn="1">
          <p15:clr>
            <a:srgbClr val="A4A3A4"/>
          </p15:clr>
        </p15:guide>
        <p15:guide id="8" pos="3976" userDrawn="1">
          <p15:clr>
            <a:srgbClr val="A4A3A4"/>
          </p15:clr>
        </p15:guide>
        <p15:guide id="9"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AA"/>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30" autoAdjust="0"/>
    <p:restoredTop sz="94694"/>
  </p:normalViewPr>
  <p:slideViewPr>
    <p:cSldViewPr snapToObjects="1" showGuides="1">
      <p:cViewPr varScale="1">
        <p:scale>
          <a:sx n="126" d="100"/>
          <a:sy n="126" d="100"/>
        </p:scale>
        <p:origin x="224" y="704"/>
      </p:cViewPr>
      <p:guideLst>
        <p:guide pos="483"/>
        <p:guide pos="7197"/>
        <p:guide orient="horz" pos="436"/>
        <p:guide orient="horz" pos="663"/>
        <p:guide pos="3704"/>
        <p:guide pos="3976"/>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35178-A593-449B-94B0-B197DE25B88F}" type="datetimeFigureOut">
              <a:rPr lang="en-US" smtClean="0"/>
              <a:t>8/19/24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E5930-A5DC-469B-9669-F315546D73DE}" type="slidenum">
              <a:rPr lang="en-US" smtClean="0"/>
              <a:t>‹#›</a:t>
            </a:fld>
            <a:endParaRPr lang="en-US"/>
          </a:p>
        </p:txBody>
      </p:sp>
    </p:spTree>
    <p:extLst>
      <p:ext uri="{BB962C8B-B14F-4D97-AF65-F5344CB8AC3E}">
        <p14:creationId xmlns:p14="http://schemas.microsoft.com/office/powerpoint/2010/main" val="614229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6AE6-0F78-6216-7AF5-6726399100A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FD6AA-30F6-5C3F-3EE7-BFE6D7006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D73BDC-A4BD-9A30-7BCE-2AC3253523A6}"/>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FC9F2575-E4B1-62FC-49C1-D118102C36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1AB958-84FF-7365-C691-A4EEC19CEE7B}"/>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1484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4E8-11CA-748C-E6FA-F60C19341BA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CB8633-D854-E50B-1F48-AA06C2FF3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88B8BA-4113-B51C-B860-F9E9A7302FAC}"/>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F8B34A8F-DC4B-62B4-D121-926134BB2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FBCF73-8D2C-1252-CFF3-9E6524F4D24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9021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E20C33-B5DD-2C39-5F2E-DCB44066B8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8E8FDD-1E9A-1EE8-21A2-DC3D54BA297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63C5-D405-3606-AAFB-2108B66318E9}"/>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592D0286-14EA-D689-9044-91218E9C80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68CF9-D404-6E30-F1CB-233CAABDCB8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23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455A-0381-580A-1512-4A43DDC475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F51B62-823F-8534-7029-FA440854B2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C4D083-FC02-2E0E-91A8-1E613727C0B1}"/>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A998AA93-685B-5403-AED1-1F68972106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C291AD-326E-E68E-9370-AB9BDA8CB2C7}"/>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9688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F2707-1E3B-F096-4565-4C2A12B50B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CEA78D-A3F2-E6BE-B1A2-ADC90771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65AA955-DC17-4C52-A1FF-5832A7DF9C54}"/>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84760B18-19F3-8165-3D80-3DD95429CF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70D414-5E19-33F9-51C9-211E5B9E7EC0}"/>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6142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3DD8-7D99-7BCA-D8AF-DFF466D3B2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F26F3-0A0C-AB47-FF95-1CF190C60C0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351614-A679-C947-0E0F-77A50468DE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28822F-01AB-6193-1A8B-B6784EE12528}"/>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6" name="页脚占位符 5">
            <a:extLst>
              <a:ext uri="{FF2B5EF4-FFF2-40B4-BE49-F238E27FC236}">
                <a16:creationId xmlns:a16="http://schemas.microsoft.com/office/drawing/2014/main" id="{4AF8F26C-AA96-2C7B-5631-1305F37F41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33879A-3C14-EB9F-A839-EBFC32FD11EA}"/>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7567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5349D-E202-2C02-0382-535D61A5662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8FF55E9-8109-9888-2DCC-44F00C3E9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A2C91B-52FD-49CC-6AA7-3D5920121A9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DDCEE6-A8BE-4137-9ECB-70383E86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4737B7-56A9-D671-B733-DF8509E9895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A3D82F-91CC-385C-0777-DAF8A941A7AF}"/>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8" name="页脚占位符 7">
            <a:extLst>
              <a:ext uri="{FF2B5EF4-FFF2-40B4-BE49-F238E27FC236}">
                <a16:creationId xmlns:a16="http://schemas.microsoft.com/office/drawing/2014/main" id="{A1CB569B-474D-6405-A6C4-08057754B7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8B5387-079D-B16D-B803-90DC74A41AD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66014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D2CD-54A7-2DDC-CBDB-51FDBCE67B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A424421-1F2B-7486-9EF3-9F3961EDCF66}"/>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4" name="页脚占位符 3">
            <a:extLst>
              <a:ext uri="{FF2B5EF4-FFF2-40B4-BE49-F238E27FC236}">
                <a16:creationId xmlns:a16="http://schemas.microsoft.com/office/drawing/2014/main" id="{95FBAAB8-D5DE-AD62-A264-F7B1D04A5E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6D0F212-F2F2-F467-403B-4C1773BF887C}"/>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76450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4CB6A-FCB8-2D0A-385F-4EFC50AF38A8}"/>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3" name="页脚占位符 2">
            <a:extLst>
              <a:ext uri="{FF2B5EF4-FFF2-40B4-BE49-F238E27FC236}">
                <a16:creationId xmlns:a16="http://schemas.microsoft.com/office/drawing/2014/main" id="{9001FC97-2266-4F43-8729-6AB80A583A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BDCAF6-F299-C3D9-AB84-F55DBAC29846}"/>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2733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A83D-911B-A357-486D-796AC1222A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C0E27E-BF89-9366-21C4-F7B2CB74B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E240773-406F-D374-8C7E-23BBB49B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9A8C860-ABB5-7C79-9487-E2CB460F9555}"/>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6" name="页脚占位符 5">
            <a:extLst>
              <a:ext uri="{FF2B5EF4-FFF2-40B4-BE49-F238E27FC236}">
                <a16:creationId xmlns:a16="http://schemas.microsoft.com/office/drawing/2014/main" id="{91415829-FC76-4E8D-8180-810534CCC2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D682E-520C-2823-AA74-A7E8325354DE}"/>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5569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2020-9BCF-7134-49AC-3D36752AE9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9015984-6599-2277-5674-0804C6681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2FF0A7-1A97-75ED-8FF5-EA2899446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726016E-67A5-5CB1-0EB7-48BE089CC176}"/>
              </a:ext>
            </a:extLst>
          </p:cNvPr>
          <p:cNvSpPr>
            <a:spLocks noGrp="1"/>
          </p:cNvSpPr>
          <p:nvPr>
            <p:ph type="dt" sz="half" idx="10"/>
          </p:nvPr>
        </p:nvSpPr>
        <p:spPr/>
        <p:txBody>
          <a:bodyPr/>
          <a:lstStyle/>
          <a:p>
            <a:fld id="{93FF2699-7A0A-C748-ACC7-2CAB77C14AF5}" type="datetimeFigureOut">
              <a:rPr kumimoji="1" lang="zh-CN" altLang="en-US" smtClean="0"/>
              <a:t>2024/8/19</a:t>
            </a:fld>
            <a:endParaRPr kumimoji="1" lang="zh-CN" altLang="en-US"/>
          </a:p>
        </p:txBody>
      </p:sp>
      <p:sp>
        <p:nvSpPr>
          <p:cNvPr id="6" name="页脚占位符 5">
            <a:extLst>
              <a:ext uri="{FF2B5EF4-FFF2-40B4-BE49-F238E27FC236}">
                <a16:creationId xmlns:a16="http://schemas.microsoft.com/office/drawing/2014/main" id="{0BAB8054-A422-F0ED-31B7-AF0ABCBA1E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D560F8-345C-E5DF-353C-1F6E477790A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48891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06723-332C-8C86-7560-43ECD5427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A01A93-A620-5A44-A80E-BD970CD56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FD547B-4816-5359-90FB-BBDE72FE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2699-7A0A-C748-ACC7-2CAB77C14AF5}" type="datetimeFigureOut">
              <a:rPr kumimoji="1" lang="zh-CN" altLang="en-US" smtClean="0"/>
              <a:t>2024/8/19</a:t>
            </a:fld>
            <a:endParaRPr kumimoji="1" lang="zh-CN" altLang="en-US"/>
          </a:p>
        </p:txBody>
      </p:sp>
      <p:sp>
        <p:nvSpPr>
          <p:cNvPr id="5" name="页脚占位符 4">
            <a:extLst>
              <a:ext uri="{FF2B5EF4-FFF2-40B4-BE49-F238E27FC236}">
                <a16:creationId xmlns:a16="http://schemas.microsoft.com/office/drawing/2014/main" id="{C2DEF939-18F5-DF28-5A64-3D631337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8E8157-0AF9-E930-04DE-E119BD672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745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image" Target="../media/image1.tmp"/><Relationship Id="rId2" Type="http://schemas.openxmlformats.org/officeDocument/2006/relationships/tags" Target="../tags/tag21.xml"/><Relationship Id="rId16"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image" Target="../media/image1.tmp"/><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slideLayout" Target="../slideLayouts/slideLayout7.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image" Target="../media/image1.tmp"/><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7.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image" Target="../media/image1.tmp"/><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893B42B-EB02-E974-F41C-D271ED5846AF}"/>
              </a:ext>
            </a:extLst>
          </p:cNvPr>
          <p:cNvSpPr/>
          <p:nvPr/>
        </p:nvSpPr>
        <p:spPr>
          <a:xfrm>
            <a:off x="0" y="1720054"/>
            <a:ext cx="12192000" cy="2376264"/>
          </a:xfrm>
          <a:prstGeom prst="rect">
            <a:avLst/>
          </a:prstGeom>
          <a:solidFill>
            <a:srgbClr val="0048A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7200" dirty="0">
                <a:latin typeface="Microsoft YaHei" panose="020B0503020204020204" pitchFamily="34" charset="-122"/>
                <a:ea typeface="Microsoft YaHei" panose="020B0503020204020204" pitchFamily="34" charset="-122"/>
              </a:rPr>
              <a:t>第一章 基本概念</a:t>
            </a:r>
          </a:p>
        </p:txBody>
      </p:sp>
      <p:sp>
        <p:nvSpPr>
          <p:cNvPr id="11" name="文本框 10">
            <a:extLst>
              <a:ext uri="{FF2B5EF4-FFF2-40B4-BE49-F238E27FC236}">
                <a16:creationId xmlns:a16="http://schemas.microsoft.com/office/drawing/2014/main" id="{7FF76C72-CF1F-213B-0A24-9B000D61AAFE}"/>
              </a:ext>
            </a:extLst>
          </p:cNvPr>
          <p:cNvSpPr txBox="1"/>
          <p:nvPr/>
        </p:nvSpPr>
        <p:spPr>
          <a:xfrm>
            <a:off x="5080337" y="4221088"/>
            <a:ext cx="2031325" cy="1135054"/>
          </a:xfrm>
          <a:prstGeom prst="rect">
            <a:avLst/>
          </a:prstGeom>
          <a:noFill/>
        </p:spPr>
        <p:txBody>
          <a:bodyPr wrap="none" rtlCol="0">
            <a:spAutoFit/>
          </a:bodyPr>
          <a:lstStyle/>
          <a:p>
            <a:pPr algn="ctr">
              <a:lnSpc>
                <a:spcPct val="150000"/>
              </a:lnSpc>
            </a:pPr>
            <a:r>
              <a:rPr kumimoji="1" lang="zh-CN" altLang="en-US" sz="2400" dirty="0">
                <a:latin typeface="Microsoft YaHei" panose="020B0503020204020204" pitchFamily="34" charset="-122"/>
                <a:ea typeface="Microsoft YaHei" panose="020B0503020204020204" pitchFamily="34" charset="-122"/>
              </a:rPr>
              <a:t>天津大学 </a:t>
            </a:r>
            <a:endParaRPr kumimoji="1" lang="en-US" altLang="zh-CN" sz="2400" dirty="0">
              <a:latin typeface="Microsoft YaHei" panose="020B0503020204020204" pitchFamily="34" charset="-122"/>
              <a:ea typeface="Microsoft YaHei" panose="020B0503020204020204" pitchFamily="34" charset="-122"/>
            </a:endParaRPr>
          </a:p>
          <a:p>
            <a:pPr algn="ctr">
              <a:lnSpc>
                <a:spcPct val="150000"/>
              </a:lnSpc>
            </a:pPr>
            <a:r>
              <a:rPr kumimoji="1" lang="zh-CN" altLang="en-US" sz="2400" dirty="0">
                <a:latin typeface="Microsoft YaHei" panose="020B0503020204020204" pitchFamily="34" charset="-122"/>
                <a:ea typeface="Microsoft YaHei" panose="020B0503020204020204" pitchFamily="34" charset="-122"/>
              </a:rPr>
              <a:t>网络安全学院</a:t>
            </a:r>
          </a:p>
        </p:txBody>
      </p:sp>
    </p:spTree>
    <p:extLst>
      <p:ext uri="{BB962C8B-B14F-4D97-AF65-F5344CB8AC3E}">
        <p14:creationId xmlns:p14="http://schemas.microsoft.com/office/powerpoint/2010/main" val="237234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震网（</a:t>
            </a:r>
            <a:r>
              <a:rPr kumimoji="1" lang="en" altLang="zh-CN" sz="3200" dirty="0">
                <a:latin typeface="Microsoft YaHei" panose="020B0503020204020204" pitchFamily="34" charset="-122"/>
                <a:ea typeface="Microsoft YaHei" panose="020B0503020204020204" pitchFamily="34" charset="-122"/>
              </a:rPr>
              <a:t>Stuxnet</a:t>
            </a:r>
            <a:r>
              <a:rPr kumimoji="1" lang="zh-CN" altLang="en" sz="3200" dirty="0">
                <a:latin typeface="Microsoft YaHei" panose="020B0503020204020204" pitchFamily="34" charset="-122"/>
                <a:ea typeface="Microsoft YaHei" panose="020B0503020204020204" pitchFamily="34" charset="-122"/>
              </a:rPr>
              <a:t>）</a:t>
            </a:r>
            <a:r>
              <a:rPr kumimoji="1" lang="zh-CN" altLang="en-US" sz="3200" dirty="0">
                <a:latin typeface="Microsoft YaHei" panose="020B0503020204020204" pitchFamily="34" charset="-122"/>
                <a:ea typeface="Microsoft YaHei" panose="020B0503020204020204" pitchFamily="34" charset="-122"/>
              </a:rPr>
              <a:t>病毒</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特征</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651798"/>
            <a:ext cx="4824536"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震网病毒于</a:t>
            </a:r>
            <a:r>
              <a:rPr kumimoji="1" lang="en-US" altLang="zh-CN" sz="2000" dirty="0">
                <a:latin typeface="Microsoft YaHei" panose="020B0503020204020204" pitchFamily="34" charset="-122"/>
                <a:ea typeface="Microsoft YaHei" panose="020B0503020204020204" pitchFamily="34" charset="-122"/>
              </a:rPr>
              <a:t>2010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年</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月首次被检测出来，</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是第一个专门定向攻击真实世界中基础能源设施的“蠕虫”病毒，比如核电站、水坝、国家电网。</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震网病毒通过</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盘传播、隐藏、潜伏到西门子一款工业用工程控制器里。</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在适当的时候病毒就会获取控制权，给机器发出错误的运作指令，让机器不断在异常状态下工作，直到超负荷报销，同时，他又给监控人员发出机器正常运作的假象。 最后，伊朗的核研究设施被破坏了。</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37055" y="1651798"/>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作为世界上首个网络“超级破坏性武器”，震网病毒已经感染了全球超过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45000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个网络，伊朗遭到的攻击最为严重，</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的个人电脑感染了这种病毒。</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2313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比特币勒索病毒</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特征</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651798"/>
            <a:ext cx="4824536" cy="3519618"/>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WannaCry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又叫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Wanna</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Decryptor</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是一种“蠕虫式”的勒索病毒，在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2017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年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5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月份爆发。</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该病毒由不法分子利用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NSA</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National Security Agency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美国国家安全局）泄露的危险漏洞“</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EternalBlue</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永恒之蓝）进行传播。</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37055" y="1651798"/>
            <a:ext cx="4824536" cy="4673780"/>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被该勒索软件入侵后，用户主机系统内的照片、图片、文档、音频、视频等几乎所</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有类型的文件都将被加密，加密文件的后缀名被统一修改为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WNCRY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并会在桌面弹出勒索对话框，要求受害者支付价值数百美元的比特币到攻击者的比特币钱包，且赎金金额还会随着时间的推移而增加。</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WannaCry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勒索病毒全球大爆发，至少</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150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个国家、</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30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万名用户中招，造成损失达</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80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亿美元，已经影响到金融，能源，医疗等众多行业，造成严重的危机管理问题。</a:t>
            </a:r>
          </a:p>
        </p:txBody>
      </p:sp>
    </p:spTree>
    <p:extLst>
      <p:ext uri="{BB962C8B-B14F-4D97-AF65-F5344CB8AC3E}">
        <p14:creationId xmlns:p14="http://schemas.microsoft.com/office/powerpoint/2010/main" val="212912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木马</a:t>
            </a:r>
            <a:r>
              <a:rPr kumimoji="1" lang="en-US" altLang="zh-CN" sz="3200" dirty="0">
                <a:latin typeface="Microsoft YaHei" panose="020B0503020204020204" pitchFamily="34" charset="-122"/>
                <a:ea typeface="Microsoft YaHei" panose="020B0503020204020204" pitchFamily="34" charset="-122"/>
              </a:rPr>
              <a:t>(</a:t>
            </a:r>
            <a:r>
              <a:rPr kumimoji="1" lang="en" altLang="zh-CN" sz="3200" dirty="0">
                <a:latin typeface="Microsoft YaHei" panose="020B0503020204020204" pitchFamily="34" charset="-122"/>
                <a:ea typeface="Microsoft YaHei" panose="020B0503020204020204" pitchFamily="34" charset="-122"/>
              </a:rPr>
              <a:t>Trojan Horse)</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指那些表面上是有用的软件、实际目的却是危害计算机安全并导致严重破坏的计算机程序。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木马是从希腊神话里面的“特洛伊木马”得名的，希腊人在一只假装人祭礼的巨大木马中藏匿了许多希腊士兵并引诱特洛伊人将它运进城内，等到夜里马腹内士兵与城外士兵里应外合，一举攻破了特洛伊城。</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组成</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完整的木马程序一般由两部分组成：一个是服务器端，一个是控制器端。</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“中了木马”就是指安装了木马的服务器端程序，若你的电脑被安装了服务器端程序，则拥有相应客户端的人就可以通过网络控制你的电脑。</a:t>
            </a:r>
          </a:p>
        </p:txBody>
      </p:sp>
    </p:spTree>
    <p:extLst>
      <p:ext uri="{BB962C8B-B14F-4D97-AF65-F5344CB8AC3E}">
        <p14:creationId xmlns:p14="http://schemas.microsoft.com/office/powerpoint/2010/main" val="30776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木马的特性</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隐蔽性</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是指木马的设计者为了防止木马被发现，会采用多种手段隐藏木马，这样用户即使发现感染了木马，也难以确定其具体位置。</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非授权性</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是指一旦控制端与服务端连接后，控制端将窃取到服务端的很多操作权限，如修改文件、修改注册表、控制鼠标、键盘、窃取信息等等。</a:t>
            </a:r>
          </a:p>
        </p:txBody>
      </p:sp>
    </p:spTree>
    <p:extLst>
      <p:ext uri="{BB962C8B-B14F-4D97-AF65-F5344CB8AC3E}">
        <p14:creationId xmlns:p14="http://schemas.microsoft.com/office/powerpoint/2010/main" val="378660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木马与病毒的区别</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传染性</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木马不具传染性，它并不能像病毒那样复制自身，也并不“刻意”地去感染其他文件，它主要通过将自身伪装起来，吸引用户下载执行。</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目的</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木马一般主要以窃取用户相关信息或隐蔽性控制为主要目的，相对病毒而言，可以简单地说，病毒破坏你的信息，而木马窥视你。 </a:t>
            </a:r>
          </a:p>
        </p:txBody>
      </p:sp>
    </p:spTree>
    <p:extLst>
      <p:ext uri="{BB962C8B-B14F-4D97-AF65-F5344CB8AC3E}">
        <p14:creationId xmlns:p14="http://schemas.microsoft.com/office/powerpoint/2010/main" val="39064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63FDABB-6204-907F-A1A7-8C6ADF72954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以下属于病毒的特性的是：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B457347-118A-183B-4E4D-11307963D92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感染性</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9531337-587A-5553-796F-28FDBDA7AF45}"/>
              </a:ext>
            </a:extLst>
          </p:cNvPr>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潜伏性</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CA9BBC1-3797-C107-FAE8-1CC373232780}"/>
              </a:ext>
            </a:extLst>
          </p:cNvPr>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特定触发性</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1432662-339F-90FE-82C8-F9C7DF04DF0D}"/>
              </a:ext>
            </a:extLst>
          </p:cNvPr>
          <p:cNvSpPr txBox="1"/>
          <p:nvPr>
            <p:custDataLst>
              <p:tags r:id="rId6"/>
            </p:custDataLst>
          </p:nvPr>
        </p:nvSpPr>
        <p:spPr>
          <a:xfrm>
            <a:off x="2438400" y="48434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变异性</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0D3CF28-B149-28E4-D77E-9DFD9776DC01}"/>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矩形 11">
            <a:extLst>
              <a:ext uri="{FF2B5EF4-FFF2-40B4-BE49-F238E27FC236}">
                <a16:creationId xmlns:a16="http://schemas.microsoft.com/office/drawing/2014/main" id="{625BFACA-45C7-7028-C956-E5023F7591EF}"/>
              </a:ext>
            </a:extLst>
          </p:cNvPr>
          <p:cNvSpPr>
            <a:spLocks noChangeAspect="1"/>
          </p:cNvSpPr>
          <p:nvPr>
            <p:custDataLst>
              <p:tags r:id="rId8"/>
            </p:custDataLst>
          </p:nvPr>
        </p:nvSpPr>
        <p:spPr>
          <a:xfrm>
            <a:off x="1571625" y="35361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矩形 12">
            <a:extLst>
              <a:ext uri="{FF2B5EF4-FFF2-40B4-BE49-F238E27FC236}">
                <a16:creationId xmlns:a16="http://schemas.microsoft.com/office/drawing/2014/main" id="{60E1085B-080D-6498-413E-741746A2008C}"/>
              </a:ext>
            </a:extLst>
          </p:cNvPr>
          <p:cNvSpPr>
            <a:spLocks noChangeAspect="1"/>
          </p:cNvSpPr>
          <p:nvPr>
            <p:custDataLst>
              <p:tags r:id="rId9"/>
            </p:custDataLst>
          </p:nvPr>
        </p:nvSpPr>
        <p:spPr>
          <a:xfrm>
            <a:off x="1571625" y="42219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矩形 13">
            <a:extLst>
              <a:ext uri="{FF2B5EF4-FFF2-40B4-BE49-F238E27FC236}">
                <a16:creationId xmlns:a16="http://schemas.microsoft.com/office/drawing/2014/main" id="{60F46FB9-83E3-14C9-F924-B2EB2A4AC5CD}"/>
              </a:ext>
            </a:extLst>
          </p:cNvPr>
          <p:cNvSpPr>
            <a:spLocks noChangeAspect="1"/>
          </p:cNvSpPr>
          <p:nvPr>
            <p:custDataLst>
              <p:tags r:id="rId10"/>
            </p:custDataLst>
          </p:nvPr>
        </p:nvSpPr>
        <p:spPr>
          <a:xfrm>
            <a:off x="1571625" y="49077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5D16B75C-E271-520D-6F7C-E9B85E2C0203}"/>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665B8D75-0706-FEAF-9E56-042E5C5EC99A}"/>
              </a:ext>
            </a:extLst>
          </p:cNvPr>
          <p:cNvSpPr txBox="1"/>
          <p:nvPr>
            <p:custDataLst>
              <p:tags r:id="rId12"/>
            </p:custDataLst>
          </p:nvPr>
        </p:nvSpPr>
        <p:spPr>
          <a:xfrm>
            <a:off x="2438400" y="55292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破坏性</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a:extLst>
              <a:ext uri="{FF2B5EF4-FFF2-40B4-BE49-F238E27FC236}">
                <a16:creationId xmlns:a16="http://schemas.microsoft.com/office/drawing/2014/main" id="{64C41324-02D4-0591-1168-F2DBB48C2596}"/>
              </a:ext>
            </a:extLst>
          </p:cNvPr>
          <p:cNvSpPr>
            <a:spLocks noChangeAspect="1"/>
          </p:cNvSpPr>
          <p:nvPr>
            <p:custDataLst>
              <p:tags r:id="rId13"/>
            </p:custDataLst>
          </p:nvPr>
        </p:nvSpPr>
        <p:spPr>
          <a:xfrm>
            <a:off x="1571625" y="55935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grpSp>
        <p:nvGrpSpPr>
          <p:cNvPr id="20" name="组合 19">
            <a:extLst>
              <a:ext uri="{FF2B5EF4-FFF2-40B4-BE49-F238E27FC236}">
                <a16:creationId xmlns:a16="http://schemas.microsoft.com/office/drawing/2014/main" id="{ECA199B4-4B21-0A75-C2A9-8896428F37EA}"/>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533E26D-A0E1-6140-8ACE-D7A6DD349838}"/>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501D1B3E-8DC7-8B5A-387E-241F47F21F6F}"/>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32C7699A-62D3-57FD-4259-87CFAC11FC22}"/>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B03B1B2A-DD95-15A5-B3E5-54A771D49E52}"/>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CEC62A7-B6F2-21E4-1C89-3965459B8812}"/>
              </a:ext>
            </a:extLst>
          </p:cNvPr>
          <p:cNvPicPr>
            <a:picLocks/>
          </p:cNvPicPr>
          <p:nvPr>
            <p:custDataLst>
              <p:tags r:id="rId15"/>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0804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003475-E7CE-6639-7427-A7A42FBCB378}"/>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一般分为控制器端和服务器端的是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049E30D-C398-B611-64CE-3693EEFBB04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病毒</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006A98C-6B46-D687-C31E-5B2B3F0293F0}"/>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蠕虫病毒</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9DAE6C2-3F61-1115-AAD7-65E462D9120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木马</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3F1A408-7735-9F02-45E3-82A1B937E24B}"/>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55976734-9593-4F5D-CAFF-00E7859CD5A9}"/>
              </a:ext>
            </a:extLst>
          </p:cNvPr>
          <p:cNvSpPr>
            <a:spLocks noChangeAspect="1"/>
          </p:cNvSpPr>
          <p:nvPr>
            <p:custDataLst>
              <p:tags r:id="rId7"/>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2D70DFF6-3245-9031-833B-D1C785C22494}"/>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矩形: 圆角 14">
            <a:extLst>
              <a:ext uri="{FF2B5EF4-FFF2-40B4-BE49-F238E27FC236}">
                <a16:creationId xmlns:a16="http://schemas.microsoft.com/office/drawing/2014/main" id="{A4199D1B-9764-BC54-D8B7-DA12D740D4D1}"/>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8D6F4CF2-9EE2-4B78-20D0-0696B97BE795}"/>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DDA4F774-2B41-41E1-11A7-2595DD80D072}"/>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7B0E720B-2060-CA22-B16E-ED0E708D413B}"/>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936434A7-AD88-BD3F-F1E6-8B60B012C785}"/>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B309404-22C6-1849-5D48-AC70B11FA004}"/>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AC03A57-703B-5464-CD1F-8ADF5FC9DD97}"/>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4028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02</a:t>
            </a:r>
            <a:r>
              <a:rPr kumimoji="1" lang="zh-CN" altLang="en-US" sz="6000" dirty="0">
                <a:solidFill>
                  <a:schemeClr val="bg1"/>
                </a:solidFill>
                <a:latin typeface="Microsoft YaHei" panose="020B0503020204020204" pitchFamily="34" charset="-122"/>
                <a:ea typeface="Microsoft YaHei" panose="020B0503020204020204" pitchFamily="34" charset="-122"/>
              </a:rPr>
              <a:t>   软件漏洞</a:t>
            </a:r>
          </a:p>
        </p:txBody>
      </p:sp>
    </p:spTree>
    <p:extLst>
      <p:ext uri="{BB962C8B-B14F-4D97-AF65-F5344CB8AC3E}">
        <p14:creationId xmlns:p14="http://schemas.microsoft.com/office/powerpoint/2010/main" val="11702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软件漏洞（</a:t>
            </a:r>
            <a:r>
              <a:rPr kumimoji="1" lang="en" altLang="zh-CN" sz="3200" dirty="0">
                <a:latin typeface="Microsoft YaHei" panose="020B0503020204020204" pitchFamily="34" charset="-122"/>
                <a:ea typeface="Microsoft YaHei" panose="020B0503020204020204" pitchFamily="34" charset="-122"/>
              </a:rPr>
              <a:t>Vulnerability</a:t>
            </a:r>
            <a:r>
              <a:rPr kumimoji="1" lang="zh-CN" altLang="en-US" sz="3200" dirty="0">
                <a:latin typeface="Microsoft YaHei" panose="020B0503020204020204" pitchFamily="34" charset="-122"/>
                <a:ea typeface="Microsoft YaHei" panose="020B0503020204020204" pitchFamily="34" charset="-122"/>
              </a:rPr>
              <a:t>）</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61001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软件缺陷（</a:t>
            </a:r>
            <a:r>
              <a:rPr kumimoji="1" lang="en" altLang="zh-CN" sz="2400" dirty="0">
                <a:solidFill>
                  <a:srgbClr val="0048AA"/>
                </a:solidFill>
                <a:latin typeface="Microsoft YaHei" panose="020B0503020204020204" pitchFamily="34" charset="-122"/>
                <a:ea typeface="Microsoft YaHei" panose="020B0503020204020204" pitchFamily="34" charset="-122"/>
              </a:rPr>
              <a:t>Bug</a:t>
            </a:r>
            <a:r>
              <a:rPr kumimoji="1" lang="zh-CN" altLang="en-US" sz="2400" dirty="0">
                <a:solidFill>
                  <a:srgbClr val="0048AA"/>
                </a:solidFill>
                <a:latin typeface="Microsoft YaHei" panose="020B0503020204020204" pitchFamily="34" charset="-122"/>
                <a:ea typeface="Microsoft YaHei" panose="020B0503020204020204" pitchFamily="34" charset="-122"/>
              </a:rPr>
              <a:t>）</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软件是由程序员开发出来的。不同的程序员编程水平不一样，可能会造成软件存在这样或者那样的问题。这些问题可能会造成软件崩溃不能运行，或者运行结果与预期有所不同，我们称这些问题为软件缺陷。</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387048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软件漏洞（</a:t>
            </a:r>
            <a:r>
              <a:rPr kumimoji="1" lang="en-US" altLang="zh-CN" sz="2400" dirty="0">
                <a:solidFill>
                  <a:srgbClr val="0048AA"/>
                </a:solidFill>
                <a:latin typeface="Microsoft YaHei" panose="020B0503020204020204" pitchFamily="34" charset="-122"/>
                <a:ea typeface="Microsoft YaHei" panose="020B0503020204020204" pitchFamily="34" charset="-122"/>
              </a:rPr>
              <a:t>Vulnerability</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21719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软件缺陷可能在某些情况下被利用来对用户造成恶意攻击。这个时候，软件缺陷就变成了软件漏洞。</a:t>
            </a:r>
            <a:endParaRPr kumimoji="1" lang="zh-CN" altLang="en-US" sz="2000" dirty="0">
              <a:solidFill>
                <a:schemeClr val="tx1">
                  <a:lumMod val="85000"/>
                  <a:lumOff val="15000"/>
                </a:schemeClr>
              </a:solidFill>
            </a:endParaRPr>
          </a:p>
        </p:txBody>
      </p:sp>
    </p:spTree>
    <p:extLst>
      <p:ext uri="{BB962C8B-B14F-4D97-AF65-F5344CB8AC3E}">
        <p14:creationId xmlns:p14="http://schemas.microsoft.com/office/powerpoint/2010/main" val="3020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A662F11-AB9B-27C2-3252-3771914D3DD9}"/>
              </a:ext>
            </a:extLst>
          </p:cNvPr>
          <p:cNvSpPr txBox="1"/>
          <p:nvPr>
            <p:custDataLst>
              <p:tags r:id="rId2"/>
            </p:custDataLst>
          </p:nvPr>
        </p:nvSpPr>
        <p:spPr>
          <a:xfrm>
            <a:off x="1219200" y="635001"/>
            <a:ext cx="9753600" cy="13152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以下属于造成软件漏洞的原因的是？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DC29353-B396-51BB-4892-532783AADEB7}"/>
              </a:ext>
            </a:extLst>
          </p:cNvPr>
          <p:cNvSpPr txBox="1"/>
          <p:nvPr>
            <p:custDataLst>
              <p:tags r:id="rId3"/>
            </p:custDataLst>
          </p:nvPr>
        </p:nvSpPr>
        <p:spPr>
          <a:xfrm>
            <a:off x="2138239" y="1916832"/>
            <a:ext cx="8534400" cy="642938"/>
          </a:xfrm>
          <a:prstGeom prst="rect">
            <a:avLst/>
          </a:prstGeom>
          <a:noFill/>
        </p:spPr>
        <p:txBody>
          <a:bodyPr vert="horz" rtlCol="0" anchor="ctr" anchorCtr="0">
            <a:noAutofit/>
          </a:bodyPr>
          <a:lstStyle/>
          <a:p>
            <a:r>
              <a:rPr kumimoji="1"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小作坊式的软件开发：软件质量参差不齐</a:t>
            </a:r>
          </a:p>
        </p:txBody>
      </p:sp>
      <p:sp>
        <p:nvSpPr>
          <p:cNvPr id="8" name="文本框 7">
            <a:extLst>
              <a:ext uri="{FF2B5EF4-FFF2-40B4-BE49-F238E27FC236}">
                <a16:creationId xmlns:a16="http://schemas.microsoft.com/office/drawing/2014/main" id="{18B75449-B51D-600B-51E2-AE9C4FA63C12}"/>
              </a:ext>
            </a:extLst>
          </p:cNvPr>
          <p:cNvSpPr txBox="1"/>
          <p:nvPr>
            <p:custDataLst>
              <p:tags r:id="rId4"/>
            </p:custDataLst>
          </p:nvPr>
        </p:nvSpPr>
        <p:spPr>
          <a:xfrm>
            <a:off x="2138239" y="2602632"/>
            <a:ext cx="8770168" cy="642938"/>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赶进度带来的弊端：用投机取巧或者省工省料的办法来开发软件</a:t>
            </a:r>
          </a:p>
        </p:txBody>
      </p:sp>
      <p:sp>
        <p:nvSpPr>
          <p:cNvPr id="9" name="文本框 8">
            <a:extLst>
              <a:ext uri="{FF2B5EF4-FFF2-40B4-BE49-F238E27FC236}">
                <a16:creationId xmlns:a16="http://schemas.microsoft.com/office/drawing/2014/main" id="{1BBA9BD1-A80C-A033-0588-B28DC25921B3}"/>
              </a:ext>
            </a:extLst>
          </p:cNvPr>
          <p:cNvSpPr txBox="1"/>
          <p:nvPr>
            <p:custDataLst>
              <p:tags r:id="rId5"/>
            </p:custDataLst>
          </p:nvPr>
        </p:nvSpPr>
        <p:spPr>
          <a:xfrm>
            <a:off x="2138239" y="3288432"/>
            <a:ext cx="8534400" cy="642938"/>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被轻视的软件安全测试：功能为上，测试为下</a:t>
            </a:r>
          </a:p>
        </p:txBody>
      </p:sp>
      <p:sp>
        <p:nvSpPr>
          <p:cNvPr id="10" name="文本框 9">
            <a:extLst>
              <a:ext uri="{FF2B5EF4-FFF2-40B4-BE49-F238E27FC236}">
                <a16:creationId xmlns:a16="http://schemas.microsoft.com/office/drawing/2014/main" id="{378E6898-ED8B-43DA-B8A2-EF09D5C3035A}"/>
              </a:ext>
            </a:extLst>
          </p:cNvPr>
          <p:cNvSpPr txBox="1"/>
          <p:nvPr>
            <p:custDataLst>
              <p:tags r:id="rId6"/>
            </p:custDataLst>
          </p:nvPr>
        </p:nvSpPr>
        <p:spPr>
          <a:xfrm>
            <a:off x="2138239" y="3974232"/>
            <a:ext cx="8534400" cy="642938"/>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淡薄的安全思想：缺乏安全开发的意识和经验</a:t>
            </a:r>
          </a:p>
        </p:txBody>
      </p:sp>
      <p:sp>
        <p:nvSpPr>
          <p:cNvPr id="11" name="矩形 10">
            <a:extLst>
              <a:ext uri="{FF2B5EF4-FFF2-40B4-BE49-F238E27FC236}">
                <a16:creationId xmlns:a16="http://schemas.microsoft.com/office/drawing/2014/main" id="{53659275-CF44-9632-9CB2-A0C506E78C32}"/>
              </a:ext>
            </a:extLst>
          </p:cNvPr>
          <p:cNvSpPr>
            <a:spLocks noChangeAspect="1"/>
          </p:cNvSpPr>
          <p:nvPr>
            <p:custDataLst>
              <p:tags r:id="rId7"/>
            </p:custDataLst>
          </p:nvPr>
        </p:nvSpPr>
        <p:spPr>
          <a:xfrm>
            <a:off x="1271464" y="198112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92A9054-F878-15B7-C8DB-B13C60171B66}"/>
              </a:ext>
            </a:extLst>
          </p:cNvPr>
          <p:cNvSpPr>
            <a:spLocks noChangeAspect="1"/>
          </p:cNvSpPr>
          <p:nvPr>
            <p:custDataLst>
              <p:tags r:id="rId8"/>
            </p:custDataLst>
          </p:nvPr>
        </p:nvSpPr>
        <p:spPr>
          <a:xfrm>
            <a:off x="1271464" y="266692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矩形 12">
            <a:extLst>
              <a:ext uri="{FF2B5EF4-FFF2-40B4-BE49-F238E27FC236}">
                <a16:creationId xmlns:a16="http://schemas.microsoft.com/office/drawing/2014/main" id="{7DB00DC5-1BA9-5A77-6AED-3E374C698F19}"/>
              </a:ext>
            </a:extLst>
          </p:cNvPr>
          <p:cNvSpPr>
            <a:spLocks noChangeAspect="1"/>
          </p:cNvSpPr>
          <p:nvPr>
            <p:custDataLst>
              <p:tags r:id="rId9"/>
            </p:custDataLst>
          </p:nvPr>
        </p:nvSpPr>
        <p:spPr>
          <a:xfrm>
            <a:off x="1271464" y="335272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矩形 13">
            <a:extLst>
              <a:ext uri="{FF2B5EF4-FFF2-40B4-BE49-F238E27FC236}">
                <a16:creationId xmlns:a16="http://schemas.microsoft.com/office/drawing/2014/main" id="{599AFA0D-82AB-0D72-2A3E-83D9425C996B}"/>
              </a:ext>
            </a:extLst>
          </p:cNvPr>
          <p:cNvSpPr>
            <a:spLocks noChangeAspect="1"/>
          </p:cNvSpPr>
          <p:nvPr>
            <p:custDataLst>
              <p:tags r:id="rId10"/>
            </p:custDataLst>
          </p:nvPr>
        </p:nvSpPr>
        <p:spPr>
          <a:xfrm>
            <a:off x="1271464" y="403852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0469BCBF-5263-9912-F8C3-31002BF7B1A7}"/>
              </a:ext>
            </a:extLst>
          </p:cNvPr>
          <p:cNvSpPr/>
          <p:nvPr>
            <p:custDataLst>
              <p:tags r:id="rId11"/>
            </p:custDataLst>
          </p:nvPr>
        </p:nvSpPr>
        <p:spPr>
          <a:xfrm>
            <a:off x="8915400" y="5897840"/>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95576DDB-83C7-233B-D763-87083660A851}"/>
              </a:ext>
            </a:extLst>
          </p:cNvPr>
          <p:cNvSpPr txBox="1"/>
          <p:nvPr>
            <p:custDataLst>
              <p:tags r:id="rId12"/>
            </p:custDataLst>
          </p:nvPr>
        </p:nvSpPr>
        <p:spPr>
          <a:xfrm>
            <a:off x="2138239" y="4660032"/>
            <a:ext cx="8534400" cy="642938"/>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不完善的安全维护：不重视安全维护，不重视漏洞修复</a:t>
            </a:r>
          </a:p>
        </p:txBody>
      </p:sp>
      <p:sp>
        <p:nvSpPr>
          <p:cNvPr id="23" name="矩形 22">
            <a:extLst>
              <a:ext uri="{FF2B5EF4-FFF2-40B4-BE49-F238E27FC236}">
                <a16:creationId xmlns:a16="http://schemas.microsoft.com/office/drawing/2014/main" id="{58CFE521-F8BA-1DEF-89E5-DAB458AECF36}"/>
              </a:ext>
            </a:extLst>
          </p:cNvPr>
          <p:cNvSpPr>
            <a:spLocks noChangeAspect="1"/>
          </p:cNvSpPr>
          <p:nvPr>
            <p:custDataLst>
              <p:tags r:id="rId13"/>
            </p:custDataLst>
          </p:nvPr>
        </p:nvSpPr>
        <p:spPr>
          <a:xfrm>
            <a:off x="1271464" y="4724325"/>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sp>
        <p:nvSpPr>
          <p:cNvPr id="2" name="矩形 1" hidden="1">
            <a:extLst>
              <a:ext uri="{FF2B5EF4-FFF2-40B4-BE49-F238E27FC236}">
                <a16:creationId xmlns:a16="http://schemas.microsoft.com/office/drawing/2014/main" id="{620ED3A7-775D-C84D-2E04-B6DDD030B184}"/>
              </a:ext>
            </a:extLst>
          </p:cNvPr>
          <p:cNvSpPr/>
          <p:nvPr>
            <p:custDataLst>
              <p:tags r:id="rId1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FFFFFF"/>
              </a:solidFill>
            </a:endParaRPr>
          </a:p>
        </p:txBody>
      </p:sp>
      <p:sp>
        <p:nvSpPr>
          <p:cNvPr id="25" name="文本框 24" hidden="1">
            <a:extLst>
              <a:ext uri="{FF2B5EF4-FFF2-40B4-BE49-F238E27FC236}">
                <a16:creationId xmlns:a16="http://schemas.microsoft.com/office/drawing/2014/main" id="{043BF979-0F91-7F27-F636-4291CED37FCB}"/>
              </a:ext>
            </a:extLst>
          </p:cNvPr>
          <p:cNvSpPr txBox="1"/>
          <p:nvPr>
            <p:custDataLst>
              <p:tags r:id="rId15"/>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endPar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文本框 25" hidden="1">
            <a:extLst>
              <a:ext uri="{FF2B5EF4-FFF2-40B4-BE49-F238E27FC236}">
                <a16:creationId xmlns:a16="http://schemas.microsoft.com/office/drawing/2014/main" id="{3A42A1B3-0C53-ABD0-A3EF-C35D6D7E93F0}"/>
              </a:ext>
            </a:extLst>
          </p:cNvPr>
          <p:cNvSpPr txBox="1"/>
          <p:nvPr>
            <p:custDataLst>
              <p:tags r:id="rId16"/>
            </p:custDataLst>
          </p:nvPr>
        </p:nvSpPr>
        <p:spPr>
          <a:xfrm>
            <a:off x="12827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endParaRPr 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hidden="1">
            <a:extLst>
              <a:ext uri="{FF2B5EF4-FFF2-40B4-BE49-F238E27FC236}">
                <a16:creationId xmlns:a16="http://schemas.microsoft.com/office/drawing/2014/main" id="{B79B94FD-AB3A-562C-B5D6-8FE2ED874C5D}"/>
              </a:ext>
            </a:extLst>
          </p:cNvPr>
          <p:cNvGrpSpPr/>
          <p:nvPr>
            <p:custDataLst>
              <p:tags r:id="rId17"/>
            </p:custDataLst>
          </p:nvPr>
        </p:nvGrpSpPr>
        <p:grpSpPr>
          <a:xfrm>
            <a:off x="12585700" y="0"/>
            <a:ext cx="3815080" cy="647700"/>
            <a:chOff x="12585700" y="0"/>
            <a:chExt cx="3815080" cy="647700"/>
          </a:xfrm>
        </p:grpSpPr>
        <p:sp>
          <p:nvSpPr>
            <p:cNvPr id="3" name="RemarkBack" hidden="1">
              <a:extLst>
                <a:ext uri="{FF2B5EF4-FFF2-40B4-BE49-F238E27FC236}">
                  <a16:creationId xmlns:a16="http://schemas.microsoft.com/office/drawing/2014/main" id="{36C2ACC5-86ED-5999-B123-ED078BC7361B}"/>
                </a:ext>
              </a:extLst>
            </p:cNvPr>
            <p:cNvSpPr/>
            <p:nvPr>
              <p:custDataLst>
                <p:tags r:id="rId24"/>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markBlock" hidden="1">
              <a:extLst>
                <a:ext uri="{FF2B5EF4-FFF2-40B4-BE49-F238E27FC236}">
                  <a16:creationId xmlns:a16="http://schemas.microsoft.com/office/drawing/2014/main" id="{EC267CED-CF22-ACCD-F907-366000113B53}"/>
                </a:ext>
              </a:extLst>
            </p:cNvPr>
            <p:cNvSpPr/>
            <p:nvPr>
              <p:custDataLst>
                <p:tags r:id="rId25"/>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markTitleText" hidden="1">
              <a:extLst>
                <a:ext uri="{FF2B5EF4-FFF2-40B4-BE49-F238E27FC236}">
                  <a16:creationId xmlns:a16="http://schemas.microsoft.com/office/drawing/2014/main" id="{FB9EFC26-A1FC-A331-58C1-46EB0DF934F9}"/>
                </a:ext>
              </a:extLst>
            </p:cNvPr>
            <p:cNvSpPr txBox="1"/>
            <p:nvPr>
              <p:custDataLst>
                <p:tags r:id="rId26"/>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a16="http://schemas.microsoft.com/office/drawing/2014/main" id="{3C86B0F2-5E13-D0ED-379E-18F9D7C1DD21}"/>
              </a:ext>
            </a:extLst>
          </p:cNvPr>
          <p:cNvGrpSpPr/>
          <p:nvPr>
            <p:custDataLst>
              <p:tags r:id="rId1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825A7B94-D605-FE96-F012-29276A7F1C57}"/>
                </a:ext>
              </a:extLst>
            </p:cNvPr>
            <p:cNvSpPr/>
            <p:nvPr>
              <p:custDataLst>
                <p:tags r:id="rId2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E9872477-E99E-156C-6B0E-0C8B8EF8C7D2}"/>
                </a:ext>
              </a:extLst>
            </p:cNvPr>
            <p:cNvSpPr/>
            <p:nvPr>
              <p:custDataLst>
                <p:tags r:id="rId2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59959813-3B1C-E02F-85C2-173A54F82A3E}"/>
                </a:ext>
              </a:extLst>
            </p:cNvPr>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7580693C-702B-0D46-741E-F74A37E24E26}"/>
                </a:ext>
              </a:extLst>
            </p:cNvPr>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EA03313-62E6-66E4-6427-B79F9174C17F}"/>
              </a:ext>
            </a:extLst>
          </p:cNvPr>
          <p:cNvPicPr>
            <a:picLocks/>
          </p:cNvPicPr>
          <p:nvPr>
            <p:custDataLst>
              <p:tags r:id="rId19"/>
            </p:custDataLst>
          </p:nvPr>
        </p:nvPicPr>
        <p:blipFill>
          <a:blip r:embed="rId28"/>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9843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554760" y="1966193"/>
            <a:ext cx="5040560" cy="576064"/>
            <a:chOff x="3215680" y="2204864"/>
            <a:chExt cx="5040560"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3600400"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病毒与木马</a:t>
              </a: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554760" y="2852936"/>
            <a:ext cx="5040560" cy="576064"/>
            <a:chOff x="3215680" y="2204864"/>
            <a:chExt cx="5040560"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软件漏洞</a:t>
              </a:r>
            </a:p>
          </p:txBody>
        </p:sp>
      </p:grpSp>
      <p:grpSp>
        <p:nvGrpSpPr>
          <p:cNvPr id="16" name="组合 15">
            <a:extLst>
              <a:ext uri="{FF2B5EF4-FFF2-40B4-BE49-F238E27FC236}">
                <a16:creationId xmlns:a16="http://schemas.microsoft.com/office/drawing/2014/main" id="{79B23E4C-9380-8255-CD16-4DDEF4CEC3C7}"/>
              </a:ext>
            </a:extLst>
          </p:cNvPr>
          <p:cNvGrpSpPr/>
          <p:nvPr/>
        </p:nvGrpSpPr>
        <p:grpSpPr>
          <a:xfrm>
            <a:off x="3554760" y="3789040"/>
            <a:ext cx="5040560" cy="576064"/>
            <a:chOff x="3215680" y="2204864"/>
            <a:chExt cx="5040560" cy="576064"/>
          </a:xfrm>
        </p:grpSpPr>
        <p:sp>
          <p:nvSpPr>
            <p:cNvPr id="17" name="矩形 16">
              <a:extLst>
                <a:ext uri="{FF2B5EF4-FFF2-40B4-BE49-F238E27FC236}">
                  <a16:creationId xmlns:a16="http://schemas.microsoft.com/office/drawing/2014/main" id="{9BA60EE0-4DD5-2893-E3A4-A28B9FA40C7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545FCE5-DCBD-C272-8130-E7F50FDBCC1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实验环境</a:t>
              </a:r>
            </a:p>
          </p:txBody>
        </p:sp>
      </p:grpSp>
    </p:spTree>
    <p:extLst>
      <p:ext uri="{BB962C8B-B14F-4D97-AF65-F5344CB8AC3E}">
        <p14:creationId xmlns:p14="http://schemas.microsoft.com/office/powerpoint/2010/main" val="30906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漏洞分类</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64687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软件漏洞生命周期</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一个漏洞从被攻击者发现并利用，到被厂商截获并发布补丁，再到补丁被大多数用户安装，导致漏洞失去了利用价值，一般都要经历一个完整的生命周期。</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漏洞分类</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按照漏洞生命周期的阶段进行分类，可以将软件漏洞分为三类。</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567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0day</a:t>
            </a:r>
            <a:r>
              <a:rPr kumimoji="1" lang="zh-CN" altLang="en-US" sz="3200" dirty="0">
                <a:latin typeface="Microsoft YaHei" panose="020B0503020204020204" pitchFamily="34" charset="-122"/>
                <a:ea typeface="Microsoft YaHei" panose="020B0503020204020204" pitchFamily="34" charset="-122"/>
              </a:rPr>
              <a:t>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441852"/>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0day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漏洞指还处于未公开状态的漏洞。</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威胁程度</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这类漏洞只在攻击者个人或者小范围黑客团体内使用，网络用户和厂商都不知情，因此没有任何防范手段，危害非常大。</a:t>
            </a:r>
          </a:p>
        </p:txBody>
      </p:sp>
    </p:spTree>
    <p:extLst>
      <p:ext uri="{BB962C8B-B14F-4D97-AF65-F5344CB8AC3E}">
        <p14:creationId xmlns:p14="http://schemas.microsoft.com/office/powerpoint/2010/main" val="364232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1</a:t>
            </a:r>
            <a:r>
              <a:rPr kumimoji="1" lang="en" altLang="zh-CN" sz="3200" dirty="0">
                <a:latin typeface="Microsoft YaHei" panose="020B0503020204020204" pitchFamily="34" charset="-122"/>
                <a:ea typeface="Microsoft YaHei" panose="020B0503020204020204" pitchFamily="34" charset="-122"/>
              </a:rPr>
              <a:t>day</a:t>
            </a:r>
            <a:r>
              <a:rPr kumimoji="1" lang="zh-CN" altLang="en-US" sz="3200" dirty="0">
                <a:latin typeface="Microsoft YaHei" panose="020B0503020204020204" pitchFamily="34" charset="-122"/>
                <a:ea typeface="Microsoft YaHei" panose="020B0503020204020204" pitchFamily="34" charset="-122"/>
              </a:rPr>
              <a:t>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826573"/>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1day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漏洞原义是指补丁发布在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天内的漏洞，不过通常指发布补丁时间不长的漏洞。</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威胁程度</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由于了解此漏洞并且安装补丁的人还不多，这种漏洞仍然存在一定的危害。 </a:t>
            </a:r>
          </a:p>
        </p:txBody>
      </p:sp>
    </p:spTree>
    <p:extLst>
      <p:ext uri="{BB962C8B-B14F-4D97-AF65-F5344CB8AC3E}">
        <p14:creationId xmlns:p14="http://schemas.microsoft.com/office/powerpoint/2010/main" val="9859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已公开漏洞</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已公开漏洞是指厂商已经发布补丁或修补方法，大多数用户都已打过补丁的漏洞。</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威胁程度</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这类漏洞从技术上因为已经有防范手段，并且大部分用户已经进行了修补，危害比较小。</a:t>
            </a:r>
          </a:p>
        </p:txBody>
      </p:sp>
    </p:spTree>
    <p:extLst>
      <p:ext uri="{BB962C8B-B14F-4D97-AF65-F5344CB8AC3E}">
        <p14:creationId xmlns:p14="http://schemas.microsoft.com/office/powerpoint/2010/main" val="1655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CA593A4-3A4C-BC17-CAEF-B3C825563A7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Oracle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三天前公布了一个新补丁，来弥补一个刚发现的漏洞，该漏洞类型为</a:t>
            </a:r>
          </a:p>
        </p:txBody>
      </p:sp>
      <p:sp>
        <p:nvSpPr>
          <p:cNvPr id="7" name="文本框 6">
            <a:extLst>
              <a:ext uri="{FF2B5EF4-FFF2-40B4-BE49-F238E27FC236}">
                <a16:creationId xmlns:a16="http://schemas.microsoft.com/office/drawing/2014/main" id="{8C4DC11E-C9CB-5D0E-4E98-C91524EC2C8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0day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漏洞</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3D680B9-5EB3-CC03-BB7F-74079CDADFF3}"/>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1day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漏洞</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F8165508-39CE-B9DB-14D2-286B4F7BB3AA}"/>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3day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漏洞</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8782114-A6F0-69D0-ABC4-88A018C41FE5}"/>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公开漏洞</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C6E84CC-5B0D-EB9E-98C5-B5F9F46FCC74}"/>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685F88A1-E752-881B-268E-80A6C91717DF}"/>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A58A994E-2A52-09E0-FF76-CB1B10DD897C}"/>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5319C306-D7A1-84FC-B757-6D63CD926442}"/>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6E414B0F-E235-D2D3-B15F-4835879E8D2C}"/>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71F5A160-223A-8768-1473-543A26E6D46D}"/>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7C3E2B81-6520-0418-F02D-D874F5283C67}"/>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3475AEEA-FDEE-D5E0-CD4C-EAF3E83BD94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3C3F3E84-B21D-E03D-B1CA-C21D6D0B1CE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02AC067-3E32-A5B3-F036-F2DB24B1361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B0F24F8-6304-4A34-A419-C726088A9E6F}"/>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1578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软件漏洞库</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需求</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980735"/>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随着计算机软件技术的快速发展，大量的软件漏洞需要一个统一的命名和管理规范，以便开展针对软件漏洞的研究，提升漏洞的检测水平，并为软件使用者和厂商提供有关软件漏洞的确切信息。</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漏洞库</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在这种需求推动下，多个机构和相关国家建立了漏洞数据库，这些数据库分为公开的和某些组织机构私有的不公开数据库。</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公开的数据库包括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CVE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NVD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CNNVD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CNVD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a:t>
            </a:r>
          </a:p>
        </p:txBody>
      </p:sp>
    </p:spTree>
    <p:extLst>
      <p:ext uri="{BB962C8B-B14F-4D97-AF65-F5344CB8AC3E}">
        <p14:creationId xmlns:p14="http://schemas.microsoft.com/office/powerpoint/2010/main" val="36038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软件漏洞库</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作用</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134897"/>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通过这些漏洞信息数据库，可以从中找到操作系统和应用程序的特定版本所包含的漏洞信息，有的还提供针对某些漏洞的专家建议、修复办法和专门的补丁程序，极少的漏洞库还提供检测、测试漏洞的</a:t>
            </a:r>
            <a:r>
              <a:rPr kumimoji="1" lang="en" altLang="zh-CN" sz="2000" dirty="0">
                <a:latin typeface="Microsoft YaHei" panose="020B0503020204020204" pitchFamily="34" charset="-122"/>
                <a:ea typeface="Microsoft YaHei" panose="020B0503020204020204" pitchFamily="34" charset="-122"/>
              </a:rPr>
              <a:t>PoC</a:t>
            </a:r>
            <a:r>
              <a:rPr kumimoji="1" lang="zh-CN" altLang="en" sz="2000" dirty="0">
                <a:latin typeface="Microsoft YaHei" panose="020B0503020204020204" pitchFamily="34" charset="-122"/>
                <a:ea typeface="Microsoft YaHei" panose="020B0503020204020204" pitchFamily="34" charset="-122"/>
              </a:rPr>
              <a:t>（</a:t>
            </a:r>
            <a:r>
              <a:rPr kumimoji="1" lang="en" altLang="zh-CN" sz="2000" dirty="0">
                <a:latin typeface="Microsoft YaHei" panose="020B0503020204020204" pitchFamily="34" charset="-122"/>
                <a:ea typeface="Microsoft YaHei" panose="020B0503020204020204" pitchFamily="34" charset="-122"/>
              </a:rPr>
              <a:t>Proof-of-Concepts</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为观点提供证据）样本验证代码。</a:t>
            </a:r>
          </a:p>
          <a:p>
            <a:pPr>
              <a:lnSpc>
                <a:spcPct val="125000"/>
              </a:lnSpc>
            </a:pPr>
            <a:endParaRPr kumimoji="1" lang="zh-CN" altLang="en-US" sz="2000"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维护者</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为了应对软件漏洞的威胁，许多国家建立了针对漏洞的应急响应机构，例如美国</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计算机应急反应小组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US-CERT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United States Computer Emergency Readiness Team</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应急小组己发展到许多国家，包括德国、澳大利亚等国家，以及中国的国家互联网应急中心</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CNCERT/CC</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他们是软件漏洞数据的主要提供者或者漏洞库的主要维护者，并且提供了高风险的漏洞警报和专家建议。</a:t>
            </a:r>
          </a:p>
        </p:txBody>
      </p:sp>
    </p:spTree>
    <p:extLst>
      <p:ext uri="{BB962C8B-B14F-4D97-AF65-F5344CB8AC3E}">
        <p14:creationId xmlns:p14="http://schemas.microsoft.com/office/powerpoint/2010/main" val="11204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CVE</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维护者</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750176"/>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MITRE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是一个受美国资助的基于麻省理工学院科研机构形成的非赢利公司。</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MITRE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公司建立的通用漏洞列表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CVE(Common Vulnerabilities and Exposures)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相当于软件漏洞的一个行</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业标准。</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贡献</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CVE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实现了安全漏洞命名机制的规范化和标准化，为每个漏洞确定了唯一的名称和标准化的描述，为不同漏洞库之间的信息录入及数据交换提供了统一的标识，使不同的漏洞库和安全工具更容易共享数据，成为评价相应入侵检测和漏洞扫描等工具和数据库的基准。</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731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NVD</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维护者</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美国国家漏洞数据库</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NVD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National Vulnerabilities Database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是美国国家标准与技术局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NIST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于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2005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年创建的，由国土安全部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DHS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的国家赛博防卫部和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赞助支持。</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贡献</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2365456"/>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NVD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同时收录三个漏洞数据库的信息：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CVE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漏洞公告、</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漏洞公告、</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安全警告，也自己发布的漏洞公告和安全警告，是目前世界上数据量最大，条目最多的漏洞数据库之一。</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3317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CN</a:t>
            </a:r>
            <a:r>
              <a:rPr kumimoji="1" lang="en" altLang="zh-CN" sz="3200" dirty="0">
                <a:latin typeface="Microsoft YaHei" panose="020B0503020204020204" pitchFamily="34" charset="-122"/>
                <a:ea typeface="Microsoft YaHei" panose="020B0503020204020204" pitchFamily="34" charset="-122"/>
              </a:rPr>
              <a:t>NVD</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维护者</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51961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中国国家信息安全漏洞库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CNNVD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China National Vulnerability Database of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Information Security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隶属于中国信息安全测评中心，是中国信息安全测评中心为切实履行漏洞分析和风险评估的职能，负责建设运维的国家级信息安全漏洞库，为我国信息安全保障提供基础服务。</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贡献</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4673780"/>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CNNVD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向通报服务是测评中心面向各级政府机关及企事业单位，及时、准确推送涵盖以漏洞信息为核心的各类数据及应用服务，主要包括定期向委托方提供与委托方相关的高危信息安全漏洞的分析及整改方案等，通过定期的信息安全漏洞信息通报、态势分析报告、研究报告及技术培训与咨询等途径，帮助委托方及时发现并排除自身的信息安全隐患，降低信息安全事件发生的可能性，提高委托方信息安全威胁应对与风险管理的能力和水平。</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1027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01</a:t>
            </a:r>
            <a:r>
              <a:rPr kumimoji="1" lang="zh-CN" altLang="en-US" sz="6000" dirty="0">
                <a:solidFill>
                  <a:schemeClr val="bg1"/>
                </a:solidFill>
                <a:latin typeface="Microsoft YaHei" panose="020B0503020204020204" pitchFamily="34" charset="-122"/>
                <a:ea typeface="Microsoft YaHei" panose="020B0503020204020204" pitchFamily="34" charset="-122"/>
              </a:rPr>
              <a:t>   病毒与木马</a:t>
            </a:r>
          </a:p>
        </p:txBody>
      </p:sp>
    </p:spTree>
    <p:extLst>
      <p:ext uri="{BB962C8B-B14F-4D97-AF65-F5344CB8AC3E}">
        <p14:creationId xmlns:p14="http://schemas.microsoft.com/office/powerpoint/2010/main" val="82199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C</a:t>
            </a:r>
            <a:r>
              <a:rPr kumimoji="1" lang="en" altLang="zh-CN" sz="3200" dirty="0">
                <a:latin typeface="Microsoft YaHei" panose="020B0503020204020204" pitchFamily="34" charset="-122"/>
                <a:ea typeface="Microsoft YaHei" panose="020B0503020204020204" pitchFamily="34" charset="-122"/>
              </a:rPr>
              <a:t>NVD</a:t>
            </a:r>
            <a:endParaRPr kumimoji="1" lang="zh-CN" altLang="en-US"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维护者</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国家互联网应急中心（</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或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CNCERT/CC</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成立于</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1999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年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9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月，是工业和信息化部领导下的国家级网络安全应急机构。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国家信息安全漏洞共享平台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CNVD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China National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Vulnerability Database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联合国内重要信息系统单位、基础电信运营商、网络安</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全厂商、软件厂商和互联网企业建立的信息安全漏洞信息共享知识库。</a:t>
            </a: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贡献</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CNCERT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通过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CNVD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进行漏洞的收集整理、验证和漏洞库的建设，处理国内重要软件厂商、互联网厂商的漏洞安全事件，面向基础信息网络、重要信息系统和社会公众提供包括漏洞和补丁公告、漏洞趋势统计分析，并提供相应的应急响应和技术支撑服务。</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6535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其他漏洞库</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2642518" cy="461665"/>
          </a:xfrm>
          <a:prstGeom prst="rect">
            <a:avLst/>
          </a:prstGeom>
          <a:noFill/>
        </p:spPr>
        <p:txBody>
          <a:bodyPr wrap="none" rtlCol="0">
            <a:spAutoFit/>
          </a:bodyPr>
          <a:lstStyle/>
          <a:p>
            <a:r>
              <a:rPr kumimoji="1" lang="en" altLang="zh-CN" sz="2400" dirty="0">
                <a:solidFill>
                  <a:srgbClr val="0048AA"/>
                </a:solidFill>
                <a:latin typeface="Microsoft YaHei" panose="020B0503020204020204" pitchFamily="34" charset="-122"/>
                <a:ea typeface="Microsoft YaHei" panose="020B0503020204020204" pitchFamily="34" charset="-122"/>
              </a:rPr>
              <a:t>Exploit Database</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是由十多位安全技术人员志愿维护的数据库，包含了大量软件的漏洞攻击代码。不同于只提供安全公告和建议的安全网站，这个漏洞库是一个包含了大量免费使用的攻击代码和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POC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样本验证代码的开放资源库。这些攻击代码和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POC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是通过直接提交、邮件列表和其他开放资源收集的。</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267893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各厂商安全公告板</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各大厂商，包括微软，谷歌，苹果等都会定期发布与公司产品相关的安全漏洞信息。</a:t>
            </a:r>
          </a:p>
        </p:txBody>
      </p:sp>
    </p:spTree>
    <p:extLst>
      <p:ext uri="{BB962C8B-B14F-4D97-AF65-F5344CB8AC3E}">
        <p14:creationId xmlns:p14="http://schemas.microsoft.com/office/powerpoint/2010/main" val="137491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65B523-60FA-D38E-88AB-7BB0931201D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数据量最大的安全漏洞数据库是？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0EABE60-C5A6-9F6E-6553-C099B384F0B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CVE</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59F1AFC-0E56-00D7-10F5-9F9DACE447A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NVD</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CB67555-A9CB-29F1-6105-C2342209A0F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CNNVD</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7C6593E-C522-1522-6E77-807AE44D177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CNVD</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A4B7DFF-8976-BDF0-AAA4-7C71D8583113}"/>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B22C0A58-DABA-51FD-FDA4-62CB1F081856}"/>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C7DDBF65-4942-A7C0-65EF-86320429B057}"/>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CDCD9B9B-47BF-6174-F719-CE2B3B2F60D7}"/>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51ABFCD8-30CB-1CB2-7A8C-B96FE6A0365F}"/>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F7CA08FF-DFFE-907F-CAE0-C25CF45480F3}"/>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54613F1B-2217-40D7-5F02-255FF610D35E}"/>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82FD37EF-8754-542E-9E46-DB56A7C8EB7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508D7ACA-8238-6A3E-B631-E9927B46E1E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B7EFB35-06D3-771A-CA7E-A9983FC40C9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A6463CD-61D7-6901-6F80-15B8F5FA0555}"/>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76528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03</a:t>
            </a:r>
            <a:r>
              <a:rPr kumimoji="1" lang="zh-CN" altLang="en-US" sz="6000" dirty="0">
                <a:solidFill>
                  <a:schemeClr val="bg1"/>
                </a:solidFill>
                <a:latin typeface="Microsoft YaHei" panose="020B0503020204020204" pitchFamily="34" charset="-122"/>
                <a:ea typeface="Microsoft YaHei" panose="020B0503020204020204" pitchFamily="34" charset="-122"/>
              </a:rPr>
              <a:t>   实验环境</a:t>
            </a:r>
          </a:p>
        </p:txBody>
      </p:sp>
    </p:spTree>
    <p:extLst>
      <p:ext uri="{BB962C8B-B14F-4D97-AF65-F5344CB8AC3E}">
        <p14:creationId xmlns:p14="http://schemas.microsoft.com/office/powerpoint/2010/main" val="1853661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XP</a:t>
            </a:r>
            <a:r>
              <a:rPr kumimoji="1" lang="zh-CN" altLang="en-US" sz="3200" dirty="0">
                <a:latin typeface="Microsoft YaHei" panose="020B0503020204020204" pitchFamily="34" charset="-122"/>
                <a:ea typeface="Microsoft YaHei" panose="020B0503020204020204" pitchFamily="34" charset="-122"/>
              </a:rPr>
              <a:t>系统</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实验环境</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211294"/>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在</a:t>
            </a:r>
            <a:r>
              <a:rPr kumimoji="1" lang="en" altLang="zh-CN" sz="2000" dirty="0">
                <a:latin typeface="Microsoft YaHei" panose="020B0503020204020204" pitchFamily="34" charset="-122"/>
                <a:ea typeface="Microsoft YaHei" panose="020B0503020204020204" pitchFamily="34" charset="-122"/>
              </a:rPr>
              <a:t>Windows XP</a:t>
            </a:r>
            <a:r>
              <a:rPr kumimoji="1" lang="zh-CN" altLang="en-US" sz="2000" dirty="0">
                <a:latin typeface="Microsoft YaHei" panose="020B0503020204020204" pitchFamily="34" charset="-122"/>
                <a:ea typeface="Microsoft YaHei" panose="020B0503020204020204" pitchFamily="34" charset="-122"/>
              </a:rPr>
              <a:t>操作系统、</a:t>
            </a:r>
            <a:r>
              <a:rPr kumimoji="1" lang="en" altLang="zh-CN" sz="2000" dirty="0">
                <a:latin typeface="Microsoft YaHei" panose="020B0503020204020204" pitchFamily="34" charset="-122"/>
                <a:ea typeface="Microsoft YaHei" panose="020B0503020204020204" pitchFamily="34" charset="-122"/>
              </a:rPr>
              <a:t>VC6.0</a:t>
            </a:r>
            <a:r>
              <a:rPr kumimoji="1" lang="zh-CN" altLang="en-US" sz="2000" dirty="0">
                <a:latin typeface="Microsoft YaHei" panose="020B0503020204020204" pitchFamily="34" charset="-122"/>
                <a:ea typeface="Microsoft YaHei" panose="020B0503020204020204" pitchFamily="34" charset="-122"/>
              </a:rPr>
              <a:t>内核的</a:t>
            </a:r>
            <a:r>
              <a:rPr kumimoji="1" lang="en" altLang="zh-CN" sz="2000" dirty="0">
                <a:latin typeface="Microsoft YaHei" panose="020B0503020204020204" pitchFamily="34" charset="-122"/>
                <a:ea typeface="Microsoft YaHei" panose="020B0503020204020204" pitchFamily="34" charset="-122"/>
              </a:rPr>
              <a:t>Windows</a:t>
            </a:r>
            <a:r>
              <a:rPr kumimoji="1" lang="zh-CN" altLang="en-US" sz="2000" dirty="0">
                <a:latin typeface="Microsoft YaHei" panose="020B0503020204020204" pitchFamily="34" charset="-122"/>
                <a:ea typeface="Microsoft YaHei" panose="020B0503020204020204" pitchFamily="34" charset="-122"/>
              </a:rPr>
              <a:t>应用程序背景下进行常见漏洞、漏洞利用、漏洞挖掘的演示。</a:t>
            </a:r>
            <a:endParaRPr kumimoji="1" lang="en-US" altLang="zh-CN" sz="2000"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安装步骤</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596014"/>
          </a:xfrm>
          <a:prstGeom prst="rect">
            <a:avLst/>
          </a:prstGeom>
          <a:noFill/>
        </p:spPr>
        <p:txBody>
          <a:bodyPr wrap="square" rtlCol="0">
            <a:spAutoFit/>
          </a:bodyPr>
          <a:lstStyle/>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安装虚拟机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安装</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XP3</a:t>
            </a: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安装</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VC6</a:t>
            </a:r>
          </a:p>
          <a:p>
            <a:pPr marL="457200" indent="-457200">
              <a:lnSpc>
                <a:spcPct val="125000"/>
              </a:lnSpc>
              <a:buAutoNum type="arabicPeriod"/>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51280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Ubuntu</a:t>
            </a:r>
            <a:r>
              <a:rPr kumimoji="1" lang="zh-CN" altLang="en-US" sz="3200" dirty="0">
                <a:latin typeface="Microsoft YaHei" panose="020B0503020204020204" pitchFamily="34" charset="-122"/>
                <a:ea typeface="Microsoft YaHei" panose="020B0503020204020204" pitchFamily="34" charset="-122"/>
              </a:rPr>
              <a:t>系统</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实验环境</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96014"/>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在</a:t>
            </a:r>
            <a:r>
              <a:rPr kumimoji="1" lang="en" altLang="zh-CN" sz="2000" dirty="0">
                <a:latin typeface="Microsoft YaHei" panose="020B0503020204020204" pitchFamily="34" charset="-122"/>
                <a:ea typeface="Microsoft YaHei" panose="020B0503020204020204" pitchFamily="34" charset="-122"/>
              </a:rPr>
              <a:t>Ubuntu</a:t>
            </a:r>
            <a:r>
              <a:rPr kumimoji="1" lang="zh-CN" altLang="en" sz="2000" dirty="0">
                <a:latin typeface="Microsoft YaHei" panose="020B0503020204020204" pitchFamily="34" charset="-122"/>
                <a:ea typeface="Microsoft YaHei" panose="020B0503020204020204" pitchFamily="34" charset="-122"/>
              </a:rPr>
              <a:t>或</a:t>
            </a:r>
            <a:r>
              <a:rPr kumimoji="1" lang="zh-CN" altLang="en-US" sz="2000" dirty="0">
                <a:latin typeface="Microsoft YaHei" panose="020B0503020204020204" pitchFamily="34" charset="-122"/>
                <a:ea typeface="Microsoft YaHei" panose="020B0503020204020204" pitchFamily="34" charset="-122"/>
              </a:rPr>
              <a:t>其他</a:t>
            </a:r>
            <a:r>
              <a:rPr kumimoji="1" lang="en-US" altLang="zh-CN" sz="2000" dirty="0" err="1">
                <a:latin typeface="Microsoft YaHei" panose="020B0503020204020204" pitchFamily="34" charset="-122"/>
                <a:ea typeface="Microsoft YaHei" panose="020B0503020204020204" pitchFamily="34" charset="-122"/>
              </a:rPr>
              <a:t>linux</a:t>
            </a:r>
            <a:r>
              <a:rPr kumimoji="1" lang="zh-CN" altLang="en-US" sz="2000" dirty="0">
                <a:latin typeface="Microsoft YaHei" panose="020B0503020204020204" pitchFamily="34" charset="-122"/>
                <a:ea typeface="Microsoft YaHei" panose="020B0503020204020204" pitchFamily="34" charset="-122"/>
              </a:rPr>
              <a:t>操作系统背景下进行常见漏洞、漏洞利用、漏洞挖掘的演示。</a:t>
            </a: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r>
              <a:rPr kumimoji="1" lang="zh-CN" altLang="en-US" sz="2000" dirty="0">
                <a:latin typeface="Microsoft YaHei" panose="020B0503020204020204" pitchFamily="34" charset="-122"/>
                <a:ea typeface="Microsoft YaHei" panose="020B0503020204020204" pitchFamily="34" charset="-122"/>
              </a:rPr>
              <a:t>两个环境都可以用</a:t>
            </a:r>
            <a:r>
              <a:rPr kumimoji="1" lang="en-US" altLang="zh-CN" sz="2000" dirty="0">
                <a:latin typeface="Microsoft YaHei" panose="020B0503020204020204" pitchFamily="34" charset="-122"/>
                <a:ea typeface="Microsoft YaHei" panose="020B0503020204020204" pitchFamily="34" charset="-122"/>
              </a:rPr>
              <a:t>VMware</a:t>
            </a:r>
            <a:r>
              <a:rPr kumimoji="1" lang="zh-CN" altLang="en-US" sz="2000" dirty="0">
                <a:latin typeface="Microsoft YaHei" panose="020B0503020204020204" pitchFamily="34" charset="-122"/>
                <a:ea typeface="Microsoft YaHei" panose="020B0503020204020204" pitchFamily="34" charset="-122"/>
              </a:rPr>
              <a:t>进行安装。</a:t>
            </a:r>
            <a:endParaRPr kumimoji="1" lang="en-US" altLang="zh-CN" sz="2000"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安装步骤</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211294"/>
          </a:xfrm>
          <a:prstGeom prst="rect">
            <a:avLst/>
          </a:prstGeom>
          <a:noFill/>
        </p:spPr>
        <p:txBody>
          <a:bodyPr wrap="square" rtlCol="0">
            <a:spAutoFit/>
          </a:bodyPr>
          <a:lstStyle/>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安装虚拟机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安装</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Ubuntu</a:t>
            </a:r>
          </a:p>
          <a:p>
            <a:pPr marL="457200" indent="-457200">
              <a:lnSpc>
                <a:spcPct val="125000"/>
              </a:lnSpc>
              <a:buAutoNum type="arabicPeriod"/>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65847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总结</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554760" y="1966193"/>
            <a:ext cx="5040560" cy="576064"/>
            <a:chOff x="3215680" y="2204864"/>
            <a:chExt cx="5040560"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3600400"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病毒与木马</a:t>
              </a: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554760" y="2852936"/>
            <a:ext cx="5040560" cy="576064"/>
            <a:chOff x="3215680" y="2204864"/>
            <a:chExt cx="5040560"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  软件漏洞</a:t>
              </a:r>
            </a:p>
          </p:txBody>
        </p:sp>
      </p:grpSp>
      <p:grpSp>
        <p:nvGrpSpPr>
          <p:cNvPr id="16" name="组合 15">
            <a:extLst>
              <a:ext uri="{FF2B5EF4-FFF2-40B4-BE49-F238E27FC236}">
                <a16:creationId xmlns:a16="http://schemas.microsoft.com/office/drawing/2014/main" id="{79B23E4C-9380-8255-CD16-4DDEF4CEC3C7}"/>
              </a:ext>
            </a:extLst>
          </p:cNvPr>
          <p:cNvGrpSpPr/>
          <p:nvPr/>
        </p:nvGrpSpPr>
        <p:grpSpPr>
          <a:xfrm>
            <a:off x="3554760" y="3789040"/>
            <a:ext cx="5040560" cy="576064"/>
            <a:chOff x="3215680" y="2204864"/>
            <a:chExt cx="5040560" cy="576064"/>
          </a:xfrm>
        </p:grpSpPr>
        <p:sp>
          <p:nvSpPr>
            <p:cNvPr id="17" name="矩形 16">
              <a:extLst>
                <a:ext uri="{FF2B5EF4-FFF2-40B4-BE49-F238E27FC236}">
                  <a16:creationId xmlns:a16="http://schemas.microsoft.com/office/drawing/2014/main" id="{9BA60EE0-4DD5-2893-E3A4-A28B9FA40C7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545FCE5-DCBD-C272-8130-E7F50FDBCC1E}"/>
                </a:ext>
              </a:extLst>
            </p:cNvPr>
            <p:cNvSpPr/>
            <p:nvPr/>
          </p:nvSpPr>
          <p:spPr>
            <a:xfrm>
              <a:off x="4655840" y="2204864"/>
              <a:ext cx="3600400"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实验环境</a:t>
              </a:r>
            </a:p>
          </p:txBody>
        </p:sp>
      </p:grpSp>
    </p:spTree>
    <p:extLst>
      <p:ext uri="{BB962C8B-B14F-4D97-AF65-F5344CB8AC3E}">
        <p14:creationId xmlns:p14="http://schemas.microsoft.com/office/powerpoint/2010/main" val="281407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软件安全（</a:t>
            </a:r>
            <a:r>
              <a:rPr kumimoji="1" lang="en-US" altLang="zh-CN" sz="3200" dirty="0">
                <a:latin typeface="Microsoft YaHei" panose="020B0503020204020204" pitchFamily="34" charset="-122"/>
                <a:ea typeface="Microsoft YaHei" panose="020B0503020204020204" pitchFamily="34" charset="-122"/>
              </a:rPr>
              <a:t>Software</a:t>
            </a:r>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Security</a:t>
            </a:r>
            <a:r>
              <a:rPr kumimoji="1" lang="zh-CN" altLang="en-US" sz="3200" dirty="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234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软件安全指的是：使软件在受到恶意攻击的情况下，依然能够正确运行，并确保软件在被授权范围内合法使用的思想。 </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主要威胁</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在信息化时代，人们发现在维持公开的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Internet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连接的同时保护网络和计算机系统的安全变得越来越困难。病毒、木马、蠕虫攻击层出不穷。</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3836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主要威胁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6776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病毒、蠕虫和木马是可导致计算机和计算机上的信息损坏的恶意程序。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它们可能使网络和操作系统变慢，危害严重时甚至会完全破坏整个系统，并且，它们还可能基于所驻主机向周围传播，在更大范围内造成危害。</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区别</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这三种东西都是人为编制出的恶意代码，都会对用户造成危害，人们往往将它们统称作病毒，但其实这种称法并不准确，它们之间虽然有着共性，但也有着很大的差别。</a:t>
            </a:r>
          </a:p>
        </p:txBody>
      </p:sp>
    </p:spTree>
    <p:extLst>
      <p:ext uri="{BB962C8B-B14F-4D97-AF65-F5344CB8AC3E}">
        <p14:creationId xmlns:p14="http://schemas.microsoft.com/office/powerpoint/2010/main" val="108592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计算机病毒（</a:t>
            </a:r>
            <a:r>
              <a:rPr kumimoji="1" lang="en" altLang="zh-CN" sz="3200" dirty="0">
                <a:latin typeface="Microsoft YaHei" panose="020B0503020204020204" pitchFamily="34" charset="-122"/>
                <a:ea typeface="Microsoft YaHei" panose="020B0503020204020204" pitchFamily="34" charset="-122"/>
              </a:rPr>
              <a:t>Computer Virus</a:t>
            </a:r>
            <a:r>
              <a:rPr kumimoji="1" lang="zh-CN" altLang="en-US" sz="3200" dirty="0">
                <a:latin typeface="Microsoft YaHei" panose="020B0503020204020204" pitchFamily="34" charset="-122"/>
                <a:ea typeface="Microsoft YaHei" panose="020B0503020204020204" pitchFamily="34" charset="-122"/>
              </a:rPr>
              <a:t>）</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26776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中华人民共和国计算机信息系统安全保护条例</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，计算机病毒“指编制或者在计算机程序中插入的破坏计算机功能或者破坏数据，影响计算机使用并且能够自我复制的一组计算机指令或者程序代码”。</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特性</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病毒往往具有很强的</a:t>
            </a:r>
            <a:r>
              <a:rPr kumimoji="1" lang="zh-CN" altLang="en-US" sz="2000" dirty="0">
                <a:solidFill>
                  <a:srgbClr val="FF0000"/>
                </a:solidFill>
                <a:latin typeface="Microsoft YaHei" panose="020B0503020204020204" pitchFamily="34" charset="-122"/>
                <a:ea typeface="Microsoft YaHei" panose="020B0503020204020204" pitchFamily="34" charset="-122"/>
              </a:rPr>
              <a:t>感染性</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，一定的</a:t>
            </a:r>
            <a:r>
              <a:rPr kumimoji="1" lang="zh-CN" altLang="en-US" sz="2000" dirty="0">
                <a:solidFill>
                  <a:srgbClr val="FF0000"/>
                </a:solidFill>
                <a:latin typeface="Microsoft YaHei" panose="020B0503020204020204" pitchFamily="34" charset="-122"/>
                <a:ea typeface="Microsoft YaHei" panose="020B0503020204020204" pitchFamily="34" charset="-122"/>
              </a:rPr>
              <a:t>潜伏性</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特定的</a:t>
            </a:r>
            <a:r>
              <a:rPr kumimoji="1" lang="zh-CN" altLang="en-US" sz="2000" dirty="0">
                <a:solidFill>
                  <a:srgbClr val="FF0000"/>
                </a:solidFill>
                <a:latin typeface="Microsoft YaHei" panose="020B0503020204020204" pitchFamily="34" charset="-122"/>
                <a:ea typeface="Microsoft YaHei" panose="020B0503020204020204" pitchFamily="34" charset="-122"/>
              </a:rPr>
              <a:t>触发性</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和很大的</a:t>
            </a:r>
            <a:r>
              <a:rPr kumimoji="1" lang="zh-CN" altLang="en-US" sz="2000" dirty="0">
                <a:solidFill>
                  <a:srgbClr val="FF0000"/>
                </a:solidFill>
                <a:latin typeface="Microsoft YaHei" panose="020B0503020204020204" pitchFamily="34" charset="-122"/>
                <a:ea typeface="Microsoft YaHei" panose="020B0503020204020204" pitchFamily="34" charset="-122"/>
              </a:rPr>
              <a:t>破坏性</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由于这些特点与生物学上的病毒有相似之处，因此人们才将这种恶意程序称为“计算机病毒”。</a:t>
            </a:r>
          </a:p>
        </p:txBody>
      </p:sp>
    </p:spTree>
    <p:extLst>
      <p:ext uri="{BB962C8B-B14F-4D97-AF65-F5344CB8AC3E}">
        <p14:creationId xmlns:p14="http://schemas.microsoft.com/office/powerpoint/2010/main" val="217036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计算机病毒必须满足两个条件</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自行执行</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1387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病毒通常将自己的代码置于另一个程序的执行路径中。</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自我复制</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病毒可能使用受感染的文件副本替换其他可执行文件。</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病毒既可以感染个人计算机也可以感染网络服务器。</a:t>
            </a:r>
          </a:p>
        </p:txBody>
      </p:sp>
    </p:spTree>
    <p:extLst>
      <p:ext uri="{BB962C8B-B14F-4D97-AF65-F5344CB8AC3E}">
        <p14:creationId xmlns:p14="http://schemas.microsoft.com/office/powerpoint/2010/main" val="31828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buClrTx/>
              <a:buSzTx/>
              <a:buFontTx/>
              <a:buNone/>
              <a:tabLst/>
              <a:defRPr/>
            </a:pPr>
            <a:r>
              <a:rPr kumimoji="1" lang="zh-CN" altLang="en-US" sz="3200" dirty="0">
                <a:latin typeface="Microsoft YaHei" panose="020B0503020204020204" pitchFamily="34" charset="-122"/>
                <a:ea typeface="Microsoft YaHei" panose="020B0503020204020204" pitchFamily="34" charset="-122"/>
              </a:rPr>
              <a:t>       蠕虫（</a:t>
            </a:r>
            <a:r>
              <a:rPr kumimoji="1" lang="en" altLang="zh-CN" sz="3200" dirty="0">
                <a:latin typeface="Microsoft YaHei" panose="020B0503020204020204" pitchFamily="34" charset="-122"/>
                <a:ea typeface="Microsoft YaHei" panose="020B0503020204020204" pitchFamily="34" charset="-122"/>
              </a:rPr>
              <a:t>Worm</a:t>
            </a:r>
            <a:r>
              <a:rPr kumimoji="1" lang="zh-CN" altLang="en-US" sz="3200" dirty="0">
                <a:latin typeface="Microsoft YaHei" panose="020B0503020204020204" pitchFamily="34" charset="-122"/>
                <a:ea typeface="Microsoft YaHei" panose="020B0503020204020204" pitchFamily="34" charset="-122"/>
              </a:rPr>
              <a:t>）</a:t>
            </a:r>
            <a:endParaRPr kumimoji="1" lang="zh-CN" altLang="en-US" sz="32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buClrTx/>
              <a:buSzTx/>
              <a:buFontTx/>
              <a:buNone/>
              <a:tabLst/>
              <a:defRPr/>
            </a:pPr>
            <a:r>
              <a:rPr kumimoji="1" lang="zh-CN" altLang="en-US" sz="2400" dirty="0">
                <a:solidFill>
                  <a:srgbClr val="0048AA"/>
                </a:solidFill>
                <a:latin typeface="Microsoft YaHei" panose="020B0503020204020204" pitchFamily="34" charset="-122"/>
                <a:ea typeface="Microsoft YaHei" panose="020B0503020204020204" pitchFamily="34" charset="-122"/>
              </a:rPr>
              <a:t>定义</a:t>
            </a:r>
            <a:endParaRPr kumimoji="1" lang="zh-CN" altLang="en-US" sz="2400" b="0" i="0" u="none" strike="noStrike" kern="1200" cap="none" spc="0" normalizeH="0" baseline="0" noProof="0" dirty="0">
              <a:ln>
                <a:noFill/>
              </a:ln>
              <a:solidFill>
                <a:srgbClr val="0048AA"/>
              </a:solidFill>
              <a:effectLst/>
              <a:uLnTx/>
              <a:uFillTx/>
              <a:latin typeface="Microsoft YaHei" panose="020B0503020204020204" pitchFamily="34" charset="-122"/>
              <a:ea typeface="Microsoft YaHei" panose="020B0503020204020204" pitchFamily="34" charset="-122"/>
              <a:cs typeface="+mn-cs"/>
            </a:endParaRP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351961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蠕虫病毒是一种常见的计算机病毒，它利用网络进行复制和传播，传染途径是通过网络和电子邮件。</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最初的蠕虫病毒定义是因为在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DOS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环境下，病毒发作时会在屏幕上出现一条类似虫子的东西，胡乱吞吃屏幕上的字母并</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将其改形。</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buClrTx/>
              <a:buSzTx/>
              <a:buFontTx/>
              <a:buNone/>
              <a:tabLst/>
              <a:defRPr/>
            </a:pPr>
            <a:r>
              <a:rPr kumimoji="1" lang="zh-CN" altLang="en-US" sz="2400" b="0" i="0" u="none" strike="noStrike" kern="1200" cap="none" spc="0" normalizeH="0" baseline="0" noProof="0" dirty="0">
                <a:ln>
                  <a:noFill/>
                </a:ln>
                <a:solidFill>
                  <a:srgbClr val="0048AA"/>
                </a:solidFill>
                <a:effectLst/>
                <a:uLnTx/>
                <a:uFillTx/>
                <a:latin typeface="Microsoft YaHei" panose="020B0503020204020204" pitchFamily="34" charset="-122"/>
                <a:ea typeface="Microsoft YaHei" panose="020B0503020204020204" pitchFamily="34" charset="-122"/>
                <a:cs typeface="+mn-cs"/>
              </a:rPr>
              <a:t>运行方式</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蠕虫病毒是自包含的程序（或是一套程序），它能传播自身功能的拷贝或自身的某些部分到其他的计算机系统中（通常是经过网络连接）。</a:t>
            </a:r>
          </a:p>
        </p:txBody>
      </p:sp>
    </p:spTree>
    <p:extLst>
      <p:ext uri="{BB962C8B-B14F-4D97-AF65-F5344CB8AC3E}">
        <p14:creationId xmlns:p14="http://schemas.microsoft.com/office/powerpoint/2010/main" val="40580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蠕虫病毒与普通病毒的区别</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58971"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896452"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复制方式</a:t>
            </a:r>
          </a:p>
        </p:txBody>
      </p:sp>
      <p:sp>
        <p:nvSpPr>
          <p:cNvPr id="11" name="文本框 10">
            <a:extLst>
              <a:ext uri="{FF2B5EF4-FFF2-40B4-BE49-F238E27FC236}">
                <a16:creationId xmlns:a16="http://schemas.microsoft.com/office/drawing/2014/main" id="{4FEA0D78-1385-719C-4EF9-069CC2B7058E}"/>
              </a:ext>
            </a:extLst>
          </p:cNvPr>
          <p:cNvSpPr txBox="1"/>
          <p:nvPr/>
        </p:nvSpPr>
        <p:spPr>
          <a:xfrm>
            <a:off x="896452" y="1929217"/>
            <a:ext cx="4824536" cy="15234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普通病毒需要传播受感染的驻留文件来进行复制，而蠕虫不使用驻留文件即可在系统之间进行自我复制。</a:t>
            </a:r>
          </a:p>
          <a:p>
            <a:endParaRPr kumimoji="1" lang="zh-CN" altLang="en-US" dirty="0"/>
          </a:p>
        </p:txBody>
      </p:sp>
      <p:sp>
        <p:nvSpPr>
          <p:cNvPr id="14" name="矩形 13">
            <a:extLst>
              <a:ext uri="{FF2B5EF4-FFF2-40B4-BE49-F238E27FC236}">
                <a16:creationId xmlns:a16="http://schemas.microsoft.com/office/drawing/2014/main" id="{0065E4BB-623F-ED4D-6B5D-ABB3EA8A6B08}"/>
              </a:ext>
            </a:extLst>
          </p:cNvPr>
          <p:cNvSpPr/>
          <p:nvPr/>
        </p:nvSpPr>
        <p:spPr>
          <a:xfrm>
            <a:off x="63134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F3A26240-894B-6B0B-E15D-310F4FF11E82}"/>
              </a:ext>
            </a:extLst>
          </p:cNvPr>
          <p:cNvSpPr txBox="1"/>
          <p:nvPr/>
        </p:nvSpPr>
        <p:spPr>
          <a:xfrm>
            <a:off x="6450969"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传染能力</a:t>
            </a:r>
          </a:p>
        </p:txBody>
      </p:sp>
      <p:sp>
        <p:nvSpPr>
          <p:cNvPr id="16" name="文本框 15">
            <a:extLst>
              <a:ext uri="{FF2B5EF4-FFF2-40B4-BE49-F238E27FC236}">
                <a16:creationId xmlns:a16="http://schemas.microsoft.com/office/drawing/2014/main" id="{3F472FF1-5875-D9F8-85CA-69FAA56500A8}"/>
              </a:ext>
            </a:extLst>
          </p:cNvPr>
          <p:cNvSpPr txBox="1"/>
          <p:nvPr/>
        </p:nvSpPr>
        <p:spPr>
          <a:xfrm>
            <a:off x="6450969"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普通病毒的传染能力主要是针对计算机内的文件系统而言，而蠕虫病毒的传染目标是互联网内的所有计算机。</a:t>
            </a:r>
          </a:p>
        </p:txBody>
      </p:sp>
    </p:spTree>
    <p:extLst>
      <p:ext uri="{BB962C8B-B14F-4D97-AF65-F5344CB8AC3E}">
        <p14:creationId xmlns:p14="http://schemas.microsoft.com/office/powerpoint/2010/main" val="239788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HASREMARK" val="Fals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2782</Words>
  <Application>Microsoft Macintosh PowerPoint</Application>
  <PresentationFormat>宽屏</PresentationFormat>
  <Paragraphs>242</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等线</vt:lpstr>
      <vt:lpstr>等线 Light</vt:lpstr>
      <vt:lpstr>Microsoft Yahei</vt:lpstr>
      <vt:lpstr>Microsoft 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Xianghong Wang</cp:lastModifiedBy>
  <cp:revision>37</cp:revision>
  <dcterms:created xsi:type="dcterms:W3CDTF">2022-07-11T02:43:00Z</dcterms:created>
  <dcterms:modified xsi:type="dcterms:W3CDTF">2024-08-19T08:16:58Z</dcterms:modified>
</cp:coreProperties>
</file>