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3.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257" r:id="rId3"/>
    <p:sldId id="258" r:id="rId4"/>
    <p:sldId id="284" r:id="rId5"/>
    <p:sldId id="285" r:id="rId6"/>
    <p:sldId id="259" r:id="rId7"/>
    <p:sldId id="260" r:id="rId8"/>
    <p:sldId id="286" r:id="rId9"/>
    <p:sldId id="287" r:id="rId10"/>
    <p:sldId id="306" r:id="rId11"/>
    <p:sldId id="263" r:id="rId12"/>
    <p:sldId id="264" r:id="rId13"/>
    <p:sldId id="288" r:id="rId14"/>
    <p:sldId id="265" r:id="rId15"/>
    <p:sldId id="313" r:id="rId16"/>
    <p:sldId id="314" r:id="rId17"/>
    <p:sldId id="316" r:id="rId18"/>
    <p:sldId id="315" r:id="rId19"/>
    <p:sldId id="317" r:id="rId20"/>
    <p:sldId id="318" r:id="rId21"/>
    <p:sldId id="319" r:id="rId22"/>
    <p:sldId id="320" r:id="rId23"/>
    <p:sldId id="321" r:id="rId24"/>
    <p:sldId id="322" r:id="rId25"/>
    <p:sldId id="323" r:id="rId26"/>
    <p:sldId id="324" r:id="rId27"/>
    <p:sldId id="307" r:id="rId28"/>
    <p:sldId id="308" r:id="rId29"/>
    <p:sldId id="272" r:id="rId30"/>
    <p:sldId id="269" r:id="rId31"/>
    <p:sldId id="261" r:id="rId32"/>
    <p:sldId id="291" r:id="rId33"/>
    <p:sldId id="270" r:id="rId34"/>
    <p:sldId id="309" r:id="rId35"/>
    <p:sldId id="310" r:id="rId36"/>
    <p:sldId id="277" r:id="rId37"/>
    <p:sldId id="292" r:id="rId38"/>
    <p:sldId id="293" r:id="rId39"/>
    <p:sldId id="294" r:id="rId40"/>
    <p:sldId id="297" r:id="rId41"/>
    <p:sldId id="299" r:id="rId42"/>
    <p:sldId id="298" r:id="rId43"/>
    <p:sldId id="300" r:id="rId44"/>
    <p:sldId id="301" r:id="rId45"/>
    <p:sldId id="303" r:id="rId46"/>
    <p:sldId id="311" r:id="rId47"/>
    <p:sldId id="312" r:id="rId48"/>
    <p:sldId id="304"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83" userDrawn="1">
          <p15:clr>
            <a:srgbClr val="A4A3A4"/>
          </p15:clr>
        </p15:guide>
        <p15:guide id="4" pos="7197" userDrawn="1">
          <p15:clr>
            <a:srgbClr val="A4A3A4"/>
          </p15:clr>
        </p15:guide>
        <p15:guide id="5" orient="horz" pos="436" userDrawn="1">
          <p15:clr>
            <a:srgbClr val="A4A3A4"/>
          </p15:clr>
        </p15:guide>
        <p15:guide id="6" orient="horz" pos="663" userDrawn="1">
          <p15:clr>
            <a:srgbClr val="A4A3A4"/>
          </p15:clr>
        </p15:guide>
        <p15:guide id="7" pos="3704" userDrawn="1">
          <p15:clr>
            <a:srgbClr val="A4A3A4"/>
          </p15:clr>
        </p15:guide>
        <p15:guide id="8" pos="3976" userDrawn="1">
          <p15:clr>
            <a:srgbClr val="A4A3A4"/>
          </p15:clr>
        </p15:guide>
        <p15:guide id="9" orient="horz" pos="39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8AA"/>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32"/>
    <p:restoredTop sz="94685"/>
  </p:normalViewPr>
  <p:slideViewPr>
    <p:cSldViewPr snapToObjects="1" showGuides="1">
      <p:cViewPr varScale="1">
        <p:scale>
          <a:sx n="113" d="100"/>
          <a:sy n="113" d="100"/>
        </p:scale>
        <p:origin x="103" y="360"/>
      </p:cViewPr>
      <p:guideLst>
        <p:guide pos="483"/>
        <p:guide pos="7197"/>
        <p:guide orient="horz" pos="436"/>
        <p:guide orient="horz" pos="663"/>
        <p:guide pos="3704"/>
        <p:guide pos="3976"/>
        <p:guide orient="horz" pos="39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49CDE-69C3-4393-A657-542EC3AFF81C}" type="datetimeFigureOut">
              <a:rPr lang="en-US" smtClean="0"/>
              <a:t>11/9/2023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CB6FB2-54FA-4E12-9F72-9F12EBDC7BF4}" type="slidenum">
              <a:rPr lang="en-US" smtClean="0"/>
              <a:t>‹#›</a:t>
            </a:fld>
            <a:endParaRPr lang="en-US"/>
          </a:p>
        </p:txBody>
      </p:sp>
    </p:spTree>
    <p:extLst>
      <p:ext uri="{BB962C8B-B14F-4D97-AF65-F5344CB8AC3E}">
        <p14:creationId xmlns:p14="http://schemas.microsoft.com/office/powerpoint/2010/main" val="956390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1CB6FB2-54FA-4E12-9F72-9F12EBDC7BF4}" type="slidenum">
              <a:rPr lang="en-US" smtClean="0"/>
              <a:t>12</a:t>
            </a:fld>
            <a:endParaRPr lang="en-US"/>
          </a:p>
        </p:txBody>
      </p:sp>
    </p:spTree>
    <p:extLst>
      <p:ext uri="{BB962C8B-B14F-4D97-AF65-F5344CB8AC3E}">
        <p14:creationId xmlns:p14="http://schemas.microsoft.com/office/powerpoint/2010/main" val="415467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1CB6FB2-54FA-4E12-9F72-9F12EBDC7BF4}" type="slidenum">
              <a:rPr lang="en-US" smtClean="0"/>
              <a:t>27</a:t>
            </a:fld>
            <a:endParaRPr lang="en-US"/>
          </a:p>
        </p:txBody>
      </p:sp>
    </p:spTree>
    <p:extLst>
      <p:ext uri="{BB962C8B-B14F-4D97-AF65-F5344CB8AC3E}">
        <p14:creationId xmlns:p14="http://schemas.microsoft.com/office/powerpoint/2010/main" val="99844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1CB6FB2-54FA-4E12-9F72-9F12EBDC7BF4}" type="slidenum">
              <a:rPr lang="en-US" smtClean="0"/>
              <a:t>30</a:t>
            </a:fld>
            <a:endParaRPr lang="en-US"/>
          </a:p>
        </p:txBody>
      </p:sp>
    </p:spTree>
    <p:extLst>
      <p:ext uri="{BB962C8B-B14F-4D97-AF65-F5344CB8AC3E}">
        <p14:creationId xmlns:p14="http://schemas.microsoft.com/office/powerpoint/2010/main" val="157702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2B6AE6-0F78-6216-7AF5-6726399100A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39FD6AA-30F6-5C3F-3EE7-BFE6D70067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7D73BDC-A4BD-9A30-7BCE-2AC3253523A6}"/>
              </a:ext>
            </a:extLst>
          </p:cNvPr>
          <p:cNvSpPr>
            <a:spLocks noGrp="1"/>
          </p:cNvSpPr>
          <p:nvPr>
            <p:ph type="dt" sz="half" idx="10"/>
          </p:nvPr>
        </p:nvSpPr>
        <p:spPr/>
        <p:txBody>
          <a:bodyPr/>
          <a:lstStyle/>
          <a:p>
            <a:fld id="{93FF2699-7A0A-C748-ACC7-2CAB77C14AF5}" type="datetimeFigureOut">
              <a:rPr kumimoji="1" lang="zh-CN" altLang="en-US" smtClean="0"/>
              <a:t>2023/11/9</a:t>
            </a:fld>
            <a:endParaRPr kumimoji="1" lang="zh-CN" altLang="en-US"/>
          </a:p>
        </p:txBody>
      </p:sp>
      <p:sp>
        <p:nvSpPr>
          <p:cNvPr id="5" name="页脚占位符 4">
            <a:extLst>
              <a:ext uri="{FF2B5EF4-FFF2-40B4-BE49-F238E27FC236}">
                <a16:creationId xmlns:a16="http://schemas.microsoft.com/office/drawing/2014/main" id="{FC9F2575-E4B1-62FC-49C1-D118102C36C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71AB958-84FF-7365-C691-A4EEC19CEE7B}"/>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148409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9D4E8-11CA-748C-E6FA-F60C19341BA6}"/>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8CB8633-D854-E50B-1F48-AA06C2FF316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B88B8BA-4113-B51C-B860-F9E9A7302FAC}"/>
              </a:ext>
            </a:extLst>
          </p:cNvPr>
          <p:cNvSpPr>
            <a:spLocks noGrp="1"/>
          </p:cNvSpPr>
          <p:nvPr>
            <p:ph type="dt" sz="half" idx="10"/>
          </p:nvPr>
        </p:nvSpPr>
        <p:spPr/>
        <p:txBody>
          <a:bodyPr/>
          <a:lstStyle/>
          <a:p>
            <a:fld id="{93FF2699-7A0A-C748-ACC7-2CAB77C14AF5}" type="datetimeFigureOut">
              <a:rPr kumimoji="1" lang="zh-CN" altLang="en-US" smtClean="0"/>
              <a:t>2023/11/9</a:t>
            </a:fld>
            <a:endParaRPr kumimoji="1" lang="zh-CN" altLang="en-US"/>
          </a:p>
        </p:txBody>
      </p:sp>
      <p:sp>
        <p:nvSpPr>
          <p:cNvPr id="5" name="页脚占位符 4">
            <a:extLst>
              <a:ext uri="{FF2B5EF4-FFF2-40B4-BE49-F238E27FC236}">
                <a16:creationId xmlns:a16="http://schemas.microsoft.com/office/drawing/2014/main" id="{F8B34A8F-DC4B-62B4-D121-926134BB22B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4FBCF73-8D2C-1252-CFF3-9E6524F4D241}"/>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890215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E20C33-B5DD-2C39-5F2E-DCB44066B8AF}"/>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D8E8FDD-1E9A-1EE8-21A2-DC3D54BA297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6DB63C5-D405-3606-AAFB-2108B66318E9}"/>
              </a:ext>
            </a:extLst>
          </p:cNvPr>
          <p:cNvSpPr>
            <a:spLocks noGrp="1"/>
          </p:cNvSpPr>
          <p:nvPr>
            <p:ph type="dt" sz="half" idx="10"/>
          </p:nvPr>
        </p:nvSpPr>
        <p:spPr/>
        <p:txBody>
          <a:bodyPr/>
          <a:lstStyle/>
          <a:p>
            <a:fld id="{93FF2699-7A0A-C748-ACC7-2CAB77C14AF5}" type="datetimeFigureOut">
              <a:rPr kumimoji="1" lang="zh-CN" altLang="en-US" smtClean="0"/>
              <a:t>2023/11/9</a:t>
            </a:fld>
            <a:endParaRPr kumimoji="1" lang="zh-CN" altLang="en-US"/>
          </a:p>
        </p:txBody>
      </p:sp>
      <p:sp>
        <p:nvSpPr>
          <p:cNvPr id="5" name="页脚占位符 4">
            <a:extLst>
              <a:ext uri="{FF2B5EF4-FFF2-40B4-BE49-F238E27FC236}">
                <a16:creationId xmlns:a16="http://schemas.microsoft.com/office/drawing/2014/main" id="{592D0286-14EA-D689-9044-91218E9C800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C568CF9-D404-6E30-F1CB-233CAABDCB81}"/>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8233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1455A-0381-580A-1512-4A43DDC4752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EF51B62-823F-8534-7029-FA440854B24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0C4D083-FC02-2E0E-91A8-1E613727C0B1}"/>
              </a:ext>
            </a:extLst>
          </p:cNvPr>
          <p:cNvSpPr>
            <a:spLocks noGrp="1"/>
          </p:cNvSpPr>
          <p:nvPr>
            <p:ph type="dt" sz="half" idx="10"/>
          </p:nvPr>
        </p:nvSpPr>
        <p:spPr/>
        <p:txBody>
          <a:bodyPr/>
          <a:lstStyle/>
          <a:p>
            <a:fld id="{93FF2699-7A0A-C748-ACC7-2CAB77C14AF5}" type="datetimeFigureOut">
              <a:rPr kumimoji="1" lang="zh-CN" altLang="en-US" smtClean="0"/>
              <a:t>2023/11/9</a:t>
            </a:fld>
            <a:endParaRPr kumimoji="1" lang="zh-CN" altLang="en-US"/>
          </a:p>
        </p:txBody>
      </p:sp>
      <p:sp>
        <p:nvSpPr>
          <p:cNvPr id="5" name="页脚占位符 4">
            <a:extLst>
              <a:ext uri="{FF2B5EF4-FFF2-40B4-BE49-F238E27FC236}">
                <a16:creationId xmlns:a16="http://schemas.microsoft.com/office/drawing/2014/main" id="{A998AA93-685B-5403-AED1-1F689721068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5C291AD-326E-E68E-9370-AB9BDA8CB2C7}"/>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96880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F2707-1E3B-F096-4565-4C2A12B50BF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BCEA78D-A3F2-E6BE-B1A2-ADC90771C3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65AA955-DC17-4C52-A1FF-5832A7DF9C54}"/>
              </a:ext>
            </a:extLst>
          </p:cNvPr>
          <p:cNvSpPr>
            <a:spLocks noGrp="1"/>
          </p:cNvSpPr>
          <p:nvPr>
            <p:ph type="dt" sz="half" idx="10"/>
          </p:nvPr>
        </p:nvSpPr>
        <p:spPr/>
        <p:txBody>
          <a:bodyPr/>
          <a:lstStyle/>
          <a:p>
            <a:fld id="{93FF2699-7A0A-C748-ACC7-2CAB77C14AF5}" type="datetimeFigureOut">
              <a:rPr kumimoji="1" lang="zh-CN" altLang="en-US" smtClean="0"/>
              <a:t>2023/11/9</a:t>
            </a:fld>
            <a:endParaRPr kumimoji="1" lang="zh-CN" altLang="en-US"/>
          </a:p>
        </p:txBody>
      </p:sp>
      <p:sp>
        <p:nvSpPr>
          <p:cNvPr id="5" name="页脚占位符 4">
            <a:extLst>
              <a:ext uri="{FF2B5EF4-FFF2-40B4-BE49-F238E27FC236}">
                <a16:creationId xmlns:a16="http://schemas.microsoft.com/office/drawing/2014/main" id="{84760B18-19F3-8165-3D80-3DD95429CF5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770D414-5E19-33F9-51C9-211E5B9E7EC0}"/>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61422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213DD8-7D99-7BCA-D8AF-DFF466D3B25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9FF26F3-0A0C-AB47-FF95-1CF190C60C0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D351614-A679-C947-0E0F-77A50468DE04}"/>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5628822F-01AB-6193-1A8B-B6784EE12528}"/>
              </a:ext>
            </a:extLst>
          </p:cNvPr>
          <p:cNvSpPr>
            <a:spLocks noGrp="1"/>
          </p:cNvSpPr>
          <p:nvPr>
            <p:ph type="dt" sz="half" idx="10"/>
          </p:nvPr>
        </p:nvSpPr>
        <p:spPr/>
        <p:txBody>
          <a:bodyPr/>
          <a:lstStyle/>
          <a:p>
            <a:fld id="{93FF2699-7A0A-C748-ACC7-2CAB77C14AF5}" type="datetimeFigureOut">
              <a:rPr kumimoji="1" lang="zh-CN" altLang="en-US" smtClean="0"/>
              <a:t>2023/11/9</a:t>
            </a:fld>
            <a:endParaRPr kumimoji="1" lang="zh-CN" altLang="en-US"/>
          </a:p>
        </p:txBody>
      </p:sp>
      <p:sp>
        <p:nvSpPr>
          <p:cNvPr id="6" name="页脚占位符 5">
            <a:extLst>
              <a:ext uri="{FF2B5EF4-FFF2-40B4-BE49-F238E27FC236}">
                <a16:creationId xmlns:a16="http://schemas.microsoft.com/office/drawing/2014/main" id="{4AF8F26C-AA96-2C7B-5631-1305F37F411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633879A-3C14-EB9F-A839-EBFC32FD11EA}"/>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2756760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5349D-E202-2C02-0382-535D61A5662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8FF55E9-8109-9888-2DCC-44F00C3E93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D8A2C91B-52FD-49CC-6AA7-3D5920121A9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FDDCEE6-A8BE-4137-9ECB-70383E86B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24737B7-56A9-D671-B733-DF8509E9895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C8A3D82F-91CC-385C-0777-DAF8A941A7AF}"/>
              </a:ext>
            </a:extLst>
          </p:cNvPr>
          <p:cNvSpPr>
            <a:spLocks noGrp="1"/>
          </p:cNvSpPr>
          <p:nvPr>
            <p:ph type="dt" sz="half" idx="10"/>
          </p:nvPr>
        </p:nvSpPr>
        <p:spPr/>
        <p:txBody>
          <a:bodyPr/>
          <a:lstStyle/>
          <a:p>
            <a:fld id="{93FF2699-7A0A-C748-ACC7-2CAB77C14AF5}" type="datetimeFigureOut">
              <a:rPr kumimoji="1" lang="zh-CN" altLang="en-US" smtClean="0"/>
              <a:t>2023/11/9</a:t>
            </a:fld>
            <a:endParaRPr kumimoji="1" lang="zh-CN" altLang="en-US"/>
          </a:p>
        </p:txBody>
      </p:sp>
      <p:sp>
        <p:nvSpPr>
          <p:cNvPr id="8" name="页脚占位符 7">
            <a:extLst>
              <a:ext uri="{FF2B5EF4-FFF2-40B4-BE49-F238E27FC236}">
                <a16:creationId xmlns:a16="http://schemas.microsoft.com/office/drawing/2014/main" id="{A1CB569B-474D-6405-A6C4-08057754B7A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A8B5387-079D-B16D-B803-90DC74A41ADF}"/>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266014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8D2CD-54A7-2DDC-CBDB-51FDBCE67B6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A424421-1F2B-7486-9EF3-9F3961EDCF66}"/>
              </a:ext>
            </a:extLst>
          </p:cNvPr>
          <p:cNvSpPr>
            <a:spLocks noGrp="1"/>
          </p:cNvSpPr>
          <p:nvPr>
            <p:ph type="dt" sz="half" idx="10"/>
          </p:nvPr>
        </p:nvSpPr>
        <p:spPr/>
        <p:txBody>
          <a:bodyPr/>
          <a:lstStyle/>
          <a:p>
            <a:fld id="{93FF2699-7A0A-C748-ACC7-2CAB77C14AF5}" type="datetimeFigureOut">
              <a:rPr kumimoji="1" lang="zh-CN" altLang="en-US" smtClean="0"/>
              <a:t>2023/11/9</a:t>
            </a:fld>
            <a:endParaRPr kumimoji="1" lang="zh-CN" altLang="en-US"/>
          </a:p>
        </p:txBody>
      </p:sp>
      <p:sp>
        <p:nvSpPr>
          <p:cNvPr id="4" name="页脚占位符 3">
            <a:extLst>
              <a:ext uri="{FF2B5EF4-FFF2-40B4-BE49-F238E27FC236}">
                <a16:creationId xmlns:a16="http://schemas.microsoft.com/office/drawing/2014/main" id="{95FBAAB8-D5DE-AD62-A264-F7B1D04A5EF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6D0F212-F2F2-F467-403B-4C1773BF887C}"/>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76450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D4CB6A-FCB8-2D0A-385F-4EFC50AF38A8}"/>
              </a:ext>
            </a:extLst>
          </p:cNvPr>
          <p:cNvSpPr>
            <a:spLocks noGrp="1"/>
          </p:cNvSpPr>
          <p:nvPr>
            <p:ph type="dt" sz="half" idx="10"/>
          </p:nvPr>
        </p:nvSpPr>
        <p:spPr/>
        <p:txBody>
          <a:bodyPr/>
          <a:lstStyle/>
          <a:p>
            <a:fld id="{93FF2699-7A0A-C748-ACC7-2CAB77C14AF5}" type="datetimeFigureOut">
              <a:rPr kumimoji="1" lang="zh-CN" altLang="en-US" smtClean="0"/>
              <a:t>2023/11/9</a:t>
            </a:fld>
            <a:endParaRPr kumimoji="1" lang="zh-CN" altLang="en-US"/>
          </a:p>
        </p:txBody>
      </p:sp>
      <p:sp>
        <p:nvSpPr>
          <p:cNvPr id="3" name="页脚占位符 2">
            <a:extLst>
              <a:ext uri="{FF2B5EF4-FFF2-40B4-BE49-F238E27FC236}">
                <a16:creationId xmlns:a16="http://schemas.microsoft.com/office/drawing/2014/main" id="{9001FC97-2266-4F43-8729-6AB80A583A0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40BDCAF6-F299-C3D9-AB84-F55DBAC29846}"/>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273377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0A83D-911B-A357-486D-796AC1222A6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4C0E27E-BF89-9366-21C4-F7B2CB74B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5E240773-406F-D374-8C7E-23BBB49B0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9A8C860-ABB5-7C79-9487-E2CB460F9555}"/>
              </a:ext>
            </a:extLst>
          </p:cNvPr>
          <p:cNvSpPr>
            <a:spLocks noGrp="1"/>
          </p:cNvSpPr>
          <p:nvPr>
            <p:ph type="dt" sz="half" idx="10"/>
          </p:nvPr>
        </p:nvSpPr>
        <p:spPr/>
        <p:txBody>
          <a:bodyPr/>
          <a:lstStyle/>
          <a:p>
            <a:fld id="{93FF2699-7A0A-C748-ACC7-2CAB77C14AF5}" type="datetimeFigureOut">
              <a:rPr kumimoji="1" lang="zh-CN" altLang="en-US" smtClean="0"/>
              <a:t>2023/11/9</a:t>
            </a:fld>
            <a:endParaRPr kumimoji="1" lang="zh-CN" altLang="en-US"/>
          </a:p>
        </p:txBody>
      </p:sp>
      <p:sp>
        <p:nvSpPr>
          <p:cNvPr id="6" name="页脚占位符 5">
            <a:extLst>
              <a:ext uri="{FF2B5EF4-FFF2-40B4-BE49-F238E27FC236}">
                <a16:creationId xmlns:a16="http://schemas.microsoft.com/office/drawing/2014/main" id="{91415829-FC76-4E8D-8180-810534CCC2C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09D682E-520C-2823-AA74-A7E8325354DE}"/>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255693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E2020-9BCF-7134-49AC-3D36752AE90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9015984-6599-2277-5674-0804C66813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82FF0A7-1A97-75ED-8FF5-EA2899446B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726016E-67A5-5CB1-0EB7-48BE089CC176}"/>
              </a:ext>
            </a:extLst>
          </p:cNvPr>
          <p:cNvSpPr>
            <a:spLocks noGrp="1"/>
          </p:cNvSpPr>
          <p:nvPr>
            <p:ph type="dt" sz="half" idx="10"/>
          </p:nvPr>
        </p:nvSpPr>
        <p:spPr/>
        <p:txBody>
          <a:bodyPr/>
          <a:lstStyle/>
          <a:p>
            <a:fld id="{93FF2699-7A0A-C748-ACC7-2CAB77C14AF5}" type="datetimeFigureOut">
              <a:rPr kumimoji="1" lang="zh-CN" altLang="en-US" smtClean="0"/>
              <a:t>2023/11/9</a:t>
            </a:fld>
            <a:endParaRPr kumimoji="1" lang="zh-CN" altLang="en-US"/>
          </a:p>
        </p:txBody>
      </p:sp>
      <p:sp>
        <p:nvSpPr>
          <p:cNvPr id="6" name="页脚占位符 5">
            <a:extLst>
              <a:ext uri="{FF2B5EF4-FFF2-40B4-BE49-F238E27FC236}">
                <a16:creationId xmlns:a16="http://schemas.microsoft.com/office/drawing/2014/main" id="{0BAB8054-A422-F0ED-31B7-AF0ABCBA1EC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3D560F8-345C-E5DF-353C-1F6E477790AF}"/>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488916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5E06723-332C-8C86-7560-43ECD54279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3A01A93-A620-5A44-A80E-BD970CD561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7FD547B-4816-5359-90FB-BBDE72FE7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F2699-7A0A-C748-ACC7-2CAB77C14AF5}" type="datetimeFigureOut">
              <a:rPr kumimoji="1" lang="zh-CN" altLang="en-US" smtClean="0"/>
              <a:t>2023/11/9</a:t>
            </a:fld>
            <a:endParaRPr kumimoji="1" lang="zh-CN" altLang="en-US"/>
          </a:p>
        </p:txBody>
      </p:sp>
      <p:sp>
        <p:nvSpPr>
          <p:cNvPr id="5" name="页脚占位符 4">
            <a:extLst>
              <a:ext uri="{FF2B5EF4-FFF2-40B4-BE49-F238E27FC236}">
                <a16:creationId xmlns:a16="http://schemas.microsoft.com/office/drawing/2014/main" id="{C2DEF939-18F5-DF28-5A64-3D63133730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E8E8157-0AF9-E930-04DE-E119BD672A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874538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3" Type="http://schemas.openxmlformats.org/officeDocument/2006/relationships/tags" Target="../tags/tag20.xml"/><Relationship Id="rId21" Type="http://schemas.openxmlformats.org/officeDocument/2006/relationships/notesSlide" Target="../notesSlides/notesSlide2.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slideLayout" Target="../slideLayouts/slideLayout7.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tags" Target="../tags/tag36.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image" Target="../media/image1.tmp"/></Relationships>
</file>

<file path=ppt/slides/_rels/slide28.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image" Target="../media/image1.tmp"/><Relationship Id="rId5" Type="http://schemas.openxmlformats.org/officeDocument/2006/relationships/tags" Target="../tags/tag41.xml"/><Relationship Id="rId10" Type="http://schemas.openxmlformats.org/officeDocument/2006/relationships/slideLayout" Target="../slideLayouts/slideLayout7.xml"/><Relationship Id="rId4" Type="http://schemas.openxmlformats.org/officeDocument/2006/relationships/tags" Target="../tags/tag40.xml"/><Relationship Id="rId9" Type="http://schemas.openxmlformats.org/officeDocument/2006/relationships/tags" Target="../tags/tag4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tags" Target="../tags/tag58.xml"/><Relationship Id="rId18" Type="http://schemas.openxmlformats.org/officeDocument/2006/relationships/slideLayout" Target="../slideLayouts/slideLayout7.xml"/><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tags" Target="../tags/tag57.xml"/><Relationship Id="rId17" Type="http://schemas.openxmlformats.org/officeDocument/2006/relationships/tags" Target="../tags/tag62.xml"/><Relationship Id="rId2" Type="http://schemas.openxmlformats.org/officeDocument/2006/relationships/tags" Target="../tags/tag47.xml"/><Relationship Id="rId16" Type="http://schemas.openxmlformats.org/officeDocument/2006/relationships/tags" Target="../tags/tag61.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tags" Target="../tags/tag56.xml"/><Relationship Id="rId5" Type="http://schemas.openxmlformats.org/officeDocument/2006/relationships/tags" Target="../tags/tag50.xml"/><Relationship Id="rId15" Type="http://schemas.openxmlformats.org/officeDocument/2006/relationships/tags" Target="../tags/tag60.xml"/><Relationship Id="rId10" Type="http://schemas.openxmlformats.org/officeDocument/2006/relationships/tags" Target="../tags/tag55.xml"/><Relationship Id="rId19" Type="http://schemas.openxmlformats.org/officeDocument/2006/relationships/image" Target="../media/image1.tmp"/><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tags" Target="../tags/tag59.xml"/></Relationships>
</file>

<file path=ppt/slides/_rels/slide35.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tags" Target="../tags/tag75.xml"/><Relationship Id="rId18" Type="http://schemas.openxmlformats.org/officeDocument/2006/relationships/slideLayout" Target="../slideLayouts/slideLayout7.xml"/><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tags" Target="../tags/tag74.xml"/><Relationship Id="rId17" Type="http://schemas.openxmlformats.org/officeDocument/2006/relationships/tags" Target="../tags/tag79.xml"/><Relationship Id="rId2" Type="http://schemas.openxmlformats.org/officeDocument/2006/relationships/tags" Target="../tags/tag64.xml"/><Relationship Id="rId16" Type="http://schemas.openxmlformats.org/officeDocument/2006/relationships/tags" Target="../tags/tag78.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tags" Target="../tags/tag73.xml"/><Relationship Id="rId5" Type="http://schemas.openxmlformats.org/officeDocument/2006/relationships/tags" Target="../tags/tag67.xml"/><Relationship Id="rId15" Type="http://schemas.openxmlformats.org/officeDocument/2006/relationships/tags" Target="../tags/tag77.xml"/><Relationship Id="rId10" Type="http://schemas.openxmlformats.org/officeDocument/2006/relationships/tags" Target="../tags/tag72.xml"/><Relationship Id="rId19" Type="http://schemas.openxmlformats.org/officeDocument/2006/relationships/image" Target="../media/image1.tmp"/><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tags" Target="../tags/tag7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slideLayout" Target="../slideLayouts/slideLayout7.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tags" Target="../tags/tag96.xml"/><Relationship Id="rId2" Type="http://schemas.openxmlformats.org/officeDocument/2006/relationships/tags" Target="../tags/tag81.xml"/><Relationship Id="rId16" Type="http://schemas.openxmlformats.org/officeDocument/2006/relationships/tags" Target="../tags/tag95.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tags" Target="../tags/tag94.xml"/><Relationship Id="rId10" Type="http://schemas.openxmlformats.org/officeDocument/2006/relationships/tags" Target="../tags/tag89.xml"/><Relationship Id="rId19" Type="http://schemas.openxmlformats.org/officeDocument/2006/relationships/image" Target="../media/image1.tmp"/><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s>
</file>

<file path=ppt/slides/_rels/slide47.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tags" Target="../tags/tag109.xml"/><Relationship Id="rId3" Type="http://schemas.openxmlformats.org/officeDocument/2006/relationships/tags" Target="../tags/tag99.xml"/><Relationship Id="rId7" Type="http://schemas.openxmlformats.org/officeDocument/2006/relationships/tags" Target="../tags/tag103.xml"/><Relationship Id="rId12" Type="http://schemas.openxmlformats.org/officeDocument/2006/relationships/tags" Target="../tags/tag108.xml"/><Relationship Id="rId17" Type="http://schemas.openxmlformats.org/officeDocument/2006/relationships/image" Target="../media/image1.tmp"/><Relationship Id="rId2" Type="http://schemas.openxmlformats.org/officeDocument/2006/relationships/tags" Target="../tags/tag98.xml"/><Relationship Id="rId16" Type="http://schemas.openxmlformats.org/officeDocument/2006/relationships/slideLayout" Target="../slideLayouts/slideLayout7.xml"/><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tags" Target="../tags/tag107.xml"/><Relationship Id="rId5" Type="http://schemas.openxmlformats.org/officeDocument/2006/relationships/tags" Target="../tags/tag101.xml"/><Relationship Id="rId15" Type="http://schemas.openxmlformats.org/officeDocument/2006/relationships/tags" Target="../tags/tag111.xml"/><Relationship Id="rId10" Type="http://schemas.openxmlformats.org/officeDocument/2006/relationships/tags" Target="../tags/tag106.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tags" Target="../tags/tag1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893B42B-EB02-E974-F41C-D271ED5846AF}"/>
              </a:ext>
            </a:extLst>
          </p:cNvPr>
          <p:cNvSpPr/>
          <p:nvPr/>
        </p:nvSpPr>
        <p:spPr>
          <a:xfrm>
            <a:off x="0" y="1720054"/>
            <a:ext cx="12192000" cy="2376264"/>
          </a:xfrm>
          <a:prstGeom prst="rect">
            <a:avLst/>
          </a:prstGeom>
          <a:solidFill>
            <a:srgbClr val="0048A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7200" dirty="0">
                <a:latin typeface="Microsoft YaHei" panose="020B0503020204020204" pitchFamily="34" charset="-122"/>
                <a:ea typeface="Microsoft YaHei" panose="020B0503020204020204" pitchFamily="34" charset="-122"/>
              </a:rPr>
              <a:t>第二章 堆栈基础</a:t>
            </a:r>
          </a:p>
        </p:txBody>
      </p:sp>
      <p:sp>
        <p:nvSpPr>
          <p:cNvPr id="2" name="文本框 1">
            <a:extLst>
              <a:ext uri="{FF2B5EF4-FFF2-40B4-BE49-F238E27FC236}">
                <a16:creationId xmlns:a16="http://schemas.microsoft.com/office/drawing/2014/main" id="{5A8EBCF7-2B18-079C-6E15-D44737D5C028}"/>
              </a:ext>
            </a:extLst>
          </p:cNvPr>
          <p:cNvSpPr txBox="1"/>
          <p:nvPr/>
        </p:nvSpPr>
        <p:spPr>
          <a:xfrm>
            <a:off x="5080337" y="4221088"/>
            <a:ext cx="2031325" cy="1135054"/>
          </a:xfrm>
          <a:prstGeom prst="rect">
            <a:avLst/>
          </a:prstGeom>
          <a:noFill/>
        </p:spPr>
        <p:txBody>
          <a:bodyPr wrap="none" rtlCol="0">
            <a:spAutoFit/>
          </a:bodyPr>
          <a:lstStyle/>
          <a:p>
            <a:pPr algn="ctr">
              <a:lnSpc>
                <a:spcPct val="150000"/>
              </a:lnSpc>
            </a:pPr>
            <a:r>
              <a:rPr kumimoji="1" lang="zh-CN" altLang="en-US" sz="2400" dirty="0">
                <a:latin typeface="Microsoft YaHei" panose="020B0503020204020204" pitchFamily="34" charset="-122"/>
                <a:ea typeface="Microsoft YaHei" panose="020B0503020204020204" pitchFamily="34" charset="-122"/>
              </a:rPr>
              <a:t>天津大学 </a:t>
            </a:r>
            <a:endParaRPr kumimoji="1" lang="en-US" altLang="zh-CN" sz="2400" dirty="0">
              <a:latin typeface="Microsoft YaHei" panose="020B0503020204020204" pitchFamily="34" charset="-122"/>
              <a:ea typeface="Microsoft YaHei" panose="020B0503020204020204" pitchFamily="34" charset="-122"/>
            </a:endParaRPr>
          </a:p>
          <a:p>
            <a:pPr algn="ctr">
              <a:lnSpc>
                <a:spcPct val="150000"/>
              </a:lnSpc>
            </a:pPr>
            <a:r>
              <a:rPr kumimoji="1" lang="zh-CN" altLang="en-US" sz="2400" dirty="0">
                <a:latin typeface="Microsoft YaHei" panose="020B0503020204020204" pitchFamily="34" charset="-122"/>
                <a:ea typeface="Microsoft YaHei" panose="020B0503020204020204" pitchFamily="34" charset="-122"/>
              </a:rPr>
              <a:t>网络安全学院</a:t>
            </a:r>
          </a:p>
        </p:txBody>
      </p:sp>
    </p:spTree>
    <p:extLst>
      <p:ext uri="{BB962C8B-B14F-4D97-AF65-F5344CB8AC3E}">
        <p14:creationId xmlns:p14="http://schemas.microsoft.com/office/powerpoint/2010/main" val="278367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26E6222-BC64-FD00-01DC-3321852D4591}"/>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在通用软件内存结构中，先向栈区添加了一个变量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，接着向栈区添加了另外一个变量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，则变量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所在的内存地址比变量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所在的内存地址</a:t>
            </a:r>
          </a:p>
        </p:txBody>
      </p:sp>
      <p:sp>
        <p:nvSpPr>
          <p:cNvPr id="7" name="文本框 6">
            <a:extLst>
              <a:ext uri="{FF2B5EF4-FFF2-40B4-BE49-F238E27FC236}">
                <a16:creationId xmlns:a16="http://schemas.microsoft.com/office/drawing/2014/main" id="{D7BDBEFA-268B-64A3-50A1-051E4FD07610}"/>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低</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5BCF95E1-BD01-E32A-A24A-41D92CF24B60}"/>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高</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59C03E71-08E4-6CE6-53D6-B75729CB64FE}"/>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相等</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17951B54-3403-6A4F-95FC-DCE2D9447E82}"/>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不确定</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EA1769D1-0C51-D36C-A582-E112970AE45E}"/>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椭圆 11">
            <a:extLst>
              <a:ext uri="{FF2B5EF4-FFF2-40B4-BE49-F238E27FC236}">
                <a16:creationId xmlns:a16="http://schemas.microsoft.com/office/drawing/2014/main" id="{3E0A42FF-81E6-3F80-074D-D21973D76D76}"/>
              </a:ext>
            </a:extLst>
          </p:cNvPr>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椭圆 12">
            <a:extLst>
              <a:ext uri="{FF2B5EF4-FFF2-40B4-BE49-F238E27FC236}">
                <a16:creationId xmlns:a16="http://schemas.microsoft.com/office/drawing/2014/main" id="{C861E71F-A7B6-4782-53DC-5F8D1CDA03FD}"/>
              </a:ext>
            </a:extLst>
          </p:cNvPr>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椭圆 13">
            <a:extLst>
              <a:ext uri="{FF2B5EF4-FFF2-40B4-BE49-F238E27FC236}">
                <a16:creationId xmlns:a16="http://schemas.microsoft.com/office/drawing/2014/main" id="{A4127758-EE61-5DC9-34C7-6052455B126F}"/>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5" name="矩形: 圆角 14">
            <a:extLst>
              <a:ext uri="{FF2B5EF4-FFF2-40B4-BE49-F238E27FC236}">
                <a16:creationId xmlns:a16="http://schemas.microsoft.com/office/drawing/2014/main" id="{45CACF0F-CF1A-2229-5AAA-56B533ABCBD6}"/>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E7DA54E2-C31C-E358-4EEF-38CCBD75DD73}"/>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996F0FB3-642E-FF8F-1B2D-EE7E46B85D25}"/>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2200C011-24F7-D4F3-1D3A-7988F88BA1EB}"/>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E5A3832B-13BE-04AC-C4ED-D4491022EA68}"/>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0A00AFEC-3B45-CD6C-821B-3E33761A07F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4154C8FF-E93B-A1DE-2CE4-86AA179B6454}"/>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454929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02</a:t>
            </a:r>
            <a:r>
              <a:rPr kumimoji="1" lang="zh-CN" altLang="en-US" sz="6000" dirty="0">
                <a:solidFill>
                  <a:schemeClr val="bg1"/>
                </a:solidFill>
                <a:latin typeface="Microsoft YaHei" panose="020B0503020204020204" pitchFamily="34" charset="-122"/>
                <a:ea typeface="Microsoft YaHei" panose="020B0503020204020204" pitchFamily="34" charset="-122"/>
              </a:rPr>
              <a:t>   堆结构</a:t>
            </a:r>
          </a:p>
        </p:txBody>
      </p:sp>
    </p:spTree>
    <p:extLst>
      <p:ext uri="{BB962C8B-B14F-4D97-AF65-F5344CB8AC3E}">
        <p14:creationId xmlns:p14="http://schemas.microsoft.com/office/powerpoint/2010/main" val="821995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堆区的内存组织</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6318927"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6456408"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堆表</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6462534" y="1608762"/>
            <a:ext cx="4824536" cy="3870290"/>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堆表一般位于整个堆区的开始位置，用于索引堆区中所有堆块的重要信息，包括堆块的位置、堆块的大小、空闲还是占用等。</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堆表的数据结构决定了整个堆区的组织方式，是快速检索空闲块、保证块分配效率的关键。</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堆表在设计的时候，可能会采用平衡二叉树等高效数据结构用于优化查找效率。现代操作系统的堆表往往不止一种数据结构</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p>
          <a:p>
            <a:endParaRPr kumimoji="1" lang="zh-CN" altLang="en-US" dirty="0"/>
          </a:p>
        </p:txBody>
      </p:sp>
      <p:sp>
        <p:nvSpPr>
          <p:cNvPr id="14" name="矩形 13">
            <a:extLst>
              <a:ext uri="{FF2B5EF4-FFF2-40B4-BE49-F238E27FC236}">
                <a16:creationId xmlns:a16="http://schemas.microsoft.com/office/drawing/2014/main" id="{0065E4BB-623F-ED4D-6B5D-ABB3EA8A6B08}"/>
              </a:ext>
            </a:extLst>
          </p:cNvPr>
          <p:cNvSpPr/>
          <p:nvPr/>
        </p:nvSpPr>
        <p:spPr>
          <a:xfrm>
            <a:off x="776019" y="3770018"/>
            <a:ext cx="5111750" cy="2538707"/>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913500" y="3866325"/>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堆块</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905707" y="4327990"/>
            <a:ext cx="4824536" cy="1791965"/>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堆块是堆的基本组织单位，包括块首和块身两个部分。块首是一个堆块头部的几个字节，用来标识这个堆块自身的信息，例如块大小、空闲还是占用等；块身是紧随其后的剩余内存，也是最终分配给用户使用的数据区。</a:t>
            </a:r>
          </a:p>
        </p:txBody>
      </p:sp>
      <p:grpSp>
        <p:nvGrpSpPr>
          <p:cNvPr id="32" name="组合 31">
            <a:extLst>
              <a:ext uri="{FF2B5EF4-FFF2-40B4-BE49-F238E27FC236}">
                <a16:creationId xmlns:a16="http://schemas.microsoft.com/office/drawing/2014/main" id="{E2064E4D-7243-A92A-D1EA-7C2BC93CAD80}"/>
              </a:ext>
            </a:extLst>
          </p:cNvPr>
          <p:cNvGrpSpPr/>
          <p:nvPr/>
        </p:nvGrpSpPr>
        <p:grpSpPr>
          <a:xfrm>
            <a:off x="766763" y="1073020"/>
            <a:ext cx="5121006" cy="2538707"/>
            <a:chOff x="6312025" y="3770018"/>
            <a:chExt cx="5121006" cy="2538707"/>
          </a:xfrm>
        </p:grpSpPr>
        <p:sp>
          <p:nvSpPr>
            <p:cNvPr id="18" name="矩形 17">
              <a:extLst>
                <a:ext uri="{FF2B5EF4-FFF2-40B4-BE49-F238E27FC236}">
                  <a16:creationId xmlns:a16="http://schemas.microsoft.com/office/drawing/2014/main" id="{85155971-A4D1-6610-6972-E8CFBBF1D8B8}"/>
                </a:ext>
              </a:extLst>
            </p:cNvPr>
            <p:cNvSpPr/>
            <p:nvPr/>
          </p:nvSpPr>
          <p:spPr>
            <a:xfrm>
              <a:off x="6321281" y="3770018"/>
              <a:ext cx="5111750" cy="2538707"/>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a:extLst>
                <a:ext uri="{FF2B5EF4-FFF2-40B4-BE49-F238E27FC236}">
                  <a16:creationId xmlns:a16="http://schemas.microsoft.com/office/drawing/2014/main" id="{FB787474-96BC-0616-FBCC-14E6B4E35740}"/>
                </a:ext>
              </a:extLst>
            </p:cNvPr>
            <p:cNvSpPr/>
            <p:nvPr/>
          </p:nvSpPr>
          <p:spPr>
            <a:xfrm>
              <a:off x="6312025" y="3770018"/>
              <a:ext cx="1296143" cy="432048"/>
            </a:xfrm>
            <a:prstGeom prst="rect">
              <a:avLst/>
            </a:prstGeom>
            <a:solidFill>
              <a:srgbClr val="0048AA"/>
            </a:solid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bg1"/>
                  </a:solidFill>
                </a:rPr>
                <a:t>堆表</a:t>
              </a:r>
            </a:p>
          </p:txBody>
        </p:sp>
        <p:grpSp>
          <p:nvGrpSpPr>
            <p:cNvPr id="20" name="组合 19">
              <a:extLst>
                <a:ext uri="{FF2B5EF4-FFF2-40B4-BE49-F238E27FC236}">
                  <a16:creationId xmlns:a16="http://schemas.microsoft.com/office/drawing/2014/main" id="{93CFE87C-0752-5345-46FF-5D72D96EDC42}"/>
                </a:ext>
              </a:extLst>
            </p:cNvPr>
            <p:cNvGrpSpPr/>
            <p:nvPr/>
          </p:nvGrpSpPr>
          <p:grpSpPr>
            <a:xfrm>
              <a:off x="9336360" y="3931652"/>
              <a:ext cx="1838197" cy="432048"/>
              <a:chOff x="6960096" y="1628800"/>
              <a:chExt cx="1838197" cy="432048"/>
            </a:xfrm>
          </p:grpSpPr>
          <p:sp>
            <p:nvSpPr>
              <p:cNvPr id="21" name="矩形 20">
                <a:extLst>
                  <a:ext uri="{FF2B5EF4-FFF2-40B4-BE49-F238E27FC236}">
                    <a16:creationId xmlns:a16="http://schemas.microsoft.com/office/drawing/2014/main" id="{477D815E-190E-AE14-0E2C-D28B97797F1A}"/>
                  </a:ext>
                </a:extLst>
              </p:cNvPr>
              <p:cNvSpPr/>
              <p:nvPr/>
            </p:nvSpPr>
            <p:spPr>
              <a:xfrm>
                <a:off x="6960096" y="1628800"/>
                <a:ext cx="720080" cy="432048"/>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lumMod val="85000"/>
                        <a:lumOff val="15000"/>
                      </a:schemeClr>
                    </a:solidFill>
                  </a:rPr>
                  <a:t>块首</a:t>
                </a:r>
              </a:p>
            </p:txBody>
          </p:sp>
          <p:sp>
            <p:nvSpPr>
              <p:cNvPr id="22" name="矩形 21">
                <a:extLst>
                  <a:ext uri="{FF2B5EF4-FFF2-40B4-BE49-F238E27FC236}">
                    <a16:creationId xmlns:a16="http://schemas.microsoft.com/office/drawing/2014/main" id="{219BF7C1-9C86-A0B0-75E5-B7F2D3551B6D}"/>
                  </a:ext>
                </a:extLst>
              </p:cNvPr>
              <p:cNvSpPr/>
              <p:nvPr/>
            </p:nvSpPr>
            <p:spPr>
              <a:xfrm>
                <a:off x="7680176" y="1628800"/>
                <a:ext cx="1118117" cy="432048"/>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lumMod val="85000"/>
                        <a:lumOff val="15000"/>
                      </a:schemeClr>
                    </a:solidFill>
                  </a:rPr>
                  <a:t>块身</a:t>
                </a:r>
              </a:p>
            </p:txBody>
          </p:sp>
        </p:grpSp>
        <p:grpSp>
          <p:nvGrpSpPr>
            <p:cNvPr id="23" name="组合 22">
              <a:extLst>
                <a:ext uri="{FF2B5EF4-FFF2-40B4-BE49-F238E27FC236}">
                  <a16:creationId xmlns:a16="http://schemas.microsoft.com/office/drawing/2014/main" id="{571AC79B-2ED1-F4A5-C188-F86E0D095682}"/>
                </a:ext>
              </a:extLst>
            </p:cNvPr>
            <p:cNvGrpSpPr/>
            <p:nvPr/>
          </p:nvGrpSpPr>
          <p:grpSpPr>
            <a:xfrm>
              <a:off x="9336360" y="5106562"/>
              <a:ext cx="1838197" cy="432048"/>
              <a:chOff x="6960096" y="1628800"/>
              <a:chExt cx="1838197" cy="432048"/>
            </a:xfrm>
          </p:grpSpPr>
          <p:sp>
            <p:nvSpPr>
              <p:cNvPr id="24" name="矩形 23">
                <a:extLst>
                  <a:ext uri="{FF2B5EF4-FFF2-40B4-BE49-F238E27FC236}">
                    <a16:creationId xmlns:a16="http://schemas.microsoft.com/office/drawing/2014/main" id="{084D4742-0C70-97A8-DACB-FEECF6F6BEC8}"/>
                  </a:ext>
                </a:extLst>
              </p:cNvPr>
              <p:cNvSpPr/>
              <p:nvPr/>
            </p:nvSpPr>
            <p:spPr>
              <a:xfrm>
                <a:off x="6960096" y="1628800"/>
                <a:ext cx="720080" cy="432048"/>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lumMod val="85000"/>
                        <a:lumOff val="15000"/>
                      </a:schemeClr>
                    </a:solidFill>
                  </a:rPr>
                  <a:t>块首</a:t>
                </a:r>
              </a:p>
            </p:txBody>
          </p:sp>
          <p:sp>
            <p:nvSpPr>
              <p:cNvPr id="25" name="矩形 24">
                <a:extLst>
                  <a:ext uri="{FF2B5EF4-FFF2-40B4-BE49-F238E27FC236}">
                    <a16:creationId xmlns:a16="http://schemas.microsoft.com/office/drawing/2014/main" id="{B4C57E58-FA08-1580-3ED7-1F797C9818B5}"/>
                  </a:ext>
                </a:extLst>
              </p:cNvPr>
              <p:cNvSpPr/>
              <p:nvPr/>
            </p:nvSpPr>
            <p:spPr>
              <a:xfrm>
                <a:off x="7680176" y="1628800"/>
                <a:ext cx="1118117" cy="432048"/>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lumMod val="85000"/>
                        <a:lumOff val="15000"/>
                      </a:schemeClr>
                    </a:solidFill>
                  </a:rPr>
                  <a:t>块身</a:t>
                </a:r>
              </a:p>
            </p:txBody>
          </p:sp>
        </p:grpSp>
        <p:grpSp>
          <p:nvGrpSpPr>
            <p:cNvPr id="26" name="组合 25">
              <a:extLst>
                <a:ext uri="{FF2B5EF4-FFF2-40B4-BE49-F238E27FC236}">
                  <a16:creationId xmlns:a16="http://schemas.microsoft.com/office/drawing/2014/main" id="{256FB613-839F-5080-2755-BEC4A2CB3449}"/>
                </a:ext>
              </a:extLst>
            </p:cNvPr>
            <p:cNvGrpSpPr/>
            <p:nvPr/>
          </p:nvGrpSpPr>
          <p:grpSpPr>
            <a:xfrm>
              <a:off x="6450969" y="5725078"/>
              <a:ext cx="1838197" cy="432048"/>
              <a:chOff x="6960096" y="1628800"/>
              <a:chExt cx="1838197" cy="432048"/>
            </a:xfrm>
          </p:grpSpPr>
          <p:sp>
            <p:nvSpPr>
              <p:cNvPr id="27" name="矩形 26">
                <a:extLst>
                  <a:ext uri="{FF2B5EF4-FFF2-40B4-BE49-F238E27FC236}">
                    <a16:creationId xmlns:a16="http://schemas.microsoft.com/office/drawing/2014/main" id="{C11EA6A6-EF06-E699-7017-558B44FBD85F}"/>
                  </a:ext>
                </a:extLst>
              </p:cNvPr>
              <p:cNvSpPr/>
              <p:nvPr/>
            </p:nvSpPr>
            <p:spPr>
              <a:xfrm>
                <a:off x="6960096" y="1628800"/>
                <a:ext cx="720080" cy="432048"/>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lumMod val="85000"/>
                        <a:lumOff val="15000"/>
                      </a:schemeClr>
                    </a:solidFill>
                  </a:rPr>
                  <a:t>块首</a:t>
                </a:r>
              </a:p>
            </p:txBody>
          </p:sp>
          <p:sp>
            <p:nvSpPr>
              <p:cNvPr id="28" name="矩形 27">
                <a:extLst>
                  <a:ext uri="{FF2B5EF4-FFF2-40B4-BE49-F238E27FC236}">
                    <a16:creationId xmlns:a16="http://schemas.microsoft.com/office/drawing/2014/main" id="{D0EF458F-0CF8-B2B5-C047-E4DA091607D2}"/>
                  </a:ext>
                </a:extLst>
              </p:cNvPr>
              <p:cNvSpPr/>
              <p:nvPr/>
            </p:nvSpPr>
            <p:spPr>
              <a:xfrm>
                <a:off x="7680176" y="1628800"/>
                <a:ext cx="1118117" cy="432048"/>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lumMod val="85000"/>
                        <a:lumOff val="15000"/>
                      </a:schemeClr>
                    </a:solidFill>
                  </a:rPr>
                  <a:t>块身</a:t>
                </a:r>
              </a:p>
            </p:txBody>
          </p:sp>
        </p:grpSp>
        <p:cxnSp>
          <p:nvCxnSpPr>
            <p:cNvPr id="3" name="曲线连接符 2">
              <a:extLst>
                <a:ext uri="{FF2B5EF4-FFF2-40B4-BE49-F238E27FC236}">
                  <a16:creationId xmlns:a16="http://schemas.microsoft.com/office/drawing/2014/main" id="{8FA5779A-AE8E-5E5B-6E66-E28A4255DA34}"/>
                </a:ext>
              </a:extLst>
            </p:cNvPr>
            <p:cNvCxnSpPr>
              <a:stCxn id="19" idx="2"/>
              <a:endCxn id="27" idx="0"/>
            </p:cNvCxnSpPr>
            <p:nvPr/>
          </p:nvCxnSpPr>
          <p:spPr>
            <a:xfrm rot="5400000">
              <a:off x="6124047" y="4889028"/>
              <a:ext cx="1523012" cy="149088"/>
            </a:xfrm>
            <a:prstGeom prst="curvedConnector3">
              <a:avLst/>
            </a:prstGeom>
            <a:ln w="9525">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29" name="曲线连接符 28">
              <a:extLst>
                <a:ext uri="{FF2B5EF4-FFF2-40B4-BE49-F238E27FC236}">
                  <a16:creationId xmlns:a16="http://schemas.microsoft.com/office/drawing/2014/main" id="{CB9CC41D-5389-B705-7123-489FADDACCA5}"/>
                </a:ext>
              </a:extLst>
            </p:cNvPr>
            <p:cNvCxnSpPr>
              <a:stCxn id="19" idx="2"/>
              <a:endCxn id="21" idx="1"/>
            </p:cNvCxnSpPr>
            <p:nvPr/>
          </p:nvCxnSpPr>
          <p:spPr>
            <a:xfrm rot="5400000" flipH="1" flipV="1">
              <a:off x="8121033" y="2986739"/>
              <a:ext cx="54390" cy="2376263"/>
            </a:xfrm>
            <a:prstGeom prst="curvedConnector4">
              <a:avLst>
                <a:gd name="adj1" fmla="val -420298"/>
                <a:gd name="adj2" fmla="val 63636"/>
              </a:avLst>
            </a:prstGeom>
            <a:ln w="9525">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31" name="曲线连接符 30">
              <a:extLst>
                <a:ext uri="{FF2B5EF4-FFF2-40B4-BE49-F238E27FC236}">
                  <a16:creationId xmlns:a16="http://schemas.microsoft.com/office/drawing/2014/main" id="{73AF19BD-BC99-6BF0-9BEB-41EBEE1D0E7D}"/>
                </a:ext>
              </a:extLst>
            </p:cNvPr>
            <p:cNvCxnSpPr>
              <a:stCxn id="19" idx="2"/>
              <a:endCxn id="24" idx="1"/>
            </p:cNvCxnSpPr>
            <p:nvPr/>
          </p:nvCxnSpPr>
          <p:spPr>
            <a:xfrm rot="16200000" flipH="1">
              <a:off x="7587968" y="3574194"/>
              <a:ext cx="1120520" cy="2376263"/>
            </a:xfrm>
            <a:prstGeom prst="curvedConnector2">
              <a:avLst/>
            </a:prstGeom>
            <a:ln w="9525">
              <a:solidFill>
                <a:srgbClr val="0048AA"/>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658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堆块</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合 11">
            <a:extLst>
              <a:ext uri="{FF2B5EF4-FFF2-40B4-BE49-F238E27FC236}">
                <a16:creationId xmlns:a16="http://schemas.microsoft.com/office/drawing/2014/main" id="{A20B356C-BC6B-3F95-C95C-415D95E16981}"/>
              </a:ext>
            </a:extLst>
          </p:cNvPr>
          <p:cNvGrpSpPr/>
          <p:nvPr/>
        </p:nvGrpSpPr>
        <p:grpSpPr>
          <a:xfrm>
            <a:off x="758971" y="1052514"/>
            <a:ext cx="5111750" cy="2370086"/>
            <a:chOff x="623888" y="1052514"/>
            <a:chExt cx="5111750" cy="2370086"/>
          </a:xfrm>
        </p:grpSpPr>
        <p:sp>
          <p:nvSpPr>
            <p:cNvPr id="9" name="矩形 8">
              <a:extLst>
                <a:ext uri="{FF2B5EF4-FFF2-40B4-BE49-F238E27FC236}">
                  <a16:creationId xmlns:a16="http://schemas.microsoft.com/office/drawing/2014/main" id="{C0F44430-9A0B-4002-7AEA-7A41764A1036}"/>
                </a:ext>
              </a:extLst>
            </p:cNvPr>
            <p:cNvSpPr/>
            <p:nvPr/>
          </p:nvSpPr>
          <p:spPr>
            <a:xfrm>
              <a:off x="623888" y="1052514"/>
              <a:ext cx="5111750" cy="2370086"/>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761369" y="1148820"/>
              <a:ext cx="1107996"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占有态</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768570" y="1642812"/>
              <a:ext cx="4824536" cy="1099468"/>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占有态的堆块会返回一个由程序员定义的堆块指针，来完成对堆块内存的读、写和释放操作，由程序员管理。</a:t>
              </a:r>
            </a:p>
          </p:txBody>
        </p:sp>
      </p:grpSp>
      <p:grpSp>
        <p:nvGrpSpPr>
          <p:cNvPr id="17" name="组合 16">
            <a:extLst>
              <a:ext uri="{FF2B5EF4-FFF2-40B4-BE49-F238E27FC236}">
                <a16:creationId xmlns:a16="http://schemas.microsoft.com/office/drawing/2014/main" id="{7EEDDAD4-0FBA-3D7A-E86B-0F98E06D41C4}"/>
              </a:ext>
            </a:extLst>
          </p:cNvPr>
          <p:cNvGrpSpPr/>
          <p:nvPr/>
        </p:nvGrpSpPr>
        <p:grpSpPr>
          <a:xfrm>
            <a:off x="766172" y="3741332"/>
            <a:ext cx="5111750" cy="2423972"/>
            <a:chOff x="623888" y="1052514"/>
            <a:chExt cx="5111750" cy="2423972"/>
          </a:xfrm>
        </p:grpSpPr>
        <p:sp>
          <p:nvSpPr>
            <p:cNvPr id="18" name="矩形 17">
              <a:extLst>
                <a:ext uri="{FF2B5EF4-FFF2-40B4-BE49-F238E27FC236}">
                  <a16:creationId xmlns:a16="http://schemas.microsoft.com/office/drawing/2014/main" id="{79AD888A-65DB-A197-9ECD-E83FA5003CA8}"/>
                </a:ext>
              </a:extLst>
            </p:cNvPr>
            <p:cNvSpPr/>
            <p:nvPr/>
          </p:nvSpPr>
          <p:spPr>
            <a:xfrm>
              <a:off x="623888" y="1052514"/>
              <a:ext cx="5111750" cy="242397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B43768E6-073E-7ABC-ADB5-1135BCFF65C0}"/>
                </a:ext>
              </a:extLst>
            </p:cNvPr>
            <p:cNvSpPr txBox="1"/>
            <p:nvPr/>
          </p:nvSpPr>
          <p:spPr>
            <a:xfrm>
              <a:off x="761369" y="1148820"/>
              <a:ext cx="1107996"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空闲态</a:t>
              </a:r>
            </a:p>
          </p:txBody>
        </p:sp>
        <p:sp>
          <p:nvSpPr>
            <p:cNvPr id="20" name="文本框 19">
              <a:extLst>
                <a:ext uri="{FF2B5EF4-FFF2-40B4-BE49-F238E27FC236}">
                  <a16:creationId xmlns:a16="http://schemas.microsoft.com/office/drawing/2014/main" id="{B557FEB0-0BFA-E07B-1A98-567B497C9D90}"/>
                </a:ext>
              </a:extLst>
            </p:cNvPr>
            <p:cNvSpPr txBox="1"/>
            <p:nvPr/>
          </p:nvSpPr>
          <p:spPr>
            <a:xfrm>
              <a:off x="767495" y="1610485"/>
              <a:ext cx="4824536" cy="1445717"/>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空闲态的堆块块首额外存储了两个</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4</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字节的指针：</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Flink</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（前向指针）和</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Blink</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（后向指针）。</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Flink</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指向前一个空闲堆块。</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Blink</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指向后一个空闲堆块。</a:t>
              </a:r>
            </a:p>
          </p:txBody>
        </p:sp>
      </p:grpSp>
      <p:grpSp>
        <p:nvGrpSpPr>
          <p:cNvPr id="35" name="组合 34">
            <a:extLst>
              <a:ext uri="{FF2B5EF4-FFF2-40B4-BE49-F238E27FC236}">
                <a16:creationId xmlns:a16="http://schemas.microsoft.com/office/drawing/2014/main" id="{9EA658BC-8F2D-B451-9C89-BC80CD12C3D0}"/>
              </a:ext>
            </a:extLst>
          </p:cNvPr>
          <p:cNvGrpSpPr/>
          <p:nvPr/>
        </p:nvGrpSpPr>
        <p:grpSpPr>
          <a:xfrm>
            <a:off x="6321281" y="1052514"/>
            <a:ext cx="5173221" cy="2370086"/>
            <a:chOff x="6321281" y="1052514"/>
            <a:chExt cx="5173221" cy="2370086"/>
          </a:xfrm>
        </p:grpSpPr>
        <p:sp>
          <p:nvSpPr>
            <p:cNvPr id="3" name="文本框 2">
              <a:extLst>
                <a:ext uri="{FF2B5EF4-FFF2-40B4-BE49-F238E27FC236}">
                  <a16:creationId xmlns:a16="http://schemas.microsoft.com/office/drawing/2014/main" id="{D2059F22-F6C9-7BAD-1995-B29736E49BBE}"/>
                </a:ext>
              </a:extLst>
            </p:cNvPr>
            <p:cNvSpPr txBox="1"/>
            <p:nvPr/>
          </p:nvSpPr>
          <p:spPr>
            <a:xfrm>
              <a:off x="10786698" y="1269243"/>
              <a:ext cx="646331" cy="369332"/>
            </a:xfrm>
            <a:prstGeom prst="rect">
              <a:avLst/>
            </a:prstGeom>
            <a:noFill/>
            <a:ln>
              <a:noFill/>
            </a:ln>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块首</a:t>
              </a:r>
            </a:p>
          </p:txBody>
        </p:sp>
        <p:sp>
          <p:nvSpPr>
            <p:cNvPr id="25" name="文本框 24">
              <a:extLst>
                <a:ext uri="{FF2B5EF4-FFF2-40B4-BE49-F238E27FC236}">
                  <a16:creationId xmlns:a16="http://schemas.microsoft.com/office/drawing/2014/main" id="{402CD602-106A-8729-3D95-DFB109E8BA7D}"/>
                </a:ext>
              </a:extLst>
            </p:cNvPr>
            <p:cNvSpPr txBox="1"/>
            <p:nvPr/>
          </p:nvSpPr>
          <p:spPr>
            <a:xfrm>
              <a:off x="10786698" y="2494550"/>
              <a:ext cx="646331" cy="369332"/>
            </a:xfrm>
            <a:prstGeom prst="rect">
              <a:avLst/>
            </a:prstGeom>
            <a:noFill/>
            <a:ln>
              <a:noFill/>
            </a:ln>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块身</a:t>
              </a:r>
            </a:p>
          </p:txBody>
        </p:sp>
        <p:cxnSp>
          <p:nvCxnSpPr>
            <p:cNvPr id="7" name="直线连接符 6">
              <a:extLst>
                <a:ext uri="{FF2B5EF4-FFF2-40B4-BE49-F238E27FC236}">
                  <a16:creationId xmlns:a16="http://schemas.microsoft.com/office/drawing/2014/main" id="{6BF15D71-5B79-A07F-3A79-3620A7009C2B}"/>
                </a:ext>
              </a:extLst>
            </p:cNvPr>
            <p:cNvCxnSpPr/>
            <p:nvPr/>
          </p:nvCxnSpPr>
          <p:spPr>
            <a:xfrm>
              <a:off x="10776521" y="1052514"/>
              <a:ext cx="707804" cy="0"/>
            </a:xfrm>
            <a:prstGeom prst="line">
              <a:avLst/>
            </a:prstGeom>
            <a:ln w="12700">
              <a:solidFill>
                <a:srgbClr val="0048AA"/>
              </a:solidFill>
              <a:prstDash val="dash"/>
            </a:ln>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1E7CF49D-4A3F-082C-5967-681709F65B2F}"/>
                </a:ext>
              </a:extLst>
            </p:cNvPr>
            <p:cNvCxnSpPr/>
            <p:nvPr/>
          </p:nvCxnSpPr>
          <p:spPr>
            <a:xfrm>
              <a:off x="10786698" y="1844824"/>
              <a:ext cx="707804" cy="0"/>
            </a:xfrm>
            <a:prstGeom prst="line">
              <a:avLst/>
            </a:prstGeom>
            <a:ln w="12700">
              <a:solidFill>
                <a:srgbClr val="0048AA"/>
              </a:solidFill>
              <a:prstDash val="dash"/>
            </a:ln>
          </p:spPr>
          <p:style>
            <a:lnRef idx="1">
              <a:schemeClr val="accent1"/>
            </a:lnRef>
            <a:fillRef idx="0">
              <a:schemeClr val="accent1"/>
            </a:fillRef>
            <a:effectRef idx="0">
              <a:schemeClr val="accent1"/>
            </a:effectRef>
            <a:fontRef idx="minor">
              <a:schemeClr val="tx1"/>
            </a:fontRef>
          </p:style>
        </p:cxnSp>
        <p:cxnSp>
          <p:nvCxnSpPr>
            <p:cNvPr id="27" name="直线连接符 26">
              <a:extLst>
                <a:ext uri="{FF2B5EF4-FFF2-40B4-BE49-F238E27FC236}">
                  <a16:creationId xmlns:a16="http://schemas.microsoft.com/office/drawing/2014/main" id="{079534B8-54AF-181E-8081-FFB8262F0C87}"/>
                </a:ext>
              </a:extLst>
            </p:cNvPr>
            <p:cNvCxnSpPr/>
            <p:nvPr/>
          </p:nvCxnSpPr>
          <p:spPr>
            <a:xfrm>
              <a:off x="10786698" y="3422600"/>
              <a:ext cx="707804" cy="0"/>
            </a:xfrm>
            <a:prstGeom prst="line">
              <a:avLst/>
            </a:prstGeom>
            <a:ln w="12700">
              <a:solidFill>
                <a:srgbClr val="0048AA"/>
              </a:solidFill>
              <a:prstDash val="dash"/>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A6EE96B3-2465-B6A8-F5B0-7213EF055A3B}"/>
                </a:ext>
              </a:extLst>
            </p:cNvPr>
            <p:cNvSpPr/>
            <p:nvPr/>
          </p:nvSpPr>
          <p:spPr>
            <a:xfrm>
              <a:off x="6321281" y="1052515"/>
              <a:ext cx="4455240" cy="78886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堆块信息（</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8</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字节）</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Self</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size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Previous</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chunk</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size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 ｜ </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4" name="矩形 33">
              <a:extLst>
                <a:ext uri="{FF2B5EF4-FFF2-40B4-BE49-F238E27FC236}">
                  <a16:creationId xmlns:a16="http://schemas.microsoft.com/office/drawing/2014/main" id="{A4462A95-B48A-9785-ABB3-FB4A84C87BAE}"/>
                </a:ext>
              </a:extLst>
            </p:cNvPr>
            <p:cNvSpPr/>
            <p:nvPr/>
          </p:nvSpPr>
          <p:spPr>
            <a:xfrm>
              <a:off x="6321281" y="1843125"/>
              <a:ext cx="4455240" cy="1573453"/>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数据</a:t>
              </a:r>
            </a:p>
          </p:txBody>
        </p:sp>
      </p:grpSp>
      <p:grpSp>
        <p:nvGrpSpPr>
          <p:cNvPr id="46" name="组合 45">
            <a:extLst>
              <a:ext uri="{FF2B5EF4-FFF2-40B4-BE49-F238E27FC236}">
                <a16:creationId xmlns:a16="http://schemas.microsoft.com/office/drawing/2014/main" id="{E1FDFAFA-1A4F-0C2E-16A0-07652EC12125}"/>
              </a:ext>
            </a:extLst>
          </p:cNvPr>
          <p:cNvGrpSpPr/>
          <p:nvPr/>
        </p:nvGrpSpPr>
        <p:grpSpPr>
          <a:xfrm>
            <a:off x="6309049" y="3744958"/>
            <a:ext cx="5175276" cy="2370086"/>
            <a:chOff x="6309049" y="3744958"/>
            <a:chExt cx="5175276" cy="2370086"/>
          </a:xfrm>
        </p:grpSpPr>
        <p:sp>
          <p:nvSpPr>
            <p:cNvPr id="37" name="文本框 36">
              <a:extLst>
                <a:ext uri="{FF2B5EF4-FFF2-40B4-BE49-F238E27FC236}">
                  <a16:creationId xmlns:a16="http://schemas.microsoft.com/office/drawing/2014/main" id="{C3441D04-D323-CC07-BD4C-8393286637AB}"/>
                </a:ext>
              </a:extLst>
            </p:cNvPr>
            <p:cNvSpPr txBox="1"/>
            <p:nvPr/>
          </p:nvSpPr>
          <p:spPr>
            <a:xfrm>
              <a:off x="10786698" y="4366807"/>
              <a:ext cx="646331" cy="369332"/>
            </a:xfrm>
            <a:prstGeom prst="rect">
              <a:avLst/>
            </a:prstGeom>
            <a:noFill/>
            <a:ln>
              <a:noFill/>
            </a:ln>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块首</a:t>
              </a:r>
            </a:p>
          </p:txBody>
        </p:sp>
        <p:sp>
          <p:nvSpPr>
            <p:cNvPr id="38" name="文本框 37">
              <a:extLst>
                <a:ext uri="{FF2B5EF4-FFF2-40B4-BE49-F238E27FC236}">
                  <a16:creationId xmlns:a16="http://schemas.microsoft.com/office/drawing/2014/main" id="{CBFB78EF-37F5-21D7-FD22-864E0ED5D055}"/>
                </a:ext>
              </a:extLst>
            </p:cNvPr>
            <p:cNvSpPr txBox="1"/>
            <p:nvPr/>
          </p:nvSpPr>
          <p:spPr>
            <a:xfrm>
              <a:off x="10786698" y="5525350"/>
              <a:ext cx="646331" cy="369332"/>
            </a:xfrm>
            <a:prstGeom prst="rect">
              <a:avLst/>
            </a:prstGeom>
            <a:noFill/>
            <a:ln>
              <a:noFill/>
            </a:ln>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块身</a:t>
              </a:r>
            </a:p>
          </p:txBody>
        </p:sp>
        <p:cxnSp>
          <p:nvCxnSpPr>
            <p:cNvPr id="39" name="直线连接符 38">
              <a:extLst>
                <a:ext uri="{FF2B5EF4-FFF2-40B4-BE49-F238E27FC236}">
                  <a16:creationId xmlns:a16="http://schemas.microsoft.com/office/drawing/2014/main" id="{F31E7ADA-0FE9-F8EA-FE2B-DA802FE2A63C}"/>
                </a:ext>
              </a:extLst>
            </p:cNvPr>
            <p:cNvCxnSpPr/>
            <p:nvPr/>
          </p:nvCxnSpPr>
          <p:spPr>
            <a:xfrm>
              <a:off x="10766344" y="3744958"/>
              <a:ext cx="707804" cy="0"/>
            </a:xfrm>
            <a:prstGeom prst="line">
              <a:avLst/>
            </a:prstGeom>
            <a:ln w="12700">
              <a:solidFill>
                <a:srgbClr val="0048AA"/>
              </a:solidFill>
              <a:prstDash val="dash"/>
            </a:ln>
          </p:spPr>
          <p:style>
            <a:lnRef idx="1">
              <a:schemeClr val="accent1"/>
            </a:lnRef>
            <a:fillRef idx="0">
              <a:schemeClr val="accent1"/>
            </a:fillRef>
            <a:effectRef idx="0">
              <a:schemeClr val="accent1"/>
            </a:effectRef>
            <a:fontRef idx="minor">
              <a:schemeClr val="tx1"/>
            </a:fontRef>
          </p:style>
        </p:cxnSp>
        <p:cxnSp>
          <p:nvCxnSpPr>
            <p:cNvPr id="40" name="直线连接符 39">
              <a:extLst>
                <a:ext uri="{FF2B5EF4-FFF2-40B4-BE49-F238E27FC236}">
                  <a16:creationId xmlns:a16="http://schemas.microsoft.com/office/drawing/2014/main" id="{4FFAFA4A-446A-06ED-DB7F-DF6ECF54ADA7}"/>
                </a:ext>
              </a:extLst>
            </p:cNvPr>
            <p:cNvCxnSpPr/>
            <p:nvPr/>
          </p:nvCxnSpPr>
          <p:spPr>
            <a:xfrm>
              <a:off x="10776521" y="5324432"/>
              <a:ext cx="707804" cy="0"/>
            </a:xfrm>
            <a:prstGeom prst="line">
              <a:avLst/>
            </a:prstGeom>
            <a:ln w="12700">
              <a:solidFill>
                <a:srgbClr val="0048AA"/>
              </a:solidFill>
              <a:prstDash val="dash"/>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7BB35CF8-2DDF-2695-81D8-D011AE4E00A9}"/>
                </a:ext>
              </a:extLst>
            </p:cNvPr>
            <p:cNvCxnSpPr/>
            <p:nvPr/>
          </p:nvCxnSpPr>
          <p:spPr>
            <a:xfrm>
              <a:off x="10776521" y="6115044"/>
              <a:ext cx="707804" cy="0"/>
            </a:xfrm>
            <a:prstGeom prst="line">
              <a:avLst/>
            </a:prstGeom>
            <a:ln w="12700">
              <a:solidFill>
                <a:srgbClr val="0048AA"/>
              </a:solidFill>
              <a:prstDash val="dash"/>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EA67BC7C-E9C3-2CD8-BB6A-058467F6FF06}"/>
                </a:ext>
              </a:extLst>
            </p:cNvPr>
            <p:cNvSpPr/>
            <p:nvPr/>
          </p:nvSpPr>
          <p:spPr>
            <a:xfrm>
              <a:off x="6309049" y="3744959"/>
              <a:ext cx="4455240" cy="78886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堆块信息（</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8</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字节）</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Self</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size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Previous</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chunk</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size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 ｜ </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3" name="矩形 42">
              <a:extLst>
                <a:ext uri="{FF2B5EF4-FFF2-40B4-BE49-F238E27FC236}">
                  <a16:creationId xmlns:a16="http://schemas.microsoft.com/office/drawing/2014/main" id="{0FCC1ECB-F051-50CD-1DA7-08BB73FC7D88}"/>
                </a:ext>
              </a:extLst>
            </p:cNvPr>
            <p:cNvSpPr/>
            <p:nvPr/>
          </p:nvSpPr>
          <p:spPr>
            <a:xfrm>
              <a:off x="6309049" y="5316711"/>
              <a:ext cx="4455240" cy="792311"/>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数据</a:t>
              </a:r>
            </a:p>
          </p:txBody>
        </p:sp>
        <p:sp>
          <p:nvSpPr>
            <p:cNvPr id="44" name="矩形 43">
              <a:extLst>
                <a:ext uri="{FF2B5EF4-FFF2-40B4-BE49-F238E27FC236}">
                  <a16:creationId xmlns:a16="http://schemas.microsoft.com/office/drawing/2014/main" id="{69C2636C-A07A-611A-A2A0-0547263F81A4}"/>
                </a:ext>
              </a:extLst>
            </p:cNvPr>
            <p:cNvSpPr/>
            <p:nvPr/>
          </p:nvSpPr>
          <p:spPr>
            <a:xfrm>
              <a:off x="6309049" y="4535570"/>
              <a:ext cx="2235223" cy="78886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Flink</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4</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字节）</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gn="ct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前向指针</a:t>
              </a:r>
            </a:p>
          </p:txBody>
        </p:sp>
        <p:sp>
          <p:nvSpPr>
            <p:cNvPr id="45" name="矩形 44">
              <a:extLst>
                <a:ext uri="{FF2B5EF4-FFF2-40B4-BE49-F238E27FC236}">
                  <a16:creationId xmlns:a16="http://schemas.microsoft.com/office/drawing/2014/main" id="{0D2D5EAF-9977-DFBE-08F8-0CECD572499F}"/>
                </a:ext>
              </a:extLst>
            </p:cNvPr>
            <p:cNvSpPr/>
            <p:nvPr/>
          </p:nvSpPr>
          <p:spPr>
            <a:xfrm>
              <a:off x="8540270" y="4534696"/>
              <a:ext cx="2224019" cy="78886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Blink</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4</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字节）</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gn="ct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后向指针</a:t>
              </a:r>
            </a:p>
          </p:txBody>
        </p:sp>
      </p:grpSp>
    </p:spTree>
    <p:extLst>
      <p:ext uri="{BB962C8B-B14F-4D97-AF65-F5344CB8AC3E}">
        <p14:creationId xmlns:p14="http://schemas.microsoft.com/office/powerpoint/2010/main" val="353320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堆块</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堆块指针</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1919" y="1705609"/>
            <a:ext cx="4824536" cy="1908215"/>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指向堆块的指针或者句柄，指向的是块身的首地址，也就是，我们使用函数申请得到的地址指针都会越过</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8</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字节</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(32</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位系统</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的块首，直接指向数据区</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块身</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p>
          <a:p>
            <a:endParaRPr kumimoji="1" lang="zh-CN" altLang="en-US" dirty="0"/>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堆块大小</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705609"/>
            <a:ext cx="4824536" cy="1596078"/>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堆块的大小包括块首在内，如果申请</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32</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字节，实际会分配</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40</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字节，即</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8</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字节的块首</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+32</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字节的块身。堆块的单位是</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8</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字节，不足</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8</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字节按</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8</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字节分配。</a:t>
            </a:r>
          </a:p>
        </p:txBody>
      </p:sp>
    </p:spTree>
    <p:extLst>
      <p:ext uri="{BB962C8B-B14F-4D97-AF65-F5344CB8AC3E}">
        <p14:creationId xmlns:p14="http://schemas.microsoft.com/office/powerpoint/2010/main" val="26728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堆表</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作用</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1919" y="1705609"/>
            <a:ext cx="4824536" cy="1217256"/>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Windows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系统中，占有态的堆块被使用它的程序索引，堆表只索引所有空闲态的堆块。</a:t>
            </a:r>
            <a:endParaRPr kumimoji="1" lang="zh-CN" altLang="en-US" dirty="0"/>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常见结构</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705609"/>
            <a:ext cx="4824536" cy="2253630"/>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堆表有两种常见的结构：</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lvl="1">
              <a:lnSpc>
                <a:spcPct val="125000"/>
              </a:lnSpc>
            </a:pP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1. </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空闲双向链表</a:t>
            </a: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Freelist</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（简称空表）</a:t>
            </a:r>
          </a:p>
          <a:p>
            <a:pPr lvl="1">
              <a:lnSpc>
                <a:spcPct val="125000"/>
              </a:lnSpc>
            </a:pP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2. </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快速单向链表</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Lookaside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（简称快表）</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lvl="0">
              <a:lnSpc>
                <a:spcPct val="125000"/>
              </a:lnSpc>
            </a:pPr>
            <a:endParaRPr kumimoji="1" lang="en-US" altLang="zh-CN" sz="2000" dirty="0">
              <a:solidFill>
                <a:prstClr val="black">
                  <a:lumMod val="85000"/>
                  <a:lumOff val="15000"/>
                </a:prstClr>
              </a:solidFill>
              <a:latin typeface="Microsoft YaHei" panose="020B0503020204020204" pitchFamily="34" charset="-122"/>
              <a:ea typeface="Microsoft YaHei" panose="020B0503020204020204" pitchFamily="34" charset="-122"/>
            </a:endParaRPr>
          </a:p>
          <a:p>
            <a:pPr lvl="0">
              <a:lnSpc>
                <a:spcPct val="125000"/>
              </a:lnSpc>
            </a:pPr>
            <a:r>
              <a:rPr kumimoji="1" lang="zh-CN" altLang="en-US" sz="2000" dirty="0">
                <a:solidFill>
                  <a:prstClr val="black">
                    <a:lumMod val="85000"/>
                    <a:lumOff val="15000"/>
                  </a:prstClr>
                </a:solidFill>
                <a:latin typeface="Microsoft YaHei" panose="020B0503020204020204" pitchFamily="34" charset="-122"/>
                <a:ea typeface="Microsoft YaHei" panose="020B0503020204020204" pitchFamily="34" charset="-122"/>
              </a:rPr>
              <a:t>其中快表一般难以被利用，故不作详述。</a:t>
            </a:r>
            <a:endParaRPr kumimoji="1" lang="en-US" altLang="zh-CN" sz="2000" dirty="0">
              <a:solidFill>
                <a:prstClr val="black">
                  <a:lumMod val="85000"/>
                  <a:lumOff val="15000"/>
                </a:prstClr>
              </a:solidFill>
              <a:latin typeface="Microsoft YaHei" panose="020B0503020204020204" pitchFamily="34" charset="-122"/>
              <a:ea typeface="Microsoft YaHei" panose="020B0503020204020204" pitchFamily="34" charset="-122"/>
            </a:endParaRPr>
          </a:p>
          <a:p>
            <a:pPr lvl="1">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5781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空闲双向链表</a:t>
            </a:r>
            <a:r>
              <a:rPr kumimoji="1" lang="en-US" altLang="zh-CN" sz="3200" dirty="0" err="1">
                <a:latin typeface="Microsoft YaHei" panose="020B0503020204020204" pitchFamily="34" charset="-122"/>
                <a:ea typeface="Microsoft YaHei" panose="020B0503020204020204" pitchFamily="34" charset="-122"/>
              </a:rPr>
              <a:t>Freelist</a:t>
            </a:r>
            <a:endParaRPr kumimoji="1" lang="zh-CN" altLang="en-US"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空表</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1919" y="1705609"/>
            <a:ext cx="4824536" cy="1480662"/>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空表包含空表索引（</a:t>
            </a: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Freelist</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 array</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）和空闲堆块两个部分。</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文本框 102">
            <a:extLst>
              <a:ext uri="{FF2B5EF4-FFF2-40B4-BE49-F238E27FC236}">
                <a16:creationId xmlns:a16="http://schemas.microsoft.com/office/drawing/2014/main" id="{146515CD-F256-F0F6-F889-59333ED3BD28}"/>
              </a:ext>
            </a:extLst>
          </p:cNvPr>
          <p:cNvSpPr txBox="1"/>
          <p:nvPr/>
        </p:nvSpPr>
        <p:spPr>
          <a:xfrm>
            <a:off x="9130047" y="3422654"/>
            <a:ext cx="351378" cy="338554"/>
          </a:xfrm>
          <a:prstGeom prst="rect">
            <a:avLst/>
          </a:prstGeom>
          <a:noFill/>
          <a:ln>
            <a:noFill/>
          </a:ln>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04" name="矩形 103">
            <a:extLst>
              <a:ext uri="{FF2B5EF4-FFF2-40B4-BE49-F238E27FC236}">
                <a16:creationId xmlns:a16="http://schemas.microsoft.com/office/drawing/2014/main" id="{C7DFD688-B8B3-9ACE-6891-85B67B0E0A96}"/>
              </a:ext>
            </a:extLst>
          </p:cNvPr>
          <p:cNvSpPr/>
          <p:nvPr/>
        </p:nvSpPr>
        <p:spPr>
          <a:xfrm>
            <a:off x="6482703" y="1390672"/>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free[0]</a:t>
            </a:r>
            <a:endParaRPr kumimoji="1" lang="zh-CN" altLang="en-US" sz="1600" dirty="0">
              <a:latin typeface="Microsoft YaHei" panose="020B0503020204020204" pitchFamily="34" charset="-122"/>
              <a:ea typeface="Microsoft YaHei" panose="020B0503020204020204" pitchFamily="34" charset="-122"/>
            </a:endParaRPr>
          </a:p>
        </p:txBody>
      </p:sp>
      <p:sp>
        <p:nvSpPr>
          <p:cNvPr id="105" name="矩形 104">
            <a:extLst>
              <a:ext uri="{FF2B5EF4-FFF2-40B4-BE49-F238E27FC236}">
                <a16:creationId xmlns:a16="http://schemas.microsoft.com/office/drawing/2014/main" id="{95D98886-BA26-BD6E-E91C-30DA62FFD885}"/>
              </a:ext>
            </a:extLst>
          </p:cNvPr>
          <p:cNvSpPr/>
          <p:nvPr/>
        </p:nvSpPr>
        <p:spPr>
          <a:xfrm>
            <a:off x="7613622" y="1642376"/>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1024</a:t>
            </a:r>
            <a:r>
              <a:rPr kumimoji="1" lang="zh-CN" altLang="en-US" sz="1600" dirty="0">
                <a:latin typeface="Microsoft YaHei" panose="020B0503020204020204" pitchFamily="34" charset="-122"/>
                <a:ea typeface="Microsoft YaHei" panose="020B0503020204020204" pitchFamily="34" charset="-122"/>
              </a:rPr>
              <a:t>字节</a:t>
            </a:r>
          </a:p>
        </p:txBody>
      </p:sp>
      <p:sp>
        <p:nvSpPr>
          <p:cNvPr id="106" name="矩形 105">
            <a:extLst>
              <a:ext uri="{FF2B5EF4-FFF2-40B4-BE49-F238E27FC236}">
                <a16:creationId xmlns:a16="http://schemas.microsoft.com/office/drawing/2014/main" id="{408F9D6C-C60E-11C2-03E5-4EF5C75AAE10}"/>
              </a:ext>
            </a:extLst>
          </p:cNvPr>
          <p:cNvSpPr/>
          <p:nvPr/>
        </p:nvSpPr>
        <p:spPr>
          <a:xfrm>
            <a:off x="8816476" y="1642376"/>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1024</a:t>
            </a:r>
            <a:r>
              <a:rPr kumimoji="1" lang="zh-CN" altLang="en-US" sz="1600" dirty="0">
                <a:latin typeface="Microsoft YaHei" panose="020B0503020204020204" pitchFamily="34" charset="-122"/>
                <a:ea typeface="Microsoft YaHei" panose="020B0503020204020204" pitchFamily="34" charset="-122"/>
              </a:rPr>
              <a:t>字节</a:t>
            </a:r>
          </a:p>
        </p:txBody>
      </p:sp>
      <p:sp>
        <p:nvSpPr>
          <p:cNvPr id="107" name="矩形 106">
            <a:extLst>
              <a:ext uri="{FF2B5EF4-FFF2-40B4-BE49-F238E27FC236}">
                <a16:creationId xmlns:a16="http://schemas.microsoft.com/office/drawing/2014/main" id="{E0988367-C1D4-1316-C99A-3AA1AD4B4BAA}"/>
              </a:ext>
            </a:extLst>
          </p:cNvPr>
          <p:cNvSpPr/>
          <p:nvPr/>
        </p:nvSpPr>
        <p:spPr>
          <a:xfrm>
            <a:off x="10014024" y="1642376"/>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2048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08" name="肘形连接符 97">
            <a:extLst>
              <a:ext uri="{FF2B5EF4-FFF2-40B4-BE49-F238E27FC236}">
                <a16:creationId xmlns:a16="http://schemas.microsoft.com/office/drawing/2014/main" id="{27AE5B93-9FD3-77A4-6FF9-205BB8059A5A}"/>
              </a:ext>
            </a:extLst>
          </p:cNvPr>
          <p:cNvCxnSpPr>
            <a:cxnSpLocks/>
            <a:stCxn id="107" idx="3"/>
          </p:cNvCxnSpPr>
          <p:nvPr/>
        </p:nvCxnSpPr>
        <p:spPr>
          <a:xfrm flipH="1" flipV="1">
            <a:off x="7385699" y="1530709"/>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sp>
        <p:nvSpPr>
          <p:cNvPr id="109" name="矩形 108">
            <a:extLst>
              <a:ext uri="{FF2B5EF4-FFF2-40B4-BE49-F238E27FC236}">
                <a16:creationId xmlns:a16="http://schemas.microsoft.com/office/drawing/2014/main" id="{D98FFA92-F465-5304-A153-60AA95B99439}"/>
              </a:ext>
            </a:extLst>
          </p:cNvPr>
          <p:cNvSpPr/>
          <p:nvPr/>
        </p:nvSpPr>
        <p:spPr>
          <a:xfrm>
            <a:off x="6482703" y="5360781"/>
            <a:ext cx="1130919" cy="58849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zh-CN" altLang="en-US" sz="1600" dirty="0">
                <a:latin typeface="Microsoft YaHei" panose="020B0503020204020204" pitchFamily="34" charset="-122"/>
                <a:ea typeface="Microsoft YaHei" panose="020B0503020204020204" pitchFamily="34" charset="-122"/>
              </a:rPr>
              <a:t>空表索引</a:t>
            </a:r>
            <a:endParaRPr kumimoji="1" lang="en-US" altLang="zh-CN" sz="1600" dirty="0">
              <a:latin typeface="Microsoft YaHei" panose="020B0503020204020204" pitchFamily="34" charset="-122"/>
              <a:ea typeface="Microsoft YaHei" panose="020B0503020204020204" pitchFamily="34" charset="-122"/>
            </a:endParaRPr>
          </a:p>
          <a:p>
            <a:pPr algn="ctr"/>
            <a:r>
              <a:rPr kumimoji="1" lang="en-US" altLang="zh-CN" sz="1600" dirty="0">
                <a:latin typeface="Microsoft YaHei" panose="020B0503020204020204" pitchFamily="34" charset="-122"/>
                <a:ea typeface="Microsoft YaHei" panose="020B0503020204020204" pitchFamily="34" charset="-122"/>
              </a:rPr>
              <a:t>(</a:t>
            </a:r>
            <a:r>
              <a:rPr kumimoji="1" lang="zh-CN" altLang="en-US" sz="1600" dirty="0">
                <a:latin typeface="Microsoft YaHei" panose="020B0503020204020204" pitchFamily="34" charset="-122"/>
                <a:ea typeface="Microsoft YaHei" panose="020B0503020204020204" pitchFamily="34" charset="-122"/>
              </a:rPr>
              <a:t>空表表头</a:t>
            </a: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10" name="矩形 109">
            <a:extLst>
              <a:ext uri="{FF2B5EF4-FFF2-40B4-BE49-F238E27FC236}">
                <a16:creationId xmlns:a16="http://schemas.microsoft.com/office/drawing/2014/main" id="{C9A66EFC-8870-BBC7-9FAD-357C173B9045}"/>
              </a:ext>
            </a:extLst>
          </p:cNvPr>
          <p:cNvSpPr/>
          <p:nvPr/>
        </p:nvSpPr>
        <p:spPr>
          <a:xfrm>
            <a:off x="8442423" y="5362430"/>
            <a:ext cx="2078003" cy="52626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zh-CN" altLang="en-US" sz="1600" dirty="0">
                <a:latin typeface="Microsoft YaHei" panose="020B0503020204020204" pitchFamily="34" charset="-122"/>
                <a:ea typeface="Microsoft YaHei" panose="020B0503020204020204" pitchFamily="34" charset="-122"/>
              </a:rPr>
              <a:t>空闲堆块（空表链）</a:t>
            </a:r>
          </a:p>
        </p:txBody>
      </p:sp>
      <p:cxnSp>
        <p:nvCxnSpPr>
          <p:cNvPr id="111" name="直线箭头连接符 92">
            <a:extLst>
              <a:ext uri="{FF2B5EF4-FFF2-40B4-BE49-F238E27FC236}">
                <a16:creationId xmlns:a16="http://schemas.microsoft.com/office/drawing/2014/main" id="{C406994B-9A2B-C37A-981C-5A72859FA644}"/>
              </a:ext>
            </a:extLst>
          </p:cNvPr>
          <p:cNvCxnSpPr>
            <a:cxnSpLocks/>
          </p:cNvCxnSpPr>
          <p:nvPr/>
        </p:nvCxnSpPr>
        <p:spPr>
          <a:xfrm>
            <a:off x="9792342" y="191971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2" name="直线箭头连接符 96">
            <a:extLst>
              <a:ext uri="{FF2B5EF4-FFF2-40B4-BE49-F238E27FC236}">
                <a16:creationId xmlns:a16="http://schemas.microsoft.com/office/drawing/2014/main" id="{6B012698-FB14-D572-F079-F23A085C40E9}"/>
              </a:ext>
            </a:extLst>
          </p:cNvPr>
          <p:cNvCxnSpPr>
            <a:cxnSpLocks/>
          </p:cNvCxnSpPr>
          <p:nvPr/>
        </p:nvCxnSpPr>
        <p:spPr>
          <a:xfrm flipH="1">
            <a:off x="9796499" y="177720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3" name="直线箭头连接符 92">
            <a:extLst>
              <a:ext uri="{FF2B5EF4-FFF2-40B4-BE49-F238E27FC236}">
                <a16:creationId xmlns:a16="http://schemas.microsoft.com/office/drawing/2014/main" id="{6E51D02C-C510-A539-036B-C8886BFF3497}"/>
              </a:ext>
            </a:extLst>
          </p:cNvPr>
          <p:cNvCxnSpPr>
            <a:cxnSpLocks/>
          </p:cNvCxnSpPr>
          <p:nvPr/>
        </p:nvCxnSpPr>
        <p:spPr>
          <a:xfrm>
            <a:off x="8596296" y="1903027"/>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4" name="直线箭头连接符 96">
            <a:extLst>
              <a:ext uri="{FF2B5EF4-FFF2-40B4-BE49-F238E27FC236}">
                <a16:creationId xmlns:a16="http://schemas.microsoft.com/office/drawing/2014/main" id="{F3AAFF85-D6BE-8F6A-8B0B-49F0EA1D68E7}"/>
              </a:ext>
            </a:extLst>
          </p:cNvPr>
          <p:cNvCxnSpPr>
            <a:cxnSpLocks/>
          </p:cNvCxnSpPr>
          <p:nvPr/>
        </p:nvCxnSpPr>
        <p:spPr>
          <a:xfrm flipH="1">
            <a:off x="8600453" y="176051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5" name="直线箭头连接符 92">
            <a:extLst>
              <a:ext uri="{FF2B5EF4-FFF2-40B4-BE49-F238E27FC236}">
                <a16:creationId xmlns:a16="http://schemas.microsoft.com/office/drawing/2014/main" id="{B77F784E-D97B-6C69-8289-46756BAA4A89}"/>
              </a:ext>
            </a:extLst>
          </p:cNvPr>
          <p:cNvCxnSpPr>
            <a:cxnSpLocks/>
          </p:cNvCxnSpPr>
          <p:nvPr/>
        </p:nvCxnSpPr>
        <p:spPr>
          <a:xfrm>
            <a:off x="7393442" y="1907501"/>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6" name="直线箭头连接符 96">
            <a:extLst>
              <a:ext uri="{FF2B5EF4-FFF2-40B4-BE49-F238E27FC236}">
                <a16:creationId xmlns:a16="http://schemas.microsoft.com/office/drawing/2014/main" id="{394A0D6D-01C2-80E5-E829-1B680E2DC32E}"/>
              </a:ext>
            </a:extLst>
          </p:cNvPr>
          <p:cNvCxnSpPr>
            <a:cxnSpLocks/>
          </p:cNvCxnSpPr>
          <p:nvPr/>
        </p:nvCxnSpPr>
        <p:spPr>
          <a:xfrm flipH="1">
            <a:off x="7397599" y="176499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17" name="矩形 116">
            <a:extLst>
              <a:ext uri="{FF2B5EF4-FFF2-40B4-BE49-F238E27FC236}">
                <a16:creationId xmlns:a16="http://schemas.microsoft.com/office/drawing/2014/main" id="{583A34FE-D244-94EE-CD55-F8BDE1E55B77}"/>
              </a:ext>
            </a:extLst>
          </p:cNvPr>
          <p:cNvSpPr/>
          <p:nvPr/>
        </p:nvSpPr>
        <p:spPr>
          <a:xfrm>
            <a:off x="6482703" y="2033878"/>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free[1]</a:t>
            </a:r>
            <a:endParaRPr kumimoji="1" lang="zh-CN" altLang="en-US" sz="1600" dirty="0">
              <a:latin typeface="Microsoft YaHei" panose="020B0503020204020204" pitchFamily="34" charset="-122"/>
              <a:ea typeface="Microsoft YaHei" panose="020B0503020204020204" pitchFamily="34" charset="-122"/>
            </a:endParaRPr>
          </a:p>
        </p:txBody>
      </p:sp>
      <p:sp>
        <p:nvSpPr>
          <p:cNvPr id="118" name="矩形 117">
            <a:extLst>
              <a:ext uri="{FF2B5EF4-FFF2-40B4-BE49-F238E27FC236}">
                <a16:creationId xmlns:a16="http://schemas.microsoft.com/office/drawing/2014/main" id="{778BC120-54B0-95C8-BBFB-742BC17060BE}"/>
              </a:ext>
            </a:extLst>
          </p:cNvPr>
          <p:cNvSpPr/>
          <p:nvPr/>
        </p:nvSpPr>
        <p:spPr>
          <a:xfrm>
            <a:off x="7613622" y="2285582"/>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sp>
        <p:nvSpPr>
          <p:cNvPr id="119" name="矩形 118">
            <a:extLst>
              <a:ext uri="{FF2B5EF4-FFF2-40B4-BE49-F238E27FC236}">
                <a16:creationId xmlns:a16="http://schemas.microsoft.com/office/drawing/2014/main" id="{0AB36D3A-A63D-F0FA-DC99-37235CD18BE4}"/>
              </a:ext>
            </a:extLst>
          </p:cNvPr>
          <p:cNvSpPr/>
          <p:nvPr/>
        </p:nvSpPr>
        <p:spPr>
          <a:xfrm>
            <a:off x="8816476" y="2285582"/>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sp>
        <p:nvSpPr>
          <p:cNvPr id="120" name="矩形 119">
            <a:extLst>
              <a:ext uri="{FF2B5EF4-FFF2-40B4-BE49-F238E27FC236}">
                <a16:creationId xmlns:a16="http://schemas.microsoft.com/office/drawing/2014/main" id="{5F6013A3-45ED-F474-EB0C-1B626554D703}"/>
              </a:ext>
            </a:extLst>
          </p:cNvPr>
          <p:cNvSpPr/>
          <p:nvPr/>
        </p:nvSpPr>
        <p:spPr>
          <a:xfrm>
            <a:off x="10014024" y="2285582"/>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21" name="肘形连接符 97">
            <a:extLst>
              <a:ext uri="{FF2B5EF4-FFF2-40B4-BE49-F238E27FC236}">
                <a16:creationId xmlns:a16="http://schemas.microsoft.com/office/drawing/2014/main" id="{0BC1D4B0-4338-449A-7F22-B99A29A07052}"/>
              </a:ext>
            </a:extLst>
          </p:cNvPr>
          <p:cNvCxnSpPr>
            <a:cxnSpLocks/>
            <a:stCxn id="120" idx="3"/>
          </p:cNvCxnSpPr>
          <p:nvPr/>
        </p:nvCxnSpPr>
        <p:spPr>
          <a:xfrm flipH="1" flipV="1">
            <a:off x="7385699" y="2173915"/>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22" name="直线箭头连接符 92">
            <a:extLst>
              <a:ext uri="{FF2B5EF4-FFF2-40B4-BE49-F238E27FC236}">
                <a16:creationId xmlns:a16="http://schemas.microsoft.com/office/drawing/2014/main" id="{21EB8F30-3D09-C75D-5261-501B866B5E75}"/>
              </a:ext>
            </a:extLst>
          </p:cNvPr>
          <p:cNvCxnSpPr>
            <a:cxnSpLocks/>
          </p:cNvCxnSpPr>
          <p:nvPr/>
        </p:nvCxnSpPr>
        <p:spPr>
          <a:xfrm>
            <a:off x="9792342" y="256291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3" name="直线箭头连接符 96">
            <a:extLst>
              <a:ext uri="{FF2B5EF4-FFF2-40B4-BE49-F238E27FC236}">
                <a16:creationId xmlns:a16="http://schemas.microsoft.com/office/drawing/2014/main" id="{0004F15C-F819-0B7C-FAAA-E21AA09CE4E6}"/>
              </a:ext>
            </a:extLst>
          </p:cNvPr>
          <p:cNvCxnSpPr>
            <a:cxnSpLocks/>
          </p:cNvCxnSpPr>
          <p:nvPr/>
        </p:nvCxnSpPr>
        <p:spPr>
          <a:xfrm flipH="1">
            <a:off x="9796499" y="242040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4" name="直线箭头连接符 92">
            <a:extLst>
              <a:ext uri="{FF2B5EF4-FFF2-40B4-BE49-F238E27FC236}">
                <a16:creationId xmlns:a16="http://schemas.microsoft.com/office/drawing/2014/main" id="{62C0DCF5-F3F5-36C7-8493-CB0D162B28C8}"/>
              </a:ext>
            </a:extLst>
          </p:cNvPr>
          <p:cNvCxnSpPr>
            <a:cxnSpLocks/>
          </p:cNvCxnSpPr>
          <p:nvPr/>
        </p:nvCxnSpPr>
        <p:spPr>
          <a:xfrm>
            <a:off x="8596296" y="254623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5" name="直线箭头连接符 96">
            <a:extLst>
              <a:ext uri="{FF2B5EF4-FFF2-40B4-BE49-F238E27FC236}">
                <a16:creationId xmlns:a16="http://schemas.microsoft.com/office/drawing/2014/main" id="{EBF51C99-AF8D-A432-C01E-DEC478640B9A}"/>
              </a:ext>
            </a:extLst>
          </p:cNvPr>
          <p:cNvCxnSpPr>
            <a:cxnSpLocks/>
          </p:cNvCxnSpPr>
          <p:nvPr/>
        </p:nvCxnSpPr>
        <p:spPr>
          <a:xfrm flipH="1">
            <a:off x="8600453" y="240372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6" name="直线箭头连接符 92">
            <a:extLst>
              <a:ext uri="{FF2B5EF4-FFF2-40B4-BE49-F238E27FC236}">
                <a16:creationId xmlns:a16="http://schemas.microsoft.com/office/drawing/2014/main" id="{86D59A8B-05DB-D53B-DE30-729F48C6F1B2}"/>
              </a:ext>
            </a:extLst>
          </p:cNvPr>
          <p:cNvCxnSpPr>
            <a:cxnSpLocks/>
          </p:cNvCxnSpPr>
          <p:nvPr/>
        </p:nvCxnSpPr>
        <p:spPr>
          <a:xfrm>
            <a:off x="7393442" y="2550707"/>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7" name="直线箭头连接符 96">
            <a:extLst>
              <a:ext uri="{FF2B5EF4-FFF2-40B4-BE49-F238E27FC236}">
                <a16:creationId xmlns:a16="http://schemas.microsoft.com/office/drawing/2014/main" id="{C9F20693-4174-E1D1-A789-044D2FAB6EF6}"/>
              </a:ext>
            </a:extLst>
          </p:cNvPr>
          <p:cNvCxnSpPr>
            <a:cxnSpLocks/>
          </p:cNvCxnSpPr>
          <p:nvPr/>
        </p:nvCxnSpPr>
        <p:spPr>
          <a:xfrm flipH="1">
            <a:off x="7397599" y="240819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28" name="矩形 127">
            <a:extLst>
              <a:ext uri="{FF2B5EF4-FFF2-40B4-BE49-F238E27FC236}">
                <a16:creationId xmlns:a16="http://schemas.microsoft.com/office/drawing/2014/main" id="{267675F3-8438-06CB-7374-328006805B48}"/>
              </a:ext>
            </a:extLst>
          </p:cNvPr>
          <p:cNvSpPr/>
          <p:nvPr/>
        </p:nvSpPr>
        <p:spPr>
          <a:xfrm>
            <a:off x="6482703" y="2666780"/>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free[2]</a:t>
            </a:r>
            <a:endParaRPr kumimoji="1" lang="zh-CN" altLang="en-US" sz="1600" dirty="0">
              <a:latin typeface="Microsoft YaHei" panose="020B0503020204020204" pitchFamily="34" charset="-122"/>
              <a:ea typeface="Microsoft YaHei" panose="020B0503020204020204" pitchFamily="34" charset="-122"/>
            </a:endParaRPr>
          </a:p>
        </p:txBody>
      </p:sp>
      <p:sp>
        <p:nvSpPr>
          <p:cNvPr id="129" name="矩形 128">
            <a:extLst>
              <a:ext uri="{FF2B5EF4-FFF2-40B4-BE49-F238E27FC236}">
                <a16:creationId xmlns:a16="http://schemas.microsoft.com/office/drawing/2014/main" id="{BA1782EC-9586-5607-CFF7-42E0D2B11BAF}"/>
              </a:ext>
            </a:extLst>
          </p:cNvPr>
          <p:cNvSpPr/>
          <p:nvPr/>
        </p:nvSpPr>
        <p:spPr>
          <a:xfrm>
            <a:off x="7613622" y="2918484"/>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30" name="矩形 129">
            <a:extLst>
              <a:ext uri="{FF2B5EF4-FFF2-40B4-BE49-F238E27FC236}">
                <a16:creationId xmlns:a16="http://schemas.microsoft.com/office/drawing/2014/main" id="{01A7D005-FEB4-3ABB-9142-6628FDCE8930}"/>
              </a:ext>
            </a:extLst>
          </p:cNvPr>
          <p:cNvSpPr/>
          <p:nvPr/>
        </p:nvSpPr>
        <p:spPr>
          <a:xfrm>
            <a:off x="8816476" y="2918484"/>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31" name="矩形 130">
            <a:extLst>
              <a:ext uri="{FF2B5EF4-FFF2-40B4-BE49-F238E27FC236}">
                <a16:creationId xmlns:a16="http://schemas.microsoft.com/office/drawing/2014/main" id="{9E8ABC49-5443-CE05-07F6-354CEDC691C2}"/>
              </a:ext>
            </a:extLst>
          </p:cNvPr>
          <p:cNvSpPr/>
          <p:nvPr/>
        </p:nvSpPr>
        <p:spPr>
          <a:xfrm>
            <a:off x="10014024" y="2918484"/>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32" name="肘形连接符 97">
            <a:extLst>
              <a:ext uri="{FF2B5EF4-FFF2-40B4-BE49-F238E27FC236}">
                <a16:creationId xmlns:a16="http://schemas.microsoft.com/office/drawing/2014/main" id="{E4D1076C-E6A7-4D33-EF20-0E3131F8B1AF}"/>
              </a:ext>
            </a:extLst>
          </p:cNvPr>
          <p:cNvCxnSpPr>
            <a:cxnSpLocks/>
            <a:stCxn id="131" idx="3"/>
          </p:cNvCxnSpPr>
          <p:nvPr/>
        </p:nvCxnSpPr>
        <p:spPr>
          <a:xfrm flipH="1" flipV="1">
            <a:off x="7385699" y="2806817"/>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33" name="直线箭头连接符 92">
            <a:extLst>
              <a:ext uri="{FF2B5EF4-FFF2-40B4-BE49-F238E27FC236}">
                <a16:creationId xmlns:a16="http://schemas.microsoft.com/office/drawing/2014/main" id="{AD0A52F1-F108-DF86-5EA7-07E7445751FD}"/>
              </a:ext>
            </a:extLst>
          </p:cNvPr>
          <p:cNvCxnSpPr>
            <a:cxnSpLocks/>
          </p:cNvCxnSpPr>
          <p:nvPr/>
        </p:nvCxnSpPr>
        <p:spPr>
          <a:xfrm>
            <a:off x="9792342" y="319582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4" name="直线箭头连接符 96">
            <a:extLst>
              <a:ext uri="{FF2B5EF4-FFF2-40B4-BE49-F238E27FC236}">
                <a16:creationId xmlns:a16="http://schemas.microsoft.com/office/drawing/2014/main" id="{C5B93E11-1191-CB63-28E0-29A4D5F98B7A}"/>
              </a:ext>
            </a:extLst>
          </p:cNvPr>
          <p:cNvCxnSpPr>
            <a:cxnSpLocks/>
          </p:cNvCxnSpPr>
          <p:nvPr/>
        </p:nvCxnSpPr>
        <p:spPr>
          <a:xfrm flipH="1">
            <a:off x="9796499" y="3053311"/>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5" name="直线箭头连接符 92">
            <a:extLst>
              <a:ext uri="{FF2B5EF4-FFF2-40B4-BE49-F238E27FC236}">
                <a16:creationId xmlns:a16="http://schemas.microsoft.com/office/drawing/2014/main" id="{6359B048-9ECF-445D-1050-01AA59B3F6A1}"/>
              </a:ext>
            </a:extLst>
          </p:cNvPr>
          <p:cNvCxnSpPr>
            <a:cxnSpLocks/>
          </p:cNvCxnSpPr>
          <p:nvPr/>
        </p:nvCxnSpPr>
        <p:spPr>
          <a:xfrm>
            <a:off x="8596296" y="3179135"/>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6" name="直线箭头连接符 96">
            <a:extLst>
              <a:ext uri="{FF2B5EF4-FFF2-40B4-BE49-F238E27FC236}">
                <a16:creationId xmlns:a16="http://schemas.microsoft.com/office/drawing/2014/main" id="{4D461695-3E93-37EF-4F18-C8E4622753DC}"/>
              </a:ext>
            </a:extLst>
          </p:cNvPr>
          <p:cNvCxnSpPr>
            <a:cxnSpLocks/>
          </p:cNvCxnSpPr>
          <p:nvPr/>
        </p:nvCxnSpPr>
        <p:spPr>
          <a:xfrm flipH="1">
            <a:off x="8600453" y="3036626"/>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7" name="直线箭头连接符 92">
            <a:extLst>
              <a:ext uri="{FF2B5EF4-FFF2-40B4-BE49-F238E27FC236}">
                <a16:creationId xmlns:a16="http://schemas.microsoft.com/office/drawing/2014/main" id="{D985C8D3-E929-DF9E-5D85-01EDBB096579}"/>
              </a:ext>
            </a:extLst>
          </p:cNvPr>
          <p:cNvCxnSpPr>
            <a:cxnSpLocks/>
          </p:cNvCxnSpPr>
          <p:nvPr/>
        </p:nvCxnSpPr>
        <p:spPr>
          <a:xfrm>
            <a:off x="7393442" y="318360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8" name="直线箭头连接符 96">
            <a:extLst>
              <a:ext uri="{FF2B5EF4-FFF2-40B4-BE49-F238E27FC236}">
                <a16:creationId xmlns:a16="http://schemas.microsoft.com/office/drawing/2014/main" id="{16BE2C7A-91F1-3CAA-7E75-AC3741A48C81}"/>
              </a:ext>
            </a:extLst>
          </p:cNvPr>
          <p:cNvCxnSpPr>
            <a:cxnSpLocks/>
          </p:cNvCxnSpPr>
          <p:nvPr/>
        </p:nvCxnSpPr>
        <p:spPr>
          <a:xfrm flipH="1">
            <a:off x="7397599" y="304110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39" name="矩形 138">
            <a:extLst>
              <a:ext uri="{FF2B5EF4-FFF2-40B4-BE49-F238E27FC236}">
                <a16:creationId xmlns:a16="http://schemas.microsoft.com/office/drawing/2014/main" id="{A6400A84-E7E4-45AB-9129-E757E982226F}"/>
              </a:ext>
            </a:extLst>
          </p:cNvPr>
          <p:cNvSpPr/>
          <p:nvPr/>
        </p:nvSpPr>
        <p:spPr>
          <a:xfrm>
            <a:off x="6482703" y="3304922"/>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40" name="矩形 139">
            <a:extLst>
              <a:ext uri="{FF2B5EF4-FFF2-40B4-BE49-F238E27FC236}">
                <a16:creationId xmlns:a16="http://schemas.microsoft.com/office/drawing/2014/main" id="{1A1438EC-F5AF-AF4F-FB74-251E69E6FF65}"/>
              </a:ext>
            </a:extLst>
          </p:cNvPr>
          <p:cNvSpPr/>
          <p:nvPr/>
        </p:nvSpPr>
        <p:spPr>
          <a:xfrm>
            <a:off x="6482703" y="3943064"/>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free[126]</a:t>
            </a:r>
            <a:endParaRPr kumimoji="1" lang="zh-CN" altLang="en-US" sz="1600" dirty="0">
              <a:latin typeface="Microsoft YaHei" panose="020B0503020204020204" pitchFamily="34" charset="-122"/>
              <a:ea typeface="Microsoft YaHei" panose="020B0503020204020204" pitchFamily="34" charset="-122"/>
            </a:endParaRPr>
          </a:p>
        </p:txBody>
      </p:sp>
      <p:sp>
        <p:nvSpPr>
          <p:cNvPr id="141" name="矩形 140">
            <a:extLst>
              <a:ext uri="{FF2B5EF4-FFF2-40B4-BE49-F238E27FC236}">
                <a16:creationId xmlns:a16="http://schemas.microsoft.com/office/drawing/2014/main" id="{5EB18FB3-6466-6C95-7717-39D6C5853E02}"/>
              </a:ext>
            </a:extLst>
          </p:cNvPr>
          <p:cNvSpPr/>
          <p:nvPr/>
        </p:nvSpPr>
        <p:spPr>
          <a:xfrm>
            <a:off x="7613622" y="4194768"/>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sp>
        <p:nvSpPr>
          <p:cNvPr id="142" name="矩形 141">
            <a:extLst>
              <a:ext uri="{FF2B5EF4-FFF2-40B4-BE49-F238E27FC236}">
                <a16:creationId xmlns:a16="http://schemas.microsoft.com/office/drawing/2014/main" id="{08C2AA47-B764-DF10-D91C-FE3AA776C241}"/>
              </a:ext>
            </a:extLst>
          </p:cNvPr>
          <p:cNvSpPr/>
          <p:nvPr/>
        </p:nvSpPr>
        <p:spPr>
          <a:xfrm>
            <a:off x="8816476" y="4194768"/>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sp>
        <p:nvSpPr>
          <p:cNvPr id="143" name="矩形 142">
            <a:extLst>
              <a:ext uri="{FF2B5EF4-FFF2-40B4-BE49-F238E27FC236}">
                <a16:creationId xmlns:a16="http://schemas.microsoft.com/office/drawing/2014/main" id="{BD1F5F0E-93FA-5D2D-B68A-AB3DCEA8756E}"/>
              </a:ext>
            </a:extLst>
          </p:cNvPr>
          <p:cNvSpPr/>
          <p:nvPr/>
        </p:nvSpPr>
        <p:spPr>
          <a:xfrm>
            <a:off x="10014024" y="4194768"/>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44" name="肘形连接符 97">
            <a:extLst>
              <a:ext uri="{FF2B5EF4-FFF2-40B4-BE49-F238E27FC236}">
                <a16:creationId xmlns:a16="http://schemas.microsoft.com/office/drawing/2014/main" id="{DCEACD64-3E3E-9E67-18C7-6A322451757B}"/>
              </a:ext>
            </a:extLst>
          </p:cNvPr>
          <p:cNvCxnSpPr>
            <a:cxnSpLocks/>
            <a:stCxn id="143" idx="3"/>
          </p:cNvCxnSpPr>
          <p:nvPr/>
        </p:nvCxnSpPr>
        <p:spPr>
          <a:xfrm flipH="1" flipV="1">
            <a:off x="7385699" y="4083101"/>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45" name="直线箭头连接符 92">
            <a:extLst>
              <a:ext uri="{FF2B5EF4-FFF2-40B4-BE49-F238E27FC236}">
                <a16:creationId xmlns:a16="http://schemas.microsoft.com/office/drawing/2014/main" id="{8A679BD4-D6A1-CE06-1508-4008767A05BB}"/>
              </a:ext>
            </a:extLst>
          </p:cNvPr>
          <p:cNvCxnSpPr>
            <a:cxnSpLocks/>
          </p:cNvCxnSpPr>
          <p:nvPr/>
        </p:nvCxnSpPr>
        <p:spPr>
          <a:xfrm>
            <a:off x="9792342" y="447210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6" name="直线箭头连接符 96">
            <a:extLst>
              <a:ext uri="{FF2B5EF4-FFF2-40B4-BE49-F238E27FC236}">
                <a16:creationId xmlns:a16="http://schemas.microsoft.com/office/drawing/2014/main" id="{CCB67991-9F7A-6D08-F849-FE1699640A76}"/>
              </a:ext>
            </a:extLst>
          </p:cNvPr>
          <p:cNvCxnSpPr>
            <a:cxnSpLocks/>
          </p:cNvCxnSpPr>
          <p:nvPr/>
        </p:nvCxnSpPr>
        <p:spPr>
          <a:xfrm flipH="1">
            <a:off x="9796499" y="4329595"/>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7" name="直线箭头连接符 92">
            <a:extLst>
              <a:ext uri="{FF2B5EF4-FFF2-40B4-BE49-F238E27FC236}">
                <a16:creationId xmlns:a16="http://schemas.microsoft.com/office/drawing/2014/main" id="{091CCD63-08B5-7F31-2781-0AB0F866BAD4}"/>
              </a:ext>
            </a:extLst>
          </p:cNvPr>
          <p:cNvCxnSpPr>
            <a:cxnSpLocks/>
          </p:cNvCxnSpPr>
          <p:nvPr/>
        </p:nvCxnSpPr>
        <p:spPr>
          <a:xfrm>
            <a:off x="8596296" y="445541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8" name="直线箭头连接符 96">
            <a:extLst>
              <a:ext uri="{FF2B5EF4-FFF2-40B4-BE49-F238E27FC236}">
                <a16:creationId xmlns:a16="http://schemas.microsoft.com/office/drawing/2014/main" id="{B87D8E0D-5509-B7FA-F347-8066380892DC}"/>
              </a:ext>
            </a:extLst>
          </p:cNvPr>
          <p:cNvCxnSpPr>
            <a:cxnSpLocks/>
          </p:cNvCxnSpPr>
          <p:nvPr/>
        </p:nvCxnSpPr>
        <p:spPr>
          <a:xfrm flipH="1">
            <a:off x="8600453" y="431291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9" name="直线箭头连接符 92">
            <a:extLst>
              <a:ext uri="{FF2B5EF4-FFF2-40B4-BE49-F238E27FC236}">
                <a16:creationId xmlns:a16="http://schemas.microsoft.com/office/drawing/2014/main" id="{3025C707-A24D-9F6F-B423-AED374245492}"/>
              </a:ext>
            </a:extLst>
          </p:cNvPr>
          <p:cNvCxnSpPr>
            <a:cxnSpLocks/>
          </p:cNvCxnSpPr>
          <p:nvPr/>
        </p:nvCxnSpPr>
        <p:spPr>
          <a:xfrm>
            <a:off x="7393442" y="445989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0" name="直线箭头连接符 96">
            <a:extLst>
              <a:ext uri="{FF2B5EF4-FFF2-40B4-BE49-F238E27FC236}">
                <a16:creationId xmlns:a16="http://schemas.microsoft.com/office/drawing/2014/main" id="{76BEAEBA-FCAA-0C55-6F59-1F278453969B}"/>
              </a:ext>
            </a:extLst>
          </p:cNvPr>
          <p:cNvCxnSpPr>
            <a:cxnSpLocks/>
          </p:cNvCxnSpPr>
          <p:nvPr/>
        </p:nvCxnSpPr>
        <p:spPr>
          <a:xfrm flipH="1">
            <a:off x="7397599" y="431738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51" name="矩形 150">
            <a:extLst>
              <a:ext uri="{FF2B5EF4-FFF2-40B4-BE49-F238E27FC236}">
                <a16:creationId xmlns:a16="http://schemas.microsoft.com/office/drawing/2014/main" id="{A2825981-28B7-895F-12AB-99C16592CC77}"/>
              </a:ext>
            </a:extLst>
          </p:cNvPr>
          <p:cNvSpPr/>
          <p:nvPr/>
        </p:nvSpPr>
        <p:spPr>
          <a:xfrm>
            <a:off x="6482703" y="4574693"/>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free[127]</a:t>
            </a:r>
            <a:endParaRPr kumimoji="1" lang="zh-CN" altLang="en-US" sz="1600" dirty="0">
              <a:latin typeface="Microsoft YaHei" panose="020B0503020204020204" pitchFamily="34" charset="-122"/>
              <a:ea typeface="Microsoft YaHei" panose="020B0503020204020204" pitchFamily="34" charset="-122"/>
            </a:endParaRPr>
          </a:p>
        </p:txBody>
      </p:sp>
      <p:sp>
        <p:nvSpPr>
          <p:cNvPr id="152" name="矩形 151">
            <a:extLst>
              <a:ext uri="{FF2B5EF4-FFF2-40B4-BE49-F238E27FC236}">
                <a16:creationId xmlns:a16="http://schemas.microsoft.com/office/drawing/2014/main" id="{D2CBF954-F213-8CF0-5A27-C4231757D125}"/>
              </a:ext>
            </a:extLst>
          </p:cNvPr>
          <p:cNvSpPr/>
          <p:nvPr/>
        </p:nvSpPr>
        <p:spPr>
          <a:xfrm>
            <a:off x="7613622" y="4826397"/>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53" name="矩形 152">
            <a:extLst>
              <a:ext uri="{FF2B5EF4-FFF2-40B4-BE49-F238E27FC236}">
                <a16:creationId xmlns:a16="http://schemas.microsoft.com/office/drawing/2014/main" id="{217CBA57-F7E2-99E0-B255-FE75E27C3919}"/>
              </a:ext>
            </a:extLst>
          </p:cNvPr>
          <p:cNvSpPr/>
          <p:nvPr/>
        </p:nvSpPr>
        <p:spPr>
          <a:xfrm>
            <a:off x="8816476" y="4826397"/>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54" name="矩形 153">
            <a:extLst>
              <a:ext uri="{FF2B5EF4-FFF2-40B4-BE49-F238E27FC236}">
                <a16:creationId xmlns:a16="http://schemas.microsoft.com/office/drawing/2014/main" id="{0C1D0DCE-8E15-AF6C-F77A-B91801AC842D}"/>
              </a:ext>
            </a:extLst>
          </p:cNvPr>
          <p:cNvSpPr/>
          <p:nvPr/>
        </p:nvSpPr>
        <p:spPr>
          <a:xfrm>
            <a:off x="10014024" y="4826397"/>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55" name="肘形连接符 97">
            <a:extLst>
              <a:ext uri="{FF2B5EF4-FFF2-40B4-BE49-F238E27FC236}">
                <a16:creationId xmlns:a16="http://schemas.microsoft.com/office/drawing/2014/main" id="{A4223365-A503-18F0-C69F-D71D920CDE95}"/>
              </a:ext>
            </a:extLst>
          </p:cNvPr>
          <p:cNvCxnSpPr>
            <a:cxnSpLocks/>
            <a:stCxn id="154" idx="3"/>
          </p:cNvCxnSpPr>
          <p:nvPr/>
        </p:nvCxnSpPr>
        <p:spPr>
          <a:xfrm flipH="1" flipV="1">
            <a:off x="7385699" y="4714730"/>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56" name="直线箭头连接符 92">
            <a:extLst>
              <a:ext uri="{FF2B5EF4-FFF2-40B4-BE49-F238E27FC236}">
                <a16:creationId xmlns:a16="http://schemas.microsoft.com/office/drawing/2014/main" id="{9E5489C5-5D67-6ACA-52D1-B1CF0A643F64}"/>
              </a:ext>
            </a:extLst>
          </p:cNvPr>
          <p:cNvCxnSpPr>
            <a:cxnSpLocks/>
          </p:cNvCxnSpPr>
          <p:nvPr/>
        </p:nvCxnSpPr>
        <p:spPr>
          <a:xfrm>
            <a:off x="9792342" y="510373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7" name="直线箭头连接符 96">
            <a:extLst>
              <a:ext uri="{FF2B5EF4-FFF2-40B4-BE49-F238E27FC236}">
                <a16:creationId xmlns:a16="http://schemas.microsoft.com/office/drawing/2014/main" id="{868D9472-BDF0-CD70-7F47-24AB116D417B}"/>
              </a:ext>
            </a:extLst>
          </p:cNvPr>
          <p:cNvCxnSpPr>
            <a:cxnSpLocks/>
          </p:cNvCxnSpPr>
          <p:nvPr/>
        </p:nvCxnSpPr>
        <p:spPr>
          <a:xfrm flipH="1">
            <a:off x="9796499" y="496122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8" name="直线箭头连接符 92">
            <a:extLst>
              <a:ext uri="{FF2B5EF4-FFF2-40B4-BE49-F238E27FC236}">
                <a16:creationId xmlns:a16="http://schemas.microsoft.com/office/drawing/2014/main" id="{72C15AF6-EE2E-4565-B1FB-896990993616}"/>
              </a:ext>
            </a:extLst>
          </p:cNvPr>
          <p:cNvCxnSpPr>
            <a:cxnSpLocks/>
          </p:cNvCxnSpPr>
          <p:nvPr/>
        </p:nvCxnSpPr>
        <p:spPr>
          <a:xfrm>
            <a:off x="8596296" y="508704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9" name="直线箭头连接符 96">
            <a:extLst>
              <a:ext uri="{FF2B5EF4-FFF2-40B4-BE49-F238E27FC236}">
                <a16:creationId xmlns:a16="http://schemas.microsoft.com/office/drawing/2014/main" id="{00A54379-5525-E726-1A0D-C52F4A506415}"/>
              </a:ext>
            </a:extLst>
          </p:cNvPr>
          <p:cNvCxnSpPr>
            <a:cxnSpLocks/>
          </p:cNvCxnSpPr>
          <p:nvPr/>
        </p:nvCxnSpPr>
        <p:spPr>
          <a:xfrm flipH="1">
            <a:off x="8600453" y="494453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60" name="直线箭头连接符 92">
            <a:extLst>
              <a:ext uri="{FF2B5EF4-FFF2-40B4-BE49-F238E27FC236}">
                <a16:creationId xmlns:a16="http://schemas.microsoft.com/office/drawing/2014/main" id="{94545A0B-1C2E-C94C-D7AF-5F26E4700058}"/>
              </a:ext>
            </a:extLst>
          </p:cNvPr>
          <p:cNvCxnSpPr>
            <a:cxnSpLocks/>
          </p:cNvCxnSpPr>
          <p:nvPr/>
        </p:nvCxnSpPr>
        <p:spPr>
          <a:xfrm>
            <a:off x="7393442" y="509152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61" name="直线箭头连接符 96">
            <a:extLst>
              <a:ext uri="{FF2B5EF4-FFF2-40B4-BE49-F238E27FC236}">
                <a16:creationId xmlns:a16="http://schemas.microsoft.com/office/drawing/2014/main" id="{092655CB-68FD-35F5-6568-37556D8A08D8}"/>
              </a:ext>
            </a:extLst>
          </p:cNvPr>
          <p:cNvCxnSpPr>
            <a:cxnSpLocks/>
          </p:cNvCxnSpPr>
          <p:nvPr/>
        </p:nvCxnSpPr>
        <p:spPr>
          <a:xfrm flipH="1">
            <a:off x="7397599" y="494901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16380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空闲双向链表</a:t>
            </a:r>
            <a:r>
              <a:rPr kumimoji="1" lang="en-US" altLang="zh-CN" sz="3200" dirty="0" err="1">
                <a:latin typeface="Microsoft YaHei" panose="020B0503020204020204" pitchFamily="34" charset="-122"/>
                <a:ea typeface="Microsoft YaHei" panose="020B0503020204020204" pitchFamily="34" charset="-122"/>
              </a:rPr>
              <a:t>Freelist</a:t>
            </a:r>
            <a:endParaRPr kumimoji="1" lang="zh-CN" altLang="en-US"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空表</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1919" y="1705609"/>
            <a:ext cx="4824536" cy="2519408"/>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空表包含空表索引（</a:t>
            </a: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Freelist</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 array</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）和空闲堆块两个部分。</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空表索引也叫空表表头，是一个大小为</a:t>
            </a:r>
            <a:r>
              <a:rPr kumimoji="1" lang="en-US" altLang="zh-CN" dirty="0">
                <a:latin typeface="Microsoft YaHei" panose="020B0503020204020204" pitchFamily="34" charset="-122"/>
                <a:ea typeface="Microsoft YaHei" panose="020B0503020204020204" pitchFamily="34" charset="-122"/>
              </a:rPr>
              <a:t>128</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的指针数组，该数组的每一项包括两个指针，用于标识一条空表。 </a:t>
            </a:r>
          </a:p>
          <a:p>
            <a:pPr>
              <a:lnSpc>
                <a:spcPct val="125000"/>
              </a:lnSpc>
            </a:pP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文本框 102">
            <a:extLst>
              <a:ext uri="{FF2B5EF4-FFF2-40B4-BE49-F238E27FC236}">
                <a16:creationId xmlns:a16="http://schemas.microsoft.com/office/drawing/2014/main" id="{146515CD-F256-F0F6-F889-59333ED3BD28}"/>
              </a:ext>
            </a:extLst>
          </p:cNvPr>
          <p:cNvSpPr txBox="1"/>
          <p:nvPr/>
        </p:nvSpPr>
        <p:spPr>
          <a:xfrm>
            <a:off x="9130047" y="3422654"/>
            <a:ext cx="351378" cy="338554"/>
          </a:xfrm>
          <a:prstGeom prst="rect">
            <a:avLst/>
          </a:prstGeom>
          <a:noFill/>
          <a:ln>
            <a:noFill/>
          </a:ln>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04" name="矩形 103">
            <a:extLst>
              <a:ext uri="{FF2B5EF4-FFF2-40B4-BE49-F238E27FC236}">
                <a16:creationId xmlns:a16="http://schemas.microsoft.com/office/drawing/2014/main" id="{C7DFD688-B8B3-9ACE-6891-85B67B0E0A96}"/>
              </a:ext>
            </a:extLst>
          </p:cNvPr>
          <p:cNvSpPr/>
          <p:nvPr/>
        </p:nvSpPr>
        <p:spPr>
          <a:xfrm>
            <a:off x="6482703" y="1390672"/>
            <a:ext cx="902996" cy="635501"/>
          </a:xfrm>
          <a:prstGeom prst="rect">
            <a:avLst/>
          </a:prstGeom>
          <a:solidFill>
            <a:schemeClr val="accent5">
              <a:lumMod val="40000"/>
              <a:lumOff val="60000"/>
            </a:schemeClr>
          </a:solid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free[0]</a:t>
            </a:r>
            <a:endParaRPr kumimoji="1" lang="zh-CN" altLang="en-US" sz="1600" dirty="0">
              <a:latin typeface="Microsoft YaHei" panose="020B0503020204020204" pitchFamily="34" charset="-122"/>
              <a:ea typeface="Microsoft YaHei" panose="020B0503020204020204" pitchFamily="34" charset="-122"/>
            </a:endParaRPr>
          </a:p>
        </p:txBody>
      </p:sp>
      <p:sp>
        <p:nvSpPr>
          <p:cNvPr id="105" name="矩形 104">
            <a:extLst>
              <a:ext uri="{FF2B5EF4-FFF2-40B4-BE49-F238E27FC236}">
                <a16:creationId xmlns:a16="http://schemas.microsoft.com/office/drawing/2014/main" id="{95D98886-BA26-BD6E-E91C-30DA62FFD885}"/>
              </a:ext>
            </a:extLst>
          </p:cNvPr>
          <p:cNvSpPr/>
          <p:nvPr/>
        </p:nvSpPr>
        <p:spPr>
          <a:xfrm>
            <a:off x="7613622" y="1642376"/>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1024</a:t>
            </a:r>
            <a:r>
              <a:rPr kumimoji="1" lang="zh-CN" altLang="en-US" sz="1600" dirty="0">
                <a:latin typeface="Microsoft YaHei" panose="020B0503020204020204" pitchFamily="34" charset="-122"/>
                <a:ea typeface="Microsoft YaHei" panose="020B0503020204020204" pitchFamily="34" charset="-122"/>
              </a:rPr>
              <a:t>字节</a:t>
            </a:r>
          </a:p>
        </p:txBody>
      </p:sp>
      <p:sp>
        <p:nvSpPr>
          <p:cNvPr id="106" name="矩形 105">
            <a:extLst>
              <a:ext uri="{FF2B5EF4-FFF2-40B4-BE49-F238E27FC236}">
                <a16:creationId xmlns:a16="http://schemas.microsoft.com/office/drawing/2014/main" id="{408F9D6C-C60E-11C2-03E5-4EF5C75AAE10}"/>
              </a:ext>
            </a:extLst>
          </p:cNvPr>
          <p:cNvSpPr/>
          <p:nvPr/>
        </p:nvSpPr>
        <p:spPr>
          <a:xfrm>
            <a:off x="8816476" y="1642376"/>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1024</a:t>
            </a:r>
            <a:r>
              <a:rPr kumimoji="1" lang="zh-CN" altLang="en-US" sz="1600" dirty="0">
                <a:latin typeface="Microsoft YaHei" panose="020B0503020204020204" pitchFamily="34" charset="-122"/>
                <a:ea typeface="Microsoft YaHei" panose="020B0503020204020204" pitchFamily="34" charset="-122"/>
              </a:rPr>
              <a:t>字节</a:t>
            </a:r>
          </a:p>
        </p:txBody>
      </p:sp>
      <p:sp>
        <p:nvSpPr>
          <p:cNvPr id="107" name="矩形 106">
            <a:extLst>
              <a:ext uri="{FF2B5EF4-FFF2-40B4-BE49-F238E27FC236}">
                <a16:creationId xmlns:a16="http://schemas.microsoft.com/office/drawing/2014/main" id="{E0988367-C1D4-1316-C99A-3AA1AD4B4BAA}"/>
              </a:ext>
            </a:extLst>
          </p:cNvPr>
          <p:cNvSpPr/>
          <p:nvPr/>
        </p:nvSpPr>
        <p:spPr>
          <a:xfrm>
            <a:off x="10014024" y="1642376"/>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2048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08" name="肘形连接符 97">
            <a:extLst>
              <a:ext uri="{FF2B5EF4-FFF2-40B4-BE49-F238E27FC236}">
                <a16:creationId xmlns:a16="http://schemas.microsoft.com/office/drawing/2014/main" id="{27AE5B93-9FD3-77A4-6FF9-205BB8059A5A}"/>
              </a:ext>
            </a:extLst>
          </p:cNvPr>
          <p:cNvCxnSpPr>
            <a:cxnSpLocks/>
            <a:stCxn id="107" idx="3"/>
          </p:cNvCxnSpPr>
          <p:nvPr/>
        </p:nvCxnSpPr>
        <p:spPr>
          <a:xfrm flipH="1" flipV="1">
            <a:off x="7385699" y="1530709"/>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sp>
        <p:nvSpPr>
          <p:cNvPr id="109" name="矩形 108">
            <a:extLst>
              <a:ext uri="{FF2B5EF4-FFF2-40B4-BE49-F238E27FC236}">
                <a16:creationId xmlns:a16="http://schemas.microsoft.com/office/drawing/2014/main" id="{D98FFA92-F465-5304-A153-60AA95B99439}"/>
              </a:ext>
            </a:extLst>
          </p:cNvPr>
          <p:cNvSpPr/>
          <p:nvPr/>
        </p:nvSpPr>
        <p:spPr>
          <a:xfrm>
            <a:off x="6482703" y="5360781"/>
            <a:ext cx="1130919" cy="58849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zh-CN" altLang="en-US" sz="1600" dirty="0">
                <a:latin typeface="Microsoft YaHei" panose="020B0503020204020204" pitchFamily="34" charset="-122"/>
                <a:ea typeface="Microsoft YaHei" panose="020B0503020204020204" pitchFamily="34" charset="-122"/>
              </a:rPr>
              <a:t>空表索引</a:t>
            </a:r>
            <a:endParaRPr kumimoji="1" lang="en-US" altLang="zh-CN" sz="1600" dirty="0">
              <a:latin typeface="Microsoft YaHei" panose="020B0503020204020204" pitchFamily="34" charset="-122"/>
              <a:ea typeface="Microsoft YaHei" panose="020B0503020204020204" pitchFamily="34" charset="-122"/>
            </a:endParaRPr>
          </a:p>
          <a:p>
            <a:pPr algn="ctr"/>
            <a:r>
              <a:rPr kumimoji="1" lang="en-US" altLang="zh-CN" sz="1600" dirty="0">
                <a:latin typeface="Microsoft YaHei" panose="020B0503020204020204" pitchFamily="34" charset="-122"/>
                <a:ea typeface="Microsoft YaHei" panose="020B0503020204020204" pitchFamily="34" charset="-122"/>
              </a:rPr>
              <a:t>(</a:t>
            </a:r>
            <a:r>
              <a:rPr kumimoji="1" lang="zh-CN" altLang="en-US" sz="1600" dirty="0">
                <a:latin typeface="Microsoft YaHei" panose="020B0503020204020204" pitchFamily="34" charset="-122"/>
                <a:ea typeface="Microsoft YaHei" panose="020B0503020204020204" pitchFamily="34" charset="-122"/>
              </a:rPr>
              <a:t>空表表头</a:t>
            </a: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10" name="矩形 109">
            <a:extLst>
              <a:ext uri="{FF2B5EF4-FFF2-40B4-BE49-F238E27FC236}">
                <a16:creationId xmlns:a16="http://schemas.microsoft.com/office/drawing/2014/main" id="{C9A66EFC-8870-BBC7-9FAD-357C173B9045}"/>
              </a:ext>
            </a:extLst>
          </p:cNvPr>
          <p:cNvSpPr/>
          <p:nvPr/>
        </p:nvSpPr>
        <p:spPr>
          <a:xfrm>
            <a:off x="8442423" y="5362430"/>
            <a:ext cx="2078003" cy="52626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zh-CN" altLang="en-US" sz="1600" dirty="0">
                <a:latin typeface="Microsoft YaHei" panose="020B0503020204020204" pitchFamily="34" charset="-122"/>
                <a:ea typeface="Microsoft YaHei" panose="020B0503020204020204" pitchFamily="34" charset="-122"/>
              </a:rPr>
              <a:t>空闲堆块（空表链）</a:t>
            </a:r>
          </a:p>
        </p:txBody>
      </p:sp>
      <p:cxnSp>
        <p:nvCxnSpPr>
          <p:cNvPr id="111" name="直线箭头连接符 92">
            <a:extLst>
              <a:ext uri="{FF2B5EF4-FFF2-40B4-BE49-F238E27FC236}">
                <a16:creationId xmlns:a16="http://schemas.microsoft.com/office/drawing/2014/main" id="{C406994B-9A2B-C37A-981C-5A72859FA644}"/>
              </a:ext>
            </a:extLst>
          </p:cNvPr>
          <p:cNvCxnSpPr>
            <a:cxnSpLocks/>
          </p:cNvCxnSpPr>
          <p:nvPr/>
        </p:nvCxnSpPr>
        <p:spPr>
          <a:xfrm>
            <a:off x="9792342" y="191971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2" name="直线箭头连接符 96">
            <a:extLst>
              <a:ext uri="{FF2B5EF4-FFF2-40B4-BE49-F238E27FC236}">
                <a16:creationId xmlns:a16="http://schemas.microsoft.com/office/drawing/2014/main" id="{6B012698-FB14-D572-F079-F23A085C40E9}"/>
              </a:ext>
            </a:extLst>
          </p:cNvPr>
          <p:cNvCxnSpPr>
            <a:cxnSpLocks/>
          </p:cNvCxnSpPr>
          <p:nvPr/>
        </p:nvCxnSpPr>
        <p:spPr>
          <a:xfrm flipH="1">
            <a:off x="9796499" y="177720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3" name="直线箭头连接符 92">
            <a:extLst>
              <a:ext uri="{FF2B5EF4-FFF2-40B4-BE49-F238E27FC236}">
                <a16:creationId xmlns:a16="http://schemas.microsoft.com/office/drawing/2014/main" id="{6E51D02C-C510-A539-036B-C8886BFF3497}"/>
              </a:ext>
            </a:extLst>
          </p:cNvPr>
          <p:cNvCxnSpPr>
            <a:cxnSpLocks/>
          </p:cNvCxnSpPr>
          <p:nvPr/>
        </p:nvCxnSpPr>
        <p:spPr>
          <a:xfrm>
            <a:off x="8596296" y="1903027"/>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4" name="直线箭头连接符 96">
            <a:extLst>
              <a:ext uri="{FF2B5EF4-FFF2-40B4-BE49-F238E27FC236}">
                <a16:creationId xmlns:a16="http://schemas.microsoft.com/office/drawing/2014/main" id="{F3AAFF85-D6BE-8F6A-8B0B-49F0EA1D68E7}"/>
              </a:ext>
            </a:extLst>
          </p:cNvPr>
          <p:cNvCxnSpPr>
            <a:cxnSpLocks/>
          </p:cNvCxnSpPr>
          <p:nvPr/>
        </p:nvCxnSpPr>
        <p:spPr>
          <a:xfrm flipH="1">
            <a:off x="8600453" y="176051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5" name="直线箭头连接符 92">
            <a:extLst>
              <a:ext uri="{FF2B5EF4-FFF2-40B4-BE49-F238E27FC236}">
                <a16:creationId xmlns:a16="http://schemas.microsoft.com/office/drawing/2014/main" id="{B77F784E-D97B-6C69-8289-46756BAA4A89}"/>
              </a:ext>
            </a:extLst>
          </p:cNvPr>
          <p:cNvCxnSpPr>
            <a:cxnSpLocks/>
          </p:cNvCxnSpPr>
          <p:nvPr/>
        </p:nvCxnSpPr>
        <p:spPr>
          <a:xfrm>
            <a:off x="7393442" y="1907501"/>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6" name="直线箭头连接符 96">
            <a:extLst>
              <a:ext uri="{FF2B5EF4-FFF2-40B4-BE49-F238E27FC236}">
                <a16:creationId xmlns:a16="http://schemas.microsoft.com/office/drawing/2014/main" id="{394A0D6D-01C2-80E5-E829-1B680E2DC32E}"/>
              </a:ext>
            </a:extLst>
          </p:cNvPr>
          <p:cNvCxnSpPr>
            <a:cxnSpLocks/>
          </p:cNvCxnSpPr>
          <p:nvPr/>
        </p:nvCxnSpPr>
        <p:spPr>
          <a:xfrm flipH="1">
            <a:off x="7397599" y="176499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17" name="矩形 116">
            <a:extLst>
              <a:ext uri="{FF2B5EF4-FFF2-40B4-BE49-F238E27FC236}">
                <a16:creationId xmlns:a16="http://schemas.microsoft.com/office/drawing/2014/main" id="{583A34FE-D244-94EE-CD55-F8BDE1E55B77}"/>
              </a:ext>
            </a:extLst>
          </p:cNvPr>
          <p:cNvSpPr/>
          <p:nvPr/>
        </p:nvSpPr>
        <p:spPr>
          <a:xfrm>
            <a:off x="6482703" y="2033878"/>
            <a:ext cx="902996" cy="635501"/>
          </a:xfrm>
          <a:prstGeom prst="rect">
            <a:avLst/>
          </a:prstGeom>
          <a:solidFill>
            <a:schemeClr val="accent5">
              <a:lumMod val="40000"/>
              <a:lumOff val="60000"/>
            </a:schemeClr>
          </a:solid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free[1]</a:t>
            </a:r>
            <a:endParaRPr kumimoji="1" lang="zh-CN" altLang="en-US" sz="1600" dirty="0">
              <a:latin typeface="Microsoft YaHei" panose="020B0503020204020204" pitchFamily="34" charset="-122"/>
              <a:ea typeface="Microsoft YaHei" panose="020B0503020204020204" pitchFamily="34" charset="-122"/>
            </a:endParaRPr>
          </a:p>
        </p:txBody>
      </p:sp>
      <p:sp>
        <p:nvSpPr>
          <p:cNvPr id="118" name="矩形 117">
            <a:extLst>
              <a:ext uri="{FF2B5EF4-FFF2-40B4-BE49-F238E27FC236}">
                <a16:creationId xmlns:a16="http://schemas.microsoft.com/office/drawing/2014/main" id="{778BC120-54B0-95C8-BBFB-742BC17060BE}"/>
              </a:ext>
            </a:extLst>
          </p:cNvPr>
          <p:cNvSpPr/>
          <p:nvPr/>
        </p:nvSpPr>
        <p:spPr>
          <a:xfrm>
            <a:off x="7613622" y="2285582"/>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sp>
        <p:nvSpPr>
          <p:cNvPr id="119" name="矩形 118">
            <a:extLst>
              <a:ext uri="{FF2B5EF4-FFF2-40B4-BE49-F238E27FC236}">
                <a16:creationId xmlns:a16="http://schemas.microsoft.com/office/drawing/2014/main" id="{0AB36D3A-A63D-F0FA-DC99-37235CD18BE4}"/>
              </a:ext>
            </a:extLst>
          </p:cNvPr>
          <p:cNvSpPr/>
          <p:nvPr/>
        </p:nvSpPr>
        <p:spPr>
          <a:xfrm>
            <a:off x="8816476" y="2285582"/>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sp>
        <p:nvSpPr>
          <p:cNvPr id="120" name="矩形 119">
            <a:extLst>
              <a:ext uri="{FF2B5EF4-FFF2-40B4-BE49-F238E27FC236}">
                <a16:creationId xmlns:a16="http://schemas.microsoft.com/office/drawing/2014/main" id="{5F6013A3-45ED-F474-EB0C-1B626554D703}"/>
              </a:ext>
            </a:extLst>
          </p:cNvPr>
          <p:cNvSpPr/>
          <p:nvPr/>
        </p:nvSpPr>
        <p:spPr>
          <a:xfrm>
            <a:off x="10014024" y="2285582"/>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21" name="肘形连接符 97">
            <a:extLst>
              <a:ext uri="{FF2B5EF4-FFF2-40B4-BE49-F238E27FC236}">
                <a16:creationId xmlns:a16="http://schemas.microsoft.com/office/drawing/2014/main" id="{0BC1D4B0-4338-449A-7F22-B99A29A07052}"/>
              </a:ext>
            </a:extLst>
          </p:cNvPr>
          <p:cNvCxnSpPr>
            <a:cxnSpLocks/>
            <a:stCxn id="120" idx="3"/>
          </p:cNvCxnSpPr>
          <p:nvPr/>
        </p:nvCxnSpPr>
        <p:spPr>
          <a:xfrm flipH="1" flipV="1">
            <a:off x="7385699" y="2173915"/>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22" name="直线箭头连接符 92">
            <a:extLst>
              <a:ext uri="{FF2B5EF4-FFF2-40B4-BE49-F238E27FC236}">
                <a16:creationId xmlns:a16="http://schemas.microsoft.com/office/drawing/2014/main" id="{21EB8F30-3D09-C75D-5261-501B866B5E75}"/>
              </a:ext>
            </a:extLst>
          </p:cNvPr>
          <p:cNvCxnSpPr>
            <a:cxnSpLocks/>
          </p:cNvCxnSpPr>
          <p:nvPr/>
        </p:nvCxnSpPr>
        <p:spPr>
          <a:xfrm>
            <a:off x="9792342" y="256291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3" name="直线箭头连接符 96">
            <a:extLst>
              <a:ext uri="{FF2B5EF4-FFF2-40B4-BE49-F238E27FC236}">
                <a16:creationId xmlns:a16="http://schemas.microsoft.com/office/drawing/2014/main" id="{0004F15C-F819-0B7C-FAAA-E21AA09CE4E6}"/>
              </a:ext>
            </a:extLst>
          </p:cNvPr>
          <p:cNvCxnSpPr>
            <a:cxnSpLocks/>
          </p:cNvCxnSpPr>
          <p:nvPr/>
        </p:nvCxnSpPr>
        <p:spPr>
          <a:xfrm flipH="1">
            <a:off x="9796499" y="242040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4" name="直线箭头连接符 92">
            <a:extLst>
              <a:ext uri="{FF2B5EF4-FFF2-40B4-BE49-F238E27FC236}">
                <a16:creationId xmlns:a16="http://schemas.microsoft.com/office/drawing/2014/main" id="{62C0DCF5-F3F5-36C7-8493-CB0D162B28C8}"/>
              </a:ext>
            </a:extLst>
          </p:cNvPr>
          <p:cNvCxnSpPr>
            <a:cxnSpLocks/>
          </p:cNvCxnSpPr>
          <p:nvPr/>
        </p:nvCxnSpPr>
        <p:spPr>
          <a:xfrm>
            <a:off x="8596296" y="254623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5" name="直线箭头连接符 96">
            <a:extLst>
              <a:ext uri="{FF2B5EF4-FFF2-40B4-BE49-F238E27FC236}">
                <a16:creationId xmlns:a16="http://schemas.microsoft.com/office/drawing/2014/main" id="{EBF51C99-AF8D-A432-C01E-DEC478640B9A}"/>
              </a:ext>
            </a:extLst>
          </p:cNvPr>
          <p:cNvCxnSpPr>
            <a:cxnSpLocks/>
          </p:cNvCxnSpPr>
          <p:nvPr/>
        </p:nvCxnSpPr>
        <p:spPr>
          <a:xfrm flipH="1">
            <a:off x="8600453" y="240372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6" name="直线箭头连接符 92">
            <a:extLst>
              <a:ext uri="{FF2B5EF4-FFF2-40B4-BE49-F238E27FC236}">
                <a16:creationId xmlns:a16="http://schemas.microsoft.com/office/drawing/2014/main" id="{86D59A8B-05DB-D53B-DE30-729F48C6F1B2}"/>
              </a:ext>
            </a:extLst>
          </p:cNvPr>
          <p:cNvCxnSpPr>
            <a:cxnSpLocks/>
          </p:cNvCxnSpPr>
          <p:nvPr/>
        </p:nvCxnSpPr>
        <p:spPr>
          <a:xfrm>
            <a:off x="7393442" y="2550707"/>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7" name="直线箭头连接符 96">
            <a:extLst>
              <a:ext uri="{FF2B5EF4-FFF2-40B4-BE49-F238E27FC236}">
                <a16:creationId xmlns:a16="http://schemas.microsoft.com/office/drawing/2014/main" id="{C9F20693-4174-E1D1-A789-044D2FAB6EF6}"/>
              </a:ext>
            </a:extLst>
          </p:cNvPr>
          <p:cNvCxnSpPr>
            <a:cxnSpLocks/>
          </p:cNvCxnSpPr>
          <p:nvPr/>
        </p:nvCxnSpPr>
        <p:spPr>
          <a:xfrm flipH="1">
            <a:off x="7397599" y="240819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28" name="矩形 127">
            <a:extLst>
              <a:ext uri="{FF2B5EF4-FFF2-40B4-BE49-F238E27FC236}">
                <a16:creationId xmlns:a16="http://schemas.microsoft.com/office/drawing/2014/main" id="{267675F3-8438-06CB-7374-328006805B48}"/>
              </a:ext>
            </a:extLst>
          </p:cNvPr>
          <p:cNvSpPr/>
          <p:nvPr/>
        </p:nvSpPr>
        <p:spPr>
          <a:xfrm>
            <a:off x="6482703" y="2666780"/>
            <a:ext cx="902996" cy="635501"/>
          </a:xfrm>
          <a:prstGeom prst="rect">
            <a:avLst/>
          </a:prstGeom>
          <a:solidFill>
            <a:schemeClr val="accent5">
              <a:lumMod val="40000"/>
              <a:lumOff val="60000"/>
            </a:schemeClr>
          </a:solid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free[2]</a:t>
            </a:r>
            <a:endParaRPr kumimoji="1" lang="zh-CN" altLang="en-US" sz="1600" dirty="0">
              <a:latin typeface="Microsoft YaHei" panose="020B0503020204020204" pitchFamily="34" charset="-122"/>
              <a:ea typeface="Microsoft YaHei" panose="020B0503020204020204" pitchFamily="34" charset="-122"/>
            </a:endParaRPr>
          </a:p>
        </p:txBody>
      </p:sp>
      <p:sp>
        <p:nvSpPr>
          <p:cNvPr id="129" name="矩形 128">
            <a:extLst>
              <a:ext uri="{FF2B5EF4-FFF2-40B4-BE49-F238E27FC236}">
                <a16:creationId xmlns:a16="http://schemas.microsoft.com/office/drawing/2014/main" id="{BA1782EC-9586-5607-CFF7-42E0D2B11BAF}"/>
              </a:ext>
            </a:extLst>
          </p:cNvPr>
          <p:cNvSpPr/>
          <p:nvPr/>
        </p:nvSpPr>
        <p:spPr>
          <a:xfrm>
            <a:off x="7613622" y="2918484"/>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30" name="矩形 129">
            <a:extLst>
              <a:ext uri="{FF2B5EF4-FFF2-40B4-BE49-F238E27FC236}">
                <a16:creationId xmlns:a16="http://schemas.microsoft.com/office/drawing/2014/main" id="{01A7D005-FEB4-3ABB-9142-6628FDCE8930}"/>
              </a:ext>
            </a:extLst>
          </p:cNvPr>
          <p:cNvSpPr/>
          <p:nvPr/>
        </p:nvSpPr>
        <p:spPr>
          <a:xfrm>
            <a:off x="8816476" y="2918484"/>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31" name="矩形 130">
            <a:extLst>
              <a:ext uri="{FF2B5EF4-FFF2-40B4-BE49-F238E27FC236}">
                <a16:creationId xmlns:a16="http://schemas.microsoft.com/office/drawing/2014/main" id="{9E8ABC49-5443-CE05-07F6-354CEDC691C2}"/>
              </a:ext>
            </a:extLst>
          </p:cNvPr>
          <p:cNvSpPr/>
          <p:nvPr/>
        </p:nvSpPr>
        <p:spPr>
          <a:xfrm>
            <a:off x="10014024" y="2918484"/>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32" name="肘形连接符 97">
            <a:extLst>
              <a:ext uri="{FF2B5EF4-FFF2-40B4-BE49-F238E27FC236}">
                <a16:creationId xmlns:a16="http://schemas.microsoft.com/office/drawing/2014/main" id="{E4D1076C-E6A7-4D33-EF20-0E3131F8B1AF}"/>
              </a:ext>
            </a:extLst>
          </p:cNvPr>
          <p:cNvCxnSpPr>
            <a:cxnSpLocks/>
            <a:stCxn id="131" idx="3"/>
          </p:cNvCxnSpPr>
          <p:nvPr/>
        </p:nvCxnSpPr>
        <p:spPr>
          <a:xfrm flipH="1" flipV="1">
            <a:off x="7385699" y="2806817"/>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33" name="直线箭头连接符 92">
            <a:extLst>
              <a:ext uri="{FF2B5EF4-FFF2-40B4-BE49-F238E27FC236}">
                <a16:creationId xmlns:a16="http://schemas.microsoft.com/office/drawing/2014/main" id="{AD0A52F1-F108-DF86-5EA7-07E7445751FD}"/>
              </a:ext>
            </a:extLst>
          </p:cNvPr>
          <p:cNvCxnSpPr>
            <a:cxnSpLocks/>
          </p:cNvCxnSpPr>
          <p:nvPr/>
        </p:nvCxnSpPr>
        <p:spPr>
          <a:xfrm>
            <a:off x="9792342" y="319582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4" name="直线箭头连接符 96">
            <a:extLst>
              <a:ext uri="{FF2B5EF4-FFF2-40B4-BE49-F238E27FC236}">
                <a16:creationId xmlns:a16="http://schemas.microsoft.com/office/drawing/2014/main" id="{C5B93E11-1191-CB63-28E0-29A4D5F98B7A}"/>
              </a:ext>
            </a:extLst>
          </p:cNvPr>
          <p:cNvCxnSpPr>
            <a:cxnSpLocks/>
          </p:cNvCxnSpPr>
          <p:nvPr/>
        </p:nvCxnSpPr>
        <p:spPr>
          <a:xfrm flipH="1">
            <a:off x="9796499" y="3053311"/>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5" name="直线箭头连接符 92">
            <a:extLst>
              <a:ext uri="{FF2B5EF4-FFF2-40B4-BE49-F238E27FC236}">
                <a16:creationId xmlns:a16="http://schemas.microsoft.com/office/drawing/2014/main" id="{6359B048-9ECF-445D-1050-01AA59B3F6A1}"/>
              </a:ext>
            </a:extLst>
          </p:cNvPr>
          <p:cNvCxnSpPr>
            <a:cxnSpLocks/>
          </p:cNvCxnSpPr>
          <p:nvPr/>
        </p:nvCxnSpPr>
        <p:spPr>
          <a:xfrm>
            <a:off x="8596296" y="3179135"/>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6" name="直线箭头连接符 96">
            <a:extLst>
              <a:ext uri="{FF2B5EF4-FFF2-40B4-BE49-F238E27FC236}">
                <a16:creationId xmlns:a16="http://schemas.microsoft.com/office/drawing/2014/main" id="{4D461695-3E93-37EF-4F18-C8E4622753DC}"/>
              </a:ext>
            </a:extLst>
          </p:cNvPr>
          <p:cNvCxnSpPr>
            <a:cxnSpLocks/>
          </p:cNvCxnSpPr>
          <p:nvPr/>
        </p:nvCxnSpPr>
        <p:spPr>
          <a:xfrm flipH="1">
            <a:off x="8600453" y="3036626"/>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7" name="直线箭头连接符 92">
            <a:extLst>
              <a:ext uri="{FF2B5EF4-FFF2-40B4-BE49-F238E27FC236}">
                <a16:creationId xmlns:a16="http://schemas.microsoft.com/office/drawing/2014/main" id="{D985C8D3-E929-DF9E-5D85-01EDBB096579}"/>
              </a:ext>
            </a:extLst>
          </p:cNvPr>
          <p:cNvCxnSpPr>
            <a:cxnSpLocks/>
          </p:cNvCxnSpPr>
          <p:nvPr/>
        </p:nvCxnSpPr>
        <p:spPr>
          <a:xfrm>
            <a:off x="7393442" y="318360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8" name="直线箭头连接符 96">
            <a:extLst>
              <a:ext uri="{FF2B5EF4-FFF2-40B4-BE49-F238E27FC236}">
                <a16:creationId xmlns:a16="http://schemas.microsoft.com/office/drawing/2014/main" id="{16BE2C7A-91F1-3CAA-7E75-AC3741A48C81}"/>
              </a:ext>
            </a:extLst>
          </p:cNvPr>
          <p:cNvCxnSpPr>
            <a:cxnSpLocks/>
          </p:cNvCxnSpPr>
          <p:nvPr/>
        </p:nvCxnSpPr>
        <p:spPr>
          <a:xfrm flipH="1">
            <a:off x="7397599" y="304110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39" name="矩形 138">
            <a:extLst>
              <a:ext uri="{FF2B5EF4-FFF2-40B4-BE49-F238E27FC236}">
                <a16:creationId xmlns:a16="http://schemas.microsoft.com/office/drawing/2014/main" id="{A6400A84-E7E4-45AB-9129-E757E982226F}"/>
              </a:ext>
            </a:extLst>
          </p:cNvPr>
          <p:cNvSpPr/>
          <p:nvPr/>
        </p:nvSpPr>
        <p:spPr>
          <a:xfrm>
            <a:off x="6482703" y="3304922"/>
            <a:ext cx="902996" cy="635501"/>
          </a:xfrm>
          <a:prstGeom prst="rect">
            <a:avLst/>
          </a:prstGeom>
          <a:solidFill>
            <a:schemeClr val="accent5">
              <a:lumMod val="40000"/>
              <a:lumOff val="60000"/>
            </a:schemeClr>
          </a:solid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40" name="矩形 139">
            <a:extLst>
              <a:ext uri="{FF2B5EF4-FFF2-40B4-BE49-F238E27FC236}">
                <a16:creationId xmlns:a16="http://schemas.microsoft.com/office/drawing/2014/main" id="{1A1438EC-F5AF-AF4F-FB74-251E69E6FF65}"/>
              </a:ext>
            </a:extLst>
          </p:cNvPr>
          <p:cNvSpPr/>
          <p:nvPr/>
        </p:nvSpPr>
        <p:spPr>
          <a:xfrm>
            <a:off x="6482703" y="3943064"/>
            <a:ext cx="902996" cy="635501"/>
          </a:xfrm>
          <a:prstGeom prst="rect">
            <a:avLst/>
          </a:prstGeom>
          <a:solidFill>
            <a:schemeClr val="accent5">
              <a:lumMod val="40000"/>
              <a:lumOff val="60000"/>
            </a:schemeClr>
          </a:solid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free[126]</a:t>
            </a:r>
            <a:endParaRPr kumimoji="1" lang="zh-CN" altLang="en-US" sz="1600" dirty="0">
              <a:latin typeface="Microsoft YaHei" panose="020B0503020204020204" pitchFamily="34" charset="-122"/>
              <a:ea typeface="Microsoft YaHei" panose="020B0503020204020204" pitchFamily="34" charset="-122"/>
            </a:endParaRPr>
          </a:p>
        </p:txBody>
      </p:sp>
      <p:sp>
        <p:nvSpPr>
          <p:cNvPr id="141" name="矩形 140">
            <a:extLst>
              <a:ext uri="{FF2B5EF4-FFF2-40B4-BE49-F238E27FC236}">
                <a16:creationId xmlns:a16="http://schemas.microsoft.com/office/drawing/2014/main" id="{5EB18FB3-6466-6C95-7717-39D6C5853E02}"/>
              </a:ext>
            </a:extLst>
          </p:cNvPr>
          <p:cNvSpPr/>
          <p:nvPr/>
        </p:nvSpPr>
        <p:spPr>
          <a:xfrm>
            <a:off x="7613622" y="4194768"/>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sp>
        <p:nvSpPr>
          <p:cNvPr id="142" name="矩形 141">
            <a:extLst>
              <a:ext uri="{FF2B5EF4-FFF2-40B4-BE49-F238E27FC236}">
                <a16:creationId xmlns:a16="http://schemas.microsoft.com/office/drawing/2014/main" id="{08C2AA47-B764-DF10-D91C-FE3AA776C241}"/>
              </a:ext>
            </a:extLst>
          </p:cNvPr>
          <p:cNvSpPr/>
          <p:nvPr/>
        </p:nvSpPr>
        <p:spPr>
          <a:xfrm>
            <a:off x="8816476" y="4194768"/>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sp>
        <p:nvSpPr>
          <p:cNvPr id="143" name="矩形 142">
            <a:extLst>
              <a:ext uri="{FF2B5EF4-FFF2-40B4-BE49-F238E27FC236}">
                <a16:creationId xmlns:a16="http://schemas.microsoft.com/office/drawing/2014/main" id="{BD1F5F0E-93FA-5D2D-B68A-AB3DCEA8756E}"/>
              </a:ext>
            </a:extLst>
          </p:cNvPr>
          <p:cNvSpPr/>
          <p:nvPr/>
        </p:nvSpPr>
        <p:spPr>
          <a:xfrm>
            <a:off x="10014024" y="4194768"/>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44" name="肘形连接符 97">
            <a:extLst>
              <a:ext uri="{FF2B5EF4-FFF2-40B4-BE49-F238E27FC236}">
                <a16:creationId xmlns:a16="http://schemas.microsoft.com/office/drawing/2014/main" id="{DCEACD64-3E3E-9E67-18C7-6A322451757B}"/>
              </a:ext>
            </a:extLst>
          </p:cNvPr>
          <p:cNvCxnSpPr>
            <a:cxnSpLocks/>
            <a:stCxn id="143" idx="3"/>
          </p:cNvCxnSpPr>
          <p:nvPr/>
        </p:nvCxnSpPr>
        <p:spPr>
          <a:xfrm flipH="1" flipV="1">
            <a:off x="7385699" y="4083101"/>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45" name="直线箭头连接符 92">
            <a:extLst>
              <a:ext uri="{FF2B5EF4-FFF2-40B4-BE49-F238E27FC236}">
                <a16:creationId xmlns:a16="http://schemas.microsoft.com/office/drawing/2014/main" id="{8A679BD4-D6A1-CE06-1508-4008767A05BB}"/>
              </a:ext>
            </a:extLst>
          </p:cNvPr>
          <p:cNvCxnSpPr>
            <a:cxnSpLocks/>
          </p:cNvCxnSpPr>
          <p:nvPr/>
        </p:nvCxnSpPr>
        <p:spPr>
          <a:xfrm>
            <a:off x="9792342" y="447210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6" name="直线箭头连接符 96">
            <a:extLst>
              <a:ext uri="{FF2B5EF4-FFF2-40B4-BE49-F238E27FC236}">
                <a16:creationId xmlns:a16="http://schemas.microsoft.com/office/drawing/2014/main" id="{CCB67991-9F7A-6D08-F849-FE1699640A76}"/>
              </a:ext>
            </a:extLst>
          </p:cNvPr>
          <p:cNvCxnSpPr>
            <a:cxnSpLocks/>
          </p:cNvCxnSpPr>
          <p:nvPr/>
        </p:nvCxnSpPr>
        <p:spPr>
          <a:xfrm flipH="1">
            <a:off x="9796499" y="4329595"/>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7" name="直线箭头连接符 92">
            <a:extLst>
              <a:ext uri="{FF2B5EF4-FFF2-40B4-BE49-F238E27FC236}">
                <a16:creationId xmlns:a16="http://schemas.microsoft.com/office/drawing/2014/main" id="{091CCD63-08B5-7F31-2781-0AB0F866BAD4}"/>
              </a:ext>
            </a:extLst>
          </p:cNvPr>
          <p:cNvCxnSpPr>
            <a:cxnSpLocks/>
          </p:cNvCxnSpPr>
          <p:nvPr/>
        </p:nvCxnSpPr>
        <p:spPr>
          <a:xfrm>
            <a:off x="8596296" y="445541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8" name="直线箭头连接符 96">
            <a:extLst>
              <a:ext uri="{FF2B5EF4-FFF2-40B4-BE49-F238E27FC236}">
                <a16:creationId xmlns:a16="http://schemas.microsoft.com/office/drawing/2014/main" id="{B87D8E0D-5509-B7FA-F347-8066380892DC}"/>
              </a:ext>
            </a:extLst>
          </p:cNvPr>
          <p:cNvCxnSpPr>
            <a:cxnSpLocks/>
          </p:cNvCxnSpPr>
          <p:nvPr/>
        </p:nvCxnSpPr>
        <p:spPr>
          <a:xfrm flipH="1">
            <a:off x="8600453" y="431291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9" name="直线箭头连接符 92">
            <a:extLst>
              <a:ext uri="{FF2B5EF4-FFF2-40B4-BE49-F238E27FC236}">
                <a16:creationId xmlns:a16="http://schemas.microsoft.com/office/drawing/2014/main" id="{3025C707-A24D-9F6F-B423-AED374245492}"/>
              </a:ext>
            </a:extLst>
          </p:cNvPr>
          <p:cNvCxnSpPr>
            <a:cxnSpLocks/>
          </p:cNvCxnSpPr>
          <p:nvPr/>
        </p:nvCxnSpPr>
        <p:spPr>
          <a:xfrm>
            <a:off x="7393442" y="445989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0" name="直线箭头连接符 96">
            <a:extLst>
              <a:ext uri="{FF2B5EF4-FFF2-40B4-BE49-F238E27FC236}">
                <a16:creationId xmlns:a16="http://schemas.microsoft.com/office/drawing/2014/main" id="{76BEAEBA-FCAA-0C55-6F59-1F278453969B}"/>
              </a:ext>
            </a:extLst>
          </p:cNvPr>
          <p:cNvCxnSpPr>
            <a:cxnSpLocks/>
          </p:cNvCxnSpPr>
          <p:nvPr/>
        </p:nvCxnSpPr>
        <p:spPr>
          <a:xfrm flipH="1">
            <a:off x="7397599" y="431738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51" name="矩形 150">
            <a:extLst>
              <a:ext uri="{FF2B5EF4-FFF2-40B4-BE49-F238E27FC236}">
                <a16:creationId xmlns:a16="http://schemas.microsoft.com/office/drawing/2014/main" id="{A2825981-28B7-895F-12AB-99C16592CC77}"/>
              </a:ext>
            </a:extLst>
          </p:cNvPr>
          <p:cNvSpPr/>
          <p:nvPr/>
        </p:nvSpPr>
        <p:spPr>
          <a:xfrm>
            <a:off x="6482703" y="4574693"/>
            <a:ext cx="902996" cy="635501"/>
          </a:xfrm>
          <a:prstGeom prst="rect">
            <a:avLst/>
          </a:prstGeom>
          <a:solidFill>
            <a:schemeClr val="accent5">
              <a:lumMod val="40000"/>
              <a:lumOff val="60000"/>
            </a:schemeClr>
          </a:solid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free[127]</a:t>
            </a:r>
            <a:endParaRPr kumimoji="1" lang="zh-CN" altLang="en-US" sz="1600" dirty="0">
              <a:latin typeface="Microsoft YaHei" panose="020B0503020204020204" pitchFamily="34" charset="-122"/>
              <a:ea typeface="Microsoft YaHei" panose="020B0503020204020204" pitchFamily="34" charset="-122"/>
            </a:endParaRPr>
          </a:p>
        </p:txBody>
      </p:sp>
      <p:sp>
        <p:nvSpPr>
          <p:cNvPr id="152" name="矩形 151">
            <a:extLst>
              <a:ext uri="{FF2B5EF4-FFF2-40B4-BE49-F238E27FC236}">
                <a16:creationId xmlns:a16="http://schemas.microsoft.com/office/drawing/2014/main" id="{D2CBF954-F213-8CF0-5A27-C4231757D125}"/>
              </a:ext>
            </a:extLst>
          </p:cNvPr>
          <p:cNvSpPr/>
          <p:nvPr/>
        </p:nvSpPr>
        <p:spPr>
          <a:xfrm>
            <a:off x="7613622" y="4826397"/>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53" name="矩形 152">
            <a:extLst>
              <a:ext uri="{FF2B5EF4-FFF2-40B4-BE49-F238E27FC236}">
                <a16:creationId xmlns:a16="http://schemas.microsoft.com/office/drawing/2014/main" id="{217CBA57-F7E2-99E0-B255-FE75E27C3919}"/>
              </a:ext>
            </a:extLst>
          </p:cNvPr>
          <p:cNvSpPr/>
          <p:nvPr/>
        </p:nvSpPr>
        <p:spPr>
          <a:xfrm>
            <a:off x="8816476" y="4826397"/>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54" name="矩形 153">
            <a:extLst>
              <a:ext uri="{FF2B5EF4-FFF2-40B4-BE49-F238E27FC236}">
                <a16:creationId xmlns:a16="http://schemas.microsoft.com/office/drawing/2014/main" id="{0C1D0DCE-8E15-AF6C-F77A-B91801AC842D}"/>
              </a:ext>
            </a:extLst>
          </p:cNvPr>
          <p:cNvSpPr/>
          <p:nvPr/>
        </p:nvSpPr>
        <p:spPr>
          <a:xfrm>
            <a:off x="10014024" y="4826397"/>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55" name="肘形连接符 97">
            <a:extLst>
              <a:ext uri="{FF2B5EF4-FFF2-40B4-BE49-F238E27FC236}">
                <a16:creationId xmlns:a16="http://schemas.microsoft.com/office/drawing/2014/main" id="{A4223365-A503-18F0-C69F-D71D920CDE95}"/>
              </a:ext>
            </a:extLst>
          </p:cNvPr>
          <p:cNvCxnSpPr>
            <a:cxnSpLocks/>
            <a:stCxn id="154" idx="3"/>
          </p:cNvCxnSpPr>
          <p:nvPr/>
        </p:nvCxnSpPr>
        <p:spPr>
          <a:xfrm flipH="1" flipV="1">
            <a:off x="7385699" y="4714730"/>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56" name="直线箭头连接符 92">
            <a:extLst>
              <a:ext uri="{FF2B5EF4-FFF2-40B4-BE49-F238E27FC236}">
                <a16:creationId xmlns:a16="http://schemas.microsoft.com/office/drawing/2014/main" id="{9E5489C5-5D67-6ACA-52D1-B1CF0A643F64}"/>
              </a:ext>
            </a:extLst>
          </p:cNvPr>
          <p:cNvCxnSpPr>
            <a:cxnSpLocks/>
          </p:cNvCxnSpPr>
          <p:nvPr/>
        </p:nvCxnSpPr>
        <p:spPr>
          <a:xfrm>
            <a:off x="9792342" y="510373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7" name="直线箭头连接符 96">
            <a:extLst>
              <a:ext uri="{FF2B5EF4-FFF2-40B4-BE49-F238E27FC236}">
                <a16:creationId xmlns:a16="http://schemas.microsoft.com/office/drawing/2014/main" id="{868D9472-BDF0-CD70-7F47-24AB116D417B}"/>
              </a:ext>
            </a:extLst>
          </p:cNvPr>
          <p:cNvCxnSpPr>
            <a:cxnSpLocks/>
          </p:cNvCxnSpPr>
          <p:nvPr/>
        </p:nvCxnSpPr>
        <p:spPr>
          <a:xfrm flipH="1">
            <a:off x="9796499" y="496122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8" name="直线箭头连接符 92">
            <a:extLst>
              <a:ext uri="{FF2B5EF4-FFF2-40B4-BE49-F238E27FC236}">
                <a16:creationId xmlns:a16="http://schemas.microsoft.com/office/drawing/2014/main" id="{72C15AF6-EE2E-4565-B1FB-896990993616}"/>
              </a:ext>
            </a:extLst>
          </p:cNvPr>
          <p:cNvCxnSpPr>
            <a:cxnSpLocks/>
          </p:cNvCxnSpPr>
          <p:nvPr/>
        </p:nvCxnSpPr>
        <p:spPr>
          <a:xfrm>
            <a:off x="8596296" y="508704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9" name="直线箭头连接符 96">
            <a:extLst>
              <a:ext uri="{FF2B5EF4-FFF2-40B4-BE49-F238E27FC236}">
                <a16:creationId xmlns:a16="http://schemas.microsoft.com/office/drawing/2014/main" id="{00A54379-5525-E726-1A0D-C52F4A506415}"/>
              </a:ext>
            </a:extLst>
          </p:cNvPr>
          <p:cNvCxnSpPr>
            <a:cxnSpLocks/>
          </p:cNvCxnSpPr>
          <p:nvPr/>
        </p:nvCxnSpPr>
        <p:spPr>
          <a:xfrm flipH="1">
            <a:off x="8600453" y="494453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60" name="直线箭头连接符 92">
            <a:extLst>
              <a:ext uri="{FF2B5EF4-FFF2-40B4-BE49-F238E27FC236}">
                <a16:creationId xmlns:a16="http://schemas.microsoft.com/office/drawing/2014/main" id="{94545A0B-1C2E-C94C-D7AF-5F26E4700058}"/>
              </a:ext>
            </a:extLst>
          </p:cNvPr>
          <p:cNvCxnSpPr>
            <a:cxnSpLocks/>
          </p:cNvCxnSpPr>
          <p:nvPr/>
        </p:nvCxnSpPr>
        <p:spPr>
          <a:xfrm>
            <a:off x="7393442" y="509152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61" name="直线箭头连接符 96">
            <a:extLst>
              <a:ext uri="{FF2B5EF4-FFF2-40B4-BE49-F238E27FC236}">
                <a16:creationId xmlns:a16="http://schemas.microsoft.com/office/drawing/2014/main" id="{092655CB-68FD-35F5-6568-37556D8A08D8}"/>
              </a:ext>
            </a:extLst>
          </p:cNvPr>
          <p:cNvCxnSpPr>
            <a:cxnSpLocks/>
          </p:cNvCxnSpPr>
          <p:nvPr/>
        </p:nvCxnSpPr>
        <p:spPr>
          <a:xfrm flipH="1">
            <a:off x="7397599" y="494901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8955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空闲双向链表</a:t>
            </a:r>
            <a:r>
              <a:rPr kumimoji="1" lang="en-US" altLang="zh-CN" sz="3200" dirty="0" err="1">
                <a:latin typeface="Microsoft YaHei" panose="020B0503020204020204" pitchFamily="34" charset="-122"/>
                <a:ea typeface="Microsoft YaHei" panose="020B0503020204020204" pitchFamily="34" charset="-122"/>
              </a:rPr>
              <a:t>Freelist</a:t>
            </a:r>
            <a:endParaRPr kumimoji="1" lang="zh-CN" altLang="en-US"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空表</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1919" y="1705609"/>
            <a:ext cx="4824536" cy="3904402"/>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空表包含空表索引（</a:t>
            </a: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Freelist</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 array</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）和空闲堆块两个部分。</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空表索引也叫空表表头，是一个大小为</a:t>
            </a:r>
            <a:r>
              <a:rPr kumimoji="1" lang="en-US" altLang="zh-CN" dirty="0">
                <a:latin typeface="Microsoft YaHei" panose="020B0503020204020204" pitchFamily="34" charset="-122"/>
                <a:ea typeface="Microsoft YaHei" panose="020B0503020204020204" pitchFamily="34" charset="-122"/>
              </a:rPr>
              <a:t>128</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的指针数组，该数组的每一项包括两个指针，用于标识一条空表。 </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空表索引的第二项（</a:t>
            </a:r>
            <a:r>
              <a:rPr kumimoji="1" lang="en"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free[1]</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）标识了堆中所有大小为</a:t>
            </a:r>
            <a:r>
              <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8</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字节的空闲堆块。</a:t>
            </a:r>
            <a:endPar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文本框 102">
            <a:extLst>
              <a:ext uri="{FF2B5EF4-FFF2-40B4-BE49-F238E27FC236}">
                <a16:creationId xmlns:a16="http://schemas.microsoft.com/office/drawing/2014/main" id="{146515CD-F256-F0F6-F889-59333ED3BD28}"/>
              </a:ext>
            </a:extLst>
          </p:cNvPr>
          <p:cNvSpPr txBox="1"/>
          <p:nvPr/>
        </p:nvSpPr>
        <p:spPr>
          <a:xfrm>
            <a:off x="9130047" y="3422654"/>
            <a:ext cx="351378" cy="338554"/>
          </a:xfrm>
          <a:prstGeom prst="rect">
            <a:avLst/>
          </a:prstGeom>
          <a:noFill/>
          <a:ln>
            <a:noFill/>
          </a:ln>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04" name="矩形 103">
            <a:extLst>
              <a:ext uri="{FF2B5EF4-FFF2-40B4-BE49-F238E27FC236}">
                <a16:creationId xmlns:a16="http://schemas.microsoft.com/office/drawing/2014/main" id="{C7DFD688-B8B3-9ACE-6891-85B67B0E0A96}"/>
              </a:ext>
            </a:extLst>
          </p:cNvPr>
          <p:cNvSpPr/>
          <p:nvPr/>
        </p:nvSpPr>
        <p:spPr>
          <a:xfrm>
            <a:off x="6482703" y="1390672"/>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free[0]</a:t>
            </a:r>
            <a:endParaRPr kumimoji="1" lang="zh-CN" altLang="en-US" sz="1600" dirty="0">
              <a:latin typeface="Microsoft YaHei" panose="020B0503020204020204" pitchFamily="34" charset="-122"/>
              <a:ea typeface="Microsoft YaHei" panose="020B0503020204020204" pitchFamily="34" charset="-122"/>
            </a:endParaRPr>
          </a:p>
        </p:txBody>
      </p:sp>
      <p:sp>
        <p:nvSpPr>
          <p:cNvPr id="105" name="矩形 104">
            <a:extLst>
              <a:ext uri="{FF2B5EF4-FFF2-40B4-BE49-F238E27FC236}">
                <a16:creationId xmlns:a16="http://schemas.microsoft.com/office/drawing/2014/main" id="{95D98886-BA26-BD6E-E91C-30DA62FFD885}"/>
              </a:ext>
            </a:extLst>
          </p:cNvPr>
          <p:cNvSpPr/>
          <p:nvPr/>
        </p:nvSpPr>
        <p:spPr>
          <a:xfrm>
            <a:off x="7613622" y="1642376"/>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1024</a:t>
            </a:r>
            <a:r>
              <a:rPr kumimoji="1" lang="zh-CN" altLang="en-US" sz="1600" dirty="0">
                <a:latin typeface="Microsoft YaHei" panose="020B0503020204020204" pitchFamily="34" charset="-122"/>
                <a:ea typeface="Microsoft YaHei" panose="020B0503020204020204" pitchFamily="34" charset="-122"/>
              </a:rPr>
              <a:t>字节</a:t>
            </a:r>
          </a:p>
        </p:txBody>
      </p:sp>
      <p:sp>
        <p:nvSpPr>
          <p:cNvPr id="106" name="矩形 105">
            <a:extLst>
              <a:ext uri="{FF2B5EF4-FFF2-40B4-BE49-F238E27FC236}">
                <a16:creationId xmlns:a16="http://schemas.microsoft.com/office/drawing/2014/main" id="{408F9D6C-C60E-11C2-03E5-4EF5C75AAE10}"/>
              </a:ext>
            </a:extLst>
          </p:cNvPr>
          <p:cNvSpPr/>
          <p:nvPr/>
        </p:nvSpPr>
        <p:spPr>
          <a:xfrm>
            <a:off x="8816476" y="1642376"/>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1024</a:t>
            </a:r>
            <a:r>
              <a:rPr kumimoji="1" lang="zh-CN" altLang="en-US" sz="1600" dirty="0">
                <a:latin typeface="Microsoft YaHei" panose="020B0503020204020204" pitchFamily="34" charset="-122"/>
                <a:ea typeface="Microsoft YaHei" panose="020B0503020204020204" pitchFamily="34" charset="-122"/>
              </a:rPr>
              <a:t>字节</a:t>
            </a:r>
          </a:p>
        </p:txBody>
      </p:sp>
      <p:sp>
        <p:nvSpPr>
          <p:cNvPr id="107" name="矩形 106">
            <a:extLst>
              <a:ext uri="{FF2B5EF4-FFF2-40B4-BE49-F238E27FC236}">
                <a16:creationId xmlns:a16="http://schemas.microsoft.com/office/drawing/2014/main" id="{E0988367-C1D4-1316-C99A-3AA1AD4B4BAA}"/>
              </a:ext>
            </a:extLst>
          </p:cNvPr>
          <p:cNvSpPr/>
          <p:nvPr/>
        </p:nvSpPr>
        <p:spPr>
          <a:xfrm>
            <a:off x="10014024" y="1642376"/>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2048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08" name="肘形连接符 97">
            <a:extLst>
              <a:ext uri="{FF2B5EF4-FFF2-40B4-BE49-F238E27FC236}">
                <a16:creationId xmlns:a16="http://schemas.microsoft.com/office/drawing/2014/main" id="{27AE5B93-9FD3-77A4-6FF9-205BB8059A5A}"/>
              </a:ext>
            </a:extLst>
          </p:cNvPr>
          <p:cNvCxnSpPr>
            <a:cxnSpLocks/>
            <a:stCxn id="107" idx="3"/>
          </p:cNvCxnSpPr>
          <p:nvPr/>
        </p:nvCxnSpPr>
        <p:spPr>
          <a:xfrm flipH="1" flipV="1">
            <a:off x="7385699" y="1530709"/>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sp>
        <p:nvSpPr>
          <p:cNvPr id="109" name="矩形 108">
            <a:extLst>
              <a:ext uri="{FF2B5EF4-FFF2-40B4-BE49-F238E27FC236}">
                <a16:creationId xmlns:a16="http://schemas.microsoft.com/office/drawing/2014/main" id="{D98FFA92-F465-5304-A153-60AA95B99439}"/>
              </a:ext>
            </a:extLst>
          </p:cNvPr>
          <p:cNvSpPr/>
          <p:nvPr/>
        </p:nvSpPr>
        <p:spPr>
          <a:xfrm>
            <a:off x="6482703" y="5360781"/>
            <a:ext cx="1130919" cy="58849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zh-CN" altLang="en-US" sz="1600" dirty="0">
                <a:latin typeface="Microsoft YaHei" panose="020B0503020204020204" pitchFamily="34" charset="-122"/>
                <a:ea typeface="Microsoft YaHei" panose="020B0503020204020204" pitchFamily="34" charset="-122"/>
              </a:rPr>
              <a:t>空表索引</a:t>
            </a:r>
            <a:endParaRPr kumimoji="1" lang="en-US" altLang="zh-CN" sz="1600" dirty="0">
              <a:latin typeface="Microsoft YaHei" panose="020B0503020204020204" pitchFamily="34" charset="-122"/>
              <a:ea typeface="Microsoft YaHei" panose="020B0503020204020204" pitchFamily="34" charset="-122"/>
            </a:endParaRPr>
          </a:p>
          <a:p>
            <a:pPr algn="ctr"/>
            <a:r>
              <a:rPr kumimoji="1" lang="en-US" altLang="zh-CN" sz="1600" dirty="0">
                <a:latin typeface="Microsoft YaHei" panose="020B0503020204020204" pitchFamily="34" charset="-122"/>
                <a:ea typeface="Microsoft YaHei" panose="020B0503020204020204" pitchFamily="34" charset="-122"/>
              </a:rPr>
              <a:t>(</a:t>
            </a:r>
            <a:r>
              <a:rPr kumimoji="1" lang="zh-CN" altLang="en-US" sz="1600" dirty="0">
                <a:latin typeface="Microsoft YaHei" panose="020B0503020204020204" pitchFamily="34" charset="-122"/>
                <a:ea typeface="Microsoft YaHei" panose="020B0503020204020204" pitchFamily="34" charset="-122"/>
              </a:rPr>
              <a:t>空表表头</a:t>
            </a: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10" name="矩形 109">
            <a:extLst>
              <a:ext uri="{FF2B5EF4-FFF2-40B4-BE49-F238E27FC236}">
                <a16:creationId xmlns:a16="http://schemas.microsoft.com/office/drawing/2014/main" id="{C9A66EFC-8870-BBC7-9FAD-357C173B9045}"/>
              </a:ext>
            </a:extLst>
          </p:cNvPr>
          <p:cNvSpPr/>
          <p:nvPr/>
        </p:nvSpPr>
        <p:spPr>
          <a:xfrm>
            <a:off x="8442423" y="5362430"/>
            <a:ext cx="2078003" cy="52626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zh-CN" altLang="en-US" sz="1600" dirty="0">
                <a:latin typeface="Microsoft YaHei" panose="020B0503020204020204" pitchFamily="34" charset="-122"/>
                <a:ea typeface="Microsoft YaHei" panose="020B0503020204020204" pitchFamily="34" charset="-122"/>
              </a:rPr>
              <a:t>空闲堆块（空表链）</a:t>
            </a:r>
          </a:p>
        </p:txBody>
      </p:sp>
      <p:cxnSp>
        <p:nvCxnSpPr>
          <p:cNvPr id="111" name="直线箭头连接符 92">
            <a:extLst>
              <a:ext uri="{FF2B5EF4-FFF2-40B4-BE49-F238E27FC236}">
                <a16:creationId xmlns:a16="http://schemas.microsoft.com/office/drawing/2014/main" id="{C406994B-9A2B-C37A-981C-5A72859FA644}"/>
              </a:ext>
            </a:extLst>
          </p:cNvPr>
          <p:cNvCxnSpPr>
            <a:cxnSpLocks/>
          </p:cNvCxnSpPr>
          <p:nvPr/>
        </p:nvCxnSpPr>
        <p:spPr>
          <a:xfrm>
            <a:off x="9792342" y="191971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2" name="直线箭头连接符 96">
            <a:extLst>
              <a:ext uri="{FF2B5EF4-FFF2-40B4-BE49-F238E27FC236}">
                <a16:creationId xmlns:a16="http://schemas.microsoft.com/office/drawing/2014/main" id="{6B012698-FB14-D572-F079-F23A085C40E9}"/>
              </a:ext>
            </a:extLst>
          </p:cNvPr>
          <p:cNvCxnSpPr>
            <a:cxnSpLocks/>
          </p:cNvCxnSpPr>
          <p:nvPr/>
        </p:nvCxnSpPr>
        <p:spPr>
          <a:xfrm flipH="1">
            <a:off x="9796499" y="177720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3" name="直线箭头连接符 92">
            <a:extLst>
              <a:ext uri="{FF2B5EF4-FFF2-40B4-BE49-F238E27FC236}">
                <a16:creationId xmlns:a16="http://schemas.microsoft.com/office/drawing/2014/main" id="{6E51D02C-C510-A539-036B-C8886BFF3497}"/>
              </a:ext>
            </a:extLst>
          </p:cNvPr>
          <p:cNvCxnSpPr>
            <a:cxnSpLocks/>
          </p:cNvCxnSpPr>
          <p:nvPr/>
        </p:nvCxnSpPr>
        <p:spPr>
          <a:xfrm>
            <a:off x="8596296" y="1903027"/>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4" name="直线箭头连接符 96">
            <a:extLst>
              <a:ext uri="{FF2B5EF4-FFF2-40B4-BE49-F238E27FC236}">
                <a16:creationId xmlns:a16="http://schemas.microsoft.com/office/drawing/2014/main" id="{F3AAFF85-D6BE-8F6A-8B0B-49F0EA1D68E7}"/>
              </a:ext>
            </a:extLst>
          </p:cNvPr>
          <p:cNvCxnSpPr>
            <a:cxnSpLocks/>
          </p:cNvCxnSpPr>
          <p:nvPr/>
        </p:nvCxnSpPr>
        <p:spPr>
          <a:xfrm flipH="1">
            <a:off x="8600453" y="176051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5" name="直线箭头连接符 92">
            <a:extLst>
              <a:ext uri="{FF2B5EF4-FFF2-40B4-BE49-F238E27FC236}">
                <a16:creationId xmlns:a16="http://schemas.microsoft.com/office/drawing/2014/main" id="{B77F784E-D97B-6C69-8289-46756BAA4A89}"/>
              </a:ext>
            </a:extLst>
          </p:cNvPr>
          <p:cNvCxnSpPr>
            <a:cxnSpLocks/>
          </p:cNvCxnSpPr>
          <p:nvPr/>
        </p:nvCxnSpPr>
        <p:spPr>
          <a:xfrm>
            <a:off x="7393442" y="1907501"/>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6" name="直线箭头连接符 96">
            <a:extLst>
              <a:ext uri="{FF2B5EF4-FFF2-40B4-BE49-F238E27FC236}">
                <a16:creationId xmlns:a16="http://schemas.microsoft.com/office/drawing/2014/main" id="{394A0D6D-01C2-80E5-E829-1B680E2DC32E}"/>
              </a:ext>
            </a:extLst>
          </p:cNvPr>
          <p:cNvCxnSpPr>
            <a:cxnSpLocks/>
          </p:cNvCxnSpPr>
          <p:nvPr/>
        </p:nvCxnSpPr>
        <p:spPr>
          <a:xfrm flipH="1">
            <a:off x="7397599" y="176499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17" name="矩形 116">
            <a:extLst>
              <a:ext uri="{FF2B5EF4-FFF2-40B4-BE49-F238E27FC236}">
                <a16:creationId xmlns:a16="http://schemas.microsoft.com/office/drawing/2014/main" id="{583A34FE-D244-94EE-CD55-F8BDE1E55B77}"/>
              </a:ext>
            </a:extLst>
          </p:cNvPr>
          <p:cNvSpPr/>
          <p:nvPr/>
        </p:nvSpPr>
        <p:spPr>
          <a:xfrm>
            <a:off x="6482703" y="2033878"/>
            <a:ext cx="902996" cy="635501"/>
          </a:xfrm>
          <a:prstGeom prst="rect">
            <a:avLst/>
          </a:prstGeom>
          <a:solidFill>
            <a:schemeClr val="accent5">
              <a:lumMod val="40000"/>
              <a:lumOff val="60000"/>
            </a:schemeClr>
          </a:solid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free[1]</a:t>
            </a:r>
            <a:endParaRPr kumimoji="1" lang="zh-CN" altLang="en-US" sz="1600" dirty="0">
              <a:latin typeface="Microsoft YaHei" panose="020B0503020204020204" pitchFamily="34" charset="-122"/>
              <a:ea typeface="Microsoft YaHei" panose="020B0503020204020204" pitchFamily="34" charset="-122"/>
            </a:endParaRPr>
          </a:p>
        </p:txBody>
      </p:sp>
      <p:sp>
        <p:nvSpPr>
          <p:cNvPr id="118" name="矩形 117">
            <a:extLst>
              <a:ext uri="{FF2B5EF4-FFF2-40B4-BE49-F238E27FC236}">
                <a16:creationId xmlns:a16="http://schemas.microsoft.com/office/drawing/2014/main" id="{778BC120-54B0-95C8-BBFB-742BC17060BE}"/>
              </a:ext>
            </a:extLst>
          </p:cNvPr>
          <p:cNvSpPr/>
          <p:nvPr/>
        </p:nvSpPr>
        <p:spPr>
          <a:xfrm>
            <a:off x="7613622" y="2285582"/>
            <a:ext cx="983827" cy="379142"/>
          </a:xfrm>
          <a:prstGeom prst="rect">
            <a:avLst/>
          </a:prstGeom>
          <a:solidFill>
            <a:schemeClr val="accent5">
              <a:lumMod val="40000"/>
              <a:lumOff val="60000"/>
            </a:schemeClr>
          </a:solid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sp>
        <p:nvSpPr>
          <p:cNvPr id="119" name="矩形 118">
            <a:extLst>
              <a:ext uri="{FF2B5EF4-FFF2-40B4-BE49-F238E27FC236}">
                <a16:creationId xmlns:a16="http://schemas.microsoft.com/office/drawing/2014/main" id="{0AB36D3A-A63D-F0FA-DC99-37235CD18BE4}"/>
              </a:ext>
            </a:extLst>
          </p:cNvPr>
          <p:cNvSpPr/>
          <p:nvPr/>
        </p:nvSpPr>
        <p:spPr>
          <a:xfrm>
            <a:off x="8816476" y="2285582"/>
            <a:ext cx="978521" cy="379142"/>
          </a:xfrm>
          <a:prstGeom prst="rect">
            <a:avLst/>
          </a:prstGeom>
          <a:solidFill>
            <a:schemeClr val="accent5">
              <a:lumMod val="40000"/>
              <a:lumOff val="60000"/>
            </a:schemeClr>
          </a:solid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sp>
        <p:nvSpPr>
          <p:cNvPr id="120" name="矩形 119">
            <a:extLst>
              <a:ext uri="{FF2B5EF4-FFF2-40B4-BE49-F238E27FC236}">
                <a16:creationId xmlns:a16="http://schemas.microsoft.com/office/drawing/2014/main" id="{5F6013A3-45ED-F474-EB0C-1B626554D703}"/>
              </a:ext>
            </a:extLst>
          </p:cNvPr>
          <p:cNvSpPr/>
          <p:nvPr/>
        </p:nvSpPr>
        <p:spPr>
          <a:xfrm>
            <a:off x="10014024" y="2285582"/>
            <a:ext cx="978520" cy="379142"/>
          </a:xfrm>
          <a:prstGeom prst="rect">
            <a:avLst/>
          </a:prstGeom>
          <a:solidFill>
            <a:schemeClr val="accent5">
              <a:lumMod val="40000"/>
              <a:lumOff val="60000"/>
            </a:schemeClr>
          </a:solid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21" name="肘形连接符 97">
            <a:extLst>
              <a:ext uri="{FF2B5EF4-FFF2-40B4-BE49-F238E27FC236}">
                <a16:creationId xmlns:a16="http://schemas.microsoft.com/office/drawing/2014/main" id="{0BC1D4B0-4338-449A-7F22-B99A29A07052}"/>
              </a:ext>
            </a:extLst>
          </p:cNvPr>
          <p:cNvCxnSpPr>
            <a:cxnSpLocks/>
            <a:stCxn id="120" idx="3"/>
          </p:cNvCxnSpPr>
          <p:nvPr/>
        </p:nvCxnSpPr>
        <p:spPr>
          <a:xfrm flipH="1" flipV="1">
            <a:off x="7385699" y="2173915"/>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22" name="直线箭头连接符 92">
            <a:extLst>
              <a:ext uri="{FF2B5EF4-FFF2-40B4-BE49-F238E27FC236}">
                <a16:creationId xmlns:a16="http://schemas.microsoft.com/office/drawing/2014/main" id="{21EB8F30-3D09-C75D-5261-501B866B5E75}"/>
              </a:ext>
            </a:extLst>
          </p:cNvPr>
          <p:cNvCxnSpPr>
            <a:cxnSpLocks/>
          </p:cNvCxnSpPr>
          <p:nvPr/>
        </p:nvCxnSpPr>
        <p:spPr>
          <a:xfrm>
            <a:off x="9792342" y="256291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3" name="直线箭头连接符 96">
            <a:extLst>
              <a:ext uri="{FF2B5EF4-FFF2-40B4-BE49-F238E27FC236}">
                <a16:creationId xmlns:a16="http://schemas.microsoft.com/office/drawing/2014/main" id="{0004F15C-F819-0B7C-FAAA-E21AA09CE4E6}"/>
              </a:ext>
            </a:extLst>
          </p:cNvPr>
          <p:cNvCxnSpPr>
            <a:cxnSpLocks/>
          </p:cNvCxnSpPr>
          <p:nvPr/>
        </p:nvCxnSpPr>
        <p:spPr>
          <a:xfrm flipH="1">
            <a:off x="9796499" y="242040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4" name="直线箭头连接符 92">
            <a:extLst>
              <a:ext uri="{FF2B5EF4-FFF2-40B4-BE49-F238E27FC236}">
                <a16:creationId xmlns:a16="http://schemas.microsoft.com/office/drawing/2014/main" id="{62C0DCF5-F3F5-36C7-8493-CB0D162B28C8}"/>
              </a:ext>
            </a:extLst>
          </p:cNvPr>
          <p:cNvCxnSpPr>
            <a:cxnSpLocks/>
          </p:cNvCxnSpPr>
          <p:nvPr/>
        </p:nvCxnSpPr>
        <p:spPr>
          <a:xfrm>
            <a:off x="8596296" y="254623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5" name="直线箭头连接符 96">
            <a:extLst>
              <a:ext uri="{FF2B5EF4-FFF2-40B4-BE49-F238E27FC236}">
                <a16:creationId xmlns:a16="http://schemas.microsoft.com/office/drawing/2014/main" id="{EBF51C99-AF8D-A432-C01E-DEC478640B9A}"/>
              </a:ext>
            </a:extLst>
          </p:cNvPr>
          <p:cNvCxnSpPr>
            <a:cxnSpLocks/>
          </p:cNvCxnSpPr>
          <p:nvPr/>
        </p:nvCxnSpPr>
        <p:spPr>
          <a:xfrm flipH="1">
            <a:off x="8600453" y="240372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6" name="直线箭头连接符 92">
            <a:extLst>
              <a:ext uri="{FF2B5EF4-FFF2-40B4-BE49-F238E27FC236}">
                <a16:creationId xmlns:a16="http://schemas.microsoft.com/office/drawing/2014/main" id="{86D59A8B-05DB-D53B-DE30-729F48C6F1B2}"/>
              </a:ext>
            </a:extLst>
          </p:cNvPr>
          <p:cNvCxnSpPr>
            <a:cxnSpLocks/>
          </p:cNvCxnSpPr>
          <p:nvPr/>
        </p:nvCxnSpPr>
        <p:spPr>
          <a:xfrm>
            <a:off x="7393442" y="2550707"/>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7" name="直线箭头连接符 96">
            <a:extLst>
              <a:ext uri="{FF2B5EF4-FFF2-40B4-BE49-F238E27FC236}">
                <a16:creationId xmlns:a16="http://schemas.microsoft.com/office/drawing/2014/main" id="{C9F20693-4174-E1D1-A789-044D2FAB6EF6}"/>
              </a:ext>
            </a:extLst>
          </p:cNvPr>
          <p:cNvCxnSpPr>
            <a:cxnSpLocks/>
          </p:cNvCxnSpPr>
          <p:nvPr/>
        </p:nvCxnSpPr>
        <p:spPr>
          <a:xfrm flipH="1">
            <a:off x="7397599" y="240819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28" name="矩形 127">
            <a:extLst>
              <a:ext uri="{FF2B5EF4-FFF2-40B4-BE49-F238E27FC236}">
                <a16:creationId xmlns:a16="http://schemas.microsoft.com/office/drawing/2014/main" id="{267675F3-8438-06CB-7374-328006805B48}"/>
              </a:ext>
            </a:extLst>
          </p:cNvPr>
          <p:cNvSpPr/>
          <p:nvPr/>
        </p:nvSpPr>
        <p:spPr>
          <a:xfrm>
            <a:off x="6482703" y="2666780"/>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free[2]</a:t>
            </a:r>
            <a:endParaRPr kumimoji="1" lang="zh-CN" altLang="en-US" sz="1600" dirty="0">
              <a:latin typeface="Microsoft YaHei" panose="020B0503020204020204" pitchFamily="34" charset="-122"/>
              <a:ea typeface="Microsoft YaHei" panose="020B0503020204020204" pitchFamily="34" charset="-122"/>
            </a:endParaRPr>
          </a:p>
        </p:txBody>
      </p:sp>
      <p:sp>
        <p:nvSpPr>
          <p:cNvPr id="129" name="矩形 128">
            <a:extLst>
              <a:ext uri="{FF2B5EF4-FFF2-40B4-BE49-F238E27FC236}">
                <a16:creationId xmlns:a16="http://schemas.microsoft.com/office/drawing/2014/main" id="{BA1782EC-9586-5607-CFF7-42E0D2B11BAF}"/>
              </a:ext>
            </a:extLst>
          </p:cNvPr>
          <p:cNvSpPr/>
          <p:nvPr/>
        </p:nvSpPr>
        <p:spPr>
          <a:xfrm>
            <a:off x="7613622" y="2918484"/>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30" name="矩形 129">
            <a:extLst>
              <a:ext uri="{FF2B5EF4-FFF2-40B4-BE49-F238E27FC236}">
                <a16:creationId xmlns:a16="http://schemas.microsoft.com/office/drawing/2014/main" id="{01A7D005-FEB4-3ABB-9142-6628FDCE8930}"/>
              </a:ext>
            </a:extLst>
          </p:cNvPr>
          <p:cNvSpPr/>
          <p:nvPr/>
        </p:nvSpPr>
        <p:spPr>
          <a:xfrm>
            <a:off x="8816476" y="2918484"/>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31" name="矩形 130">
            <a:extLst>
              <a:ext uri="{FF2B5EF4-FFF2-40B4-BE49-F238E27FC236}">
                <a16:creationId xmlns:a16="http://schemas.microsoft.com/office/drawing/2014/main" id="{9E8ABC49-5443-CE05-07F6-354CEDC691C2}"/>
              </a:ext>
            </a:extLst>
          </p:cNvPr>
          <p:cNvSpPr/>
          <p:nvPr/>
        </p:nvSpPr>
        <p:spPr>
          <a:xfrm>
            <a:off x="10014024" y="2918484"/>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32" name="肘形连接符 97">
            <a:extLst>
              <a:ext uri="{FF2B5EF4-FFF2-40B4-BE49-F238E27FC236}">
                <a16:creationId xmlns:a16="http://schemas.microsoft.com/office/drawing/2014/main" id="{E4D1076C-E6A7-4D33-EF20-0E3131F8B1AF}"/>
              </a:ext>
            </a:extLst>
          </p:cNvPr>
          <p:cNvCxnSpPr>
            <a:cxnSpLocks/>
            <a:stCxn id="131" idx="3"/>
          </p:cNvCxnSpPr>
          <p:nvPr/>
        </p:nvCxnSpPr>
        <p:spPr>
          <a:xfrm flipH="1" flipV="1">
            <a:off x="7385699" y="2806817"/>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33" name="直线箭头连接符 92">
            <a:extLst>
              <a:ext uri="{FF2B5EF4-FFF2-40B4-BE49-F238E27FC236}">
                <a16:creationId xmlns:a16="http://schemas.microsoft.com/office/drawing/2014/main" id="{AD0A52F1-F108-DF86-5EA7-07E7445751FD}"/>
              </a:ext>
            </a:extLst>
          </p:cNvPr>
          <p:cNvCxnSpPr>
            <a:cxnSpLocks/>
          </p:cNvCxnSpPr>
          <p:nvPr/>
        </p:nvCxnSpPr>
        <p:spPr>
          <a:xfrm>
            <a:off x="9792342" y="319582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4" name="直线箭头连接符 96">
            <a:extLst>
              <a:ext uri="{FF2B5EF4-FFF2-40B4-BE49-F238E27FC236}">
                <a16:creationId xmlns:a16="http://schemas.microsoft.com/office/drawing/2014/main" id="{C5B93E11-1191-CB63-28E0-29A4D5F98B7A}"/>
              </a:ext>
            </a:extLst>
          </p:cNvPr>
          <p:cNvCxnSpPr>
            <a:cxnSpLocks/>
          </p:cNvCxnSpPr>
          <p:nvPr/>
        </p:nvCxnSpPr>
        <p:spPr>
          <a:xfrm flipH="1">
            <a:off x="9796499" y="3053311"/>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5" name="直线箭头连接符 92">
            <a:extLst>
              <a:ext uri="{FF2B5EF4-FFF2-40B4-BE49-F238E27FC236}">
                <a16:creationId xmlns:a16="http://schemas.microsoft.com/office/drawing/2014/main" id="{6359B048-9ECF-445D-1050-01AA59B3F6A1}"/>
              </a:ext>
            </a:extLst>
          </p:cNvPr>
          <p:cNvCxnSpPr>
            <a:cxnSpLocks/>
          </p:cNvCxnSpPr>
          <p:nvPr/>
        </p:nvCxnSpPr>
        <p:spPr>
          <a:xfrm>
            <a:off x="8596296" y="3179135"/>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6" name="直线箭头连接符 96">
            <a:extLst>
              <a:ext uri="{FF2B5EF4-FFF2-40B4-BE49-F238E27FC236}">
                <a16:creationId xmlns:a16="http://schemas.microsoft.com/office/drawing/2014/main" id="{4D461695-3E93-37EF-4F18-C8E4622753DC}"/>
              </a:ext>
            </a:extLst>
          </p:cNvPr>
          <p:cNvCxnSpPr>
            <a:cxnSpLocks/>
          </p:cNvCxnSpPr>
          <p:nvPr/>
        </p:nvCxnSpPr>
        <p:spPr>
          <a:xfrm flipH="1">
            <a:off x="8600453" y="3036626"/>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7" name="直线箭头连接符 92">
            <a:extLst>
              <a:ext uri="{FF2B5EF4-FFF2-40B4-BE49-F238E27FC236}">
                <a16:creationId xmlns:a16="http://schemas.microsoft.com/office/drawing/2014/main" id="{D985C8D3-E929-DF9E-5D85-01EDBB096579}"/>
              </a:ext>
            </a:extLst>
          </p:cNvPr>
          <p:cNvCxnSpPr>
            <a:cxnSpLocks/>
          </p:cNvCxnSpPr>
          <p:nvPr/>
        </p:nvCxnSpPr>
        <p:spPr>
          <a:xfrm>
            <a:off x="7393442" y="318360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8" name="直线箭头连接符 96">
            <a:extLst>
              <a:ext uri="{FF2B5EF4-FFF2-40B4-BE49-F238E27FC236}">
                <a16:creationId xmlns:a16="http://schemas.microsoft.com/office/drawing/2014/main" id="{16BE2C7A-91F1-3CAA-7E75-AC3741A48C81}"/>
              </a:ext>
            </a:extLst>
          </p:cNvPr>
          <p:cNvCxnSpPr>
            <a:cxnSpLocks/>
          </p:cNvCxnSpPr>
          <p:nvPr/>
        </p:nvCxnSpPr>
        <p:spPr>
          <a:xfrm flipH="1">
            <a:off x="7397599" y="304110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39" name="矩形 138">
            <a:extLst>
              <a:ext uri="{FF2B5EF4-FFF2-40B4-BE49-F238E27FC236}">
                <a16:creationId xmlns:a16="http://schemas.microsoft.com/office/drawing/2014/main" id="{A6400A84-E7E4-45AB-9129-E757E982226F}"/>
              </a:ext>
            </a:extLst>
          </p:cNvPr>
          <p:cNvSpPr/>
          <p:nvPr/>
        </p:nvSpPr>
        <p:spPr>
          <a:xfrm>
            <a:off x="6482703" y="3304922"/>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40" name="矩形 139">
            <a:extLst>
              <a:ext uri="{FF2B5EF4-FFF2-40B4-BE49-F238E27FC236}">
                <a16:creationId xmlns:a16="http://schemas.microsoft.com/office/drawing/2014/main" id="{1A1438EC-F5AF-AF4F-FB74-251E69E6FF65}"/>
              </a:ext>
            </a:extLst>
          </p:cNvPr>
          <p:cNvSpPr/>
          <p:nvPr/>
        </p:nvSpPr>
        <p:spPr>
          <a:xfrm>
            <a:off x="6482703" y="3943064"/>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free[126]</a:t>
            </a:r>
            <a:endParaRPr kumimoji="1" lang="zh-CN" altLang="en-US" sz="1600" dirty="0">
              <a:latin typeface="Microsoft YaHei" panose="020B0503020204020204" pitchFamily="34" charset="-122"/>
              <a:ea typeface="Microsoft YaHei" panose="020B0503020204020204" pitchFamily="34" charset="-122"/>
            </a:endParaRPr>
          </a:p>
        </p:txBody>
      </p:sp>
      <p:sp>
        <p:nvSpPr>
          <p:cNvPr id="141" name="矩形 140">
            <a:extLst>
              <a:ext uri="{FF2B5EF4-FFF2-40B4-BE49-F238E27FC236}">
                <a16:creationId xmlns:a16="http://schemas.microsoft.com/office/drawing/2014/main" id="{5EB18FB3-6466-6C95-7717-39D6C5853E02}"/>
              </a:ext>
            </a:extLst>
          </p:cNvPr>
          <p:cNvSpPr/>
          <p:nvPr/>
        </p:nvSpPr>
        <p:spPr>
          <a:xfrm>
            <a:off x="7613622" y="4194768"/>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sp>
        <p:nvSpPr>
          <p:cNvPr id="142" name="矩形 141">
            <a:extLst>
              <a:ext uri="{FF2B5EF4-FFF2-40B4-BE49-F238E27FC236}">
                <a16:creationId xmlns:a16="http://schemas.microsoft.com/office/drawing/2014/main" id="{08C2AA47-B764-DF10-D91C-FE3AA776C241}"/>
              </a:ext>
            </a:extLst>
          </p:cNvPr>
          <p:cNvSpPr/>
          <p:nvPr/>
        </p:nvSpPr>
        <p:spPr>
          <a:xfrm>
            <a:off x="8816476" y="4194768"/>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sp>
        <p:nvSpPr>
          <p:cNvPr id="143" name="矩形 142">
            <a:extLst>
              <a:ext uri="{FF2B5EF4-FFF2-40B4-BE49-F238E27FC236}">
                <a16:creationId xmlns:a16="http://schemas.microsoft.com/office/drawing/2014/main" id="{BD1F5F0E-93FA-5D2D-B68A-AB3DCEA8756E}"/>
              </a:ext>
            </a:extLst>
          </p:cNvPr>
          <p:cNvSpPr/>
          <p:nvPr/>
        </p:nvSpPr>
        <p:spPr>
          <a:xfrm>
            <a:off x="10014024" y="4194768"/>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44" name="肘形连接符 97">
            <a:extLst>
              <a:ext uri="{FF2B5EF4-FFF2-40B4-BE49-F238E27FC236}">
                <a16:creationId xmlns:a16="http://schemas.microsoft.com/office/drawing/2014/main" id="{DCEACD64-3E3E-9E67-18C7-6A322451757B}"/>
              </a:ext>
            </a:extLst>
          </p:cNvPr>
          <p:cNvCxnSpPr>
            <a:cxnSpLocks/>
            <a:stCxn id="143" idx="3"/>
          </p:cNvCxnSpPr>
          <p:nvPr/>
        </p:nvCxnSpPr>
        <p:spPr>
          <a:xfrm flipH="1" flipV="1">
            <a:off x="7385699" y="4083101"/>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45" name="直线箭头连接符 92">
            <a:extLst>
              <a:ext uri="{FF2B5EF4-FFF2-40B4-BE49-F238E27FC236}">
                <a16:creationId xmlns:a16="http://schemas.microsoft.com/office/drawing/2014/main" id="{8A679BD4-D6A1-CE06-1508-4008767A05BB}"/>
              </a:ext>
            </a:extLst>
          </p:cNvPr>
          <p:cNvCxnSpPr>
            <a:cxnSpLocks/>
          </p:cNvCxnSpPr>
          <p:nvPr/>
        </p:nvCxnSpPr>
        <p:spPr>
          <a:xfrm>
            <a:off x="9792342" y="447210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6" name="直线箭头连接符 96">
            <a:extLst>
              <a:ext uri="{FF2B5EF4-FFF2-40B4-BE49-F238E27FC236}">
                <a16:creationId xmlns:a16="http://schemas.microsoft.com/office/drawing/2014/main" id="{CCB67991-9F7A-6D08-F849-FE1699640A76}"/>
              </a:ext>
            </a:extLst>
          </p:cNvPr>
          <p:cNvCxnSpPr>
            <a:cxnSpLocks/>
          </p:cNvCxnSpPr>
          <p:nvPr/>
        </p:nvCxnSpPr>
        <p:spPr>
          <a:xfrm flipH="1">
            <a:off x="9796499" y="4329595"/>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7" name="直线箭头连接符 92">
            <a:extLst>
              <a:ext uri="{FF2B5EF4-FFF2-40B4-BE49-F238E27FC236}">
                <a16:creationId xmlns:a16="http://schemas.microsoft.com/office/drawing/2014/main" id="{091CCD63-08B5-7F31-2781-0AB0F866BAD4}"/>
              </a:ext>
            </a:extLst>
          </p:cNvPr>
          <p:cNvCxnSpPr>
            <a:cxnSpLocks/>
          </p:cNvCxnSpPr>
          <p:nvPr/>
        </p:nvCxnSpPr>
        <p:spPr>
          <a:xfrm>
            <a:off x="8596296" y="445541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8" name="直线箭头连接符 96">
            <a:extLst>
              <a:ext uri="{FF2B5EF4-FFF2-40B4-BE49-F238E27FC236}">
                <a16:creationId xmlns:a16="http://schemas.microsoft.com/office/drawing/2014/main" id="{B87D8E0D-5509-B7FA-F347-8066380892DC}"/>
              </a:ext>
            </a:extLst>
          </p:cNvPr>
          <p:cNvCxnSpPr>
            <a:cxnSpLocks/>
          </p:cNvCxnSpPr>
          <p:nvPr/>
        </p:nvCxnSpPr>
        <p:spPr>
          <a:xfrm flipH="1">
            <a:off x="8600453" y="431291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9" name="直线箭头连接符 92">
            <a:extLst>
              <a:ext uri="{FF2B5EF4-FFF2-40B4-BE49-F238E27FC236}">
                <a16:creationId xmlns:a16="http://schemas.microsoft.com/office/drawing/2014/main" id="{3025C707-A24D-9F6F-B423-AED374245492}"/>
              </a:ext>
            </a:extLst>
          </p:cNvPr>
          <p:cNvCxnSpPr>
            <a:cxnSpLocks/>
          </p:cNvCxnSpPr>
          <p:nvPr/>
        </p:nvCxnSpPr>
        <p:spPr>
          <a:xfrm>
            <a:off x="7393442" y="445989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0" name="直线箭头连接符 96">
            <a:extLst>
              <a:ext uri="{FF2B5EF4-FFF2-40B4-BE49-F238E27FC236}">
                <a16:creationId xmlns:a16="http://schemas.microsoft.com/office/drawing/2014/main" id="{76BEAEBA-FCAA-0C55-6F59-1F278453969B}"/>
              </a:ext>
            </a:extLst>
          </p:cNvPr>
          <p:cNvCxnSpPr>
            <a:cxnSpLocks/>
          </p:cNvCxnSpPr>
          <p:nvPr/>
        </p:nvCxnSpPr>
        <p:spPr>
          <a:xfrm flipH="1">
            <a:off x="7397599" y="431738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51" name="矩形 150">
            <a:extLst>
              <a:ext uri="{FF2B5EF4-FFF2-40B4-BE49-F238E27FC236}">
                <a16:creationId xmlns:a16="http://schemas.microsoft.com/office/drawing/2014/main" id="{A2825981-28B7-895F-12AB-99C16592CC77}"/>
              </a:ext>
            </a:extLst>
          </p:cNvPr>
          <p:cNvSpPr/>
          <p:nvPr/>
        </p:nvSpPr>
        <p:spPr>
          <a:xfrm>
            <a:off x="6482703" y="4574693"/>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free[127]</a:t>
            </a:r>
            <a:endParaRPr kumimoji="1" lang="zh-CN" altLang="en-US" sz="1600" dirty="0">
              <a:latin typeface="Microsoft YaHei" panose="020B0503020204020204" pitchFamily="34" charset="-122"/>
              <a:ea typeface="Microsoft YaHei" panose="020B0503020204020204" pitchFamily="34" charset="-122"/>
            </a:endParaRPr>
          </a:p>
        </p:txBody>
      </p:sp>
      <p:sp>
        <p:nvSpPr>
          <p:cNvPr id="152" name="矩形 151">
            <a:extLst>
              <a:ext uri="{FF2B5EF4-FFF2-40B4-BE49-F238E27FC236}">
                <a16:creationId xmlns:a16="http://schemas.microsoft.com/office/drawing/2014/main" id="{D2CBF954-F213-8CF0-5A27-C4231757D125}"/>
              </a:ext>
            </a:extLst>
          </p:cNvPr>
          <p:cNvSpPr/>
          <p:nvPr/>
        </p:nvSpPr>
        <p:spPr>
          <a:xfrm>
            <a:off x="7613622" y="4826397"/>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53" name="矩形 152">
            <a:extLst>
              <a:ext uri="{FF2B5EF4-FFF2-40B4-BE49-F238E27FC236}">
                <a16:creationId xmlns:a16="http://schemas.microsoft.com/office/drawing/2014/main" id="{217CBA57-F7E2-99E0-B255-FE75E27C3919}"/>
              </a:ext>
            </a:extLst>
          </p:cNvPr>
          <p:cNvSpPr/>
          <p:nvPr/>
        </p:nvSpPr>
        <p:spPr>
          <a:xfrm>
            <a:off x="8816476" y="4826397"/>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54" name="矩形 153">
            <a:extLst>
              <a:ext uri="{FF2B5EF4-FFF2-40B4-BE49-F238E27FC236}">
                <a16:creationId xmlns:a16="http://schemas.microsoft.com/office/drawing/2014/main" id="{0C1D0DCE-8E15-AF6C-F77A-B91801AC842D}"/>
              </a:ext>
            </a:extLst>
          </p:cNvPr>
          <p:cNvSpPr/>
          <p:nvPr/>
        </p:nvSpPr>
        <p:spPr>
          <a:xfrm>
            <a:off x="10014024" y="4826397"/>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55" name="肘形连接符 97">
            <a:extLst>
              <a:ext uri="{FF2B5EF4-FFF2-40B4-BE49-F238E27FC236}">
                <a16:creationId xmlns:a16="http://schemas.microsoft.com/office/drawing/2014/main" id="{A4223365-A503-18F0-C69F-D71D920CDE95}"/>
              </a:ext>
            </a:extLst>
          </p:cNvPr>
          <p:cNvCxnSpPr>
            <a:cxnSpLocks/>
            <a:stCxn id="154" idx="3"/>
          </p:cNvCxnSpPr>
          <p:nvPr/>
        </p:nvCxnSpPr>
        <p:spPr>
          <a:xfrm flipH="1" flipV="1">
            <a:off x="7385699" y="4714730"/>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56" name="直线箭头连接符 92">
            <a:extLst>
              <a:ext uri="{FF2B5EF4-FFF2-40B4-BE49-F238E27FC236}">
                <a16:creationId xmlns:a16="http://schemas.microsoft.com/office/drawing/2014/main" id="{9E5489C5-5D67-6ACA-52D1-B1CF0A643F64}"/>
              </a:ext>
            </a:extLst>
          </p:cNvPr>
          <p:cNvCxnSpPr>
            <a:cxnSpLocks/>
          </p:cNvCxnSpPr>
          <p:nvPr/>
        </p:nvCxnSpPr>
        <p:spPr>
          <a:xfrm>
            <a:off x="9792342" y="510373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7" name="直线箭头连接符 96">
            <a:extLst>
              <a:ext uri="{FF2B5EF4-FFF2-40B4-BE49-F238E27FC236}">
                <a16:creationId xmlns:a16="http://schemas.microsoft.com/office/drawing/2014/main" id="{868D9472-BDF0-CD70-7F47-24AB116D417B}"/>
              </a:ext>
            </a:extLst>
          </p:cNvPr>
          <p:cNvCxnSpPr>
            <a:cxnSpLocks/>
          </p:cNvCxnSpPr>
          <p:nvPr/>
        </p:nvCxnSpPr>
        <p:spPr>
          <a:xfrm flipH="1">
            <a:off x="9796499" y="496122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8" name="直线箭头连接符 92">
            <a:extLst>
              <a:ext uri="{FF2B5EF4-FFF2-40B4-BE49-F238E27FC236}">
                <a16:creationId xmlns:a16="http://schemas.microsoft.com/office/drawing/2014/main" id="{72C15AF6-EE2E-4565-B1FB-896990993616}"/>
              </a:ext>
            </a:extLst>
          </p:cNvPr>
          <p:cNvCxnSpPr>
            <a:cxnSpLocks/>
          </p:cNvCxnSpPr>
          <p:nvPr/>
        </p:nvCxnSpPr>
        <p:spPr>
          <a:xfrm>
            <a:off x="8596296" y="508704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9" name="直线箭头连接符 96">
            <a:extLst>
              <a:ext uri="{FF2B5EF4-FFF2-40B4-BE49-F238E27FC236}">
                <a16:creationId xmlns:a16="http://schemas.microsoft.com/office/drawing/2014/main" id="{00A54379-5525-E726-1A0D-C52F4A506415}"/>
              </a:ext>
            </a:extLst>
          </p:cNvPr>
          <p:cNvCxnSpPr>
            <a:cxnSpLocks/>
          </p:cNvCxnSpPr>
          <p:nvPr/>
        </p:nvCxnSpPr>
        <p:spPr>
          <a:xfrm flipH="1">
            <a:off x="8600453" y="494453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60" name="直线箭头连接符 92">
            <a:extLst>
              <a:ext uri="{FF2B5EF4-FFF2-40B4-BE49-F238E27FC236}">
                <a16:creationId xmlns:a16="http://schemas.microsoft.com/office/drawing/2014/main" id="{94545A0B-1C2E-C94C-D7AF-5F26E4700058}"/>
              </a:ext>
            </a:extLst>
          </p:cNvPr>
          <p:cNvCxnSpPr>
            <a:cxnSpLocks/>
          </p:cNvCxnSpPr>
          <p:nvPr/>
        </p:nvCxnSpPr>
        <p:spPr>
          <a:xfrm>
            <a:off x="7393442" y="509152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61" name="直线箭头连接符 96">
            <a:extLst>
              <a:ext uri="{FF2B5EF4-FFF2-40B4-BE49-F238E27FC236}">
                <a16:creationId xmlns:a16="http://schemas.microsoft.com/office/drawing/2014/main" id="{092655CB-68FD-35F5-6568-37556D8A08D8}"/>
              </a:ext>
            </a:extLst>
          </p:cNvPr>
          <p:cNvCxnSpPr>
            <a:cxnSpLocks/>
          </p:cNvCxnSpPr>
          <p:nvPr/>
        </p:nvCxnSpPr>
        <p:spPr>
          <a:xfrm flipH="1">
            <a:off x="7397599" y="494901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1613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空闲双向链表</a:t>
            </a:r>
            <a:r>
              <a:rPr kumimoji="1" lang="en-US" altLang="zh-CN" sz="3200" dirty="0" err="1">
                <a:latin typeface="Microsoft YaHei" panose="020B0503020204020204" pitchFamily="34" charset="-122"/>
                <a:ea typeface="Microsoft YaHei" panose="020B0503020204020204" pitchFamily="34" charset="-122"/>
              </a:rPr>
              <a:t>Freelist</a:t>
            </a:r>
            <a:endParaRPr kumimoji="1" lang="zh-CN" altLang="en-US"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空表</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1919" y="1705609"/>
            <a:ext cx="4824536" cy="4561954"/>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空表包含空表索引（</a:t>
            </a: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Freelist</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 array</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）和空闲堆块两个部分。</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空表索引也叫空表表头，是一个大小为</a:t>
            </a:r>
            <a:r>
              <a:rPr kumimoji="1" lang="en-US" altLang="zh-CN" dirty="0">
                <a:latin typeface="Microsoft YaHei" panose="020B0503020204020204" pitchFamily="34" charset="-122"/>
                <a:ea typeface="Microsoft YaHei" panose="020B0503020204020204" pitchFamily="34" charset="-122"/>
              </a:rPr>
              <a:t>128</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的指针数组，该数组的每一项包括两个指针，用于标识一条空表。 </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空表索引的第二项（</a:t>
            </a:r>
            <a:r>
              <a:rPr kumimoji="1" lang="en"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free[1]</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）标识了堆中所有大小为</a:t>
            </a:r>
            <a:r>
              <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8</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字节的空闲堆块。</a:t>
            </a:r>
            <a:endPar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之后每个索引项指示的空闲堆块递增</a:t>
            </a:r>
            <a:r>
              <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8</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字节。例如， </a:t>
            </a:r>
            <a:r>
              <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free[2]</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为</a:t>
            </a:r>
            <a:r>
              <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16</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字节的空闲堆块， </a:t>
            </a:r>
            <a:r>
              <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free[3]</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为 </a:t>
            </a:r>
            <a:r>
              <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24 </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字节的空闲堆块。</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文本框 102">
            <a:extLst>
              <a:ext uri="{FF2B5EF4-FFF2-40B4-BE49-F238E27FC236}">
                <a16:creationId xmlns:a16="http://schemas.microsoft.com/office/drawing/2014/main" id="{146515CD-F256-F0F6-F889-59333ED3BD28}"/>
              </a:ext>
            </a:extLst>
          </p:cNvPr>
          <p:cNvSpPr txBox="1"/>
          <p:nvPr/>
        </p:nvSpPr>
        <p:spPr>
          <a:xfrm>
            <a:off x="9130047" y="3422654"/>
            <a:ext cx="351378" cy="338554"/>
          </a:xfrm>
          <a:prstGeom prst="rect">
            <a:avLst/>
          </a:prstGeom>
          <a:noFill/>
          <a:ln>
            <a:noFill/>
          </a:ln>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04" name="矩形 103">
            <a:extLst>
              <a:ext uri="{FF2B5EF4-FFF2-40B4-BE49-F238E27FC236}">
                <a16:creationId xmlns:a16="http://schemas.microsoft.com/office/drawing/2014/main" id="{C7DFD688-B8B3-9ACE-6891-85B67B0E0A96}"/>
              </a:ext>
            </a:extLst>
          </p:cNvPr>
          <p:cNvSpPr/>
          <p:nvPr/>
        </p:nvSpPr>
        <p:spPr>
          <a:xfrm>
            <a:off x="6482703" y="1390672"/>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free[0]</a:t>
            </a:r>
            <a:endParaRPr kumimoji="1" lang="zh-CN" altLang="en-US" sz="1600" dirty="0">
              <a:latin typeface="Microsoft YaHei" panose="020B0503020204020204" pitchFamily="34" charset="-122"/>
              <a:ea typeface="Microsoft YaHei" panose="020B0503020204020204" pitchFamily="34" charset="-122"/>
            </a:endParaRPr>
          </a:p>
        </p:txBody>
      </p:sp>
      <p:sp>
        <p:nvSpPr>
          <p:cNvPr id="105" name="矩形 104">
            <a:extLst>
              <a:ext uri="{FF2B5EF4-FFF2-40B4-BE49-F238E27FC236}">
                <a16:creationId xmlns:a16="http://schemas.microsoft.com/office/drawing/2014/main" id="{95D98886-BA26-BD6E-E91C-30DA62FFD885}"/>
              </a:ext>
            </a:extLst>
          </p:cNvPr>
          <p:cNvSpPr/>
          <p:nvPr/>
        </p:nvSpPr>
        <p:spPr>
          <a:xfrm>
            <a:off x="7613622" y="1642376"/>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1024</a:t>
            </a:r>
            <a:r>
              <a:rPr kumimoji="1" lang="zh-CN" altLang="en-US" sz="1600" dirty="0">
                <a:latin typeface="Microsoft YaHei" panose="020B0503020204020204" pitchFamily="34" charset="-122"/>
                <a:ea typeface="Microsoft YaHei" panose="020B0503020204020204" pitchFamily="34" charset="-122"/>
              </a:rPr>
              <a:t>字节</a:t>
            </a:r>
          </a:p>
        </p:txBody>
      </p:sp>
      <p:sp>
        <p:nvSpPr>
          <p:cNvPr id="106" name="矩形 105">
            <a:extLst>
              <a:ext uri="{FF2B5EF4-FFF2-40B4-BE49-F238E27FC236}">
                <a16:creationId xmlns:a16="http://schemas.microsoft.com/office/drawing/2014/main" id="{408F9D6C-C60E-11C2-03E5-4EF5C75AAE10}"/>
              </a:ext>
            </a:extLst>
          </p:cNvPr>
          <p:cNvSpPr/>
          <p:nvPr/>
        </p:nvSpPr>
        <p:spPr>
          <a:xfrm>
            <a:off x="8816476" y="1642376"/>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1024</a:t>
            </a:r>
            <a:r>
              <a:rPr kumimoji="1" lang="zh-CN" altLang="en-US" sz="1600" dirty="0">
                <a:latin typeface="Microsoft YaHei" panose="020B0503020204020204" pitchFamily="34" charset="-122"/>
                <a:ea typeface="Microsoft YaHei" panose="020B0503020204020204" pitchFamily="34" charset="-122"/>
              </a:rPr>
              <a:t>字节</a:t>
            </a:r>
          </a:p>
        </p:txBody>
      </p:sp>
      <p:sp>
        <p:nvSpPr>
          <p:cNvPr id="107" name="矩形 106">
            <a:extLst>
              <a:ext uri="{FF2B5EF4-FFF2-40B4-BE49-F238E27FC236}">
                <a16:creationId xmlns:a16="http://schemas.microsoft.com/office/drawing/2014/main" id="{E0988367-C1D4-1316-C99A-3AA1AD4B4BAA}"/>
              </a:ext>
            </a:extLst>
          </p:cNvPr>
          <p:cNvSpPr/>
          <p:nvPr/>
        </p:nvSpPr>
        <p:spPr>
          <a:xfrm>
            <a:off x="10014024" y="1642376"/>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2048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08" name="肘形连接符 97">
            <a:extLst>
              <a:ext uri="{FF2B5EF4-FFF2-40B4-BE49-F238E27FC236}">
                <a16:creationId xmlns:a16="http://schemas.microsoft.com/office/drawing/2014/main" id="{27AE5B93-9FD3-77A4-6FF9-205BB8059A5A}"/>
              </a:ext>
            </a:extLst>
          </p:cNvPr>
          <p:cNvCxnSpPr>
            <a:cxnSpLocks/>
            <a:stCxn id="107" idx="3"/>
          </p:cNvCxnSpPr>
          <p:nvPr/>
        </p:nvCxnSpPr>
        <p:spPr>
          <a:xfrm flipH="1" flipV="1">
            <a:off x="7385699" y="1530709"/>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sp>
        <p:nvSpPr>
          <p:cNvPr id="109" name="矩形 108">
            <a:extLst>
              <a:ext uri="{FF2B5EF4-FFF2-40B4-BE49-F238E27FC236}">
                <a16:creationId xmlns:a16="http://schemas.microsoft.com/office/drawing/2014/main" id="{D98FFA92-F465-5304-A153-60AA95B99439}"/>
              </a:ext>
            </a:extLst>
          </p:cNvPr>
          <p:cNvSpPr/>
          <p:nvPr/>
        </p:nvSpPr>
        <p:spPr>
          <a:xfrm>
            <a:off x="6482703" y="5360781"/>
            <a:ext cx="1130919" cy="58849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zh-CN" altLang="en-US" sz="1600" dirty="0">
                <a:latin typeface="Microsoft YaHei" panose="020B0503020204020204" pitchFamily="34" charset="-122"/>
                <a:ea typeface="Microsoft YaHei" panose="020B0503020204020204" pitchFamily="34" charset="-122"/>
              </a:rPr>
              <a:t>空表索引</a:t>
            </a:r>
            <a:endParaRPr kumimoji="1" lang="en-US" altLang="zh-CN" sz="1600" dirty="0">
              <a:latin typeface="Microsoft YaHei" panose="020B0503020204020204" pitchFamily="34" charset="-122"/>
              <a:ea typeface="Microsoft YaHei" panose="020B0503020204020204" pitchFamily="34" charset="-122"/>
            </a:endParaRPr>
          </a:p>
          <a:p>
            <a:pPr algn="ctr"/>
            <a:r>
              <a:rPr kumimoji="1" lang="en-US" altLang="zh-CN" sz="1600" dirty="0">
                <a:latin typeface="Microsoft YaHei" panose="020B0503020204020204" pitchFamily="34" charset="-122"/>
                <a:ea typeface="Microsoft YaHei" panose="020B0503020204020204" pitchFamily="34" charset="-122"/>
              </a:rPr>
              <a:t>(</a:t>
            </a:r>
            <a:r>
              <a:rPr kumimoji="1" lang="zh-CN" altLang="en-US" sz="1600" dirty="0">
                <a:latin typeface="Microsoft YaHei" panose="020B0503020204020204" pitchFamily="34" charset="-122"/>
                <a:ea typeface="Microsoft YaHei" panose="020B0503020204020204" pitchFamily="34" charset="-122"/>
              </a:rPr>
              <a:t>空表表头</a:t>
            </a: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10" name="矩形 109">
            <a:extLst>
              <a:ext uri="{FF2B5EF4-FFF2-40B4-BE49-F238E27FC236}">
                <a16:creationId xmlns:a16="http://schemas.microsoft.com/office/drawing/2014/main" id="{C9A66EFC-8870-BBC7-9FAD-357C173B9045}"/>
              </a:ext>
            </a:extLst>
          </p:cNvPr>
          <p:cNvSpPr/>
          <p:nvPr/>
        </p:nvSpPr>
        <p:spPr>
          <a:xfrm>
            <a:off x="8442423" y="5362430"/>
            <a:ext cx="2078003" cy="52626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zh-CN" altLang="en-US" sz="1600" dirty="0">
                <a:latin typeface="Microsoft YaHei" panose="020B0503020204020204" pitchFamily="34" charset="-122"/>
                <a:ea typeface="Microsoft YaHei" panose="020B0503020204020204" pitchFamily="34" charset="-122"/>
              </a:rPr>
              <a:t>空闲堆块（空表链）</a:t>
            </a:r>
          </a:p>
        </p:txBody>
      </p:sp>
      <p:cxnSp>
        <p:nvCxnSpPr>
          <p:cNvPr id="111" name="直线箭头连接符 92">
            <a:extLst>
              <a:ext uri="{FF2B5EF4-FFF2-40B4-BE49-F238E27FC236}">
                <a16:creationId xmlns:a16="http://schemas.microsoft.com/office/drawing/2014/main" id="{C406994B-9A2B-C37A-981C-5A72859FA644}"/>
              </a:ext>
            </a:extLst>
          </p:cNvPr>
          <p:cNvCxnSpPr>
            <a:cxnSpLocks/>
          </p:cNvCxnSpPr>
          <p:nvPr/>
        </p:nvCxnSpPr>
        <p:spPr>
          <a:xfrm>
            <a:off x="9792342" y="191971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2" name="直线箭头连接符 96">
            <a:extLst>
              <a:ext uri="{FF2B5EF4-FFF2-40B4-BE49-F238E27FC236}">
                <a16:creationId xmlns:a16="http://schemas.microsoft.com/office/drawing/2014/main" id="{6B012698-FB14-D572-F079-F23A085C40E9}"/>
              </a:ext>
            </a:extLst>
          </p:cNvPr>
          <p:cNvCxnSpPr>
            <a:cxnSpLocks/>
          </p:cNvCxnSpPr>
          <p:nvPr/>
        </p:nvCxnSpPr>
        <p:spPr>
          <a:xfrm flipH="1">
            <a:off x="9796499" y="177720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3" name="直线箭头连接符 92">
            <a:extLst>
              <a:ext uri="{FF2B5EF4-FFF2-40B4-BE49-F238E27FC236}">
                <a16:creationId xmlns:a16="http://schemas.microsoft.com/office/drawing/2014/main" id="{6E51D02C-C510-A539-036B-C8886BFF3497}"/>
              </a:ext>
            </a:extLst>
          </p:cNvPr>
          <p:cNvCxnSpPr>
            <a:cxnSpLocks/>
          </p:cNvCxnSpPr>
          <p:nvPr/>
        </p:nvCxnSpPr>
        <p:spPr>
          <a:xfrm>
            <a:off x="8596296" y="1903027"/>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4" name="直线箭头连接符 96">
            <a:extLst>
              <a:ext uri="{FF2B5EF4-FFF2-40B4-BE49-F238E27FC236}">
                <a16:creationId xmlns:a16="http://schemas.microsoft.com/office/drawing/2014/main" id="{F3AAFF85-D6BE-8F6A-8B0B-49F0EA1D68E7}"/>
              </a:ext>
            </a:extLst>
          </p:cNvPr>
          <p:cNvCxnSpPr>
            <a:cxnSpLocks/>
          </p:cNvCxnSpPr>
          <p:nvPr/>
        </p:nvCxnSpPr>
        <p:spPr>
          <a:xfrm flipH="1">
            <a:off x="8600453" y="176051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5" name="直线箭头连接符 92">
            <a:extLst>
              <a:ext uri="{FF2B5EF4-FFF2-40B4-BE49-F238E27FC236}">
                <a16:creationId xmlns:a16="http://schemas.microsoft.com/office/drawing/2014/main" id="{B77F784E-D97B-6C69-8289-46756BAA4A89}"/>
              </a:ext>
            </a:extLst>
          </p:cNvPr>
          <p:cNvCxnSpPr>
            <a:cxnSpLocks/>
          </p:cNvCxnSpPr>
          <p:nvPr/>
        </p:nvCxnSpPr>
        <p:spPr>
          <a:xfrm>
            <a:off x="7393442" y="1907501"/>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6" name="直线箭头连接符 96">
            <a:extLst>
              <a:ext uri="{FF2B5EF4-FFF2-40B4-BE49-F238E27FC236}">
                <a16:creationId xmlns:a16="http://schemas.microsoft.com/office/drawing/2014/main" id="{394A0D6D-01C2-80E5-E829-1B680E2DC32E}"/>
              </a:ext>
            </a:extLst>
          </p:cNvPr>
          <p:cNvCxnSpPr>
            <a:cxnSpLocks/>
          </p:cNvCxnSpPr>
          <p:nvPr/>
        </p:nvCxnSpPr>
        <p:spPr>
          <a:xfrm flipH="1">
            <a:off x="7397599" y="176499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17" name="矩形 116">
            <a:extLst>
              <a:ext uri="{FF2B5EF4-FFF2-40B4-BE49-F238E27FC236}">
                <a16:creationId xmlns:a16="http://schemas.microsoft.com/office/drawing/2014/main" id="{583A34FE-D244-94EE-CD55-F8BDE1E55B77}"/>
              </a:ext>
            </a:extLst>
          </p:cNvPr>
          <p:cNvSpPr/>
          <p:nvPr/>
        </p:nvSpPr>
        <p:spPr>
          <a:xfrm>
            <a:off x="6482703" y="2033878"/>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free[1]</a:t>
            </a:r>
            <a:endParaRPr kumimoji="1" lang="zh-CN" altLang="en-US" sz="1600" dirty="0">
              <a:latin typeface="Microsoft YaHei" panose="020B0503020204020204" pitchFamily="34" charset="-122"/>
              <a:ea typeface="Microsoft YaHei" panose="020B0503020204020204" pitchFamily="34" charset="-122"/>
            </a:endParaRPr>
          </a:p>
        </p:txBody>
      </p:sp>
      <p:sp>
        <p:nvSpPr>
          <p:cNvPr id="118" name="矩形 117">
            <a:extLst>
              <a:ext uri="{FF2B5EF4-FFF2-40B4-BE49-F238E27FC236}">
                <a16:creationId xmlns:a16="http://schemas.microsoft.com/office/drawing/2014/main" id="{778BC120-54B0-95C8-BBFB-742BC17060BE}"/>
              </a:ext>
            </a:extLst>
          </p:cNvPr>
          <p:cNvSpPr/>
          <p:nvPr/>
        </p:nvSpPr>
        <p:spPr>
          <a:xfrm>
            <a:off x="7613622" y="2285582"/>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sp>
        <p:nvSpPr>
          <p:cNvPr id="119" name="矩形 118">
            <a:extLst>
              <a:ext uri="{FF2B5EF4-FFF2-40B4-BE49-F238E27FC236}">
                <a16:creationId xmlns:a16="http://schemas.microsoft.com/office/drawing/2014/main" id="{0AB36D3A-A63D-F0FA-DC99-37235CD18BE4}"/>
              </a:ext>
            </a:extLst>
          </p:cNvPr>
          <p:cNvSpPr/>
          <p:nvPr/>
        </p:nvSpPr>
        <p:spPr>
          <a:xfrm>
            <a:off x="8816476" y="2285582"/>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sp>
        <p:nvSpPr>
          <p:cNvPr id="120" name="矩形 119">
            <a:extLst>
              <a:ext uri="{FF2B5EF4-FFF2-40B4-BE49-F238E27FC236}">
                <a16:creationId xmlns:a16="http://schemas.microsoft.com/office/drawing/2014/main" id="{5F6013A3-45ED-F474-EB0C-1B626554D703}"/>
              </a:ext>
            </a:extLst>
          </p:cNvPr>
          <p:cNvSpPr/>
          <p:nvPr/>
        </p:nvSpPr>
        <p:spPr>
          <a:xfrm>
            <a:off x="10014024" y="2285582"/>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21" name="肘形连接符 97">
            <a:extLst>
              <a:ext uri="{FF2B5EF4-FFF2-40B4-BE49-F238E27FC236}">
                <a16:creationId xmlns:a16="http://schemas.microsoft.com/office/drawing/2014/main" id="{0BC1D4B0-4338-449A-7F22-B99A29A07052}"/>
              </a:ext>
            </a:extLst>
          </p:cNvPr>
          <p:cNvCxnSpPr>
            <a:cxnSpLocks/>
            <a:stCxn id="120" idx="3"/>
          </p:cNvCxnSpPr>
          <p:nvPr/>
        </p:nvCxnSpPr>
        <p:spPr>
          <a:xfrm flipH="1" flipV="1">
            <a:off x="7385699" y="2173915"/>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22" name="直线箭头连接符 92">
            <a:extLst>
              <a:ext uri="{FF2B5EF4-FFF2-40B4-BE49-F238E27FC236}">
                <a16:creationId xmlns:a16="http://schemas.microsoft.com/office/drawing/2014/main" id="{21EB8F30-3D09-C75D-5261-501B866B5E75}"/>
              </a:ext>
            </a:extLst>
          </p:cNvPr>
          <p:cNvCxnSpPr>
            <a:cxnSpLocks/>
          </p:cNvCxnSpPr>
          <p:nvPr/>
        </p:nvCxnSpPr>
        <p:spPr>
          <a:xfrm>
            <a:off x="9792342" y="256291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3" name="直线箭头连接符 96">
            <a:extLst>
              <a:ext uri="{FF2B5EF4-FFF2-40B4-BE49-F238E27FC236}">
                <a16:creationId xmlns:a16="http://schemas.microsoft.com/office/drawing/2014/main" id="{0004F15C-F819-0B7C-FAAA-E21AA09CE4E6}"/>
              </a:ext>
            </a:extLst>
          </p:cNvPr>
          <p:cNvCxnSpPr>
            <a:cxnSpLocks/>
          </p:cNvCxnSpPr>
          <p:nvPr/>
        </p:nvCxnSpPr>
        <p:spPr>
          <a:xfrm flipH="1">
            <a:off x="9796499" y="242040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4" name="直线箭头连接符 92">
            <a:extLst>
              <a:ext uri="{FF2B5EF4-FFF2-40B4-BE49-F238E27FC236}">
                <a16:creationId xmlns:a16="http://schemas.microsoft.com/office/drawing/2014/main" id="{62C0DCF5-F3F5-36C7-8493-CB0D162B28C8}"/>
              </a:ext>
            </a:extLst>
          </p:cNvPr>
          <p:cNvCxnSpPr>
            <a:cxnSpLocks/>
          </p:cNvCxnSpPr>
          <p:nvPr/>
        </p:nvCxnSpPr>
        <p:spPr>
          <a:xfrm>
            <a:off x="8596296" y="254623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5" name="直线箭头连接符 96">
            <a:extLst>
              <a:ext uri="{FF2B5EF4-FFF2-40B4-BE49-F238E27FC236}">
                <a16:creationId xmlns:a16="http://schemas.microsoft.com/office/drawing/2014/main" id="{EBF51C99-AF8D-A432-C01E-DEC478640B9A}"/>
              </a:ext>
            </a:extLst>
          </p:cNvPr>
          <p:cNvCxnSpPr>
            <a:cxnSpLocks/>
          </p:cNvCxnSpPr>
          <p:nvPr/>
        </p:nvCxnSpPr>
        <p:spPr>
          <a:xfrm flipH="1">
            <a:off x="8600453" y="240372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6" name="直线箭头连接符 92">
            <a:extLst>
              <a:ext uri="{FF2B5EF4-FFF2-40B4-BE49-F238E27FC236}">
                <a16:creationId xmlns:a16="http://schemas.microsoft.com/office/drawing/2014/main" id="{86D59A8B-05DB-D53B-DE30-729F48C6F1B2}"/>
              </a:ext>
            </a:extLst>
          </p:cNvPr>
          <p:cNvCxnSpPr>
            <a:cxnSpLocks/>
          </p:cNvCxnSpPr>
          <p:nvPr/>
        </p:nvCxnSpPr>
        <p:spPr>
          <a:xfrm>
            <a:off x="7393442" y="2550707"/>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7" name="直线箭头连接符 96">
            <a:extLst>
              <a:ext uri="{FF2B5EF4-FFF2-40B4-BE49-F238E27FC236}">
                <a16:creationId xmlns:a16="http://schemas.microsoft.com/office/drawing/2014/main" id="{C9F20693-4174-E1D1-A789-044D2FAB6EF6}"/>
              </a:ext>
            </a:extLst>
          </p:cNvPr>
          <p:cNvCxnSpPr>
            <a:cxnSpLocks/>
          </p:cNvCxnSpPr>
          <p:nvPr/>
        </p:nvCxnSpPr>
        <p:spPr>
          <a:xfrm flipH="1">
            <a:off x="7397599" y="240819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28" name="矩形 127">
            <a:extLst>
              <a:ext uri="{FF2B5EF4-FFF2-40B4-BE49-F238E27FC236}">
                <a16:creationId xmlns:a16="http://schemas.microsoft.com/office/drawing/2014/main" id="{267675F3-8438-06CB-7374-328006805B48}"/>
              </a:ext>
            </a:extLst>
          </p:cNvPr>
          <p:cNvSpPr/>
          <p:nvPr/>
        </p:nvSpPr>
        <p:spPr>
          <a:xfrm>
            <a:off x="6482703" y="2666780"/>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free[2]</a:t>
            </a:r>
            <a:endParaRPr kumimoji="1" lang="zh-CN" altLang="en-US" sz="1600" dirty="0">
              <a:latin typeface="Microsoft YaHei" panose="020B0503020204020204" pitchFamily="34" charset="-122"/>
              <a:ea typeface="Microsoft YaHei" panose="020B0503020204020204" pitchFamily="34" charset="-122"/>
            </a:endParaRPr>
          </a:p>
        </p:txBody>
      </p:sp>
      <p:sp>
        <p:nvSpPr>
          <p:cNvPr id="129" name="矩形 128">
            <a:extLst>
              <a:ext uri="{FF2B5EF4-FFF2-40B4-BE49-F238E27FC236}">
                <a16:creationId xmlns:a16="http://schemas.microsoft.com/office/drawing/2014/main" id="{BA1782EC-9586-5607-CFF7-42E0D2B11BAF}"/>
              </a:ext>
            </a:extLst>
          </p:cNvPr>
          <p:cNvSpPr/>
          <p:nvPr/>
        </p:nvSpPr>
        <p:spPr>
          <a:xfrm>
            <a:off x="7613622" y="2918484"/>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30" name="矩形 129">
            <a:extLst>
              <a:ext uri="{FF2B5EF4-FFF2-40B4-BE49-F238E27FC236}">
                <a16:creationId xmlns:a16="http://schemas.microsoft.com/office/drawing/2014/main" id="{01A7D005-FEB4-3ABB-9142-6628FDCE8930}"/>
              </a:ext>
            </a:extLst>
          </p:cNvPr>
          <p:cNvSpPr/>
          <p:nvPr/>
        </p:nvSpPr>
        <p:spPr>
          <a:xfrm>
            <a:off x="8816476" y="2918484"/>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31" name="矩形 130">
            <a:extLst>
              <a:ext uri="{FF2B5EF4-FFF2-40B4-BE49-F238E27FC236}">
                <a16:creationId xmlns:a16="http://schemas.microsoft.com/office/drawing/2014/main" id="{9E8ABC49-5443-CE05-07F6-354CEDC691C2}"/>
              </a:ext>
            </a:extLst>
          </p:cNvPr>
          <p:cNvSpPr/>
          <p:nvPr/>
        </p:nvSpPr>
        <p:spPr>
          <a:xfrm>
            <a:off x="10014024" y="2918484"/>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32" name="肘形连接符 97">
            <a:extLst>
              <a:ext uri="{FF2B5EF4-FFF2-40B4-BE49-F238E27FC236}">
                <a16:creationId xmlns:a16="http://schemas.microsoft.com/office/drawing/2014/main" id="{E4D1076C-E6A7-4D33-EF20-0E3131F8B1AF}"/>
              </a:ext>
            </a:extLst>
          </p:cNvPr>
          <p:cNvCxnSpPr>
            <a:cxnSpLocks/>
            <a:stCxn id="131" idx="3"/>
          </p:cNvCxnSpPr>
          <p:nvPr/>
        </p:nvCxnSpPr>
        <p:spPr>
          <a:xfrm flipH="1" flipV="1">
            <a:off x="7385699" y="2806817"/>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33" name="直线箭头连接符 92">
            <a:extLst>
              <a:ext uri="{FF2B5EF4-FFF2-40B4-BE49-F238E27FC236}">
                <a16:creationId xmlns:a16="http://schemas.microsoft.com/office/drawing/2014/main" id="{AD0A52F1-F108-DF86-5EA7-07E7445751FD}"/>
              </a:ext>
            </a:extLst>
          </p:cNvPr>
          <p:cNvCxnSpPr>
            <a:cxnSpLocks/>
          </p:cNvCxnSpPr>
          <p:nvPr/>
        </p:nvCxnSpPr>
        <p:spPr>
          <a:xfrm>
            <a:off x="9792342" y="319582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4" name="直线箭头连接符 96">
            <a:extLst>
              <a:ext uri="{FF2B5EF4-FFF2-40B4-BE49-F238E27FC236}">
                <a16:creationId xmlns:a16="http://schemas.microsoft.com/office/drawing/2014/main" id="{C5B93E11-1191-CB63-28E0-29A4D5F98B7A}"/>
              </a:ext>
            </a:extLst>
          </p:cNvPr>
          <p:cNvCxnSpPr>
            <a:cxnSpLocks/>
          </p:cNvCxnSpPr>
          <p:nvPr/>
        </p:nvCxnSpPr>
        <p:spPr>
          <a:xfrm flipH="1">
            <a:off x="9796499" y="3053311"/>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5" name="直线箭头连接符 92">
            <a:extLst>
              <a:ext uri="{FF2B5EF4-FFF2-40B4-BE49-F238E27FC236}">
                <a16:creationId xmlns:a16="http://schemas.microsoft.com/office/drawing/2014/main" id="{6359B048-9ECF-445D-1050-01AA59B3F6A1}"/>
              </a:ext>
            </a:extLst>
          </p:cNvPr>
          <p:cNvCxnSpPr>
            <a:cxnSpLocks/>
          </p:cNvCxnSpPr>
          <p:nvPr/>
        </p:nvCxnSpPr>
        <p:spPr>
          <a:xfrm>
            <a:off x="8596296" y="3179135"/>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6" name="直线箭头连接符 96">
            <a:extLst>
              <a:ext uri="{FF2B5EF4-FFF2-40B4-BE49-F238E27FC236}">
                <a16:creationId xmlns:a16="http://schemas.microsoft.com/office/drawing/2014/main" id="{4D461695-3E93-37EF-4F18-C8E4622753DC}"/>
              </a:ext>
            </a:extLst>
          </p:cNvPr>
          <p:cNvCxnSpPr>
            <a:cxnSpLocks/>
          </p:cNvCxnSpPr>
          <p:nvPr/>
        </p:nvCxnSpPr>
        <p:spPr>
          <a:xfrm flipH="1">
            <a:off x="8600453" y="3036626"/>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7" name="直线箭头连接符 92">
            <a:extLst>
              <a:ext uri="{FF2B5EF4-FFF2-40B4-BE49-F238E27FC236}">
                <a16:creationId xmlns:a16="http://schemas.microsoft.com/office/drawing/2014/main" id="{D985C8D3-E929-DF9E-5D85-01EDBB096579}"/>
              </a:ext>
            </a:extLst>
          </p:cNvPr>
          <p:cNvCxnSpPr>
            <a:cxnSpLocks/>
          </p:cNvCxnSpPr>
          <p:nvPr/>
        </p:nvCxnSpPr>
        <p:spPr>
          <a:xfrm>
            <a:off x="7393442" y="318360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8" name="直线箭头连接符 96">
            <a:extLst>
              <a:ext uri="{FF2B5EF4-FFF2-40B4-BE49-F238E27FC236}">
                <a16:creationId xmlns:a16="http://schemas.microsoft.com/office/drawing/2014/main" id="{16BE2C7A-91F1-3CAA-7E75-AC3741A48C81}"/>
              </a:ext>
            </a:extLst>
          </p:cNvPr>
          <p:cNvCxnSpPr>
            <a:cxnSpLocks/>
          </p:cNvCxnSpPr>
          <p:nvPr/>
        </p:nvCxnSpPr>
        <p:spPr>
          <a:xfrm flipH="1">
            <a:off x="7397599" y="304110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39" name="矩形 138">
            <a:extLst>
              <a:ext uri="{FF2B5EF4-FFF2-40B4-BE49-F238E27FC236}">
                <a16:creationId xmlns:a16="http://schemas.microsoft.com/office/drawing/2014/main" id="{A6400A84-E7E4-45AB-9129-E757E982226F}"/>
              </a:ext>
            </a:extLst>
          </p:cNvPr>
          <p:cNvSpPr/>
          <p:nvPr/>
        </p:nvSpPr>
        <p:spPr>
          <a:xfrm>
            <a:off x="6482703" y="3304922"/>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40" name="矩形 139">
            <a:extLst>
              <a:ext uri="{FF2B5EF4-FFF2-40B4-BE49-F238E27FC236}">
                <a16:creationId xmlns:a16="http://schemas.microsoft.com/office/drawing/2014/main" id="{1A1438EC-F5AF-AF4F-FB74-251E69E6FF65}"/>
              </a:ext>
            </a:extLst>
          </p:cNvPr>
          <p:cNvSpPr/>
          <p:nvPr/>
        </p:nvSpPr>
        <p:spPr>
          <a:xfrm>
            <a:off x="6482703" y="3943064"/>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free[126]</a:t>
            </a:r>
            <a:endParaRPr kumimoji="1" lang="zh-CN" altLang="en-US" sz="1600" dirty="0">
              <a:latin typeface="Microsoft YaHei" panose="020B0503020204020204" pitchFamily="34" charset="-122"/>
              <a:ea typeface="Microsoft YaHei" panose="020B0503020204020204" pitchFamily="34" charset="-122"/>
            </a:endParaRPr>
          </a:p>
        </p:txBody>
      </p:sp>
      <p:sp>
        <p:nvSpPr>
          <p:cNvPr id="141" name="矩形 140">
            <a:extLst>
              <a:ext uri="{FF2B5EF4-FFF2-40B4-BE49-F238E27FC236}">
                <a16:creationId xmlns:a16="http://schemas.microsoft.com/office/drawing/2014/main" id="{5EB18FB3-6466-6C95-7717-39D6C5853E02}"/>
              </a:ext>
            </a:extLst>
          </p:cNvPr>
          <p:cNvSpPr/>
          <p:nvPr/>
        </p:nvSpPr>
        <p:spPr>
          <a:xfrm>
            <a:off x="7613622" y="4194768"/>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sp>
        <p:nvSpPr>
          <p:cNvPr id="142" name="矩形 141">
            <a:extLst>
              <a:ext uri="{FF2B5EF4-FFF2-40B4-BE49-F238E27FC236}">
                <a16:creationId xmlns:a16="http://schemas.microsoft.com/office/drawing/2014/main" id="{08C2AA47-B764-DF10-D91C-FE3AA776C241}"/>
              </a:ext>
            </a:extLst>
          </p:cNvPr>
          <p:cNvSpPr/>
          <p:nvPr/>
        </p:nvSpPr>
        <p:spPr>
          <a:xfrm>
            <a:off x="8816476" y="4194768"/>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sp>
        <p:nvSpPr>
          <p:cNvPr id="143" name="矩形 142">
            <a:extLst>
              <a:ext uri="{FF2B5EF4-FFF2-40B4-BE49-F238E27FC236}">
                <a16:creationId xmlns:a16="http://schemas.microsoft.com/office/drawing/2014/main" id="{BD1F5F0E-93FA-5D2D-B68A-AB3DCEA8756E}"/>
              </a:ext>
            </a:extLst>
          </p:cNvPr>
          <p:cNvSpPr/>
          <p:nvPr/>
        </p:nvSpPr>
        <p:spPr>
          <a:xfrm>
            <a:off x="10014024" y="4194768"/>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44" name="肘形连接符 97">
            <a:extLst>
              <a:ext uri="{FF2B5EF4-FFF2-40B4-BE49-F238E27FC236}">
                <a16:creationId xmlns:a16="http://schemas.microsoft.com/office/drawing/2014/main" id="{DCEACD64-3E3E-9E67-18C7-6A322451757B}"/>
              </a:ext>
            </a:extLst>
          </p:cNvPr>
          <p:cNvCxnSpPr>
            <a:cxnSpLocks/>
            <a:stCxn id="143" idx="3"/>
          </p:cNvCxnSpPr>
          <p:nvPr/>
        </p:nvCxnSpPr>
        <p:spPr>
          <a:xfrm flipH="1" flipV="1">
            <a:off x="7385699" y="4083101"/>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45" name="直线箭头连接符 92">
            <a:extLst>
              <a:ext uri="{FF2B5EF4-FFF2-40B4-BE49-F238E27FC236}">
                <a16:creationId xmlns:a16="http://schemas.microsoft.com/office/drawing/2014/main" id="{8A679BD4-D6A1-CE06-1508-4008767A05BB}"/>
              </a:ext>
            </a:extLst>
          </p:cNvPr>
          <p:cNvCxnSpPr>
            <a:cxnSpLocks/>
          </p:cNvCxnSpPr>
          <p:nvPr/>
        </p:nvCxnSpPr>
        <p:spPr>
          <a:xfrm>
            <a:off x="9792342" y="447210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6" name="直线箭头连接符 96">
            <a:extLst>
              <a:ext uri="{FF2B5EF4-FFF2-40B4-BE49-F238E27FC236}">
                <a16:creationId xmlns:a16="http://schemas.microsoft.com/office/drawing/2014/main" id="{CCB67991-9F7A-6D08-F849-FE1699640A76}"/>
              </a:ext>
            </a:extLst>
          </p:cNvPr>
          <p:cNvCxnSpPr>
            <a:cxnSpLocks/>
          </p:cNvCxnSpPr>
          <p:nvPr/>
        </p:nvCxnSpPr>
        <p:spPr>
          <a:xfrm flipH="1">
            <a:off x="9796499" y="4329595"/>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7" name="直线箭头连接符 92">
            <a:extLst>
              <a:ext uri="{FF2B5EF4-FFF2-40B4-BE49-F238E27FC236}">
                <a16:creationId xmlns:a16="http://schemas.microsoft.com/office/drawing/2014/main" id="{091CCD63-08B5-7F31-2781-0AB0F866BAD4}"/>
              </a:ext>
            </a:extLst>
          </p:cNvPr>
          <p:cNvCxnSpPr>
            <a:cxnSpLocks/>
          </p:cNvCxnSpPr>
          <p:nvPr/>
        </p:nvCxnSpPr>
        <p:spPr>
          <a:xfrm>
            <a:off x="8596296" y="445541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8" name="直线箭头连接符 96">
            <a:extLst>
              <a:ext uri="{FF2B5EF4-FFF2-40B4-BE49-F238E27FC236}">
                <a16:creationId xmlns:a16="http://schemas.microsoft.com/office/drawing/2014/main" id="{B87D8E0D-5509-B7FA-F347-8066380892DC}"/>
              </a:ext>
            </a:extLst>
          </p:cNvPr>
          <p:cNvCxnSpPr>
            <a:cxnSpLocks/>
          </p:cNvCxnSpPr>
          <p:nvPr/>
        </p:nvCxnSpPr>
        <p:spPr>
          <a:xfrm flipH="1">
            <a:off x="8600453" y="431291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9" name="直线箭头连接符 92">
            <a:extLst>
              <a:ext uri="{FF2B5EF4-FFF2-40B4-BE49-F238E27FC236}">
                <a16:creationId xmlns:a16="http://schemas.microsoft.com/office/drawing/2014/main" id="{3025C707-A24D-9F6F-B423-AED374245492}"/>
              </a:ext>
            </a:extLst>
          </p:cNvPr>
          <p:cNvCxnSpPr>
            <a:cxnSpLocks/>
          </p:cNvCxnSpPr>
          <p:nvPr/>
        </p:nvCxnSpPr>
        <p:spPr>
          <a:xfrm>
            <a:off x="7393442" y="445989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0" name="直线箭头连接符 96">
            <a:extLst>
              <a:ext uri="{FF2B5EF4-FFF2-40B4-BE49-F238E27FC236}">
                <a16:creationId xmlns:a16="http://schemas.microsoft.com/office/drawing/2014/main" id="{76BEAEBA-FCAA-0C55-6F59-1F278453969B}"/>
              </a:ext>
            </a:extLst>
          </p:cNvPr>
          <p:cNvCxnSpPr>
            <a:cxnSpLocks/>
          </p:cNvCxnSpPr>
          <p:nvPr/>
        </p:nvCxnSpPr>
        <p:spPr>
          <a:xfrm flipH="1">
            <a:off x="7397599" y="431738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51" name="矩形 150">
            <a:extLst>
              <a:ext uri="{FF2B5EF4-FFF2-40B4-BE49-F238E27FC236}">
                <a16:creationId xmlns:a16="http://schemas.microsoft.com/office/drawing/2014/main" id="{A2825981-28B7-895F-12AB-99C16592CC77}"/>
              </a:ext>
            </a:extLst>
          </p:cNvPr>
          <p:cNvSpPr/>
          <p:nvPr/>
        </p:nvSpPr>
        <p:spPr>
          <a:xfrm>
            <a:off x="6482703" y="4574693"/>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free[127]</a:t>
            </a:r>
            <a:endParaRPr kumimoji="1" lang="zh-CN" altLang="en-US" sz="1600" dirty="0">
              <a:latin typeface="Microsoft YaHei" panose="020B0503020204020204" pitchFamily="34" charset="-122"/>
              <a:ea typeface="Microsoft YaHei" panose="020B0503020204020204" pitchFamily="34" charset="-122"/>
            </a:endParaRPr>
          </a:p>
        </p:txBody>
      </p:sp>
      <p:sp>
        <p:nvSpPr>
          <p:cNvPr id="152" name="矩形 151">
            <a:extLst>
              <a:ext uri="{FF2B5EF4-FFF2-40B4-BE49-F238E27FC236}">
                <a16:creationId xmlns:a16="http://schemas.microsoft.com/office/drawing/2014/main" id="{D2CBF954-F213-8CF0-5A27-C4231757D125}"/>
              </a:ext>
            </a:extLst>
          </p:cNvPr>
          <p:cNvSpPr/>
          <p:nvPr/>
        </p:nvSpPr>
        <p:spPr>
          <a:xfrm>
            <a:off x="7613622" y="4826397"/>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53" name="矩形 152">
            <a:extLst>
              <a:ext uri="{FF2B5EF4-FFF2-40B4-BE49-F238E27FC236}">
                <a16:creationId xmlns:a16="http://schemas.microsoft.com/office/drawing/2014/main" id="{217CBA57-F7E2-99E0-B255-FE75E27C3919}"/>
              </a:ext>
            </a:extLst>
          </p:cNvPr>
          <p:cNvSpPr/>
          <p:nvPr/>
        </p:nvSpPr>
        <p:spPr>
          <a:xfrm>
            <a:off x="8816476" y="4826397"/>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54" name="矩形 153">
            <a:extLst>
              <a:ext uri="{FF2B5EF4-FFF2-40B4-BE49-F238E27FC236}">
                <a16:creationId xmlns:a16="http://schemas.microsoft.com/office/drawing/2014/main" id="{0C1D0DCE-8E15-AF6C-F77A-B91801AC842D}"/>
              </a:ext>
            </a:extLst>
          </p:cNvPr>
          <p:cNvSpPr/>
          <p:nvPr/>
        </p:nvSpPr>
        <p:spPr>
          <a:xfrm>
            <a:off x="10014024" y="4826397"/>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55" name="肘形连接符 97">
            <a:extLst>
              <a:ext uri="{FF2B5EF4-FFF2-40B4-BE49-F238E27FC236}">
                <a16:creationId xmlns:a16="http://schemas.microsoft.com/office/drawing/2014/main" id="{A4223365-A503-18F0-C69F-D71D920CDE95}"/>
              </a:ext>
            </a:extLst>
          </p:cNvPr>
          <p:cNvCxnSpPr>
            <a:cxnSpLocks/>
            <a:stCxn id="154" idx="3"/>
          </p:cNvCxnSpPr>
          <p:nvPr/>
        </p:nvCxnSpPr>
        <p:spPr>
          <a:xfrm flipH="1" flipV="1">
            <a:off x="7385699" y="4714730"/>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56" name="直线箭头连接符 92">
            <a:extLst>
              <a:ext uri="{FF2B5EF4-FFF2-40B4-BE49-F238E27FC236}">
                <a16:creationId xmlns:a16="http://schemas.microsoft.com/office/drawing/2014/main" id="{9E5489C5-5D67-6ACA-52D1-B1CF0A643F64}"/>
              </a:ext>
            </a:extLst>
          </p:cNvPr>
          <p:cNvCxnSpPr>
            <a:cxnSpLocks/>
          </p:cNvCxnSpPr>
          <p:nvPr/>
        </p:nvCxnSpPr>
        <p:spPr>
          <a:xfrm>
            <a:off x="9792342" y="510373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7" name="直线箭头连接符 96">
            <a:extLst>
              <a:ext uri="{FF2B5EF4-FFF2-40B4-BE49-F238E27FC236}">
                <a16:creationId xmlns:a16="http://schemas.microsoft.com/office/drawing/2014/main" id="{868D9472-BDF0-CD70-7F47-24AB116D417B}"/>
              </a:ext>
            </a:extLst>
          </p:cNvPr>
          <p:cNvCxnSpPr>
            <a:cxnSpLocks/>
          </p:cNvCxnSpPr>
          <p:nvPr/>
        </p:nvCxnSpPr>
        <p:spPr>
          <a:xfrm flipH="1">
            <a:off x="9796499" y="496122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8" name="直线箭头连接符 92">
            <a:extLst>
              <a:ext uri="{FF2B5EF4-FFF2-40B4-BE49-F238E27FC236}">
                <a16:creationId xmlns:a16="http://schemas.microsoft.com/office/drawing/2014/main" id="{72C15AF6-EE2E-4565-B1FB-896990993616}"/>
              </a:ext>
            </a:extLst>
          </p:cNvPr>
          <p:cNvCxnSpPr>
            <a:cxnSpLocks/>
          </p:cNvCxnSpPr>
          <p:nvPr/>
        </p:nvCxnSpPr>
        <p:spPr>
          <a:xfrm>
            <a:off x="8596296" y="508704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9" name="直线箭头连接符 96">
            <a:extLst>
              <a:ext uri="{FF2B5EF4-FFF2-40B4-BE49-F238E27FC236}">
                <a16:creationId xmlns:a16="http://schemas.microsoft.com/office/drawing/2014/main" id="{00A54379-5525-E726-1A0D-C52F4A506415}"/>
              </a:ext>
            </a:extLst>
          </p:cNvPr>
          <p:cNvCxnSpPr>
            <a:cxnSpLocks/>
          </p:cNvCxnSpPr>
          <p:nvPr/>
        </p:nvCxnSpPr>
        <p:spPr>
          <a:xfrm flipH="1">
            <a:off x="8600453" y="494453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60" name="直线箭头连接符 92">
            <a:extLst>
              <a:ext uri="{FF2B5EF4-FFF2-40B4-BE49-F238E27FC236}">
                <a16:creationId xmlns:a16="http://schemas.microsoft.com/office/drawing/2014/main" id="{94545A0B-1C2E-C94C-D7AF-5F26E4700058}"/>
              </a:ext>
            </a:extLst>
          </p:cNvPr>
          <p:cNvCxnSpPr>
            <a:cxnSpLocks/>
          </p:cNvCxnSpPr>
          <p:nvPr/>
        </p:nvCxnSpPr>
        <p:spPr>
          <a:xfrm>
            <a:off x="7393442" y="509152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61" name="直线箭头连接符 96">
            <a:extLst>
              <a:ext uri="{FF2B5EF4-FFF2-40B4-BE49-F238E27FC236}">
                <a16:creationId xmlns:a16="http://schemas.microsoft.com/office/drawing/2014/main" id="{092655CB-68FD-35F5-6568-37556D8A08D8}"/>
              </a:ext>
            </a:extLst>
          </p:cNvPr>
          <p:cNvCxnSpPr>
            <a:cxnSpLocks/>
          </p:cNvCxnSpPr>
          <p:nvPr/>
        </p:nvCxnSpPr>
        <p:spPr>
          <a:xfrm flipH="1">
            <a:off x="7397599" y="494901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6092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02C91B1-245D-3264-D824-2C6B17C4E6FC}"/>
              </a:ext>
            </a:extLst>
          </p:cNvPr>
          <p:cNvSpPr txBox="1"/>
          <p:nvPr/>
        </p:nvSpPr>
        <p:spPr>
          <a:xfrm>
            <a:off x="5439410" y="548680"/>
            <a:ext cx="1313180" cy="769441"/>
          </a:xfrm>
          <a:prstGeom prst="rect">
            <a:avLst/>
          </a:prstGeom>
          <a:noFill/>
        </p:spPr>
        <p:txBody>
          <a:bodyPr wrap="none" rtlCol="0">
            <a:spAutoFit/>
          </a:bodyPr>
          <a:lstStyle/>
          <a:p>
            <a:r>
              <a:rPr kumimoji="1" lang="zh-CN" altLang="en-US" sz="4400" b="1" dirty="0">
                <a:solidFill>
                  <a:srgbClr val="0048AA"/>
                </a:solidFill>
                <a:latin typeface="Microsoft YaHei" panose="020B0503020204020204" pitchFamily="34" charset="-122"/>
                <a:ea typeface="Microsoft YaHei" panose="020B0503020204020204" pitchFamily="34" charset="-122"/>
              </a:rPr>
              <a:t>目录</a:t>
            </a:r>
          </a:p>
        </p:txBody>
      </p:sp>
      <p:grpSp>
        <p:nvGrpSpPr>
          <p:cNvPr id="9" name="组合 8">
            <a:extLst>
              <a:ext uri="{FF2B5EF4-FFF2-40B4-BE49-F238E27FC236}">
                <a16:creationId xmlns:a16="http://schemas.microsoft.com/office/drawing/2014/main" id="{AC8E2ED7-7683-5F26-3314-E3907882ACB4}"/>
              </a:ext>
            </a:extLst>
          </p:cNvPr>
          <p:cNvGrpSpPr/>
          <p:nvPr/>
        </p:nvGrpSpPr>
        <p:grpSpPr>
          <a:xfrm>
            <a:off x="3575720" y="1772816"/>
            <a:ext cx="5040560" cy="576064"/>
            <a:chOff x="3215680" y="2204864"/>
            <a:chExt cx="5040560" cy="576064"/>
          </a:xfrm>
        </p:grpSpPr>
        <p:sp>
          <p:nvSpPr>
            <p:cNvPr id="7" name="矩形 6">
              <a:extLst>
                <a:ext uri="{FF2B5EF4-FFF2-40B4-BE49-F238E27FC236}">
                  <a16:creationId xmlns:a16="http://schemas.microsoft.com/office/drawing/2014/main" id="{532F2316-F8C4-30CC-A0EE-C0ED10DFFCFF}"/>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01</a:t>
              </a:r>
              <a:endParaRPr kumimoji="1" lang="zh-CN" altLang="en-US" sz="2800" b="1" dirty="0">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0C38EC24-B8D7-6357-017D-1BCFE63759D3}"/>
                </a:ext>
              </a:extLst>
            </p:cNvPr>
            <p:cNvSpPr/>
            <p:nvPr/>
          </p:nvSpPr>
          <p:spPr>
            <a:xfrm>
              <a:off x="4655840" y="2204864"/>
              <a:ext cx="3600400" cy="576064"/>
            </a:xfrm>
            <a:prstGeom prst="rect">
              <a:avLst/>
            </a:prstGeom>
            <a:solidFill>
              <a:srgbClr val="D6D6D6"/>
            </a:solidFill>
            <a:ln>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内存结构</a:t>
              </a:r>
            </a:p>
          </p:txBody>
        </p:sp>
      </p:grpSp>
      <p:grpSp>
        <p:nvGrpSpPr>
          <p:cNvPr id="10" name="组合 9">
            <a:extLst>
              <a:ext uri="{FF2B5EF4-FFF2-40B4-BE49-F238E27FC236}">
                <a16:creationId xmlns:a16="http://schemas.microsoft.com/office/drawing/2014/main" id="{0429C429-E869-FC2A-249C-4485661662EF}"/>
              </a:ext>
            </a:extLst>
          </p:cNvPr>
          <p:cNvGrpSpPr/>
          <p:nvPr/>
        </p:nvGrpSpPr>
        <p:grpSpPr>
          <a:xfrm>
            <a:off x="3575720" y="2659559"/>
            <a:ext cx="5040560" cy="576064"/>
            <a:chOff x="3215680" y="2204864"/>
            <a:chExt cx="5040560" cy="576064"/>
          </a:xfrm>
        </p:grpSpPr>
        <p:sp>
          <p:nvSpPr>
            <p:cNvPr id="11" name="矩形 10">
              <a:extLst>
                <a:ext uri="{FF2B5EF4-FFF2-40B4-BE49-F238E27FC236}">
                  <a16:creationId xmlns:a16="http://schemas.microsoft.com/office/drawing/2014/main" id="{894D9F5F-EC52-A50D-1DFA-E26CD04C55BF}"/>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latin typeface="Microsoft YaHei" panose="020B0503020204020204" pitchFamily="34" charset="-122"/>
                  <a:ea typeface="Microsoft YaHei" panose="020B0503020204020204" pitchFamily="34" charset="-122"/>
                </a:rPr>
                <a:t>02</a:t>
              </a:r>
              <a:endParaRPr kumimoji="1" lang="zh-CN" altLang="en-US" sz="2800" b="1" dirty="0">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5356FB38-7F76-FBB1-BAC1-AFEF42D8FCFF}"/>
                </a:ext>
              </a:extLst>
            </p:cNvPr>
            <p:cNvSpPr/>
            <p:nvPr/>
          </p:nvSpPr>
          <p:spPr>
            <a:xfrm>
              <a:off x="4655840" y="2204864"/>
              <a:ext cx="3600400"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堆结构</a:t>
              </a:r>
            </a:p>
          </p:txBody>
        </p:sp>
      </p:grpSp>
      <p:grpSp>
        <p:nvGrpSpPr>
          <p:cNvPr id="13" name="组合 12">
            <a:extLst>
              <a:ext uri="{FF2B5EF4-FFF2-40B4-BE49-F238E27FC236}">
                <a16:creationId xmlns:a16="http://schemas.microsoft.com/office/drawing/2014/main" id="{085B336E-CAEF-A723-DE79-29F9B1744562}"/>
              </a:ext>
            </a:extLst>
          </p:cNvPr>
          <p:cNvGrpSpPr/>
          <p:nvPr/>
        </p:nvGrpSpPr>
        <p:grpSpPr>
          <a:xfrm>
            <a:off x="3575720" y="3546302"/>
            <a:ext cx="5040560" cy="576064"/>
            <a:chOff x="3215680" y="2204864"/>
            <a:chExt cx="5040560" cy="576064"/>
          </a:xfrm>
        </p:grpSpPr>
        <p:sp>
          <p:nvSpPr>
            <p:cNvPr id="14" name="矩形 13">
              <a:extLst>
                <a:ext uri="{FF2B5EF4-FFF2-40B4-BE49-F238E27FC236}">
                  <a16:creationId xmlns:a16="http://schemas.microsoft.com/office/drawing/2014/main" id="{39FAFEB2-7BE1-FA8E-4242-AEF2DAB530DB}"/>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03</a:t>
              </a:r>
              <a:endParaRPr kumimoji="1" lang="zh-CN" altLang="en-US" sz="2800" b="1" dirty="0">
                <a:latin typeface="Microsoft YaHei" panose="020B0503020204020204" pitchFamily="34" charset="-122"/>
                <a:ea typeface="Microsoft YaHei" panose="020B0503020204020204" pitchFamily="34" charset="-122"/>
              </a:endParaRPr>
            </a:p>
          </p:txBody>
        </p:sp>
        <p:sp>
          <p:nvSpPr>
            <p:cNvPr id="15" name="矩形 14">
              <a:extLst>
                <a:ext uri="{FF2B5EF4-FFF2-40B4-BE49-F238E27FC236}">
                  <a16:creationId xmlns:a16="http://schemas.microsoft.com/office/drawing/2014/main" id="{20F92446-92C1-8353-D1C5-60AC6A7AD6AE}"/>
                </a:ext>
              </a:extLst>
            </p:cNvPr>
            <p:cNvSpPr/>
            <p:nvPr/>
          </p:nvSpPr>
          <p:spPr>
            <a:xfrm>
              <a:off x="4655840" y="2204864"/>
              <a:ext cx="3600400"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函数调用与栈结构</a:t>
              </a:r>
            </a:p>
          </p:txBody>
        </p:sp>
      </p:grpSp>
      <p:grpSp>
        <p:nvGrpSpPr>
          <p:cNvPr id="16" name="组合 15">
            <a:extLst>
              <a:ext uri="{FF2B5EF4-FFF2-40B4-BE49-F238E27FC236}">
                <a16:creationId xmlns:a16="http://schemas.microsoft.com/office/drawing/2014/main" id="{79B23E4C-9380-8255-CD16-4DDEF4CEC3C7}"/>
              </a:ext>
            </a:extLst>
          </p:cNvPr>
          <p:cNvGrpSpPr/>
          <p:nvPr/>
        </p:nvGrpSpPr>
        <p:grpSpPr>
          <a:xfrm>
            <a:off x="3575720" y="4433045"/>
            <a:ext cx="5040560" cy="576064"/>
            <a:chOff x="3215680" y="2204864"/>
            <a:chExt cx="5040560" cy="576064"/>
          </a:xfrm>
        </p:grpSpPr>
        <p:sp>
          <p:nvSpPr>
            <p:cNvPr id="17" name="矩形 16">
              <a:extLst>
                <a:ext uri="{FF2B5EF4-FFF2-40B4-BE49-F238E27FC236}">
                  <a16:creationId xmlns:a16="http://schemas.microsoft.com/office/drawing/2014/main" id="{9BA60EE0-4DD5-2893-E3A4-A28B9FA40C74}"/>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04</a:t>
              </a:r>
              <a:endParaRPr kumimoji="1" lang="zh-CN" altLang="en-US" sz="2800" b="1" dirty="0">
                <a:latin typeface="Microsoft YaHei" panose="020B0503020204020204" pitchFamily="34" charset="-122"/>
                <a:ea typeface="Microsoft YaHei" panose="020B0503020204020204" pitchFamily="34" charset="-122"/>
              </a:endParaRPr>
            </a:p>
          </p:txBody>
        </p:sp>
        <p:sp>
          <p:nvSpPr>
            <p:cNvPr id="18" name="矩形 17">
              <a:extLst>
                <a:ext uri="{FF2B5EF4-FFF2-40B4-BE49-F238E27FC236}">
                  <a16:creationId xmlns:a16="http://schemas.microsoft.com/office/drawing/2014/main" id="{3545FCE5-DCBD-C272-8130-E7F50FDBCC1E}"/>
                </a:ext>
              </a:extLst>
            </p:cNvPr>
            <p:cNvSpPr/>
            <p:nvPr/>
          </p:nvSpPr>
          <p:spPr>
            <a:xfrm>
              <a:off x="4655840" y="2204864"/>
              <a:ext cx="3600400"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主要寄存器</a:t>
              </a:r>
            </a:p>
          </p:txBody>
        </p:sp>
      </p:grpSp>
    </p:spTree>
    <p:extLst>
      <p:ext uri="{BB962C8B-B14F-4D97-AF65-F5344CB8AC3E}">
        <p14:creationId xmlns:p14="http://schemas.microsoft.com/office/powerpoint/2010/main" val="3090693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空闲双向链表</a:t>
            </a:r>
            <a:r>
              <a:rPr kumimoji="1" lang="en-US" altLang="zh-CN" sz="3200" dirty="0" err="1">
                <a:latin typeface="Microsoft YaHei" panose="020B0503020204020204" pitchFamily="34" charset="-122"/>
                <a:ea typeface="Microsoft YaHei" panose="020B0503020204020204" pitchFamily="34" charset="-122"/>
              </a:rPr>
              <a:t>Freelist</a:t>
            </a:r>
            <a:endParaRPr kumimoji="1" lang="zh-CN" altLang="en-US"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空表</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1919" y="1705609"/>
            <a:ext cx="4824536" cy="1791965"/>
          </a:xfrm>
          <a:prstGeom prst="rect">
            <a:avLst/>
          </a:prstGeom>
          <a:noFill/>
        </p:spPr>
        <p:txBody>
          <a:bodyPr wrap="square" rtlCol="0">
            <a:spAutoFit/>
          </a:bodyPr>
          <a:lstStyle/>
          <a:p>
            <a:pPr>
              <a:lnSpc>
                <a:spcPct val="125000"/>
              </a:lnSpc>
            </a:pP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把空闲堆块按照大小的不同链入不同的空表，可以方便堆管理系统高效检索指定大小的空闲堆块。</a:t>
            </a:r>
            <a:endPar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文本框 102">
            <a:extLst>
              <a:ext uri="{FF2B5EF4-FFF2-40B4-BE49-F238E27FC236}">
                <a16:creationId xmlns:a16="http://schemas.microsoft.com/office/drawing/2014/main" id="{146515CD-F256-F0F6-F889-59333ED3BD28}"/>
              </a:ext>
            </a:extLst>
          </p:cNvPr>
          <p:cNvSpPr txBox="1"/>
          <p:nvPr/>
        </p:nvSpPr>
        <p:spPr>
          <a:xfrm>
            <a:off x="9130047" y="3422654"/>
            <a:ext cx="351378" cy="338554"/>
          </a:xfrm>
          <a:prstGeom prst="rect">
            <a:avLst/>
          </a:prstGeom>
          <a:noFill/>
          <a:ln>
            <a:noFill/>
          </a:ln>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04" name="矩形 103">
            <a:extLst>
              <a:ext uri="{FF2B5EF4-FFF2-40B4-BE49-F238E27FC236}">
                <a16:creationId xmlns:a16="http://schemas.microsoft.com/office/drawing/2014/main" id="{C7DFD688-B8B3-9ACE-6891-85B67B0E0A96}"/>
              </a:ext>
            </a:extLst>
          </p:cNvPr>
          <p:cNvSpPr/>
          <p:nvPr/>
        </p:nvSpPr>
        <p:spPr>
          <a:xfrm>
            <a:off x="6482703" y="1390672"/>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free[0]</a:t>
            </a:r>
            <a:endParaRPr kumimoji="1" lang="zh-CN" altLang="en-US" sz="1600" dirty="0">
              <a:latin typeface="Microsoft YaHei" panose="020B0503020204020204" pitchFamily="34" charset="-122"/>
              <a:ea typeface="Microsoft YaHei" panose="020B0503020204020204" pitchFamily="34" charset="-122"/>
            </a:endParaRPr>
          </a:p>
        </p:txBody>
      </p:sp>
      <p:sp>
        <p:nvSpPr>
          <p:cNvPr id="105" name="矩形 104">
            <a:extLst>
              <a:ext uri="{FF2B5EF4-FFF2-40B4-BE49-F238E27FC236}">
                <a16:creationId xmlns:a16="http://schemas.microsoft.com/office/drawing/2014/main" id="{95D98886-BA26-BD6E-E91C-30DA62FFD885}"/>
              </a:ext>
            </a:extLst>
          </p:cNvPr>
          <p:cNvSpPr/>
          <p:nvPr/>
        </p:nvSpPr>
        <p:spPr>
          <a:xfrm>
            <a:off x="7613622" y="1642376"/>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1024</a:t>
            </a:r>
            <a:r>
              <a:rPr kumimoji="1" lang="zh-CN" altLang="en-US" sz="1600" dirty="0">
                <a:latin typeface="Microsoft YaHei" panose="020B0503020204020204" pitchFamily="34" charset="-122"/>
                <a:ea typeface="Microsoft YaHei" panose="020B0503020204020204" pitchFamily="34" charset="-122"/>
              </a:rPr>
              <a:t>字节</a:t>
            </a:r>
          </a:p>
        </p:txBody>
      </p:sp>
      <p:sp>
        <p:nvSpPr>
          <p:cNvPr id="106" name="矩形 105">
            <a:extLst>
              <a:ext uri="{FF2B5EF4-FFF2-40B4-BE49-F238E27FC236}">
                <a16:creationId xmlns:a16="http://schemas.microsoft.com/office/drawing/2014/main" id="{408F9D6C-C60E-11C2-03E5-4EF5C75AAE10}"/>
              </a:ext>
            </a:extLst>
          </p:cNvPr>
          <p:cNvSpPr/>
          <p:nvPr/>
        </p:nvSpPr>
        <p:spPr>
          <a:xfrm>
            <a:off x="8816476" y="1642376"/>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1024</a:t>
            </a:r>
            <a:r>
              <a:rPr kumimoji="1" lang="zh-CN" altLang="en-US" sz="1600" dirty="0">
                <a:latin typeface="Microsoft YaHei" panose="020B0503020204020204" pitchFamily="34" charset="-122"/>
                <a:ea typeface="Microsoft YaHei" panose="020B0503020204020204" pitchFamily="34" charset="-122"/>
              </a:rPr>
              <a:t>字节</a:t>
            </a:r>
          </a:p>
        </p:txBody>
      </p:sp>
      <p:sp>
        <p:nvSpPr>
          <p:cNvPr id="107" name="矩形 106">
            <a:extLst>
              <a:ext uri="{FF2B5EF4-FFF2-40B4-BE49-F238E27FC236}">
                <a16:creationId xmlns:a16="http://schemas.microsoft.com/office/drawing/2014/main" id="{E0988367-C1D4-1316-C99A-3AA1AD4B4BAA}"/>
              </a:ext>
            </a:extLst>
          </p:cNvPr>
          <p:cNvSpPr/>
          <p:nvPr/>
        </p:nvSpPr>
        <p:spPr>
          <a:xfrm>
            <a:off x="10014024" y="1642376"/>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2048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08" name="肘形连接符 97">
            <a:extLst>
              <a:ext uri="{FF2B5EF4-FFF2-40B4-BE49-F238E27FC236}">
                <a16:creationId xmlns:a16="http://schemas.microsoft.com/office/drawing/2014/main" id="{27AE5B93-9FD3-77A4-6FF9-205BB8059A5A}"/>
              </a:ext>
            </a:extLst>
          </p:cNvPr>
          <p:cNvCxnSpPr>
            <a:cxnSpLocks/>
            <a:stCxn id="107" idx="3"/>
          </p:cNvCxnSpPr>
          <p:nvPr/>
        </p:nvCxnSpPr>
        <p:spPr>
          <a:xfrm flipH="1" flipV="1">
            <a:off x="7385699" y="1530709"/>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sp>
        <p:nvSpPr>
          <p:cNvPr id="109" name="矩形 108">
            <a:extLst>
              <a:ext uri="{FF2B5EF4-FFF2-40B4-BE49-F238E27FC236}">
                <a16:creationId xmlns:a16="http://schemas.microsoft.com/office/drawing/2014/main" id="{D98FFA92-F465-5304-A153-60AA95B99439}"/>
              </a:ext>
            </a:extLst>
          </p:cNvPr>
          <p:cNvSpPr/>
          <p:nvPr/>
        </p:nvSpPr>
        <p:spPr>
          <a:xfrm>
            <a:off x="6482703" y="5360781"/>
            <a:ext cx="1130919" cy="58849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zh-CN" altLang="en-US" sz="1600" dirty="0">
                <a:latin typeface="Microsoft YaHei" panose="020B0503020204020204" pitchFamily="34" charset="-122"/>
                <a:ea typeface="Microsoft YaHei" panose="020B0503020204020204" pitchFamily="34" charset="-122"/>
              </a:rPr>
              <a:t>空表索引</a:t>
            </a:r>
            <a:endParaRPr kumimoji="1" lang="en-US" altLang="zh-CN" sz="1600" dirty="0">
              <a:latin typeface="Microsoft YaHei" panose="020B0503020204020204" pitchFamily="34" charset="-122"/>
              <a:ea typeface="Microsoft YaHei" panose="020B0503020204020204" pitchFamily="34" charset="-122"/>
            </a:endParaRPr>
          </a:p>
          <a:p>
            <a:pPr algn="ctr"/>
            <a:r>
              <a:rPr kumimoji="1" lang="en-US" altLang="zh-CN" sz="1600" dirty="0">
                <a:latin typeface="Microsoft YaHei" panose="020B0503020204020204" pitchFamily="34" charset="-122"/>
                <a:ea typeface="Microsoft YaHei" panose="020B0503020204020204" pitchFamily="34" charset="-122"/>
              </a:rPr>
              <a:t>(</a:t>
            </a:r>
            <a:r>
              <a:rPr kumimoji="1" lang="zh-CN" altLang="en-US" sz="1600" dirty="0">
                <a:latin typeface="Microsoft YaHei" panose="020B0503020204020204" pitchFamily="34" charset="-122"/>
                <a:ea typeface="Microsoft YaHei" panose="020B0503020204020204" pitchFamily="34" charset="-122"/>
              </a:rPr>
              <a:t>空表表头</a:t>
            </a: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10" name="矩形 109">
            <a:extLst>
              <a:ext uri="{FF2B5EF4-FFF2-40B4-BE49-F238E27FC236}">
                <a16:creationId xmlns:a16="http://schemas.microsoft.com/office/drawing/2014/main" id="{C9A66EFC-8870-BBC7-9FAD-357C173B9045}"/>
              </a:ext>
            </a:extLst>
          </p:cNvPr>
          <p:cNvSpPr/>
          <p:nvPr/>
        </p:nvSpPr>
        <p:spPr>
          <a:xfrm>
            <a:off x="8442423" y="5362430"/>
            <a:ext cx="2078003" cy="52626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zh-CN" altLang="en-US" sz="1600" dirty="0">
                <a:latin typeface="Microsoft YaHei" panose="020B0503020204020204" pitchFamily="34" charset="-122"/>
                <a:ea typeface="Microsoft YaHei" panose="020B0503020204020204" pitchFamily="34" charset="-122"/>
              </a:rPr>
              <a:t>空闲堆块（空表链）</a:t>
            </a:r>
          </a:p>
        </p:txBody>
      </p:sp>
      <p:cxnSp>
        <p:nvCxnSpPr>
          <p:cNvPr id="111" name="直线箭头连接符 92">
            <a:extLst>
              <a:ext uri="{FF2B5EF4-FFF2-40B4-BE49-F238E27FC236}">
                <a16:creationId xmlns:a16="http://schemas.microsoft.com/office/drawing/2014/main" id="{C406994B-9A2B-C37A-981C-5A72859FA644}"/>
              </a:ext>
            </a:extLst>
          </p:cNvPr>
          <p:cNvCxnSpPr>
            <a:cxnSpLocks/>
          </p:cNvCxnSpPr>
          <p:nvPr/>
        </p:nvCxnSpPr>
        <p:spPr>
          <a:xfrm>
            <a:off x="9792342" y="191971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2" name="直线箭头连接符 96">
            <a:extLst>
              <a:ext uri="{FF2B5EF4-FFF2-40B4-BE49-F238E27FC236}">
                <a16:creationId xmlns:a16="http://schemas.microsoft.com/office/drawing/2014/main" id="{6B012698-FB14-D572-F079-F23A085C40E9}"/>
              </a:ext>
            </a:extLst>
          </p:cNvPr>
          <p:cNvCxnSpPr>
            <a:cxnSpLocks/>
          </p:cNvCxnSpPr>
          <p:nvPr/>
        </p:nvCxnSpPr>
        <p:spPr>
          <a:xfrm flipH="1">
            <a:off x="9796499" y="177720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3" name="直线箭头连接符 92">
            <a:extLst>
              <a:ext uri="{FF2B5EF4-FFF2-40B4-BE49-F238E27FC236}">
                <a16:creationId xmlns:a16="http://schemas.microsoft.com/office/drawing/2014/main" id="{6E51D02C-C510-A539-036B-C8886BFF3497}"/>
              </a:ext>
            </a:extLst>
          </p:cNvPr>
          <p:cNvCxnSpPr>
            <a:cxnSpLocks/>
          </p:cNvCxnSpPr>
          <p:nvPr/>
        </p:nvCxnSpPr>
        <p:spPr>
          <a:xfrm>
            <a:off x="8596296" y="1903027"/>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4" name="直线箭头连接符 96">
            <a:extLst>
              <a:ext uri="{FF2B5EF4-FFF2-40B4-BE49-F238E27FC236}">
                <a16:creationId xmlns:a16="http://schemas.microsoft.com/office/drawing/2014/main" id="{F3AAFF85-D6BE-8F6A-8B0B-49F0EA1D68E7}"/>
              </a:ext>
            </a:extLst>
          </p:cNvPr>
          <p:cNvCxnSpPr>
            <a:cxnSpLocks/>
          </p:cNvCxnSpPr>
          <p:nvPr/>
        </p:nvCxnSpPr>
        <p:spPr>
          <a:xfrm flipH="1">
            <a:off x="8600453" y="176051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5" name="直线箭头连接符 92">
            <a:extLst>
              <a:ext uri="{FF2B5EF4-FFF2-40B4-BE49-F238E27FC236}">
                <a16:creationId xmlns:a16="http://schemas.microsoft.com/office/drawing/2014/main" id="{B77F784E-D97B-6C69-8289-46756BAA4A89}"/>
              </a:ext>
            </a:extLst>
          </p:cNvPr>
          <p:cNvCxnSpPr>
            <a:cxnSpLocks/>
          </p:cNvCxnSpPr>
          <p:nvPr/>
        </p:nvCxnSpPr>
        <p:spPr>
          <a:xfrm>
            <a:off x="7393442" y="1907501"/>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6" name="直线箭头连接符 96">
            <a:extLst>
              <a:ext uri="{FF2B5EF4-FFF2-40B4-BE49-F238E27FC236}">
                <a16:creationId xmlns:a16="http://schemas.microsoft.com/office/drawing/2014/main" id="{394A0D6D-01C2-80E5-E829-1B680E2DC32E}"/>
              </a:ext>
            </a:extLst>
          </p:cNvPr>
          <p:cNvCxnSpPr>
            <a:cxnSpLocks/>
          </p:cNvCxnSpPr>
          <p:nvPr/>
        </p:nvCxnSpPr>
        <p:spPr>
          <a:xfrm flipH="1">
            <a:off x="7397599" y="176499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17" name="矩形 116">
            <a:extLst>
              <a:ext uri="{FF2B5EF4-FFF2-40B4-BE49-F238E27FC236}">
                <a16:creationId xmlns:a16="http://schemas.microsoft.com/office/drawing/2014/main" id="{583A34FE-D244-94EE-CD55-F8BDE1E55B77}"/>
              </a:ext>
            </a:extLst>
          </p:cNvPr>
          <p:cNvSpPr/>
          <p:nvPr/>
        </p:nvSpPr>
        <p:spPr>
          <a:xfrm>
            <a:off x="6482703" y="2033878"/>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free[1]</a:t>
            </a:r>
            <a:endParaRPr kumimoji="1" lang="zh-CN" altLang="en-US" sz="1600" dirty="0">
              <a:latin typeface="Microsoft YaHei" panose="020B0503020204020204" pitchFamily="34" charset="-122"/>
              <a:ea typeface="Microsoft YaHei" panose="020B0503020204020204" pitchFamily="34" charset="-122"/>
            </a:endParaRPr>
          </a:p>
        </p:txBody>
      </p:sp>
      <p:sp>
        <p:nvSpPr>
          <p:cNvPr id="118" name="矩形 117">
            <a:extLst>
              <a:ext uri="{FF2B5EF4-FFF2-40B4-BE49-F238E27FC236}">
                <a16:creationId xmlns:a16="http://schemas.microsoft.com/office/drawing/2014/main" id="{778BC120-54B0-95C8-BBFB-742BC17060BE}"/>
              </a:ext>
            </a:extLst>
          </p:cNvPr>
          <p:cNvSpPr/>
          <p:nvPr/>
        </p:nvSpPr>
        <p:spPr>
          <a:xfrm>
            <a:off x="7613622" y="2285582"/>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sp>
        <p:nvSpPr>
          <p:cNvPr id="119" name="矩形 118">
            <a:extLst>
              <a:ext uri="{FF2B5EF4-FFF2-40B4-BE49-F238E27FC236}">
                <a16:creationId xmlns:a16="http://schemas.microsoft.com/office/drawing/2014/main" id="{0AB36D3A-A63D-F0FA-DC99-37235CD18BE4}"/>
              </a:ext>
            </a:extLst>
          </p:cNvPr>
          <p:cNvSpPr/>
          <p:nvPr/>
        </p:nvSpPr>
        <p:spPr>
          <a:xfrm>
            <a:off x="8816476" y="2285582"/>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sp>
        <p:nvSpPr>
          <p:cNvPr id="120" name="矩形 119">
            <a:extLst>
              <a:ext uri="{FF2B5EF4-FFF2-40B4-BE49-F238E27FC236}">
                <a16:creationId xmlns:a16="http://schemas.microsoft.com/office/drawing/2014/main" id="{5F6013A3-45ED-F474-EB0C-1B626554D703}"/>
              </a:ext>
            </a:extLst>
          </p:cNvPr>
          <p:cNvSpPr/>
          <p:nvPr/>
        </p:nvSpPr>
        <p:spPr>
          <a:xfrm>
            <a:off x="10014024" y="2285582"/>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21" name="肘形连接符 97">
            <a:extLst>
              <a:ext uri="{FF2B5EF4-FFF2-40B4-BE49-F238E27FC236}">
                <a16:creationId xmlns:a16="http://schemas.microsoft.com/office/drawing/2014/main" id="{0BC1D4B0-4338-449A-7F22-B99A29A07052}"/>
              </a:ext>
            </a:extLst>
          </p:cNvPr>
          <p:cNvCxnSpPr>
            <a:cxnSpLocks/>
            <a:stCxn id="120" idx="3"/>
          </p:cNvCxnSpPr>
          <p:nvPr/>
        </p:nvCxnSpPr>
        <p:spPr>
          <a:xfrm flipH="1" flipV="1">
            <a:off x="7385699" y="2173915"/>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22" name="直线箭头连接符 92">
            <a:extLst>
              <a:ext uri="{FF2B5EF4-FFF2-40B4-BE49-F238E27FC236}">
                <a16:creationId xmlns:a16="http://schemas.microsoft.com/office/drawing/2014/main" id="{21EB8F30-3D09-C75D-5261-501B866B5E75}"/>
              </a:ext>
            </a:extLst>
          </p:cNvPr>
          <p:cNvCxnSpPr>
            <a:cxnSpLocks/>
          </p:cNvCxnSpPr>
          <p:nvPr/>
        </p:nvCxnSpPr>
        <p:spPr>
          <a:xfrm>
            <a:off x="9792342" y="256291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3" name="直线箭头连接符 96">
            <a:extLst>
              <a:ext uri="{FF2B5EF4-FFF2-40B4-BE49-F238E27FC236}">
                <a16:creationId xmlns:a16="http://schemas.microsoft.com/office/drawing/2014/main" id="{0004F15C-F819-0B7C-FAAA-E21AA09CE4E6}"/>
              </a:ext>
            </a:extLst>
          </p:cNvPr>
          <p:cNvCxnSpPr>
            <a:cxnSpLocks/>
          </p:cNvCxnSpPr>
          <p:nvPr/>
        </p:nvCxnSpPr>
        <p:spPr>
          <a:xfrm flipH="1">
            <a:off x="9796499" y="242040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4" name="直线箭头连接符 92">
            <a:extLst>
              <a:ext uri="{FF2B5EF4-FFF2-40B4-BE49-F238E27FC236}">
                <a16:creationId xmlns:a16="http://schemas.microsoft.com/office/drawing/2014/main" id="{62C0DCF5-F3F5-36C7-8493-CB0D162B28C8}"/>
              </a:ext>
            </a:extLst>
          </p:cNvPr>
          <p:cNvCxnSpPr>
            <a:cxnSpLocks/>
          </p:cNvCxnSpPr>
          <p:nvPr/>
        </p:nvCxnSpPr>
        <p:spPr>
          <a:xfrm>
            <a:off x="8596296" y="254623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5" name="直线箭头连接符 96">
            <a:extLst>
              <a:ext uri="{FF2B5EF4-FFF2-40B4-BE49-F238E27FC236}">
                <a16:creationId xmlns:a16="http://schemas.microsoft.com/office/drawing/2014/main" id="{EBF51C99-AF8D-A432-C01E-DEC478640B9A}"/>
              </a:ext>
            </a:extLst>
          </p:cNvPr>
          <p:cNvCxnSpPr>
            <a:cxnSpLocks/>
          </p:cNvCxnSpPr>
          <p:nvPr/>
        </p:nvCxnSpPr>
        <p:spPr>
          <a:xfrm flipH="1">
            <a:off x="8600453" y="240372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6" name="直线箭头连接符 92">
            <a:extLst>
              <a:ext uri="{FF2B5EF4-FFF2-40B4-BE49-F238E27FC236}">
                <a16:creationId xmlns:a16="http://schemas.microsoft.com/office/drawing/2014/main" id="{86D59A8B-05DB-D53B-DE30-729F48C6F1B2}"/>
              </a:ext>
            </a:extLst>
          </p:cNvPr>
          <p:cNvCxnSpPr>
            <a:cxnSpLocks/>
          </p:cNvCxnSpPr>
          <p:nvPr/>
        </p:nvCxnSpPr>
        <p:spPr>
          <a:xfrm>
            <a:off x="7393442" y="2550707"/>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7" name="直线箭头连接符 96">
            <a:extLst>
              <a:ext uri="{FF2B5EF4-FFF2-40B4-BE49-F238E27FC236}">
                <a16:creationId xmlns:a16="http://schemas.microsoft.com/office/drawing/2014/main" id="{C9F20693-4174-E1D1-A789-044D2FAB6EF6}"/>
              </a:ext>
            </a:extLst>
          </p:cNvPr>
          <p:cNvCxnSpPr>
            <a:cxnSpLocks/>
          </p:cNvCxnSpPr>
          <p:nvPr/>
        </p:nvCxnSpPr>
        <p:spPr>
          <a:xfrm flipH="1">
            <a:off x="7397599" y="240819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28" name="矩形 127">
            <a:extLst>
              <a:ext uri="{FF2B5EF4-FFF2-40B4-BE49-F238E27FC236}">
                <a16:creationId xmlns:a16="http://schemas.microsoft.com/office/drawing/2014/main" id="{267675F3-8438-06CB-7374-328006805B48}"/>
              </a:ext>
            </a:extLst>
          </p:cNvPr>
          <p:cNvSpPr/>
          <p:nvPr/>
        </p:nvSpPr>
        <p:spPr>
          <a:xfrm>
            <a:off x="6482703" y="2666780"/>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free[2]</a:t>
            </a:r>
            <a:endParaRPr kumimoji="1" lang="zh-CN" altLang="en-US" sz="1600" dirty="0">
              <a:latin typeface="Microsoft YaHei" panose="020B0503020204020204" pitchFamily="34" charset="-122"/>
              <a:ea typeface="Microsoft YaHei" panose="020B0503020204020204" pitchFamily="34" charset="-122"/>
            </a:endParaRPr>
          </a:p>
        </p:txBody>
      </p:sp>
      <p:sp>
        <p:nvSpPr>
          <p:cNvPr id="129" name="矩形 128">
            <a:extLst>
              <a:ext uri="{FF2B5EF4-FFF2-40B4-BE49-F238E27FC236}">
                <a16:creationId xmlns:a16="http://schemas.microsoft.com/office/drawing/2014/main" id="{BA1782EC-9586-5607-CFF7-42E0D2B11BAF}"/>
              </a:ext>
            </a:extLst>
          </p:cNvPr>
          <p:cNvSpPr/>
          <p:nvPr/>
        </p:nvSpPr>
        <p:spPr>
          <a:xfrm>
            <a:off x="7613622" y="2918484"/>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30" name="矩形 129">
            <a:extLst>
              <a:ext uri="{FF2B5EF4-FFF2-40B4-BE49-F238E27FC236}">
                <a16:creationId xmlns:a16="http://schemas.microsoft.com/office/drawing/2014/main" id="{01A7D005-FEB4-3ABB-9142-6628FDCE8930}"/>
              </a:ext>
            </a:extLst>
          </p:cNvPr>
          <p:cNvSpPr/>
          <p:nvPr/>
        </p:nvSpPr>
        <p:spPr>
          <a:xfrm>
            <a:off x="8816476" y="2918484"/>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31" name="矩形 130">
            <a:extLst>
              <a:ext uri="{FF2B5EF4-FFF2-40B4-BE49-F238E27FC236}">
                <a16:creationId xmlns:a16="http://schemas.microsoft.com/office/drawing/2014/main" id="{9E8ABC49-5443-CE05-07F6-354CEDC691C2}"/>
              </a:ext>
            </a:extLst>
          </p:cNvPr>
          <p:cNvSpPr/>
          <p:nvPr/>
        </p:nvSpPr>
        <p:spPr>
          <a:xfrm>
            <a:off x="10014024" y="2918484"/>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32" name="肘形连接符 97">
            <a:extLst>
              <a:ext uri="{FF2B5EF4-FFF2-40B4-BE49-F238E27FC236}">
                <a16:creationId xmlns:a16="http://schemas.microsoft.com/office/drawing/2014/main" id="{E4D1076C-E6A7-4D33-EF20-0E3131F8B1AF}"/>
              </a:ext>
            </a:extLst>
          </p:cNvPr>
          <p:cNvCxnSpPr>
            <a:cxnSpLocks/>
            <a:stCxn id="131" idx="3"/>
          </p:cNvCxnSpPr>
          <p:nvPr/>
        </p:nvCxnSpPr>
        <p:spPr>
          <a:xfrm flipH="1" flipV="1">
            <a:off x="7385699" y="2806817"/>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33" name="直线箭头连接符 92">
            <a:extLst>
              <a:ext uri="{FF2B5EF4-FFF2-40B4-BE49-F238E27FC236}">
                <a16:creationId xmlns:a16="http://schemas.microsoft.com/office/drawing/2014/main" id="{AD0A52F1-F108-DF86-5EA7-07E7445751FD}"/>
              </a:ext>
            </a:extLst>
          </p:cNvPr>
          <p:cNvCxnSpPr>
            <a:cxnSpLocks/>
          </p:cNvCxnSpPr>
          <p:nvPr/>
        </p:nvCxnSpPr>
        <p:spPr>
          <a:xfrm>
            <a:off x="9792342" y="319582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4" name="直线箭头连接符 96">
            <a:extLst>
              <a:ext uri="{FF2B5EF4-FFF2-40B4-BE49-F238E27FC236}">
                <a16:creationId xmlns:a16="http://schemas.microsoft.com/office/drawing/2014/main" id="{C5B93E11-1191-CB63-28E0-29A4D5F98B7A}"/>
              </a:ext>
            </a:extLst>
          </p:cNvPr>
          <p:cNvCxnSpPr>
            <a:cxnSpLocks/>
          </p:cNvCxnSpPr>
          <p:nvPr/>
        </p:nvCxnSpPr>
        <p:spPr>
          <a:xfrm flipH="1">
            <a:off x="9796499" y="3053311"/>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5" name="直线箭头连接符 92">
            <a:extLst>
              <a:ext uri="{FF2B5EF4-FFF2-40B4-BE49-F238E27FC236}">
                <a16:creationId xmlns:a16="http://schemas.microsoft.com/office/drawing/2014/main" id="{6359B048-9ECF-445D-1050-01AA59B3F6A1}"/>
              </a:ext>
            </a:extLst>
          </p:cNvPr>
          <p:cNvCxnSpPr>
            <a:cxnSpLocks/>
          </p:cNvCxnSpPr>
          <p:nvPr/>
        </p:nvCxnSpPr>
        <p:spPr>
          <a:xfrm>
            <a:off x="8596296" y="3179135"/>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6" name="直线箭头连接符 96">
            <a:extLst>
              <a:ext uri="{FF2B5EF4-FFF2-40B4-BE49-F238E27FC236}">
                <a16:creationId xmlns:a16="http://schemas.microsoft.com/office/drawing/2014/main" id="{4D461695-3E93-37EF-4F18-C8E4622753DC}"/>
              </a:ext>
            </a:extLst>
          </p:cNvPr>
          <p:cNvCxnSpPr>
            <a:cxnSpLocks/>
          </p:cNvCxnSpPr>
          <p:nvPr/>
        </p:nvCxnSpPr>
        <p:spPr>
          <a:xfrm flipH="1">
            <a:off x="8600453" y="3036626"/>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7" name="直线箭头连接符 92">
            <a:extLst>
              <a:ext uri="{FF2B5EF4-FFF2-40B4-BE49-F238E27FC236}">
                <a16:creationId xmlns:a16="http://schemas.microsoft.com/office/drawing/2014/main" id="{D985C8D3-E929-DF9E-5D85-01EDBB096579}"/>
              </a:ext>
            </a:extLst>
          </p:cNvPr>
          <p:cNvCxnSpPr>
            <a:cxnSpLocks/>
          </p:cNvCxnSpPr>
          <p:nvPr/>
        </p:nvCxnSpPr>
        <p:spPr>
          <a:xfrm>
            <a:off x="7393442" y="318360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8" name="直线箭头连接符 96">
            <a:extLst>
              <a:ext uri="{FF2B5EF4-FFF2-40B4-BE49-F238E27FC236}">
                <a16:creationId xmlns:a16="http://schemas.microsoft.com/office/drawing/2014/main" id="{16BE2C7A-91F1-3CAA-7E75-AC3741A48C81}"/>
              </a:ext>
            </a:extLst>
          </p:cNvPr>
          <p:cNvCxnSpPr>
            <a:cxnSpLocks/>
          </p:cNvCxnSpPr>
          <p:nvPr/>
        </p:nvCxnSpPr>
        <p:spPr>
          <a:xfrm flipH="1">
            <a:off x="7397599" y="304110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39" name="矩形 138">
            <a:extLst>
              <a:ext uri="{FF2B5EF4-FFF2-40B4-BE49-F238E27FC236}">
                <a16:creationId xmlns:a16="http://schemas.microsoft.com/office/drawing/2014/main" id="{A6400A84-E7E4-45AB-9129-E757E982226F}"/>
              </a:ext>
            </a:extLst>
          </p:cNvPr>
          <p:cNvSpPr/>
          <p:nvPr/>
        </p:nvSpPr>
        <p:spPr>
          <a:xfrm>
            <a:off x="6482703" y="3304922"/>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40" name="矩形 139">
            <a:extLst>
              <a:ext uri="{FF2B5EF4-FFF2-40B4-BE49-F238E27FC236}">
                <a16:creationId xmlns:a16="http://schemas.microsoft.com/office/drawing/2014/main" id="{1A1438EC-F5AF-AF4F-FB74-251E69E6FF65}"/>
              </a:ext>
            </a:extLst>
          </p:cNvPr>
          <p:cNvSpPr/>
          <p:nvPr/>
        </p:nvSpPr>
        <p:spPr>
          <a:xfrm>
            <a:off x="6482703" y="3943064"/>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free[126]</a:t>
            </a:r>
            <a:endParaRPr kumimoji="1" lang="zh-CN" altLang="en-US" sz="1600" dirty="0">
              <a:latin typeface="Microsoft YaHei" panose="020B0503020204020204" pitchFamily="34" charset="-122"/>
              <a:ea typeface="Microsoft YaHei" panose="020B0503020204020204" pitchFamily="34" charset="-122"/>
            </a:endParaRPr>
          </a:p>
        </p:txBody>
      </p:sp>
      <p:sp>
        <p:nvSpPr>
          <p:cNvPr id="141" name="矩形 140">
            <a:extLst>
              <a:ext uri="{FF2B5EF4-FFF2-40B4-BE49-F238E27FC236}">
                <a16:creationId xmlns:a16="http://schemas.microsoft.com/office/drawing/2014/main" id="{5EB18FB3-6466-6C95-7717-39D6C5853E02}"/>
              </a:ext>
            </a:extLst>
          </p:cNvPr>
          <p:cNvSpPr/>
          <p:nvPr/>
        </p:nvSpPr>
        <p:spPr>
          <a:xfrm>
            <a:off x="7613622" y="4194768"/>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sp>
        <p:nvSpPr>
          <p:cNvPr id="142" name="矩形 141">
            <a:extLst>
              <a:ext uri="{FF2B5EF4-FFF2-40B4-BE49-F238E27FC236}">
                <a16:creationId xmlns:a16="http://schemas.microsoft.com/office/drawing/2014/main" id="{08C2AA47-B764-DF10-D91C-FE3AA776C241}"/>
              </a:ext>
            </a:extLst>
          </p:cNvPr>
          <p:cNvSpPr/>
          <p:nvPr/>
        </p:nvSpPr>
        <p:spPr>
          <a:xfrm>
            <a:off x="8816476" y="4194768"/>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sp>
        <p:nvSpPr>
          <p:cNvPr id="143" name="矩形 142">
            <a:extLst>
              <a:ext uri="{FF2B5EF4-FFF2-40B4-BE49-F238E27FC236}">
                <a16:creationId xmlns:a16="http://schemas.microsoft.com/office/drawing/2014/main" id="{BD1F5F0E-93FA-5D2D-B68A-AB3DCEA8756E}"/>
              </a:ext>
            </a:extLst>
          </p:cNvPr>
          <p:cNvSpPr/>
          <p:nvPr/>
        </p:nvSpPr>
        <p:spPr>
          <a:xfrm>
            <a:off x="10014024" y="4194768"/>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44" name="肘形连接符 97">
            <a:extLst>
              <a:ext uri="{FF2B5EF4-FFF2-40B4-BE49-F238E27FC236}">
                <a16:creationId xmlns:a16="http://schemas.microsoft.com/office/drawing/2014/main" id="{DCEACD64-3E3E-9E67-18C7-6A322451757B}"/>
              </a:ext>
            </a:extLst>
          </p:cNvPr>
          <p:cNvCxnSpPr>
            <a:cxnSpLocks/>
            <a:stCxn id="143" idx="3"/>
          </p:cNvCxnSpPr>
          <p:nvPr/>
        </p:nvCxnSpPr>
        <p:spPr>
          <a:xfrm flipH="1" flipV="1">
            <a:off x="7385699" y="4083101"/>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45" name="直线箭头连接符 92">
            <a:extLst>
              <a:ext uri="{FF2B5EF4-FFF2-40B4-BE49-F238E27FC236}">
                <a16:creationId xmlns:a16="http://schemas.microsoft.com/office/drawing/2014/main" id="{8A679BD4-D6A1-CE06-1508-4008767A05BB}"/>
              </a:ext>
            </a:extLst>
          </p:cNvPr>
          <p:cNvCxnSpPr>
            <a:cxnSpLocks/>
          </p:cNvCxnSpPr>
          <p:nvPr/>
        </p:nvCxnSpPr>
        <p:spPr>
          <a:xfrm>
            <a:off x="9792342" y="447210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6" name="直线箭头连接符 96">
            <a:extLst>
              <a:ext uri="{FF2B5EF4-FFF2-40B4-BE49-F238E27FC236}">
                <a16:creationId xmlns:a16="http://schemas.microsoft.com/office/drawing/2014/main" id="{CCB67991-9F7A-6D08-F849-FE1699640A76}"/>
              </a:ext>
            </a:extLst>
          </p:cNvPr>
          <p:cNvCxnSpPr>
            <a:cxnSpLocks/>
          </p:cNvCxnSpPr>
          <p:nvPr/>
        </p:nvCxnSpPr>
        <p:spPr>
          <a:xfrm flipH="1">
            <a:off x="9796499" y="4329595"/>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7" name="直线箭头连接符 92">
            <a:extLst>
              <a:ext uri="{FF2B5EF4-FFF2-40B4-BE49-F238E27FC236}">
                <a16:creationId xmlns:a16="http://schemas.microsoft.com/office/drawing/2014/main" id="{091CCD63-08B5-7F31-2781-0AB0F866BAD4}"/>
              </a:ext>
            </a:extLst>
          </p:cNvPr>
          <p:cNvCxnSpPr>
            <a:cxnSpLocks/>
          </p:cNvCxnSpPr>
          <p:nvPr/>
        </p:nvCxnSpPr>
        <p:spPr>
          <a:xfrm>
            <a:off x="8596296" y="445541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8" name="直线箭头连接符 96">
            <a:extLst>
              <a:ext uri="{FF2B5EF4-FFF2-40B4-BE49-F238E27FC236}">
                <a16:creationId xmlns:a16="http://schemas.microsoft.com/office/drawing/2014/main" id="{B87D8E0D-5509-B7FA-F347-8066380892DC}"/>
              </a:ext>
            </a:extLst>
          </p:cNvPr>
          <p:cNvCxnSpPr>
            <a:cxnSpLocks/>
          </p:cNvCxnSpPr>
          <p:nvPr/>
        </p:nvCxnSpPr>
        <p:spPr>
          <a:xfrm flipH="1">
            <a:off x="8600453" y="431291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9" name="直线箭头连接符 92">
            <a:extLst>
              <a:ext uri="{FF2B5EF4-FFF2-40B4-BE49-F238E27FC236}">
                <a16:creationId xmlns:a16="http://schemas.microsoft.com/office/drawing/2014/main" id="{3025C707-A24D-9F6F-B423-AED374245492}"/>
              </a:ext>
            </a:extLst>
          </p:cNvPr>
          <p:cNvCxnSpPr>
            <a:cxnSpLocks/>
          </p:cNvCxnSpPr>
          <p:nvPr/>
        </p:nvCxnSpPr>
        <p:spPr>
          <a:xfrm>
            <a:off x="7393442" y="445989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0" name="直线箭头连接符 96">
            <a:extLst>
              <a:ext uri="{FF2B5EF4-FFF2-40B4-BE49-F238E27FC236}">
                <a16:creationId xmlns:a16="http://schemas.microsoft.com/office/drawing/2014/main" id="{76BEAEBA-FCAA-0C55-6F59-1F278453969B}"/>
              </a:ext>
            </a:extLst>
          </p:cNvPr>
          <p:cNvCxnSpPr>
            <a:cxnSpLocks/>
          </p:cNvCxnSpPr>
          <p:nvPr/>
        </p:nvCxnSpPr>
        <p:spPr>
          <a:xfrm flipH="1">
            <a:off x="7397599" y="431738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51" name="矩形 150">
            <a:extLst>
              <a:ext uri="{FF2B5EF4-FFF2-40B4-BE49-F238E27FC236}">
                <a16:creationId xmlns:a16="http://schemas.microsoft.com/office/drawing/2014/main" id="{A2825981-28B7-895F-12AB-99C16592CC77}"/>
              </a:ext>
            </a:extLst>
          </p:cNvPr>
          <p:cNvSpPr/>
          <p:nvPr/>
        </p:nvSpPr>
        <p:spPr>
          <a:xfrm>
            <a:off x="6482703" y="4574693"/>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free[127]</a:t>
            </a:r>
            <a:endParaRPr kumimoji="1" lang="zh-CN" altLang="en-US" sz="1600" dirty="0">
              <a:latin typeface="Microsoft YaHei" panose="020B0503020204020204" pitchFamily="34" charset="-122"/>
              <a:ea typeface="Microsoft YaHei" panose="020B0503020204020204" pitchFamily="34" charset="-122"/>
            </a:endParaRPr>
          </a:p>
        </p:txBody>
      </p:sp>
      <p:sp>
        <p:nvSpPr>
          <p:cNvPr id="152" name="矩形 151">
            <a:extLst>
              <a:ext uri="{FF2B5EF4-FFF2-40B4-BE49-F238E27FC236}">
                <a16:creationId xmlns:a16="http://schemas.microsoft.com/office/drawing/2014/main" id="{D2CBF954-F213-8CF0-5A27-C4231757D125}"/>
              </a:ext>
            </a:extLst>
          </p:cNvPr>
          <p:cNvSpPr/>
          <p:nvPr/>
        </p:nvSpPr>
        <p:spPr>
          <a:xfrm>
            <a:off x="7613622" y="4826397"/>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53" name="矩形 152">
            <a:extLst>
              <a:ext uri="{FF2B5EF4-FFF2-40B4-BE49-F238E27FC236}">
                <a16:creationId xmlns:a16="http://schemas.microsoft.com/office/drawing/2014/main" id="{217CBA57-F7E2-99E0-B255-FE75E27C3919}"/>
              </a:ext>
            </a:extLst>
          </p:cNvPr>
          <p:cNvSpPr/>
          <p:nvPr/>
        </p:nvSpPr>
        <p:spPr>
          <a:xfrm>
            <a:off x="8816476" y="4826397"/>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54" name="矩形 153">
            <a:extLst>
              <a:ext uri="{FF2B5EF4-FFF2-40B4-BE49-F238E27FC236}">
                <a16:creationId xmlns:a16="http://schemas.microsoft.com/office/drawing/2014/main" id="{0C1D0DCE-8E15-AF6C-F77A-B91801AC842D}"/>
              </a:ext>
            </a:extLst>
          </p:cNvPr>
          <p:cNvSpPr/>
          <p:nvPr/>
        </p:nvSpPr>
        <p:spPr>
          <a:xfrm>
            <a:off x="10014024" y="4826397"/>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55" name="肘形连接符 97">
            <a:extLst>
              <a:ext uri="{FF2B5EF4-FFF2-40B4-BE49-F238E27FC236}">
                <a16:creationId xmlns:a16="http://schemas.microsoft.com/office/drawing/2014/main" id="{A4223365-A503-18F0-C69F-D71D920CDE95}"/>
              </a:ext>
            </a:extLst>
          </p:cNvPr>
          <p:cNvCxnSpPr>
            <a:cxnSpLocks/>
            <a:stCxn id="154" idx="3"/>
          </p:cNvCxnSpPr>
          <p:nvPr/>
        </p:nvCxnSpPr>
        <p:spPr>
          <a:xfrm flipH="1" flipV="1">
            <a:off x="7385699" y="4714730"/>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56" name="直线箭头连接符 92">
            <a:extLst>
              <a:ext uri="{FF2B5EF4-FFF2-40B4-BE49-F238E27FC236}">
                <a16:creationId xmlns:a16="http://schemas.microsoft.com/office/drawing/2014/main" id="{9E5489C5-5D67-6ACA-52D1-B1CF0A643F64}"/>
              </a:ext>
            </a:extLst>
          </p:cNvPr>
          <p:cNvCxnSpPr>
            <a:cxnSpLocks/>
          </p:cNvCxnSpPr>
          <p:nvPr/>
        </p:nvCxnSpPr>
        <p:spPr>
          <a:xfrm>
            <a:off x="9792342" y="510373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7" name="直线箭头连接符 96">
            <a:extLst>
              <a:ext uri="{FF2B5EF4-FFF2-40B4-BE49-F238E27FC236}">
                <a16:creationId xmlns:a16="http://schemas.microsoft.com/office/drawing/2014/main" id="{868D9472-BDF0-CD70-7F47-24AB116D417B}"/>
              </a:ext>
            </a:extLst>
          </p:cNvPr>
          <p:cNvCxnSpPr>
            <a:cxnSpLocks/>
          </p:cNvCxnSpPr>
          <p:nvPr/>
        </p:nvCxnSpPr>
        <p:spPr>
          <a:xfrm flipH="1">
            <a:off x="9796499" y="496122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8" name="直线箭头连接符 92">
            <a:extLst>
              <a:ext uri="{FF2B5EF4-FFF2-40B4-BE49-F238E27FC236}">
                <a16:creationId xmlns:a16="http://schemas.microsoft.com/office/drawing/2014/main" id="{72C15AF6-EE2E-4565-B1FB-896990993616}"/>
              </a:ext>
            </a:extLst>
          </p:cNvPr>
          <p:cNvCxnSpPr>
            <a:cxnSpLocks/>
          </p:cNvCxnSpPr>
          <p:nvPr/>
        </p:nvCxnSpPr>
        <p:spPr>
          <a:xfrm>
            <a:off x="8596296" y="508704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9" name="直线箭头连接符 96">
            <a:extLst>
              <a:ext uri="{FF2B5EF4-FFF2-40B4-BE49-F238E27FC236}">
                <a16:creationId xmlns:a16="http://schemas.microsoft.com/office/drawing/2014/main" id="{00A54379-5525-E726-1A0D-C52F4A506415}"/>
              </a:ext>
            </a:extLst>
          </p:cNvPr>
          <p:cNvCxnSpPr>
            <a:cxnSpLocks/>
          </p:cNvCxnSpPr>
          <p:nvPr/>
        </p:nvCxnSpPr>
        <p:spPr>
          <a:xfrm flipH="1">
            <a:off x="8600453" y="494453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60" name="直线箭头连接符 92">
            <a:extLst>
              <a:ext uri="{FF2B5EF4-FFF2-40B4-BE49-F238E27FC236}">
                <a16:creationId xmlns:a16="http://schemas.microsoft.com/office/drawing/2014/main" id="{94545A0B-1C2E-C94C-D7AF-5F26E4700058}"/>
              </a:ext>
            </a:extLst>
          </p:cNvPr>
          <p:cNvCxnSpPr>
            <a:cxnSpLocks/>
          </p:cNvCxnSpPr>
          <p:nvPr/>
        </p:nvCxnSpPr>
        <p:spPr>
          <a:xfrm>
            <a:off x="7393442" y="509152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61" name="直线箭头连接符 96">
            <a:extLst>
              <a:ext uri="{FF2B5EF4-FFF2-40B4-BE49-F238E27FC236}">
                <a16:creationId xmlns:a16="http://schemas.microsoft.com/office/drawing/2014/main" id="{092655CB-68FD-35F5-6568-37556D8A08D8}"/>
              </a:ext>
            </a:extLst>
          </p:cNvPr>
          <p:cNvCxnSpPr>
            <a:cxnSpLocks/>
          </p:cNvCxnSpPr>
          <p:nvPr/>
        </p:nvCxnSpPr>
        <p:spPr>
          <a:xfrm flipH="1">
            <a:off x="7397599" y="494901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23325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空闲双向链表</a:t>
            </a:r>
            <a:r>
              <a:rPr kumimoji="1" lang="en-US" altLang="zh-CN" sz="3200" dirty="0" err="1">
                <a:latin typeface="Microsoft YaHei" panose="020B0503020204020204" pitchFamily="34" charset="-122"/>
                <a:ea typeface="Microsoft YaHei" panose="020B0503020204020204" pitchFamily="34" charset="-122"/>
              </a:rPr>
              <a:t>Freelist</a:t>
            </a:r>
            <a:endParaRPr kumimoji="1" lang="zh-CN" altLang="en-US"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空表</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1919" y="1705609"/>
            <a:ext cx="4824536" cy="3523209"/>
          </a:xfrm>
          <a:prstGeom prst="rect">
            <a:avLst/>
          </a:prstGeom>
          <a:noFill/>
        </p:spPr>
        <p:txBody>
          <a:bodyPr wrap="square" rtlCol="0">
            <a:spAutoFit/>
          </a:bodyPr>
          <a:lstStyle/>
          <a:p>
            <a:pPr>
              <a:lnSpc>
                <a:spcPct val="125000"/>
              </a:lnSpc>
            </a:pP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把空闲堆块按照大小的不同链入不同的空表，可以方便堆管理系统高效检索指定大小的空闲堆块。</a:t>
            </a:r>
            <a:endPar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空表索引的第一项</a:t>
            </a:r>
            <a:r>
              <a:rPr kumimoji="1" lang="en"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free[0]</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所标识的空表相对比较特殊，这条双向链表链入了所有大于或等于</a:t>
            </a:r>
            <a:r>
              <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1024</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字节小于</a:t>
            </a:r>
            <a:r>
              <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512</a:t>
            </a:r>
            <a:r>
              <a:rPr kumimoji="1" lang="en"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KB</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的堆块，升序排列。这个空表通常又称为</a:t>
            </a:r>
            <a:r>
              <a:rPr kumimoji="1" lang="zh-CN" altLang="en-US" sz="1800" dirty="0">
                <a:solidFill>
                  <a:srgbClr val="FF0000"/>
                </a:solidFill>
                <a:latin typeface="Microsoft YaHei" panose="020B0503020204020204" pitchFamily="34" charset="-122"/>
                <a:ea typeface="Microsoft YaHei" panose="020B0503020204020204" pitchFamily="34" charset="-122"/>
              </a:rPr>
              <a:t>零号空表</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文本框 102">
            <a:extLst>
              <a:ext uri="{FF2B5EF4-FFF2-40B4-BE49-F238E27FC236}">
                <a16:creationId xmlns:a16="http://schemas.microsoft.com/office/drawing/2014/main" id="{146515CD-F256-F0F6-F889-59333ED3BD28}"/>
              </a:ext>
            </a:extLst>
          </p:cNvPr>
          <p:cNvSpPr txBox="1"/>
          <p:nvPr/>
        </p:nvSpPr>
        <p:spPr>
          <a:xfrm>
            <a:off x="9130047" y="3422654"/>
            <a:ext cx="351378" cy="338554"/>
          </a:xfrm>
          <a:prstGeom prst="rect">
            <a:avLst/>
          </a:prstGeom>
          <a:noFill/>
          <a:ln>
            <a:noFill/>
          </a:ln>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04" name="矩形 103">
            <a:extLst>
              <a:ext uri="{FF2B5EF4-FFF2-40B4-BE49-F238E27FC236}">
                <a16:creationId xmlns:a16="http://schemas.microsoft.com/office/drawing/2014/main" id="{C7DFD688-B8B3-9ACE-6891-85B67B0E0A96}"/>
              </a:ext>
            </a:extLst>
          </p:cNvPr>
          <p:cNvSpPr/>
          <p:nvPr/>
        </p:nvSpPr>
        <p:spPr>
          <a:xfrm>
            <a:off x="6482703" y="1390672"/>
            <a:ext cx="902996" cy="635501"/>
          </a:xfrm>
          <a:prstGeom prst="rect">
            <a:avLst/>
          </a:prstGeom>
          <a:solidFill>
            <a:schemeClr val="accent5">
              <a:lumMod val="40000"/>
              <a:lumOff val="60000"/>
            </a:schemeClr>
          </a:solid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free[0]</a:t>
            </a:r>
            <a:endParaRPr kumimoji="1" lang="zh-CN" altLang="en-US" sz="1600" dirty="0">
              <a:latin typeface="Microsoft YaHei" panose="020B0503020204020204" pitchFamily="34" charset="-122"/>
              <a:ea typeface="Microsoft YaHei" panose="020B0503020204020204" pitchFamily="34" charset="-122"/>
            </a:endParaRPr>
          </a:p>
        </p:txBody>
      </p:sp>
      <p:sp>
        <p:nvSpPr>
          <p:cNvPr id="105" name="矩形 104">
            <a:extLst>
              <a:ext uri="{FF2B5EF4-FFF2-40B4-BE49-F238E27FC236}">
                <a16:creationId xmlns:a16="http://schemas.microsoft.com/office/drawing/2014/main" id="{95D98886-BA26-BD6E-E91C-30DA62FFD885}"/>
              </a:ext>
            </a:extLst>
          </p:cNvPr>
          <p:cNvSpPr/>
          <p:nvPr/>
        </p:nvSpPr>
        <p:spPr>
          <a:xfrm>
            <a:off x="7613622" y="1642376"/>
            <a:ext cx="983827" cy="379142"/>
          </a:xfrm>
          <a:prstGeom prst="rect">
            <a:avLst/>
          </a:prstGeom>
          <a:solidFill>
            <a:schemeClr val="accent5">
              <a:lumMod val="40000"/>
              <a:lumOff val="60000"/>
            </a:schemeClr>
          </a:solid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1024</a:t>
            </a:r>
            <a:r>
              <a:rPr kumimoji="1" lang="zh-CN" altLang="en-US" sz="1600" dirty="0">
                <a:latin typeface="Microsoft YaHei" panose="020B0503020204020204" pitchFamily="34" charset="-122"/>
                <a:ea typeface="Microsoft YaHei" panose="020B0503020204020204" pitchFamily="34" charset="-122"/>
              </a:rPr>
              <a:t>字节</a:t>
            </a:r>
          </a:p>
        </p:txBody>
      </p:sp>
      <p:sp>
        <p:nvSpPr>
          <p:cNvPr id="106" name="矩形 105">
            <a:extLst>
              <a:ext uri="{FF2B5EF4-FFF2-40B4-BE49-F238E27FC236}">
                <a16:creationId xmlns:a16="http://schemas.microsoft.com/office/drawing/2014/main" id="{408F9D6C-C60E-11C2-03E5-4EF5C75AAE10}"/>
              </a:ext>
            </a:extLst>
          </p:cNvPr>
          <p:cNvSpPr/>
          <p:nvPr/>
        </p:nvSpPr>
        <p:spPr>
          <a:xfrm>
            <a:off x="8816476" y="1642376"/>
            <a:ext cx="978521" cy="379142"/>
          </a:xfrm>
          <a:prstGeom prst="rect">
            <a:avLst/>
          </a:prstGeom>
          <a:solidFill>
            <a:schemeClr val="accent5">
              <a:lumMod val="40000"/>
              <a:lumOff val="60000"/>
            </a:schemeClr>
          </a:solid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1024</a:t>
            </a:r>
            <a:r>
              <a:rPr kumimoji="1" lang="zh-CN" altLang="en-US" sz="1600" dirty="0">
                <a:latin typeface="Microsoft YaHei" panose="020B0503020204020204" pitchFamily="34" charset="-122"/>
                <a:ea typeface="Microsoft YaHei" panose="020B0503020204020204" pitchFamily="34" charset="-122"/>
              </a:rPr>
              <a:t>字节</a:t>
            </a:r>
          </a:p>
        </p:txBody>
      </p:sp>
      <p:sp>
        <p:nvSpPr>
          <p:cNvPr id="107" name="矩形 106">
            <a:extLst>
              <a:ext uri="{FF2B5EF4-FFF2-40B4-BE49-F238E27FC236}">
                <a16:creationId xmlns:a16="http://schemas.microsoft.com/office/drawing/2014/main" id="{E0988367-C1D4-1316-C99A-3AA1AD4B4BAA}"/>
              </a:ext>
            </a:extLst>
          </p:cNvPr>
          <p:cNvSpPr/>
          <p:nvPr/>
        </p:nvSpPr>
        <p:spPr>
          <a:xfrm>
            <a:off x="10014024" y="1642376"/>
            <a:ext cx="978520" cy="379142"/>
          </a:xfrm>
          <a:prstGeom prst="rect">
            <a:avLst/>
          </a:prstGeom>
          <a:solidFill>
            <a:schemeClr val="accent5">
              <a:lumMod val="40000"/>
              <a:lumOff val="60000"/>
            </a:schemeClr>
          </a:solid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2048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08" name="肘形连接符 97">
            <a:extLst>
              <a:ext uri="{FF2B5EF4-FFF2-40B4-BE49-F238E27FC236}">
                <a16:creationId xmlns:a16="http://schemas.microsoft.com/office/drawing/2014/main" id="{27AE5B93-9FD3-77A4-6FF9-205BB8059A5A}"/>
              </a:ext>
            </a:extLst>
          </p:cNvPr>
          <p:cNvCxnSpPr>
            <a:cxnSpLocks/>
            <a:stCxn id="107" idx="3"/>
          </p:cNvCxnSpPr>
          <p:nvPr/>
        </p:nvCxnSpPr>
        <p:spPr>
          <a:xfrm flipH="1" flipV="1">
            <a:off x="7385699" y="1530709"/>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sp>
        <p:nvSpPr>
          <p:cNvPr id="109" name="矩形 108">
            <a:extLst>
              <a:ext uri="{FF2B5EF4-FFF2-40B4-BE49-F238E27FC236}">
                <a16:creationId xmlns:a16="http://schemas.microsoft.com/office/drawing/2014/main" id="{D98FFA92-F465-5304-A153-60AA95B99439}"/>
              </a:ext>
            </a:extLst>
          </p:cNvPr>
          <p:cNvSpPr/>
          <p:nvPr/>
        </p:nvSpPr>
        <p:spPr>
          <a:xfrm>
            <a:off x="6482703" y="5360781"/>
            <a:ext cx="1130919" cy="58849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zh-CN" altLang="en-US" sz="1600" dirty="0">
                <a:latin typeface="Microsoft YaHei" panose="020B0503020204020204" pitchFamily="34" charset="-122"/>
                <a:ea typeface="Microsoft YaHei" panose="020B0503020204020204" pitchFamily="34" charset="-122"/>
              </a:rPr>
              <a:t>空表索引</a:t>
            </a:r>
            <a:endParaRPr kumimoji="1" lang="en-US" altLang="zh-CN" sz="1600" dirty="0">
              <a:latin typeface="Microsoft YaHei" panose="020B0503020204020204" pitchFamily="34" charset="-122"/>
              <a:ea typeface="Microsoft YaHei" panose="020B0503020204020204" pitchFamily="34" charset="-122"/>
            </a:endParaRPr>
          </a:p>
          <a:p>
            <a:pPr algn="ctr"/>
            <a:r>
              <a:rPr kumimoji="1" lang="en-US" altLang="zh-CN" sz="1600" dirty="0">
                <a:latin typeface="Microsoft YaHei" panose="020B0503020204020204" pitchFamily="34" charset="-122"/>
                <a:ea typeface="Microsoft YaHei" panose="020B0503020204020204" pitchFamily="34" charset="-122"/>
              </a:rPr>
              <a:t>(</a:t>
            </a:r>
            <a:r>
              <a:rPr kumimoji="1" lang="zh-CN" altLang="en-US" sz="1600" dirty="0">
                <a:latin typeface="Microsoft YaHei" panose="020B0503020204020204" pitchFamily="34" charset="-122"/>
                <a:ea typeface="Microsoft YaHei" panose="020B0503020204020204" pitchFamily="34" charset="-122"/>
              </a:rPr>
              <a:t>空表表头</a:t>
            </a: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10" name="矩形 109">
            <a:extLst>
              <a:ext uri="{FF2B5EF4-FFF2-40B4-BE49-F238E27FC236}">
                <a16:creationId xmlns:a16="http://schemas.microsoft.com/office/drawing/2014/main" id="{C9A66EFC-8870-BBC7-9FAD-357C173B9045}"/>
              </a:ext>
            </a:extLst>
          </p:cNvPr>
          <p:cNvSpPr/>
          <p:nvPr/>
        </p:nvSpPr>
        <p:spPr>
          <a:xfrm>
            <a:off x="8442423" y="5362430"/>
            <a:ext cx="2078003" cy="52626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zh-CN" altLang="en-US" sz="1600" dirty="0">
                <a:latin typeface="Microsoft YaHei" panose="020B0503020204020204" pitchFamily="34" charset="-122"/>
                <a:ea typeface="Microsoft YaHei" panose="020B0503020204020204" pitchFamily="34" charset="-122"/>
              </a:rPr>
              <a:t>空闲堆块（空表链）</a:t>
            </a:r>
          </a:p>
        </p:txBody>
      </p:sp>
      <p:cxnSp>
        <p:nvCxnSpPr>
          <p:cNvPr id="111" name="直线箭头连接符 92">
            <a:extLst>
              <a:ext uri="{FF2B5EF4-FFF2-40B4-BE49-F238E27FC236}">
                <a16:creationId xmlns:a16="http://schemas.microsoft.com/office/drawing/2014/main" id="{C406994B-9A2B-C37A-981C-5A72859FA644}"/>
              </a:ext>
            </a:extLst>
          </p:cNvPr>
          <p:cNvCxnSpPr>
            <a:cxnSpLocks/>
          </p:cNvCxnSpPr>
          <p:nvPr/>
        </p:nvCxnSpPr>
        <p:spPr>
          <a:xfrm>
            <a:off x="9792342" y="191971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2" name="直线箭头连接符 96">
            <a:extLst>
              <a:ext uri="{FF2B5EF4-FFF2-40B4-BE49-F238E27FC236}">
                <a16:creationId xmlns:a16="http://schemas.microsoft.com/office/drawing/2014/main" id="{6B012698-FB14-D572-F079-F23A085C40E9}"/>
              </a:ext>
            </a:extLst>
          </p:cNvPr>
          <p:cNvCxnSpPr>
            <a:cxnSpLocks/>
          </p:cNvCxnSpPr>
          <p:nvPr/>
        </p:nvCxnSpPr>
        <p:spPr>
          <a:xfrm flipH="1">
            <a:off x="9796499" y="177720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3" name="直线箭头连接符 92">
            <a:extLst>
              <a:ext uri="{FF2B5EF4-FFF2-40B4-BE49-F238E27FC236}">
                <a16:creationId xmlns:a16="http://schemas.microsoft.com/office/drawing/2014/main" id="{6E51D02C-C510-A539-036B-C8886BFF3497}"/>
              </a:ext>
            </a:extLst>
          </p:cNvPr>
          <p:cNvCxnSpPr>
            <a:cxnSpLocks/>
          </p:cNvCxnSpPr>
          <p:nvPr/>
        </p:nvCxnSpPr>
        <p:spPr>
          <a:xfrm>
            <a:off x="8596296" y="1903027"/>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4" name="直线箭头连接符 96">
            <a:extLst>
              <a:ext uri="{FF2B5EF4-FFF2-40B4-BE49-F238E27FC236}">
                <a16:creationId xmlns:a16="http://schemas.microsoft.com/office/drawing/2014/main" id="{F3AAFF85-D6BE-8F6A-8B0B-49F0EA1D68E7}"/>
              </a:ext>
            </a:extLst>
          </p:cNvPr>
          <p:cNvCxnSpPr>
            <a:cxnSpLocks/>
          </p:cNvCxnSpPr>
          <p:nvPr/>
        </p:nvCxnSpPr>
        <p:spPr>
          <a:xfrm flipH="1">
            <a:off x="8600453" y="176051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5" name="直线箭头连接符 92">
            <a:extLst>
              <a:ext uri="{FF2B5EF4-FFF2-40B4-BE49-F238E27FC236}">
                <a16:creationId xmlns:a16="http://schemas.microsoft.com/office/drawing/2014/main" id="{B77F784E-D97B-6C69-8289-46756BAA4A89}"/>
              </a:ext>
            </a:extLst>
          </p:cNvPr>
          <p:cNvCxnSpPr>
            <a:cxnSpLocks/>
          </p:cNvCxnSpPr>
          <p:nvPr/>
        </p:nvCxnSpPr>
        <p:spPr>
          <a:xfrm>
            <a:off x="7393442" y="1907501"/>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6" name="直线箭头连接符 96">
            <a:extLst>
              <a:ext uri="{FF2B5EF4-FFF2-40B4-BE49-F238E27FC236}">
                <a16:creationId xmlns:a16="http://schemas.microsoft.com/office/drawing/2014/main" id="{394A0D6D-01C2-80E5-E829-1B680E2DC32E}"/>
              </a:ext>
            </a:extLst>
          </p:cNvPr>
          <p:cNvCxnSpPr>
            <a:cxnSpLocks/>
          </p:cNvCxnSpPr>
          <p:nvPr/>
        </p:nvCxnSpPr>
        <p:spPr>
          <a:xfrm flipH="1">
            <a:off x="7397599" y="176499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17" name="矩形 116">
            <a:extLst>
              <a:ext uri="{FF2B5EF4-FFF2-40B4-BE49-F238E27FC236}">
                <a16:creationId xmlns:a16="http://schemas.microsoft.com/office/drawing/2014/main" id="{583A34FE-D244-94EE-CD55-F8BDE1E55B77}"/>
              </a:ext>
            </a:extLst>
          </p:cNvPr>
          <p:cNvSpPr/>
          <p:nvPr/>
        </p:nvSpPr>
        <p:spPr>
          <a:xfrm>
            <a:off x="6482703" y="2033878"/>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free[1]</a:t>
            </a:r>
            <a:endParaRPr kumimoji="1" lang="zh-CN" altLang="en-US" sz="1600" dirty="0">
              <a:latin typeface="Microsoft YaHei" panose="020B0503020204020204" pitchFamily="34" charset="-122"/>
              <a:ea typeface="Microsoft YaHei" panose="020B0503020204020204" pitchFamily="34" charset="-122"/>
            </a:endParaRPr>
          </a:p>
        </p:txBody>
      </p:sp>
      <p:sp>
        <p:nvSpPr>
          <p:cNvPr id="118" name="矩形 117">
            <a:extLst>
              <a:ext uri="{FF2B5EF4-FFF2-40B4-BE49-F238E27FC236}">
                <a16:creationId xmlns:a16="http://schemas.microsoft.com/office/drawing/2014/main" id="{778BC120-54B0-95C8-BBFB-742BC17060BE}"/>
              </a:ext>
            </a:extLst>
          </p:cNvPr>
          <p:cNvSpPr/>
          <p:nvPr/>
        </p:nvSpPr>
        <p:spPr>
          <a:xfrm>
            <a:off x="7613622" y="2285582"/>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sp>
        <p:nvSpPr>
          <p:cNvPr id="119" name="矩形 118">
            <a:extLst>
              <a:ext uri="{FF2B5EF4-FFF2-40B4-BE49-F238E27FC236}">
                <a16:creationId xmlns:a16="http://schemas.microsoft.com/office/drawing/2014/main" id="{0AB36D3A-A63D-F0FA-DC99-37235CD18BE4}"/>
              </a:ext>
            </a:extLst>
          </p:cNvPr>
          <p:cNvSpPr/>
          <p:nvPr/>
        </p:nvSpPr>
        <p:spPr>
          <a:xfrm>
            <a:off x="8816476" y="2285582"/>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sp>
        <p:nvSpPr>
          <p:cNvPr id="120" name="矩形 119">
            <a:extLst>
              <a:ext uri="{FF2B5EF4-FFF2-40B4-BE49-F238E27FC236}">
                <a16:creationId xmlns:a16="http://schemas.microsoft.com/office/drawing/2014/main" id="{5F6013A3-45ED-F474-EB0C-1B626554D703}"/>
              </a:ext>
            </a:extLst>
          </p:cNvPr>
          <p:cNvSpPr/>
          <p:nvPr/>
        </p:nvSpPr>
        <p:spPr>
          <a:xfrm>
            <a:off x="10014024" y="2285582"/>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21" name="肘形连接符 97">
            <a:extLst>
              <a:ext uri="{FF2B5EF4-FFF2-40B4-BE49-F238E27FC236}">
                <a16:creationId xmlns:a16="http://schemas.microsoft.com/office/drawing/2014/main" id="{0BC1D4B0-4338-449A-7F22-B99A29A07052}"/>
              </a:ext>
            </a:extLst>
          </p:cNvPr>
          <p:cNvCxnSpPr>
            <a:cxnSpLocks/>
            <a:stCxn id="120" idx="3"/>
          </p:cNvCxnSpPr>
          <p:nvPr/>
        </p:nvCxnSpPr>
        <p:spPr>
          <a:xfrm flipH="1" flipV="1">
            <a:off x="7385699" y="2173915"/>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22" name="直线箭头连接符 92">
            <a:extLst>
              <a:ext uri="{FF2B5EF4-FFF2-40B4-BE49-F238E27FC236}">
                <a16:creationId xmlns:a16="http://schemas.microsoft.com/office/drawing/2014/main" id="{21EB8F30-3D09-C75D-5261-501B866B5E75}"/>
              </a:ext>
            </a:extLst>
          </p:cNvPr>
          <p:cNvCxnSpPr>
            <a:cxnSpLocks/>
          </p:cNvCxnSpPr>
          <p:nvPr/>
        </p:nvCxnSpPr>
        <p:spPr>
          <a:xfrm>
            <a:off x="9792342" y="256291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3" name="直线箭头连接符 96">
            <a:extLst>
              <a:ext uri="{FF2B5EF4-FFF2-40B4-BE49-F238E27FC236}">
                <a16:creationId xmlns:a16="http://schemas.microsoft.com/office/drawing/2014/main" id="{0004F15C-F819-0B7C-FAAA-E21AA09CE4E6}"/>
              </a:ext>
            </a:extLst>
          </p:cNvPr>
          <p:cNvCxnSpPr>
            <a:cxnSpLocks/>
          </p:cNvCxnSpPr>
          <p:nvPr/>
        </p:nvCxnSpPr>
        <p:spPr>
          <a:xfrm flipH="1">
            <a:off x="9796499" y="242040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4" name="直线箭头连接符 92">
            <a:extLst>
              <a:ext uri="{FF2B5EF4-FFF2-40B4-BE49-F238E27FC236}">
                <a16:creationId xmlns:a16="http://schemas.microsoft.com/office/drawing/2014/main" id="{62C0DCF5-F3F5-36C7-8493-CB0D162B28C8}"/>
              </a:ext>
            </a:extLst>
          </p:cNvPr>
          <p:cNvCxnSpPr>
            <a:cxnSpLocks/>
          </p:cNvCxnSpPr>
          <p:nvPr/>
        </p:nvCxnSpPr>
        <p:spPr>
          <a:xfrm>
            <a:off x="8596296" y="254623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5" name="直线箭头连接符 96">
            <a:extLst>
              <a:ext uri="{FF2B5EF4-FFF2-40B4-BE49-F238E27FC236}">
                <a16:creationId xmlns:a16="http://schemas.microsoft.com/office/drawing/2014/main" id="{EBF51C99-AF8D-A432-C01E-DEC478640B9A}"/>
              </a:ext>
            </a:extLst>
          </p:cNvPr>
          <p:cNvCxnSpPr>
            <a:cxnSpLocks/>
          </p:cNvCxnSpPr>
          <p:nvPr/>
        </p:nvCxnSpPr>
        <p:spPr>
          <a:xfrm flipH="1">
            <a:off x="8600453" y="240372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6" name="直线箭头连接符 92">
            <a:extLst>
              <a:ext uri="{FF2B5EF4-FFF2-40B4-BE49-F238E27FC236}">
                <a16:creationId xmlns:a16="http://schemas.microsoft.com/office/drawing/2014/main" id="{86D59A8B-05DB-D53B-DE30-729F48C6F1B2}"/>
              </a:ext>
            </a:extLst>
          </p:cNvPr>
          <p:cNvCxnSpPr>
            <a:cxnSpLocks/>
          </p:cNvCxnSpPr>
          <p:nvPr/>
        </p:nvCxnSpPr>
        <p:spPr>
          <a:xfrm>
            <a:off x="7393442" y="2550707"/>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7" name="直线箭头连接符 96">
            <a:extLst>
              <a:ext uri="{FF2B5EF4-FFF2-40B4-BE49-F238E27FC236}">
                <a16:creationId xmlns:a16="http://schemas.microsoft.com/office/drawing/2014/main" id="{C9F20693-4174-E1D1-A789-044D2FAB6EF6}"/>
              </a:ext>
            </a:extLst>
          </p:cNvPr>
          <p:cNvCxnSpPr>
            <a:cxnSpLocks/>
          </p:cNvCxnSpPr>
          <p:nvPr/>
        </p:nvCxnSpPr>
        <p:spPr>
          <a:xfrm flipH="1">
            <a:off x="7397599" y="240819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28" name="矩形 127">
            <a:extLst>
              <a:ext uri="{FF2B5EF4-FFF2-40B4-BE49-F238E27FC236}">
                <a16:creationId xmlns:a16="http://schemas.microsoft.com/office/drawing/2014/main" id="{267675F3-8438-06CB-7374-328006805B48}"/>
              </a:ext>
            </a:extLst>
          </p:cNvPr>
          <p:cNvSpPr/>
          <p:nvPr/>
        </p:nvSpPr>
        <p:spPr>
          <a:xfrm>
            <a:off x="6482703" y="2666780"/>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free[2]</a:t>
            </a:r>
            <a:endParaRPr kumimoji="1" lang="zh-CN" altLang="en-US" sz="1600" dirty="0">
              <a:latin typeface="Microsoft YaHei" panose="020B0503020204020204" pitchFamily="34" charset="-122"/>
              <a:ea typeface="Microsoft YaHei" panose="020B0503020204020204" pitchFamily="34" charset="-122"/>
            </a:endParaRPr>
          </a:p>
        </p:txBody>
      </p:sp>
      <p:sp>
        <p:nvSpPr>
          <p:cNvPr id="129" name="矩形 128">
            <a:extLst>
              <a:ext uri="{FF2B5EF4-FFF2-40B4-BE49-F238E27FC236}">
                <a16:creationId xmlns:a16="http://schemas.microsoft.com/office/drawing/2014/main" id="{BA1782EC-9586-5607-CFF7-42E0D2B11BAF}"/>
              </a:ext>
            </a:extLst>
          </p:cNvPr>
          <p:cNvSpPr/>
          <p:nvPr/>
        </p:nvSpPr>
        <p:spPr>
          <a:xfrm>
            <a:off x="7613622" y="2918484"/>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30" name="矩形 129">
            <a:extLst>
              <a:ext uri="{FF2B5EF4-FFF2-40B4-BE49-F238E27FC236}">
                <a16:creationId xmlns:a16="http://schemas.microsoft.com/office/drawing/2014/main" id="{01A7D005-FEB4-3ABB-9142-6628FDCE8930}"/>
              </a:ext>
            </a:extLst>
          </p:cNvPr>
          <p:cNvSpPr/>
          <p:nvPr/>
        </p:nvSpPr>
        <p:spPr>
          <a:xfrm>
            <a:off x="8816476" y="2918484"/>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31" name="矩形 130">
            <a:extLst>
              <a:ext uri="{FF2B5EF4-FFF2-40B4-BE49-F238E27FC236}">
                <a16:creationId xmlns:a16="http://schemas.microsoft.com/office/drawing/2014/main" id="{9E8ABC49-5443-CE05-07F6-354CEDC691C2}"/>
              </a:ext>
            </a:extLst>
          </p:cNvPr>
          <p:cNvSpPr/>
          <p:nvPr/>
        </p:nvSpPr>
        <p:spPr>
          <a:xfrm>
            <a:off x="10014024" y="2918484"/>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32" name="肘形连接符 97">
            <a:extLst>
              <a:ext uri="{FF2B5EF4-FFF2-40B4-BE49-F238E27FC236}">
                <a16:creationId xmlns:a16="http://schemas.microsoft.com/office/drawing/2014/main" id="{E4D1076C-E6A7-4D33-EF20-0E3131F8B1AF}"/>
              </a:ext>
            </a:extLst>
          </p:cNvPr>
          <p:cNvCxnSpPr>
            <a:cxnSpLocks/>
            <a:stCxn id="131" idx="3"/>
          </p:cNvCxnSpPr>
          <p:nvPr/>
        </p:nvCxnSpPr>
        <p:spPr>
          <a:xfrm flipH="1" flipV="1">
            <a:off x="7385699" y="2806817"/>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33" name="直线箭头连接符 92">
            <a:extLst>
              <a:ext uri="{FF2B5EF4-FFF2-40B4-BE49-F238E27FC236}">
                <a16:creationId xmlns:a16="http://schemas.microsoft.com/office/drawing/2014/main" id="{AD0A52F1-F108-DF86-5EA7-07E7445751FD}"/>
              </a:ext>
            </a:extLst>
          </p:cNvPr>
          <p:cNvCxnSpPr>
            <a:cxnSpLocks/>
          </p:cNvCxnSpPr>
          <p:nvPr/>
        </p:nvCxnSpPr>
        <p:spPr>
          <a:xfrm>
            <a:off x="9792342" y="319582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4" name="直线箭头连接符 96">
            <a:extLst>
              <a:ext uri="{FF2B5EF4-FFF2-40B4-BE49-F238E27FC236}">
                <a16:creationId xmlns:a16="http://schemas.microsoft.com/office/drawing/2014/main" id="{C5B93E11-1191-CB63-28E0-29A4D5F98B7A}"/>
              </a:ext>
            </a:extLst>
          </p:cNvPr>
          <p:cNvCxnSpPr>
            <a:cxnSpLocks/>
          </p:cNvCxnSpPr>
          <p:nvPr/>
        </p:nvCxnSpPr>
        <p:spPr>
          <a:xfrm flipH="1">
            <a:off x="9796499" y="3053311"/>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5" name="直线箭头连接符 92">
            <a:extLst>
              <a:ext uri="{FF2B5EF4-FFF2-40B4-BE49-F238E27FC236}">
                <a16:creationId xmlns:a16="http://schemas.microsoft.com/office/drawing/2014/main" id="{6359B048-9ECF-445D-1050-01AA59B3F6A1}"/>
              </a:ext>
            </a:extLst>
          </p:cNvPr>
          <p:cNvCxnSpPr>
            <a:cxnSpLocks/>
          </p:cNvCxnSpPr>
          <p:nvPr/>
        </p:nvCxnSpPr>
        <p:spPr>
          <a:xfrm>
            <a:off x="8596296" y="3179135"/>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6" name="直线箭头连接符 96">
            <a:extLst>
              <a:ext uri="{FF2B5EF4-FFF2-40B4-BE49-F238E27FC236}">
                <a16:creationId xmlns:a16="http://schemas.microsoft.com/office/drawing/2014/main" id="{4D461695-3E93-37EF-4F18-C8E4622753DC}"/>
              </a:ext>
            </a:extLst>
          </p:cNvPr>
          <p:cNvCxnSpPr>
            <a:cxnSpLocks/>
          </p:cNvCxnSpPr>
          <p:nvPr/>
        </p:nvCxnSpPr>
        <p:spPr>
          <a:xfrm flipH="1">
            <a:off x="8600453" y="3036626"/>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7" name="直线箭头连接符 92">
            <a:extLst>
              <a:ext uri="{FF2B5EF4-FFF2-40B4-BE49-F238E27FC236}">
                <a16:creationId xmlns:a16="http://schemas.microsoft.com/office/drawing/2014/main" id="{D985C8D3-E929-DF9E-5D85-01EDBB096579}"/>
              </a:ext>
            </a:extLst>
          </p:cNvPr>
          <p:cNvCxnSpPr>
            <a:cxnSpLocks/>
          </p:cNvCxnSpPr>
          <p:nvPr/>
        </p:nvCxnSpPr>
        <p:spPr>
          <a:xfrm>
            <a:off x="7393442" y="318360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8" name="直线箭头连接符 96">
            <a:extLst>
              <a:ext uri="{FF2B5EF4-FFF2-40B4-BE49-F238E27FC236}">
                <a16:creationId xmlns:a16="http://schemas.microsoft.com/office/drawing/2014/main" id="{16BE2C7A-91F1-3CAA-7E75-AC3741A48C81}"/>
              </a:ext>
            </a:extLst>
          </p:cNvPr>
          <p:cNvCxnSpPr>
            <a:cxnSpLocks/>
          </p:cNvCxnSpPr>
          <p:nvPr/>
        </p:nvCxnSpPr>
        <p:spPr>
          <a:xfrm flipH="1">
            <a:off x="7397599" y="304110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39" name="矩形 138">
            <a:extLst>
              <a:ext uri="{FF2B5EF4-FFF2-40B4-BE49-F238E27FC236}">
                <a16:creationId xmlns:a16="http://schemas.microsoft.com/office/drawing/2014/main" id="{A6400A84-E7E4-45AB-9129-E757E982226F}"/>
              </a:ext>
            </a:extLst>
          </p:cNvPr>
          <p:cNvSpPr/>
          <p:nvPr/>
        </p:nvSpPr>
        <p:spPr>
          <a:xfrm>
            <a:off x="6482703" y="3304922"/>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40" name="矩形 139">
            <a:extLst>
              <a:ext uri="{FF2B5EF4-FFF2-40B4-BE49-F238E27FC236}">
                <a16:creationId xmlns:a16="http://schemas.microsoft.com/office/drawing/2014/main" id="{1A1438EC-F5AF-AF4F-FB74-251E69E6FF65}"/>
              </a:ext>
            </a:extLst>
          </p:cNvPr>
          <p:cNvSpPr/>
          <p:nvPr/>
        </p:nvSpPr>
        <p:spPr>
          <a:xfrm>
            <a:off x="6482703" y="3943064"/>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free[126]</a:t>
            </a:r>
            <a:endParaRPr kumimoji="1" lang="zh-CN" altLang="en-US" sz="1600" dirty="0">
              <a:latin typeface="Microsoft YaHei" panose="020B0503020204020204" pitchFamily="34" charset="-122"/>
              <a:ea typeface="Microsoft YaHei" panose="020B0503020204020204" pitchFamily="34" charset="-122"/>
            </a:endParaRPr>
          </a:p>
        </p:txBody>
      </p:sp>
      <p:sp>
        <p:nvSpPr>
          <p:cNvPr id="141" name="矩形 140">
            <a:extLst>
              <a:ext uri="{FF2B5EF4-FFF2-40B4-BE49-F238E27FC236}">
                <a16:creationId xmlns:a16="http://schemas.microsoft.com/office/drawing/2014/main" id="{5EB18FB3-6466-6C95-7717-39D6C5853E02}"/>
              </a:ext>
            </a:extLst>
          </p:cNvPr>
          <p:cNvSpPr/>
          <p:nvPr/>
        </p:nvSpPr>
        <p:spPr>
          <a:xfrm>
            <a:off x="7613622" y="4194768"/>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sp>
        <p:nvSpPr>
          <p:cNvPr id="142" name="矩形 141">
            <a:extLst>
              <a:ext uri="{FF2B5EF4-FFF2-40B4-BE49-F238E27FC236}">
                <a16:creationId xmlns:a16="http://schemas.microsoft.com/office/drawing/2014/main" id="{08C2AA47-B764-DF10-D91C-FE3AA776C241}"/>
              </a:ext>
            </a:extLst>
          </p:cNvPr>
          <p:cNvSpPr/>
          <p:nvPr/>
        </p:nvSpPr>
        <p:spPr>
          <a:xfrm>
            <a:off x="8816476" y="4194768"/>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sp>
        <p:nvSpPr>
          <p:cNvPr id="143" name="矩形 142">
            <a:extLst>
              <a:ext uri="{FF2B5EF4-FFF2-40B4-BE49-F238E27FC236}">
                <a16:creationId xmlns:a16="http://schemas.microsoft.com/office/drawing/2014/main" id="{BD1F5F0E-93FA-5D2D-B68A-AB3DCEA8756E}"/>
              </a:ext>
            </a:extLst>
          </p:cNvPr>
          <p:cNvSpPr/>
          <p:nvPr/>
        </p:nvSpPr>
        <p:spPr>
          <a:xfrm>
            <a:off x="10014024" y="4194768"/>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44" name="肘形连接符 97">
            <a:extLst>
              <a:ext uri="{FF2B5EF4-FFF2-40B4-BE49-F238E27FC236}">
                <a16:creationId xmlns:a16="http://schemas.microsoft.com/office/drawing/2014/main" id="{DCEACD64-3E3E-9E67-18C7-6A322451757B}"/>
              </a:ext>
            </a:extLst>
          </p:cNvPr>
          <p:cNvCxnSpPr>
            <a:cxnSpLocks/>
            <a:stCxn id="143" idx="3"/>
          </p:cNvCxnSpPr>
          <p:nvPr/>
        </p:nvCxnSpPr>
        <p:spPr>
          <a:xfrm flipH="1" flipV="1">
            <a:off x="7385699" y="4083101"/>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45" name="直线箭头连接符 92">
            <a:extLst>
              <a:ext uri="{FF2B5EF4-FFF2-40B4-BE49-F238E27FC236}">
                <a16:creationId xmlns:a16="http://schemas.microsoft.com/office/drawing/2014/main" id="{8A679BD4-D6A1-CE06-1508-4008767A05BB}"/>
              </a:ext>
            </a:extLst>
          </p:cNvPr>
          <p:cNvCxnSpPr>
            <a:cxnSpLocks/>
          </p:cNvCxnSpPr>
          <p:nvPr/>
        </p:nvCxnSpPr>
        <p:spPr>
          <a:xfrm>
            <a:off x="9792342" y="447210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6" name="直线箭头连接符 96">
            <a:extLst>
              <a:ext uri="{FF2B5EF4-FFF2-40B4-BE49-F238E27FC236}">
                <a16:creationId xmlns:a16="http://schemas.microsoft.com/office/drawing/2014/main" id="{CCB67991-9F7A-6D08-F849-FE1699640A76}"/>
              </a:ext>
            </a:extLst>
          </p:cNvPr>
          <p:cNvCxnSpPr>
            <a:cxnSpLocks/>
          </p:cNvCxnSpPr>
          <p:nvPr/>
        </p:nvCxnSpPr>
        <p:spPr>
          <a:xfrm flipH="1">
            <a:off x="9796499" y="4329595"/>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7" name="直线箭头连接符 92">
            <a:extLst>
              <a:ext uri="{FF2B5EF4-FFF2-40B4-BE49-F238E27FC236}">
                <a16:creationId xmlns:a16="http://schemas.microsoft.com/office/drawing/2014/main" id="{091CCD63-08B5-7F31-2781-0AB0F866BAD4}"/>
              </a:ext>
            </a:extLst>
          </p:cNvPr>
          <p:cNvCxnSpPr>
            <a:cxnSpLocks/>
          </p:cNvCxnSpPr>
          <p:nvPr/>
        </p:nvCxnSpPr>
        <p:spPr>
          <a:xfrm>
            <a:off x="8596296" y="445541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8" name="直线箭头连接符 96">
            <a:extLst>
              <a:ext uri="{FF2B5EF4-FFF2-40B4-BE49-F238E27FC236}">
                <a16:creationId xmlns:a16="http://schemas.microsoft.com/office/drawing/2014/main" id="{B87D8E0D-5509-B7FA-F347-8066380892DC}"/>
              </a:ext>
            </a:extLst>
          </p:cNvPr>
          <p:cNvCxnSpPr>
            <a:cxnSpLocks/>
          </p:cNvCxnSpPr>
          <p:nvPr/>
        </p:nvCxnSpPr>
        <p:spPr>
          <a:xfrm flipH="1">
            <a:off x="8600453" y="431291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9" name="直线箭头连接符 92">
            <a:extLst>
              <a:ext uri="{FF2B5EF4-FFF2-40B4-BE49-F238E27FC236}">
                <a16:creationId xmlns:a16="http://schemas.microsoft.com/office/drawing/2014/main" id="{3025C707-A24D-9F6F-B423-AED374245492}"/>
              </a:ext>
            </a:extLst>
          </p:cNvPr>
          <p:cNvCxnSpPr>
            <a:cxnSpLocks/>
          </p:cNvCxnSpPr>
          <p:nvPr/>
        </p:nvCxnSpPr>
        <p:spPr>
          <a:xfrm>
            <a:off x="7393442" y="445989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0" name="直线箭头连接符 96">
            <a:extLst>
              <a:ext uri="{FF2B5EF4-FFF2-40B4-BE49-F238E27FC236}">
                <a16:creationId xmlns:a16="http://schemas.microsoft.com/office/drawing/2014/main" id="{76BEAEBA-FCAA-0C55-6F59-1F278453969B}"/>
              </a:ext>
            </a:extLst>
          </p:cNvPr>
          <p:cNvCxnSpPr>
            <a:cxnSpLocks/>
          </p:cNvCxnSpPr>
          <p:nvPr/>
        </p:nvCxnSpPr>
        <p:spPr>
          <a:xfrm flipH="1">
            <a:off x="7397599" y="431738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51" name="矩形 150">
            <a:extLst>
              <a:ext uri="{FF2B5EF4-FFF2-40B4-BE49-F238E27FC236}">
                <a16:creationId xmlns:a16="http://schemas.microsoft.com/office/drawing/2014/main" id="{A2825981-28B7-895F-12AB-99C16592CC77}"/>
              </a:ext>
            </a:extLst>
          </p:cNvPr>
          <p:cNvSpPr/>
          <p:nvPr/>
        </p:nvSpPr>
        <p:spPr>
          <a:xfrm>
            <a:off x="6482703" y="4574693"/>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free[127]</a:t>
            </a:r>
            <a:endParaRPr kumimoji="1" lang="zh-CN" altLang="en-US" sz="1600" dirty="0">
              <a:latin typeface="Microsoft YaHei" panose="020B0503020204020204" pitchFamily="34" charset="-122"/>
              <a:ea typeface="Microsoft YaHei" panose="020B0503020204020204" pitchFamily="34" charset="-122"/>
            </a:endParaRPr>
          </a:p>
        </p:txBody>
      </p:sp>
      <p:sp>
        <p:nvSpPr>
          <p:cNvPr id="152" name="矩形 151">
            <a:extLst>
              <a:ext uri="{FF2B5EF4-FFF2-40B4-BE49-F238E27FC236}">
                <a16:creationId xmlns:a16="http://schemas.microsoft.com/office/drawing/2014/main" id="{D2CBF954-F213-8CF0-5A27-C4231757D125}"/>
              </a:ext>
            </a:extLst>
          </p:cNvPr>
          <p:cNvSpPr/>
          <p:nvPr/>
        </p:nvSpPr>
        <p:spPr>
          <a:xfrm>
            <a:off x="7613622" y="4826397"/>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53" name="矩形 152">
            <a:extLst>
              <a:ext uri="{FF2B5EF4-FFF2-40B4-BE49-F238E27FC236}">
                <a16:creationId xmlns:a16="http://schemas.microsoft.com/office/drawing/2014/main" id="{217CBA57-F7E2-99E0-B255-FE75E27C3919}"/>
              </a:ext>
            </a:extLst>
          </p:cNvPr>
          <p:cNvSpPr/>
          <p:nvPr/>
        </p:nvSpPr>
        <p:spPr>
          <a:xfrm>
            <a:off x="8816476" y="4826397"/>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54" name="矩形 153">
            <a:extLst>
              <a:ext uri="{FF2B5EF4-FFF2-40B4-BE49-F238E27FC236}">
                <a16:creationId xmlns:a16="http://schemas.microsoft.com/office/drawing/2014/main" id="{0C1D0DCE-8E15-AF6C-F77A-B91801AC842D}"/>
              </a:ext>
            </a:extLst>
          </p:cNvPr>
          <p:cNvSpPr/>
          <p:nvPr/>
        </p:nvSpPr>
        <p:spPr>
          <a:xfrm>
            <a:off x="10014024" y="4826397"/>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55" name="肘形连接符 97">
            <a:extLst>
              <a:ext uri="{FF2B5EF4-FFF2-40B4-BE49-F238E27FC236}">
                <a16:creationId xmlns:a16="http://schemas.microsoft.com/office/drawing/2014/main" id="{A4223365-A503-18F0-C69F-D71D920CDE95}"/>
              </a:ext>
            </a:extLst>
          </p:cNvPr>
          <p:cNvCxnSpPr>
            <a:cxnSpLocks/>
            <a:stCxn id="154" idx="3"/>
          </p:cNvCxnSpPr>
          <p:nvPr/>
        </p:nvCxnSpPr>
        <p:spPr>
          <a:xfrm flipH="1" flipV="1">
            <a:off x="7385699" y="4714730"/>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56" name="直线箭头连接符 92">
            <a:extLst>
              <a:ext uri="{FF2B5EF4-FFF2-40B4-BE49-F238E27FC236}">
                <a16:creationId xmlns:a16="http://schemas.microsoft.com/office/drawing/2014/main" id="{9E5489C5-5D67-6ACA-52D1-B1CF0A643F64}"/>
              </a:ext>
            </a:extLst>
          </p:cNvPr>
          <p:cNvCxnSpPr>
            <a:cxnSpLocks/>
          </p:cNvCxnSpPr>
          <p:nvPr/>
        </p:nvCxnSpPr>
        <p:spPr>
          <a:xfrm>
            <a:off x="9792342" y="510373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7" name="直线箭头连接符 96">
            <a:extLst>
              <a:ext uri="{FF2B5EF4-FFF2-40B4-BE49-F238E27FC236}">
                <a16:creationId xmlns:a16="http://schemas.microsoft.com/office/drawing/2014/main" id="{868D9472-BDF0-CD70-7F47-24AB116D417B}"/>
              </a:ext>
            </a:extLst>
          </p:cNvPr>
          <p:cNvCxnSpPr>
            <a:cxnSpLocks/>
          </p:cNvCxnSpPr>
          <p:nvPr/>
        </p:nvCxnSpPr>
        <p:spPr>
          <a:xfrm flipH="1">
            <a:off x="9796499" y="496122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8" name="直线箭头连接符 92">
            <a:extLst>
              <a:ext uri="{FF2B5EF4-FFF2-40B4-BE49-F238E27FC236}">
                <a16:creationId xmlns:a16="http://schemas.microsoft.com/office/drawing/2014/main" id="{72C15AF6-EE2E-4565-B1FB-896990993616}"/>
              </a:ext>
            </a:extLst>
          </p:cNvPr>
          <p:cNvCxnSpPr>
            <a:cxnSpLocks/>
          </p:cNvCxnSpPr>
          <p:nvPr/>
        </p:nvCxnSpPr>
        <p:spPr>
          <a:xfrm>
            <a:off x="8596296" y="508704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9" name="直线箭头连接符 96">
            <a:extLst>
              <a:ext uri="{FF2B5EF4-FFF2-40B4-BE49-F238E27FC236}">
                <a16:creationId xmlns:a16="http://schemas.microsoft.com/office/drawing/2014/main" id="{00A54379-5525-E726-1A0D-C52F4A506415}"/>
              </a:ext>
            </a:extLst>
          </p:cNvPr>
          <p:cNvCxnSpPr>
            <a:cxnSpLocks/>
          </p:cNvCxnSpPr>
          <p:nvPr/>
        </p:nvCxnSpPr>
        <p:spPr>
          <a:xfrm flipH="1">
            <a:off x="8600453" y="494453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60" name="直线箭头连接符 92">
            <a:extLst>
              <a:ext uri="{FF2B5EF4-FFF2-40B4-BE49-F238E27FC236}">
                <a16:creationId xmlns:a16="http://schemas.microsoft.com/office/drawing/2014/main" id="{94545A0B-1C2E-C94C-D7AF-5F26E4700058}"/>
              </a:ext>
            </a:extLst>
          </p:cNvPr>
          <p:cNvCxnSpPr>
            <a:cxnSpLocks/>
          </p:cNvCxnSpPr>
          <p:nvPr/>
        </p:nvCxnSpPr>
        <p:spPr>
          <a:xfrm>
            <a:off x="7393442" y="509152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61" name="直线箭头连接符 96">
            <a:extLst>
              <a:ext uri="{FF2B5EF4-FFF2-40B4-BE49-F238E27FC236}">
                <a16:creationId xmlns:a16="http://schemas.microsoft.com/office/drawing/2014/main" id="{092655CB-68FD-35F5-6568-37556D8A08D8}"/>
              </a:ext>
            </a:extLst>
          </p:cNvPr>
          <p:cNvCxnSpPr>
            <a:cxnSpLocks/>
          </p:cNvCxnSpPr>
          <p:nvPr/>
        </p:nvCxnSpPr>
        <p:spPr>
          <a:xfrm flipH="1">
            <a:off x="7397599" y="494901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8129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堆块分配</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定义</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1919" y="1705609"/>
            <a:ext cx="4824536" cy="1445717"/>
          </a:xfrm>
          <a:prstGeom prst="rect">
            <a:avLst/>
          </a:prstGeom>
          <a:noFill/>
        </p:spPr>
        <p:txBody>
          <a:bodyPr wrap="square" rtlCol="0">
            <a:spAutoFit/>
          </a:bodyPr>
          <a:lstStyle/>
          <a:p>
            <a:pPr>
              <a:lnSpc>
                <a:spcPct val="125000"/>
              </a:lnSpc>
            </a:pP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依据既定的查找空闲堆块的策略，找到合适的空闲堆块之后，将其状态修改为占用态、把它从堆表中“卸下”、返回一个指向堆块块身的指针给程序使用。</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文本框 102">
            <a:extLst>
              <a:ext uri="{FF2B5EF4-FFF2-40B4-BE49-F238E27FC236}">
                <a16:creationId xmlns:a16="http://schemas.microsoft.com/office/drawing/2014/main" id="{146515CD-F256-F0F6-F889-59333ED3BD28}"/>
              </a:ext>
            </a:extLst>
          </p:cNvPr>
          <p:cNvSpPr txBox="1"/>
          <p:nvPr/>
        </p:nvSpPr>
        <p:spPr>
          <a:xfrm>
            <a:off x="9130047" y="3422654"/>
            <a:ext cx="351378" cy="338554"/>
          </a:xfrm>
          <a:prstGeom prst="rect">
            <a:avLst/>
          </a:prstGeom>
          <a:noFill/>
          <a:ln>
            <a:noFill/>
          </a:ln>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04" name="矩形 103">
            <a:extLst>
              <a:ext uri="{FF2B5EF4-FFF2-40B4-BE49-F238E27FC236}">
                <a16:creationId xmlns:a16="http://schemas.microsoft.com/office/drawing/2014/main" id="{C7DFD688-B8B3-9ACE-6891-85B67B0E0A96}"/>
              </a:ext>
            </a:extLst>
          </p:cNvPr>
          <p:cNvSpPr/>
          <p:nvPr/>
        </p:nvSpPr>
        <p:spPr>
          <a:xfrm>
            <a:off x="6482703" y="1390672"/>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free[0]</a:t>
            </a:r>
            <a:endParaRPr kumimoji="1" lang="zh-CN" altLang="en-US" sz="1600" dirty="0">
              <a:latin typeface="Microsoft YaHei" panose="020B0503020204020204" pitchFamily="34" charset="-122"/>
              <a:ea typeface="Microsoft YaHei" panose="020B0503020204020204" pitchFamily="34" charset="-122"/>
            </a:endParaRPr>
          </a:p>
        </p:txBody>
      </p:sp>
      <p:sp>
        <p:nvSpPr>
          <p:cNvPr id="105" name="矩形 104">
            <a:extLst>
              <a:ext uri="{FF2B5EF4-FFF2-40B4-BE49-F238E27FC236}">
                <a16:creationId xmlns:a16="http://schemas.microsoft.com/office/drawing/2014/main" id="{95D98886-BA26-BD6E-E91C-30DA62FFD885}"/>
              </a:ext>
            </a:extLst>
          </p:cNvPr>
          <p:cNvSpPr/>
          <p:nvPr/>
        </p:nvSpPr>
        <p:spPr>
          <a:xfrm>
            <a:off x="7613622" y="1642376"/>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1024</a:t>
            </a:r>
            <a:r>
              <a:rPr kumimoji="1" lang="zh-CN" altLang="en-US" sz="1600" dirty="0">
                <a:latin typeface="Microsoft YaHei" panose="020B0503020204020204" pitchFamily="34" charset="-122"/>
                <a:ea typeface="Microsoft YaHei" panose="020B0503020204020204" pitchFamily="34" charset="-122"/>
              </a:rPr>
              <a:t>字节</a:t>
            </a:r>
          </a:p>
        </p:txBody>
      </p:sp>
      <p:sp>
        <p:nvSpPr>
          <p:cNvPr id="106" name="矩形 105">
            <a:extLst>
              <a:ext uri="{FF2B5EF4-FFF2-40B4-BE49-F238E27FC236}">
                <a16:creationId xmlns:a16="http://schemas.microsoft.com/office/drawing/2014/main" id="{408F9D6C-C60E-11C2-03E5-4EF5C75AAE10}"/>
              </a:ext>
            </a:extLst>
          </p:cNvPr>
          <p:cNvSpPr/>
          <p:nvPr/>
        </p:nvSpPr>
        <p:spPr>
          <a:xfrm>
            <a:off x="8816476" y="1642376"/>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1024</a:t>
            </a:r>
            <a:r>
              <a:rPr kumimoji="1" lang="zh-CN" altLang="en-US" sz="1600" dirty="0">
                <a:latin typeface="Microsoft YaHei" panose="020B0503020204020204" pitchFamily="34" charset="-122"/>
                <a:ea typeface="Microsoft YaHei" panose="020B0503020204020204" pitchFamily="34" charset="-122"/>
              </a:rPr>
              <a:t>字节</a:t>
            </a:r>
          </a:p>
        </p:txBody>
      </p:sp>
      <p:sp>
        <p:nvSpPr>
          <p:cNvPr id="107" name="矩形 106">
            <a:extLst>
              <a:ext uri="{FF2B5EF4-FFF2-40B4-BE49-F238E27FC236}">
                <a16:creationId xmlns:a16="http://schemas.microsoft.com/office/drawing/2014/main" id="{E0988367-C1D4-1316-C99A-3AA1AD4B4BAA}"/>
              </a:ext>
            </a:extLst>
          </p:cNvPr>
          <p:cNvSpPr/>
          <p:nvPr/>
        </p:nvSpPr>
        <p:spPr>
          <a:xfrm>
            <a:off x="10014024" y="1642376"/>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2048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08" name="肘形连接符 97">
            <a:extLst>
              <a:ext uri="{FF2B5EF4-FFF2-40B4-BE49-F238E27FC236}">
                <a16:creationId xmlns:a16="http://schemas.microsoft.com/office/drawing/2014/main" id="{27AE5B93-9FD3-77A4-6FF9-205BB8059A5A}"/>
              </a:ext>
            </a:extLst>
          </p:cNvPr>
          <p:cNvCxnSpPr>
            <a:cxnSpLocks/>
            <a:stCxn id="107" idx="3"/>
          </p:cNvCxnSpPr>
          <p:nvPr/>
        </p:nvCxnSpPr>
        <p:spPr>
          <a:xfrm flipH="1" flipV="1">
            <a:off x="7385699" y="1530709"/>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sp>
        <p:nvSpPr>
          <p:cNvPr id="109" name="矩形 108">
            <a:extLst>
              <a:ext uri="{FF2B5EF4-FFF2-40B4-BE49-F238E27FC236}">
                <a16:creationId xmlns:a16="http://schemas.microsoft.com/office/drawing/2014/main" id="{D98FFA92-F465-5304-A153-60AA95B99439}"/>
              </a:ext>
            </a:extLst>
          </p:cNvPr>
          <p:cNvSpPr/>
          <p:nvPr/>
        </p:nvSpPr>
        <p:spPr>
          <a:xfrm>
            <a:off x="6482703" y="5360781"/>
            <a:ext cx="1130919" cy="58849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zh-CN" altLang="en-US" sz="1600" dirty="0">
                <a:latin typeface="Microsoft YaHei" panose="020B0503020204020204" pitchFamily="34" charset="-122"/>
                <a:ea typeface="Microsoft YaHei" panose="020B0503020204020204" pitchFamily="34" charset="-122"/>
              </a:rPr>
              <a:t>空表索引</a:t>
            </a:r>
            <a:endParaRPr kumimoji="1" lang="en-US" altLang="zh-CN" sz="1600" dirty="0">
              <a:latin typeface="Microsoft YaHei" panose="020B0503020204020204" pitchFamily="34" charset="-122"/>
              <a:ea typeface="Microsoft YaHei" panose="020B0503020204020204" pitchFamily="34" charset="-122"/>
            </a:endParaRPr>
          </a:p>
          <a:p>
            <a:pPr algn="ctr"/>
            <a:r>
              <a:rPr kumimoji="1" lang="en-US" altLang="zh-CN" sz="1600" dirty="0">
                <a:latin typeface="Microsoft YaHei" panose="020B0503020204020204" pitchFamily="34" charset="-122"/>
                <a:ea typeface="Microsoft YaHei" panose="020B0503020204020204" pitchFamily="34" charset="-122"/>
              </a:rPr>
              <a:t>(</a:t>
            </a:r>
            <a:r>
              <a:rPr kumimoji="1" lang="zh-CN" altLang="en-US" sz="1600" dirty="0">
                <a:latin typeface="Microsoft YaHei" panose="020B0503020204020204" pitchFamily="34" charset="-122"/>
                <a:ea typeface="Microsoft YaHei" panose="020B0503020204020204" pitchFamily="34" charset="-122"/>
              </a:rPr>
              <a:t>空表表头</a:t>
            </a: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10" name="矩形 109">
            <a:extLst>
              <a:ext uri="{FF2B5EF4-FFF2-40B4-BE49-F238E27FC236}">
                <a16:creationId xmlns:a16="http://schemas.microsoft.com/office/drawing/2014/main" id="{C9A66EFC-8870-BBC7-9FAD-357C173B9045}"/>
              </a:ext>
            </a:extLst>
          </p:cNvPr>
          <p:cNvSpPr/>
          <p:nvPr/>
        </p:nvSpPr>
        <p:spPr>
          <a:xfrm>
            <a:off x="8442423" y="5362430"/>
            <a:ext cx="2078003" cy="52626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zh-CN" altLang="en-US" sz="1600" dirty="0">
                <a:latin typeface="Microsoft YaHei" panose="020B0503020204020204" pitchFamily="34" charset="-122"/>
                <a:ea typeface="Microsoft YaHei" panose="020B0503020204020204" pitchFamily="34" charset="-122"/>
              </a:rPr>
              <a:t>空闲堆块（空表链）</a:t>
            </a:r>
          </a:p>
        </p:txBody>
      </p:sp>
      <p:cxnSp>
        <p:nvCxnSpPr>
          <p:cNvPr id="111" name="直线箭头连接符 92">
            <a:extLst>
              <a:ext uri="{FF2B5EF4-FFF2-40B4-BE49-F238E27FC236}">
                <a16:creationId xmlns:a16="http://schemas.microsoft.com/office/drawing/2014/main" id="{C406994B-9A2B-C37A-981C-5A72859FA644}"/>
              </a:ext>
            </a:extLst>
          </p:cNvPr>
          <p:cNvCxnSpPr>
            <a:cxnSpLocks/>
          </p:cNvCxnSpPr>
          <p:nvPr/>
        </p:nvCxnSpPr>
        <p:spPr>
          <a:xfrm>
            <a:off x="9792342" y="191971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2" name="直线箭头连接符 96">
            <a:extLst>
              <a:ext uri="{FF2B5EF4-FFF2-40B4-BE49-F238E27FC236}">
                <a16:creationId xmlns:a16="http://schemas.microsoft.com/office/drawing/2014/main" id="{6B012698-FB14-D572-F079-F23A085C40E9}"/>
              </a:ext>
            </a:extLst>
          </p:cNvPr>
          <p:cNvCxnSpPr>
            <a:cxnSpLocks/>
          </p:cNvCxnSpPr>
          <p:nvPr/>
        </p:nvCxnSpPr>
        <p:spPr>
          <a:xfrm flipH="1">
            <a:off x="9796499" y="177720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3" name="直线箭头连接符 92">
            <a:extLst>
              <a:ext uri="{FF2B5EF4-FFF2-40B4-BE49-F238E27FC236}">
                <a16:creationId xmlns:a16="http://schemas.microsoft.com/office/drawing/2014/main" id="{6E51D02C-C510-A539-036B-C8886BFF3497}"/>
              </a:ext>
            </a:extLst>
          </p:cNvPr>
          <p:cNvCxnSpPr>
            <a:cxnSpLocks/>
          </p:cNvCxnSpPr>
          <p:nvPr/>
        </p:nvCxnSpPr>
        <p:spPr>
          <a:xfrm>
            <a:off x="8596296" y="1903027"/>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4" name="直线箭头连接符 96">
            <a:extLst>
              <a:ext uri="{FF2B5EF4-FFF2-40B4-BE49-F238E27FC236}">
                <a16:creationId xmlns:a16="http://schemas.microsoft.com/office/drawing/2014/main" id="{F3AAFF85-D6BE-8F6A-8B0B-49F0EA1D68E7}"/>
              </a:ext>
            </a:extLst>
          </p:cNvPr>
          <p:cNvCxnSpPr>
            <a:cxnSpLocks/>
          </p:cNvCxnSpPr>
          <p:nvPr/>
        </p:nvCxnSpPr>
        <p:spPr>
          <a:xfrm flipH="1">
            <a:off x="8600453" y="176051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5" name="直线箭头连接符 92">
            <a:extLst>
              <a:ext uri="{FF2B5EF4-FFF2-40B4-BE49-F238E27FC236}">
                <a16:creationId xmlns:a16="http://schemas.microsoft.com/office/drawing/2014/main" id="{B77F784E-D97B-6C69-8289-46756BAA4A89}"/>
              </a:ext>
            </a:extLst>
          </p:cNvPr>
          <p:cNvCxnSpPr>
            <a:cxnSpLocks/>
          </p:cNvCxnSpPr>
          <p:nvPr/>
        </p:nvCxnSpPr>
        <p:spPr>
          <a:xfrm>
            <a:off x="7393442" y="1907501"/>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6" name="直线箭头连接符 96">
            <a:extLst>
              <a:ext uri="{FF2B5EF4-FFF2-40B4-BE49-F238E27FC236}">
                <a16:creationId xmlns:a16="http://schemas.microsoft.com/office/drawing/2014/main" id="{394A0D6D-01C2-80E5-E829-1B680E2DC32E}"/>
              </a:ext>
            </a:extLst>
          </p:cNvPr>
          <p:cNvCxnSpPr>
            <a:cxnSpLocks/>
          </p:cNvCxnSpPr>
          <p:nvPr/>
        </p:nvCxnSpPr>
        <p:spPr>
          <a:xfrm flipH="1">
            <a:off x="7397599" y="176499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17" name="矩形 116">
            <a:extLst>
              <a:ext uri="{FF2B5EF4-FFF2-40B4-BE49-F238E27FC236}">
                <a16:creationId xmlns:a16="http://schemas.microsoft.com/office/drawing/2014/main" id="{583A34FE-D244-94EE-CD55-F8BDE1E55B77}"/>
              </a:ext>
            </a:extLst>
          </p:cNvPr>
          <p:cNvSpPr/>
          <p:nvPr/>
        </p:nvSpPr>
        <p:spPr>
          <a:xfrm>
            <a:off x="6482703" y="2033878"/>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free[1]</a:t>
            </a:r>
            <a:endParaRPr kumimoji="1" lang="zh-CN" altLang="en-US" sz="1600" dirty="0">
              <a:latin typeface="Microsoft YaHei" panose="020B0503020204020204" pitchFamily="34" charset="-122"/>
              <a:ea typeface="Microsoft YaHei" panose="020B0503020204020204" pitchFamily="34" charset="-122"/>
            </a:endParaRPr>
          </a:p>
        </p:txBody>
      </p:sp>
      <p:sp>
        <p:nvSpPr>
          <p:cNvPr id="118" name="矩形 117">
            <a:extLst>
              <a:ext uri="{FF2B5EF4-FFF2-40B4-BE49-F238E27FC236}">
                <a16:creationId xmlns:a16="http://schemas.microsoft.com/office/drawing/2014/main" id="{778BC120-54B0-95C8-BBFB-742BC17060BE}"/>
              </a:ext>
            </a:extLst>
          </p:cNvPr>
          <p:cNvSpPr/>
          <p:nvPr/>
        </p:nvSpPr>
        <p:spPr>
          <a:xfrm>
            <a:off x="7613622" y="2285582"/>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sp>
        <p:nvSpPr>
          <p:cNvPr id="119" name="矩形 118">
            <a:extLst>
              <a:ext uri="{FF2B5EF4-FFF2-40B4-BE49-F238E27FC236}">
                <a16:creationId xmlns:a16="http://schemas.microsoft.com/office/drawing/2014/main" id="{0AB36D3A-A63D-F0FA-DC99-37235CD18BE4}"/>
              </a:ext>
            </a:extLst>
          </p:cNvPr>
          <p:cNvSpPr/>
          <p:nvPr/>
        </p:nvSpPr>
        <p:spPr>
          <a:xfrm>
            <a:off x="8816476" y="2285582"/>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sp>
        <p:nvSpPr>
          <p:cNvPr id="120" name="矩形 119">
            <a:extLst>
              <a:ext uri="{FF2B5EF4-FFF2-40B4-BE49-F238E27FC236}">
                <a16:creationId xmlns:a16="http://schemas.microsoft.com/office/drawing/2014/main" id="{5F6013A3-45ED-F474-EB0C-1B626554D703}"/>
              </a:ext>
            </a:extLst>
          </p:cNvPr>
          <p:cNvSpPr/>
          <p:nvPr/>
        </p:nvSpPr>
        <p:spPr>
          <a:xfrm>
            <a:off x="10014024" y="2285582"/>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21" name="肘形连接符 97">
            <a:extLst>
              <a:ext uri="{FF2B5EF4-FFF2-40B4-BE49-F238E27FC236}">
                <a16:creationId xmlns:a16="http://schemas.microsoft.com/office/drawing/2014/main" id="{0BC1D4B0-4338-449A-7F22-B99A29A07052}"/>
              </a:ext>
            </a:extLst>
          </p:cNvPr>
          <p:cNvCxnSpPr>
            <a:cxnSpLocks/>
            <a:stCxn id="120" idx="3"/>
          </p:cNvCxnSpPr>
          <p:nvPr/>
        </p:nvCxnSpPr>
        <p:spPr>
          <a:xfrm flipH="1" flipV="1">
            <a:off x="7385699" y="2173915"/>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22" name="直线箭头连接符 92">
            <a:extLst>
              <a:ext uri="{FF2B5EF4-FFF2-40B4-BE49-F238E27FC236}">
                <a16:creationId xmlns:a16="http://schemas.microsoft.com/office/drawing/2014/main" id="{21EB8F30-3D09-C75D-5261-501B866B5E75}"/>
              </a:ext>
            </a:extLst>
          </p:cNvPr>
          <p:cNvCxnSpPr>
            <a:cxnSpLocks/>
          </p:cNvCxnSpPr>
          <p:nvPr/>
        </p:nvCxnSpPr>
        <p:spPr>
          <a:xfrm>
            <a:off x="9792342" y="256291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3" name="直线箭头连接符 96">
            <a:extLst>
              <a:ext uri="{FF2B5EF4-FFF2-40B4-BE49-F238E27FC236}">
                <a16:creationId xmlns:a16="http://schemas.microsoft.com/office/drawing/2014/main" id="{0004F15C-F819-0B7C-FAAA-E21AA09CE4E6}"/>
              </a:ext>
            </a:extLst>
          </p:cNvPr>
          <p:cNvCxnSpPr>
            <a:cxnSpLocks/>
          </p:cNvCxnSpPr>
          <p:nvPr/>
        </p:nvCxnSpPr>
        <p:spPr>
          <a:xfrm flipH="1">
            <a:off x="9796499" y="242040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4" name="直线箭头连接符 92">
            <a:extLst>
              <a:ext uri="{FF2B5EF4-FFF2-40B4-BE49-F238E27FC236}">
                <a16:creationId xmlns:a16="http://schemas.microsoft.com/office/drawing/2014/main" id="{62C0DCF5-F3F5-36C7-8493-CB0D162B28C8}"/>
              </a:ext>
            </a:extLst>
          </p:cNvPr>
          <p:cNvCxnSpPr>
            <a:cxnSpLocks/>
          </p:cNvCxnSpPr>
          <p:nvPr/>
        </p:nvCxnSpPr>
        <p:spPr>
          <a:xfrm>
            <a:off x="8596296" y="254623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5" name="直线箭头连接符 96">
            <a:extLst>
              <a:ext uri="{FF2B5EF4-FFF2-40B4-BE49-F238E27FC236}">
                <a16:creationId xmlns:a16="http://schemas.microsoft.com/office/drawing/2014/main" id="{EBF51C99-AF8D-A432-C01E-DEC478640B9A}"/>
              </a:ext>
            </a:extLst>
          </p:cNvPr>
          <p:cNvCxnSpPr>
            <a:cxnSpLocks/>
          </p:cNvCxnSpPr>
          <p:nvPr/>
        </p:nvCxnSpPr>
        <p:spPr>
          <a:xfrm flipH="1">
            <a:off x="8600453" y="240372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6" name="直线箭头连接符 92">
            <a:extLst>
              <a:ext uri="{FF2B5EF4-FFF2-40B4-BE49-F238E27FC236}">
                <a16:creationId xmlns:a16="http://schemas.microsoft.com/office/drawing/2014/main" id="{86D59A8B-05DB-D53B-DE30-729F48C6F1B2}"/>
              </a:ext>
            </a:extLst>
          </p:cNvPr>
          <p:cNvCxnSpPr>
            <a:cxnSpLocks/>
          </p:cNvCxnSpPr>
          <p:nvPr/>
        </p:nvCxnSpPr>
        <p:spPr>
          <a:xfrm>
            <a:off x="7393442" y="2550707"/>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7" name="直线箭头连接符 96">
            <a:extLst>
              <a:ext uri="{FF2B5EF4-FFF2-40B4-BE49-F238E27FC236}">
                <a16:creationId xmlns:a16="http://schemas.microsoft.com/office/drawing/2014/main" id="{C9F20693-4174-E1D1-A789-044D2FAB6EF6}"/>
              </a:ext>
            </a:extLst>
          </p:cNvPr>
          <p:cNvCxnSpPr>
            <a:cxnSpLocks/>
          </p:cNvCxnSpPr>
          <p:nvPr/>
        </p:nvCxnSpPr>
        <p:spPr>
          <a:xfrm flipH="1">
            <a:off x="7397599" y="240819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28" name="矩形 127">
            <a:extLst>
              <a:ext uri="{FF2B5EF4-FFF2-40B4-BE49-F238E27FC236}">
                <a16:creationId xmlns:a16="http://schemas.microsoft.com/office/drawing/2014/main" id="{267675F3-8438-06CB-7374-328006805B48}"/>
              </a:ext>
            </a:extLst>
          </p:cNvPr>
          <p:cNvSpPr/>
          <p:nvPr/>
        </p:nvSpPr>
        <p:spPr>
          <a:xfrm>
            <a:off x="6482703" y="2666780"/>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free[2]</a:t>
            </a:r>
            <a:endParaRPr kumimoji="1" lang="zh-CN" altLang="en-US" sz="1600" dirty="0">
              <a:latin typeface="Microsoft YaHei" panose="020B0503020204020204" pitchFamily="34" charset="-122"/>
              <a:ea typeface="Microsoft YaHei" panose="020B0503020204020204" pitchFamily="34" charset="-122"/>
            </a:endParaRPr>
          </a:p>
        </p:txBody>
      </p:sp>
      <p:sp>
        <p:nvSpPr>
          <p:cNvPr id="129" name="矩形 128">
            <a:extLst>
              <a:ext uri="{FF2B5EF4-FFF2-40B4-BE49-F238E27FC236}">
                <a16:creationId xmlns:a16="http://schemas.microsoft.com/office/drawing/2014/main" id="{BA1782EC-9586-5607-CFF7-42E0D2B11BAF}"/>
              </a:ext>
            </a:extLst>
          </p:cNvPr>
          <p:cNvSpPr/>
          <p:nvPr/>
        </p:nvSpPr>
        <p:spPr>
          <a:xfrm>
            <a:off x="7613622" y="2918484"/>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30" name="矩形 129">
            <a:extLst>
              <a:ext uri="{FF2B5EF4-FFF2-40B4-BE49-F238E27FC236}">
                <a16:creationId xmlns:a16="http://schemas.microsoft.com/office/drawing/2014/main" id="{01A7D005-FEB4-3ABB-9142-6628FDCE8930}"/>
              </a:ext>
            </a:extLst>
          </p:cNvPr>
          <p:cNvSpPr/>
          <p:nvPr/>
        </p:nvSpPr>
        <p:spPr>
          <a:xfrm>
            <a:off x="8816476" y="2918484"/>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31" name="矩形 130">
            <a:extLst>
              <a:ext uri="{FF2B5EF4-FFF2-40B4-BE49-F238E27FC236}">
                <a16:creationId xmlns:a16="http://schemas.microsoft.com/office/drawing/2014/main" id="{9E8ABC49-5443-CE05-07F6-354CEDC691C2}"/>
              </a:ext>
            </a:extLst>
          </p:cNvPr>
          <p:cNvSpPr/>
          <p:nvPr/>
        </p:nvSpPr>
        <p:spPr>
          <a:xfrm>
            <a:off x="10014024" y="2918484"/>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32" name="肘形连接符 97">
            <a:extLst>
              <a:ext uri="{FF2B5EF4-FFF2-40B4-BE49-F238E27FC236}">
                <a16:creationId xmlns:a16="http://schemas.microsoft.com/office/drawing/2014/main" id="{E4D1076C-E6A7-4D33-EF20-0E3131F8B1AF}"/>
              </a:ext>
            </a:extLst>
          </p:cNvPr>
          <p:cNvCxnSpPr>
            <a:cxnSpLocks/>
            <a:stCxn id="131" idx="3"/>
          </p:cNvCxnSpPr>
          <p:nvPr/>
        </p:nvCxnSpPr>
        <p:spPr>
          <a:xfrm flipH="1" flipV="1">
            <a:off x="7385699" y="2806817"/>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33" name="直线箭头连接符 92">
            <a:extLst>
              <a:ext uri="{FF2B5EF4-FFF2-40B4-BE49-F238E27FC236}">
                <a16:creationId xmlns:a16="http://schemas.microsoft.com/office/drawing/2014/main" id="{AD0A52F1-F108-DF86-5EA7-07E7445751FD}"/>
              </a:ext>
            </a:extLst>
          </p:cNvPr>
          <p:cNvCxnSpPr>
            <a:cxnSpLocks/>
          </p:cNvCxnSpPr>
          <p:nvPr/>
        </p:nvCxnSpPr>
        <p:spPr>
          <a:xfrm>
            <a:off x="9792342" y="319582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4" name="直线箭头连接符 96">
            <a:extLst>
              <a:ext uri="{FF2B5EF4-FFF2-40B4-BE49-F238E27FC236}">
                <a16:creationId xmlns:a16="http://schemas.microsoft.com/office/drawing/2014/main" id="{C5B93E11-1191-CB63-28E0-29A4D5F98B7A}"/>
              </a:ext>
            </a:extLst>
          </p:cNvPr>
          <p:cNvCxnSpPr>
            <a:cxnSpLocks/>
          </p:cNvCxnSpPr>
          <p:nvPr/>
        </p:nvCxnSpPr>
        <p:spPr>
          <a:xfrm flipH="1">
            <a:off x="9796499" y="3053311"/>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5" name="直线箭头连接符 92">
            <a:extLst>
              <a:ext uri="{FF2B5EF4-FFF2-40B4-BE49-F238E27FC236}">
                <a16:creationId xmlns:a16="http://schemas.microsoft.com/office/drawing/2014/main" id="{6359B048-9ECF-445D-1050-01AA59B3F6A1}"/>
              </a:ext>
            </a:extLst>
          </p:cNvPr>
          <p:cNvCxnSpPr>
            <a:cxnSpLocks/>
          </p:cNvCxnSpPr>
          <p:nvPr/>
        </p:nvCxnSpPr>
        <p:spPr>
          <a:xfrm>
            <a:off x="8596296" y="3179135"/>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6" name="直线箭头连接符 96">
            <a:extLst>
              <a:ext uri="{FF2B5EF4-FFF2-40B4-BE49-F238E27FC236}">
                <a16:creationId xmlns:a16="http://schemas.microsoft.com/office/drawing/2014/main" id="{4D461695-3E93-37EF-4F18-C8E4622753DC}"/>
              </a:ext>
            </a:extLst>
          </p:cNvPr>
          <p:cNvCxnSpPr>
            <a:cxnSpLocks/>
          </p:cNvCxnSpPr>
          <p:nvPr/>
        </p:nvCxnSpPr>
        <p:spPr>
          <a:xfrm flipH="1">
            <a:off x="8600453" y="3036626"/>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7" name="直线箭头连接符 92">
            <a:extLst>
              <a:ext uri="{FF2B5EF4-FFF2-40B4-BE49-F238E27FC236}">
                <a16:creationId xmlns:a16="http://schemas.microsoft.com/office/drawing/2014/main" id="{D985C8D3-E929-DF9E-5D85-01EDBB096579}"/>
              </a:ext>
            </a:extLst>
          </p:cNvPr>
          <p:cNvCxnSpPr>
            <a:cxnSpLocks/>
          </p:cNvCxnSpPr>
          <p:nvPr/>
        </p:nvCxnSpPr>
        <p:spPr>
          <a:xfrm>
            <a:off x="7393442" y="318360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8" name="直线箭头连接符 96">
            <a:extLst>
              <a:ext uri="{FF2B5EF4-FFF2-40B4-BE49-F238E27FC236}">
                <a16:creationId xmlns:a16="http://schemas.microsoft.com/office/drawing/2014/main" id="{16BE2C7A-91F1-3CAA-7E75-AC3741A48C81}"/>
              </a:ext>
            </a:extLst>
          </p:cNvPr>
          <p:cNvCxnSpPr>
            <a:cxnSpLocks/>
          </p:cNvCxnSpPr>
          <p:nvPr/>
        </p:nvCxnSpPr>
        <p:spPr>
          <a:xfrm flipH="1">
            <a:off x="7397599" y="304110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39" name="矩形 138">
            <a:extLst>
              <a:ext uri="{FF2B5EF4-FFF2-40B4-BE49-F238E27FC236}">
                <a16:creationId xmlns:a16="http://schemas.microsoft.com/office/drawing/2014/main" id="{A6400A84-E7E4-45AB-9129-E757E982226F}"/>
              </a:ext>
            </a:extLst>
          </p:cNvPr>
          <p:cNvSpPr/>
          <p:nvPr/>
        </p:nvSpPr>
        <p:spPr>
          <a:xfrm>
            <a:off x="6482703" y="3304922"/>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40" name="矩形 139">
            <a:extLst>
              <a:ext uri="{FF2B5EF4-FFF2-40B4-BE49-F238E27FC236}">
                <a16:creationId xmlns:a16="http://schemas.microsoft.com/office/drawing/2014/main" id="{1A1438EC-F5AF-AF4F-FB74-251E69E6FF65}"/>
              </a:ext>
            </a:extLst>
          </p:cNvPr>
          <p:cNvSpPr/>
          <p:nvPr/>
        </p:nvSpPr>
        <p:spPr>
          <a:xfrm>
            <a:off x="6482703" y="3943064"/>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free[126]</a:t>
            </a:r>
            <a:endParaRPr kumimoji="1" lang="zh-CN" altLang="en-US" sz="1600" dirty="0">
              <a:latin typeface="Microsoft YaHei" panose="020B0503020204020204" pitchFamily="34" charset="-122"/>
              <a:ea typeface="Microsoft YaHei" panose="020B0503020204020204" pitchFamily="34" charset="-122"/>
            </a:endParaRPr>
          </a:p>
        </p:txBody>
      </p:sp>
      <p:sp>
        <p:nvSpPr>
          <p:cNvPr id="141" name="矩形 140">
            <a:extLst>
              <a:ext uri="{FF2B5EF4-FFF2-40B4-BE49-F238E27FC236}">
                <a16:creationId xmlns:a16="http://schemas.microsoft.com/office/drawing/2014/main" id="{5EB18FB3-6466-6C95-7717-39D6C5853E02}"/>
              </a:ext>
            </a:extLst>
          </p:cNvPr>
          <p:cNvSpPr/>
          <p:nvPr/>
        </p:nvSpPr>
        <p:spPr>
          <a:xfrm>
            <a:off x="7613622" y="4194768"/>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sp>
        <p:nvSpPr>
          <p:cNvPr id="142" name="矩形 141">
            <a:extLst>
              <a:ext uri="{FF2B5EF4-FFF2-40B4-BE49-F238E27FC236}">
                <a16:creationId xmlns:a16="http://schemas.microsoft.com/office/drawing/2014/main" id="{08C2AA47-B764-DF10-D91C-FE3AA776C241}"/>
              </a:ext>
            </a:extLst>
          </p:cNvPr>
          <p:cNvSpPr/>
          <p:nvPr/>
        </p:nvSpPr>
        <p:spPr>
          <a:xfrm>
            <a:off x="8816476" y="4194768"/>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sp>
        <p:nvSpPr>
          <p:cNvPr id="143" name="矩形 142">
            <a:extLst>
              <a:ext uri="{FF2B5EF4-FFF2-40B4-BE49-F238E27FC236}">
                <a16:creationId xmlns:a16="http://schemas.microsoft.com/office/drawing/2014/main" id="{BD1F5F0E-93FA-5D2D-B68A-AB3DCEA8756E}"/>
              </a:ext>
            </a:extLst>
          </p:cNvPr>
          <p:cNvSpPr/>
          <p:nvPr/>
        </p:nvSpPr>
        <p:spPr>
          <a:xfrm>
            <a:off x="10014024" y="4194768"/>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44" name="肘形连接符 97">
            <a:extLst>
              <a:ext uri="{FF2B5EF4-FFF2-40B4-BE49-F238E27FC236}">
                <a16:creationId xmlns:a16="http://schemas.microsoft.com/office/drawing/2014/main" id="{DCEACD64-3E3E-9E67-18C7-6A322451757B}"/>
              </a:ext>
            </a:extLst>
          </p:cNvPr>
          <p:cNvCxnSpPr>
            <a:cxnSpLocks/>
            <a:stCxn id="143" idx="3"/>
          </p:cNvCxnSpPr>
          <p:nvPr/>
        </p:nvCxnSpPr>
        <p:spPr>
          <a:xfrm flipH="1" flipV="1">
            <a:off x="7385699" y="4083101"/>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45" name="直线箭头连接符 92">
            <a:extLst>
              <a:ext uri="{FF2B5EF4-FFF2-40B4-BE49-F238E27FC236}">
                <a16:creationId xmlns:a16="http://schemas.microsoft.com/office/drawing/2014/main" id="{8A679BD4-D6A1-CE06-1508-4008767A05BB}"/>
              </a:ext>
            </a:extLst>
          </p:cNvPr>
          <p:cNvCxnSpPr>
            <a:cxnSpLocks/>
          </p:cNvCxnSpPr>
          <p:nvPr/>
        </p:nvCxnSpPr>
        <p:spPr>
          <a:xfrm>
            <a:off x="9792342" y="447210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6" name="直线箭头连接符 96">
            <a:extLst>
              <a:ext uri="{FF2B5EF4-FFF2-40B4-BE49-F238E27FC236}">
                <a16:creationId xmlns:a16="http://schemas.microsoft.com/office/drawing/2014/main" id="{CCB67991-9F7A-6D08-F849-FE1699640A76}"/>
              </a:ext>
            </a:extLst>
          </p:cNvPr>
          <p:cNvCxnSpPr>
            <a:cxnSpLocks/>
          </p:cNvCxnSpPr>
          <p:nvPr/>
        </p:nvCxnSpPr>
        <p:spPr>
          <a:xfrm flipH="1">
            <a:off x="9796499" y="4329595"/>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7" name="直线箭头连接符 92">
            <a:extLst>
              <a:ext uri="{FF2B5EF4-FFF2-40B4-BE49-F238E27FC236}">
                <a16:creationId xmlns:a16="http://schemas.microsoft.com/office/drawing/2014/main" id="{091CCD63-08B5-7F31-2781-0AB0F866BAD4}"/>
              </a:ext>
            </a:extLst>
          </p:cNvPr>
          <p:cNvCxnSpPr>
            <a:cxnSpLocks/>
          </p:cNvCxnSpPr>
          <p:nvPr/>
        </p:nvCxnSpPr>
        <p:spPr>
          <a:xfrm>
            <a:off x="8596296" y="445541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8" name="直线箭头连接符 96">
            <a:extLst>
              <a:ext uri="{FF2B5EF4-FFF2-40B4-BE49-F238E27FC236}">
                <a16:creationId xmlns:a16="http://schemas.microsoft.com/office/drawing/2014/main" id="{B87D8E0D-5509-B7FA-F347-8066380892DC}"/>
              </a:ext>
            </a:extLst>
          </p:cNvPr>
          <p:cNvCxnSpPr>
            <a:cxnSpLocks/>
          </p:cNvCxnSpPr>
          <p:nvPr/>
        </p:nvCxnSpPr>
        <p:spPr>
          <a:xfrm flipH="1">
            <a:off x="8600453" y="431291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9" name="直线箭头连接符 92">
            <a:extLst>
              <a:ext uri="{FF2B5EF4-FFF2-40B4-BE49-F238E27FC236}">
                <a16:creationId xmlns:a16="http://schemas.microsoft.com/office/drawing/2014/main" id="{3025C707-A24D-9F6F-B423-AED374245492}"/>
              </a:ext>
            </a:extLst>
          </p:cNvPr>
          <p:cNvCxnSpPr>
            <a:cxnSpLocks/>
          </p:cNvCxnSpPr>
          <p:nvPr/>
        </p:nvCxnSpPr>
        <p:spPr>
          <a:xfrm>
            <a:off x="7393442" y="445989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0" name="直线箭头连接符 96">
            <a:extLst>
              <a:ext uri="{FF2B5EF4-FFF2-40B4-BE49-F238E27FC236}">
                <a16:creationId xmlns:a16="http://schemas.microsoft.com/office/drawing/2014/main" id="{76BEAEBA-FCAA-0C55-6F59-1F278453969B}"/>
              </a:ext>
            </a:extLst>
          </p:cNvPr>
          <p:cNvCxnSpPr>
            <a:cxnSpLocks/>
          </p:cNvCxnSpPr>
          <p:nvPr/>
        </p:nvCxnSpPr>
        <p:spPr>
          <a:xfrm flipH="1">
            <a:off x="7397599" y="431738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51" name="矩形 150">
            <a:extLst>
              <a:ext uri="{FF2B5EF4-FFF2-40B4-BE49-F238E27FC236}">
                <a16:creationId xmlns:a16="http://schemas.microsoft.com/office/drawing/2014/main" id="{A2825981-28B7-895F-12AB-99C16592CC77}"/>
              </a:ext>
            </a:extLst>
          </p:cNvPr>
          <p:cNvSpPr/>
          <p:nvPr/>
        </p:nvSpPr>
        <p:spPr>
          <a:xfrm>
            <a:off x="6482703" y="4574693"/>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free[127]</a:t>
            </a:r>
            <a:endParaRPr kumimoji="1" lang="zh-CN" altLang="en-US" sz="1600" dirty="0">
              <a:latin typeface="Microsoft YaHei" panose="020B0503020204020204" pitchFamily="34" charset="-122"/>
              <a:ea typeface="Microsoft YaHei" panose="020B0503020204020204" pitchFamily="34" charset="-122"/>
            </a:endParaRPr>
          </a:p>
        </p:txBody>
      </p:sp>
      <p:sp>
        <p:nvSpPr>
          <p:cNvPr id="152" name="矩形 151">
            <a:extLst>
              <a:ext uri="{FF2B5EF4-FFF2-40B4-BE49-F238E27FC236}">
                <a16:creationId xmlns:a16="http://schemas.microsoft.com/office/drawing/2014/main" id="{D2CBF954-F213-8CF0-5A27-C4231757D125}"/>
              </a:ext>
            </a:extLst>
          </p:cNvPr>
          <p:cNvSpPr/>
          <p:nvPr/>
        </p:nvSpPr>
        <p:spPr>
          <a:xfrm>
            <a:off x="7613622" y="4826397"/>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53" name="矩形 152">
            <a:extLst>
              <a:ext uri="{FF2B5EF4-FFF2-40B4-BE49-F238E27FC236}">
                <a16:creationId xmlns:a16="http://schemas.microsoft.com/office/drawing/2014/main" id="{217CBA57-F7E2-99E0-B255-FE75E27C3919}"/>
              </a:ext>
            </a:extLst>
          </p:cNvPr>
          <p:cNvSpPr/>
          <p:nvPr/>
        </p:nvSpPr>
        <p:spPr>
          <a:xfrm>
            <a:off x="8816476" y="4826397"/>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54" name="矩形 153">
            <a:extLst>
              <a:ext uri="{FF2B5EF4-FFF2-40B4-BE49-F238E27FC236}">
                <a16:creationId xmlns:a16="http://schemas.microsoft.com/office/drawing/2014/main" id="{0C1D0DCE-8E15-AF6C-F77A-B91801AC842D}"/>
              </a:ext>
            </a:extLst>
          </p:cNvPr>
          <p:cNvSpPr/>
          <p:nvPr/>
        </p:nvSpPr>
        <p:spPr>
          <a:xfrm>
            <a:off x="10014024" y="4826397"/>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55" name="肘形连接符 97">
            <a:extLst>
              <a:ext uri="{FF2B5EF4-FFF2-40B4-BE49-F238E27FC236}">
                <a16:creationId xmlns:a16="http://schemas.microsoft.com/office/drawing/2014/main" id="{A4223365-A503-18F0-C69F-D71D920CDE95}"/>
              </a:ext>
            </a:extLst>
          </p:cNvPr>
          <p:cNvCxnSpPr>
            <a:cxnSpLocks/>
            <a:stCxn id="154" idx="3"/>
          </p:cNvCxnSpPr>
          <p:nvPr/>
        </p:nvCxnSpPr>
        <p:spPr>
          <a:xfrm flipH="1" flipV="1">
            <a:off x="7385699" y="4714730"/>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56" name="直线箭头连接符 92">
            <a:extLst>
              <a:ext uri="{FF2B5EF4-FFF2-40B4-BE49-F238E27FC236}">
                <a16:creationId xmlns:a16="http://schemas.microsoft.com/office/drawing/2014/main" id="{9E5489C5-5D67-6ACA-52D1-B1CF0A643F64}"/>
              </a:ext>
            </a:extLst>
          </p:cNvPr>
          <p:cNvCxnSpPr>
            <a:cxnSpLocks/>
          </p:cNvCxnSpPr>
          <p:nvPr/>
        </p:nvCxnSpPr>
        <p:spPr>
          <a:xfrm>
            <a:off x="9792342" y="510373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7" name="直线箭头连接符 96">
            <a:extLst>
              <a:ext uri="{FF2B5EF4-FFF2-40B4-BE49-F238E27FC236}">
                <a16:creationId xmlns:a16="http://schemas.microsoft.com/office/drawing/2014/main" id="{868D9472-BDF0-CD70-7F47-24AB116D417B}"/>
              </a:ext>
            </a:extLst>
          </p:cNvPr>
          <p:cNvCxnSpPr>
            <a:cxnSpLocks/>
          </p:cNvCxnSpPr>
          <p:nvPr/>
        </p:nvCxnSpPr>
        <p:spPr>
          <a:xfrm flipH="1">
            <a:off x="9796499" y="496122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8" name="直线箭头连接符 92">
            <a:extLst>
              <a:ext uri="{FF2B5EF4-FFF2-40B4-BE49-F238E27FC236}">
                <a16:creationId xmlns:a16="http://schemas.microsoft.com/office/drawing/2014/main" id="{72C15AF6-EE2E-4565-B1FB-896990993616}"/>
              </a:ext>
            </a:extLst>
          </p:cNvPr>
          <p:cNvCxnSpPr>
            <a:cxnSpLocks/>
          </p:cNvCxnSpPr>
          <p:nvPr/>
        </p:nvCxnSpPr>
        <p:spPr>
          <a:xfrm>
            <a:off x="8596296" y="508704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9" name="直线箭头连接符 96">
            <a:extLst>
              <a:ext uri="{FF2B5EF4-FFF2-40B4-BE49-F238E27FC236}">
                <a16:creationId xmlns:a16="http://schemas.microsoft.com/office/drawing/2014/main" id="{00A54379-5525-E726-1A0D-C52F4A506415}"/>
              </a:ext>
            </a:extLst>
          </p:cNvPr>
          <p:cNvCxnSpPr>
            <a:cxnSpLocks/>
          </p:cNvCxnSpPr>
          <p:nvPr/>
        </p:nvCxnSpPr>
        <p:spPr>
          <a:xfrm flipH="1">
            <a:off x="8600453" y="494453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60" name="直线箭头连接符 92">
            <a:extLst>
              <a:ext uri="{FF2B5EF4-FFF2-40B4-BE49-F238E27FC236}">
                <a16:creationId xmlns:a16="http://schemas.microsoft.com/office/drawing/2014/main" id="{94545A0B-1C2E-C94C-D7AF-5F26E4700058}"/>
              </a:ext>
            </a:extLst>
          </p:cNvPr>
          <p:cNvCxnSpPr>
            <a:cxnSpLocks/>
          </p:cNvCxnSpPr>
          <p:nvPr/>
        </p:nvCxnSpPr>
        <p:spPr>
          <a:xfrm>
            <a:off x="7393442" y="509152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61" name="直线箭头连接符 96">
            <a:extLst>
              <a:ext uri="{FF2B5EF4-FFF2-40B4-BE49-F238E27FC236}">
                <a16:creationId xmlns:a16="http://schemas.microsoft.com/office/drawing/2014/main" id="{092655CB-68FD-35F5-6568-37556D8A08D8}"/>
              </a:ext>
            </a:extLst>
          </p:cNvPr>
          <p:cNvCxnSpPr>
            <a:cxnSpLocks/>
          </p:cNvCxnSpPr>
          <p:nvPr/>
        </p:nvCxnSpPr>
        <p:spPr>
          <a:xfrm flipH="1">
            <a:off x="7397599" y="494901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007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堆块分配</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普通空表</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1919" y="1705609"/>
            <a:ext cx="4824536" cy="2138214"/>
          </a:xfrm>
          <a:prstGeom prst="rect">
            <a:avLst/>
          </a:prstGeom>
          <a:noFill/>
        </p:spPr>
        <p:txBody>
          <a:bodyPr wrap="square" rtlCol="0">
            <a:spAutoFit/>
          </a:bodyPr>
          <a:lstStyle/>
          <a:p>
            <a:pPr>
              <a:lnSpc>
                <a:spcPct val="125000"/>
              </a:lnSpc>
            </a:pP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普通空表分配时首先寻找最优的空闲块分配，若失败，一个稍大些的块会被用于分配。这种次优分配发生时，会先从大块中按请求的大小精确地“割”出一块进行分配，然后给剩下的部分重新标注块首，链入空表。也就是说，空表分配存在找零钱的情况。</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文本框 102">
            <a:extLst>
              <a:ext uri="{FF2B5EF4-FFF2-40B4-BE49-F238E27FC236}">
                <a16:creationId xmlns:a16="http://schemas.microsoft.com/office/drawing/2014/main" id="{146515CD-F256-F0F6-F889-59333ED3BD28}"/>
              </a:ext>
            </a:extLst>
          </p:cNvPr>
          <p:cNvSpPr txBox="1"/>
          <p:nvPr/>
        </p:nvSpPr>
        <p:spPr>
          <a:xfrm>
            <a:off x="9130047" y="3422654"/>
            <a:ext cx="351378" cy="338554"/>
          </a:xfrm>
          <a:prstGeom prst="rect">
            <a:avLst/>
          </a:prstGeom>
          <a:noFill/>
          <a:ln>
            <a:noFill/>
          </a:ln>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04" name="矩形 103">
            <a:extLst>
              <a:ext uri="{FF2B5EF4-FFF2-40B4-BE49-F238E27FC236}">
                <a16:creationId xmlns:a16="http://schemas.microsoft.com/office/drawing/2014/main" id="{C7DFD688-B8B3-9ACE-6891-85B67B0E0A96}"/>
              </a:ext>
            </a:extLst>
          </p:cNvPr>
          <p:cNvSpPr/>
          <p:nvPr/>
        </p:nvSpPr>
        <p:spPr>
          <a:xfrm>
            <a:off x="6482703" y="1390672"/>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free[0]</a:t>
            </a:r>
            <a:endParaRPr kumimoji="1" lang="zh-CN" altLang="en-US" sz="1600" dirty="0">
              <a:latin typeface="Microsoft YaHei" panose="020B0503020204020204" pitchFamily="34" charset="-122"/>
              <a:ea typeface="Microsoft YaHei" panose="020B0503020204020204" pitchFamily="34" charset="-122"/>
            </a:endParaRPr>
          </a:p>
        </p:txBody>
      </p:sp>
      <p:sp>
        <p:nvSpPr>
          <p:cNvPr id="105" name="矩形 104">
            <a:extLst>
              <a:ext uri="{FF2B5EF4-FFF2-40B4-BE49-F238E27FC236}">
                <a16:creationId xmlns:a16="http://schemas.microsoft.com/office/drawing/2014/main" id="{95D98886-BA26-BD6E-E91C-30DA62FFD885}"/>
              </a:ext>
            </a:extLst>
          </p:cNvPr>
          <p:cNvSpPr/>
          <p:nvPr/>
        </p:nvSpPr>
        <p:spPr>
          <a:xfrm>
            <a:off x="7613622" y="1642376"/>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1024</a:t>
            </a:r>
            <a:r>
              <a:rPr kumimoji="1" lang="zh-CN" altLang="en-US" sz="1600" dirty="0">
                <a:latin typeface="Microsoft YaHei" panose="020B0503020204020204" pitchFamily="34" charset="-122"/>
                <a:ea typeface="Microsoft YaHei" panose="020B0503020204020204" pitchFamily="34" charset="-122"/>
              </a:rPr>
              <a:t>字节</a:t>
            </a:r>
          </a:p>
        </p:txBody>
      </p:sp>
      <p:sp>
        <p:nvSpPr>
          <p:cNvPr id="106" name="矩形 105">
            <a:extLst>
              <a:ext uri="{FF2B5EF4-FFF2-40B4-BE49-F238E27FC236}">
                <a16:creationId xmlns:a16="http://schemas.microsoft.com/office/drawing/2014/main" id="{408F9D6C-C60E-11C2-03E5-4EF5C75AAE10}"/>
              </a:ext>
            </a:extLst>
          </p:cNvPr>
          <p:cNvSpPr/>
          <p:nvPr/>
        </p:nvSpPr>
        <p:spPr>
          <a:xfrm>
            <a:off x="8816476" y="1642376"/>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1024</a:t>
            </a:r>
            <a:r>
              <a:rPr kumimoji="1" lang="zh-CN" altLang="en-US" sz="1600" dirty="0">
                <a:latin typeface="Microsoft YaHei" panose="020B0503020204020204" pitchFamily="34" charset="-122"/>
                <a:ea typeface="Microsoft YaHei" panose="020B0503020204020204" pitchFamily="34" charset="-122"/>
              </a:rPr>
              <a:t>字节</a:t>
            </a:r>
          </a:p>
        </p:txBody>
      </p:sp>
      <p:sp>
        <p:nvSpPr>
          <p:cNvPr id="107" name="矩形 106">
            <a:extLst>
              <a:ext uri="{FF2B5EF4-FFF2-40B4-BE49-F238E27FC236}">
                <a16:creationId xmlns:a16="http://schemas.microsoft.com/office/drawing/2014/main" id="{E0988367-C1D4-1316-C99A-3AA1AD4B4BAA}"/>
              </a:ext>
            </a:extLst>
          </p:cNvPr>
          <p:cNvSpPr/>
          <p:nvPr/>
        </p:nvSpPr>
        <p:spPr>
          <a:xfrm>
            <a:off x="10014024" y="1642376"/>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2048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08" name="肘形连接符 97">
            <a:extLst>
              <a:ext uri="{FF2B5EF4-FFF2-40B4-BE49-F238E27FC236}">
                <a16:creationId xmlns:a16="http://schemas.microsoft.com/office/drawing/2014/main" id="{27AE5B93-9FD3-77A4-6FF9-205BB8059A5A}"/>
              </a:ext>
            </a:extLst>
          </p:cNvPr>
          <p:cNvCxnSpPr>
            <a:cxnSpLocks/>
            <a:stCxn id="107" idx="3"/>
          </p:cNvCxnSpPr>
          <p:nvPr/>
        </p:nvCxnSpPr>
        <p:spPr>
          <a:xfrm flipH="1" flipV="1">
            <a:off x="7385699" y="1530709"/>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sp>
        <p:nvSpPr>
          <p:cNvPr id="109" name="矩形 108">
            <a:extLst>
              <a:ext uri="{FF2B5EF4-FFF2-40B4-BE49-F238E27FC236}">
                <a16:creationId xmlns:a16="http://schemas.microsoft.com/office/drawing/2014/main" id="{D98FFA92-F465-5304-A153-60AA95B99439}"/>
              </a:ext>
            </a:extLst>
          </p:cNvPr>
          <p:cNvSpPr/>
          <p:nvPr/>
        </p:nvSpPr>
        <p:spPr>
          <a:xfrm>
            <a:off x="6482703" y="5360781"/>
            <a:ext cx="1130919" cy="58849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zh-CN" altLang="en-US" sz="1600" dirty="0">
                <a:latin typeface="Microsoft YaHei" panose="020B0503020204020204" pitchFamily="34" charset="-122"/>
                <a:ea typeface="Microsoft YaHei" panose="020B0503020204020204" pitchFamily="34" charset="-122"/>
              </a:rPr>
              <a:t>空表索引</a:t>
            </a:r>
            <a:endParaRPr kumimoji="1" lang="en-US" altLang="zh-CN" sz="1600" dirty="0">
              <a:latin typeface="Microsoft YaHei" panose="020B0503020204020204" pitchFamily="34" charset="-122"/>
              <a:ea typeface="Microsoft YaHei" panose="020B0503020204020204" pitchFamily="34" charset="-122"/>
            </a:endParaRPr>
          </a:p>
          <a:p>
            <a:pPr algn="ctr"/>
            <a:r>
              <a:rPr kumimoji="1" lang="en-US" altLang="zh-CN" sz="1600" dirty="0">
                <a:latin typeface="Microsoft YaHei" panose="020B0503020204020204" pitchFamily="34" charset="-122"/>
                <a:ea typeface="Microsoft YaHei" panose="020B0503020204020204" pitchFamily="34" charset="-122"/>
              </a:rPr>
              <a:t>(</a:t>
            </a:r>
            <a:r>
              <a:rPr kumimoji="1" lang="zh-CN" altLang="en-US" sz="1600" dirty="0">
                <a:latin typeface="Microsoft YaHei" panose="020B0503020204020204" pitchFamily="34" charset="-122"/>
                <a:ea typeface="Microsoft YaHei" panose="020B0503020204020204" pitchFamily="34" charset="-122"/>
              </a:rPr>
              <a:t>空表表头</a:t>
            </a: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10" name="矩形 109">
            <a:extLst>
              <a:ext uri="{FF2B5EF4-FFF2-40B4-BE49-F238E27FC236}">
                <a16:creationId xmlns:a16="http://schemas.microsoft.com/office/drawing/2014/main" id="{C9A66EFC-8870-BBC7-9FAD-357C173B9045}"/>
              </a:ext>
            </a:extLst>
          </p:cNvPr>
          <p:cNvSpPr/>
          <p:nvPr/>
        </p:nvSpPr>
        <p:spPr>
          <a:xfrm>
            <a:off x="8442423" y="5362430"/>
            <a:ext cx="2078003" cy="52626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zh-CN" altLang="en-US" sz="1600" dirty="0">
                <a:latin typeface="Microsoft YaHei" panose="020B0503020204020204" pitchFamily="34" charset="-122"/>
                <a:ea typeface="Microsoft YaHei" panose="020B0503020204020204" pitchFamily="34" charset="-122"/>
              </a:rPr>
              <a:t>空闲堆块（空表链）</a:t>
            </a:r>
          </a:p>
        </p:txBody>
      </p:sp>
      <p:cxnSp>
        <p:nvCxnSpPr>
          <p:cNvPr id="111" name="直线箭头连接符 92">
            <a:extLst>
              <a:ext uri="{FF2B5EF4-FFF2-40B4-BE49-F238E27FC236}">
                <a16:creationId xmlns:a16="http://schemas.microsoft.com/office/drawing/2014/main" id="{C406994B-9A2B-C37A-981C-5A72859FA644}"/>
              </a:ext>
            </a:extLst>
          </p:cNvPr>
          <p:cNvCxnSpPr>
            <a:cxnSpLocks/>
          </p:cNvCxnSpPr>
          <p:nvPr/>
        </p:nvCxnSpPr>
        <p:spPr>
          <a:xfrm>
            <a:off x="9792342" y="191971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2" name="直线箭头连接符 96">
            <a:extLst>
              <a:ext uri="{FF2B5EF4-FFF2-40B4-BE49-F238E27FC236}">
                <a16:creationId xmlns:a16="http://schemas.microsoft.com/office/drawing/2014/main" id="{6B012698-FB14-D572-F079-F23A085C40E9}"/>
              </a:ext>
            </a:extLst>
          </p:cNvPr>
          <p:cNvCxnSpPr>
            <a:cxnSpLocks/>
          </p:cNvCxnSpPr>
          <p:nvPr/>
        </p:nvCxnSpPr>
        <p:spPr>
          <a:xfrm flipH="1">
            <a:off x="9796499" y="177720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3" name="直线箭头连接符 92">
            <a:extLst>
              <a:ext uri="{FF2B5EF4-FFF2-40B4-BE49-F238E27FC236}">
                <a16:creationId xmlns:a16="http://schemas.microsoft.com/office/drawing/2014/main" id="{6E51D02C-C510-A539-036B-C8886BFF3497}"/>
              </a:ext>
            </a:extLst>
          </p:cNvPr>
          <p:cNvCxnSpPr>
            <a:cxnSpLocks/>
          </p:cNvCxnSpPr>
          <p:nvPr/>
        </p:nvCxnSpPr>
        <p:spPr>
          <a:xfrm>
            <a:off x="8596296" y="1903027"/>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4" name="直线箭头连接符 96">
            <a:extLst>
              <a:ext uri="{FF2B5EF4-FFF2-40B4-BE49-F238E27FC236}">
                <a16:creationId xmlns:a16="http://schemas.microsoft.com/office/drawing/2014/main" id="{F3AAFF85-D6BE-8F6A-8B0B-49F0EA1D68E7}"/>
              </a:ext>
            </a:extLst>
          </p:cNvPr>
          <p:cNvCxnSpPr>
            <a:cxnSpLocks/>
          </p:cNvCxnSpPr>
          <p:nvPr/>
        </p:nvCxnSpPr>
        <p:spPr>
          <a:xfrm flipH="1">
            <a:off x="8600453" y="176051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5" name="直线箭头连接符 92">
            <a:extLst>
              <a:ext uri="{FF2B5EF4-FFF2-40B4-BE49-F238E27FC236}">
                <a16:creationId xmlns:a16="http://schemas.microsoft.com/office/drawing/2014/main" id="{B77F784E-D97B-6C69-8289-46756BAA4A89}"/>
              </a:ext>
            </a:extLst>
          </p:cNvPr>
          <p:cNvCxnSpPr>
            <a:cxnSpLocks/>
          </p:cNvCxnSpPr>
          <p:nvPr/>
        </p:nvCxnSpPr>
        <p:spPr>
          <a:xfrm>
            <a:off x="7393442" y="1907501"/>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6" name="直线箭头连接符 96">
            <a:extLst>
              <a:ext uri="{FF2B5EF4-FFF2-40B4-BE49-F238E27FC236}">
                <a16:creationId xmlns:a16="http://schemas.microsoft.com/office/drawing/2014/main" id="{394A0D6D-01C2-80E5-E829-1B680E2DC32E}"/>
              </a:ext>
            </a:extLst>
          </p:cNvPr>
          <p:cNvCxnSpPr>
            <a:cxnSpLocks/>
          </p:cNvCxnSpPr>
          <p:nvPr/>
        </p:nvCxnSpPr>
        <p:spPr>
          <a:xfrm flipH="1">
            <a:off x="7397599" y="176499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17" name="矩形 116">
            <a:extLst>
              <a:ext uri="{FF2B5EF4-FFF2-40B4-BE49-F238E27FC236}">
                <a16:creationId xmlns:a16="http://schemas.microsoft.com/office/drawing/2014/main" id="{583A34FE-D244-94EE-CD55-F8BDE1E55B77}"/>
              </a:ext>
            </a:extLst>
          </p:cNvPr>
          <p:cNvSpPr/>
          <p:nvPr/>
        </p:nvSpPr>
        <p:spPr>
          <a:xfrm>
            <a:off x="6482703" y="2033878"/>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free[1]</a:t>
            </a:r>
            <a:endParaRPr kumimoji="1" lang="zh-CN" altLang="en-US" sz="1600" dirty="0">
              <a:latin typeface="Microsoft YaHei" panose="020B0503020204020204" pitchFamily="34" charset="-122"/>
              <a:ea typeface="Microsoft YaHei" panose="020B0503020204020204" pitchFamily="34" charset="-122"/>
            </a:endParaRPr>
          </a:p>
        </p:txBody>
      </p:sp>
      <p:sp>
        <p:nvSpPr>
          <p:cNvPr id="118" name="矩形 117">
            <a:extLst>
              <a:ext uri="{FF2B5EF4-FFF2-40B4-BE49-F238E27FC236}">
                <a16:creationId xmlns:a16="http://schemas.microsoft.com/office/drawing/2014/main" id="{778BC120-54B0-95C8-BBFB-742BC17060BE}"/>
              </a:ext>
            </a:extLst>
          </p:cNvPr>
          <p:cNvSpPr/>
          <p:nvPr/>
        </p:nvSpPr>
        <p:spPr>
          <a:xfrm>
            <a:off x="7613622" y="2285582"/>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sp>
        <p:nvSpPr>
          <p:cNvPr id="119" name="矩形 118">
            <a:extLst>
              <a:ext uri="{FF2B5EF4-FFF2-40B4-BE49-F238E27FC236}">
                <a16:creationId xmlns:a16="http://schemas.microsoft.com/office/drawing/2014/main" id="{0AB36D3A-A63D-F0FA-DC99-37235CD18BE4}"/>
              </a:ext>
            </a:extLst>
          </p:cNvPr>
          <p:cNvSpPr/>
          <p:nvPr/>
        </p:nvSpPr>
        <p:spPr>
          <a:xfrm>
            <a:off x="8816476" y="2285582"/>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sp>
        <p:nvSpPr>
          <p:cNvPr id="120" name="矩形 119">
            <a:extLst>
              <a:ext uri="{FF2B5EF4-FFF2-40B4-BE49-F238E27FC236}">
                <a16:creationId xmlns:a16="http://schemas.microsoft.com/office/drawing/2014/main" id="{5F6013A3-45ED-F474-EB0C-1B626554D703}"/>
              </a:ext>
            </a:extLst>
          </p:cNvPr>
          <p:cNvSpPr/>
          <p:nvPr/>
        </p:nvSpPr>
        <p:spPr>
          <a:xfrm>
            <a:off x="10014024" y="2285582"/>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21" name="肘形连接符 97">
            <a:extLst>
              <a:ext uri="{FF2B5EF4-FFF2-40B4-BE49-F238E27FC236}">
                <a16:creationId xmlns:a16="http://schemas.microsoft.com/office/drawing/2014/main" id="{0BC1D4B0-4338-449A-7F22-B99A29A07052}"/>
              </a:ext>
            </a:extLst>
          </p:cNvPr>
          <p:cNvCxnSpPr>
            <a:cxnSpLocks/>
            <a:stCxn id="120" idx="3"/>
          </p:cNvCxnSpPr>
          <p:nvPr/>
        </p:nvCxnSpPr>
        <p:spPr>
          <a:xfrm flipH="1" flipV="1">
            <a:off x="7385699" y="2173915"/>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22" name="直线箭头连接符 92">
            <a:extLst>
              <a:ext uri="{FF2B5EF4-FFF2-40B4-BE49-F238E27FC236}">
                <a16:creationId xmlns:a16="http://schemas.microsoft.com/office/drawing/2014/main" id="{21EB8F30-3D09-C75D-5261-501B866B5E75}"/>
              </a:ext>
            </a:extLst>
          </p:cNvPr>
          <p:cNvCxnSpPr>
            <a:cxnSpLocks/>
          </p:cNvCxnSpPr>
          <p:nvPr/>
        </p:nvCxnSpPr>
        <p:spPr>
          <a:xfrm>
            <a:off x="9792342" y="256291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3" name="直线箭头连接符 96">
            <a:extLst>
              <a:ext uri="{FF2B5EF4-FFF2-40B4-BE49-F238E27FC236}">
                <a16:creationId xmlns:a16="http://schemas.microsoft.com/office/drawing/2014/main" id="{0004F15C-F819-0B7C-FAAA-E21AA09CE4E6}"/>
              </a:ext>
            </a:extLst>
          </p:cNvPr>
          <p:cNvCxnSpPr>
            <a:cxnSpLocks/>
          </p:cNvCxnSpPr>
          <p:nvPr/>
        </p:nvCxnSpPr>
        <p:spPr>
          <a:xfrm flipH="1">
            <a:off x="9796499" y="242040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4" name="直线箭头连接符 92">
            <a:extLst>
              <a:ext uri="{FF2B5EF4-FFF2-40B4-BE49-F238E27FC236}">
                <a16:creationId xmlns:a16="http://schemas.microsoft.com/office/drawing/2014/main" id="{62C0DCF5-F3F5-36C7-8493-CB0D162B28C8}"/>
              </a:ext>
            </a:extLst>
          </p:cNvPr>
          <p:cNvCxnSpPr>
            <a:cxnSpLocks/>
          </p:cNvCxnSpPr>
          <p:nvPr/>
        </p:nvCxnSpPr>
        <p:spPr>
          <a:xfrm>
            <a:off x="8596296" y="254623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5" name="直线箭头连接符 96">
            <a:extLst>
              <a:ext uri="{FF2B5EF4-FFF2-40B4-BE49-F238E27FC236}">
                <a16:creationId xmlns:a16="http://schemas.microsoft.com/office/drawing/2014/main" id="{EBF51C99-AF8D-A432-C01E-DEC478640B9A}"/>
              </a:ext>
            </a:extLst>
          </p:cNvPr>
          <p:cNvCxnSpPr>
            <a:cxnSpLocks/>
          </p:cNvCxnSpPr>
          <p:nvPr/>
        </p:nvCxnSpPr>
        <p:spPr>
          <a:xfrm flipH="1">
            <a:off x="8600453" y="240372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6" name="直线箭头连接符 92">
            <a:extLst>
              <a:ext uri="{FF2B5EF4-FFF2-40B4-BE49-F238E27FC236}">
                <a16:creationId xmlns:a16="http://schemas.microsoft.com/office/drawing/2014/main" id="{86D59A8B-05DB-D53B-DE30-729F48C6F1B2}"/>
              </a:ext>
            </a:extLst>
          </p:cNvPr>
          <p:cNvCxnSpPr>
            <a:cxnSpLocks/>
          </p:cNvCxnSpPr>
          <p:nvPr/>
        </p:nvCxnSpPr>
        <p:spPr>
          <a:xfrm>
            <a:off x="7393442" y="2550707"/>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7" name="直线箭头连接符 96">
            <a:extLst>
              <a:ext uri="{FF2B5EF4-FFF2-40B4-BE49-F238E27FC236}">
                <a16:creationId xmlns:a16="http://schemas.microsoft.com/office/drawing/2014/main" id="{C9F20693-4174-E1D1-A789-044D2FAB6EF6}"/>
              </a:ext>
            </a:extLst>
          </p:cNvPr>
          <p:cNvCxnSpPr>
            <a:cxnSpLocks/>
          </p:cNvCxnSpPr>
          <p:nvPr/>
        </p:nvCxnSpPr>
        <p:spPr>
          <a:xfrm flipH="1">
            <a:off x="7397599" y="240819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28" name="矩形 127">
            <a:extLst>
              <a:ext uri="{FF2B5EF4-FFF2-40B4-BE49-F238E27FC236}">
                <a16:creationId xmlns:a16="http://schemas.microsoft.com/office/drawing/2014/main" id="{267675F3-8438-06CB-7374-328006805B48}"/>
              </a:ext>
            </a:extLst>
          </p:cNvPr>
          <p:cNvSpPr/>
          <p:nvPr/>
        </p:nvSpPr>
        <p:spPr>
          <a:xfrm>
            <a:off x="6482703" y="2666780"/>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free[2]</a:t>
            </a:r>
            <a:endParaRPr kumimoji="1" lang="zh-CN" altLang="en-US" sz="1600" dirty="0">
              <a:latin typeface="Microsoft YaHei" panose="020B0503020204020204" pitchFamily="34" charset="-122"/>
              <a:ea typeface="Microsoft YaHei" panose="020B0503020204020204" pitchFamily="34" charset="-122"/>
            </a:endParaRPr>
          </a:p>
        </p:txBody>
      </p:sp>
      <p:sp>
        <p:nvSpPr>
          <p:cNvPr id="129" name="矩形 128">
            <a:extLst>
              <a:ext uri="{FF2B5EF4-FFF2-40B4-BE49-F238E27FC236}">
                <a16:creationId xmlns:a16="http://schemas.microsoft.com/office/drawing/2014/main" id="{BA1782EC-9586-5607-CFF7-42E0D2B11BAF}"/>
              </a:ext>
            </a:extLst>
          </p:cNvPr>
          <p:cNvSpPr/>
          <p:nvPr/>
        </p:nvSpPr>
        <p:spPr>
          <a:xfrm>
            <a:off x="7613622" y="2918484"/>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30" name="矩形 129">
            <a:extLst>
              <a:ext uri="{FF2B5EF4-FFF2-40B4-BE49-F238E27FC236}">
                <a16:creationId xmlns:a16="http://schemas.microsoft.com/office/drawing/2014/main" id="{01A7D005-FEB4-3ABB-9142-6628FDCE8930}"/>
              </a:ext>
            </a:extLst>
          </p:cNvPr>
          <p:cNvSpPr/>
          <p:nvPr/>
        </p:nvSpPr>
        <p:spPr>
          <a:xfrm>
            <a:off x="8816476" y="2918484"/>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31" name="矩形 130">
            <a:extLst>
              <a:ext uri="{FF2B5EF4-FFF2-40B4-BE49-F238E27FC236}">
                <a16:creationId xmlns:a16="http://schemas.microsoft.com/office/drawing/2014/main" id="{9E8ABC49-5443-CE05-07F6-354CEDC691C2}"/>
              </a:ext>
            </a:extLst>
          </p:cNvPr>
          <p:cNvSpPr/>
          <p:nvPr/>
        </p:nvSpPr>
        <p:spPr>
          <a:xfrm>
            <a:off x="10014024" y="2918484"/>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32" name="肘形连接符 97">
            <a:extLst>
              <a:ext uri="{FF2B5EF4-FFF2-40B4-BE49-F238E27FC236}">
                <a16:creationId xmlns:a16="http://schemas.microsoft.com/office/drawing/2014/main" id="{E4D1076C-E6A7-4D33-EF20-0E3131F8B1AF}"/>
              </a:ext>
            </a:extLst>
          </p:cNvPr>
          <p:cNvCxnSpPr>
            <a:cxnSpLocks/>
            <a:stCxn id="131" idx="3"/>
          </p:cNvCxnSpPr>
          <p:nvPr/>
        </p:nvCxnSpPr>
        <p:spPr>
          <a:xfrm flipH="1" flipV="1">
            <a:off x="7385699" y="2806817"/>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33" name="直线箭头连接符 92">
            <a:extLst>
              <a:ext uri="{FF2B5EF4-FFF2-40B4-BE49-F238E27FC236}">
                <a16:creationId xmlns:a16="http://schemas.microsoft.com/office/drawing/2014/main" id="{AD0A52F1-F108-DF86-5EA7-07E7445751FD}"/>
              </a:ext>
            </a:extLst>
          </p:cNvPr>
          <p:cNvCxnSpPr>
            <a:cxnSpLocks/>
          </p:cNvCxnSpPr>
          <p:nvPr/>
        </p:nvCxnSpPr>
        <p:spPr>
          <a:xfrm>
            <a:off x="9792342" y="319582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4" name="直线箭头连接符 96">
            <a:extLst>
              <a:ext uri="{FF2B5EF4-FFF2-40B4-BE49-F238E27FC236}">
                <a16:creationId xmlns:a16="http://schemas.microsoft.com/office/drawing/2014/main" id="{C5B93E11-1191-CB63-28E0-29A4D5F98B7A}"/>
              </a:ext>
            </a:extLst>
          </p:cNvPr>
          <p:cNvCxnSpPr>
            <a:cxnSpLocks/>
          </p:cNvCxnSpPr>
          <p:nvPr/>
        </p:nvCxnSpPr>
        <p:spPr>
          <a:xfrm flipH="1">
            <a:off x="9796499" y="3053311"/>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5" name="直线箭头连接符 92">
            <a:extLst>
              <a:ext uri="{FF2B5EF4-FFF2-40B4-BE49-F238E27FC236}">
                <a16:creationId xmlns:a16="http://schemas.microsoft.com/office/drawing/2014/main" id="{6359B048-9ECF-445D-1050-01AA59B3F6A1}"/>
              </a:ext>
            </a:extLst>
          </p:cNvPr>
          <p:cNvCxnSpPr>
            <a:cxnSpLocks/>
          </p:cNvCxnSpPr>
          <p:nvPr/>
        </p:nvCxnSpPr>
        <p:spPr>
          <a:xfrm>
            <a:off x="8596296" y="3179135"/>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6" name="直线箭头连接符 96">
            <a:extLst>
              <a:ext uri="{FF2B5EF4-FFF2-40B4-BE49-F238E27FC236}">
                <a16:creationId xmlns:a16="http://schemas.microsoft.com/office/drawing/2014/main" id="{4D461695-3E93-37EF-4F18-C8E4622753DC}"/>
              </a:ext>
            </a:extLst>
          </p:cNvPr>
          <p:cNvCxnSpPr>
            <a:cxnSpLocks/>
          </p:cNvCxnSpPr>
          <p:nvPr/>
        </p:nvCxnSpPr>
        <p:spPr>
          <a:xfrm flipH="1">
            <a:off x="8600453" y="3036626"/>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7" name="直线箭头连接符 92">
            <a:extLst>
              <a:ext uri="{FF2B5EF4-FFF2-40B4-BE49-F238E27FC236}">
                <a16:creationId xmlns:a16="http://schemas.microsoft.com/office/drawing/2014/main" id="{D985C8D3-E929-DF9E-5D85-01EDBB096579}"/>
              </a:ext>
            </a:extLst>
          </p:cNvPr>
          <p:cNvCxnSpPr>
            <a:cxnSpLocks/>
          </p:cNvCxnSpPr>
          <p:nvPr/>
        </p:nvCxnSpPr>
        <p:spPr>
          <a:xfrm>
            <a:off x="7393442" y="318360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8" name="直线箭头连接符 96">
            <a:extLst>
              <a:ext uri="{FF2B5EF4-FFF2-40B4-BE49-F238E27FC236}">
                <a16:creationId xmlns:a16="http://schemas.microsoft.com/office/drawing/2014/main" id="{16BE2C7A-91F1-3CAA-7E75-AC3741A48C81}"/>
              </a:ext>
            </a:extLst>
          </p:cNvPr>
          <p:cNvCxnSpPr>
            <a:cxnSpLocks/>
          </p:cNvCxnSpPr>
          <p:nvPr/>
        </p:nvCxnSpPr>
        <p:spPr>
          <a:xfrm flipH="1">
            <a:off x="7397599" y="304110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39" name="矩形 138">
            <a:extLst>
              <a:ext uri="{FF2B5EF4-FFF2-40B4-BE49-F238E27FC236}">
                <a16:creationId xmlns:a16="http://schemas.microsoft.com/office/drawing/2014/main" id="{A6400A84-E7E4-45AB-9129-E757E982226F}"/>
              </a:ext>
            </a:extLst>
          </p:cNvPr>
          <p:cNvSpPr/>
          <p:nvPr/>
        </p:nvSpPr>
        <p:spPr>
          <a:xfrm>
            <a:off x="6482703" y="3304922"/>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40" name="矩形 139">
            <a:extLst>
              <a:ext uri="{FF2B5EF4-FFF2-40B4-BE49-F238E27FC236}">
                <a16:creationId xmlns:a16="http://schemas.microsoft.com/office/drawing/2014/main" id="{1A1438EC-F5AF-AF4F-FB74-251E69E6FF65}"/>
              </a:ext>
            </a:extLst>
          </p:cNvPr>
          <p:cNvSpPr/>
          <p:nvPr/>
        </p:nvSpPr>
        <p:spPr>
          <a:xfrm>
            <a:off x="6482703" y="3943064"/>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free[126]</a:t>
            </a:r>
            <a:endParaRPr kumimoji="1" lang="zh-CN" altLang="en-US" sz="1600" dirty="0">
              <a:latin typeface="Microsoft YaHei" panose="020B0503020204020204" pitchFamily="34" charset="-122"/>
              <a:ea typeface="Microsoft YaHei" panose="020B0503020204020204" pitchFamily="34" charset="-122"/>
            </a:endParaRPr>
          </a:p>
        </p:txBody>
      </p:sp>
      <p:sp>
        <p:nvSpPr>
          <p:cNvPr id="141" name="矩形 140">
            <a:extLst>
              <a:ext uri="{FF2B5EF4-FFF2-40B4-BE49-F238E27FC236}">
                <a16:creationId xmlns:a16="http://schemas.microsoft.com/office/drawing/2014/main" id="{5EB18FB3-6466-6C95-7717-39D6C5853E02}"/>
              </a:ext>
            </a:extLst>
          </p:cNvPr>
          <p:cNvSpPr/>
          <p:nvPr/>
        </p:nvSpPr>
        <p:spPr>
          <a:xfrm>
            <a:off x="7613622" y="4194768"/>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sp>
        <p:nvSpPr>
          <p:cNvPr id="142" name="矩形 141">
            <a:extLst>
              <a:ext uri="{FF2B5EF4-FFF2-40B4-BE49-F238E27FC236}">
                <a16:creationId xmlns:a16="http://schemas.microsoft.com/office/drawing/2014/main" id="{08C2AA47-B764-DF10-D91C-FE3AA776C241}"/>
              </a:ext>
            </a:extLst>
          </p:cNvPr>
          <p:cNvSpPr/>
          <p:nvPr/>
        </p:nvSpPr>
        <p:spPr>
          <a:xfrm>
            <a:off x="8816476" y="4194768"/>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sp>
        <p:nvSpPr>
          <p:cNvPr id="143" name="矩形 142">
            <a:extLst>
              <a:ext uri="{FF2B5EF4-FFF2-40B4-BE49-F238E27FC236}">
                <a16:creationId xmlns:a16="http://schemas.microsoft.com/office/drawing/2014/main" id="{BD1F5F0E-93FA-5D2D-B68A-AB3DCEA8756E}"/>
              </a:ext>
            </a:extLst>
          </p:cNvPr>
          <p:cNvSpPr/>
          <p:nvPr/>
        </p:nvSpPr>
        <p:spPr>
          <a:xfrm>
            <a:off x="10014024" y="4194768"/>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44" name="肘形连接符 97">
            <a:extLst>
              <a:ext uri="{FF2B5EF4-FFF2-40B4-BE49-F238E27FC236}">
                <a16:creationId xmlns:a16="http://schemas.microsoft.com/office/drawing/2014/main" id="{DCEACD64-3E3E-9E67-18C7-6A322451757B}"/>
              </a:ext>
            </a:extLst>
          </p:cNvPr>
          <p:cNvCxnSpPr>
            <a:cxnSpLocks/>
            <a:stCxn id="143" idx="3"/>
          </p:cNvCxnSpPr>
          <p:nvPr/>
        </p:nvCxnSpPr>
        <p:spPr>
          <a:xfrm flipH="1" flipV="1">
            <a:off x="7385699" y="4083101"/>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45" name="直线箭头连接符 92">
            <a:extLst>
              <a:ext uri="{FF2B5EF4-FFF2-40B4-BE49-F238E27FC236}">
                <a16:creationId xmlns:a16="http://schemas.microsoft.com/office/drawing/2014/main" id="{8A679BD4-D6A1-CE06-1508-4008767A05BB}"/>
              </a:ext>
            </a:extLst>
          </p:cNvPr>
          <p:cNvCxnSpPr>
            <a:cxnSpLocks/>
          </p:cNvCxnSpPr>
          <p:nvPr/>
        </p:nvCxnSpPr>
        <p:spPr>
          <a:xfrm>
            <a:off x="9792342" y="447210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6" name="直线箭头连接符 96">
            <a:extLst>
              <a:ext uri="{FF2B5EF4-FFF2-40B4-BE49-F238E27FC236}">
                <a16:creationId xmlns:a16="http://schemas.microsoft.com/office/drawing/2014/main" id="{CCB67991-9F7A-6D08-F849-FE1699640A76}"/>
              </a:ext>
            </a:extLst>
          </p:cNvPr>
          <p:cNvCxnSpPr>
            <a:cxnSpLocks/>
          </p:cNvCxnSpPr>
          <p:nvPr/>
        </p:nvCxnSpPr>
        <p:spPr>
          <a:xfrm flipH="1">
            <a:off x="9796499" y="4329595"/>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7" name="直线箭头连接符 92">
            <a:extLst>
              <a:ext uri="{FF2B5EF4-FFF2-40B4-BE49-F238E27FC236}">
                <a16:creationId xmlns:a16="http://schemas.microsoft.com/office/drawing/2014/main" id="{091CCD63-08B5-7F31-2781-0AB0F866BAD4}"/>
              </a:ext>
            </a:extLst>
          </p:cNvPr>
          <p:cNvCxnSpPr>
            <a:cxnSpLocks/>
          </p:cNvCxnSpPr>
          <p:nvPr/>
        </p:nvCxnSpPr>
        <p:spPr>
          <a:xfrm>
            <a:off x="8596296" y="445541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8" name="直线箭头连接符 96">
            <a:extLst>
              <a:ext uri="{FF2B5EF4-FFF2-40B4-BE49-F238E27FC236}">
                <a16:creationId xmlns:a16="http://schemas.microsoft.com/office/drawing/2014/main" id="{B87D8E0D-5509-B7FA-F347-8066380892DC}"/>
              </a:ext>
            </a:extLst>
          </p:cNvPr>
          <p:cNvCxnSpPr>
            <a:cxnSpLocks/>
          </p:cNvCxnSpPr>
          <p:nvPr/>
        </p:nvCxnSpPr>
        <p:spPr>
          <a:xfrm flipH="1">
            <a:off x="8600453" y="431291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9" name="直线箭头连接符 92">
            <a:extLst>
              <a:ext uri="{FF2B5EF4-FFF2-40B4-BE49-F238E27FC236}">
                <a16:creationId xmlns:a16="http://schemas.microsoft.com/office/drawing/2014/main" id="{3025C707-A24D-9F6F-B423-AED374245492}"/>
              </a:ext>
            </a:extLst>
          </p:cNvPr>
          <p:cNvCxnSpPr>
            <a:cxnSpLocks/>
          </p:cNvCxnSpPr>
          <p:nvPr/>
        </p:nvCxnSpPr>
        <p:spPr>
          <a:xfrm>
            <a:off x="7393442" y="445989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0" name="直线箭头连接符 96">
            <a:extLst>
              <a:ext uri="{FF2B5EF4-FFF2-40B4-BE49-F238E27FC236}">
                <a16:creationId xmlns:a16="http://schemas.microsoft.com/office/drawing/2014/main" id="{76BEAEBA-FCAA-0C55-6F59-1F278453969B}"/>
              </a:ext>
            </a:extLst>
          </p:cNvPr>
          <p:cNvCxnSpPr>
            <a:cxnSpLocks/>
          </p:cNvCxnSpPr>
          <p:nvPr/>
        </p:nvCxnSpPr>
        <p:spPr>
          <a:xfrm flipH="1">
            <a:off x="7397599" y="431738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51" name="矩形 150">
            <a:extLst>
              <a:ext uri="{FF2B5EF4-FFF2-40B4-BE49-F238E27FC236}">
                <a16:creationId xmlns:a16="http://schemas.microsoft.com/office/drawing/2014/main" id="{A2825981-28B7-895F-12AB-99C16592CC77}"/>
              </a:ext>
            </a:extLst>
          </p:cNvPr>
          <p:cNvSpPr/>
          <p:nvPr/>
        </p:nvSpPr>
        <p:spPr>
          <a:xfrm>
            <a:off x="6482703" y="4574693"/>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free[127]</a:t>
            </a:r>
            <a:endParaRPr kumimoji="1" lang="zh-CN" altLang="en-US" sz="1600" dirty="0">
              <a:latin typeface="Microsoft YaHei" panose="020B0503020204020204" pitchFamily="34" charset="-122"/>
              <a:ea typeface="Microsoft YaHei" panose="020B0503020204020204" pitchFamily="34" charset="-122"/>
            </a:endParaRPr>
          </a:p>
        </p:txBody>
      </p:sp>
      <p:sp>
        <p:nvSpPr>
          <p:cNvPr id="152" name="矩形 151">
            <a:extLst>
              <a:ext uri="{FF2B5EF4-FFF2-40B4-BE49-F238E27FC236}">
                <a16:creationId xmlns:a16="http://schemas.microsoft.com/office/drawing/2014/main" id="{D2CBF954-F213-8CF0-5A27-C4231757D125}"/>
              </a:ext>
            </a:extLst>
          </p:cNvPr>
          <p:cNvSpPr/>
          <p:nvPr/>
        </p:nvSpPr>
        <p:spPr>
          <a:xfrm>
            <a:off x="7613622" y="4826397"/>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53" name="矩形 152">
            <a:extLst>
              <a:ext uri="{FF2B5EF4-FFF2-40B4-BE49-F238E27FC236}">
                <a16:creationId xmlns:a16="http://schemas.microsoft.com/office/drawing/2014/main" id="{217CBA57-F7E2-99E0-B255-FE75E27C3919}"/>
              </a:ext>
            </a:extLst>
          </p:cNvPr>
          <p:cNvSpPr/>
          <p:nvPr/>
        </p:nvSpPr>
        <p:spPr>
          <a:xfrm>
            <a:off x="8816476" y="4826397"/>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54" name="矩形 153">
            <a:extLst>
              <a:ext uri="{FF2B5EF4-FFF2-40B4-BE49-F238E27FC236}">
                <a16:creationId xmlns:a16="http://schemas.microsoft.com/office/drawing/2014/main" id="{0C1D0DCE-8E15-AF6C-F77A-B91801AC842D}"/>
              </a:ext>
            </a:extLst>
          </p:cNvPr>
          <p:cNvSpPr/>
          <p:nvPr/>
        </p:nvSpPr>
        <p:spPr>
          <a:xfrm>
            <a:off x="10014024" y="4826397"/>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55" name="肘形连接符 97">
            <a:extLst>
              <a:ext uri="{FF2B5EF4-FFF2-40B4-BE49-F238E27FC236}">
                <a16:creationId xmlns:a16="http://schemas.microsoft.com/office/drawing/2014/main" id="{A4223365-A503-18F0-C69F-D71D920CDE95}"/>
              </a:ext>
            </a:extLst>
          </p:cNvPr>
          <p:cNvCxnSpPr>
            <a:cxnSpLocks/>
            <a:stCxn id="154" idx="3"/>
          </p:cNvCxnSpPr>
          <p:nvPr/>
        </p:nvCxnSpPr>
        <p:spPr>
          <a:xfrm flipH="1" flipV="1">
            <a:off x="7385699" y="4714730"/>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56" name="直线箭头连接符 92">
            <a:extLst>
              <a:ext uri="{FF2B5EF4-FFF2-40B4-BE49-F238E27FC236}">
                <a16:creationId xmlns:a16="http://schemas.microsoft.com/office/drawing/2014/main" id="{9E5489C5-5D67-6ACA-52D1-B1CF0A643F64}"/>
              </a:ext>
            </a:extLst>
          </p:cNvPr>
          <p:cNvCxnSpPr>
            <a:cxnSpLocks/>
          </p:cNvCxnSpPr>
          <p:nvPr/>
        </p:nvCxnSpPr>
        <p:spPr>
          <a:xfrm>
            <a:off x="9792342" y="510373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7" name="直线箭头连接符 96">
            <a:extLst>
              <a:ext uri="{FF2B5EF4-FFF2-40B4-BE49-F238E27FC236}">
                <a16:creationId xmlns:a16="http://schemas.microsoft.com/office/drawing/2014/main" id="{868D9472-BDF0-CD70-7F47-24AB116D417B}"/>
              </a:ext>
            </a:extLst>
          </p:cNvPr>
          <p:cNvCxnSpPr>
            <a:cxnSpLocks/>
          </p:cNvCxnSpPr>
          <p:nvPr/>
        </p:nvCxnSpPr>
        <p:spPr>
          <a:xfrm flipH="1">
            <a:off x="9796499" y="496122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8" name="直线箭头连接符 92">
            <a:extLst>
              <a:ext uri="{FF2B5EF4-FFF2-40B4-BE49-F238E27FC236}">
                <a16:creationId xmlns:a16="http://schemas.microsoft.com/office/drawing/2014/main" id="{72C15AF6-EE2E-4565-B1FB-896990993616}"/>
              </a:ext>
            </a:extLst>
          </p:cNvPr>
          <p:cNvCxnSpPr>
            <a:cxnSpLocks/>
          </p:cNvCxnSpPr>
          <p:nvPr/>
        </p:nvCxnSpPr>
        <p:spPr>
          <a:xfrm>
            <a:off x="8596296" y="508704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9" name="直线箭头连接符 96">
            <a:extLst>
              <a:ext uri="{FF2B5EF4-FFF2-40B4-BE49-F238E27FC236}">
                <a16:creationId xmlns:a16="http://schemas.microsoft.com/office/drawing/2014/main" id="{00A54379-5525-E726-1A0D-C52F4A506415}"/>
              </a:ext>
            </a:extLst>
          </p:cNvPr>
          <p:cNvCxnSpPr>
            <a:cxnSpLocks/>
          </p:cNvCxnSpPr>
          <p:nvPr/>
        </p:nvCxnSpPr>
        <p:spPr>
          <a:xfrm flipH="1">
            <a:off x="8600453" y="494453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60" name="直线箭头连接符 92">
            <a:extLst>
              <a:ext uri="{FF2B5EF4-FFF2-40B4-BE49-F238E27FC236}">
                <a16:creationId xmlns:a16="http://schemas.microsoft.com/office/drawing/2014/main" id="{94545A0B-1C2E-C94C-D7AF-5F26E4700058}"/>
              </a:ext>
            </a:extLst>
          </p:cNvPr>
          <p:cNvCxnSpPr>
            <a:cxnSpLocks/>
          </p:cNvCxnSpPr>
          <p:nvPr/>
        </p:nvCxnSpPr>
        <p:spPr>
          <a:xfrm>
            <a:off x="7393442" y="509152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61" name="直线箭头连接符 96">
            <a:extLst>
              <a:ext uri="{FF2B5EF4-FFF2-40B4-BE49-F238E27FC236}">
                <a16:creationId xmlns:a16="http://schemas.microsoft.com/office/drawing/2014/main" id="{092655CB-68FD-35F5-6568-37556D8A08D8}"/>
              </a:ext>
            </a:extLst>
          </p:cNvPr>
          <p:cNvCxnSpPr>
            <a:cxnSpLocks/>
          </p:cNvCxnSpPr>
          <p:nvPr/>
        </p:nvCxnSpPr>
        <p:spPr>
          <a:xfrm flipH="1">
            <a:off x="7397599" y="494901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40224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堆块分配</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零号空表</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1919" y="1705609"/>
            <a:ext cx="4824536" cy="1791965"/>
          </a:xfrm>
          <a:prstGeom prst="rect">
            <a:avLst/>
          </a:prstGeom>
          <a:noFill/>
        </p:spPr>
        <p:txBody>
          <a:bodyPr wrap="square" rtlCol="0">
            <a:spAutoFit/>
          </a:bodyPr>
          <a:lstStyle/>
          <a:p>
            <a:pPr>
              <a:lnSpc>
                <a:spcPct val="125000"/>
              </a:lnSpc>
            </a:pP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零号空表中按照大小升序链着大小不同的空闲块，故在分配时先从</a:t>
            </a:r>
            <a:r>
              <a:rPr kumimoji="1" lang="en"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free[0]</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反向查找最后一个块（即最大块），看能否满足要求，如果满足要求，再正向搜索最小能满足要求的空闲堆块进行分配。</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文本框 102">
            <a:extLst>
              <a:ext uri="{FF2B5EF4-FFF2-40B4-BE49-F238E27FC236}">
                <a16:creationId xmlns:a16="http://schemas.microsoft.com/office/drawing/2014/main" id="{146515CD-F256-F0F6-F889-59333ED3BD28}"/>
              </a:ext>
            </a:extLst>
          </p:cNvPr>
          <p:cNvSpPr txBox="1"/>
          <p:nvPr/>
        </p:nvSpPr>
        <p:spPr>
          <a:xfrm>
            <a:off x="9130047" y="3422654"/>
            <a:ext cx="351378" cy="338554"/>
          </a:xfrm>
          <a:prstGeom prst="rect">
            <a:avLst/>
          </a:prstGeom>
          <a:noFill/>
          <a:ln>
            <a:noFill/>
          </a:ln>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04" name="矩形 103">
            <a:extLst>
              <a:ext uri="{FF2B5EF4-FFF2-40B4-BE49-F238E27FC236}">
                <a16:creationId xmlns:a16="http://schemas.microsoft.com/office/drawing/2014/main" id="{C7DFD688-B8B3-9ACE-6891-85B67B0E0A96}"/>
              </a:ext>
            </a:extLst>
          </p:cNvPr>
          <p:cNvSpPr/>
          <p:nvPr/>
        </p:nvSpPr>
        <p:spPr>
          <a:xfrm>
            <a:off x="6482703" y="1390672"/>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free[0]</a:t>
            </a:r>
            <a:endParaRPr kumimoji="1" lang="zh-CN" altLang="en-US" sz="1600" dirty="0">
              <a:latin typeface="Microsoft YaHei" panose="020B0503020204020204" pitchFamily="34" charset="-122"/>
              <a:ea typeface="Microsoft YaHei" panose="020B0503020204020204" pitchFamily="34" charset="-122"/>
            </a:endParaRPr>
          </a:p>
        </p:txBody>
      </p:sp>
      <p:sp>
        <p:nvSpPr>
          <p:cNvPr id="105" name="矩形 104">
            <a:extLst>
              <a:ext uri="{FF2B5EF4-FFF2-40B4-BE49-F238E27FC236}">
                <a16:creationId xmlns:a16="http://schemas.microsoft.com/office/drawing/2014/main" id="{95D98886-BA26-BD6E-E91C-30DA62FFD885}"/>
              </a:ext>
            </a:extLst>
          </p:cNvPr>
          <p:cNvSpPr/>
          <p:nvPr/>
        </p:nvSpPr>
        <p:spPr>
          <a:xfrm>
            <a:off x="7613622" y="1642376"/>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1024</a:t>
            </a:r>
            <a:r>
              <a:rPr kumimoji="1" lang="zh-CN" altLang="en-US" sz="1600" dirty="0">
                <a:latin typeface="Microsoft YaHei" panose="020B0503020204020204" pitchFamily="34" charset="-122"/>
                <a:ea typeface="Microsoft YaHei" panose="020B0503020204020204" pitchFamily="34" charset="-122"/>
              </a:rPr>
              <a:t>字节</a:t>
            </a:r>
          </a:p>
        </p:txBody>
      </p:sp>
      <p:sp>
        <p:nvSpPr>
          <p:cNvPr id="106" name="矩形 105">
            <a:extLst>
              <a:ext uri="{FF2B5EF4-FFF2-40B4-BE49-F238E27FC236}">
                <a16:creationId xmlns:a16="http://schemas.microsoft.com/office/drawing/2014/main" id="{408F9D6C-C60E-11C2-03E5-4EF5C75AAE10}"/>
              </a:ext>
            </a:extLst>
          </p:cNvPr>
          <p:cNvSpPr/>
          <p:nvPr/>
        </p:nvSpPr>
        <p:spPr>
          <a:xfrm>
            <a:off x="8816476" y="1642376"/>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1024</a:t>
            </a:r>
            <a:r>
              <a:rPr kumimoji="1" lang="zh-CN" altLang="en-US" sz="1600" dirty="0">
                <a:latin typeface="Microsoft YaHei" panose="020B0503020204020204" pitchFamily="34" charset="-122"/>
                <a:ea typeface="Microsoft YaHei" panose="020B0503020204020204" pitchFamily="34" charset="-122"/>
              </a:rPr>
              <a:t>字节</a:t>
            </a:r>
          </a:p>
        </p:txBody>
      </p:sp>
      <p:sp>
        <p:nvSpPr>
          <p:cNvPr id="107" name="矩形 106">
            <a:extLst>
              <a:ext uri="{FF2B5EF4-FFF2-40B4-BE49-F238E27FC236}">
                <a16:creationId xmlns:a16="http://schemas.microsoft.com/office/drawing/2014/main" id="{E0988367-C1D4-1316-C99A-3AA1AD4B4BAA}"/>
              </a:ext>
            </a:extLst>
          </p:cNvPr>
          <p:cNvSpPr/>
          <p:nvPr/>
        </p:nvSpPr>
        <p:spPr>
          <a:xfrm>
            <a:off x="10014024" y="1642376"/>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2048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08" name="肘形连接符 97">
            <a:extLst>
              <a:ext uri="{FF2B5EF4-FFF2-40B4-BE49-F238E27FC236}">
                <a16:creationId xmlns:a16="http://schemas.microsoft.com/office/drawing/2014/main" id="{27AE5B93-9FD3-77A4-6FF9-205BB8059A5A}"/>
              </a:ext>
            </a:extLst>
          </p:cNvPr>
          <p:cNvCxnSpPr>
            <a:cxnSpLocks/>
            <a:stCxn id="107" idx="3"/>
          </p:cNvCxnSpPr>
          <p:nvPr/>
        </p:nvCxnSpPr>
        <p:spPr>
          <a:xfrm flipH="1" flipV="1">
            <a:off x="7385699" y="1530709"/>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sp>
        <p:nvSpPr>
          <p:cNvPr id="109" name="矩形 108">
            <a:extLst>
              <a:ext uri="{FF2B5EF4-FFF2-40B4-BE49-F238E27FC236}">
                <a16:creationId xmlns:a16="http://schemas.microsoft.com/office/drawing/2014/main" id="{D98FFA92-F465-5304-A153-60AA95B99439}"/>
              </a:ext>
            </a:extLst>
          </p:cNvPr>
          <p:cNvSpPr/>
          <p:nvPr/>
        </p:nvSpPr>
        <p:spPr>
          <a:xfrm>
            <a:off x="6482703" y="5360781"/>
            <a:ext cx="1130919" cy="58849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zh-CN" altLang="en-US" sz="1600" dirty="0">
                <a:latin typeface="Microsoft YaHei" panose="020B0503020204020204" pitchFamily="34" charset="-122"/>
                <a:ea typeface="Microsoft YaHei" panose="020B0503020204020204" pitchFamily="34" charset="-122"/>
              </a:rPr>
              <a:t>空表索引</a:t>
            </a:r>
            <a:endParaRPr kumimoji="1" lang="en-US" altLang="zh-CN" sz="1600" dirty="0">
              <a:latin typeface="Microsoft YaHei" panose="020B0503020204020204" pitchFamily="34" charset="-122"/>
              <a:ea typeface="Microsoft YaHei" panose="020B0503020204020204" pitchFamily="34" charset="-122"/>
            </a:endParaRPr>
          </a:p>
          <a:p>
            <a:pPr algn="ctr"/>
            <a:r>
              <a:rPr kumimoji="1" lang="en-US" altLang="zh-CN" sz="1600" dirty="0">
                <a:latin typeface="Microsoft YaHei" panose="020B0503020204020204" pitchFamily="34" charset="-122"/>
                <a:ea typeface="Microsoft YaHei" panose="020B0503020204020204" pitchFamily="34" charset="-122"/>
              </a:rPr>
              <a:t>(</a:t>
            </a:r>
            <a:r>
              <a:rPr kumimoji="1" lang="zh-CN" altLang="en-US" sz="1600" dirty="0">
                <a:latin typeface="Microsoft YaHei" panose="020B0503020204020204" pitchFamily="34" charset="-122"/>
                <a:ea typeface="Microsoft YaHei" panose="020B0503020204020204" pitchFamily="34" charset="-122"/>
              </a:rPr>
              <a:t>空表表头</a:t>
            </a: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10" name="矩形 109">
            <a:extLst>
              <a:ext uri="{FF2B5EF4-FFF2-40B4-BE49-F238E27FC236}">
                <a16:creationId xmlns:a16="http://schemas.microsoft.com/office/drawing/2014/main" id="{C9A66EFC-8870-BBC7-9FAD-357C173B9045}"/>
              </a:ext>
            </a:extLst>
          </p:cNvPr>
          <p:cNvSpPr/>
          <p:nvPr/>
        </p:nvSpPr>
        <p:spPr>
          <a:xfrm>
            <a:off x="8442423" y="5362430"/>
            <a:ext cx="2078003" cy="52626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zh-CN" altLang="en-US" sz="1600" dirty="0">
                <a:latin typeface="Microsoft YaHei" panose="020B0503020204020204" pitchFamily="34" charset="-122"/>
                <a:ea typeface="Microsoft YaHei" panose="020B0503020204020204" pitchFamily="34" charset="-122"/>
              </a:rPr>
              <a:t>空闲堆块（空表链）</a:t>
            </a:r>
          </a:p>
        </p:txBody>
      </p:sp>
      <p:cxnSp>
        <p:nvCxnSpPr>
          <p:cNvPr id="111" name="直线箭头连接符 92">
            <a:extLst>
              <a:ext uri="{FF2B5EF4-FFF2-40B4-BE49-F238E27FC236}">
                <a16:creationId xmlns:a16="http://schemas.microsoft.com/office/drawing/2014/main" id="{C406994B-9A2B-C37A-981C-5A72859FA644}"/>
              </a:ext>
            </a:extLst>
          </p:cNvPr>
          <p:cNvCxnSpPr>
            <a:cxnSpLocks/>
          </p:cNvCxnSpPr>
          <p:nvPr/>
        </p:nvCxnSpPr>
        <p:spPr>
          <a:xfrm>
            <a:off x="9792342" y="191971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2" name="直线箭头连接符 96">
            <a:extLst>
              <a:ext uri="{FF2B5EF4-FFF2-40B4-BE49-F238E27FC236}">
                <a16:creationId xmlns:a16="http://schemas.microsoft.com/office/drawing/2014/main" id="{6B012698-FB14-D572-F079-F23A085C40E9}"/>
              </a:ext>
            </a:extLst>
          </p:cNvPr>
          <p:cNvCxnSpPr>
            <a:cxnSpLocks/>
          </p:cNvCxnSpPr>
          <p:nvPr/>
        </p:nvCxnSpPr>
        <p:spPr>
          <a:xfrm flipH="1">
            <a:off x="9796499" y="177720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3" name="直线箭头连接符 92">
            <a:extLst>
              <a:ext uri="{FF2B5EF4-FFF2-40B4-BE49-F238E27FC236}">
                <a16:creationId xmlns:a16="http://schemas.microsoft.com/office/drawing/2014/main" id="{6E51D02C-C510-A539-036B-C8886BFF3497}"/>
              </a:ext>
            </a:extLst>
          </p:cNvPr>
          <p:cNvCxnSpPr>
            <a:cxnSpLocks/>
          </p:cNvCxnSpPr>
          <p:nvPr/>
        </p:nvCxnSpPr>
        <p:spPr>
          <a:xfrm>
            <a:off x="8596296" y="1903027"/>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4" name="直线箭头连接符 96">
            <a:extLst>
              <a:ext uri="{FF2B5EF4-FFF2-40B4-BE49-F238E27FC236}">
                <a16:creationId xmlns:a16="http://schemas.microsoft.com/office/drawing/2014/main" id="{F3AAFF85-D6BE-8F6A-8B0B-49F0EA1D68E7}"/>
              </a:ext>
            </a:extLst>
          </p:cNvPr>
          <p:cNvCxnSpPr>
            <a:cxnSpLocks/>
          </p:cNvCxnSpPr>
          <p:nvPr/>
        </p:nvCxnSpPr>
        <p:spPr>
          <a:xfrm flipH="1">
            <a:off x="8600453" y="176051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5" name="直线箭头连接符 92">
            <a:extLst>
              <a:ext uri="{FF2B5EF4-FFF2-40B4-BE49-F238E27FC236}">
                <a16:creationId xmlns:a16="http://schemas.microsoft.com/office/drawing/2014/main" id="{B77F784E-D97B-6C69-8289-46756BAA4A89}"/>
              </a:ext>
            </a:extLst>
          </p:cNvPr>
          <p:cNvCxnSpPr>
            <a:cxnSpLocks/>
          </p:cNvCxnSpPr>
          <p:nvPr/>
        </p:nvCxnSpPr>
        <p:spPr>
          <a:xfrm>
            <a:off x="7393442" y="1907501"/>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6" name="直线箭头连接符 96">
            <a:extLst>
              <a:ext uri="{FF2B5EF4-FFF2-40B4-BE49-F238E27FC236}">
                <a16:creationId xmlns:a16="http://schemas.microsoft.com/office/drawing/2014/main" id="{394A0D6D-01C2-80E5-E829-1B680E2DC32E}"/>
              </a:ext>
            </a:extLst>
          </p:cNvPr>
          <p:cNvCxnSpPr>
            <a:cxnSpLocks/>
          </p:cNvCxnSpPr>
          <p:nvPr/>
        </p:nvCxnSpPr>
        <p:spPr>
          <a:xfrm flipH="1">
            <a:off x="7397599" y="176499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17" name="矩形 116">
            <a:extLst>
              <a:ext uri="{FF2B5EF4-FFF2-40B4-BE49-F238E27FC236}">
                <a16:creationId xmlns:a16="http://schemas.microsoft.com/office/drawing/2014/main" id="{583A34FE-D244-94EE-CD55-F8BDE1E55B77}"/>
              </a:ext>
            </a:extLst>
          </p:cNvPr>
          <p:cNvSpPr/>
          <p:nvPr/>
        </p:nvSpPr>
        <p:spPr>
          <a:xfrm>
            <a:off x="6482703" y="2033878"/>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free[1]</a:t>
            </a:r>
            <a:endParaRPr kumimoji="1" lang="zh-CN" altLang="en-US" sz="1600" dirty="0">
              <a:latin typeface="Microsoft YaHei" panose="020B0503020204020204" pitchFamily="34" charset="-122"/>
              <a:ea typeface="Microsoft YaHei" panose="020B0503020204020204" pitchFamily="34" charset="-122"/>
            </a:endParaRPr>
          </a:p>
        </p:txBody>
      </p:sp>
      <p:sp>
        <p:nvSpPr>
          <p:cNvPr id="118" name="矩形 117">
            <a:extLst>
              <a:ext uri="{FF2B5EF4-FFF2-40B4-BE49-F238E27FC236}">
                <a16:creationId xmlns:a16="http://schemas.microsoft.com/office/drawing/2014/main" id="{778BC120-54B0-95C8-BBFB-742BC17060BE}"/>
              </a:ext>
            </a:extLst>
          </p:cNvPr>
          <p:cNvSpPr/>
          <p:nvPr/>
        </p:nvSpPr>
        <p:spPr>
          <a:xfrm>
            <a:off x="7613622" y="2285582"/>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sp>
        <p:nvSpPr>
          <p:cNvPr id="119" name="矩形 118">
            <a:extLst>
              <a:ext uri="{FF2B5EF4-FFF2-40B4-BE49-F238E27FC236}">
                <a16:creationId xmlns:a16="http://schemas.microsoft.com/office/drawing/2014/main" id="{0AB36D3A-A63D-F0FA-DC99-37235CD18BE4}"/>
              </a:ext>
            </a:extLst>
          </p:cNvPr>
          <p:cNvSpPr/>
          <p:nvPr/>
        </p:nvSpPr>
        <p:spPr>
          <a:xfrm>
            <a:off x="8816476" y="2285582"/>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sp>
        <p:nvSpPr>
          <p:cNvPr id="120" name="矩形 119">
            <a:extLst>
              <a:ext uri="{FF2B5EF4-FFF2-40B4-BE49-F238E27FC236}">
                <a16:creationId xmlns:a16="http://schemas.microsoft.com/office/drawing/2014/main" id="{5F6013A3-45ED-F474-EB0C-1B626554D703}"/>
              </a:ext>
            </a:extLst>
          </p:cNvPr>
          <p:cNvSpPr/>
          <p:nvPr/>
        </p:nvSpPr>
        <p:spPr>
          <a:xfrm>
            <a:off x="10014024" y="2285582"/>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21" name="肘形连接符 97">
            <a:extLst>
              <a:ext uri="{FF2B5EF4-FFF2-40B4-BE49-F238E27FC236}">
                <a16:creationId xmlns:a16="http://schemas.microsoft.com/office/drawing/2014/main" id="{0BC1D4B0-4338-449A-7F22-B99A29A07052}"/>
              </a:ext>
            </a:extLst>
          </p:cNvPr>
          <p:cNvCxnSpPr>
            <a:cxnSpLocks/>
            <a:stCxn id="120" idx="3"/>
          </p:cNvCxnSpPr>
          <p:nvPr/>
        </p:nvCxnSpPr>
        <p:spPr>
          <a:xfrm flipH="1" flipV="1">
            <a:off x="7385699" y="2173915"/>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22" name="直线箭头连接符 92">
            <a:extLst>
              <a:ext uri="{FF2B5EF4-FFF2-40B4-BE49-F238E27FC236}">
                <a16:creationId xmlns:a16="http://schemas.microsoft.com/office/drawing/2014/main" id="{21EB8F30-3D09-C75D-5261-501B866B5E75}"/>
              </a:ext>
            </a:extLst>
          </p:cNvPr>
          <p:cNvCxnSpPr>
            <a:cxnSpLocks/>
          </p:cNvCxnSpPr>
          <p:nvPr/>
        </p:nvCxnSpPr>
        <p:spPr>
          <a:xfrm>
            <a:off x="9792342" y="256291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3" name="直线箭头连接符 96">
            <a:extLst>
              <a:ext uri="{FF2B5EF4-FFF2-40B4-BE49-F238E27FC236}">
                <a16:creationId xmlns:a16="http://schemas.microsoft.com/office/drawing/2014/main" id="{0004F15C-F819-0B7C-FAAA-E21AA09CE4E6}"/>
              </a:ext>
            </a:extLst>
          </p:cNvPr>
          <p:cNvCxnSpPr>
            <a:cxnSpLocks/>
          </p:cNvCxnSpPr>
          <p:nvPr/>
        </p:nvCxnSpPr>
        <p:spPr>
          <a:xfrm flipH="1">
            <a:off x="9796499" y="242040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4" name="直线箭头连接符 92">
            <a:extLst>
              <a:ext uri="{FF2B5EF4-FFF2-40B4-BE49-F238E27FC236}">
                <a16:creationId xmlns:a16="http://schemas.microsoft.com/office/drawing/2014/main" id="{62C0DCF5-F3F5-36C7-8493-CB0D162B28C8}"/>
              </a:ext>
            </a:extLst>
          </p:cNvPr>
          <p:cNvCxnSpPr>
            <a:cxnSpLocks/>
          </p:cNvCxnSpPr>
          <p:nvPr/>
        </p:nvCxnSpPr>
        <p:spPr>
          <a:xfrm>
            <a:off x="8596296" y="254623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5" name="直线箭头连接符 96">
            <a:extLst>
              <a:ext uri="{FF2B5EF4-FFF2-40B4-BE49-F238E27FC236}">
                <a16:creationId xmlns:a16="http://schemas.microsoft.com/office/drawing/2014/main" id="{EBF51C99-AF8D-A432-C01E-DEC478640B9A}"/>
              </a:ext>
            </a:extLst>
          </p:cNvPr>
          <p:cNvCxnSpPr>
            <a:cxnSpLocks/>
          </p:cNvCxnSpPr>
          <p:nvPr/>
        </p:nvCxnSpPr>
        <p:spPr>
          <a:xfrm flipH="1">
            <a:off x="8600453" y="240372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6" name="直线箭头连接符 92">
            <a:extLst>
              <a:ext uri="{FF2B5EF4-FFF2-40B4-BE49-F238E27FC236}">
                <a16:creationId xmlns:a16="http://schemas.microsoft.com/office/drawing/2014/main" id="{86D59A8B-05DB-D53B-DE30-729F48C6F1B2}"/>
              </a:ext>
            </a:extLst>
          </p:cNvPr>
          <p:cNvCxnSpPr>
            <a:cxnSpLocks/>
          </p:cNvCxnSpPr>
          <p:nvPr/>
        </p:nvCxnSpPr>
        <p:spPr>
          <a:xfrm>
            <a:off x="7393442" y="2550707"/>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7" name="直线箭头连接符 96">
            <a:extLst>
              <a:ext uri="{FF2B5EF4-FFF2-40B4-BE49-F238E27FC236}">
                <a16:creationId xmlns:a16="http://schemas.microsoft.com/office/drawing/2014/main" id="{C9F20693-4174-E1D1-A789-044D2FAB6EF6}"/>
              </a:ext>
            </a:extLst>
          </p:cNvPr>
          <p:cNvCxnSpPr>
            <a:cxnSpLocks/>
          </p:cNvCxnSpPr>
          <p:nvPr/>
        </p:nvCxnSpPr>
        <p:spPr>
          <a:xfrm flipH="1">
            <a:off x="7397599" y="240819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28" name="矩形 127">
            <a:extLst>
              <a:ext uri="{FF2B5EF4-FFF2-40B4-BE49-F238E27FC236}">
                <a16:creationId xmlns:a16="http://schemas.microsoft.com/office/drawing/2014/main" id="{267675F3-8438-06CB-7374-328006805B48}"/>
              </a:ext>
            </a:extLst>
          </p:cNvPr>
          <p:cNvSpPr/>
          <p:nvPr/>
        </p:nvSpPr>
        <p:spPr>
          <a:xfrm>
            <a:off x="6482703" y="2666780"/>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free[2]</a:t>
            </a:r>
            <a:endParaRPr kumimoji="1" lang="zh-CN" altLang="en-US" sz="1600" dirty="0">
              <a:latin typeface="Microsoft YaHei" panose="020B0503020204020204" pitchFamily="34" charset="-122"/>
              <a:ea typeface="Microsoft YaHei" panose="020B0503020204020204" pitchFamily="34" charset="-122"/>
            </a:endParaRPr>
          </a:p>
        </p:txBody>
      </p:sp>
      <p:sp>
        <p:nvSpPr>
          <p:cNvPr id="129" name="矩形 128">
            <a:extLst>
              <a:ext uri="{FF2B5EF4-FFF2-40B4-BE49-F238E27FC236}">
                <a16:creationId xmlns:a16="http://schemas.microsoft.com/office/drawing/2014/main" id="{BA1782EC-9586-5607-CFF7-42E0D2B11BAF}"/>
              </a:ext>
            </a:extLst>
          </p:cNvPr>
          <p:cNvSpPr/>
          <p:nvPr/>
        </p:nvSpPr>
        <p:spPr>
          <a:xfrm>
            <a:off x="7613622" y="2918484"/>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30" name="矩形 129">
            <a:extLst>
              <a:ext uri="{FF2B5EF4-FFF2-40B4-BE49-F238E27FC236}">
                <a16:creationId xmlns:a16="http://schemas.microsoft.com/office/drawing/2014/main" id="{01A7D005-FEB4-3ABB-9142-6628FDCE8930}"/>
              </a:ext>
            </a:extLst>
          </p:cNvPr>
          <p:cNvSpPr/>
          <p:nvPr/>
        </p:nvSpPr>
        <p:spPr>
          <a:xfrm>
            <a:off x="8816476" y="2918484"/>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31" name="矩形 130">
            <a:extLst>
              <a:ext uri="{FF2B5EF4-FFF2-40B4-BE49-F238E27FC236}">
                <a16:creationId xmlns:a16="http://schemas.microsoft.com/office/drawing/2014/main" id="{9E8ABC49-5443-CE05-07F6-354CEDC691C2}"/>
              </a:ext>
            </a:extLst>
          </p:cNvPr>
          <p:cNvSpPr/>
          <p:nvPr/>
        </p:nvSpPr>
        <p:spPr>
          <a:xfrm>
            <a:off x="10014024" y="2918484"/>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32" name="肘形连接符 97">
            <a:extLst>
              <a:ext uri="{FF2B5EF4-FFF2-40B4-BE49-F238E27FC236}">
                <a16:creationId xmlns:a16="http://schemas.microsoft.com/office/drawing/2014/main" id="{E4D1076C-E6A7-4D33-EF20-0E3131F8B1AF}"/>
              </a:ext>
            </a:extLst>
          </p:cNvPr>
          <p:cNvCxnSpPr>
            <a:cxnSpLocks/>
            <a:stCxn id="131" idx="3"/>
          </p:cNvCxnSpPr>
          <p:nvPr/>
        </p:nvCxnSpPr>
        <p:spPr>
          <a:xfrm flipH="1" flipV="1">
            <a:off x="7385699" y="2806817"/>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33" name="直线箭头连接符 92">
            <a:extLst>
              <a:ext uri="{FF2B5EF4-FFF2-40B4-BE49-F238E27FC236}">
                <a16:creationId xmlns:a16="http://schemas.microsoft.com/office/drawing/2014/main" id="{AD0A52F1-F108-DF86-5EA7-07E7445751FD}"/>
              </a:ext>
            </a:extLst>
          </p:cNvPr>
          <p:cNvCxnSpPr>
            <a:cxnSpLocks/>
          </p:cNvCxnSpPr>
          <p:nvPr/>
        </p:nvCxnSpPr>
        <p:spPr>
          <a:xfrm>
            <a:off x="9792342" y="319582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4" name="直线箭头连接符 96">
            <a:extLst>
              <a:ext uri="{FF2B5EF4-FFF2-40B4-BE49-F238E27FC236}">
                <a16:creationId xmlns:a16="http://schemas.microsoft.com/office/drawing/2014/main" id="{C5B93E11-1191-CB63-28E0-29A4D5F98B7A}"/>
              </a:ext>
            </a:extLst>
          </p:cNvPr>
          <p:cNvCxnSpPr>
            <a:cxnSpLocks/>
          </p:cNvCxnSpPr>
          <p:nvPr/>
        </p:nvCxnSpPr>
        <p:spPr>
          <a:xfrm flipH="1">
            <a:off x="9796499" y="3053311"/>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5" name="直线箭头连接符 92">
            <a:extLst>
              <a:ext uri="{FF2B5EF4-FFF2-40B4-BE49-F238E27FC236}">
                <a16:creationId xmlns:a16="http://schemas.microsoft.com/office/drawing/2014/main" id="{6359B048-9ECF-445D-1050-01AA59B3F6A1}"/>
              </a:ext>
            </a:extLst>
          </p:cNvPr>
          <p:cNvCxnSpPr>
            <a:cxnSpLocks/>
          </p:cNvCxnSpPr>
          <p:nvPr/>
        </p:nvCxnSpPr>
        <p:spPr>
          <a:xfrm>
            <a:off x="8596296" y="3179135"/>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6" name="直线箭头连接符 96">
            <a:extLst>
              <a:ext uri="{FF2B5EF4-FFF2-40B4-BE49-F238E27FC236}">
                <a16:creationId xmlns:a16="http://schemas.microsoft.com/office/drawing/2014/main" id="{4D461695-3E93-37EF-4F18-C8E4622753DC}"/>
              </a:ext>
            </a:extLst>
          </p:cNvPr>
          <p:cNvCxnSpPr>
            <a:cxnSpLocks/>
          </p:cNvCxnSpPr>
          <p:nvPr/>
        </p:nvCxnSpPr>
        <p:spPr>
          <a:xfrm flipH="1">
            <a:off x="8600453" y="3036626"/>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7" name="直线箭头连接符 92">
            <a:extLst>
              <a:ext uri="{FF2B5EF4-FFF2-40B4-BE49-F238E27FC236}">
                <a16:creationId xmlns:a16="http://schemas.microsoft.com/office/drawing/2014/main" id="{D985C8D3-E929-DF9E-5D85-01EDBB096579}"/>
              </a:ext>
            </a:extLst>
          </p:cNvPr>
          <p:cNvCxnSpPr>
            <a:cxnSpLocks/>
          </p:cNvCxnSpPr>
          <p:nvPr/>
        </p:nvCxnSpPr>
        <p:spPr>
          <a:xfrm>
            <a:off x="7393442" y="318360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8" name="直线箭头连接符 96">
            <a:extLst>
              <a:ext uri="{FF2B5EF4-FFF2-40B4-BE49-F238E27FC236}">
                <a16:creationId xmlns:a16="http://schemas.microsoft.com/office/drawing/2014/main" id="{16BE2C7A-91F1-3CAA-7E75-AC3741A48C81}"/>
              </a:ext>
            </a:extLst>
          </p:cNvPr>
          <p:cNvCxnSpPr>
            <a:cxnSpLocks/>
          </p:cNvCxnSpPr>
          <p:nvPr/>
        </p:nvCxnSpPr>
        <p:spPr>
          <a:xfrm flipH="1">
            <a:off x="7397599" y="304110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39" name="矩形 138">
            <a:extLst>
              <a:ext uri="{FF2B5EF4-FFF2-40B4-BE49-F238E27FC236}">
                <a16:creationId xmlns:a16="http://schemas.microsoft.com/office/drawing/2014/main" id="{A6400A84-E7E4-45AB-9129-E757E982226F}"/>
              </a:ext>
            </a:extLst>
          </p:cNvPr>
          <p:cNvSpPr/>
          <p:nvPr/>
        </p:nvSpPr>
        <p:spPr>
          <a:xfrm>
            <a:off x="6482703" y="3304922"/>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40" name="矩形 139">
            <a:extLst>
              <a:ext uri="{FF2B5EF4-FFF2-40B4-BE49-F238E27FC236}">
                <a16:creationId xmlns:a16="http://schemas.microsoft.com/office/drawing/2014/main" id="{1A1438EC-F5AF-AF4F-FB74-251E69E6FF65}"/>
              </a:ext>
            </a:extLst>
          </p:cNvPr>
          <p:cNvSpPr/>
          <p:nvPr/>
        </p:nvSpPr>
        <p:spPr>
          <a:xfrm>
            <a:off x="6482703" y="3943064"/>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free[126]</a:t>
            </a:r>
            <a:endParaRPr kumimoji="1" lang="zh-CN" altLang="en-US" sz="1600" dirty="0">
              <a:latin typeface="Microsoft YaHei" panose="020B0503020204020204" pitchFamily="34" charset="-122"/>
              <a:ea typeface="Microsoft YaHei" panose="020B0503020204020204" pitchFamily="34" charset="-122"/>
            </a:endParaRPr>
          </a:p>
        </p:txBody>
      </p:sp>
      <p:sp>
        <p:nvSpPr>
          <p:cNvPr id="141" name="矩形 140">
            <a:extLst>
              <a:ext uri="{FF2B5EF4-FFF2-40B4-BE49-F238E27FC236}">
                <a16:creationId xmlns:a16="http://schemas.microsoft.com/office/drawing/2014/main" id="{5EB18FB3-6466-6C95-7717-39D6C5853E02}"/>
              </a:ext>
            </a:extLst>
          </p:cNvPr>
          <p:cNvSpPr/>
          <p:nvPr/>
        </p:nvSpPr>
        <p:spPr>
          <a:xfrm>
            <a:off x="7613622" y="4194768"/>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sp>
        <p:nvSpPr>
          <p:cNvPr id="142" name="矩形 141">
            <a:extLst>
              <a:ext uri="{FF2B5EF4-FFF2-40B4-BE49-F238E27FC236}">
                <a16:creationId xmlns:a16="http://schemas.microsoft.com/office/drawing/2014/main" id="{08C2AA47-B764-DF10-D91C-FE3AA776C241}"/>
              </a:ext>
            </a:extLst>
          </p:cNvPr>
          <p:cNvSpPr/>
          <p:nvPr/>
        </p:nvSpPr>
        <p:spPr>
          <a:xfrm>
            <a:off x="8816476" y="4194768"/>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sp>
        <p:nvSpPr>
          <p:cNvPr id="143" name="矩形 142">
            <a:extLst>
              <a:ext uri="{FF2B5EF4-FFF2-40B4-BE49-F238E27FC236}">
                <a16:creationId xmlns:a16="http://schemas.microsoft.com/office/drawing/2014/main" id="{BD1F5F0E-93FA-5D2D-B68A-AB3DCEA8756E}"/>
              </a:ext>
            </a:extLst>
          </p:cNvPr>
          <p:cNvSpPr/>
          <p:nvPr/>
        </p:nvSpPr>
        <p:spPr>
          <a:xfrm>
            <a:off x="10014024" y="4194768"/>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44" name="肘形连接符 97">
            <a:extLst>
              <a:ext uri="{FF2B5EF4-FFF2-40B4-BE49-F238E27FC236}">
                <a16:creationId xmlns:a16="http://schemas.microsoft.com/office/drawing/2014/main" id="{DCEACD64-3E3E-9E67-18C7-6A322451757B}"/>
              </a:ext>
            </a:extLst>
          </p:cNvPr>
          <p:cNvCxnSpPr>
            <a:cxnSpLocks/>
            <a:stCxn id="143" idx="3"/>
          </p:cNvCxnSpPr>
          <p:nvPr/>
        </p:nvCxnSpPr>
        <p:spPr>
          <a:xfrm flipH="1" flipV="1">
            <a:off x="7385699" y="4083101"/>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45" name="直线箭头连接符 92">
            <a:extLst>
              <a:ext uri="{FF2B5EF4-FFF2-40B4-BE49-F238E27FC236}">
                <a16:creationId xmlns:a16="http://schemas.microsoft.com/office/drawing/2014/main" id="{8A679BD4-D6A1-CE06-1508-4008767A05BB}"/>
              </a:ext>
            </a:extLst>
          </p:cNvPr>
          <p:cNvCxnSpPr>
            <a:cxnSpLocks/>
          </p:cNvCxnSpPr>
          <p:nvPr/>
        </p:nvCxnSpPr>
        <p:spPr>
          <a:xfrm>
            <a:off x="9792342" y="447210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6" name="直线箭头连接符 96">
            <a:extLst>
              <a:ext uri="{FF2B5EF4-FFF2-40B4-BE49-F238E27FC236}">
                <a16:creationId xmlns:a16="http://schemas.microsoft.com/office/drawing/2014/main" id="{CCB67991-9F7A-6D08-F849-FE1699640A76}"/>
              </a:ext>
            </a:extLst>
          </p:cNvPr>
          <p:cNvCxnSpPr>
            <a:cxnSpLocks/>
          </p:cNvCxnSpPr>
          <p:nvPr/>
        </p:nvCxnSpPr>
        <p:spPr>
          <a:xfrm flipH="1">
            <a:off x="9796499" y="4329595"/>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7" name="直线箭头连接符 92">
            <a:extLst>
              <a:ext uri="{FF2B5EF4-FFF2-40B4-BE49-F238E27FC236}">
                <a16:creationId xmlns:a16="http://schemas.microsoft.com/office/drawing/2014/main" id="{091CCD63-08B5-7F31-2781-0AB0F866BAD4}"/>
              </a:ext>
            </a:extLst>
          </p:cNvPr>
          <p:cNvCxnSpPr>
            <a:cxnSpLocks/>
          </p:cNvCxnSpPr>
          <p:nvPr/>
        </p:nvCxnSpPr>
        <p:spPr>
          <a:xfrm>
            <a:off x="8596296" y="445541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8" name="直线箭头连接符 96">
            <a:extLst>
              <a:ext uri="{FF2B5EF4-FFF2-40B4-BE49-F238E27FC236}">
                <a16:creationId xmlns:a16="http://schemas.microsoft.com/office/drawing/2014/main" id="{B87D8E0D-5509-B7FA-F347-8066380892DC}"/>
              </a:ext>
            </a:extLst>
          </p:cNvPr>
          <p:cNvCxnSpPr>
            <a:cxnSpLocks/>
          </p:cNvCxnSpPr>
          <p:nvPr/>
        </p:nvCxnSpPr>
        <p:spPr>
          <a:xfrm flipH="1">
            <a:off x="8600453" y="431291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9" name="直线箭头连接符 92">
            <a:extLst>
              <a:ext uri="{FF2B5EF4-FFF2-40B4-BE49-F238E27FC236}">
                <a16:creationId xmlns:a16="http://schemas.microsoft.com/office/drawing/2014/main" id="{3025C707-A24D-9F6F-B423-AED374245492}"/>
              </a:ext>
            </a:extLst>
          </p:cNvPr>
          <p:cNvCxnSpPr>
            <a:cxnSpLocks/>
          </p:cNvCxnSpPr>
          <p:nvPr/>
        </p:nvCxnSpPr>
        <p:spPr>
          <a:xfrm>
            <a:off x="7393442" y="445989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0" name="直线箭头连接符 96">
            <a:extLst>
              <a:ext uri="{FF2B5EF4-FFF2-40B4-BE49-F238E27FC236}">
                <a16:creationId xmlns:a16="http://schemas.microsoft.com/office/drawing/2014/main" id="{76BEAEBA-FCAA-0C55-6F59-1F278453969B}"/>
              </a:ext>
            </a:extLst>
          </p:cNvPr>
          <p:cNvCxnSpPr>
            <a:cxnSpLocks/>
          </p:cNvCxnSpPr>
          <p:nvPr/>
        </p:nvCxnSpPr>
        <p:spPr>
          <a:xfrm flipH="1">
            <a:off x="7397599" y="431738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51" name="矩形 150">
            <a:extLst>
              <a:ext uri="{FF2B5EF4-FFF2-40B4-BE49-F238E27FC236}">
                <a16:creationId xmlns:a16="http://schemas.microsoft.com/office/drawing/2014/main" id="{A2825981-28B7-895F-12AB-99C16592CC77}"/>
              </a:ext>
            </a:extLst>
          </p:cNvPr>
          <p:cNvSpPr/>
          <p:nvPr/>
        </p:nvSpPr>
        <p:spPr>
          <a:xfrm>
            <a:off x="6482703" y="4574693"/>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free[127]</a:t>
            </a:r>
            <a:endParaRPr kumimoji="1" lang="zh-CN" altLang="en-US" sz="1600" dirty="0">
              <a:latin typeface="Microsoft YaHei" panose="020B0503020204020204" pitchFamily="34" charset="-122"/>
              <a:ea typeface="Microsoft YaHei" panose="020B0503020204020204" pitchFamily="34" charset="-122"/>
            </a:endParaRPr>
          </a:p>
        </p:txBody>
      </p:sp>
      <p:sp>
        <p:nvSpPr>
          <p:cNvPr id="152" name="矩形 151">
            <a:extLst>
              <a:ext uri="{FF2B5EF4-FFF2-40B4-BE49-F238E27FC236}">
                <a16:creationId xmlns:a16="http://schemas.microsoft.com/office/drawing/2014/main" id="{D2CBF954-F213-8CF0-5A27-C4231757D125}"/>
              </a:ext>
            </a:extLst>
          </p:cNvPr>
          <p:cNvSpPr/>
          <p:nvPr/>
        </p:nvSpPr>
        <p:spPr>
          <a:xfrm>
            <a:off x="7613622" y="4826397"/>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53" name="矩形 152">
            <a:extLst>
              <a:ext uri="{FF2B5EF4-FFF2-40B4-BE49-F238E27FC236}">
                <a16:creationId xmlns:a16="http://schemas.microsoft.com/office/drawing/2014/main" id="{217CBA57-F7E2-99E0-B255-FE75E27C3919}"/>
              </a:ext>
            </a:extLst>
          </p:cNvPr>
          <p:cNvSpPr/>
          <p:nvPr/>
        </p:nvSpPr>
        <p:spPr>
          <a:xfrm>
            <a:off x="8816476" y="4826397"/>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54" name="矩形 153">
            <a:extLst>
              <a:ext uri="{FF2B5EF4-FFF2-40B4-BE49-F238E27FC236}">
                <a16:creationId xmlns:a16="http://schemas.microsoft.com/office/drawing/2014/main" id="{0C1D0DCE-8E15-AF6C-F77A-B91801AC842D}"/>
              </a:ext>
            </a:extLst>
          </p:cNvPr>
          <p:cNvSpPr/>
          <p:nvPr/>
        </p:nvSpPr>
        <p:spPr>
          <a:xfrm>
            <a:off x="10014024" y="4826397"/>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55" name="肘形连接符 97">
            <a:extLst>
              <a:ext uri="{FF2B5EF4-FFF2-40B4-BE49-F238E27FC236}">
                <a16:creationId xmlns:a16="http://schemas.microsoft.com/office/drawing/2014/main" id="{A4223365-A503-18F0-C69F-D71D920CDE95}"/>
              </a:ext>
            </a:extLst>
          </p:cNvPr>
          <p:cNvCxnSpPr>
            <a:cxnSpLocks/>
            <a:stCxn id="154" idx="3"/>
          </p:cNvCxnSpPr>
          <p:nvPr/>
        </p:nvCxnSpPr>
        <p:spPr>
          <a:xfrm flipH="1" flipV="1">
            <a:off x="7385699" y="4714730"/>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56" name="直线箭头连接符 92">
            <a:extLst>
              <a:ext uri="{FF2B5EF4-FFF2-40B4-BE49-F238E27FC236}">
                <a16:creationId xmlns:a16="http://schemas.microsoft.com/office/drawing/2014/main" id="{9E5489C5-5D67-6ACA-52D1-B1CF0A643F64}"/>
              </a:ext>
            </a:extLst>
          </p:cNvPr>
          <p:cNvCxnSpPr>
            <a:cxnSpLocks/>
          </p:cNvCxnSpPr>
          <p:nvPr/>
        </p:nvCxnSpPr>
        <p:spPr>
          <a:xfrm>
            <a:off x="9792342" y="510373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7" name="直线箭头连接符 96">
            <a:extLst>
              <a:ext uri="{FF2B5EF4-FFF2-40B4-BE49-F238E27FC236}">
                <a16:creationId xmlns:a16="http://schemas.microsoft.com/office/drawing/2014/main" id="{868D9472-BDF0-CD70-7F47-24AB116D417B}"/>
              </a:ext>
            </a:extLst>
          </p:cNvPr>
          <p:cNvCxnSpPr>
            <a:cxnSpLocks/>
          </p:cNvCxnSpPr>
          <p:nvPr/>
        </p:nvCxnSpPr>
        <p:spPr>
          <a:xfrm flipH="1">
            <a:off x="9796499" y="496122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8" name="直线箭头连接符 92">
            <a:extLst>
              <a:ext uri="{FF2B5EF4-FFF2-40B4-BE49-F238E27FC236}">
                <a16:creationId xmlns:a16="http://schemas.microsoft.com/office/drawing/2014/main" id="{72C15AF6-EE2E-4565-B1FB-896990993616}"/>
              </a:ext>
            </a:extLst>
          </p:cNvPr>
          <p:cNvCxnSpPr>
            <a:cxnSpLocks/>
          </p:cNvCxnSpPr>
          <p:nvPr/>
        </p:nvCxnSpPr>
        <p:spPr>
          <a:xfrm>
            <a:off x="8596296" y="508704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9" name="直线箭头连接符 96">
            <a:extLst>
              <a:ext uri="{FF2B5EF4-FFF2-40B4-BE49-F238E27FC236}">
                <a16:creationId xmlns:a16="http://schemas.microsoft.com/office/drawing/2014/main" id="{00A54379-5525-E726-1A0D-C52F4A506415}"/>
              </a:ext>
            </a:extLst>
          </p:cNvPr>
          <p:cNvCxnSpPr>
            <a:cxnSpLocks/>
          </p:cNvCxnSpPr>
          <p:nvPr/>
        </p:nvCxnSpPr>
        <p:spPr>
          <a:xfrm flipH="1">
            <a:off x="8600453" y="494453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60" name="直线箭头连接符 92">
            <a:extLst>
              <a:ext uri="{FF2B5EF4-FFF2-40B4-BE49-F238E27FC236}">
                <a16:creationId xmlns:a16="http://schemas.microsoft.com/office/drawing/2014/main" id="{94545A0B-1C2E-C94C-D7AF-5F26E4700058}"/>
              </a:ext>
            </a:extLst>
          </p:cNvPr>
          <p:cNvCxnSpPr>
            <a:cxnSpLocks/>
          </p:cNvCxnSpPr>
          <p:nvPr/>
        </p:nvCxnSpPr>
        <p:spPr>
          <a:xfrm>
            <a:off x="7393442" y="509152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61" name="直线箭头连接符 96">
            <a:extLst>
              <a:ext uri="{FF2B5EF4-FFF2-40B4-BE49-F238E27FC236}">
                <a16:creationId xmlns:a16="http://schemas.microsoft.com/office/drawing/2014/main" id="{092655CB-68FD-35F5-6568-37556D8A08D8}"/>
              </a:ext>
            </a:extLst>
          </p:cNvPr>
          <p:cNvCxnSpPr>
            <a:cxnSpLocks/>
          </p:cNvCxnSpPr>
          <p:nvPr/>
        </p:nvCxnSpPr>
        <p:spPr>
          <a:xfrm flipH="1">
            <a:off x="7397599" y="494901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5823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堆块释放</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定义</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1919" y="1705609"/>
            <a:ext cx="4824536" cy="1099468"/>
          </a:xfrm>
          <a:prstGeom prst="rect">
            <a:avLst/>
          </a:prstGeom>
          <a:noFill/>
        </p:spPr>
        <p:txBody>
          <a:bodyPr wrap="square" rtlCol="0">
            <a:spAutoFit/>
          </a:bodyPr>
          <a:lstStyle/>
          <a:p>
            <a:pPr>
              <a:lnSpc>
                <a:spcPct val="125000"/>
              </a:lnSpc>
            </a:pP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堆块的释放操作包括将堆块状态由占用态改为空闲态、链入相应的堆表。所有释放的堆块都链入相应的表尾。</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文本框 102">
            <a:extLst>
              <a:ext uri="{FF2B5EF4-FFF2-40B4-BE49-F238E27FC236}">
                <a16:creationId xmlns:a16="http://schemas.microsoft.com/office/drawing/2014/main" id="{146515CD-F256-F0F6-F889-59333ED3BD28}"/>
              </a:ext>
            </a:extLst>
          </p:cNvPr>
          <p:cNvSpPr txBox="1"/>
          <p:nvPr/>
        </p:nvSpPr>
        <p:spPr>
          <a:xfrm>
            <a:off x="9130047" y="3422654"/>
            <a:ext cx="351378" cy="338554"/>
          </a:xfrm>
          <a:prstGeom prst="rect">
            <a:avLst/>
          </a:prstGeom>
          <a:noFill/>
          <a:ln>
            <a:noFill/>
          </a:ln>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04" name="矩形 103">
            <a:extLst>
              <a:ext uri="{FF2B5EF4-FFF2-40B4-BE49-F238E27FC236}">
                <a16:creationId xmlns:a16="http://schemas.microsoft.com/office/drawing/2014/main" id="{C7DFD688-B8B3-9ACE-6891-85B67B0E0A96}"/>
              </a:ext>
            </a:extLst>
          </p:cNvPr>
          <p:cNvSpPr/>
          <p:nvPr/>
        </p:nvSpPr>
        <p:spPr>
          <a:xfrm>
            <a:off x="6482703" y="1390672"/>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free[0]</a:t>
            </a:r>
            <a:endParaRPr kumimoji="1" lang="zh-CN" altLang="en-US" sz="1600" dirty="0">
              <a:latin typeface="Microsoft YaHei" panose="020B0503020204020204" pitchFamily="34" charset="-122"/>
              <a:ea typeface="Microsoft YaHei" panose="020B0503020204020204" pitchFamily="34" charset="-122"/>
            </a:endParaRPr>
          </a:p>
        </p:txBody>
      </p:sp>
      <p:sp>
        <p:nvSpPr>
          <p:cNvPr id="105" name="矩形 104">
            <a:extLst>
              <a:ext uri="{FF2B5EF4-FFF2-40B4-BE49-F238E27FC236}">
                <a16:creationId xmlns:a16="http://schemas.microsoft.com/office/drawing/2014/main" id="{95D98886-BA26-BD6E-E91C-30DA62FFD885}"/>
              </a:ext>
            </a:extLst>
          </p:cNvPr>
          <p:cNvSpPr/>
          <p:nvPr/>
        </p:nvSpPr>
        <p:spPr>
          <a:xfrm>
            <a:off x="7613622" y="1642376"/>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1024</a:t>
            </a:r>
            <a:r>
              <a:rPr kumimoji="1" lang="zh-CN" altLang="en-US" sz="1600" dirty="0">
                <a:latin typeface="Microsoft YaHei" panose="020B0503020204020204" pitchFamily="34" charset="-122"/>
                <a:ea typeface="Microsoft YaHei" panose="020B0503020204020204" pitchFamily="34" charset="-122"/>
              </a:rPr>
              <a:t>字节</a:t>
            </a:r>
          </a:p>
        </p:txBody>
      </p:sp>
      <p:sp>
        <p:nvSpPr>
          <p:cNvPr id="106" name="矩形 105">
            <a:extLst>
              <a:ext uri="{FF2B5EF4-FFF2-40B4-BE49-F238E27FC236}">
                <a16:creationId xmlns:a16="http://schemas.microsoft.com/office/drawing/2014/main" id="{408F9D6C-C60E-11C2-03E5-4EF5C75AAE10}"/>
              </a:ext>
            </a:extLst>
          </p:cNvPr>
          <p:cNvSpPr/>
          <p:nvPr/>
        </p:nvSpPr>
        <p:spPr>
          <a:xfrm>
            <a:off x="8816476" y="1642376"/>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1024</a:t>
            </a:r>
            <a:r>
              <a:rPr kumimoji="1" lang="zh-CN" altLang="en-US" sz="1600" dirty="0">
                <a:latin typeface="Microsoft YaHei" panose="020B0503020204020204" pitchFamily="34" charset="-122"/>
                <a:ea typeface="Microsoft YaHei" panose="020B0503020204020204" pitchFamily="34" charset="-122"/>
              </a:rPr>
              <a:t>字节</a:t>
            </a:r>
          </a:p>
        </p:txBody>
      </p:sp>
      <p:sp>
        <p:nvSpPr>
          <p:cNvPr id="107" name="矩形 106">
            <a:extLst>
              <a:ext uri="{FF2B5EF4-FFF2-40B4-BE49-F238E27FC236}">
                <a16:creationId xmlns:a16="http://schemas.microsoft.com/office/drawing/2014/main" id="{E0988367-C1D4-1316-C99A-3AA1AD4B4BAA}"/>
              </a:ext>
            </a:extLst>
          </p:cNvPr>
          <p:cNvSpPr/>
          <p:nvPr/>
        </p:nvSpPr>
        <p:spPr>
          <a:xfrm>
            <a:off x="10014024" y="1642376"/>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2048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08" name="肘形连接符 97">
            <a:extLst>
              <a:ext uri="{FF2B5EF4-FFF2-40B4-BE49-F238E27FC236}">
                <a16:creationId xmlns:a16="http://schemas.microsoft.com/office/drawing/2014/main" id="{27AE5B93-9FD3-77A4-6FF9-205BB8059A5A}"/>
              </a:ext>
            </a:extLst>
          </p:cNvPr>
          <p:cNvCxnSpPr>
            <a:cxnSpLocks/>
            <a:stCxn id="107" idx="3"/>
          </p:cNvCxnSpPr>
          <p:nvPr/>
        </p:nvCxnSpPr>
        <p:spPr>
          <a:xfrm flipH="1" flipV="1">
            <a:off x="7385699" y="1530709"/>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sp>
        <p:nvSpPr>
          <p:cNvPr id="109" name="矩形 108">
            <a:extLst>
              <a:ext uri="{FF2B5EF4-FFF2-40B4-BE49-F238E27FC236}">
                <a16:creationId xmlns:a16="http://schemas.microsoft.com/office/drawing/2014/main" id="{D98FFA92-F465-5304-A153-60AA95B99439}"/>
              </a:ext>
            </a:extLst>
          </p:cNvPr>
          <p:cNvSpPr/>
          <p:nvPr/>
        </p:nvSpPr>
        <p:spPr>
          <a:xfrm>
            <a:off x="6482703" y="5360781"/>
            <a:ext cx="1130919" cy="58849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zh-CN" altLang="en-US" sz="1600" dirty="0">
                <a:latin typeface="Microsoft YaHei" panose="020B0503020204020204" pitchFamily="34" charset="-122"/>
                <a:ea typeface="Microsoft YaHei" panose="020B0503020204020204" pitchFamily="34" charset="-122"/>
              </a:rPr>
              <a:t>空表索引</a:t>
            </a:r>
            <a:endParaRPr kumimoji="1" lang="en-US" altLang="zh-CN" sz="1600" dirty="0">
              <a:latin typeface="Microsoft YaHei" panose="020B0503020204020204" pitchFamily="34" charset="-122"/>
              <a:ea typeface="Microsoft YaHei" panose="020B0503020204020204" pitchFamily="34" charset="-122"/>
            </a:endParaRPr>
          </a:p>
          <a:p>
            <a:pPr algn="ctr"/>
            <a:r>
              <a:rPr kumimoji="1" lang="en-US" altLang="zh-CN" sz="1600" dirty="0">
                <a:latin typeface="Microsoft YaHei" panose="020B0503020204020204" pitchFamily="34" charset="-122"/>
                <a:ea typeface="Microsoft YaHei" panose="020B0503020204020204" pitchFamily="34" charset="-122"/>
              </a:rPr>
              <a:t>(</a:t>
            </a:r>
            <a:r>
              <a:rPr kumimoji="1" lang="zh-CN" altLang="en-US" sz="1600" dirty="0">
                <a:latin typeface="Microsoft YaHei" panose="020B0503020204020204" pitchFamily="34" charset="-122"/>
                <a:ea typeface="Microsoft YaHei" panose="020B0503020204020204" pitchFamily="34" charset="-122"/>
              </a:rPr>
              <a:t>空表表头</a:t>
            </a: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10" name="矩形 109">
            <a:extLst>
              <a:ext uri="{FF2B5EF4-FFF2-40B4-BE49-F238E27FC236}">
                <a16:creationId xmlns:a16="http://schemas.microsoft.com/office/drawing/2014/main" id="{C9A66EFC-8870-BBC7-9FAD-357C173B9045}"/>
              </a:ext>
            </a:extLst>
          </p:cNvPr>
          <p:cNvSpPr/>
          <p:nvPr/>
        </p:nvSpPr>
        <p:spPr>
          <a:xfrm>
            <a:off x="8442423" y="5362430"/>
            <a:ext cx="2078003" cy="52626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zh-CN" altLang="en-US" sz="1600" dirty="0">
                <a:latin typeface="Microsoft YaHei" panose="020B0503020204020204" pitchFamily="34" charset="-122"/>
                <a:ea typeface="Microsoft YaHei" panose="020B0503020204020204" pitchFamily="34" charset="-122"/>
              </a:rPr>
              <a:t>空闲堆块（空表链）</a:t>
            </a:r>
          </a:p>
        </p:txBody>
      </p:sp>
      <p:cxnSp>
        <p:nvCxnSpPr>
          <p:cNvPr id="111" name="直线箭头连接符 92">
            <a:extLst>
              <a:ext uri="{FF2B5EF4-FFF2-40B4-BE49-F238E27FC236}">
                <a16:creationId xmlns:a16="http://schemas.microsoft.com/office/drawing/2014/main" id="{C406994B-9A2B-C37A-981C-5A72859FA644}"/>
              </a:ext>
            </a:extLst>
          </p:cNvPr>
          <p:cNvCxnSpPr>
            <a:cxnSpLocks/>
          </p:cNvCxnSpPr>
          <p:nvPr/>
        </p:nvCxnSpPr>
        <p:spPr>
          <a:xfrm>
            <a:off x="9792342" y="191971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2" name="直线箭头连接符 96">
            <a:extLst>
              <a:ext uri="{FF2B5EF4-FFF2-40B4-BE49-F238E27FC236}">
                <a16:creationId xmlns:a16="http://schemas.microsoft.com/office/drawing/2014/main" id="{6B012698-FB14-D572-F079-F23A085C40E9}"/>
              </a:ext>
            </a:extLst>
          </p:cNvPr>
          <p:cNvCxnSpPr>
            <a:cxnSpLocks/>
          </p:cNvCxnSpPr>
          <p:nvPr/>
        </p:nvCxnSpPr>
        <p:spPr>
          <a:xfrm flipH="1">
            <a:off x="9796499" y="177720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3" name="直线箭头连接符 92">
            <a:extLst>
              <a:ext uri="{FF2B5EF4-FFF2-40B4-BE49-F238E27FC236}">
                <a16:creationId xmlns:a16="http://schemas.microsoft.com/office/drawing/2014/main" id="{6E51D02C-C510-A539-036B-C8886BFF3497}"/>
              </a:ext>
            </a:extLst>
          </p:cNvPr>
          <p:cNvCxnSpPr>
            <a:cxnSpLocks/>
          </p:cNvCxnSpPr>
          <p:nvPr/>
        </p:nvCxnSpPr>
        <p:spPr>
          <a:xfrm>
            <a:off x="8596296" y="1903027"/>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4" name="直线箭头连接符 96">
            <a:extLst>
              <a:ext uri="{FF2B5EF4-FFF2-40B4-BE49-F238E27FC236}">
                <a16:creationId xmlns:a16="http://schemas.microsoft.com/office/drawing/2014/main" id="{F3AAFF85-D6BE-8F6A-8B0B-49F0EA1D68E7}"/>
              </a:ext>
            </a:extLst>
          </p:cNvPr>
          <p:cNvCxnSpPr>
            <a:cxnSpLocks/>
          </p:cNvCxnSpPr>
          <p:nvPr/>
        </p:nvCxnSpPr>
        <p:spPr>
          <a:xfrm flipH="1">
            <a:off x="8600453" y="176051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5" name="直线箭头连接符 92">
            <a:extLst>
              <a:ext uri="{FF2B5EF4-FFF2-40B4-BE49-F238E27FC236}">
                <a16:creationId xmlns:a16="http://schemas.microsoft.com/office/drawing/2014/main" id="{B77F784E-D97B-6C69-8289-46756BAA4A89}"/>
              </a:ext>
            </a:extLst>
          </p:cNvPr>
          <p:cNvCxnSpPr>
            <a:cxnSpLocks/>
          </p:cNvCxnSpPr>
          <p:nvPr/>
        </p:nvCxnSpPr>
        <p:spPr>
          <a:xfrm>
            <a:off x="7393442" y="1907501"/>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6" name="直线箭头连接符 96">
            <a:extLst>
              <a:ext uri="{FF2B5EF4-FFF2-40B4-BE49-F238E27FC236}">
                <a16:creationId xmlns:a16="http://schemas.microsoft.com/office/drawing/2014/main" id="{394A0D6D-01C2-80E5-E829-1B680E2DC32E}"/>
              </a:ext>
            </a:extLst>
          </p:cNvPr>
          <p:cNvCxnSpPr>
            <a:cxnSpLocks/>
          </p:cNvCxnSpPr>
          <p:nvPr/>
        </p:nvCxnSpPr>
        <p:spPr>
          <a:xfrm flipH="1">
            <a:off x="7397599" y="176499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17" name="矩形 116">
            <a:extLst>
              <a:ext uri="{FF2B5EF4-FFF2-40B4-BE49-F238E27FC236}">
                <a16:creationId xmlns:a16="http://schemas.microsoft.com/office/drawing/2014/main" id="{583A34FE-D244-94EE-CD55-F8BDE1E55B77}"/>
              </a:ext>
            </a:extLst>
          </p:cNvPr>
          <p:cNvSpPr/>
          <p:nvPr/>
        </p:nvSpPr>
        <p:spPr>
          <a:xfrm>
            <a:off x="6482703" y="2033878"/>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free[1]</a:t>
            </a:r>
            <a:endParaRPr kumimoji="1" lang="zh-CN" altLang="en-US" sz="1600" dirty="0">
              <a:latin typeface="Microsoft YaHei" panose="020B0503020204020204" pitchFamily="34" charset="-122"/>
              <a:ea typeface="Microsoft YaHei" panose="020B0503020204020204" pitchFamily="34" charset="-122"/>
            </a:endParaRPr>
          </a:p>
        </p:txBody>
      </p:sp>
      <p:sp>
        <p:nvSpPr>
          <p:cNvPr id="118" name="矩形 117">
            <a:extLst>
              <a:ext uri="{FF2B5EF4-FFF2-40B4-BE49-F238E27FC236}">
                <a16:creationId xmlns:a16="http://schemas.microsoft.com/office/drawing/2014/main" id="{778BC120-54B0-95C8-BBFB-742BC17060BE}"/>
              </a:ext>
            </a:extLst>
          </p:cNvPr>
          <p:cNvSpPr/>
          <p:nvPr/>
        </p:nvSpPr>
        <p:spPr>
          <a:xfrm>
            <a:off x="7613622" y="2285582"/>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sp>
        <p:nvSpPr>
          <p:cNvPr id="119" name="矩形 118">
            <a:extLst>
              <a:ext uri="{FF2B5EF4-FFF2-40B4-BE49-F238E27FC236}">
                <a16:creationId xmlns:a16="http://schemas.microsoft.com/office/drawing/2014/main" id="{0AB36D3A-A63D-F0FA-DC99-37235CD18BE4}"/>
              </a:ext>
            </a:extLst>
          </p:cNvPr>
          <p:cNvSpPr/>
          <p:nvPr/>
        </p:nvSpPr>
        <p:spPr>
          <a:xfrm>
            <a:off x="8816476" y="2285582"/>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sp>
        <p:nvSpPr>
          <p:cNvPr id="120" name="矩形 119">
            <a:extLst>
              <a:ext uri="{FF2B5EF4-FFF2-40B4-BE49-F238E27FC236}">
                <a16:creationId xmlns:a16="http://schemas.microsoft.com/office/drawing/2014/main" id="{5F6013A3-45ED-F474-EB0C-1B626554D703}"/>
              </a:ext>
            </a:extLst>
          </p:cNvPr>
          <p:cNvSpPr/>
          <p:nvPr/>
        </p:nvSpPr>
        <p:spPr>
          <a:xfrm>
            <a:off x="10014024" y="2285582"/>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21" name="肘形连接符 97">
            <a:extLst>
              <a:ext uri="{FF2B5EF4-FFF2-40B4-BE49-F238E27FC236}">
                <a16:creationId xmlns:a16="http://schemas.microsoft.com/office/drawing/2014/main" id="{0BC1D4B0-4338-449A-7F22-B99A29A07052}"/>
              </a:ext>
            </a:extLst>
          </p:cNvPr>
          <p:cNvCxnSpPr>
            <a:cxnSpLocks/>
            <a:stCxn id="120" idx="3"/>
          </p:cNvCxnSpPr>
          <p:nvPr/>
        </p:nvCxnSpPr>
        <p:spPr>
          <a:xfrm flipH="1" flipV="1">
            <a:off x="7385699" y="2173915"/>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22" name="直线箭头连接符 92">
            <a:extLst>
              <a:ext uri="{FF2B5EF4-FFF2-40B4-BE49-F238E27FC236}">
                <a16:creationId xmlns:a16="http://schemas.microsoft.com/office/drawing/2014/main" id="{21EB8F30-3D09-C75D-5261-501B866B5E75}"/>
              </a:ext>
            </a:extLst>
          </p:cNvPr>
          <p:cNvCxnSpPr>
            <a:cxnSpLocks/>
          </p:cNvCxnSpPr>
          <p:nvPr/>
        </p:nvCxnSpPr>
        <p:spPr>
          <a:xfrm>
            <a:off x="9792342" y="256291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3" name="直线箭头连接符 96">
            <a:extLst>
              <a:ext uri="{FF2B5EF4-FFF2-40B4-BE49-F238E27FC236}">
                <a16:creationId xmlns:a16="http://schemas.microsoft.com/office/drawing/2014/main" id="{0004F15C-F819-0B7C-FAAA-E21AA09CE4E6}"/>
              </a:ext>
            </a:extLst>
          </p:cNvPr>
          <p:cNvCxnSpPr>
            <a:cxnSpLocks/>
          </p:cNvCxnSpPr>
          <p:nvPr/>
        </p:nvCxnSpPr>
        <p:spPr>
          <a:xfrm flipH="1">
            <a:off x="9796499" y="242040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4" name="直线箭头连接符 92">
            <a:extLst>
              <a:ext uri="{FF2B5EF4-FFF2-40B4-BE49-F238E27FC236}">
                <a16:creationId xmlns:a16="http://schemas.microsoft.com/office/drawing/2014/main" id="{62C0DCF5-F3F5-36C7-8493-CB0D162B28C8}"/>
              </a:ext>
            </a:extLst>
          </p:cNvPr>
          <p:cNvCxnSpPr>
            <a:cxnSpLocks/>
          </p:cNvCxnSpPr>
          <p:nvPr/>
        </p:nvCxnSpPr>
        <p:spPr>
          <a:xfrm>
            <a:off x="8596296" y="254623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5" name="直线箭头连接符 96">
            <a:extLst>
              <a:ext uri="{FF2B5EF4-FFF2-40B4-BE49-F238E27FC236}">
                <a16:creationId xmlns:a16="http://schemas.microsoft.com/office/drawing/2014/main" id="{EBF51C99-AF8D-A432-C01E-DEC478640B9A}"/>
              </a:ext>
            </a:extLst>
          </p:cNvPr>
          <p:cNvCxnSpPr>
            <a:cxnSpLocks/>
          </p:cNvCxnSpPr>
          <p:nvPr/>
        </p:nvCxnSpPr>
        <p:spPr>
          <a:xfrm flipH="1">
            <a:off x="8600453" y="240372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6" name="直线箭头连接符 92">
            <a:extLst>
              <a:ext uri="{FF2B5EF4-FFF2-40B4-BE49-F238E27FC236}">
                <a16:creationId xmlns:a16="http://schemas.microsoft.com/office/drawing/2014/main" id="{86D59A8B-05DB-D53B-DE30-729F48C6F1B2}"/>
              </a:ext>
            </a:extLst>
          </p:cNvPr>
          <p:cNvCxnSpPr>
            <a:cxnSpLocks/>
          </p:cNvCxnSpPr>
          <p:nvPr/>
        </p:nvCxnSpPr>
        <p:spPr>
          <a:xfrm>
            <a:off x="7393442" y="2550707"/>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7" name="直线箭头连接符 96">
            <a:extLst>
              <a:ext uri="{FF2B5EF4-FFF2-40B4-BE49-F238E27FC236}">
                <a16:creationId xmlns:a16="http://schemas.microsoft.com/office/drawing/2014/main" id="{C9F20693-4174-E1D1-A789-044D2FAB6EF6}"/>
              </a:ext>
            </a:extLst>
          </p:cNvPr>
          <p:cNvCxnSpPr>
            <a:cxnSpLocks/>
          </p:cNvCxnSpPr>
          <p:nvPr/>
        </p:nvCxnSpPr>
        <p:spPr>
          <a:xfrm flipH="1">
            <a:off x="7397599" y="240819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28" name="矩形 127">
            <a:extLst>
              <a:ext uri="{FF2B5EF4-FFF2-40B4-BE49-F238E27FC236}">
                <a16:creationId xmlns:a16="http://schemas.microsoft.com/office/drawing/2014/main" id="{267675F3-8438-06CB-7374-328006805B48}"/>
              </a:ext>
            </a:extLst>
          </p:cNvPr>
          <p:cNvSpPr/>
          <p:nvPr/>
        </p:nvSpPr>
        <p:spPr>
          <a:xfrm>
            <a:off x="6482703" y="2666780"/>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free[2]</a:t>
            </a:r>
            <a:endParaRPr kumimoji="1" lang="zh-CN" altLang="en-US" sz="1600" dirty="0">
              <a:latin typeface="Microsoft YaHei" panose="020B0503020204020204" pitchFamily="34" charset="-122"/>
              <a:ea typeface="Microsoft YaHei" panose="020B0503020204020204" pitchFamily="34" charset="-122"/>
            </a:endParaRPr>
          </a:p>
        </p:txBody>
      </p:sp>
      <p:sp>
        <p:nvSpPr>
          <p:cNvPr id="129" name="矩形 128">
            <a:extLst>
              <a:ext uri="{FF2B5EF4-FFF2-40B4-BE49-F238E27FC236}">
                <a16:creationId xmlns:a16="http://schemas.microsoft.com/office/drawing/2014/main" id="{BA1782EC-9586-5607-CFF7-42E0D2B11BAF}"/>
              </a:ext>
            </a:extLst>
          </p:cNvPr>
          <p:cNvSpPr/>
          <p:nvPr/>
        </p:nvSpPr>
        <p:spPr>
          <a:xfrm>
            <a:off x="7613622" y="2918484"/>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30" name="矩形 129">
            <a:extLst>
              <a:ext uri="{FF2B5EF4-FFF2-40B4-BE49-F238E27FC236}">
                <a16:creationId xmlns:a16="http://schemas.microsoft.com/office/drawing/2014/main" id="{01A7D005-FEB4-3ABB-9142-6628FDCE8930}"/>
              </a:ext>
            </a:extLst>
          </p:cNvPr>
          <p:cNvSpPr/>
          <p:nvPr/>
        </p:nvSpPr>
        <p:spPr>
          <a:xfrm>
            <a:off x="8816476" y="2918484"/>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31" name="矩形 130">
            <a:extLst>
              <a:ext uri="{FF2B5EF4-FFF2-40B4-BE49-F238E27FC236}">
                <a16:creationId xmlns:a16="http://schemas.microsoft.com/office/drawing/2014/main" id="{9E8ABC49-5443-CE05-07F6-354CEDC691C2}"/>
              </a:ext>
            </a:extLst>
          </p:cNvPr>
          <p:cNvSpPr/>
          <p:nvPr/>
        </p:nvSpPr>
        <p:spPr>
          <a:xfrm>
            <a:off x="10014024" y="2918484"/>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32" name="肘形连接符 97">
            <a:extLst>
              <a:ext uri="{FF2B5EF4-FFF2-40B4-BE49-F238E27FC236}">
                <a16:creationId xmlns:a16="http://schemas.microsoft.com/office/drawing/2014/main" id="{E4D1076C-E6A7-4D33-EF20-0E3131F8B1AF}"/>
              </a:ext>
            </a:extLst>
          </p:cNvPr>
          <p:cNvCxnSpPr>
            <a:cxnSpLocks/>
            <a:stCxn id="131" idx="3"/>
          </p:cNvCxnSpPr>
          <p:nvPr/>
        </p:nvCxnSpPr>
        <p:spPr>
          <a:xfrm flipH="1" flipV="1">
            <a:off x="7385699" y="2806817"/>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33" name="直线箭头连接符 92">
            <a:extLst>
              <a:ext uri="{FF2B5EF4-FFF2-40B4-BE49-F238E27FC236}">
                <a16:creationId xmlns:a16="http://schemas.microsoft.com/office/drawing/2014/main" id="{AD0A52F1-F108-DF86-5EA7-07E7445751FD}"/>
              </a:ext>
            </a:extLst>
          </p:cNvPr>
          <p:cNvCxnSpPr>
            <a:cxnSpLocks/>
          </p:cNvCxnSpPr>
          <p:nvPr/>
        </p:nvCxnSpPr>
        <p:spPr>
          <a:xfrm>
            <a:off x="9792342" y="319582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4" name="直线箭头连接符 96">
            <a:extLst>
              <a:ext uri="{FF2B5EF4-FFF2-40B4-BE49-F238E27FC236}">
                <a16:creationId xmlns:a16="http://schemas.microsoft.com/office/drawing/2014/main" id="{C5B93E11-1191-CB63-28E0-29A4D5F98B7A}"/>
              </a:ext>
            </a:extLst>
          </p:cNvPr>
          <p:cNvCxnSpPr>
            <a:cxnSpLocks/>
          </p:cNvCxnSpPr>
          <p:nvPr/>
        </p:nvCxnSpPr>
        <p:spPr>
          <a:xfrm flipH="1">
            <a:off x="9796499" y="3053311"/>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5" name="直线箭头连接符 92">
            <a:extLst>
              <a:ext uri="{FF2B5EF4-FFF2-40B4-BE49-F238E27FC236}">
                <a16:creationId xmlns:a16="http://schemas.microsoft.com/office/drawing/2014/main" id="{6359B048-9ECF-445D-1050-01AA59B3F6A1}"/>
              </a:ext>
            </a:extLst>
          </p:cNvPr>
          <p:cNvCxnSpPr>
            <a:cxnSpLocks/>
          </p:cNvCxnSpPr>
          <p:nvPr/>
        </p:nvCxnSpPr>
        <p:spPr>
          <a:xfrm>
            <a:off x="8596296" y="3179135"/>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6" name="直线箭头连接符 96">
            <a:extLst>
              <a:ext uri="{FF2B5EF4-FFF2-40B4-BE49-F238E27FC236}">
                <a16:creationId xmlns:a16="http://schemas.microsoft.com/office/drawing/2014/main" id="{4D461695-3E93-37EF-4F18-C8E4622753DC}"/>
              </a:ext>
            </a:extLst>
          </p:cNvPr>
          <p:cNvCxnSpPr>
            <a:cxnSpLocks/>
          </p:cNvCxnSpPr>
          <p:nvPr/>
        </p:nvCxnSpPr>
        <p:spPr>
          <a:xfrm flipH="1">
            <a:off x="8600453" y="3036626"/>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7" name="直线箭头连接符 92">
            <a:extLst>
              <a:ext uri="{FF2B5EF4-FFF2-40B4-BE49-F238E27FC236}">
                <a16:creationId xmlns:a16="http://schemas.microsoft.com/office/drawing/2014/main" id="{D985C8D3-E929-DF9E-5D85-01EDBB096579}"/>
              </a:ext>
            </a:extLst>
          </p:cNvPr>
          <p:cNvCxnSpPr>
            <a:cxnSpLocks/>
          </p:cNvCxnSpPr>
          <p:nvPr/>
        </p:nvCxnSpPr>
        <p:spPr>
          <a:xfrm>
            <a:off x="7393442" y="318360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8" name="直线箭头连接符 96">
            <a:extLst>
              <a:ext uri="{FF2B5EF4-FFF2-40B4-BE49-F238E27FC236}">
                <a16:creationId xmlns:a16="http://schemas.microsoft.com/office/drawing/2014/main" id="{16BE2C7A-91F1-3CAA-7E75-AC3741A48C81}"/>
              </a:ext>
            </a:extLst>
          </p:cNvPr>
          <p:cNvCxnSpPr>
            <a:cxnSpLocks/>
          </p:cNvCxnSpPr>
          <p:nvPr/>
        </p:nvCxnSpPr>
        <p:spPr>
          <a:xfrm flipH="1">
            <a:off x="7397599" y="304110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39" name="矩形 138">
            <a:extLst>
              <a:ext uri="{FF2B5EF4-FFF2-40B4-BE49-F238E27FC236}">
                <a16:creationId xmlns:a16="http://schemas.microsoft.com/office/drawing/2014/main" id="{A6400A84-E7E4-45AB-9129-E757E982226F}"/>
              </a:ext>
            </a:extLst>
          </p:cNvPr>
          <p:cNvSpPr/>
          <p:nvPr/>
        </p:nvSpPr>
        <p:spPr>
          <a:xfrm>
            <a:off x="6482703" y="3304922"/>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40" name="矩形 139">
            <a:extLst>
              <a:ext uri="{FF2B5EF4-FFF2-40B4-BE49-F238E27FC236}">
                <a16:creationId xmlns:a16="http://schemas.microsoft.com/office/drawing/2014/main" id="{1A1438EC-F5AF-AF4F-FB74-251E69E6FF65}"/>
              </a:ext>
            </a:extLst>
          </p:cNvPr>
          <p:cNvSpPr/>
          <p:nvPr/>
        </p:nvSpPr>
        <p:spPr>
          <a:xfrm>
            <a:off x="6482703" y="3943064"/>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free[126]</a:t>
            </a:r>
            <a:endParaRPr kumimoji="1" lang="zh-CN" altLang="en-US" sz="1600" dirty="0">
              <a:latin typeface="Microsoft YaHei" panose="020B0503020204020204" pitchFamily="34" charset="-122"/>
              <a:ea typeface="Microsoft YaHei" panose="020B0503020204020204" pitchFamily="34" charset="-122"/>
            </a:endParaRPr>
          </a:p>
        </p:txBody>
      </p:sp>
      <p:sp>
        <p:nvSpPr>
          <p:cNvPr id="141" name="矩形 140">
            <a:extLst>
              <a:ext uri="{FF2B5EF4-FFF2-40B4-BE49-F238E27FC236}">
                <a16:creationId xmlns:a16="http://schemas.microsoft.com/office/drawing/2014/main" id="{5EB18FB3-6466-6C95-7717-39D6C5853E02}"/>
              </a:ext>
            </a:extLst>
          </p:cNvPr>
          <p:cNvSpPr/>
          <p:nvPr/>
        </p:nvSpPr>
        <p:spPr>
          <a:xfrm>
            <a:off x="7613622" y="4194768"/>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sp>
        <p:nvSpPr>
          <p:cNvPr id="142" name="矩形 141">
            <a:extLst>
              <a:ext uri="{FF2B5EF4-FFF2-40B4-BE49-F238E27FC236}">
                <a16:creationId xmlns:a16="http://schemas.microsoft.com/office/drawing/2014/main" id="{08C2AA47-B764-DF10-D91C-FE3AA776C241}"/>
              </a:ext>
            </a:extLst>
          </p:cNvPr>
          <p:cNvSpPr/>
          <p:nvPr/>
        </p:nvSpPr>
        <p:spPr>
          <a:xfrm>
            <a:off x="8816476" y="4194768"/>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sp>
        <p:nvSpPr>
          <p:cNvPr id="143" name="矩形 142">
            <a:extLst>
              <a:ext uri="{FF2B5EF4-FFF2-40B4-BE49-F238E27FC236}">
                <a16:creationId xmlns:a16="http://schemas.microsoft.com/office/drawing/2014/main" id="{BD1F5F0E-93FA-5D2D-B68A-AB3DCEA8756E}"/>
              </a:ext>
            </a:extLst>
          </p:cNvPr>
          <p:cNvSpPr/>
          <p:nvPr/>
        </p:nvSpPr>
        <p:spPr>
          <a:xfrm>
            <a:off x="10014024" y="4194768"/>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44" name="肘形连接符 97">
            <a:extLst>
              <a:ext uri="{FF2B5EF4-FFF2-40B4-BE49-F238E27FC236}">
                <a16:creationId xmlns:a16="http://schemas.microsoft.com/office/drawing/2014/main" id="{DCEACD64-3E3E-9E67-18C7-6A322451757B}"/>
              </a:ext>
            </a:extLst>
          </p:cNvPr>
          <p:cNvCxnSpPr>
            <a:cxnSpLocks/>
            <a:stCxn id="143" idx="3"/>
          </p:cNvCxnSpPr>
          <p:nvPr/>
        </p:nvCxnSpPr>
        <p:spPr>
          <a:xfrm flipH="1" flipV="1">
            <a:off x="7385699" y="4083101"/>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45" name="直线箭头连接符 92">
            <a:extLst>
              <a:ext uri="{FF2B5EF4-FFF2-40B4-BE49-F238E27FC236}">
                <a16:creationId xmlns:a16="http://schemas.microsoft.com/office/drawing/2014/main" id="{8A679BD4-D6A1-CE06-1508-4008767A05BB}"/>
              </a:ext>
            </a:extLst>
          </p:cNvPr>
          <p:cNvCxnSpPr>
            <a:cxnSpLocks/>
          </p:cNvCxnSpPr>
          <p:nvPr/>
        </p:nvCxnSpPr>
        <p:spPr>
          <a:xfrm>
            <a:off x="9792342" y="447210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6" name="直线箭头连接符 96">
            <a:extLst>
              <a:ext uri="{FF2B5EF4-FFF2-40B4-BE49-F238E27FC236}">
                <a16:creationId xmlns:a16="http://schemas.microsoft.com/office/drawing/2014/main" id="{CCB67991-9F7A-6D08-F849-FE1699640A76}"/>
              </a:ext>
            </a:extLst>
          </p:cNvPr>
          <p:cNvCxnSpPr>
            <a:cxnSpLocks/>
          </p:cNvCxnSpPr>
          <p:nvPr/>
        </p:nvCxnSpPr>
        <p:spPr>
          <a:xfrm flipH="1">
            <a:off x="9796499" y="4329595"/>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7" name="直线箭头连接符 92">
            <a:extLst>
              <a:ext uri="{FF2B5EF4-FFF2-40B4-BE49-F238E27FC236}">
                <a16:creationId xmlns:a16="http://schemas.microsoft.com/office/drawing/2014/main" id="{091CCD63-08B5-7F31-2781-0AB0F866BAD4}"/>
              </a:ext>
            </a:extLst>
          </p:cNvPr>
          <p:cNvCxnSpPr>
            <a:cxnSpLocks/>
          </p:cNvCxnSpPr>
          <p:nvPr/>
        </p:nvCxnSpPr>
        <p:spPr>
          <a:xfrm>
            <a:off x="8596296" y="445541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8" name="直线箭头连接符 96">
            <a:extLst>
              <a:ext uri="{FF2B5EF4-FFF2-40B4-BE49-F238E27FC236}">
                <a16:creationId xmlns:a16="http://schemas.microsoft.com/office/drawing/2014/main" id="{B87D8E0D-5509-B7FA-F347-8066380892DC}"/>
              </a:ext>
            </a:extLst>
          </p:cNvPr>
          <p:cNvCxnSpPr>
            <a:cxnSpLocks/>
          </p:cNvCxnSpPr>
          <p:nvPr/>
        </p:nvCxnSpPr>
        <p:spPr>
          <a:xfrm flipH="1">
            <a:off x="8600453" y="431291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9" name="直线箭头连接符 92">
            <a:extLst>
              <a:ext uri="{FF2B5EF4-FFF2-40B4-BE49-F238E27FC236}">
                <a16:creationId xmlns:a16="http://schemas.microsoft.com/office/drawing/2014/main" id="{3025C707-A24D-9F6F-B423-AED374245492}"/>
              </a:ext>
            </a:extLst>
          </p:cNvPr>
          <p:cNvCxnSpPr>
            <a:cxnSpLocks/>
          </p:cNvCxnSpPr>
          <p:nvPr/>
        </p:nvCxnSpPr>
        <p:spPr>
          <a:xfrm>
            <a:off x="7393442" y="445989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0" name="直线箭头连接符 96">
            <a:extLst>
              <a:ext uri="{FF2B5EF4-FFF2-40B4-BE49-F238E27FC236}">
                <a16:creationId xmlns:a16="http://schemas.microsoft.com/office/drawing/2014/main" id="{76BEAEBA-FCAA-0C55-6F59-1F278453969B}"/>
              </a:ext>
            </a:extLst>
          </p:cNvPr>
          <p:cNvCxnSpPr>
            <a:cxnSpLocks/>
          </p:cNvCxnSpPr>
          <p:nvPr/>
        </p:nvCxnSpPr>
        <p:spPr>
          <a:xfrm flipH="1">
            <a:off x="7397599" y="431738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51" name="矩形 150">
            <a:extLst>
              <a:ext uri="{FF2B5EF4-FFF2-40B4-BE49-F238E27FC236}">
                <a16:creationId xmlns:a16="http://schemas.microsoft.com/office/drawing/2014/main" id="{A2825981-28B7-895F-12AB-99C16592CC77}"/>
              </a:ext>
            </a:extLst>
          </p:cNvPr>
          <p:cNvSpPr/>
          <p:nvPr/>
        </p:nvSpPr>
        <p:spPr>
          <a:xfrm>
            <a:off x="6482703" y="4574693"/>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free[127]</a:t>
            </a:r>
            <a:endParaRPr kumimoji="1" lang="zh-CN" altLang="en-US" sz="1600" dirty="0">
              <a:latin typeface="Microsoft YaHei" panose="020B0503020204020204" pitchFamily="34" charset="-122"/>
              <a:ea typeface="Microsoft YaHei" panose="020B0503020204020204" pitchFamily="34" charset="-122"/>
            </a:endParaRPr>
          </a:p>
        </p:txBody>
      </p:sp>
      <p:sp>
        <p:nvSpPr>
          <p:cNvPr id="152" name="矩形 151">
            <a:extLst>
              <a:ext uri="{FF2B5EF4-FFF2-40B4-BE49-F238E27FC236}">
                <a16:creationId xmlns:a16="http://schemas.microsoft.com/office/drawing/2014/main" id="{D2CBF954-F213-8CF0-5A27-C4231757D125}"/>
              </a:ext>
            </a:extLst>
          </p:cNvPr>
          <p:cNvSpPr/>
          <p:nvPr/>
        </p:nvSpPr>
        <p:spPr>
          <a:xfrm>
            <a:off x="7613622" y="4826397"/>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53" name="矩形 152">
            <a:extLst>
              <a:ext uri="{FF2B5EF4-FFF2-40B4-BE49-F238E27FC236}">
                <a16:creationId xmlns:a16="http://schemas.microsoft.com/office/drawing/2014/main" id="{217CBA57-F7E2-99E0-B255-FE75E27C3919}"/>
              </a:ext>
            </a:extLst>
          </p:cNvPr>
          <p:cNvSpPr/>
          <p:nvPr/>
        </p:nvSpPr>
        <p:spPr>
          <a:xfrm>
            <a:off x="8816476" y="4826397"/>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54" name="矩形 153">
            <a:extLst>
              <a:ext uri="{FF2B5EF4-FFF2-40B4-BE49-F238E27FC236}">
                <a16:creationId xmlns:a16="http://schemas.microsoft.com/office/drawing/2014/main" id="{0C1D0DCE-8E15-AF6C-F77A-B91801AC842D}"/>
              </a:ext>
            </a:extLst>
          </p:cNvPr>
          <p:cNvSpPr/>
          <p:nvPr/>
        </p:nvSpPr>
        <p:spPr>
          <a:xfrm>
            <a:off x="10014024" y="4826397"/>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55" name="肘形连接符 97">
            <a:extLst>
              <a:ext uri="{FF2B5EF4-FFF2-40B4-BE49-F238E27FC236}">
                <a16:creationId xmlns:a16="http://schemas.microsoft.com/office/drawing/2014/main" id="{A4223365-A503-18F0-C69F-D71D920CDE95}"/>
              </a:ext>
            </a:extLst>
          </p:cNvPr>
          <p:cNvCxnSpPr>
            <a:cxnSpLocks/>
            <a:stCxn id="154" idx="3"/>
          </p:cNvCxnSpPr>
          <p:nvPr/>
        </p:nvCxnSpPr>
        <p:spPr>
          <a:xfrm flipH="1" flipV="1">
            <a:off x="7385699" y="4714730"/>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56" name="直线箭头连接符 92">
            <a:extLst>
              <a:ext uri="{FF2B5EF4-FFF2-40B4-BE49-F238E27FC236}">
                <a16:creationId xmlns:a16="http://schemas.microsoft.com/office/drawing/2014/main" id="{9E5489C5-5D67-6ACA-52D1-B1CF0A643F64}"/>
              </a:ext>
            </a:extLst>
          </p:cNvPr>
          <p:cNvCxnSpPr>
            <a:cxnSpLocks/>
          </p:cNvCxnSpPr>
          <p:nvPr/>
        </p:nvCxnSpPr>
        <p:spPr>
          <a:xfrm>
            <a:off x="9792342" y="510373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7" name="直线箭头连接符 96">
            <a:extLst>
              <a:ext uri="{FF2B5EF4-FFF2-40B4-BE49-F238E27FC236}">
                <a16:creationId xmlns:a16="http://schemas.microsoft.com/office/drawing/2014/main" id="{868D9472-BDF0-CD70-7F47-24AB116D417B}"/>
              </a:ext>
            </a:extLst>
          </p:cNvPr>
          <p:cNvCxnSpPr>
            <a:cxnSpLocks/>
          </p:cNvCxnSpPr>
          <p:nvPr/>
        </p:nvCxnSpPr>
        <p:spPr>
          <a:xfrm flipH="1">
            <a:off x="9796499" y="496122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8" name="直线箭头连接符 92">
            <a:extLst>
              <a:ext uri="{FF2B5EF4-FFF2-40B4-BE49-F238E27FC236}">
                <a16:creationId xmlns:a16="http://schemas.microsoft.com/office/drawing/2014/main" id="{72C15AF6-EE2E-4565-B1FB-896990993616}"/>
              </a:ext>
            </a:extLst>
          </p:cNvPr>
          <p:cNvCxnSpPr>
            <a:cxnSpLocks/>
          </p:cNvCxnSpPr>
          <p:nvPr/>
        </p:nvCxnSpPr>
        <p:spPr>
          <a:xfrm>
            <a:off x="8596296" y="508704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9" name="直线箭头连接符 96">
            <a:extLst>
              <a:ext uri="{FF2B5EF4-FFF2-40B4-BE49-F238E27FC236}">
                <a16:creationId xmlns:a16="http://schemas.microsoft.com/office/drawing/2014/main" id="{00A54379-5525-E726-1A0D-C52F4A506415}"/>
              </a:ext>
            </a:extLst>
          </p:cNvPr>
          <p:cNvCxnSpPr>
            <a:cxnSpLocks/>
          </p:cNvCxnSpPr>
          <p:nvPr/>
        </p:nvCxnSpPr>
        <p:spPr>
          <a:xfrm flipH="1">
            <a:off x="8600453" y="494453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60" name="直线箭头连接符 92">
            <a:extLst>
              <a:ext uri="{FF2B5EF4-FFF2-40B4-BE49-F238E27FC236}">
                <a16:creationId xmlns:a16="http://schemas.microsoft.com/office/drawing/2014/main" id="{94545A0B-1C2E-C94C-D7AF-5F26E4700058}"/>
              </a:ext>
            </a:extLst>
          </p:cNvPr>
          <p:cNvCxnSpPr>
            <a:cxnSpLocks/>
          </p:cNvCxnSpPr>
          <p:nvPr/>
        </p:nvCxnSpPr>
        <p:spPr>
          <a:xfrm>
            <a:off x="7393442" y="509152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61" name="直线箭头连接符 96">
            <a:extLst>
              <a:ext uri="{FF2B5EF4-FFF2-40B4-BE49-F238E27FC236}">
                <a16:creationId xmlns:a16="http://schemas.microsoft.com/office/drawing/2014/main" id="{092655CB-68FD-35F5-6568-37556D8A08D8}"/>
              </a:ext>
            </a:extLst>
          </p:cNvPr>
          <p:cNvCxnSpPr>
            <a:cxnSpLocks/>
          </p:cNvCxnSpPr>
          <p:nvPr/>
        </p:nvCxnSpPr>
        <p:spPr>
          <a:xfrm flipH="1">
            <a:off x="7397599" y="494901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6708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堆块合并</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定义</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1919" y="1705609"/>
            <a:ext cx="4824536" cy="2484463"/>
          </a:xfrm>
          <a:prstGeom prst="rect">
            <a:avLst/>
          </a:prstGeom>
          <a:noFill/>
        </p:spPr>
        <p:txBody>
          <a:bodyPr wrap="square" rtlCol="0">
            <a:spAutoFit/>
          </a:bodyPr>
          <a:lstStyle/>
          <a:p>
            <a:pPr>
              <a:lnSpc>
                <a:spcPct val="125000"/>
              </a:lnSpc>
            </a:pP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堆块的分配和释放操作可能引发堆块合并，即当堆管理系统发现两个空闲堆块相邻时，就会进行堆块合并操作。</a:t>
            </a:r>
            <a:endPar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堆块的合并包括几个动作：将堆块从空表中卸下、合并堆块、修改合并后的块首、链接入新的链表。</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文本框 102">
            <a:extLst>
              <a:ext uri="{FF2B5EF4-FFF2-40B4-BE49-F238E27FC236}">
                <a16:creationId xmlns:a16="http://schemas.microsoft.com/office/drawing/2014/main" id="{146515CD-F256-F0F6-F889-59333ED3BD28}"/>
              </a:ext>
            </a:extLst>
          </p:cNvPr>
          <p:cNvSpPr txBox="1"/>
          <p:nvPr/>
        </p:nvSpPr>
        <p:spPr>
          <a:xfrm>
            <a:off x="9130047" y="3422654"/>
            <a:ext cx="351378" cy="338554"/>
          </a:xfrm>
          <a:prstGeom prst="rect">
            <a:avLst/>
          </a:prstGeom>
          <a:noFill/>
          <a:ln>
            <a:noFill/>
          </a:ln>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04" name="矩形 103">
            <a:extLst>
              <a:ext uri="{FF2B5EF4-FFF2-40B4-BE49-F238E27FC236}">
                <a16:creationId xmlns:a16="http://schemas.microsoft.com/office/drawing/2014/main" id="{C7DFD688-B8B3-9ACE-6891-85B67B0E0A96}"/>
              </a:ext>
            </a:extLst>
          </p:cNvPr>
          <p:cNvSpPr/>
          <p:nvPr/>
        </p:nvSpPr>
        <p:spPr>
          <a:xfrm>
            <a:off x="6482703" y="1390672"/>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free[0]</a:t>
            </a:r>
            <a:endParaRPr kumimoji="1" lang="zh-CN" altLang="en-US" sz="1600" dirty="0">
              <a:latin typeface="Microsoft YaHei" panose="020B0503020204020204" pitchFamily="34" charset="-122"/>
              <a:ea typeface="Microsoft YaHei" panose="020B0503020204020204" pitchFamily="34" charset="-122"/>
            </a:endParaRPr>
          </a:p>
        </p:txBody>
      </p:sp>
      <p:sp>
        <p:nvSpPr>
          <p:cNvPr id="105" name="矩形 104">
            <a:extLst>
              <a:ext uri="{FF2B5EF4-FFF2-40B4-BE49-F238E27FC236}">
                <a16:creationId xmlns:a16="http://schemas.microsoft.com/office/drawing/2014/main" id="{95D98886-BA26-BD6E-E91C-30DA62FFD885}"/>
              </a:ext>
            </a:extLst>
          </p:cNvPr>
          <p:cNvSpPr/>
          <p:nvPr/>
        </p:nvSpPr>
        <p:spPr>
          <a:xfrm>
            <a:off x="7613622" y="1642376"/>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1024</a:t>
            </a:r>
            <a:r>
              <a:rPr kumimoji="1" lang="zh-CN" altLang="en-US" sz="1600" dirty="0">
                <a:latin typeface="Microsoft YaHei" panose="020B0503020204020204" pitchFamily="34" charset="-122"/>
                <a:ea typeface="Microsoft YaHei" panose="020B0503020204020204" pitchFamily="34" charset="-122"/>
              </a:rPr>
              <a:t>字节</a:t>
            </a:r>
          </a:p>
        </p:txBody>
      </p:sp>
      <p:sp>
        <p:nvSpPr>
          <p:cNvPr id="106" name="矩形 105">
            <a:extLst>
              <a:ext uri="{FF2B5EF4-FFF2-40B4-BE49-F238E27FC236}">
                <a16:creationId xmlns:a16="http://schemas.microsoft.com/office/drawing/2014/main" id="{408F9D6C-C60E-11C2-03E5-4EF5C75AAE10}"/>
              </a:ext>
            </a:extLst>
          </p:cNvPr>
          <p:cNvSpPr/>
          <p:nvPr/>
        </p:nvSpPr>
        <p:spPr>
          <a:xfrm>
            <a:off x="8816476" y="1642376"/>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1024</a:t>
            </a:r>
            <a:r>
              <a:rPr kumimoji="1" lang="zh-CN" altLang="en-US" sz="1600" dirty="0">
                <a:latin typeface="Microsoft YaHei" panose="020B0503020204020204" pitchFamily="34" charset="-122"/>
                <a:ea typeface="Microsoft YaHei" panose="020B0503020204020204" pitchFamily="34" charset="-122"/>
              </a:rPr>
              <a:t>字节</a:t>
            </a:r>
          </a:p>
        </p:txBody>
      </p:sp>
      <p:sp>
        <p:nvSpPr>
          <p:cNvPr id="107" name="矩形 106">
            <a:extLst>
              <a:ext uri="{FF2B5EF4-FFF2-40B4-BE49-F238E27FC236}">
                <a16:creationId xmlns:a16="http://schemas.microsoft.com/office/drawing/2014/main" id="{E0988367-C1D4-1316-C99A-3AA1AD4B4BAA}"/>
              </a:ext>
            </a:extLst>
          </p:cNvPr>
          <p:cNvSpPr/>
          <p:nvPr/>
        </p:nvSpPr>
        <p:spPr>
          <a:xfrm>
            <a:off x="10014024" y="1642376"/>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2048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08" name="肘形连接符 97">
            <a:extLst>
              <a:ext uri="{FF2B5EF4-FFF2-40B4-BE49-F238E27FC236}">
                <a16:creationId xmlns:a16="http://schemas.microsoft.com/office/drawing/2014/main" id="{27AE5B93-9FD3-77A4-6FF9-205BB8059A5A}"/>
              </a:ext>
            </a:extLst>
          </p:cNvPr>
          <p:cNvCxnSpPr>
            <a:cxnSpLocks/>
            <a:stCxn id="107" idx="3"/>
          </p:cNvCxnSpPr>
          <p:nvPr/>
        </p:nvCxnSpPr>
        <p:spPr>
          <a:xfrm flipH="1" flipV="1">
            <a:off x="7385699" y="1530709"/>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sp>
        <p:nvSpPr>
          <p:cNvPr id="109" name="矩形 108">
            <a:extLst>
              <a:ext uri="{FF2B5EF4-FFF2-40B4-BE49-F238E27FC236}">
                <a16:creationId xmlns:a16="http://schemas.microsoft.com/office/drawing/2014/main" id="{D98FFA92-F465-5304-A153-60AA95B99439}"/>
              </a:ext>
            </a:extLst>
          </p:cNvPr>
          <p:cNvSpPr/>
          <p:nvPr/>
        </p:nvSpPr>
        <p:spPr>
          <a:xfrm>
            <a:off x="6482703" y="5360781"/>
            <a:ext cx="1130919" cy="58849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zh-CN" altLang="en-US" sz="1600" dirty="0">
                <a:latin typeface="Microsoft YaHei" panose="020B0503020204020204" pitchFamily="34" charset="-122"/>
                <a:ea typeface="Microsoft YaHei" panose="020B0503020204020204" pitchFamily="34" charset="-122"/>
              </a:rPr>
              <a:t>空表索引</a:t>
            </a:r>
            <a:endParaRPr kumimoji="1" lang="en-US" altLang="zh-CN" sz="1600" dirty="0">
              <a:latin typeface="Microsoft YaHei" panose="020B0503020204020204" pitchFamily="34" charset="-122"/>
              <a:ea typeface="Microsoft YaHei" panose="020B0503020204020204" pitchFamily="34" charset="-122"/>
            </a:endParaRPr>
          </a:p>
          <a:p>
            <a:pPr algn="ctr"/>
            <a:r>
              <a:rPr kumimoji="1" lang="en-US" altLang="zh-CN" sz="1600" dirty="0">
                <a:latin typeface="Microsoft YaHei" panose="020B0503020204020204" pitchFamily="34" charset="-122"/>
                <a:ea typeface="Microsoft YaHei" panose="020B0503020204020204" pitchFamily="34" charset="-122"/>
              </a:rPr>
              <a:t>(</a:t>
            </a:r>
            <a:r>
              <a:rPr kumimoji="1" lang="zh-CN" altLang="en-US" sz="1600" dirty="0">
                <a:latin typeface="Microsoft YaHei" panose="020B0503020204020204" pitchFamily="34" charset="-122"/>
                <a:ea typeface="Microsoft YaHei" panose="020B0503020204020204" pitchFamily="34" charset="-122"/>
              </a:rPr>
              <a:t>空表表头</a:t>
            </a: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10" name="矩形 109">
            <a:extLst>
              <a:ext uri="{FF2B5EF4-FFF2-40B4-BE49-F238E27FC236}">
                <a16:creationId xmlns:a16="http://schemas.microsoft.com/office/drawing/2014/main" id="{C9A66EFC-8870-BBC7-9FAD-357C173B9045}"/>
              </a:ext>
            </a:extLst>
          </p:cNvPr>
          <p:cNvSpPr/>
          <p:nvPr/>
        </p:nvSpPr>
        <p:spPr>
          <a:xfrm>
            <a:off x="8442423" y="5362430"/>
            <a:ext cx="2078003" cy="52626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zh-CN" altLang="en-US" sz="1600" dirty="0">
                <a:latin typeface="Microsoft YaHei" panose="020B0503020204020204" pitchFamily="34" charset="-122"/>
                <a:ea typeface="Microsoft YaHei" panose="020B0503020204020204" pitchFamily="34" charset="-122"/>
              </a:rPr>
              <a:t>空闲堆块（空表链）</a:t>
            </a:r>
          </a:p>
        </p:txBody>
      </p:sp>
      <p:cxnSp>
        <p:nvCxnSpPr>
          <p:cNvPr id="111" name="直线箭头连接符 92">
            <a:extLst>
              <a:ext uri="{FF2B5EF4-FFF2-40B4-BE49-F238E27FC236}">
                <a16:creationId xmlns:a16="http://schemas.microsoft.com/office/drawing/2014/main" id="{C406994B-9A2B-C37A-981C-5A72859FA644}"/>
              </a:ext>
            </a:extLst>
          </p:cNvPr>
          <p:cNvCxnSpPr>
            <a:cxnSpLocks/>
          </p:cNvCxnSpPr>
          <p:nvPr/>
        </p:nvCxnSpPr>
        <p:spPr>
          <a:xfrm>
            <a:off x="9792342" y="191971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2" name="直线箭头连接符 96">
            <a:extLst>
              <a:ext uri="{FF2B5EF4-FFF2-40B4-BE49-F238E27FC236}">
                <a16:creationId xmlns:a16="http://schemas.microsoft.com/office/drawing/2014/main" id="{6B012698-FB14-D572-F079-F23A085C40E9}"/>
              </a:ext>
            </a:extLst>
          </p:cNvPr>
          <p:cNvCxnSpPr>
            <a:cxnSpLocks/>
          </p:cNvCxnSpPr>
          <p:nvPr/>
        </p:nvCxnSpPr>
        <p:spPr>
          <a:xfrm flipH="1">
            <a:off x="9796499" y="177720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3" name="直线箭头连接符 92">
            <a:extLst>
              <a:ext uri="{FF2B5EF4-FFF2-40B4-BE49-F238E27FC236}">
                <a16:creationId xmlns:a16="http://schemas.microsoft.com/office/drawing/2014/main" id="{6E51D02C-C510-A539-036B-C8886BFF3497}"/>
              </a:ext>
            </a:extLst>
          </p:cNvPr>
          <p:cNvCxnSpPr>
            <a:cxnSpLocks/>
          </p:cNvCxnSpPr>
          <p:nvPr/>
        </p:nvCxnSpPr>
        <p:spPr>
          <a:xfrm>
            <a:off x="8596296" y="1903027"/>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4" name="直线箭头连接符 96">
            <a:extLst>
              <a:ext uri="{FF2B5EF4-FFF2-40B4-BE49-F238E27FC236}">
                <a16:creationId xmlns:a16="http://schemas.microsoft.com/office/drawing/2014/main" id="{F3AAFF85-D6BE-8F6A-8B0B-49F0EA1D68E7}"/>
              </a:ext>
            </a:extLst>
          </p:cNvPr>
          <p:cNvCxnSpPr>
            <a:cxnSpLocks/>
          </p:cNvCxnSpPr>
          <p:nvPr/>
        </p:nvCxnSpPr>
        <p:spPr>
          <a:xfrm flipH="1">
            <a:off x="8600453" y="176051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5" name="直线箭头连接符 92">
            <a:extLst>
              <a:ext uri="{FF2B5EF4-FFF2-40B4-BE49-F238E27FC236}">
                <a16:creationId xmlns:a16="http://schemas.microsoft.com/office/drawing/2014/main" id="{B77F784E-D97B-6C69-8289-46756BAA4A89}"/>
              </a:ext>
            </a:extLst>
          </p:cNvPr>
          <p:cNvCxnSpPr>
            <a:cxnSpLocks/>
          </p:cNvCxnSpPr>
          <p:nvPr/>
        </p:nvCxnSpPr>
        <p:spPr>
          <a:xfrm>
            <a:off x="7393442" y="1907501"/>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16" name="直线箭头连接符 96">
            <a:extLst>
              <a:ext uri="{FF2B5EF4-FFF2-40B4-BE49-F238E27FC236}">
                <a16:creationId xmlns:a16="http://schemas.microsoft.com/office/drawing/2014/main" id="{394A0D6D-01C2-80E5-E829-1B680E2DC32E}"/>
              </a:ext>
            </a:extLst>
          </p:cNvPr>
          <p:cNvCxnSpPr>
            <a:cxnSpLocks/>
          </p:cNvCxnSpPr>
          <p:nvPr/>
        </p:nvCxnSpPr>
        <p:spPr>
          <a:xfrm flipH="1">
            <a:off x="7397599" y="176499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17" name="矩形 116">
            <a:extLst>
              <a:ext uri="{FF2B5EF4-FFF2-40B4-BE49-F238E27FC236}">
                <a16:creationId xmlns:a16="http://schemas.microsoft.com/office/drawing/2014/main" id="{583A34FE-D244-94EE-CD55-F8BDE1E55B77}"/>
              </a:ext>
            </a:extLst>
          </p:cNvPr>
          <p:cNvSpPr/>
          <p:nvPr/>
        </p:nvSpPr>
        <p:spPr>
          <a:xfrm>
            <a:off x="6482703" y="2033878"/>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free[1]</a:t>
            </a:r>
            <a:endParaRPr kumimoji="1" lang="zh-CN" altLang="en-US" sz="1600" dirty="0">
              <a:latin typeface="Microsoft YaHei" panose="020B0503020204020204" pitchFamily="34" charset="-122"/>
              <a:ea typeface="Microsoft YaHei" panose="020B0503020204020204" pitchFamily="34" charset="-122"/>
            </a:endParaRPr>
          </a:p>
        </p:txBody>
      </p:sp>
      <p:sp>
        <p:nvSpPr>
          <p:cNvPr id="118" name="矩形 117">
            <a:extLst>
              <a:ext uri="{FF2B5EF4-FFF2-40B4-BE49-F238E27FC236}">
                <a16:creationId xmlns:a16="http://schemas.microsoft.com/office/drawing/2014/main" id="{778BC120-54B0-95C8-BBFB-742BC17060BE}"/>
              </a:ext>
            </a:extLst>
          </p:cNvPr>
          <p:cNvSpPr/>
          <p:nvPr/>
        </p:nvSpPr>
        <p:spPr>
          <a:xfrm>
            <a:off x="7613622" y="2285582"/>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sp>
        <p:nvSpPr>
          <p:cNvPr id="119" name="矩形 118">
            <a:extLst>
              <a:ext uri="{FF2B5EF4-FFF2-40B4-BE49-F238E27FC236}">
                <a16:creationId xmlns:a16="http://schemas.microsoft.com/office/drawing/2014/main" id="{0AB36D3A-A63D-F0FA-DC99-37235CD18BE4}"/>
              </a:ext>
            </a:extLst>
          </p:cNvPr>
          <p:cNvSpPr/>
          <p:nvPr/>
        </p:nvSpPr>
        <p:spPr>
          <a:xfrm>
            <a:off x="8816476" y="2285582"/>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sp>
        <p:nvSpPr>
          <p:cNvPr id="120" name="矩形 119">
            <a:extLst>
              <a:ext uri="{FF2B5EF4-FFF2-40B4-BE49-F238E27FC236}">
                <a16:creationId xmlns:a16="http://schemas.microsoft.com/office/drawing/2014/main" id="{5F6013A3-45ED-F474-EB0C-1B626554D703}"/>
              </a:ext>
            </a:extLst>
          </p:cNvPr>
          <p:cNvSpPr/>
          <p:nvPr/>
        </p:nvSpPr>
        <p:spPr>
          <a:xfrm>
            <a:off x="10014024" y="2285582"/>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21" name="肘形连接符 97">
            <a:extLst>
              <a:ext uri="{FF2B5EF4-FFF2-40B4-BE49-F238E27FC236}">
                <a16:creationId xmlns:a16="http://schemas.microsoft.com/office/drawing/2014/main" id="{0BC1D4B0-4338-449A-7F22-B99A29A07052}"/>
              </a:ext>
            </a:extLst>
          </p:cNvPr>
          <p:cNvCxnSpPr>
            <a:cxnSpLocks/>
            <a:stCxn id="120" idx="3"/>
          </p:cNvCxnSpPr>
          <p:nvPr/>
        </p:nvCxnSpPr>
        <p:spPr>
          <a:xfrm flipH="1" flipV="1">
            <a:off x="7385699" y="2173915"/>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22" name="直线箭头连接符 92">
            <a:extLst>
              <a:ext uri="{FF2B5EF4-FFF2-40B4-BE49-F238E27FC236}">
                <a16:creationId xmlns:a16="http://schemas.microsoft.com/office/drawing/2014/main" id="{21EB8F30-3D09-C75D-5261-501B866B5E75}"/>
              </a:ext>
            </a:extLst>
          </p:cNvPr>
          <p:cNvCxnSpPr>
            <a:cxnSpLocks/>
          </p:cNvCxnSpPr>
          <p:nvPr/>
        </p:nvCxnSpPr>
        <p:spPr>
          <a:xfrm>
            <a:off x="9792342" y="256291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3" name="直线箭头连接符 96">
            <a:extLst>
              <a:ext uri="{FF2B5EF4-FFF2-40B4-BE49-F238E27FC236}">
                <a16:creationId xmlns:a16="http://schemas.microsoft.com/office/drawing/2014/main" id="{0004F15C-F819-0B7C-FAAA-E21AA09CE4E6}"/>
              </a:ext>
            </a:extLst>
          </p:cNvPr>
          <p:cNvCxnSpPr>
            <a:cxnSpLocks/>
          </p:cNvCxnSpPr>
          <p:nvPr/>
        </p:nvCxnSpPr>
        <p:spPr>
          <a:xfrm flipH="1">
            <a:off x="9796499" y="242040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4" name="直线箭头连接符 92">
            <a:extLst>
              <a:ext uri="{FF2B5EF4-FFF2-40B4-BE49-F238E27FC236}">
                <a16:creationId xmlns:a16="http://schemas.microsoft.com/office/drawing/2014/main" id="{62C0DCF5-F3F5-36C7-8493-CB0D162B28C8}"/>
              </a:ext>
            </a:extLst>
          </p:cNvPr>
          <p:cNvCxnSpPr>
            <a:cxnSpLocks/>
          </p:cNvCxnSpPr>
          <p:nvPr/>
        </p:nvCxnSpPr>
        <p:spPr>
          <a:xfrm>
            <a:off x="8596296" y="254623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5" name="直线箭头连接符 96">
            <a:extLst>
              <a:ext uri="{FF2B5EF4-FFF2-40B4-BE49-F238E27FC236}">
                <a16:creationId xmlns:a16="http://schemas.microsoft.com/office/drawing/2014/main" id="{EBF51C99-AF8D-A432-C01E-DEC478640B9A}"/>
              </a:ext>
            </a:extLst>
          </p:cNvPr>
          <p:cNvCxnSpPr>
            <a:cxnSpLocks/>
          </p:cNvCxnSpPr>
          <p:nvPr/>
        </p:nvCxnSpPr>
        <p:spPr>
          <a:xfrm flipH="1">
            <a:off x="8600453" y="240372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6" name="直线箭头连接符 92">
            <a:extLst>
              <a:ext uri="{FF2B5EF4-FFF2-40B4-BE49-F238E27FC236}">
                <a16:creationId xmlns:a16="http://schemas.microsoft.com/office/drawing/2014/main" id="{86D59A8B-05DB-D53B-DE30-729F48C6F1B2}"/>
              </a:ext>
            </a:extLst>
          </p:cNvPr>
          <p:cNvCxnSpPr>
            <a:cxnSpLocks/>
          </p:cNvCxnSpPr>
          <p:nvPr/>
        </p:nvCxnSpPr>
        <p:spPr>
          <a:xfrm>
            <a:off x="7393442" y="2550707"/>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27" name="直线箭头连接符 96">
            <a:extLst>
              <a:ext uri="{FF2B5EF4-FFF2-40B4-BE49-F238E27FC236}">
                <a16:creationId xmlns:a16="http://schemas.microsoft.com/office/drawing/2014/main" id="{C9F20693-4174-E1D1-A789-044D2FAB6EF6}"/>
              </a:ext>
            </a:extLst>
          </p:cNvPr>
          <p:cNvCxnSpPr>
            <a:cxnSpLocks/>
          </p:cNvCxnSpPr>
          <p:nvPr/>
        </p:nvCxnSpPr>
        <p:spPr>
          <a:xfrm flipH="1">
            <a:off x="7397599" y="240819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28" name="矩形 127">
            <a:extLst>
              <a:ext uri="{FF2B5EF4-FFF2-40B4-BE49-F238E27FC236}">
                <a16:creationId xmlns:a16="http://schemas.microsoft.com/office/drawing/2014/main" id="{267675F3-8438-06CB-7374-328006805B48}"/>
              </a:ext>
            </a:extLst>
          </p:cNvPr>
          <p:cNvSpPr/>
          <p:nvPr/>
        </p:nvSpPr>
        <p:spPr>
          <a:xfrm>
            <a:off x="6482703" y="2666780"/>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free[2]</a:t>
            </a:r>
            <a:endParaRPr kumimoji="1" lang="zh-CN" altLang="en-US" sz="1600" dirty="0">
              <a:latin typeface="Microsoft YaHei" panose="020B0503020204020204" pitchFamily="34" charset="-122"/>
              <a:ea typeface="Microsoft YaHei" panose="020B0503020204020204" pitchFamily="34" charset="-122"/>
            </a:endParaRPr>
          </a:p>
        </p:txBody>
      </p:sp>
      <p:sp>
        <p:nvSpPr>
          <p:cNvPr id="129" name="矩形 128">
            <a:extLst>
              <a:ext uri="{FF2B5EF4-FFF2-40B4-BE49-F238E27FC236}">
                <a16:creationId xmlns:a16="http://schemas.microsoft.com/office/drawing/2014/main" id="{BA1782EC-9586-5607-CFF7-42E0D2B11BAF}"/>
              </a:ext>
            </a:extLst>
          </p:cNvPr>
          <p:cNvSpPr/>
          <p:nvPr/>
        </p:nvSpPr>
        <p:spPr>
          <a:xfrm>
            <a:off x="7613622" y="2918484"/>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30" name="矩形 129">
            <a:extLst>
              <a:ext uri="{FF2B5EF4-FFF2-40B4-BE49-F238E27FC236}">
                <a16:creationId xmlns:a16="http://schemas.microsoft.com/office/drawing/2014/main" id="{01A7D005-FEB4-3ABB-9142-6628FDCE8930}"/>
              </a:ext>
            </a:extLst>
          </p:cNvPr>
          <p:cNvSpPr/>
          <p:nvPr/>
        </p:nvSpPr>
        <p:spPr>
          <a:xfrm>
            <a:off x="8816476" y="2918484"/>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31" name="矩形 130">
            <a:extLst>
              <a:ext uri="{FF2B5EF4-FFF2-40B4-BE49-F238E27FC236}">
                <a16:creationId xmlns:a16="http://schemas.microsoft.com/office/drawing/2014/main" id="{9E8ABC49-5443-CE05-07F6-354CEDC691C2}"/>
              </a:ext>
            </a:extLst>
          </p:cNvPr>
          <p:cNvSpPr/>
          <p:nvPr/>
        </p:nvSpPr>
        <p:spPr>
          <a:xfrm>
            <a:off x="10014024" y="2918484"/>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16</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32" name="肘形连接符 97">
            <a:extLst>
              <a:ext uri="{FF2B5EF4-FFF2-40B4-BE49-F238E27FC236}">
                <a16:creationId xmlns:a16="http://schemas.microsoft.com/office/drawing/2014/main" id="{E4D1076C-E6A7-4D33-EF20-0E3131F8B1AF}"/>
              </a:ext>
            </a:extLst>
          </p:cNvPr>
          <p:cNvCxnSpPr>
            <a:cxnSpLocks/>
            <a:stCxn id="131" idx="3"/>
          </p:cNvCxnSpPr>
          <p:nvPr/>
        </p:nvCxnSpPr>
        <p:spPr>
          <a:xfrm flipH="1" flipV="1">
            <a:off x="7385699" y="2806817"/>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33" name="直线箭头连接符 92">
            <a:extLst>
              <a:ext uri="{FF2B5EF4-FFF2-40B4-BE49-F238E27FC236}">
                <a16:creationId xmlns:a16="http://schemas.microsoft.com/office/drawing/2014/main" id="{AD0A52F1-F108-DF86-5EA7-07E7445751FD}"/>
              </a:ext>
            </a:extLst>
          </p:cNvPr>
          <p:cNvCxnSpPr>
            <a:cxnSpLocks/>
          </p:cNvCxnSpPr>
          <p:nvPr/>
        </p:nvCxnSpPr>
        <p:spPr>
          <a:xfrm>
            <a:off x="9792342" y="319582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4" name="直线箭头连接符 96">
            <a:extLst>
              <a:ext uri="{FF2B5EF4-FFF2-40B4-BE49-F238E27FC236}">
                <a16:creationId xmlns:a16="http://schemas.microsoft.com/office/drawing/2014/main" id="{C5B93E11-1191-CB63-28E0-29A4D5F98B7A}"/>
              </a:ext>
            </a:extLst>
          </p:cNvPr>
          <p:cNvCxnSpPr>
            <a:cxnSpLocks/>
          </p:cNvCxnSpPr>
          <p:nvPr/>
        </p:nvCxnSpPr>
        <p:spPr>
          <a:xfrm flipH="1">
            <a:off x="9796499" y="3053311"/>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5" name="直线箭头连接符 92">
            <a:extLst>
              <a:ext uri="{FF2B5EF4-FFF2-40B4-BE49-F238E27FC236}">
                <a16:creationId xmlns:a16="http://schemas.microsoft.com/office/drawing/2014/main" id="{6359B048-9ECF-445D-1050-01AA59B3F6A1}"/>
              </a:ext>
            </a:extLst>
          </p:cNvPr>
          <p:cNvCxnSpPr>
            <a:cxnSpLocks/>
          </p:cNvCxnSpPr>
          <p:nvPr/>
        </p:nvCxnSpPr>
        <p:spPr>
          <a:xfrm>
            <a:off x="8596296" y="3179135"/>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6" name="直线箭头连接符 96">
            <a:extLst>
              <a:ext uri="{FF2B5EF4-FFF2-40B4-BE49-F238E27FC236}">
                <a16:creationId xmlns:a16="http://schemas.microsoft.com/office/drawing/2014/main" id="{4D461695-3E93-37EF-4F18-C8E4622753DC}"/>
              </a:ext>
            </a:extLst>
          </p:cNvPr>
          <p:cNvCxnSpPr>
            <a:cxnSpLocks/>
          </p:cNvCxnSpPr>
          <p:nvPr/>
        </p:nvCxnSpPr>
        <p:spPr>
          <a:xfrm flipH="1">
            <a:off x="8600453" y="3036626"/>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7" name="直线箭头连接符 92">
            <a:extLst>
              <a:ext uri="{FF2B5EF4-FFF2-40B4-BE49-F238E27FC236}">
                <a16:creationId xmlns:a16="http://schemas.microsoft.com/office/drawing/2014/main" id="{D985C8D3-E929-DF9E-5D85-01EDBB096579}"/>
              </a:ext>
            </a:extLst>
          </p:cNvPr>
          <p:cNvCxnSpPr>
            <a:cxnSpLocks/>
          </p:cNvCxnSpPr>
          <p:nvPr/>
        </p:nvCxnSpPr>
        <p:spPr>
          <a:xfrm>
            <a:off x="7393442" y="318360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38" name="直线箭头连接符 96">
            <a:extLst>
              <a:ext uri="{FF2B5EF4-FFF2-40B4-BE49-F238E27FC236}">
                <a16:creationId xmlns:a16="http://schemas.microsoft.com/office/drawing/2014/main" id="{16BE2C7A-91F1-3CAA-7E75-AC3741A48C81}"/>
              </a:ext>
            </a:extLst>
          </p:cNvPr>
          <p:cNvCxnSpPr>
            <a:cxnSpLocks/>
          </p:cNvCxnSpPr>
          <p:nvPr/>
        </p:nvCxnSpPr>
        <p:spPr>
          <a:xfrm flipH="1">
            <a:off x="7397599" y="304110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39" name="矩形 138">
            <a:extLst>
              <a:ext uri="{FF2B5EF4-FFF2-40B4-BE49-F238E27FC236}">
                <a16:creationId xmlns:a16="http://schemas.microsoft.com/office/drawing/2014/main" id="{A6400A84-E7E4-45AB-9129-E757E982226F}"/>
              </a:ext>
            </a:extLst>
          </p:cNvPr>
          <p:cNvSpPr/>
          <p:nvPr/>
        </p:nvSpPr>
        <p:spPr>
          <a:xfrm>
            <a:off x="6482703" y="3304922"/>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40" name="矩形 139">
            <a:extLst>
              <a:ext uri="{FF2B5EF4-FFF2-40B4-BE49-F238E27FC236}">
                <a16:creationId xmlns:a16="http://schemas.microsoft.com/office/drawing/2014/main" id="{1A1438EC-F5AF-AF4F-FB74-251E69E6FF65}"/>
              </a:ext>
            </a:extLst>
          </p:cNvPr>
          <p:cNvSpPr/>
          <p:nvPr/>
        </p:nvSpPr>
        <p:spPr>
          <a:xfrm>
            <a:off x="6482703" y="3943064"/>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free[126]</a:t>
            </a:r>
            <a:endParaRPr kumimoji="1" lang="zh-CN" altLang="en-US" sz="1600" dirty="0">
              <a:latin typeface="Microsoft YaHei" panose="020B0503020204020204" pitchFamily="34" charset="-122"/>
              <a:ea typeface="Microsoft YaHei" panose="020B0503020204020204" pitchFamily="34" charset="-122"/>
            </a:endParaRPr>
          </a:p>
        </p:txBody>
      </p:sp>
      <p:sp>
        <p:nvSpPr>
          <p:cNvPr id="141" name="矩形 140">
            <a:extLst>
              <a:ext uri="{FF2B5EF4-FFF2-40B4-BE49-F238E27FC236}">
                <a16:creationId xmlns:a16="http://schemas.microsoft.com/office/drawing/2014/main" id="{5EB18FB3-6466-6C95-7717-39D6C5853E02}"/>
              </a:ext>
            </a:extLst>
          </p:cNvPr>
          <p:cNvSpPr/>
          <p:nvPr/>
        </p:nvSpPr>
        <p:spPr>
          <a:xfrm>
            <a:off x="7613622" y="4194768"/>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sp>
        <p:nvSpPr>
          <p:cNvPr id="142" name="矩形 141">
            <a:extLst>
              <a:ext uri="{FF2B5EF4-FFF2-40B4-BE49-F238E27FC236}">
                <a16:creationId xmlns:a16="http://schemas.microsoft.com/office/drawing/2014/main" id="{08C2AA47-B764-DF10-D91C-FE3AA776C241}"/>
              </a:ext>
            </a:extLst>
          </p:cNvPr>
          <p:cNvSpPr/>
          <p:nvPr/>
        </p:nvSpPr>
        <p:spPr>
          <a:xfrm>
            <a:off x="8816476" y="4194768"/>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sp>
        <p:nvSpPr>
          <p:cNvPr id="143" name="矩形 142">
            <a:extLst>
              <a:ext uri="{FF2B5EF4-FFF2-40B4-BE49-F238E27FC236}">
                <a16:creationId xmlns:a16="http://schemas.microsoft.com/office/drawing/2014/main" id="{BD1F5F0E-93FA-5D2D-B68A-AB3DCEA8756E}"/>
              </a:ext>
            </a:extLst>
          </p:cNvPr>
          <p:cNvSpPr/>
          <p:nvPr/>
        </p:nvSpPr>
        <p:spPr>
          <a:xfrm>
            <a:off x="10014024" y="4194768"/>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1008</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44" name="肘形连接符 97">
            <a:extLst>
              <a:ext uri="{FF2B5EF4-FFF2-40B4-BE49-F238E27FC236}">
                <a16:creationId xmlns:a16="http://schemas.microsoft.com/office/drawing/2014/main" id="{DCEACD64-3E3E-9E67-18C7-6A322451757B}"/>
              </a:ext>
            </a:extLst>
          </p:cNvPr>
          <p:cNvCxnSpPr>
            <a:cxnSpLocks/>
            <a:stCxn id="143" idx="3"/>
          </p:cNvCxnSpPr>
          <p:nvPr/>
        </p:nvCxnSpPr>
        <p:spPr>
          <a:xfrm flipH="1" flipV="1">
            <a:off x="7385699" y="4083101"/>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45" name="直线箭头连接符 92">
            <a:extLst>
              <a:ext uri="{FF2B5EF4-FFF2-40B4-BE49-F238E27FC236}">
                <a16:creationId xmlns:a16="http://schemas.microsoft.com/office/drawing/2014/main" id="{8A679BD4-D6A1-CE06-1508-4008767A05BB}"/>
              </a:ext>
            </a:extLst>
          </p:cNvPr>
          <p:cNvCxnSpPr>
            <a:cxnSpLocks/>
          </p:cNvCxnSpPr>
          <p:nvPr/>
        </p:nvCxnSpPr>
        <p:spPr>
          <a:xfrm>
            <a:off x="9792342" y="447210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6" name="直线箭头连接符 96">
            <a:extLst>
              <a:ext uri="{FF2B5EF4-FFF2-40B4-BE49-F238E27FC236}">
                <a16:creationId xmlns:a16="http://schemas.microsoft.com/office/drawing/2014/main" id="{CCB67991-9F7A-6D08-F849-FE1699640A76}"/>
              </a:ext>
            </a:extLst>
          </p:cNvPr>
          <p:cNvCxnSpPr>
            <a:cxnSpLocks/>
          </p:cNvCxnSpPr>
          <p:nvPr/>
        </p:nvCxnSpPr>
        <p:spPr>
          <a:xfrm flipH="1">
            <a:off x="9796499" y="4329595"/>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7" name="直线箭头连接符 92">
            <a:extLst>
              <a:ext uri="{FF2B5EF4-FFF2-40B4-BE49-F238E27FC236}">
                <a16:creationId xmlns:a16="http://schemas.microsoft.com/office/drawing/2014/main" id="{091CCD63-08B5-7F31-2781-0AB0F866BAD4}"/>
              </a:ext>
            </a:extLst>
          </p:cNvPr>
          <p:cNvCxnSpPr>
            <a:cxnSpLocks/>
          </p:cNvCxnSpPr>
          <p:nvPr/>
        </p:nvCxnSpPr>
        <p:spPr>
          <a:xfrm>
            <a:off x="8596296" y="445541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8" name="直线箭头连接符 96">
            <a:extLst>
              <a:ext uri="{FF2B5EF4-FFF2-40B4-BE49-F238E27FC236}">
                <a16:creationId xmlns:a16="http://schemas.microsoft.com/office/drawing/2014/main" id="{B87D8E0D-5509-B7FA-F347-8066380892DC}"/>
              </a:ext>
            </a:extLst>
          </p:cNvPr>
          <p:cNvCxnSpPr>
            <a:cxnSpLocks/>
          </p:cNvCxnSpPr>
          <p:nvPr/>
        </p:nvCxnSpPr>
        <p:spPr>
          <a:xfrm flipH="1">
            <a:off x="8600453" y="4312910"/>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49" name="直线箭头连接符 92">
            <a:extLst>
              <a:ext uri="{FF2B5EF4-FFF2-40B4-BE49-F238E27FC236}">
                <a16:creationId xmlns:a16="http://schemas.microsoft.com/office/drawing/2014/main" id="{3025C707-A24D-9F6F-B423-AED374245492}"/>
              </a:ext>
            </a:extLst>
          </p:cNvPr>
          <p:cNvCxnSpPr>
            <a:cxnSpLocks/>
          </p:cNvCxnSpPr>
          <p:nvPr/>
        </p:nvCxnSpPr>
        <p:spPr>
          <a:xfrm>
            <a:off x="7393442" y="445989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0" name="直线箭头连接符 96">
            <a:extLst>
              <a:ext uri="{FF2B5EF4-FFF2-40B4-BE49-F238E27FC236}">
                <a16:creationId xmlns:a16="http://schemas.microsoft.com/office/drawing/2014/main" id="{76BEAEBA-FCAA-0C55-6F59-1F278453969B}"/>
              </a:ext>
            </a:extLst>
          </p:cNvPr>
          <p:cNvCxnSpPr>
            <a:cxnSpLocks/>
          </p:cNvCxnSpPr>
          <p:nvPr/>
        </p:nvCxnSpPr>
        <p:spPr>
          <a:xfrm flipH="1">
            <a:off x="7397599" y="431738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
        <p:nvSpPr>
          <p:cNvPr id="151" name="矩形 150">
            <a:extLst>
              <a:ext uri="{FF2B5EF4-FFF2-40B4-BE49-F238E27FC236}">
                <a16:creationId xmlns:a16="http://schemas.microsoft.com/office/drawing/2014/main" id="{A2825981-28B7-895F-12AB-99C16592CC77}"/>
              </a:ext>
            </a:extLst>
          </p:cNvPr>
          <p:cNvSpPr/>
          <p:nvPr/>
        </p:nvSpPr>
        <p:spPr>
          <a:xfrm>
            <a:off x="6482703" y="4574693"/>
            <a:ext cx="902996" cy="635501"/>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free[127]</a:t>
            </a:r>
            <a:endParaRPr kumimoji="1" lang="zh-CN" altLang="en-US" sz="1600" dirty="0">
              <a:latin typeface="Microsoft YaHei" panose="020B0503020204020204" pitchFamily="34" charset="-122"/>
              <a:ea typeface="Microsoft YaHei" panose="020B0503020204020204" pitchFamily="34" charset="-122"/>
            </a:endParaRPr>
          </a:p>
        </p:txBody>
      </p:sp>
      <p:sp>
        <p:nvSpPr>
          <p:cNvPr id="152" name="矩形 151">
            <a:extLst>
              <a:ext uri="{FF2B5EF4-FFF2-40B4-BE49-F238E27FC236}">
                <a16:creationId xmlns:a16="http://schemas.microsoft.com/office/drawing/2014/main" id="{D2CBF954-F213-8CF0-5A27-C4231757D125}"/>
              </a:ext>
            </a:extLst>
          </p:cNvPr>
          <p:cNvSpPr/>
          <p:nvPr/>
        </p:nvSpPr>
        <p:spPr>
          <a:xfrm>
            <a:off x="7613622" y="4826397"/>
            <a:ext cx="983827"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53" name="矩形 152">
            <a:extLst>
              <a:ext uri="{FF2B5EF4-FFF2-40B4-BE49-F238E27FC236}">
                <a16:creationId xmlns:a16="http://schemas.microsoft.com/office/drawing/2014/main" id="{217CBA57-F7E2-99E0-B255-FE75E27C3919}"/>
              </a:ext>
            </a:extLst>
          </p:cNvPr>
          <p:cNvSpPr/>
          <p:nvPr/>
        </p:nvSpPr>
        <p:spPr>
          <a:xfrm>
            <a:off x="8816476" y="4826397"/>
            <a:ext cx="978521"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sp>
        <p:nvSpPr>
          <p:cNvPr id="154" name="矩形 153">
            <a:extLst>
              <a:ext uri="{FF2B5EF4-FFF2-40B4-BE49-F238E27FC236}">
                <a16:creationId xmlns:a16="http://schemas.microsoft.com/office/drawing/2014/main" id="{0C1D0DCE-8E15-AF6C-F77A-B91801AC842D}"/>
              </a:ext>
            </a:extLst>
          </p:cNvPr>
          <p:cNvSpPr/>
          <p:nvPr/>
        </p:nvSpPr>
        <p:spPr>
          <a:xfrm>
            <a:off x="10014024" y="4826397"/>
            <a:ext cx="978520" cy="379142"/>
          </a:xfrm>
          <a:prstGeom prst="rect">
            <a:avLst/>
          </a:prstGeom>
          <a:noFill/>
          <a:ln w="9525" cap="flat" cmpd="sng" algn="ctr">
            <a:solidFill>
              <a:srgbClr val="0048AA"/>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45720" rIns="45720" rtlCol="0" anchor="ctr"/>
          <a:lstStyle/>
          <a:p>
            <a:pPr algn="ctr"/>
            <a:r>
              <a:rPr kumimoji="1" lang="en-US" altLang="zh-CN" sz="1600" dirty="0">
                <a:latin typeface="Microsoft YaHei" panose="020B0503020204020204" pitchFamily="34" charset="-122"/>
                <a:ea typeface="Microsoft YaHei" panose="020B0503020204020204" pitchFamily="34" charset="-122"/>
              </a:rPr>
              <a:t>1016</a:t>
            </a:r>
            <a:r>
              <a:rPr kumimoji="1" lang="zh-CN" altLang="en-US" sz="1600" dirty="0">
                <a:latin typeface="Microsoft YaHei" panose="020B0503020204020204" pitchFamily="34" charset="-122"/>
                <a:ea typeface="Microsoft YaHei" panose="020B0503020204020204" pitchFamily="34" charset="-122"/>
              </a:rPr>
              <a:t>字节</a:t>
            </a:r>
          </a:p>
        </p:txBody>
      </p:sp>
      <p:cxnSp>
        <p:nvCxnSpPr>
          <p:cNvPr id="155" name="肘形连接符 97">
            <a:extLst>
              <a:ext uri="{FF2B5EF4-FFF2-40B4-BE49-F238E27FC236}">
                <a16:creationId xmlns:a16="http://schemas.microsoft.com/office/drawing/2014/main" id="{A4223365-A503-18F0-C69F-D71D920CDE95}"/>
              </a:ext>
            </a:extLst>
          </p:cNvPr>
          <p:cNvCxnSpPr>
            <a:cxnSpLocks/>
            <a:stCxn id="154" idx="3"/>
          </p:cNvCxnSpPr>
          <p:nvPr/>
        </p:nvCxnSpPr>
        <p:spPr>
          <a:xfrm flipH="1" flipV="1">
            <a:off x="7385699" y="4714730"/>
            <a:ext cx="3606845" cy="301238"/>
          </a:xfrm>
          <a:prstGeom prst="bentConnector3">
            <a:avLst>
              <a:gd name="adj1" fmla="val -6338"/>
            </a:avLst>
          </a:prstGeom>
          <a:ln w="12700">
            <a:solidFill>
              <a:srgbClr val="0048AA"/>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56" name="直线箭头连接符 92">
            <a:extLst>
              <a:ext uri="{FF2B5EF4-FFF2-40B4-BE49-F238E27FC236}">
                <a16:creationId xmlns:a16="http://schemas.microsoft.com/office/drawing/2014/main" id="{9E5489C5-5D67-6ACA-52D1-B1CF0A643F64}"/>
              </a:ext>
            </a:extLst>
          </p:cNvPr>
          <p:cNvCxnSpPr>
            <a:cxnSpLocks/>
          </p:cNvCxnSpPr>
          <p:nvPr/>
        </p:nvCxnSpPr>
        <p:spPr>
          <a:xfrm>
            <a:off x="9792342" y="510373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7" name="直线箭头连接符 96">
            <a:extLst>
              <a:ext uri="{FF2B5EF4-FFF2-40B4-BE49-F238E27FC236}">
                <a16:creationId xmlns:a16="http://schemas.microsoft.com/office/drawing/2014/main" id="{868D9472-BDF0-CD70-7F47-24AB116D417B}"/>
              </a:ext>
            </a:extLst>
          </p:cNvPr>
          <p:cNvCxnSpPr>
            <a:cxnSpLocks/>
          </p:cNvCxnSpPr>
          <p:nvPr/>
        </p:nvCxnSpPr>
        <p:spPr>
          <a:xfrm flipH="1">
            <a:off x="9796499" y="4961224"/>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8" name="直线箭头连接符 92">
            <a:extLst>
              <a:ext uri="{FF2B5EF4-FFF2-40B4-BE49-F238E27FC236}">
                <a16:creationId xmlns:a16="http://schemas.microsoft.com/office/drawing/2014/main" id="{72C15AF6-EE2E-4565-B1FB-896990993616}"/>
              </a:ext>
            </a:extLst>
          </p:cNvPr>
          <p:cNvCxnSpPr>
            <a:cxnSpLocks/>
          </p:cNvCxnSpPr>
          <p:nvPr/>
        </p:nvCxnSpPr>
        <p:spPr>
          <a:xfrm>
            <a:off x="8596296" y="5087048"/>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59" name="直线箭头连接符 96">
            <a:extLst>
              <a:ext uri="{FF2B5EF4-FFF2-40B4-BE49-F238E27FC236}">
                <a16:creationId xmlns:a16="http://schemas.microsoft.com/office/drawing/2014/main" id="{00A54379-5525-E726-1A0D-C52F4A506415}"/>
              </a:ext>
            </a:extLst>
          </p:cNvPr>
          <p:cNvCxnSpPr>
            <a:cxnSpLocks/>
          </p:cNvCxnSpPr>
          <p:nvPr/>
        </p:nvCxnSpPr>
        <p:spPr>
          <a:xfrm flipH="1">
            <a:off x="8600453" y="4944539"/>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60" name="直线箭头连接符 92">
            <a:extLst>
              <a:ext uri="{FF2B5EF4-FFF2-40B4-BE49-F238E27FC236}">
                <a16:creationId xmlns:a16="http://schemas.microsoft.com/office/drawing/2014/main" id="{94545A0B-1C2E-C94C-D7AF-5F26E4700058}"/>
              </a:ext>
            </a:extLst>
          </p:cNvPr>
          <p:cNvCxnSpPr>
            <a:cxnSpLocks/>
          </p:cNvCxnSpPr>
          <p:nvPr/>
        </p:nvCxnSpPr>
        <p:spPr>
          <a:xfrm>
            <a:off x="7393442" y="5091522"/>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cxnSp>
        <p:nvCxnSpPr>
          <p:cNvPr id="161" name="直线箭头连接符 96">
            <a:extLst>
              <a:ext uri="{FF2B5EF4-FFF2-40B4-BE49-F238E27FC236}">
                <a16:creationId xmlns:a16="http://schemas.microsoft.com/office/drawing/2014/main" id="{092655CB-68FD-35F5-6568-37556D8A08D8}"/>
              </a:ext>
            </a:extLst>
          </p:cNvPr>
          <p:cNvCxnSpPr>
            <a:cxnSpLocks/>
          </p:cNvCxnSpPr>
          <p:nvPr/>
        </p:nvCxnSpPr>
        <p:spPr>
          <a:xfrm flipH="1">
            <a:off x="7397599" y="4949013"/>
            <a:ext cx="216023" cy="0"/>
          </a:xfrm>
          <a:prstGeom prst="straightConnector1">
            <a:avLst/>
          </a:prstGeom>
          <a:ln w="12700">
            <a:solidFill>
              <a:srgbClr val="0048AA"/>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7307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6DB9902-88D5-FB32-BE45-FB82DCBBDB9D}"/>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对于如下代码：</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 p1=new int[200]; char * p2=new char[30];</a:t>
            </a: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下列说法正确的是</a:t>
            </a:r>
          </a:p>
        </p:txBody>
      </p:sp>
      <p:sp>
        <p:nvSpPr>
          <p:cNvPr id="7" name="文本框 6">
            <a:extLst>
              <a:ext uri="{FF2B5EF4-FFF2-40B4-BE49-F238E27FC236}">
                <a16:creationId xmlns:a16="http://schemas.microsoft.com/office/drawing/2014/main" id="{85391735-F60A-E723-3E42-2F0D3D97F51E}"/>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所申请的内存将分配到栈区</a:t>
            </a:r>
          </a:p>
        </p:txBody>
      </p:sp>
      <p:sp>
        <p:nvSpPr>
          <p:cNvPr id="8" name="文本框 7">
            <a:extLst>
              <a:ext uri="{FF2B5EF4-FFF2-40B4-BE49-F238E27FC236}">
                <a16:creationId xmlns:a16="http://schemas.microsoft.com/office/drawing/2014/main" id="{27839106-DD44-05C1-C339-441C474C5E07}"/>
              </a:ext>
            </a:extLst>
          </p:cNvPr>
          <p:cNvSpPr txBox="1"/>
          <p:nvPr>
            <p:custDataLst>
              <p:tags r:id="rId4"/>
            </p:custDataLst>
          </p:nvPr>
        </p:nvSpPr>
        <p:spPr>
          <a:xfrm>
            <a:off x="2438400" y="34718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所申请的内存将分配到堆区</a:t>
            </a:r>
          </a:p>
        </p:txBody>
      </p:sp>
      <p:sp>
        <p:nvSpPr>
          <p:cNvPr id="9" name="文本框 8">
            <a:extLst>
              <a:ext uri="{FF2B5EF4-FFF2-40B4-BE49-F238E27FC236}">
                <a16:creationId xmlns:a16="http://schemas.microsoft.com/office/drawing/2014/main" id="{267EFEA8-DFD8-1C90-E7E0-FEABC339E1EC}"/>
              </a:ext>
            </a:extLst>
          </p:cNvPr>
          <p:cNvSpPr txBox="1"/>
          <p:nvPr>
            <p:custDataLst>
              <p:tags r:id="rId5"/>
            </p:custDataLst>
          </p:nvPr>
        </p:nvSpPr>
        <p:spPr>
          <a:xfrm>
            <a:off x="2438400" y="41576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的值大于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a:t>
            </a:r>
          </a:p>
        </p:txBody>
      </p:sp>
      <p:sp>
        <p:nvSpPr>
          <p:cNvPr id="10" name="文本框 9">
            <a:extLst>
              <a:ext uri="{FF2B5EF4-FFF2-40B4-BE49-F238E27FC236}">
                <a16:creationId xmlns:a16="http://schemas.microsoft.com/office/drawing/2014/main" id="{4248D1EC-539C-A1F7-5DE2-4662C12BB0A0}"/>
              </a:ext>
            </a:extLst>
          </p:cNvPr>
          <p:cNvSpPr txBox="1"/>
          <p:nvPr>
            <p:custDataLst>
              <p:tags r:id="rId6"/>
            </p:custDataLst>
          </p:nvPr>
        </p:nvSpPr>
        <p:spPr>
          <a:xfrm>
            <a:off x="2438400" y="48434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的值小于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a:t>
            </a:r>
          </a:p>
        </p:txBody>
      </p:sp>
      <p:sp>
        <p:nvSpPr>
          <p:cNvPr id="11" name="矩形 10">
            <a:extLst>
              <a:ext uri="{FF2B5EF4-FFF2-40B4-BE49-F238E27FC236}">
                <a16:creationId xmlns:a16="http://schemas.microsoft.com/office/drawing/2014/main" id="{B929A4FA-BE30-27FA-80ED-A1DB27311A98}"/>
              </a:ext>
            </a:extLst>
          </p:cNvPr>
          <p:cNvSpPr>
            <a:spLocks noChangeAspect="1"/>
          </p:cNvSpPr>
          <p:nvPr>
            <p:custDataLst>
              <p:tags r:id="rId7"/>
            </p:custDataLst>
          </p:nvPr>
        </p:nvSpPr>
        <p:spPr>
          <a:xfrm>
            <a:off x="1571625" y="28503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矩形 11">
            <a:extLst>
              <a:ext uri="{FF2B5EF4-FFF2-40B4-BE49-F238E27FC236}">
                <a16:creationId xmlns:a16="http://schemas.microsoft.com/office/drawing/2014/main" id="{52F5F79A-CB46-DCBD-FC9C-08BBA91411EA}"/>
              </a:ext>
            </a:extLst>
          </p:cNvPr>
          <p:cNvSpPr>
            <a:spLocks noChangeAspect="1"/>
          </p:cNvSpPr>
          <p:nvPr>
            <p:custDataLst>
              <p:tags r:id="rId8"/>
            </p:custDataLst>
          </p:nvPr>
        </p:nvSpPr>
        <p:spPr>
          <a:xfrm>
            <a:off x="1571625" y="35361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矩形 12">
            <a:extLst>
              <a:ext uri="{FF2B5EF4-FFF2-40B4-BE49-F238E27FC236}">
                <a16:creationId xmlns:a16="http://schemas.microsoft.com/office/drawing/2014/main" id="{216B972D-EB7F-0453-8C70-5A66DD904C52}"/>
              </a:ext>
            </a:extLst>
          </p:cNvPr>
          <p:cNvSpPr>
            <a:spLocks noChangeAspect="1"/>
          </p:cNvSpPr>
          <p:nvPr>
            <p:custDataLst>
              <p:tags r:id="rId9"/>
            </p:custDataLst>
          </p:nvPr>
        </p:nvSpPr>
        <p:spPr>
          <a:xfrm>
            <a:off x="1571625" y="42219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矩形 13">
            <a:extLst>
              <a:ext uri="{FF2B5EF4-FFF2-40B4-BE49-F238E27FC236}">
                <a16:creationId xmlns:a16="http://schemas.microsoft.com/office/drawing/2014/main" id="{339BEAD7-4186-4695-AA1D-4101C7FA3DD6}"/>
              </a:ext>
            </a:extLst>
          </p:cNvPr>
          <p:cNvSpPr>
            <a:spLocks noChangeAspect="1"/>
          </p:cNvSpPr>
          <p:nvPr>
            <p:custDataLst>
              <p:tags r:id="rId10"/>
            </p:custDataLst>
          </p:nvPr>
        </p:nvSpPr>
        <p:spPr>
          <a:xfrm>
            <a:off x="1571625" y="49077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5" name="矩形: 圆角 14">
            <a:extLst>
              <a:ext uri="{FF2B5EF4-FFF2-40B4-BE49-F238E27FC236}">
                <a16:creationId xmlns:a16="http://schemas.microsoft.com/office/drawing/2014/main" id="{2B0D2942-2A34-6B07-45D3-C84B30964A74}"/>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3" name="文本框 22">
            <a:extLst>
              <a:ext uri="{FF2B5EF4-FFF2-40B4-BE49-F238E27FC236}">
                <a16:creationId xmlns:a16="http://schemas.microsoft.com/office/drawing/2014/main" id="{BA4F4A0E-E311-BCB1-4C0F-09A74D574A6D}"/>
              </a:ext>
            </a:extLst>
          </p:cNvPr>
          <p:cNvSpPr txBox="1"/>
          <p:nvPr>
            <p:custDataLst>
              <p:tags r:id="rId12"/>
            </p:custDataLst>
          </p:nvPr>
        </p:nvSpPr>
        <p:spPr>
          <a:xfrm>
            <a:off x="2438400" y="55292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的值大小无法确定</a:t>
            </a:r>
          </a:p>
        </p:txBody>
      </p:sp>
      <p:sp>
        <p:nvSpPr>
          <p:cNvPr id="24" name="矩形 23">
            <a:extLst>
              <a:ext uri="{FF2B5EF4-FFF2-40B4-BE49-F238E27FC236}">
                <a16:creationId xmlns:a16="http://schemas.microsoft.com/office/drawing/2014/main" id="{D690E4CB-7B0E-0437-AA21-358A8A2DE782}"/>
              </a:ext>
            </a:extLst>
          </p:cNvPr>
          <p:cNvSpPr>
            <a:spLocks noChangeAspect="1"/>
          </p:cNvSpPr>
          <p:nvPr>
            <p:custDataLst>
              <p:tags r:id="rId13"/>
            </p:custDataLst>
          </p:nvPr>
        </p:nvSpPr>
        <p:spPr>
          <a:xfrm>
            <a:off x="1571625" y="55935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p>
        </p:txBody>
      </p:sp>
      <p:grpSp>
        <p:nvGrpSpPr>
          <p:cNvPr id="20" name="组合 19">
            <a:extLst>
              <a:ext uri="{FF2B5EF4-FFF2-40B4-BE49-F238E27FC236}">
                <a16:creationId xmlns:a16="http://schemas.microsoft.com/office/drawing/2014/main" id="{0C4BE33C-CAE0-FA74-ECC0-DA7F0461E8C4}"/>
              </a:ext>
            </a:extLst>
          </p:cNvPr>
          <p:cNvGrpSpPr/>
          <p:nvPr>
            <p:custDataLst>
              <p:tags r:id="rId14"/>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00E17409-06D6-2D89-1E92-92F7FC5E57D4}"/>
                </a:ext>
              </a:extLst>
            </p:cNvPr>
            <p:cNvSpPr/>
            <p:nvPr>
              <p:custDataLst>
                <p:tags r:id="rId1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924DFF34-00EE-358D-6238-3D9208974F7D}"/>
                </a:ext>
              </a:extLst>
            </p:cNvPr>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889167A7-1A85-ABD8-2AF6-EF81D50FD2F7}"/>
                </a:ext>
              </a:extLst>
            </p:cNvPr>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E60F5A2D-D0F4-04EC-C7E9-EC5AD7710741}"/>
                </a:ext>
              </a:extLst>
            </p:cNvPr>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E330D182-C9F1-3D52-DB8B-B689102FE3EA}"/>
              </a:ext>
            </a:extLst>
          </p:cNvPr>
          <p:cNvPicPr>
            <a:picLocks/>
          </p:cNvPicPr>
          <p:nvPr>
            <p:custDataLst>
              <p:tags r:id="rId15"/>
            </p:custDataLst>
          </p:nvPr>
        </p:nvPicPr>
        <p:blipFill>
          <a:blip r:embed="rId22"/>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167827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0E35F30-72B2-869B-60AC-B0369829E27E}"/>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指向空闲堆块</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的指针被链接在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free[8]</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中，它的块身大小是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99478556-5912-D608-139D-31A9B0A1CA04}"/>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a:extLst>
              <a:ext uri="{FF2B5EF4-FFF2-40B4-BE49-F238E27FC236}">
                <a16:creationId xmlns:a16="http://schemas.microsoft.com/office/drawing/2014/main" id="{6110F58B-06D4-324E-76C5-59F459678D4D}"/>
              </a:ext>
            </a:extLst>
          </p:cNvPr>
          <p:cNvGrpSpPr/>
          <p:nvPr>
            <p:custDataLst>
              <p:tags r:id="rId4"/>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567D490E-E35A-190D-D062-96118D31297C}"/>
                </a:ext>
              </a:extLst>
            </p:cNvPr>
            <p:cNvSpPr/>
            <p:nvPr>
              <p:custDataLst>
                <p:tags r:id="rId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lorBlock">
              <a:extLst>
                <a:ext uri="{FF2B5EF4-FFF2-40B4-BE49-F238E27FC236}">
                  <a16:creationId xmlns:a16="http://schemas.microsoft.com/office/drawing/2014/main" id="{967127EC-B70D-921A-D2A0-9C5CCE7FB6A3}"/>
                </a:ext>
              </a:extLst>
            </p:cNvPr>
            <p:cNvSpPr/>
            <p:nvPr>
              <p:custDataLst>
                <p:tags r:id="rId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ypeText">
              <a:extLst>
                <a:ext uri="{FF2B5EF4-FFF2-40B4-BE49-F238E27FC236}">
                  <a16:creationId xmlns:a16="http://schemas.microsoft.com/office/drawing/2014/main" id="{F3CCDEED-56BB-0900-33E2-1E08BD101485}"/>
                </a:ext>
              </a:extLst>
            </p:cNvPr>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TipText">
              <a:extLst>
                <a:ext uri="{FF2B5EF4-FFF2-40B4-BE49-F238E27FC236}">
                  <a16:creationId xmlns:a16="http://schemas.microsoft.com/office/drawing/2014/main" id="{E47219DC-9A90-F244-D3EA-12D0DF38295F}"/>
                </a:ext>
              </a:extLst>
            </p:cNvPr>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a:extLst>
              <a:ext uri="{FF2B5EF4-FFF2-40B4-BE49-F238E27FC236}">
                <a16:creationId xmlns:a16="http://schemas.microsoft.com/office/drawing/2014/main" id="{1321EC93-BE9C-22D2-78C7-A05E7F85446A}"/>
              </a:ext>
            </a:extLst>
          </p:cNvPr>
          <p:cNvPicPr>
            <a:picLocks/>
          </p:cNvPicPr>
          <p:nvPr>
            <p:custDataLst>
              <p:tags r:id="rId5"/>
            </p:custDataLst>
          </p:nvPr>
        </p:nvPicPr>
        <p:blipFill>
          <a:blip r:embed="rId11"/>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154318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03</a:t>
            </a:r>
            <a:r>
              <a:rPr kumimoji="1" lang="zh-CN" altLang="en-US" sz="6000" dirty="0">
                <a:solidFill>
                  <a:schemeClr val="bg1"/>
                </a:solidFill>
                <a:latin typeface="Microsoft YaHei" panose="020B0503020204020204" pitchFamily="34" charset="-122"/>
                <a:ea typeface="Microsoft YaHei" panose="020B0503020204020204" pitchFamily="34" charset="-122"/>
              </a:rPr>
              <a:t>   函数调用与栈结构</a:t>
            </a:r>
          </a:p>
        </p:txBody>
      </p:sp>
    </p:spTree>
    <p:extLst>
      <p:ext uri="{BB962C8B-B14F-4D97-AF65-F5344CB8AC3E}">
        <p14:creationId xmlns:p14="http://schemas.microsoft.com/office/powerpoint/2010/main" val="4047540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01</a:t>
            </a:r>
            <a:r>
              <a:rPr kumimoji="1" lang="zh-CN" altLang="en-US" sz="6000" dirty="0">
                <a:solidFill>
                  <a:schemeClr val="bg1"/>
                </a:solidFill>
                <a:latin typeface="Microsoft YaHei" panose="020B0503020204020204" pitchFamily="34" charset="-122"/>
                <a:ea typeface="Microsoft YaHei" panose="020B0503020204020204" pitchFamily="34" charset="-122"/>
              </a:rPr>
              <a:t>   内存结构</a:t>
            </a:r>
          </a:p>
        </p:txBody>
      </p:sp>
    </p:spTree>
    <p:extLst>
      <p:ext uri="{BB962C8B-B14F-4D97-AF65-F5344CB8AC3E}">
        <p14:creationId xmlns:p14="http://schemas.microsoft.com/office/powerpoint/2010/main" val="117027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函数调用示例</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FEA0D78-1385-719C-4EF9-069CC2B7058E}"/>
              </a:ext>
            </a:extLst>
          </p:cNvPr>
          <p:cNvSpPr txBox="1"/>
          <p:nvPr/>
        </p:nvSpPr>
        <p:spPr>
          <a:xfrm>
            <a:off x="792387" y="1052565"/>
            <a:ext cx="4824536" cy="5324535"/>
          </a:xfrm>
          <a:prstGeom prst="rect">
            <a:avLst/>
          </a:prstGeom>
          <a:noFill/>
        </p:spPr>
        <p:txBody>
          <a:bodyPr wrap="square" rtlCol="0">
            <a:spAutoFit/>
          </a:bodyPr>
          <a:lstStyle/>
          <a:p>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795E26"/>
                </a:solidFill>
                <a:latin typeface="Microsoft YaHei" panose="020B0503020204020204" pitchFamily="34" charset="-122"/>
                <a:ea typeface="Microsoft YaHei" panose="020B0503020204020204" pitchFamily="34" charset="-122"/>
              </a:rPr>
              <a:t>f2</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c</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d</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0000FF"/>
                </a:solidFill>
                <a:latin typeface="Microsoft YaHei" panose="020B0503020204020204" pitchFamily="34" charset="-122"/>
                <a:ea typeface="Microsoft YaHei" panose="020B0503020204020204" pitchFamily="34" charset="-122"/>
              </a:rPr>
              <a:t>    </a:t>
            </a:r>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product</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00108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product</a:t>
            </a:r>
            <a:r>
              <a:rPr lang="en" altLang="zh-CN" sz="2000" dirty="0">
                <a:solidFill>
                  <a:srgbClr val="000000"/>
                </a:solidFill>
                <a:latin typeface="Microsoft YaHei" panose="020B0503020204020204" pitchFamily="34" charset="-122"/>
                <a:ea typeface="Microsoft YaHei" panose="020B0503020204020204" pitchFamily="34" charset="-122"/>
              </a:rPr>
              <a:t> = </a:t>
            </a:r>
            <a:r>
              <a:rPr lang="en" altLang="zh-CN" sz="2000" dirty="0">
                <a:solidFill>
                  <a:srgbClr val="001080"/>
                </a:solidFill>
                <a:latin typeface="Microsoft YaHei" panose="020B0503020204020204" pitchFamily="34" charset="-122"/>
                <a:ea typeface="Microsoft YaHei" panose="020B0503020204020204" pitchFamily="34" charset="-122"/>
              </a:rPr>
              <a:t>c</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001080"/>
                </a:solidFill>
                <a:latin typeface="Microsoft YaHei" panose="020B0503020204020204" pitchFamily="34" charset="-122"/>
                <a:ea typeface="Microsoft YaHei" panose="020B0503020204020204" pitchFamily="34" charset="-122"/>
              </a:rPr>
              <a:t>d</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AF00DB"/>
                </a:solidFill>
                <a:latin typeface="Microsoft YaHei" panose="020B0503020204020204" pitchFamily="34" charset="-122"/>
                <a:ea typeface="Microsoft YaHei" panose="020B0503020204020204" pitchFamily="34" charset="-122"/>
              </a:rPr>
              <a:t>    </a:t>
            </a:r>
            <a:r>
              <a:rPr lang="en" altLang="zh-CN" sz="2000" dirty="0">
                <a:solidFill>
                  <a:srgbClr val="AF00DB"/>
                </a:solidFill>
                <a:latin typeface="Microsoft YaHei" panose="020B0503020204020204" pitchFamily="34" charset="-122"/>
                <a:ea typeface="Microsoft YaHei" panose="020B0503020204020204" pitchFamily="34" charset="-122"/>
              </a:rPr>
              <a:t>return</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product</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en" altLang="zh-CN" sz="2000" dirty="0">
                <a:solidFill>
                  <a:srgbClr val="000000"/>
                </a:solidFill>
                <a:latin typeface="Microsoft YaHei" panose="020B0503020204020204" pitchFamily="34" charset="-122"/>
                <a:ea typeface="Microsoft YaHei" panose="020B0503020204020204" pitchFamily="34" charset="-122"/>
              </a:rPr>
              <a:t>}</a:t>
            </a:r>
          </a:p>
          <a:p>
            <a:endParaRPr lang="en" altLang="zh-CN" sz="2000" dirty="0">
              <a:solidFill>
                <a:srgbClr val="000000"/>
              </a:solidFill>
              <a:latin typeface="Microsoft YaHei" panose="020B0503020204020204" pitchFamily="34" charset="-122"/>
              <a:ea typeface="Microsoft YaHei" panose="020B0503020204020204" pitchFamily="34" charset="-122"/>
            </a:endParaRPr>
          </a:p>
          <a:p>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795E26"/>
                </a:solidFill>
                <a:latin typeface="Microsoft YaHei" panose="020B0503020204020204" pitchFamily="34" charset="-122"/>
                <a:ea typeface="Microsoft YaHei" panose="020B0503020204020204" pitchFamily="34" charset="-122"/>
              </a:rPr>
              <a:t>f1</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a</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b</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0000FF"/>
                </a:solidFill>
                <a:latin typeface="Microsoft YaHei" panose="020B0503020204020204" pitchFamily="34" charset="-122"/>
                <a:ea typeface="Microsoft YaHei" panose="020B0503020204020204" pitchFamily="34" charset="-122"/>
              </a:rPr>
              <a:t>    </a:t>
            </a:r>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sum</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00108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sum</a:t>
            </a:r>
            <a:r>
              <a:rPr lang="en" altLang="zh-CN" sz="2000" dirty="0">
                <a:solidFill>
                  <a:srgbClr val="000000"/>
                </a:solidFill>
                <a:latin typeface="Microsoft YaHei" panose="020B0503020204020204" pitchFamily="34" charset="-122"/>
                <a:ea typeface="Microsoft YaHei" panose="020B0503020204020204" pitchFamily="34" charset="-122"/>
              </a:rPr>
              <a:t> = </a:t>
            </a:r>
            <a:r>
              <a:rPr lang="en" altLang="zh-CN" sz="2000" dirty="0">
                <a:solidFill>
                  <a:srgbClr val="795E26"/>
                </a:solidFill>
                <a:latin typeface="Microsoft YaHei" panose="020B0503020204020204" pitchFamily="34" charset="-122"/>
                <a:ea typeface="Microsoft YaHei" panose="020B0503020204020204" pitchFamily="34" charset="-122"/>
              </a:rPr>
              <a:t>f2</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001080"/>
                </a:solidFill>
                <a:latin typeface="Microsoft YaHei" panose="020B0503020204020204" pitchFamily="34" charset="-122"/>
                <a:ea typeface="Microsoft YaHei" panose="020B0503020204020204" pitchFamily="34" charset="-122"/>
              </a:rPr>
              <a:t>a</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001080"/>
                </a:solidFill>
                <a:latin typeface="Microsoft YaHei" panose="020B0503020204020204" pitchFamily="34" charset="-122"/>
                <a:ea typeface="Microsoft YaHei" panose="020B0503020204020204" pitchFamily="34" charset="-122"/>
              </a:rPr>
              <a:t>b</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098658"/>
                </a:solidFill>
                <a:latin typeface="Microsoft YaHei" panose="020B0503020204020204" pitchFamily="34" charset="-122"/>
                <a:ea typeface="Microsoft YaHei" panose="020B0503020204020204" pitchFamily="34" charset="-122"/>
              </a:rPr>
              <a:t>100</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AF00DB"/>
                </a:solidFill>
                <a:latin typeface="Microsoft YaHei" panose="020B0503020204020204" pitchFamily="34" charset="-122"/>
                <a:ea typeface="Microsoft YaHei" panose="020B0503020204020204" pitchFamily="34" charset="-122"/>
              </a:rPr>
              <a:t>    </a:t>
            </a:r>
            <a:r>
              <a:rPr lang="en" altLang="zh-CN" sz="2000" dirty="0">
                <a:solidFill>
                  <a:srgbClr val="AF00DB"/>
                </a:solidFill>
                <a:latin typeface="Microsoft YaHei" panose="020B0503020204020204" pitchFamily="34" charset="-122"/>
                <a:ea typeface="Microsoft YaHei" panose="020B0503020204020204" pitchFamily="34" charset="-122"/>
              </a:rPr>
              <a:t>return</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sum</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en" altLang="zh-CN" sz="2000" dirty="0">
                <a:solidFill>
                  <a:srgbClr val="000000"/>
                </a:solidFill>
                <a:latin typeface="Microsoft YaHei" panose="020B0503020204020204" pitchFamily="34" charset="-122"/>
                <a:ea typeface="Microsoft YaHei" panose="020B0503020204020204" pitchFamily="34" charset="-122"/>
              </a:rPr>
              <a:t>}</a:t>
            </a:r>
          </a:p>
          <a:p>
            <a:endParaRPr lang="en" altLang="zh-CN" sz="2000" dirty="0">
              <a:solidFill>
                <a:srgbClr val="000000"/>
              </a:solidFill>
              <a:latin typeface="Microsoft YaHei" panose="020B0503020204020204" pitchFamily="34" charset="-122"/>
              <a:ea typeface="Microsoft YaHei" panose="020B0503020204020204" pitchFamily="34" charset="-122"/>
            </a:endParaRPr>
          </a:p>
          <a:p>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795E26"/>
                </a:solidFill>
                <a:latin typeface="Microsoft YaHei" panose="020B0503020204020204" pitchFamily="34" charset="-122"/>
                <a:ea typeface="Microsoft YaHei" panose="020B0503020204020204" pitchFamily="34" charset="-122"/>
              </a:rPr>
              <a:t>main</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argc</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00FF"/>
                </a:solidFill>
                <a:latin typeface="Microsoft YaHei" panose="020B0503020204020204" pitchFamily="34" charset="-122"/>
                <a:ea typeface="Microsoft YaHei" panose="020B0503020204020204" pitchFamily="34" charset="-122"/>
              </a:rPr>
              <a:t>char**</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argv</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0000FF"/>
                </a:solidFill>
                <a:latin typeface="Microsoft YaHei" panose="020B0503020204020204" pitchFamily="34" charset="-122"/>
                <a:ea typeface="Microsoft YaHei" panose="020B0503020204020204" pitchFamily="34" charset="-122"/>
              </a:rPr>
              <a:t>    </a:t>
            </a:r>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result</a:t>
            </a:r>
            <a:r>
              <a:rPr lang="en" altLang="zh-CN" sz="2000" dirty="0">
                <a:solidFill>
                  <a:srgbClr val="000000"/>
                </a:solidFill>
                <a:latin typeface="Microsoft YaHei" panose="020B0503020204020204" pitchFamily="34" charset="-122"/>
                <a:ea typeface="Microsoft YaHei" panose="020B0503020204020204" pitchFamily="34" charset="-122"/>
              </a:rPr>
              <a:t> = </a:t>
            </a:r>
            <a:r>
              <a:rPr lang="en-US" altLang="zh-CN" sz="2000" dirty="0">
                <a:solidFill>
                  <a:srgbClr val="795E26"/>
                </a:solidFill>
                <a:latin typeface="Microsoft YaHei" panose="020B0503020204020204" pitchFamily="34" charset="-122"/>
                <a:ea typeface="Microsoft YaHei" panose="020B0503020204020204" pitchFamily="34" charset="-122"/>
              </a:rPr>
              <a:t>f1</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098658"/>
                </a:solidFill>
                <a:latin typeface="Microsoft YaHei" panose="020B0503020204020204" pitchFamily="34" charset="-122"/>
                <a:ea typeface="Microsoft YaHei" panose="020B0503020204020204" pitchFamily="34" charset="-122"/>
              </a:rPr>
              <a:t>3</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098658"/>
                </a:solidFill>
                <a:latin typeface="Microsoft YaHei" panose="020B0503020204020204" pitchFamily="34" charset="-122"/>
                <a:ea typeface="Microsoft YaHei" panose="020B0503020204020204" pitchFamily="34" charset="-122"/>
              </a:rPr>
              <a:t>4</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795E26"/>
                </a:solidFill>
                <a:latin typeface="Microsoft YaHei" panose="020B0503020204020204" pitchFamily="34" charset="-122"/>
                <a:ea typeface="Microsoft YaHei" panose="020B0503020204020204" pitchFamily="34" charset="-122"/>
              </a:rPr>
              <a:t>    </a:t>
            </a:r>
            <a:r>
              <a:rPr lang="en" altLang="zh-CN" sz="2000" dirty="0" err="1">
                <a:solidFill>
                  <a:srgbClr val="795E26"/>
                </a:solidFill>
                <a:latin typeface="Microsoft YaHei" panose="020B0503020204020204" pitchFamily="34" charset="-122"/>
                <a:ea typeface="Microsoft YaHei" panose="020B0503020204020204" pitchFamily="34" charset="-122"/>
              </a:rPr>
              <a:t>printf</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A31515"/>
                </a:solidFill>
                <a:latin typeface="Microsoft YaHei" panose="020B0503020204020204" pitchFamily="34" charset="-122"/>
                <a:ea typeface="Microsoft YaHei" panose="020B0503020204020204" pitchFamily="34" charset="-122"/>
              </a:rPr>
              <a:t>"</a:t>
            </a:r>
            <a:r>
              <a:rPr lang="en" altLang="zh-CN" sz="2000" dirty="0">
                <a:solidFill>
                  <a:srgbClr val="001080"/>
                </a:solidFill>
                <a:latin typeface="Microsoft YaHei" panose="020B0503020204020204" pitchFamily="34" charset="-122"/>
                <a:ea typeface="Microsoft YaHei" panose="020B0503020204020204" pitchFamily="34" charset="-122"/>
              </a:rPr>
              <a:t>%d</a:t>
            </a:r>
            <a:r>
              <a:rPr lang="en" altLang="zh-CN" sz="2000" dirty="0">
                <a:solidFill>
                  <a:srgbClr val="EE0000"/>
                </a:solidFill>
                <a:latin typeface="Microsoft YaHei" panose="020B0503020204020204" pitchFamily="34" charset="-122"/>
                <a:ea typeface="Microsoft YaHei" panose="020B0503020204020204" pitchFamily="34" charset="-122"/>
              </a:rPr>
              <a:t>\</a:t>
            </a:r>
            <a:r>
              <a:rPr lang="en" altLang="zh-CN" sz="2000" dirty="0" err="1">
                <a:solidFill>
                  <a:srgbClr val="EE0000"/>
                </a:solidFill>
                <a:latin typeface="Microsoft YaHei" panose="020B0503020204020204" pitchFamily="34" charset="-122"/>
                <a:ea typeface="Microsoft YaHei" panose="020B0503020204020204" pitchFamily="34" charset="-122"/>
              </a:rPr>
              <a:t>n</a:t>
            </a:r>
            <a:r>
              <a:rPr lang="en" altLang="zh-CN" sz="2000" dirty="0" err="1">
                <a:solidFill>
                  <a:srgbClr val="A31515"/>
                </a:solidFill>
                <a:latin typeface="Microsoft YaHei" panose="020B0503020204020204" pitchFamily="34" charset="-122"/>
                <a:ea typeface="Microsoft YaHei" panose="020B0503020204020204" pitchFamily="34" charset="-122"/>
              </a:rPr>
              <a:t>"</a:t>
            </a:r>
            <a:r>
              <a:rPr lang="en" altLang="zh-CN" sz="2000" dirty="0" err="1">
                <a:solidFill>
                  <a:srgbClr val="000000"/>
                </a:solidFill>
                <a:latin typeface="Microsoft YaHei" panose="020B0503020204020204" pitchFamily="34" charset="-122"/>
                <a:ea typeface="Microsoft YaHei" panose="020B0503020204020204" pitchFamily="34" charset="-122"/>
              </a:rPr>
              <a:t>,</a:t>
            </a:r>
            <a:r>
              <a:rPr lang="en" altLang="zh-CN" sz="2000" dirty="0" err="1">
                <a:solidFill>
                  <a:srgbClr val="001080"/>
                </a:solidFill>
                <a:latin typeface="Microsoft YaHei" panose="020B0503020204020204" pitchFamily="34" charset="-122"/>
                <a:ea typeface="Microsoft YaHei" panose="020B0503020204020204" pitchFamily="34" charset="-122"/>
              </a:rPr>
              <a:t>result</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AF00DB"/>
                </a:solidFill>
                <a:latin typeface="Microsoft YaHei" panose="020B0503020204020204" pitchFamily="34" charset="-122"/>
                <a:ea typeface="Microsoft YaHei" panose="020B0503020204020204" pitchFamily="34" charset="-122"/>
              </a:rPr>
              <a:t>    </a:t>
            </a:r>
            <a:r>
              <a:rPr lang="en" altLang="zh-CN" sz="2000" dirty="0">
                <a:solidFill>
                  <a:srgbClr val="AF00DB"/>
                </a:solidFill>
                <a:latin typeface="Microsoft YaHei" panose="020B0503020204020204" pitchFamily="34" charset="-122"/>
                <a:ea typeface="Microsoft YaHei" panose="020B0503020204020204" pitchFamily="34" charset="-122"/>
              </a:rPr>
              <a:t>return</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98658"/>
                </a:solidFill>
                <a:latin typeface="Microsoft YaHei" panose="020B0503020204020204" pitchFamily="34" charset="-122"/>
                <a:ea typeface="Microsoft YaHei" panose="020B0503020204020204" pitchFamily="34" charset="-122"/>
              </a:rPr>
              <a:t>0</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en" altLang="zh-CN" sz="2000" dirty="0">
                <a:solidFill>
                  <a:srgbClr val="000000"/>
                </a:solidFill>
                <a:latin typeface="Microsoft YaHei" panose="020B0503020204020204" pitchFamily="34" charset="-122"/>
                <a:ea typeface="Microsoft YaHei" panose="020B0503020204020204" pitchFamily="34" charset="-122"/>
              </a:rPr>
              <a:t>}</a:t>
            </a:r>
          </a:p>
        </p:txBody>
      </p:sp>
      <p:grpSp>
        <p:nvGrpSpPr>
          <p:cNvPr id="10" name="组合 9">
            <a:extLst>
              <a:ext uri="{FF2B5EF4-FFF2-40B4-BE49-F238E27FC236}">
                <a16:creationId xmlns:a16="http://schemas.microsoft.com/office/drawing/2014/main" id="{AE93D148-4AEA-0A2A-6014-91B1EF7265A3}"/>
              </a:ext>
            </a:extLst>
          </p:cNvPr>
          <p:cNvGrpSpPr/>
          <p:nvPr/>
        </p:nvGrpSpPr>
        <p:grpSpPr>
          <a:xfrm>
            <a:off x="6321382" y="1052512"/>
            <a:ext cx="5103955" cy="1008336"/>
            <a:chOff x="766764" y="1052512"/>
            <a:chExt cx="10658472" cy="792311"/>
          </a:xfrm>
        </p:grpSpPr>
        <p:sp>
          <p:nvSpPr>
            <p:cNvPr id="15" name="矩形 14">
              <a:extLst>
                <a:ext uri="{FF2B5EF4-FFF2-40B4-BE49-F238E27FC236}">
                  <a16:creationId xmlns:a16="http://schemas.microsoft.com/office/drawing/2014/main" id="{0451F57B-DDE3-5E23-1FE2-4BA944F2C572}"/>
                </a:ext>
              </a:extLst>
            </p:cNvPr>
            <p:cNvSpPr/>
            <p:nvPr/>
          </p:nvSpPr>
          <p:spPr>
            <a:xfrm>
              <a:off x="766764" y="1052513"/>
              <a:ext cx="1224780"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01</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7" name="矩形 16">
              <a:extLst>
                <a:ext uri="{FF2B5EF4-FFF2-40B4-BE49-F238E27FC236}">
                  <a16:creationId xmlns:a16="http://schemas.microsoft.com/office/drawing/2014/main" id="{67B4F9DC-634B-A449-4C4A-1F8EC89DD0BB}"/>
                </a:ext>
              </a:extLst>
            </p:cNvPr>
            <p:cNvSpPr/>
            <p:nvPr/>
          </p:nvSpPr>
          <p:spPr>
            <a:xfrm>
              <a:off x="1991544" y="1052512"/>
              <a:ext cx="9433692"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在代码区中，指令以函数为单位进行存储。</a:t>
              </a:r>
            </a:p>
          </p:txBody>
        </p:sp>
      </p:grpSp>
      <p:grpSp>
        <p:nvGrpSpPr>
          <p:cNvPr id="18" name="组合 17">
            <a:extLst>
              <a:ext uri="{FF2B5EF4-FFF2-40B4-BE49-F238E27FC236}">
                <a16:creationId xmlns:a16="http://schemas.microsoft.com/office/drawing/2014/main" id="{2672CBE6-D4B1-E029-803F-CAE28C3A8473}"/>
              </a:ext>
            </a:extLst>
          </p:cNvPr>
          <p:cNvGrpSpPr/>
          <p:nvPr/>
        </p:nvGrpSpPr>
        <p:grpSpPr>
          <a:xfrm>
            <a:off x="6321382" y="2324047"/>
            <a:ext cx="5103955" cy="1370422"/>
            <a:chOff x="766764" y="1052512"/>
            <a:chExt cx="10658472" cy="1307107"/>
          </a:xfrm>
        </p:grpSpPr>
        <p:sp>
          <p:nvSpPr>
            <p:cNvPr id="19" name="矩形 18">
              <a:extLst>
                <a:ext uri="{FF2B5EF4-FFF2-40B4-BE49-F238E27FC236}">
                  <a16:creationId xmlns:a16="http://schemas.microsoft.com/office/drawing/2014/main" id="{1909FD96-E27A-5A62-A7DC-19243B4E6CB1}"/>
                </a:ext>
              </a:extLst>
            </p:cNvPr>
            <p:cNvSpPr/>
            <p:nvPr/>
          </p:nvSpPr>
          <p:spPr>
            <a:xfrm>
              <a:off x="766764" y="1052513"/>
              <a:ext cx="1224781" cy="1307106"/>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02</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0" name="矩形 19">
              <a:extLst>
                <a:ext uri="{FF2B5EF4-FFF2-40B4-BE49-F238E27FC236}">
                  <a16:creationId xmlns:a16="http://schemas.microsoft.com/office/drawing/2014/main" id="{7307A646-97A4-053C-77BF-CA2C1E06A4D8}"/>
                </a:ext>
              </a:extLst>
            </p:cNvPr>
            <p:cNvSpPr/>
            <p:nvPr/>
          </p:nvSpPr>
          <p:spPr>
            <a:xfrm>
              <a:off x="1991545" y="1052512"/>
              <a:ext cx="9433691" cy="1307107"/>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在调用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f1</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函数的时候，</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CPU</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会从</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main</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函数对应的代码区跳转到</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f1</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函数对应的代码区取指并执行。</a:t>
              </a:r>
            </a:p>
          </p:txBody>
        </p:sp>
      </p:grpSp>
      <p:grpSp>
        <p:nvGrpSpPr>
          <p:cNvPr id="21" name="组合 20">
            <a:extLst>
              <a:ext uri="{FF2B5EF4-FFF2-40B4-BE49-F238E27FC236}">
                <a16:creationId xmlns:a16="http://schemas.microsoft.com/office/drawing/2014/main" id="{71B071F3-4499-56A5-CF9E-FE774DF8C01D}"/>
              </a:ext>
            </a:extLst>
          </p:cNvPr>
          <p:cNvGrpSpPr/>
          <p:nvPr/>
        </p:nvGrpSpPr>
        <p:grpSpPr>
          <a:xfrm>
            <a:off x="6321382" y="3957668"/>
            <a:ext cx="5103955" cy="792310"/>
            <a:chOff x="766764" y="1052513"/>
            <a:chExt cx="10658472" cy="792310"/>
          </a:xfrm>
        </p:grpSpPr>
        <p:sp>
          <p:nvSpPr>
            <p:cNvPr id="22" name="矩形 21">
              <a:extLst>
                <a:ext uri="{FF2B5EF4-FFF2-40B4-BE49-F238E27FC236}">
                  <a16:creationId xmlns:a16="http://schemas.microsoft.com/office/drawing/2014/main" id="{BFC11234-ED2F-C0AA-0029-5233607CEE17}"/>
                </a:ext>
              </a:extLst>
            </p:cNvPr>
            <p:cNvSpPr/>
            <p:nvPr/>
          </p:nvSpPr>
          <p:spPr>
            <a:xfrm>
              <a:off x="766764" y="1052513"/>
              <a:ext cx="1224780"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03</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3" name="矩形 22">
              <a:extLst>
                <a:ext uri="{FF2B5EF4-FFF2-40B4-BE49-F238E27FC236}">
                  <a16:creationId xmlns:a16="http://schemas.microsoft.com/office/drawing/2014/main" id="{16E1BD4B-4B37-27E6-9961-972E08B999CA}"/>
                </a:ext>
              </a:extLst>
            </p:cNvPr>
            <p:cNvSpPr/>
            <p:nvPr/>
          </p:nvSpPr>
          <p:spPr>
            <a:xfrm>
              <a:off x="1991544" y="1052513"/>
              <a:ext cx="9433692" cy="79231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CPU</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是怎么知道要去</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f1</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的代码区取指令？</a:t>
              </a:r>
            </a:p>
          </p:txBody>
        </p:sp>
      </p:grpSp>
      <p:grpSp>
        <p:nvGrpSpPr>
          <p:cNvPr id="24" name="组合 23">
            <a:extLst>
              <a:ext uri="{FF2B5EF4-FFF2-40B4-BE49-F238E27FC236}">
                <a16:creationId xmlns:a16="http://schemas.microsoft.com/office/drawing/2014/main" id="{13E013DA-7D85-1608-B143-4F125B5C5B9F}"/>
              </a:ext>
            </a:extLst>
          </p:cNvPr>
          <p:cNvGrpSpPr/>
          <p:nvPr/>
        </p:nvGrpSpPr>
        <p:grpSpPr>
          <a:xfrm>
            <a:off x="6321382" y="5013176"/>
            <a:ext cx="5103955" cy="1295549"/>
            <a:chOff x="766764" y="549274"/>
            <a:chExt cx="10658472" cy="1295549"/>
          </a:xfrm>
        </p:grpSpPr>
        <p:sp>
          <p:nvSpPr>
            <p:cNvPr id="25" name="矩形 24">
              <a:extLst>
                <a:ext uri="{FF2B5EF4-FFF2-40B4-BE49-F238E27FC236}">
                  <a16:creationId xmlns:a16="http://schemas.microsoft.com/office/drawing/2014/main" id="{044B1B97-AD53-D355-00B0-DDD96A697DEC}"/>
                </a:ext>
              </a:extLst>
            </p:cNvPr>
            <p:cNvSpPr/>
            <p:nvPr/>
          </p:nvSpPr>
          <p:spPr>
            <a:xfrm>
              <a:off x="766764" y="549274"/>
              <a:ext cx="1224781" cy="1295549"/>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04</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6" name="矩形 25">
              <a:extLst>
                <a:ext uri="{FF2B5EF4-FFF2-40B4-BE49-F238E27FC236}">
                  <a16:creationId xmlns:a16="http://schemas.microsoft.com/office/drawing/2014/main" id="{BB6188E3-3740-6489-17D9-A8CC12FBAAD9}"/>
                </a:ext>
              </a:extLst>
            </p:cNvPr>
            <p:cNvSpPr/>
            <p:nvPr/>
          </p:nvSpPr>
          <p:spPr>
            <a:xfrm>
              <a:off x="1991545" y="549274"/>
              <a:ext cx="9433691" cy="1295549"/>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在执行完</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f1</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后，又是怎么知道跳回到</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main</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函数对应的代码区（而不是</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f2</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的代码区）的呢？</a:t>
              </a:r>
            </a:p>
          </p:txBody>
        </p:sp>
      </p:grpSp>
    </p:spTree>
    <p:extLst>
      <p:ext uri="{BB962C8B-B14F-4D97-AF65-F5344CB8AC3E}">
        <p14:creationId xmlns:p14="http://schemas.microsoft.com/office/powerpoint/2010/main" val="78709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14" end="1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5" end="1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16" end="1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函数调用示例</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合 2">
            <a:extLst>
              <a:ext uri="{FF2B5EF4-FFF2-40B4-BE49-F238E27FC236}">
                <a16:creationId xmlns:a16="http://schemas.microsoft.com/office/drawing/2014/main" id="{E65C85FF-4C05-9148-D7BB-2A412450A628}"/>
              </a:ext>
            </a:extLst>
          </p:cNvPr>
          <p:cNvGrpSpPr/>
          <p:nvPr/>
        </p:nvGrpSpPr>
        <p:grpSpPr>
          <a:xfrm>
            <a:off x="766764" y="1052512"/>
            <a:ext cx="10658472" cy="792311"/>
            <a:chOff x="766764" y="1052512"/>
            <a:chExt cx="10658472" cy="792311"/>
          </a:xfrm>
        </p:grpSpPr>
        <p:sp>
          <p:nvSpPr>
            <p:cNvPr id="2" name="矩形 1">
              <a:extLst>
                <a:ext uri="{FF2B5EF4-FFF2-40B4-BE49-F238E27FC236}">
                  <a16:creationId xmlns:a16="http://schemas.microsoft.com/office/drawing/2014/main" id="{11B22945-87DE-0E3A-13E4-5CCE2C23E8D4}"/>
                </a:ext>
              </a:extLst>
            </p:cNvPr>
            <p:cNvSpPr/>
            <p:nvPr/>
          </p:nvSpPr>
          <p:spPr>
            <a:xfrm>
              <a:off x="766764" y="1052513"/>
              <a:ext cx="1224780"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01</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1" name="矩形 20">
              <a:extLst>
                <a:ext uri="{FF2B5EF4-FFF2-40B4-BE49-F238E27FC236}">
                  <a16:creationId xmlns:a16="http://schemas.microsoft.com/office/drawing/2014/main" id="{ADDA4203-C425-5D22-956C-C13BF9879111}"/>
                </a:ext>
              </a:extLst>
            </p:cNvPr>
            <p:cNvSpPr/>
            <p:nvPr/>
          </p:nvSpPr>
          <p:spPr>
            <a:xfrm>
              <a:off x="1991544" y="1052512"/>
              <a:ext cx="9433692"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CPU</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在代码区中精确的跳转都是在与系统栈巧妙地配合过程中完成的。</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在发生函数调用时，系统借助</a:t>
              </a:r>
              <a:r>
                <a:rPr kumimoji="1" lang="zh-CN" altLang="en-US" sz="2000" dirty="0">
                  <a:solidFill>
                    <a:schemeClr val="tx1"/>
                  </a:solidFill>
                  <a:latin typeface="Microsoft YaHei" panose="020B0503020204020204" pitchFamily="34" charset="-122"/>
                  <a:ea typeface="Microsoft YaHei" panose="020B0503020204020204" pitchFamily="34" charset="-122"/>
                </a:rPr>
                <a:t>栈</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来完成函数状态的保存和恢复。</a:t>
              </a:r>
            </a:p>
          </p:txBody>
        </p:sp>
      </p:grpSp>
      <p:grpSp>
        <p:nvGrpSpPr>
          <p:cNvPr id="22" name="组合 21">
            <a:extLst>
              <a:ext uri="{FF2B5EF4-FFF2-40B4-BE49-F238E27FC236}">
                <a16:creationId xmlns:a16="http://schemas.microsoft.com/office/drawing/2014/main" id="{928F113F-A264-E633-80DF-1AEA4CF923C3}"/>
              </a:ext>
            </a:extLst>
          </p:cNvPr>
          <p:cNvGrpSpPr/>
          <p:nvPr/>
        </p:nvGrpSpPr>
        <p:grpSpPr>
          <a:xfrm>
            <a:off x="766969" y="2093559"/>
            <a:ext cx="10658472" cy="792311"/>
            <a:chOff x="766764" y="1052512"/>
            <a:chExt cx="10658472" cy="792311"/>
          </a:xfrm>
        </p:grpSpPr>
        <p:sp>
          <p:nvSpPr>
            <p:cNvPr id="23" name="矩形 22">
              <a:extLst>
                <a:ext uri="{FF2B5EF4-FFF2-40B4-BE49-F238E27FC236}">
                  <a16:creationId xmlns:a16="http://schemas.microsoft.com/office/drawing/2014/main" id="{BA41CAE7-95C1-291D-262B-3735AB57D62F}"/>
                </a:ext>
              </a:extLst>
            </p:cNvPr>
            <p:cNvSpPr/>
            <p:nvPr/>
          </p:nvSpPr>
          <p:spPr>
            <a:xfrm>
              <a:off x="766764" y="1052513"/>
              <a:ext cx="1224780"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02</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4" name="矩形 23">
              <a:extLst>
                <a:ext uri="{FF2B5EF4-FFF2-40B4-BE49-F238E27FC236}">
                  <a16:creationId xmlns:a16="http://schemas.microsoft.com/office/drawing/2014/main" id="{3EDD6B79-CE9A-C764-3655-F23FC03185D6}"/>
                </a:ext>
              </a:extLst>
            </p:cNvPr>
            <p:cNvSpPr/>
            <p:nvPr/>
          </p:nvSpPr>
          <p:spPr>
            <a:xfrm>
              <a:off x="1991544" y="1052512"/>
              <a:ext cx="9433692"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当函数被调用时，系统会在栈上为这个函数开辟一块新的内存，叫做</a:t>
              </a:r>
              <a:r>
                <a:rPr kumimoji="1" lang="zh-CN" altLang="en-US" sz="2000" dirty="0">
                  <a:solidFill>
                    <a:schemeClr val="tx1"/>
                  </a:solidFill>
                  <a:latin typeface="Microsoft YaHei" panose="020B0503020204020204" pitchFamily="34" charset="-122"/>
                  <a:ea typeface="Microsoft YaHei" panose="020B0503020204020204" pitchFamily="34" charset="-122"/>
                </a:rPr>
                <a:t>函数栈帧</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p>
          </p:txBody>
        </p:sp>
      </p:grpSp>
      <p:grpSp>
        <p:nvGrpSpPr>
          <p:cNvPr id="25" name="组合 24">
            <a:extLst>
              <a:ext uri="{FF2B5EF4-FFF2-40B4-BE49-F238E27FC236}">
                <a16:creationId xmlns:a16="http://schemas.microsoft.com/office/drawing/2014/main" id="{EC5FEE2D-8021-D4D3-4DC6-635884322323}"/>
              </a:ext>
            </a:extLst>
          </p:cNvPr>
          <p:cNvGrpSpPr/>
          <p:nvPr/>
        </p:nvGrpSpPr>
        <p:grpSpPr>
          <a:xfrm>
            <a:off x="766763" y="3134607"/>
            <a:ext cx="10658472" cy="792310"/>
            <a:chOff x="766764" y="1052513"/>
            <a:chExt cx="10658472" cy="792310"/>
          </a:xfrm>
        </p:grpSpPr>
        <p:sp>
          <p:nvSpPr>
            <p:cNvPr id="26" name="矩形 25">
              <a:extLst>
                <a:ext uri="{FF2B5EF4-FFF2-40B4-BE49-F238E27FC236}">
                  <a16:creationId xmlns:a16="http://schemas.microsoft.com/office/drawing/2014/main" id="{EF5817B2-AC61-A7C9-DA14-B918CB00E2AE}"/>
                </a:ext>
              </a:extLst>
            </p:cNvPr>
            <p:cNvSpPr/>
            <p:nvPr/>
          </p:nvSpPr>
          <p:spPr>
            <a:xfrm>
              <a:off x="766764" y="1052513"/>
              <a:ext cx="1224780"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03</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7" name="矩形 26">
              <a:extLst>
                <a:ext uri="{FF2B5EF4-FFF2-40B4-BE49-F238E27FC236}">
                  <a16:creationId xmlns:a16="http://schemas.microsoft.com/office/drawing/2014/main" id="{BCE212D2-AE75-6A5F-7D2B-B07321CDDDF8}"/>
                </a:ext>
              </a:extLst>
            </p:cNvPr>
            <p:cNvSpPr/>
            <p:nvPr/>
          </p:nvSpPr>
          <p:spPr>
            <a:xfrm>
              <a:off x="1991544" y="1052513"/>
              <a:ext cx="9433692" cy="79231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每个函数栈帧对应着一个未运行完的函数。</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栈帧中保存了该函数的</a:t>
              </a:r>
              <a:r>
                <a:rPr kumimoji="1" lang="zh-CN" altLang="en-US" sz="2000" dirty="0">
                  <a:solidFill>
                    <a:schemeClr val="tx1"/>
                  </a:solidFill>
                  <a:latin typeface="Microsoft YaHei" panose="020B0503020204020204" pitchFamily="34" charset="-122"/>
                  <a:ea typeface="Microsoft YaHei" panose="020B0503020204020204" pitchFamily="34" charset="-122"/>
                </a:rPr>
                <a:t>返回地址，参数，和局部变量</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p>
          </p:txBody>
        </p:sp>
      </p:grpSp>
      <p:grpSp>
        <p:nvGrpSpPr>
          <p:cNvPr id="28" name="组合 27">
            <a:extLst>
              <a:ext uri="{FF2B5EF4-FFF2-40B4-BE49-F238E27FC236}">
                <a16:creationId xmlns:a16="http://schemas.microsoft.com/office/drawing/2014/main" id="{64202DBA-BE3C-5079-96FF-283117E7C2E1}"/>
              </a:ext>
            </a:extLst>
          </p:cNvPr>
          <p:cNvGrpSpPr/>
          <p:nvPr/>
        </p:nvGrpSpPr>
        <p:grpSpPr>
          <a:xfrm>
            <a:off x="766766" y="4175654"/>
            <a:ext cx="10658472" cy="792310"/>
            <a:chOff x="766764" y="1052513"/>
            <a:chExt cx="10658472" cy="792310"/>
          </a:xfrm>
        </p:grpSpPr>
        <p:sp>
          <p:nvSpPr>
            <p:cNvPr id="29" name="矩形 28">
              <a:extLst>
                <a:ext uri="{FF2B5EF4-FFF2-40B4-BE49-F238E27FC236}">
                  <a16:creationId xmlns:a16="http://schemas.microsoft.com/office/drawing/2014/main" id="{DF9806A8-D1B7-80D7-7A25-930FFDF34F33}"/>
                </a:ext>
              </a:extLst>
            </p:cNvPr>
            <p:cNvSpPr/>
            <p:nvPr/>
          </p:nvSpPr>
          <p:spPr>
            <a:xfrm>
              <a:off x="766764" y="1052513"/>
              <a:ext cx="1224780"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04</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0" name="矩形 29">
              <a:extLst>
                <a:ext uri="{FF2B5EF4-FFF2-40B4-BE49-F238E27FC236}">
                  <a16:creationId xmlns:a16="http://schemas.microsoft.com/office/drawing/2014/main" id="{7028B88C-72FE-BFAE-E402-3DC6315B17C4}"/>
                </a:ext>
              </a:extLst>
            </p:cNvPr>
            <p:cNvSpPr/>
            <p:nvPr/>
          </p:nvSpPr>
          <p:spPr>
            <a:xfrm>
              <a:off x="1991544" y="1052513"/>
              <a:ext cx="9433692" cy="79231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从逻辑上讲，函数栈帧就是一个函数执行的环境。</a:t>
              </a:r>
            </a:p>
          </p:txBody>
        </p:sp>
      </p:grpSp>
      <p:grpSp>
        <p:nvGrpSpPr>
          <p:cNvPr id="31" name="组合 30">
            <a:extLst>
              <a:ext uri="{FF2B5EF4-FFF2-40B4-BE49-F238E27FC236}">
                <a16:creationId xmlns:a16="http://schemas.microsoft.com/office/drawing/2014/main" id="{48E7AB26-6648-2255-5D59-525DAEC6FD9A}"/>
              </a:ext>
            </a:extLst>
          </p:cNvPr>
          <p:cNvGrpSpPr/>
          <p:nvPr/>
        </p:nvGrpSpPr>
        <p:grpSpPr>
          <a:xfrm>
            <a:off x="766763" y="5216700"/>
            <a:ext cx="10658472" cy="792310"/>
            <a:chOff x="766764" y="1052513"/>
            <a:chExt cx="10658472" cy="792310"/>
          </a:xfrm>
        </p:grpSpPr>
        <p:sp>
          <p:nvSpPr>
            <p:cNvPr id="32" name="矩形 31">
              <a:extLst>
                <a:ext uri="{FF2B5EF4-FFF2-40B4-BE49-F238E27FC236}">
                  <a16:creationId xmlns:a16="http://schemas.microsoft.com/office/drawing/2014/main" id="{5F2E200E-6DF1-4370-9ABC-01F29C0E6E25}"/>
                </a:ext>
              </a:extLst>
            </p:cNvPr>
            <p:cNvSpPr/>
            <p:nvPr/>
          </p:nvSpPr>
          <p:spPr>
            <a:xfrm>
              <a:off x="766764" y="1052513"/>
              <a:ext cx="1224780"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05</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3" name="矩形 32">
              <a:extLst>
                <a:ext uri="{FF2B5EF4-FFF2-40B4-BE49-F238E27FC236}">
                  <a16:creationId xmlns:a16="http://schemas.microsoft.com/office/drawing/2014/main" id="{146A41BD-73C4-BA5D-94E4-CDAF63925172}"/>
                </a:ext>
              </a:extLst>
            </p:cNvPr>
            <p:cNvSpPr/>
            <p:nvPr/>
          </p:nvSpPr>
          <p:spPr>
            <a:xfrm>
              <a:off x="1991544" y="1052513"/>
              <a:ext cx="9433692" cy="79231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当函数返回时，系统栈会弹出该函数所对应的栈帧。</a:t>
              </a:r>
            </a:p>
          </p:txBody>
        </p:sp>
      </p:grpSp>
    </p:spTree>
    <p:extLst>
      <p:ext uri="{BB962C8B-B14F-4D97-AF65-F5344CB8AC3E}">
        <p14:creationId xmlns:p14="http://schemas.microsoft.com/office/powerpoint/2010/main" val="132639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函数调用示例</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合 11">
            <a:extLst>
              <a:ext uri="{FF2B5EF4-FFF2-40B4-BE49-F238E27FC236}">
                <a16:creationId xmlns:a16="http://schemas.microsoft.com/office/drawing/2014/main" id="{A20B356C-BC6B-3F95-C95C-415D95E16981}"/>
              </a:ext>
            </a:extLst>
          </p:cNvPr>
          <p:cNvGrpSpPr/>
          <p:nvPr/>
        </p:nvGrpSpPr>
        <p:grpSpPr>
          <a:xfrm>
            <a:off x="758971" y="1052513"/>
            <a:ext cx="4040885" cy="5324535"/>
            <a:chOff x="623888" y="1052513"/>
            <a:chExt cx="4040885" cy="5324535"/>
          </a:xfrm>
        </p:grpSpPr>
        <p:sp>
          <p:nvSpPr>
            <p:cNvPr id="9" name="矩形 8">
              <a:extLst>
                <a:ext uri="{FF2B5EF4-FFF2-40B4-BE49-F238E27FC236}">
                  <a16:creationId xmlns:a16="http://schemas.microsoft.com/office/drawing/2014/main" id="{C0F44430-9A0B-4002-7AEA-7A41764A1036}"/>
                </a:ext>
              </a:extLst>
            </p:cNvPr>
            <p:cNvSpPr/>
            <p:nvPr/>
          </p:nvSpPr>
          <p:spPr>
            <a:xfrm>
              <a:off x="623888" y="1052513"/>
              <a:ext cx="4040885"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FEA0D78-1385-719C-4EF9-069CC2B7058E}"/>
                </a:ext>
              </a:extLst>
            </p:cNvPr>
            <p:cNvSpPr txBox="1"/>
            <p:nvPr/>
          </p:nvSpPr>
          <p:spPr>
            <a:xfrm>
              <a:off x="647700" y="1052513"/>
              <a:ext cx="3968877" cy="5324535"/>
            </a:xfrm>
            <a:prstGeom prst="rect">
              <a:avLst/>
            </a:prstGeom>
            <a:noFill/>
          </p:spPr>
          <p:txBody>
            <a:bodyPr wrap="square" rtlCol="0">
              <a:spAutoFit/>
            </a:bodyPr>
            <a:lstStyle/>
            <a:p>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795E26"/>
                  </a:solidFill>
                  <a:latin typeface="Microsoft YaHei" panose="020B0503020204020204" pitchFamily="34" charset="-122"/>
                  <a:ea typeface="Microsoft YaHei" panose="020B0503020204020204" pitchFamily="34" charset="-122"/>
                </a:rPr>
                <a:t>f2</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c</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d</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0000FF"/>
                  </a:solidFill>
                  <a:latin typeface="Microsoft YaHei" panose="020B0503020204020204" pitchFamily="34" charset="-122"/>
                  <a:ea typeface="Microsoft YaHei" panose="020B0503020204020204" pitchFamily="34" charset="-122"/>
                </a:rPr>
                <a:t>    </a:t>
              </a:r>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product</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00108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product</a:t>
              </a:r>
              <a:r>
                <a:rPr lang="en" altLang="zh-CN" sz="2000" dirty="0">
                  <a:solidFill>
                    <a:srgbClr val="000000"/>
                  </a:solidFill>
                  <a:latin typeface="Microsoft YaHei" panose="020B0503020204020204" pitchFamily="34" charset="-122"/>
                  <a:ea typeface="Microsoft YaHei" panose="020B0503020204020204" pitchFamily="34" charset="-122"/>
                </a:rPr>
                <a:t> = </a:t>
              </a:r>
              <a:r>
                <a:rPr lang="en" altLang="zh-CN" sz="2000" dirty="0">
                  <a:solidFill>
                    <a:srgbClr val="001080"/>
                  </a:solidFill>
                  <a:latin typeface="Microsoft YaHei" panose="020B0503020204020204" pitchFamily="34" charset="-122"/>
                  <a:ea typeface="Microsoft YaHei" panose="020B0503020204020204" pitchFamily="34" charset="-122"/>
                </a:rPr>
                <a:t>c</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001080"/>
                  </a:solidFill>
                  <a:latin typeface="Microsoft YaHei" panose="020B0503020204020204" pitchFamily="34" charset="-122"/>
                  <a:ea typeface="Microsoft YaHei" panose="020B0503020204020204" pitchFamily="34" charset="-122"/>
                </a:rPr>
                <a:t>d</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AF00DB"/>
                  </a:solidFill>
                  <a:latin typeface="Microsoft YaHei" panose="020B0503020204020204" pitchFamily="34" charset="-122"/>
                  <a:ea typeface="Microsoft YaHei" panose="020B0503020204020204" pitchFamily="34" charset="-122"/>
                </a:rPr>
                <a:t>    </a:t>
              </a:r>
              <a:r>
                <a:rPr lang="en" altLang="zh-CN" sz="2000" dirty="0">
                  <a:solidFill>
                    <a:srgbClr val="AF00DB"/>
                  </a:solidFill>
                  <a:latin typeface="Microsoft YaHei" panose="020B0503020204020204" pitchFamily="34" charset="-122"/>
                  <a:ea typeface="Microsoft YaHei" panose="020B0503020204020204" pitchFamily="34" charset="-122"/>
                </a:rPr>
                <a:t>return</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product</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en" altLang="zh-CN" sz="2000" dirty="0">
                  <a:solidFill>
                    <a:srgbClr val="000000"/>
                  </a:solidFill>
                  <a:latin typeface="Microsoft YaHei" panose="020B0503020204020204" pitchFamily="34" charset="-122"/>
                  <a:ea typeface="Microsoft YaHei" panose="020B0503020204020204" pitchFamily="34" charset="-122"/>
                </a:rPr>
                <a:t>}</a:t>
              </a:r>
            </a:p>
            <a:p>
              <a:br>
                <a:rPr lang="en" altLang="zh-CN" sz="2000" dirty="0">
                  <a:solidFill>
                    <a:srgbClr val="000000"/>
                  </a:solidFill>
                  <a:latin typeface="Microsoft YaHei" panose="020B0503020204020204" pitchFamily="34" charset="-122"/>
                  <a:ea typeface="Microsoft YaHei" panose="020B0503020204020204" pitchFamily="34" charset="-122"/>
                </a:rPr>
              </a:br>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795E26"/>
                  </a:solidFill>
                  <a:latin typeface="Microsoft YaHei" panose="020B0503020204020204" pitchFamily="34" charset="-122"/>
                  <a:ea typeface="Microsoft YaHei" panose="020B0503020204020204" pitchFamily="34" charset="-122"/>
                </a:rPr>
                <a:t>f1</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a</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b</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0000FF"/>
                  </a:solidFill>
                  <a:latin typeface="Microsoft YaHei" panose="020B0503020204020204" pitchFamily="34" charset="-122"/>
                  <a:ea typeface="Microsoft YaHei" panose="020B0503020204020204" pitchFamily="34" charset="-122"/>
                </a:rPr>
                <a:t>    </a:t>
              </a:r>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sum</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00108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sum</a:t>
              </a:r>
              <a:r>
                <a:rPr lang="en" altLang="zh-CN" sz="2000" dirty="0">
                  <a:solidFill>
                    <a:srgbClr val="000000"/>
                  </a:solidFill>
                  <a:latin typeface="Microsoft YaHei" panose="020B0503020204020204" pitchFamily="34" charset="-122"/>
                  <a:ea typeface="Microsoft YaHei" panose="020B0503020204020204" pitchFamily="34" charset="-122"/>
                </a:rPr>
                <a:t> = </a:t>
              </a:r>
              <a:r>
                <a:rPr lang="en" altLang="zh-CN" sz="2000" dirty="0">
                  <a:solidFill>
                    <a:srgbClr val="795E26"/>
                  </a:solidFill>
                  <a:latin typeface="Microsoft YaHei" panose="020B0503020204020204" pitchFamily="34" charset="-122"/>
                  <a:ea typeface="Microsoft YaHei" panose="020B0503020204020204" pitchFamily="34" charset="-122"/>
                </a:rPr>
                <a:t>f2</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001080"/>
                  </a:solidFill>
                  <a:latin typeface="Microsoft YaHei" panose="020B0503020204020204" pitchFamily="34" charset="-122"/>
                  <a:ea typeface="Microsoft YaHei" panose="020B0503020204020204" pitchFamily="34" charset="-122"/>
                </a:rPr>
                <a:t>a</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001080"/>
                  </a:solidFill>
                  <a:latin typeface="Microsoft YaHei" panose="020B0503020204020204" pitchFamily="34" charset="-122"/>
                  <a:ea typeface="Microsoft YaHei" panose="020B0503020204020204" pitchFamily="34" charset="-122"/>
                </a:rPr>
                <a:t>b</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098658"/>
                  </a:solidFill>
                  <a:latin typeface="Microsoft YaHei" panose="020B0503020204020204" pitchFamily="34" charset="-122"/>
                  <a:ea typeface="Microsoft YaHei" panose="020B0503020204020204" pitchFamily="34" charset="-122"/>
                </a:rPr>
                <a:t>100</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AF00DB"/>
                  </a:solidFill>
                  <a:latin typeface="Microsoft YaHei" panose="020B0503020204020204" pitchFamily="34" charset="-122"/>
                  <a:ea typeface="Microsoft YaHei" panose="020B0503020204020204" pitchFamily="34" charset="-122"/>
                </a:rPr>
                <a:t>    </a:t>
              </a:r>
              <a:r>
                <a:rPr lang="en" altLang="zh-CN" sz="2000" dirty="0">
                  <a:solidFill>
                    <a:srgbClr val="AF00DB"/>
                  </a:solidFill>
                  <a:latin typeface="Microsoft YaHei" panose="020B0503020204020204" pitchFamily="34" charset="-122"/>
                  <a:ea typeface="Microsoft YaHei" panose="020B0503020204020204" pitchFamily="34" charset="-122"/>
                </a:rPr>
                <a:t>return</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sum</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en" altLang="zh-CN" sz="2000" dirty="0">
                  <a:solidFill>
                    <a:srgbClr val="000000"/>
                  </a:solidFill>
                  <a:latin typeface="Microsoft YaHei" panose="020B0503020204020204" pitchFamily="34" charset="-122"/>
                  <a:ea typeface="Microsoft YaHei" panose="020B0503020204020204" pitchFamily="34" charset="-122"/>
                </a:rPr>
                <a:t>}</a:t>
              </a:r>
            </a:p>
            <a:p>
              <a:br>
                <a:rPr lang="en" altLang="zh-CN" sz="2000" dirty="0">
                  <a:solidFill>
                    <a:srgbClr val="000000"/>
                  </a:solidFill>
                  <a:latin typeface="Microsoft YaHei" panose="020B0503020204020204" pitchFamily="34" charset="-122"/>
                  <a:ea typeface="Microsoft YaHei" panose="020B0503020204020204" pitchFamily="34" charset="-122"/>
                </a:rPr>
              </a:br>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795E26"/>
                  </a:solidFill>
                  <a:latin typeface="Microsoft YaHei" panose="020B0503020204020204" pitchFamily="34" charset="-122"/>
                  <a:ea typeface="Microsoft YaHei" panose="020B0503020204020204" pitchFamily="34" charset="-122"/>
                </a:rPr>
                <a:t>main</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err="1">
                  <a:solidFill>
                    <a:srgbClr val="001080"/>
                  </a:solidFill>
                  <a:latin typeface="Microsoft YaHei" panose="020B0503020204020204" pitchFamily="34" charset="-122"/>
                  <a:ea typeface="Microsoft YaHei" panose="020B0503020204020204" pitchFamily="34" charset="-122"/>
                </a:rPr>
                <a:t>argc</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00FF"/>
                  </a:solidFill>
                  <a:latin typeface="Microsoft YaHei" panose="020B0503020204020204" pitchFamily="34" charset="-122"/>
                  <a:ea typeface="Microsoft YaHei" panose="020B0503020204020204" pitchFamily="34" charset="-122"/>
                </a:rPr>
                <a:t>char**</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err="1">
                  <a:solidFill>
                    <a:srgbClr val="001080"/>
                  </a:solidFill>
                  <a:latin typeface="Microsoft YaHei" panose="020B0503020204020204" pitchFamily="34" charset="-122"/>
                  <a:ea typeface="Microsoft YaHei" panose="020B0503020204020204" pitchFamily="34" charset="-122"/>
                </a:rPr>
                <a:t>argv</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0000FF"/>
                  </a:solidFill>
                  <a:latin typeface="Microsoft YaHei" panose="020B0503020204020204" pitchFamily="34" charset="-122"/>
                  <a:ea typeface="Microsoft YaHei" panose="020B0503020204020204" pitchFamily="34" charset="-122"/>
                </a:rPr>
                <a:t>    </a:t>
              </a:r>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result</a:t>
              </a:r>
              <a:r>
                <a:rPr lang="en" altLang="zh-CN" sz="2000" dirty="0">
                  <a:solidFill>
                    <a:srgbClr val="000000"/>
                  </a:solidFill>
                  <a:latin typeface="Microsoft YaHei" panose="020B0503020204020204" pitchFamily="34" charset="-122"/>
                  <a:ea typeface="Microsoft YaHei" panose="020B0503020204020204" pitchFamily="34" charset="-122"/>
                </a:rPr>
                <a:t> = </a:t>
              </a:r>
              <a:r>
                <a:rPr lang="en" altLang="zh-CN" sz="2000" dirty="0">
                  <a:solidFill>
                    <a:srgbClr val="795E26"/>
                  </a:solidFill>
                  <a:latin typeface="Microsoft YaHei" panose="020B0503020204020204" pitchFamily="34" charset="-122"/>
                  <a:ea typeface="Microsoft YaHei" panose="020B0503020204020204" pitchFamily="34" charset="-122"/>
                </a:rPr>
                <a:t>f1</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098658"/>
                  </a:solidFill>
                  <a:latin typeface="Microsoft YaHei" panose="020B0503020204020204" pitchFamily="34" charset="-122"/>
                  <a:ea typeface="Microsoft YaHei" panose="020B0503020204020204" pitchFamily="34" charset="-122"/>
                </a:rPr>
                <a:t>3</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098658"/>
                  </a:solidFill>
                  <a:latin typeface="Microsoft YaHei" panose="020B0503020204020204" pitchFamily="34" charset="-122"/>
                  <a:ea typeface="Microsoft YaHei" panose="020B0503020204020204" pitchFamily="34" charset="-122"/>
                </a:rPr>
                <a:t>4</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795E26"/>
                  </a:solidFill>
                  <a:latin typeface="Microsoft YaHei" panose="020B0503020204020204" pitchFamily="34" charset="-122"/>
                  <a:ea typeface="Microsoft YaHei" panose="020B0503020204020204" pitchFamily="34" charset="-122"/>
                </a:rPr>
                <a:t>    </a:t>
              </a:r>
              <a:r>
                <a:rPr lang="en" altLang="zh-CN" sz="2000" dirty="0" err="1">
                  <a:solidFill>
                    <a:srgbClr val="795E26"/>
                  </a:solidFill>
                  <a:latin typeface="Microsoft YaHei" panose="020B0503020204020204" pitchFamily="34" charset="-122"/>
                  <a:ea typeface="Microsoft YaHei" panose="020B0503020204020204" pitchFamily="34" charset="-122"/>
                </a:rPr>
                <a:t>printf</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A31515"/>
                  </a:solidFill>
                  <a:latin typeface="Microsoft YaHei" panose="020B0503020204020204" pitchFamily="34" charset="-122"/>
                  <a:ea typeface="Microsoft YaHei" panose="020B0503020204020204" pitchFamily="34" charset="-122"/>
                </a:rPr>
                <a:t>"</a:t>
              </a:r>
              <a:r>
                <a:rPr lang="en" altLang="zh-CN" sz="2000" dirty="0">
                  <a:solidFill>
                    <a:srgbClr val="001080"/>
                  </a:solidFill>
                  <a:latin typeface="Microsoft YaHei" panose="020B0503020204020204" pitchFamily="34" charset="-122"/>
                  <a:ea typeface="Microsoft YaHei" panose="020B0503020204020204" pitchFamily="34" charset="-122"/>
                </a:rPr>
                <a:t>%d</a:t>
              </a:r>
              <a:r>
                <a:rPr lang="en" altLang="zh-CN" sz="2000" dirty="0">
                  <a:solidFill>
                    <a:srgbClr val="EE0000"/>
                  </a:solidFill>
                  <a:latin typeface="Microsoft YaHei" panose="020B0503020204020204" pitchFamily="34" charset="-122"/>
                  <a:ea typeface="Microsoft YaHei" panose="020B0503020204020204" pitchFamily="34" charset="-122"/>
                </a:rPr>
                <a:t>\</a:t>
              </a:r>
              <a:r>
                <a:rPr lang="en" altLang="zh-CN" sz="2000" dirty="0" err="1">
                  <a:solidFill>
                    <a:srgbClr val="EE0000"/>
                  </a:solidFill>
                  <a:latin typeface="Microsoft YaHei" panose="020B0503020204020204" pitchFamily="34" charset="-122"/>
                  <a:ea typeface="Microsoft YaHei" panose="020B0503020204020204" pitchFamily="34" charset="-122"/>
                </a:rPr>
                <a:t>n</a:t>
              </a:r>
              <a:r>
                <a:rPr lang="en" altLang="zh-CN" sz="2000" dirty="0" err="1">
                  <a:solidFill>
                    <a:srgbClr val="A31515"/>
                  </a:solidFill>
                  <a:latin typeface="Microsoft YaHei" panose="020B0503020204020204" pitchFamily="34" charset="-122"/>
                  <a:ea typeface="Microsoft YaHei" panose="020B0503020204020204" pitchFamily="34" charset="-122"/>
                </a:rPr>
                <a:t>"</a:t>
              </a:r>
              <a:r>
                <a:rPr lang="en" altLang="zh-CN" sz="2000" dirty="0" err="1">
                  <a:solidFill>
                    <a:srgbClr val="000000"/>
                  </a:solidFill>
                  <a:latin typeface="Microsoft YaHei" panose="020B0503020204020204" pitchFamily="34" charset="-122"/>
                  <a:ea typeface="Microsoft YaHei" panose="020B0503020204020204" pitchFamily="34" charset="-122"/>
                </a:rPr>
                <a:t>,</a:t>
              </a:r>
              <a:r>
                <a:rPr lang="en" altLang="zh-CN" sz="2000" dirty="0" err="1">
                  <a:solidFill>
                    <a:srgbClr val="001080"/>
                  </a:solidFill>
                  <a:latin typeface="Microsoft YaHei" panose="020B0503020204020204" pitchFamily="34" charset="-122"/>
                  <a:ea typeface="Microsoft YaHei" panose="020B0503020204020204" pitchFamily="34" charset="-122"/>
                </a:rPr>
                <a:t>result</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AF00DB"/>
                  </a:solidFill>
                  <a:latin typeface="Microsoft YaHei" panose="020B0503020204020204" pitchFamily="34" charset="-122"/>
                  <a:ea typeface="Microsoft YaHei" panose="020B0503020204020204" pitchFamily="34" charset="-122"/>
                </a:rPr>
                <a:t>    </a:t>
              </a:r>
              <a:r>
                <a:rPr lang="en" altLang="zh-CN" sz="2000" dirty="0">
                  <a:solidFill>
                    <a:srgbClr val="AF00DB"/>
                  </a:solidFill>
                  <a:latin typeface="Microsoft YaHei" panose="020B0503020204020204" pitchFamily="34" charset="-122"/>
                  <a:ea typeface="Microsoft YaHei" panose="020B0503020204020204" pitchFamily="34" charset="-122"/>
                </a:rPr>
                <a:t>return</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98658"/>
                  </a:solidFill>
                  <a:latin typeface="Microsoft YaHei" panose="020B0503020204020204" pitchFamily="34" charset="-122"/>
                  <a:ea typeface="Microsoft YaHei" panose="020B0503020204020204" pitchFamily="34" charset="-122"/>
                </a:rPr>
                <a:t>0</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en" altLang="zh-CN" sz="2000" dirty="0">
                  <a:solidFill>
                    <a:srgbClr val="000000"/>
                  </a:solidFill>
                  <a:latin typeface="Microsoft YaHei" panose="020B0503020204020204" pitchFamily="34" charset="-122"/>
                  <a:ea typeface="Microsoft YaHei" panose="020B0503020204020204" pitchFamily="34" charset="-122"/>
                </a:rPr>
                <a:t>}</a:t>
              </a:r>
            </a:p>
          </p:txBody>
        </p:sp>
      </p:grpSp>
      <p:grpSp>
        <p:nvGrpSpPr>
          <p:cNvPr id="3" name="组合 2">
            <a:extLst>
              <a:ext uri="{FF2B5EF4-FFF2-40B4-BE49-F238E27FC236}">
                <a16:creationId xmlns:a16="http://schemas.microsoft.com/office/drawing/2014/main" id="{881CF19F-8A00-4947-F4EE-E89C8B3DFFC9}"/>
              </a:ext>
            </a:extLst>
          </p:cNvPr>
          <p:cNvGrpSpPr/>
          <p:nvPr/>
        </p:nvGrpSpPr>
        <p:grpSpPr>
          <a:xfrm>
            <a:off x="5085758" y="982154"/>
            <a:ext cx="1142036" cy="5329138"/>
            <a:chOff x="5085758" y="982154"/>
            <a:chExt cx="1142036" cy="5329138"/>
          </a:xfrm>
        </p:grpSpPr>
        <p:grpSp>
          <p:nvGrpSpPr>
            <p:cNvPr id="10" name="组合 9">
              <a:extLst>
                <a:ext uri="{FF2B5EF4-FFF2-40B4-BE49-F238E27FC236}">
                  <a16:creationId xmlns:a16="http://schemas.microsoft.com/office/drawing/2014/main" id="{7BA0B0C2-93A2-5F6C-65EE-7B6B5F407170}"/>
                </a:ext>
              </a:extLst>
            </p:cNvPr>
            <p:cNvGrpSpPr/>
            <p:nvPr/>
          </p:nvGrpSpPr>
          <p:grpSpPr>
            <a:xfrm>
              <a:off x="5087887" y="982154"/>
              <a:ext cx="1139907" cy="4899062"/>
              <a:chOff x="5041801" y="1240874"/>
              <a:chExt cx="1139907" cy="4899062"/>
            </a:xfrm>
          </p:grpSpPr>
          <p:sp>
            <p:nvSpPr>
              <p:cNvPr id="15" name="矩形 14">
                <a:extLst>
                  <a:ext uri="{FF2B5EF4-FFF2-40B4-BE49-F238E27FC236}">
                    <a16:creationId xmlns:a16="http://schemas.microsoft.com/office/drawing/2014/main" id="{56713318-09EC-39D2-A002-91CA5F64C4FA}"/>
                  </a:ext>
                </a:extLst>
              </p:cNvPr>
              <p:cNvSpPr/>
              <p:nvPr/>
            </p:nvSpPr>
            <p:spPr>
              <a:xfrm>
                <a:off x="5041802" y="1672311"/>
                <a:ext cx="1139906" cy="4097745"/>
              </a:xfrm>
              <a:prstGeom prst="rect">
                <a:avLst/>
              </a:prstGeom>
              <a:noFill/>
              <a:ln w="9525">
                <a:solidFill>
                  <a:srgbClr val="0048A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7" name="文本框 16">
                <a:extLst>
                  <a:ext uri="{FF2B5EF4-FFF2-40B4-BE49-F238E27FC236}">
                    <a16:creationId xmlns:a16="http://schemas.microsoft.com/office/drawing/2014/main" id="{21A5D880-D116-429F-73AD-3D49E61F898A}"/>
                  </a:ext>
                </a:extLst>
              </p:cNvPr>
              <p:cNvSpPr txBox="1"/>
              <p:nvPr/>
            </p:nvSpPr>
            <p:spPr>
              <a:xfrm>
                <a:off x="5041802" y="1240874"/>
                <a:ext cx="1139906"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高地址</a:t>
                </a:r>
              </a:p>
            </p:txBody>
          </p:sp>
          <p:sp>
            <p:nvSpPr>
              <p:cNvPr id="18" name="文本框 17">
                <a:extLst>
                  <a:ext uri="{FF2B5EF4-FFF2-40B4-BE49-F238E27FC236}">
                    <a16:creationId xmlns:a16="http://schemas.microsoft.com/office/drawing/2014/main" id="{E9E21067-A4FC-3D39-C371-E068DCBD8497}"/>
                  </a:ext>
                </a:extLst>
              </p:cNvPr>
              <p:cNvSpPr txBox="1"/>
              <p:nvPr/>
            </p:nvSpPr>
            <p:spPr>
              <a:xfrm>
                <a:off x="5104892" y="5832159"/>
                <a:ext cx="1013725"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低地址</a:t>
                </a:r>
              </a:p>
            </p:txBody>
          </p:sp>
          <p:sp>
            <p:nvSpPr>
              <p:cNvPr id="19" name="文本框 18">
                <a:extLst>
                  <a:ext uri="{FF2B5EF4-FFF2-40B4-BE49-F238E27FC236}">
                    <a16:creationId xmlns:a16="http://schemas.microsoft.com/office/drawing/2014/main" id="{69744E0E-3B80-A6CF-73B9-98664A703A46}"/>
                  </a:ext>
                </a:extLst>
              </p:cNvPr>
              <p:cNvSpPr txBox="1"/>
              <p:nvPr/>
            </p:nvSpPr>
            <p:spPr>
              <a:xfrm>
                <a:off x="5041801" y="1685831"/>
                <a:ext cx="113990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main</a:t>
                </a: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函数栈帧</a:t>
                </a:r>
              </a:p>
            </p:txBody>
          </p:sp>
          <p:cxnSp>
            <p:nvCxnSpPr>
              <p:cNvPr id="20" name="直线连接符 19">
                <a:extLst>
                  <a:ext uri="{FF2B5EF4-FFF2-40B4-BE49-F238E27FC236}">
                    <a16:creationId xmlns:a16="http://schemas.microsoft.com/office/drawing/2014/main" id="{4C626427-280D-0542-0B16-9C86D2EA6D5F}"/>
                  </a:ext>
                </a:extLst>
              </p:cNvPr>
              <p:cNvCxnSpPr/>
              <p:nvPr/>
            </p:nvCxnSpPr>
            <p:spPr>
              <a:xfrm>
                <a:off x="5041802" y="2247560"/>
                <a:ext cx="1139906" cy="0"/>
              </a:xfrm>
              <a:prstGeom prst="line">
                <a:avLst/>
              </a:prstGeom>
              <a:ln w="12700">
                <a:solidFill>
                  <a:srgbClr val="0048AA"/>
                </a:solidFill>
              </a:ln>
            </p:spPr>
            <p:style>
              <a:lnRef idx="1">
                <a:schemeClr val="dk1"/>
              </a:lnRef>
              <a:fillRef idx="0">
                <a:schemeClr val="dk1"/>
              </a:fillRef>
              <a:effectRef idx="0">
                <a:schemeClr val="dk1"/>
              </a:effectRef>
              <a:fontRef idx="minor">
                <a:schemeClr val="tx1"/>
              </a:fontRef>
            </p:style>
          </p:cxnSp>
        </p:grpSp>
        <p:sp>
          <p:nvSpPr>
            <p:cNvPr id="73" name="矩形 72">
              <a:extLst>
                <a:ext uri="{FF2B5EF4-FFF2-40B4-BE49-F238E27FC236}">
                  <a16:creationId xmlns:a16="http://schemas.microsoft.com/office/drawing/2014/main" id="{356FA673-6723-8B72-C033-6A7DF182B4AC}"/>
                </a:ext>
              </a:extLst>
            </p:cNvPr>
            <p:cNvSpPr/>
            <p:nvPr/>
          </p:nvSpPr>
          <p:spPr>
            <a:xfrm>
              <a:off x="5085758" y="5951252"/>
              <a:ext cx="1139906" cy="36004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1</a:t>
              </a:r>
              <a:endParaRPr kumimoji="1" lang="zh-CN" altLang="en-US" sz="1600" dirty="0">
                <a:latin typeface="Microsoft YaHei" panose="020B0503020204020204" pitchFamily="34" charset="-122"/>
                <a:ea typeface="Microsoft YaHei" panose="020B0503020204020204" pitchFamily="34" charset="-122"/>
              </a:endParaRPr>
            </a:p>
          </p:txBody>
        </p:sp>
      </p:grpSp>
      <p:grpSp>
        <p:nvGrpSpPr>
          <p:cNvPr id="6" name="组合 5">
            <a:extLst>
              <a:ext uri="{FF2B5EF4-FFF2-40B4-BE49-F238E27FC236}">
                <a16:creationId xmlns:a16="http://schemas.microsoft.com/office/drawing/2014/main" id="{6288E729-71F8-3FA5-3B72-A7D376562B81}"/>
              </a:ext>
            </a:extLst>
          </p:cNvPr>
          <p:cNvGrpSpPr/>
          <p:nvPr/>
        </p:nvGrpSpPr>
        <p:grpSpPr>
          <a:xfrm>
            <a:off x="6399598" y="982154"/>
            <a:ext cx="1146584" cy="5327166"/>
            <a:chOff x="6399598" y="982154"/>
            <a:chExt cx="1146584" cy="5327166"/>
          </a:xfrm>
        </p:grpSpPr>
        <p:grpSp>
          <p:nvGrpSpPr>
            <p:cNvPr id="21" name="组合 20">
              <a:extLst>
                <a:ext uri="{FF2B5EF4-FFF2-40B4-BE49-F238E27FC236}">
                  <a16:creationId xmlns:a16="http://schemas.microsoft.com/office/drawing/2014/main" id="{6BBCB225-CB28-8543-99F5-F09FAACA56FA}"/>
                </a:ext>
              </a:extLst>
            </p:cNvPr>
            <p:cNvGrpSpPr/>
            <p:nvPr/>
          </p:nvGrpSpPr>
          <p:grpSpPr>
            <a:xfrm>
              <a:off x="6399598" y="982154"/>
              <a:ext cx="1146584" cy="4899062"/>
              <a:chOff x="6321016" y="1240874"/>
              <a:chExt cx="1146584" cy="4899062"/>
            </a:xfrm>
          </p:grpSpPr>
          <p:grpSp>
            <p:nvGrpSpPr>
              <p:cNvPr id="22" name="组合 21">
                <a:extLst>
                  <a:ext uri="{FF2B5EF4-FFF2-40B4-BE49-F238E27FC236}">
                    <a16:creationId xmlns:a16="http://schemas.microsoft.com/office/drawing/2014/main" id="{C6E7B7B5-4786-A139-4F00-366130567FEC}"/>
                  </a:ext>
                </a:extLst>
              </p:cNvPr>
              <p:cNvGrpSpPr/>
              <p:nvPr/>
            </p:nvGrpSpPr>
            <p:grpSpPr>
              <a:xfrm>
                <a:off x="6327693" y="1240874"/>
                <a:ext cx="1139907" cy="4899062"/>
                <a:chOff x="5041801" y="1240874"/>
                <a:chExt cx="1139907" cy="4899062"/>
              </a:xfrm>
            </p:grpSpPr>
            <p:sp>
              <p:nvSpPr>
                <p:cNvPr id="29" name="矩形 28">
                  <a:extLst>
                    <a:ext uri="{FF2B5EF4-FFF2-40B4-BE49-F238E27FC236}">
                      <a16:creationId xmlns:a16="http://schemas.microsoft.com/office/drawing/2014/main" id="{D3671B3A-A9B1-1B0E-93A8-6B7E95470499}"/>
                    </a:ext>
                  </a:extLst>
                </p:cNvPr>
                <p:cNvSpPr/>
                <p:nvPr/>
              </p:nvSpPr>
              <p:spPr>
                <a:xfrm>
                  <a:off x="5041802" y="1672311"/>
                  <a:ext cx="1139906" cy="4097745"/>
                </a:xfrm>
                <a:prstGeom prst="rect">
                  <a:avLst/>
                </a:prstGeom>
                <a:noFill/>
                <a:ln w="9525">
                  <a:solidFill>
                    <a:srgbClr val="0048A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0" name="文本框 29">
                  <a:extLst>
                    <a:ext uri="{FF2B5EF4-FFF2-40B4-BE49-F238E27FC236}">
                      <a16:creationId xmlns:a16="http://schemas.microsoft.com/office/drawing/2014/main" id="{6CA21104-6580-3C02-3960-84A503466DEE}"/>
                    </a:ext>
                  </a:extLst>
                </p:cNvPr>
                <p:cNvSpPr txBox="1"/>
                <p:nvPr/>
              </p:nvSpPr>
              <p:spPr>
                <a:xfrm>
                  <a:off x="5041802" y="1240874"/>
                  <a:ext cx="1139906"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高地址</a:t>
                  </a:r>
                </a:p>
              </p:txBody>
            </p:sp>
            <p:sp>
              <p:nvSpPr>
                <p:cNvPr id="31" name="文本框 30">
                  <a:extLst>
                    <a:ext uri="{FF2B5EF4-FFF2-40B4-BE49-F238E27FC236}">
                      <a16:creationId xmlns:a16="http://schemas.microsoft.com/office/drawing/2014/main" id="{03114003-CBE4-2313-4803-8F880ED75D33}"/>
                    </a:ext>
                  </a:extLst>
                </p:cNvPr>
                <p:cNvSpPr txBox="1"/>
                <p:nvPr/>
              </p:nvSpPr>
              <p:spPr>
                <a:xfrm>
                  <a:off x="5104892" y="5832159"/>
                  <a:ext cx="1013725"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低地址</a:t>
                  </a:r>
                </a:p>
              </p:txBody>
            </p:sp>
            <p:sp>
              <p:nvSpPr>
                <p:cNvPr id="32" name="文本框 31">
                  <a:extLst>
                    <a:ext uri="{FF2B5EF4-FFF2-40B4-BE49-F238E27FC236}">
                      <a16:creationId xmlns:a16="http://schemas.microsoft.com/office/drawing/2014/main" id="{6D90545A-1FB6-39C8-D42E-2235B9F3ADAF}"/>
                    </a:ext>
                  </a:extLst>
                </p:cNvPr>
                <p:cNvSpPr txBox="1"/>
                <p:nvPr/>
              </p:nvSpPr>
              <p:spPr>
                <a:xfrm>
                  <a:off x="5041801" y="1685831"/>
                  <a:ext cx="113990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main</a:t>
                  </a: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函数栈帧</a:t>
                  </a:r>
                </a:p>
              </p:txBody>
            </p:sp>
            <p:cxnSp>
              <p:nvCxnSpPr>
                <p:cNvPr id="33" name="直线连接符 32">
                  <a:extLst>
                    <a:ext uri="{FF2B5EF4-FFF2-40B4-BE49-F238E27FC236}">
                      <a16:creationId xmlns:a16="http://schemas.microsoft.com/office/drawing/2014/main" id="{B348392D-950D-B817-F4AF-4132A9FEC57D}"/>
                    </a:ext>
                  </a:extLst>
                </p:cNvPr>
                <p:cNvCxnSpPr/>
                <p:nvPr/>
              </p:nvCxnSpPr>
              <p:spPr>
                <a:xfrm>
                  <a:off x="5041802" y="2247560"/>
                  <a:ext cx="1139906" cy="0"/>
                </a:xfrm>
                <a:prstGeom prst="line">
                  <a:avLst/>
                </a:prstGeom>
                <a:ln w="12700">
                  <a:solidFill>
                    <a:srgbClr val="0048AA"/>
                  </a:solidFill>
                </a:ln>
              </p:spPr>
              <p:style>
                <a:lnRef idx="1">
                  <a:schemeClr val="dk1"/>
                </a:lnRef>
                <a:fillRef idx="0">
                  <a:schemeClr val="dk1"/>
                </a:fillRef>
                <a:effectRef idx="0">
                  <a:schemeClr val="dk1"/>
                </a:effectRef>
                <a:fontRef idx="minor">
                  <a:schemeClr val="tx1"/>
                </a:fontRef>
              </p:style>
            </p:cxnSp>
          </p:grpSp>
          <p:cxnSp>
            <p:nvCxnSpPr>
              <p:cNvPr id="26" name="直线连接符 25">
                <a:extLst>
                  <a:ext uri="{FF2B5EF4-FFF2-40B4-BE49-F238E27FC236}">
                    <a16:creationId xmlns:a16="http://schemas.microsoft.com/office/drawing/2014/main" id="{67F635F6-19E1-2EC0-B708-784A72D0FE8E}"/>
                  </a:ext>
                </a:extLst>
              </p:cNvPr>
              <p:cNvCxnSpPr/>
              <p:nvPr/>
            </p:nvCxnSpPr>
            <p:spPr>
              <a:xfrm>
                <a:off x="6327693" y="2695032"/>
                <a:ext cx="1139906" cy="0"/>
              </a:xfrm>
              <a:prstGeom prst="line">
                <a:avLst/>
              </a:prstGeom>
              <a:ln w="12700">
                <a:solidFill>
                  <a:srgbClr val="0048AA"/>
                </a:solidFill>
              </a:ln>
            </p:spPr>
            <p:style>
              <a:lnRef idx="1">
                <a:schemeClr val="dk1"/>
              </a:lnRef>
              <a:fillRef idx="0">
                <a:schemeClr val="dk1"/>
              </a:fillRef>
              <a:effectRef idx="0">
                <a:schemeClr val="dk1"/>
              </a:effectRef>
              <a:fontRef idx="minor">
                <a:schemeClr val="tx1"/>
              </a:fontRef>
            </p:style>
          </p:cxnSp>
          <p:sp>
            <p:nvSpPr>
              <p:cNvPr id="27" name="文本框 26">
                <a:extLst>
                  <a:ext uri="{FF2B5EF4-FFF2-40B4-BE49-F238E27FC236}">
                    <a16:creationId xmlns:a16="http://schemas.microsoft.com/office/drawing/2014/main" id="{EB742404-7930-73F3-4468-92C1341F31CA}"/>
                  </a:ext>
                </a:extLst>
              </p:cNvPr>
              <p:cNvSpPr txBox="1"/>
              <p:nvPr/>
            </p:nvSpPr>
            <p:spPr>
              <a:xfrm>
                <a:off x="6321016" y="2298266"/>
                <a:ext cx="1139906"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f1</a:t>
                </a: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函数栈帧</a:t>
                </a:r>
              </a:p>
            </p:txBody>
          </p:sp>
        </p:grpSp>
        <p:sp>
          <p:nvSpPr>
            <p:cNvPr id="74" name="矩形 73">
              <a:extLst>
                <a:ext uri="{FF2B5EF4-FFF2-40B4-BE49-F238E27FC236}">
                  <a16:creationId xmlns:a16="http://schemas.microsoft.com/office/drawing/2014/main" id="{858B10AF-D6ED-C82F-AAA8-B6D17E44E392}"/>
                </a:ext>
              </a:extLst>
            </p:cNvPr>
            <p:cNvSpPr/>
            <p:nvPr/>
          </p:nvSpPr>
          <p:spPr>
            <a:xfrm>
              <a:off x="6406276" y="5949280"/>
              <a:ext cx="1139906" cy="36004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2</a:t>
              </a:r>
              <a:endParaRPr kumimoji="1" lang="zh-CN" altLang="en-US" sz="1600" dirty="0">
                <a:latin typeface="Microsoft YaHei" panose="020B0503020204020204" pitchFamily="34" charset="-122"/>
                <a:ea typeface="Microsoft YaHei" panose="020B0503020204020204" pitchFamily="34" charset="-122"/>
              </a:endParaRPr>
            </a:p>
          </p:txBody>
        </p:sp>
      </p:grpSp>
      <p:grpSp>
        <p:nvGrpSpPr>
          <p:cNvPr id="7" name="组合 6">
            <a:extLst>
              <a:ext uri="{FF2B5EF4-FFF2-40B4-BE49-F238E27FC236}">
                <a16:creationId xmlns:a16="http://schemas.microsoft.com/office/drawing/2014/main" id="{F3F7D4EB-5F84-87A9-C5C5-A63DF5C65626}"/>
              </a:ext>
            </a:extLst>
          </p:cNvPr>
          <p:cNvGrpSpPr/>
          <p:nvPr/>
        </p:nvGrpSpPr>
        <p:grpSpPr>
          <a:xfrm>
            <a:off x="7710378" y="982154"/>
            <a:ext cx="1148211" cy="5333298"/>
            <a:chOff x="7710378" y="982154"/>
            <a:chExt cx="1148211" cy="5333298"/>
          </a:xfrm>
        </p:grpSpPr>
        <p:grpSp>
          <p:nvGrpSpPr>
            <p:cNvPr id="34" name="组合 33">
              <a:extLst>
                <a:ext uri="{FF2B5EF4-FFF2-40B4-BE49-F238E27FC236}">
                  <a16:creationId xmlns:a16="http://schemas.microsoft.com/office/drawing/2014/main" id="{8ADD6496-13AE-3046-FC5E-3B993701D31D}"/>
                </a:ext>
              </a:extLst>
            </p:cNvPr>
            <p:cNvGrpSpPr/>
            <p:nvPr/>
          </p:nvGrpSpPr>
          <p:grpSpPr>
            <a:xfrm>
              <a:off x="7710378" y="982154"/>
              <a:ext cx="1148211" cy="4899062"/>
              <a:chOff x="7668372" y="1240874"/>
              <a:chExt cx="1148211" cy="4899062"/>
            </a:xfrm>
          </p:grpSpPr>
          <p:grpSp>
            <p:nvGrpSpPr>
              <p:cNvPr id="35" name="组合 34">
                <a:extLst>
                  <a:ext uri="{FF2B5EF4-FFF2-40B4-BE49-F238E27FC236}">
                    <a16:creationId xmlns:a16="http://schemas.microsoft.com/office/drawing/2014/main" id="{0322870A-B6C8-6A93-DA9F-15288D270253}"/>
                  </a:ext>
                </a:extLst>
              </p:cNvPr>
              <p:cNvGrpSpPr/>
              <p:nvPr/>
            </p:nvGrpSpPr>
            <p:grpSpPr>
              <a:xfrm>
                <a:off x="7676328" y="1240874"/>
                <a:ext cx="1140255" cy="4899062"/>
                <a:chOff x="6327345" y="1240874"/>
                <a:chExt cx="1140255" cy="4899062"/>
              </a:xfrm>
            </p:grpSpPr>
            <p:grpSp>
              <p:nvGrpSpPr>
                <p:cNvPr id="42" name="组合 41">
                  <a:extLst>
                    <a:ext uri="{FF2B5EF4-FFF2-40B4-BE49-F238E27FC236}">
                      <a16:creationId xmlns:a16="http://schemas.microsoft.com/office/drawing/2014/main" id="{C3A0F69B-B644-D6C7-BBDD-37B1D91F7EC3}"/>
                    </a:ext>
                  </a:extLst>
                </p:cNvPr>
                <p:cNvGrpSpPr/>
                <p:nvPr/>
              </p:nvGrpSpPr>
              <p:grpSpPr>
                <a:xfrm>
                  <a:off x="6327345" y="1240874"/>
                  <a:ext cx="1140255" cy="4899062"/>
                  <a:chOff x="5041453" y="1240874"/>
                  <a:chExt cx="1140255" cy="4899062"/>
                </a:xfrm>
              </p:grpSpPr>
              <p:sp>
                <p:nvSpPr>
                  <p:cNvPr id="49" name="矩形 48">
                    <a:extLst>
                      <a:ext uri="{FF2B5EF4-FFF2-40B4-BE49-F238E27FC236}">
                        <a16:creationId xmlns:a16="http://schemas.microsoft.com/office/drawing/2014/main" id="{9ED07BA4-FE96-CB18-195E-7DCD14008954}"/>
                      </a:ext>
                    </a:extLst>
                  </p:cNvPr>
                  <p:cNvSpPr/>
                  <p:nvPr/>
                </p:nvSpPr>
                <p:spPr>
                  <a:xfrm>
                    <a:off x="5041802" y="1672311"/>
                    <a:ext cx="1139906" cy="4097745"/>
                  </a:xfrm>
                  <a:prstGeom prst="rect">
                    <a:avLst/>
                  </a:prstGeom>
                  <a:noFill/>
                  <a:ln w="9525">
                    <a:solidFill>
                      <a:srgbClr val="0048A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50" name="文本框 49">
                    <a:extLst>
                      <a:ext uri="{FF2B5EF4-FFF2-40B4-BE49-F238E27FC236}">
                        <a16:creationId xmlns:a16="http://schemas.microsoft.com/office/drawing/2014/main" id="{54DBEF05-EF21-0CB3-9858-A71A646DE70F}"/>
                      </a:ext>
                    </a:extLst>
                  </p:cNvPr>
                  <p:cNvSpPr txBox="1"/>
                  <p:nvPr/>
                </p:nvSpPr>
                <p:spPr>
                  <a:xfrm>
                    <a:off x="5041802" y="1240874"/>
                    <a:ext cx="1139906"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高地址</a:t>
                    </a:r>
                  </a:p>
                </p:txBody>
              </p:sp>
              <p:sp>
                <p:nvSpPr>
                  <p:cNvPr id="51" name="文本框 50">
                    <a:extLst>
                      <a:ext uri="{FF2B5EF4-FFF2-40B4-BE49-F238E27FC236}">
                        <a16:creationId xmlns:a16="http://schemas.microsoft.com/office/drawing/2014/main" id="{61AEE334-C7B1-9E2C-64A9-39D87770AEB3}"/>
                      </a:ext>
                    </a:extLst>
                  </p:cNvPr>
                  <p:cNvSpPr txBox="1"/>
                  <p:nvPr/>
                </p:nvSpPr>
                <p:spPr>
                  <a:xfrm>
                    <a:off x="5104892" y="5832159"/>
                    <a:ext cx="1013725"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低地址</a:t>
                    </a:r>
                  </a:p>
                </p:txBody>
              </p:sp>
              <p:sp>
                <p:nvSpPr>
                  <p:cNvPr id="52" name="文本框 51">
                    <a:extLst>
                      <a:ext uri="{FF2B5EF4-FFF2-40B4-BE49-F238E27FC236}">
                        <a16:creationId xmlns:a16="http://schemas.microsoft.com/office/drawing/2014/main" id="{B0C23AEF-F9F3-F561-6091-FC766B85EFB0}"/>
                      </a:ext>
                    </a:extLst>
                  </p:cNvPr>
                  <p:cNvSpPr txBox="1"/>
                  <p:nvPr/>
                </p:nvSpPr>
                <p:spPr>
                  <a:xfrm>
                    <a:off x="5041801" y="1685831"/>
                    <a:ext cx="113990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main</a:t>
                    </a: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函数栈帧</a:t>
                    </a:r>
                  </a:p>
                </p:txBody>
              </p:sp>
              <p:cxnSp>
                <p:nvCxnSpPr>
                  <p:cNvPr id="53" name="直线连接符 52">
                    <a:extLst>
                      <a:ext uri="{FF2B5EF4-FFF2-40B4-BE49-F238E27FC236}">
                        <a16:creationId xmlns:a16="http://schemas.microsoft.com/office/drawing/2014/main" id="{787A6B82-29C7-47D5-E0F4-5296BE42F945}"/>
                      </a:ext>
                    </a:extLst>
                  </p:cNvPr>
                  <p:cNvCxnSpPr/>
                  <p:nvPr/>
                </p:nvCxnSpPr>
                <p:spPr>
                  <a:xfrm>
                    <a:off x="5041453" y="2247560"/>
                    <a:ext cx="1139906" cy="0"/>
                  </a:xfrm>
                  <a:prstGeom prst="line">
                    <a:avLst/>
                  </a:prstGeom>
                  <a:ln w="12700">
                    <a:solidFill>
                      <a:srgbClr val="0048AA"/>
                    </a:solidFill>
                  </a:ln>
                </p:spPr>
                <p:style>
                  <a:lnRef idx="1">
                    <a:schemeClr val="dk1"/>
                  </a:lnRef>
                  <a:fillRef idx="0">
                    <a:schemeClr val="dk1"/>
                  </a:fillRef>
                  <a:effectRef idx="0">
                    <a:schemeClr val="dk1"/>
                  </a:effectRef>
                  <a:fontRef idx="minor">
                    <a:schemeClr val="tx1"/>
                  </a:fontRef>
                </p:style>
              </p:cxnSp>
            </p:grpSp>
            <p:cxnSp>
              <p:nvCxnSpPr>
                <p:cNvPr id="46" name="直线连接符 45">
                  <a:extLst>
                    <a:ext uri="{FF2B5EF4-FFF2-40B4-BE49-F238E27FC236}">
                      <a16:creationId xmlns:a16="http://schemas.microsoft.com/office/drawing/2014/main" id="{DF3366BE-C950-E080-8DD3-F2F75742E40E}"/>
                    </a:ext>
                  </a:extLst>
                </p:cNvPr>
                <p:cNvCxnSpPr/>
                <p:nvPr/>
              </p:nvCxnSpPr>
              <p:spPr>
                <a:xfrm>
                  <a:off x="6327693" y="2695032"/>
                  <a:ext cx="1139906" cy="0"/>
                </a:xfrm>
                <a:prstGeom prst="line">
                  <a:avLst/>
                </a:prstGeom>
                <a:ln w="12700">
                  <a:solidFill>
                    <a:srgbClr val="0048AA"/>
                  </a:solidFill>
                </a:ln>
              </p:spPr>
              <p:style>
                <a:lnRef idx="1">
                  <a:schemeClr val="dk1"/>
                </a:lnRef>
                <a:fillRef idx="0">
                  <a:schemeClr val="dk1"/>
                </a:fillRef>
                <a:effectRef idx="0">
                  <a:schemeClr val="dk1"/>
                </a:effectRef>
                <a:fontRef idx="minor">
                  <a:schemeClr val="tx1"/>
                </a:fontRef>
              </p:style>
            </p:cxnSp>
            <p:sp>
              <p:nvSpPr>
                <p:cNvPr id="47" name="文本框 46">
                  <a:extLst>
                    <a:ext uri="{FF2B5EF4-FFF2-40B4-BE49-F238E27FC236}">
                      <a16:creationId xmlns:a16="http://schemas.microsoft.com/office/drawing/2014/main" id="{FB837E8E-D336-5C97-1659-C025723D2E61}"/>
                    </a:ext>
                  </a:extLst>
                </p:cNvPr>
                <p:cNvSpPr txBox="1"/>
                <p:nvPr/>
              </p:nvSpPr>
              <p:spPr>
                <a:xfrm>
                  <a:off x="6327693" y="2298266"/>
                  <a:ext cx="1139906"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f1</a:t>
                  </a: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函数栈帧</a:t>
                  </a:r>
                </a:p>
              </p:txBody>
            </p:sp>
          </p:grpSp>
          <p:sp>
            <p:nvSpPr>
              <p:cNvPr id="38" name="文本框 37">
                <a:extLst>
                  <a:ext uri="{FF2B5EF4-FFF2-40B4-BE49-F238E27FC236}">
                    <a16:creationId xmlns:a16="http://schemas.microsoft.com/office/drawing/2014/main" id="{5E4938FD-7A06-7169-674B-4819F763CABE}"/>
                  </a:ext>
                </a:extLst>
              </p:cNvPr>
              <p:cNvSpPr txBox="1"/>
              <p:nvPr/>
            </p:nvSpPr>
            <p:spPr>
              <a:xfrm>
                <a:off x="7668372" y="2766141"/>
                <a:ext cx="1139906"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f2</a:t>
                </a: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函数栈帧</a:t>
                </a:r>
              </a:p>
            </p:txBody>
          </p:sp>
          <p:cxnSp>
            <p:nvCxnSpPr>
              <p:cNvPr id="41" name="直线连接符 40">
                <a:extLst>
                  <a:ext uri="{FF2B5EF4-FFF2-40B4-BE49-F238E27FC236}">
                    <a16:creationId xmlns:a16="http://schemas.microsoft.com/office/drawing/2014/main" id="{1537C820-FADA-8FE9-454C-598EC5B48391}"/>
                  </a:ext>
                </a:extLst>
              </p:cNvPr>
              <p:cNvCxnSpPr/>
              <p:nvPr/>
            </p:nvCxnSpPr>
            <p:spPr>
              <a:xfrm>
                <a:off x="7668372" y="3112555"/>
                <a:ext cx="1139906" cy="0"/>
              </a:xfrm>
              <a:prstGeom prst="line">
                <a:avLst/>
              </a:prstGeom>
              <a:ln w="12700">
                <a:solidFill>
                  <a:srgbClr val="0048AA"/>
                </a:solidFill>
              </a:ln>
            </p:spPr>
            <p:style>
              <a:lnRef idx="1">
                <a:schemeClr val="dk1"/>
              </a:lnRef>
              <a:fillRef idx="0">
                <a:schemeClr val="dk1"/>
              </a:fillRef>
              <a:effectRef idx="0">
                <a:schemeClr val="dk1"/>
              </a:effectRef>
              <a:fontRef idx="minor">
                <a:schemeClr val="tx1"/>
              </a:fontRef>
            </p:style>
          </p:cxnSp>
        </p:grpSp>
        <p:sp>
          <p:nvSpPr>
            <p:cNvPr id="75" name="矩形 74">
              <a:extLst>
                <a:ext uri="{FF2B5EF4-FFF2-40B4-BE49-F238E27FC236}">
                  <a16:creationId xmlns:a16="http://schemas.microsoft.com/office/drawing/2014/main" id="{721683DD-F083-17A6-5E3F-44BA080E67D2}"/>
                </a:ext>
              </a:extLst>
            </p:cNvPr>
            <p:cNvSpPr/>
            <p:nvPr/>
          </p:nvSpPr>
          <p:spPr>
            <a:xfrm>
              <a:off x="7718335" y="5955412"/>
              <a:ext cx="1139906" cy="36004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3</a:t>
              </a:r>
              <a:endParaRPr kumimoji="1" lang="zh-CN" altLang="en-US" sz="1600" dirty="0">
                <a:latin typeface="Microsoft YaHei" panose="020B0503020204020204" pitchFamily="34" charset="-122"/>
                <a:ea typeface="Microsoft YaHei" panose="020B0503020204020204" pitchFamily="34" charset="-122"/>
              </a:endParaRPr>
            </a:p>
          </p:txBody>
        </p:sp>
      </p:grpSp>
      <p:grpSp>
        <p:nvGrpSpPr>
          <p:cNvPr id="8" name="组合 7">
            <a:extLst>
              <a:ext uri="{FF2B5EF4-FFF2-40B4-BE49-F238E27FC236}">
                <a16:creationId xmlns:a16="http://schemas.microsoft.com/office/drawing/2014/main" id="{4F7DF45D-A847-63D8-AAE2-6F00201530A4}"/>
              </a:ext>
            </a:extLst>
          </p:cNvPr>
          <p:cNvGrpSpPr/>
          <p:nvPr/>
        </p:nvGrpSpPr>
        <p:grpSpPr>
          <a:xfrm>
            <a:off x="9020736" y="982154"/>
            <a:ext cx="1149563" cy="5326201"/>
            <a:chOff x="9020736" y="982154"/>
            <a:chExt cx="1149563" cy="5326201"/>
          </a:xfrm>
        </p:grpSpPr>
        <p:grpSp>
          <p:nvGrpSpPr>
            <p:cNvPr id="54" name="组合 53">
              <a:extLst>
                <a:ext uri="{FF2B5EF4-FFF2-40B4-BE49-F238E27FC236}">
                  <a16:creationId xmlns:a16="http://schemas.microsoft.com/office/drawing/2014/main" id="{BE0834AE-D914-C0E6-D72C-7F0BEC02D3AD}"/>
                </a:ext>
              </a:extLst>
            </p:cNvPr>
            <p:cNvGrpSpPr/>
            <p:nvPr/>
          </p:nvGrpSpPr>
          <p:grpSpPr>
            <a:xfrm>
              <a:off x="9020736" y="982154"/>
              <a:ext cx="1149563" cy="4899062"/>
              <a:chOff x="6318037" y="1240874"/>
              <a:chExt cx="1149563" cy="4899062"/>
            </a:xfrm>
          </p:grpSpPr>
          <p:grpSp>
            <p:nvGrpSpPr>
              <p:cNvPr id="55" name="组合 54">
                <a:extLst>
                  <a:ext uri="{FF2B5EF4-FFF2-40B4-BE49-F238E27FC236}">
                    <a16:creationId xmlns:a16="http://schemas.microsoft.com/office/drawing/2014/main" id="{7CB80759-2CA5-6719-29DE-D67575BF8668}"/>
                  </a:ext>
                </a:extLst>
              </p:cNvPr>
              <p:cNvGrpSpPr/>
              <p:nvPr/>
            </p:nvGrpSpPr>
            <p:grpSpPr>
              <a:xfrm>
                <a:off x="6327693" y="1240874"/>
                <a:ext cx="1139907" cy="4899062"/>
                <a:chOff x="5041801" y="1240874"/>
                <a:chExt cx="1139907" cy="4899062"/>
              </a:xfrm>
            </p:grpSpPr>
            <p:sp>
              <p:nvSpPr>
                <p:cNvPr id="62" name="矩形 61">
                  <a:extLst>
                    <a:ext uri="{FF2B5EF4-FFF2-40B4-BE49-F238E27FC236}">
                      <a16:creationId xmlns:a16="http://schemas.microsoft.com/office/drawing/2014/main" id="{34575EF0-0180-BB76-9492-5F68C5617D5A}"/>
                    </a:ext>
                  </a:extLst>
                </p:cNvPr>
                <p:cNvSpPr/>
                <p:nvPr/>
              </p:nvSpPr>
              <p:spPr>
                <a:xfrm>
                  <a:off x="5041802" y="1672311"/>
                  <a:ext cx="1139906" cy="4097745"/>
                </a:xfrm>
                <a:prstGeom prst="rect">
                  <a:avLst/>
                </a:prstGeom>
                <a:noFill/>
                <a:ln w="9525">
                  <a:solidFill>
                    <a:srgbClr val="0048A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63" name="文本框 62">
                  <a:extLst>
                    <a:ext uri="{FF2B5EF4-FFF2-40B4-BE49-F238E27FC236}">
                      <a16:creationId xmlns:a16="http://schemas.microsoft.com/office/drawing/2014/main" id="{BB0BB788-AAB8-F585-F50E-069FE7E6AE9B}"/>
                    </a:ext>
                  </a:extLst>
                </p:cNvPr>
                <p:cNvSpPr txBox="1"/>
                <p:nvPr/>
              </p:nvSpPr>
              <p:spPr>
                <a:xfrm>
                  <a:off x="5041802" y="1240874"/>
                  <a:ext cx="1139906"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高地址</a:t>
                  </a:r>
                </a:p>
              </p:txBody>
            </p:sp>
            <p:sp>
              <p:nvSpPr>
                <p:cNvPr id="64" name="文本框 63">
                  <a:extLst>
                    <a:ext uri="{FF2B5EF4-FFF2-40B4-BE49-F238E27FC236}">
                      <a16:creationId xmlns:a16="http://schemas.microsoft.com/office/drawing/2014/main" id="{7F0B6945-D603-4DA5-15F2-18625F85AD8B}"/>
                    </a:ext>
                  </a:extLst>
                </p:cNvPr>
                <p:cNvSpPr txBox="1"/>
                <p:nvPr/>
              </p:nvSpPr>
              <p:spPr>
                <a:xfrm>
                  <a:off x="5104892" y="5832159"/>
                  <a:ext cx="1013725"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低地址</a:t>
                  </a:r>
                </a:p>
              </p:txBody>
            </p:sp>
            <p:sp>
              <p:nvSpPr>
                <p:cNvPr id="65" name="文本框 64">
                  <a:extLst>
                    <a:ext uri="{FF2B5EF4-FFF2-40B4-BE49-F238E27FC236}">
                      <a16:creationId xmlns:a16="http://schemas.microsoft.com/office/drawing/2014/main" id="{463FA71E-DE38-7C81-E412-094829447350}"/>
                    </a:ext>
                  </a:extLst>
                </p:cNvPr>
                <p:cNvSpPr txBox="1"/>
                <p:nvPr/>
              </p:nvSpPr>
              <p:spPr>
                <a:xfrm>
                  <a:off x="5041801" y="1685831"/>
                  <a:ext cx="113990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main</a:t>
                  </a: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函数栈帧</a:t>
                  </a:r>
                </a:p>
              </p:txBody>
            </p:sp>
            <p:cxnSp>
              <p:nvCxnSpPr>
                <p:cNvPr id="66" name="直线连接符 65">
                  <a:extLst>
                    <a:ext uri="{FF2B5EF4-FFF2-40B4-BE49-F238E27FC236}">
                      <a16:creationId xmlns:a16="http://schemas.microsoft.com/office/drawing/2014/main" id="{73523A8D-32BE-788B-30CE-1171FCF8ABCE}"/>
                    </a:ext>
                  </a:extLst>
                </p:cNvPr>
                <p:cNvCxnSpPr/>
                <p:nvPr/>
              </p:nvCxnSpPr>
              <p:spPr>
                <a:xfrm>
                  <a:off x="5041802" y="2247560"/>
                  <a:ext cx="1139906" cy="0"/>
                </a:xfrm>
                <a:prstGeom prst="line">
                  <a:avLst/>
                </a:prstGeom>
                <a:ln w="12700">
                  <a:solidFill>
                    <a:srgbClr val="0048AA"/>
                  </a:solidFill>
                </a:ln>
              </p:spPr>
              <p:style>
                <a:lnRef idx="1">
                  <a:schemeClr val="dk1"/>
                </a:lnRef>
                <a:fillRef idx="0">
                  <a:schemeClr val="dk1"/>
                </a:fillRef>
                <a:effectRef idx="0">
                  <a:schemeClr val="dk1"/>
                </a:effectRef>
                <a:fontRef idx="minor">
                  <a:schemeClr val="tx1"/>
                </a:fontRef>
              </p:style>
            </p:cxnSp>
          </p:grpSp>
          <p:cxnSp>
            <p:nvCxnSpPr>
              <p:cNvPr id="59" name="直线连接符 58">
                <a:extLst>
                  <a:ext uri="{FF2B5EF4-FFF2-40B4-BE49-F238E27FC236}">
                    <a16:creationId xmlns:a16="http://schemas.microsoft.com/office/drawing/2014/main" id="{B6E1096F-DA77-1BD5-122C-184616CCE5B0}"/>
                  </a:ext>
                </a:extLst>
              </p:cNvPr>
              <p:cNvCxnSpPr/>
              <p:nvPr/>
            </p:nvCxnSpPr>
            <p:spPr>
              <a:xfrm>
                <a:off x="6327694" y="2695032"/>
                <a:ext cx="1139906" cy="0"/>
              </a:xfrm>
              <a:prstGeom prst="line">
                <a:avLst/>
              </a:prstGeom>
              <a:ln w="12700">
                <a:solidFill>
                  <a:srgbClr val="0048AA"/>
                </a:solidFill>
              </a:ln>
            </p:spPr>
            <p:style>
              <a:lnRef idx="1">
                <a:schemeClr val="dk1"/>
              </a:lnRef>
              <a:fillRef idx="0">
                <a:schemeClr val="dk1"/>
              </a:fillRef>
              <a:effectRef idx="0">
                <a:schemeClr val="dk1"/>
              </a:effectRef>
              <a:fontRef idx="minor">
                <a:schemeClr val="tx1"/>
              </a:fontRef>
            </p:style>
          </p:cxnSp>
          <p:sp>
            <p:nvSpPr>
              <p:cNvPr id="60" name="文本框 59">
                <a:extLst>
                  <a:ext uri="{FF2B5EF4-FFF2-40B4-BE49-F238E27FC236}">
                    <a16:creationId xmlns:a16="http://schemas.microsoft.com/office/drawing/2014/main" id="{D8BB2BB8-18D2-8B67-880E-FBE471878C76}"/>
                  </a:ext>
                </a:extLst>
              </p:cNvPr>
              <p:cNvSpPr txBox="1"/>
              <p:nvPr/>
            </p:nvSpPr>
            <p:spPr>
              <a:xfrm>
                <a:off x="6318037" y="2298265"/>
                <a:ext cx="1139906"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f1</a:t>
                </a: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函数栈帧</a:t>
                </a:r>
              </a:p>
            </p:txBody>
          </p:sp>
        </p:grpSp>
        <p:sp>
          <p:nvSpPr>
            <p:cNvPr id="76" name="矩形 75">
              <a:extLst>
                <a:ext uri="{FF2B5EF4-FFF2-40B4-BE49-F238E27FC236}">
                  <a16:creationId xmlns:a16="http://schemas.microsoft.com/office/drawing/2014/main" id="{28CD1402-4819-1EA1-9FD4-D34FC7D0DE2A}"/>
                </a:ext>
              </a:extLst>
            </p:cNvPr>
            <p:cNvSpPr/>
            <p:nvPr/>
          </p:nvSpPr>
          <p:spPr>
            <a:xfrm>
              <a:off x="9030393" y="5948315"/>
              <a:ext cx="1139906" cy="36004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4</a:t>
              </a:r>
              <a:endParaRPr kumimoji="1" lang="zh-CN" altLang="en-US" sz="1600" dirty="0">
                <a:latin typeface="Microsoft YaHei" panose="020B0503020204020204" pitchFamily="34" charset="-122"/>
                <a:ea typeface="Microsoft YaHei" panose="020B0503020204020204" pitchFamily="34" charset="-122"/>
              </a:endParaRPr>
            </a:p>
          </p:txBody>
        </p:sp>
      </p:grpSp>
      <p:grpSp>
        <p:nvGrpSpPr>
          <p:cNvPr id="13" name="组合 12">
            <a:extLst>
              <a:ext uri="{FF2B5EF4-FFF2-40B4-BE49-F238E27FC236}">
                <a16:creationId xmlns:a16="http://schemas.microsoft.com/office/drawing/2014/main" id="{63E2E5E4-C86F-B9E2-6446-259445BD3FBC}"/>
              </a:ext>
            </a:extLst>
          </p:cNvPr>
          <p:cNvGrpSpPr/>
          <p:nvPr/>
        </p:nvGrpSpPr>
        <p:grpSpPr>
          <a:xfrm>
            <a:off x="10320997" y="982154"/>
            <a:ext cx="1139907" cy="5326201"/>
            <a:chOff x="10320997" y="982154"/>
            <a:chExt cx="1139907" cy="5326201"/>
          </a:xfrm>
        </p:grpSpPr>
        <p:grpSp>
          <p:nvGrpSpPr>
            <p:cNvPr id="67" name="组合 66">
              <a:extLst>
                <a:ext uri="{FF2B5EF4-FFF2-40B4-BE49-F238E27FC236}">
                  <a16:creationId xmlns:a16="http://schemas.microsoft.com/office/drawing/2014/main" id="{7D4B0A25-0172-F376-AD8E-431E8D4860D7}"/>
                </a:ext>
              </a:extLst>
            </p:cNvPr>
            <p:cNvGrpSpPr/>
            <p:nvPr/>
          </p:nvGrpSpPr>
          <p:grpSpPr>
            <a:xfrm>
              <a:off x="10320997" y="982154"/>
              <a:ext cx="1139907" cy="4899062"/>
              <a:chOff x="5041801" y="1240874"/>
              <a:chExt cx="1139907" cy="4899062"/>
            </a:xfrm>
          </p:grpSpPr>
          <p:sp>
            <p:nvSpPr>
              <p:cNvPr id="68" name="矩形 67">
                <a:extLst>
                  <a:ext uri="{FF2B5EF4-FFF2-40B4-BE49-F238E27FC236}">
                    <a16:creationId xmlns:a16="http://schemas.microsoft.com/office/drawing/2014/main" id="{BB401984-2154-0537-E75B-0139163A6FBE}"/>
                  </a:ext>
                </a:extLst>
              </p:cNvPr>
              <p:cNvSpPr/>
              <p:nvPr/>
            </p:nvSpPr>
            <p:spPr>
              <a:xfrm>
                <a:off x="5041802" y="1672311"/>
                <a:ext cx="1139906" cy="4097745"/>
              </a:xfrm>
              <a:prstGeom prst="rect">
                <a:avLst/>
              </a:prstGeom>
              <a:noFill/>
              <a:ln w="9525">
                <a:solidFill>
                  <a:srgbClr val="0048A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69" name="文本框 68">
                <a:extLst>
                  <a:ext uri="{FF2B5EF4-FFF2-40B4-BE49-F238E27FC236}">
                    <a16:creationId xmlns:a16="http://schemas.microsoft.com/office/drawing/2014/main" id="{D2286FE8-C6BF-C475-C1D5-A8AA3AC7288B}"/>
                  </a:ext>
                </a:extLst>
              </p:cNvPr>
              <p:cNvSpPr txBox="1"/>
              <p:nvPr/>
            </p:nvSpPr>
            <p:spPr>
              <a:xfrm>
                <a:off x="5041802" y="1240874"/>
                <a:ext cx="1139906"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高地址</a:t>
                </a:r>
              </a:p>
            </p:txBody>
          </p:sp>
          <p:sp>
            <p:nvSpPr>
              <p:cNvPr id="70" name="文本框 69">
                <a:extLst>
                  <a:ext uri="{FF2B5EF4-FFF2-40B4-BE49-F238E27FC236}">
                    <a16:creationId xmlns:a16="http://schemas.microsoft.com/office/drawing/2014/main" id="{FD2600E1-1101-C1C5-66FD-04619ED664CF}"/>
                  </a:ext>
                </a:extLst>
              </p:cNvPr>
              <p:cNvSpPr txBox="1"/>
              <p:nvPr/>
            </p:nvSpPr>
            <p:spPr>
              <a:xfrm>
                <a:off x="5104892" y="5832159"/>
                <a:ext cx="1013725"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低地址</a:t>
                </a:r>
              </a:p>
            </p:txBody>
          </p:sp>
          <p:sp>
            <p:nvSpPr>
              <p:cNvPr id="71" name="文本框 70">
                <a:extLst>
                  <a:ext uri="{FF2B5EF4-FFF2-40B4-BE49-F238E27FC236}">
                    <a16:creationId xmlns:a16="http://schemas.microsoft.com/office/drawing/2014/main" id="{F8B1DF1A-2D4A-26F5-1A8E-551C3F28524D}"/>
                  </a:ext>
                </a:extLst>
              </p:cNvPr>
              <p:cNvSpPr txBox="1"/>
              <p:nvPr/>
            </p:nvSpPr>
            <p:spPr>
              <a:xfrm>
                <a:off x="5041801" y="1685831"/>
                <a:ext cx="113990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kumimoji="1"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rPr>
                  <a:t>main</a:t>
                </a:r>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函数栈帧</a:t>
                </a:r>
              </a:p>
            </p:txBody>
          </p:sp>
          <p:cxnSp>
            <p:nvCxnSpPr>
              <p:cNvPr id="72" name="直线连接符 71">
                <a:extLst>
                  <a:ext uri="{FF2B5EF4-FFF2-40B4-BE49-F238E27FC236}">
                    <a16:creationId xmlns:a16="http://schemas.microsoft.com/office/drawing/2014/main" id="{4007EC85-D25C-CF23-2CBB-2A0A3AA60DA7}"/>
                  </a:ext>
                </a:extLst>
              </p:cNvPr>
              <p:cNvCxnSpPr/>
              <p:nvPr/>
            </p:nvCxnSpPr>
            <p:spPr>
              <a:xfrm>
                <a:off x="5041802" y="2247560"/>
                <a:ext cx="1139906" cy="0"/>
              </a:xfrm>
              <a:prstGeom prst="line">
                <a:avLst/>
              </a:prstGeom>
              <a:ln w="12700">
                <a:solidFill>
                  <a:srgbClr val="0048AA"/>
                </a:solidFill>
              </a:ln>
            </p:spPr>
            <p:style>
              <a:lnRef idx="1">
                <a:schemeClr val="dk1"/>
              </a:lnRef>
              <a:fillRef idx="0">
                <a:schemeClr val="dk1"/>
              </a:fillRef>
              <a:effectRef idx="0">
                <a:schemeClr val="dk1"/>
              </a:effectRef>
              <a:fontRef idx="minor">
                <a:schemeClr val="tx1"/>
              </a:fontRef>
            </p:style>
          </p:cxnSp>
        </p:grpSp>
        <p:sp>
          <p:nvSpPr>
            <p:cNvPr id="77" name="矩形 76">
              <a:extLst>
                <a:ext uri="{FF2B5EF4-FFF2-40B4-BE49-F238E27FC236}">
                  <a16:creationId xmlns:a16="http://schemas.microsoft.com/office/drawing/2014/main" id="{7D638112-7EC5-7CAE-89D1-294AA8083103}"/>
                </a:ext>
              </a:extLst>
            </p:cNvPr>
            <p:cNvSpPr/>
            <p:nvPr/>
          </p:nvSpPr>
          <p:spPr>
            <a:xfrm>
              <a:off x="10320998" y="5948315"/>
              <a:ext cx="1139906" cy="36004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5</a:t>
              </a:r>
              <a:endParaRPr kumimoji="1" lang="zh-CN" altLang="en-US" sz="1600" dirty="0">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90981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函数调用过程</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8" name="组合 17">
            <a:extLst>
              <a:ext uri="{FF2B5EF4-FFF2-40B4-BE49-F238E27FC236}">
                <a16:creationId xmlns:a16="http://schemas.microsoft.com/office/drawing/2014/main" id="{894175C6-956D-186B-F5E8-15A259F5EBD8}"/>
              </a:ext>
            </a:extLst>
          </p:cNvPr>
          <p:cNvGrpSpPr/>
          <p:nvPr/>
        </p:nvGrpSpPr>
        <p:grpSpPr>
          <a:xfrm>
            <a:off x="766764" y="1052513"/>
            <a:ext cx="4985242" cy="504280"/>
            <a:chOff x="766764" y="1052513"/>
            <a:chExt cx="4985242" cy="504280"/>
          </a:xfrm>
        </p:grpSpPr>
        <p:sp>
          <p:nvSpPr>
            <p:cNvPr id="19" name="矩形 18">
              <a:extLst>
                <a:ext uri="{FF2B5EF4-FFF2-40B4-BE49-F238E27FC236}">
                  <a16:creationId xmlns:a16="http://schemas.microsoft.com/office/drawing/2014/main" id="{87DB8DED-B3F2-557E-1E20-747281EACE24}"/>
                </a:ext>
              </a:extLst>
            </p:cNvPr>
            <p:cNvSpPr/>
            <p:nvPr/>
          </p:nvSpPr>
          <p:spPr>
            <a:xfrm>
              <a:off x="766764" y="1052513"/>
              <a:ext cx="576708" cy="50428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01</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0" name="矩形 19">
              <a:extLst>
                <a:ext uri="{FF2B5EF4-FFF2-40B4-BE49-F238E27FC236}">
                  <a16:creationId xmlns:a16="http://schemas.microsoft.com/office/drawing/2014/main" id="{7C88FE12-ECFA-9829-E675-78545802EE96}"/>
                </a:ext>
              </a:extLst>
            </p:cNvPr>
            <p:cNvSpPr/>
            <p:nvPr/>
          </p:nvSpPr>
          <p:spPr>
            <a:xfrm>
              <a:off x="1343471" y="1052513"/>
              <a:ext cx="4408535" cy="50428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参数入栈（从右向左）</a:t>
              </a:r>
            </a:p>
          </p:txBody>
        </p:sp>
      </p:grpSp>
      <p:grpSp>
        <p:nvGrpSpPr>
          <p:cNvPr id="33" name="组合 32">
            <a:extLst>
              <a:ext uri="{FF2B5EF4-FFF2-40B4-BE49-F238E27FC236}">
                <a16:creationId xmlns:a16="http://schemas.microsoft.com/office/drawing/2014/main" id="{19598B0F-087C-5BD6-28BB-70F20BE7255B}"/>
              </a:ext>
            </a:extLst>
          </p:cNvPr>
          <p:cNvGrpSpPr/>
          <p:nvPr/>
        </p:nvGrpSpPr>
        <p:grpSpPr>
          <a:xfrm>
            <a:off x="766764" y="1772816"/>
            <a:ext cx="4985242" cy="504280"/>
            <a:chOff x="766764" y="1052513"/>
            <a:chExt cx="4985242" cy="504280"/>
          </a:xfrm>
        </p:grpSpPr>
        <p:sp>
          <p:nvSpPr>
            <p:cNvPr id="34" name="矩形 33">
              <a:extLst>
                <a:ext uri="{FF2B5EF4-FFF2-40B4-BE49-F238E27FC236}">
                  <a16:creationId xmlns:a16="http://schemas.microsoft.com/office/drawing/2014/main" id="{EE519647-3FBC-9745-11B1-DB237D158C1B}"/>
                </a:ext>
              </a:extLst>
            </p:cNvPr>
            <p:cNvSpPr/>
            <p:nvPr/>
          </p:nvSpPr>
          <p:spPr>
            <a:xfrm>
              <a:off x="766764" y="1052513"/>
              <a:ext cx="576708" cy="50428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02</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5" name="矩形 34">
              <a:extLst>
                <a:ext uri="{FF2B5EF4-FFF2-40B4-BE49-F238E27FC236}">
                  <a16:creationId xmlns:a16="http://schemas.microsoft.com/office/drawing/2014/main" id="{92F73831-2F70-1FD8-6F15-99B7649C4402}"/>
                </a:ext>
              </a:extLst>
            </p:cNvPr>
            <p:cNvSpPr/>
            <p:nvPr/>
          </p:nvSpPr>
          <p:spPr>
            <a:xfrm>
              <a:off x="1343472" y="1052513"/>
              <a:ext cx="4408534" cy="50428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返回地址入栈</a:t>
              </a:r>
            </a:p>
          </p:txBody>
        </p:sp>
      </p:grpSp>
      <p:sp>
        <p:nvSpPr>
          <p:cNvPr id="37" name="矩形 36">
            <a:extLst>
              <a:ext uri="{FF2B5EF4-FFF2-40B4-BE49-F238E27FC236}">
                <a16:creationId xmlns:a16="http://schemas.microsoft.com/office/drawing/2014/main" id="{5C20A9D3-8123-7E53-594F-5B72F87D8416}"/>
              </a:ext>
            </a:extLst>
          </p:cNvPr>
          <p:cNvSpPr/>
          <p:nvPr/>
        </p:nvSpPr>
        <p:spPr>
          <a:xfrm>
            <a:off x="766764" y="2493119"/>
            <a:ext cx="576708" cy="1367482"/>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03</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8" name="矩形 37">
            <a:extLst>
              <a:ext uri="{FF2B5EF4-FFF2-40B4-BE49-F238E27FC236}">
                <a16:creationId xmlns:a16="http://schemas.microsoft.com/office/drawing/2014/main" id="{961E3FFF-2B27-ACD3-DA6E-2868B6944CA6}"/>
              </a:ext>
            </a:extLst>
          </p:cNvPr>
          <p:cNvSpPr/>
          <p:nvPr/>
        </p:nvSpPr>
        <p:spPr>
          <a:xfrm>
            <a:off x="1343471" y="2493118"/>
            <a:ext cx="4369717" cy="1367483"/>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nvGrpSpPr>
          <p:cNvPr id="39" name="组合 38">
            <a:extLst>
              <a:ext uri="{FF2B5EF4-FFF2-40B4-BE49-F238E27FC236}">
                <a16:creationId xmlns:a16="http://schemas.microsoft.com/office/drawing/2014/main" id="{8CBFA887-08CC-9BDF-C2C3-0AB502AD289D}"/>
              </a:ext>
            </a:extLst>
          </p:cNvPr>
          <p:cNvGrpSpPr/>
          <p:nvPr/>
        </p:nvGrpSpPr>
        <p:grpSpPr>
          <a:xfrm>
            <a:off x="762249" y="4076623"/>
            <a:ext cx="4946424" cy="504280"/>
            <a:chOff x="766764" y="1052513"/>
            <a:chExt cx="4946424" cy="504280"/>
          </a:xfrm>
        </p:grpSpPr>
        <p:sp>
          <p:nvSpPr>
            <p:cNvPr id="40" name="矩形 39">
              <a:extLst>
                <a:ext uri="{FF2B5EF4-FFF2-40B4-BE49-F238E27FC236}">
                  <a16:creationId xmlns:a16="http://schemas.microsoft.com/office/drawing/2014/main" id="{11F284BB-691B-FCB9-B852-E2D6E2422136}"/>
                </a:ext>
              </a:extLst>
            </p:cNvPr>
            <p:cNvSpPr/>
            <p:nvPr/>
          </p:nvSpPr>
          <p:spPr>
            <a:xfrm>
              <a:off x="766764" y="1052513"/>
              <a:ext cx="576708" cy="50428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04</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1" name="矩形 40">
              <a:extLst>
                <a:ext uri="{FF2B5EF4-FFF2-40B4-BE49-F238E27FC236}">
                  <a16:creationId xmlns:a16="http://schemas.microsoft.com/office/drawing/2014/main" id="{C5643B96-3610-A565-6DA2-77B1CAE08260}"/>
                </a:ext>
              </a:extLst>
            </p:cNvPr>
            <p:cNvSpPr/>
            <p:nvPr/>
          </p:nvSpPr>
          <p:spPr>
            <a:xfrm>
              <a:off x="1343472" y="1052513"/>
              <a:ext cx="4369716" cy="50428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函数执行</a:t>
              </a:r>
            </a:p>
          </p:txBody>
        </p:sp>
      </p:grpSp>
      <p:sp>
        <p:nvSpPr>
          <p:cNvPr id="43" name="矩形 42">
            <a:extLst>
              <a:ext uri="{FF2B5EF4-FFF2-40B4-BE49-F238E27FC236}">
                <a16:creationId xmlns:a16="http://schemas.microsoft.com/office/drawing/2014/main" id="{F3600DE3-1654-0563-F6E1-A52C8E685ECC}"/>
              </a:ext>
            </a:extLst>
          </p:cNvPr>
          <p:cNvSpPr/>
          <p:nvPr/>
        </p:nvSpPr>
        <p:spPr>
          <a:xfrm>
            <a:off x="762249" y="4796926"/>
            <a:ext cx="576708" cy="1367482"/>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05</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4" name="矩形 43">
            <a:extLst>
              <a:ext uri="{FF2B5EF4-FFF2-40B4-BE49-F238E27FC236}">
                <a16:creationId xmlns:a16="http://schemas.microsoft.com/office/drawing/2014/main" id="{FD51E17A-D023-7B10-1F79-A099DABD7613}"/>
              </a:ext>
            </a:extLst>
          </p:cNvPr>
          <p:cNvSpPr/>
          <p:nvPr/>
        </p:nvSpPr>
        <p:spPr>
          <a:xfrm>
            <a:off x="1338957" y="4796925"/>
            <a:ext cx="4369716" cy="1367483"/>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nvGrpSpPr>
          <p:cNvPr id="45" name="组合 44">
            <a:extLst>
              <a:ext uri="{FF2B5EF4-FFF2-40B4-BE49-F238E27FC236}">
                <a16:creationId xmlns:a16="http://schemas.microsoft.com/office/drawing/2014/main" id="{73BCEFD2-FC5A-85C7-BE87-58884A470BB9}"/>
              </a:ext>
            </a:extLst>
          </p:cNvPr>
          <p:cNvGrpSpPr/>
          <p:nvPr/>
        </p:nvGrpSpPr>
        <p:grpSpPr>
          <a:xfrm>
            <a:off x="6168008" y="1052513"/>
            <a:ext cx="5222850" cy="1228288"/>
            <a:chOff x="351902" y="1052513"/>
            <a:chExt cx="5222850" cy="1228288"/>
          </a:xfrm>
        </p:grpSpPr>
        <p:sp>
          <p:nvSpPr>
            <p:cNvPr id="46" name="矩形 45">
              <a:extLst>
                <a:ext uri="{FF2B5EF4-FFF2-40B4-BE49-F238E27FC236}">
                  <a16:creationId xmlns:a16="http://schemas.microsoft.com/office/drawing/2014/main" id="{779DBB6B-C52D-09D7-3DB3-D5F7E7521C13}"/>
                </a:ext>
              </a:extLst>
            </p:cNvPr>
            <p:cNvSpPr/>
            <p:nvPr/>
          </p:nvSpPr>
          <p:spPr>
            <a:xfrm>
              <a:off x="351902" y="1052513"/>
              <a:ext cx="5222850" cy="1224583"/>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文本框 46">
              <a:extLst>
                <a:ext uri="{FF2B5EF4-FFF2-40B4-BE49-F238E27FC236}">
                  <a16:creationId xmlns:a16="http://schemas.microsoft.com/office/drawing/2014/main" id="{A128C741-59E6-C658-E3F3-B716689496F7}"/>
                </a:ext>
              </a:extLst>
            </p:cNvPr>
            <p:cNvSpPr txBox="1"/>
            <p:nvPr/>
          </p:nvSpPr>
          <p:spPr>
            <a:xfrm>
              <a:off x="425802" y="1080472"/>
              <a:ext cx="4806849" cy="1200329"/>
            </a:xfrm>
            <a:prstGeom prst="rect">
              <a:avLst/>
            </a:prstGeom>
            <a:noFill/>
          </p:spPr>
          <p:txBody>
            <a:bodyPr wrap="square" rtlCol="0">
              <a:spAutoFit/>
            </a:bodyPr>
            <a:lstStyle/>
            <a:p>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US" altLang="zh-CN" dirty="0">
                  <a:solidFill>
                    <a:srgbClr val="795E26"/>
                  </a:solidFill>
                  <a:latin typeface="Microsoft YaHei" panose="020B0503020204020204" pitchFamily="34" charset="-122"/>
                  <a:ea typeface="Microsoft YaHei" panose="020B0503020204020204" pitchFamily="34" charset="-122"/>
                </a:rPr>
                <a:t>f</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int</a:t>
              </a:r>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arg1,</a:t>
              </a:r>
              <a:r>
                <a:rPr lang="en" altLang="zh-CN" dirty="0">
                  <a:solidFill>
                    <a:srgbClr val="0000FF"/>
                  </a:solidFill>
                  <a:latin typeface="Microsoft YaHei" panose="020B0503020204020204" pitchFamily="34" charset="-122"/>
                  <a:ea typeface="Microsoft YaHei" panose="020B0503020204020204" pitchFamily="34" charset="-122"/>
                </a:rPr>
                <a:t> int </a:t>
              </a:r>
              <a:r>
                <a:rPr lang="en" altLang="zh-CN" dirty="0">
                  <a:solidFill>
                    <a:srgbClr val="000000"/>
                  </a:solidFill>
                  <a:latin typeface="Microsoft YaHei" panose="020B0503020204020204" pitchFamily="34" charset="-122"/>
                  <a:ea typeface="Microsoft YaHei" panose="020B0503020204020204" pitchFamily="34" charset="-122"/>
                </a:rPr>
                <a:t>arg2 ) {</a:t>
              </a:r>
            </a:p>
            <a:p>
              <a:pPr lvl="1"/>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a</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1</a:t>
              </a:r>
              <a:r>
                <a:rPr lang="en" altLang="zh-CN" dirty="0">
                  <a:solidFill>
                    <a:srgbClr val="000000"/>
                  </a:solidFill>
                  <a:latin typeface="Microsoft YaHei" panose="020B0503020204020204" pitchFamily="34" charset="-122"/>
                  <a:ea typeface="Microsoft YaHei" panose="020B0503020204020204" pitchFamily="34" charset="-122"/>
                </a:rPr>
                <a:t>];</a:t>
              </a:r>
            </a:p>
            <a:p>
              <a:pPr lvl="1"/>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b</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1</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p:txBody>
        </p:sp>
      </p:grpSp>
      <p:sp>
        <p:nvSpPr>
          <p:cNvPr id="48" name="矩形 47">
            <a:extLst>
              <a:ext uri="{FF2B5EF4-FFF2-40B4-BE49-F238E27FC236}">
                <a16:creationId xmlns:a16="http://schemas.microsoft.com/office/drawing/2014/main" id="{353BA112-9FED-56C0-E867-1B6C5BF78794}"/>
              </a:ext>
            </a:extLst>
          </p:cNvPr>
          <p:cNvSpPr/>
          <p:nvPr/>
        </p:nvSpPr>
        <p:spPr>
          <a:xfrm>
            <a:off x="6478812" y="2858438"/>
            <a:ext cx="1139906" cy="2949332"/>
          </a:xfrm>
          <a:prstGeom prst="rect">
            <a:avLst/>
          </a:prstGeom>
          <a:noFill/>
          <a:ln w="9525">
            <a:solidFill>
              <a:srgbClr val="0048A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文本框 48">
            <a:extLst>
              <a:ext uri="{FF2B5EF4-FFF2-40B4-BE49-F238E27FC236}">
                <a16:creationId xmlns:a16="http://schemas.microsoft.com/office/drawing/2014/main" id="{181CD690-B011-FFBA-45BD-522AD7BCAAF2}"/>
              </a:ext>
            </a:extLst>
          </p:cNvPr>
          <p:cNvSpPr txBox="1"/>
          <p:nvPr/>
        </p:nvSpPr>
        <p:spPr>
          <a:xfrm>
            <a:off x="6478812" y="2489106"/>
            <a:ext cx="1139906"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zh-CN" altLang="en-US" dirty="0"/>
              <a:t>高地址</a:t>
            </a:r>
          </a:p>
        </p:txBody>
      </p:sp>
      <p:sp>
        <p:nvSpPr>
          <p:cNvPr id="50" name="文本框 49">
            <a:extLst>
              <a:ext uri="{FF2B5EF4-FFF2-40B4-BE49-F238E27FC236}">
                <a16:creationId xmlns:a16="http://schemas.microsoft.com/office/drawing/2014/main" id="{CA05EA1A-4FB7-4F3B-47A5-C51F77AADF20}"/>
              </a:ext>
            </a:extLst>
          </p:cNvPr>
          <p:cNvSpPr txBox="1"/>
          <p:nvPr/>
        </p:nvSpPr>
        <p:spPr>
          <a:xfrm>
            <a:off x="6541902" y="5805264"/>
            <a:ext cx="1013725"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zh-CN" altLang="en-US" dirty="0"/>
              <a:t>低地址</a:t>
            </a:r>
          </a:p>
        </p:txBody>
      </p:sp>
      <p:grpSp>
        <p:nvGrpSpPr>
          <p:cNvPr id="51" name="组合 50">
            <a:extLst>
              <a:ext uri="{FF2B5EF4-FFF2-40B4-BE49-F238E27FC236}">
                <a16:creationId xmlns:a16="http://schemas.microsoft.com/office/drawing/2014/main" id="{777D4D37-EA09-BAE3-0611-652E65B089F9}"/>
              </a:ext>
            </a:extLst>
          </p:cNvPr>
          <p:cNvGrpSpPr/>
          <p:nvPr/>
        </p:nvGrpSpPr>
        <p:grpSpPr>
          <a:xfrm>
            <a:off x="8645333" y="2860304"/>
            <a:ext cx="1013731" cy="307777"/>
            <a:chOff x="10043698" y="3856703"/>
            <a:chExt cx="1013731" cy="307777"/>
          </a:xfrm>
        </p:grpSpPr>
        <p:sp>
          <p:nvSpPr>
            <p:cNvPr id="52" name="文本框 51">
              <a:extLst>
                <a:ext uri="{FF2B5EF4-FFF2-40B4-BE49-F238E27FC236}">
                  <a16:creationId xmlns:a16="http://schemas.microsoft.com/office/drawing/2014/main" id="{25C81E42-DAC3-A10B-AECB-85C25A3D090A}"/>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ESP</a:t>
              </a:r>
              <a:endParaRPr kumimoji="1" lang="zh-CN" altLang="en-US" sz="1400" dirty="0"/>
            </a:p>
          </p:txBody>
        </p:sp>
        <p:cxnSp>
          <p:nvCxnSpPr>
            <p:cNvPr id="53" name="直线箭头连接符 52">
              <a:extLst>
                <a:ext uri="{FF2B5EF4-FFF2-40B4-BE49-F238E27FC236}">
                  <a16:creationId xmlns:a16="http://schemas.microsoft.com/office/drawing/2014/main" id="{12C48EA0-E144-202C-CC58-A9E1665DC6CF}"/>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54" name="组合 53">
            <a:extLst>
              <a:ext uri="{FF2B5EF4-FFF2-40B4-BE49-F238E27FC236}">
                <a16:creationId xmlns:a16="http://schemas.microsoft.com/office/drawing/2014/main" id="{CAF84923-4133-1499-7B45-9AE78E5E1188}"/>
              </a:ext>
            </a:extLst>
          </p:cNvPr>
          <p:cNvGrpSpPr/>
          <p:nvPr/>
        </p:nvGrpSpPr>
        <p:grpSpPr>
          <a:xfrm>
            <a:off x="7780468" y="2860304"/>
            <a:ext cx="1013731" cy="307777"/>
            <a:chOff x="10043698" y="3856703"/>
            <a:chExt cx="1013731" cy="307777"/>
          </a:xfrm>
        </p:grpSpPr>
        <p:sp>
          <p:nvSpPr>
            <p:cNvPr id="55" name="文本框 54">
              <a:extLst>
                <a:ext uri="{FF2B5EF4-FFF2-40B4-BE49-F238E27FC236}">
                  <a16:creationId xmlns:a16="http://schemas.microsoft.com/office/drawing/2014/main" id="{2F665546-2E6F-B0DB-ABE0-EE71F6EA5212}"/>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EBP</a:t>
              </a:r>
              <a:endParaRPr kumimoji="1" lang="zh-CN" altLang="en-US" sz="1400" dirty="0"/>
            </a:p>
          </p:txBody>
        </p:sp>
        <p:cxnSp>
          <p:nvCxnSpPr>
            <p:cNvPr id="56" name="直线箭头连接符 55">
              <a:extLst>
                <a:ext uri="{FF2B5EF4-FFF2-40B4-BE49-F238E27FC236}">
                  <a16:creationId xmlns:a16="http://schemas.microsoft.com/office/drawing/2014/main" id="{A6F3C15B-C9F3-0D3F-850B-B62EF5106785}"/>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cxnSp>
        <p:nvCxnSpPr>
          <p:cNvPr id="57" name="直线连接符 56">
            <a:extLst>
              <a:ext uri="{FF2B5EF4-FFF2-40B4-BE49-F238E27FC236}">
                <a16:creationId xmlns:a16="http://schemas.microsoft.com/office/drawing/2014/main" id="{BEB61A16-5288-D709-C82A-BF24FCA8060A}"/>
              </a:ext>
            </a:extLst>
          </p:cNvPr>
          <p:cNvCxnSpPr/>
          <p:nvPr/>
        </p:nvCxnSpPr>
        <p:spPr>
          <a:xfrm>
            <a:off x="6478812" y="3199516"/>
            <a:ext cx="1139906" cy="0"/>
          </a:xfrm>
          <a:prstGeom prst="line">
            <a:avLst/>
          </a:prstGeom>
          <a:ln w="12700">
            <a:solidFill>
              <a:srgbClr val="0048AA"/>
            </a:solidFill>
          </a:ln>
        </p:spPr>
        <p:style>
          <a:lnRef idx="1">
            <a:schemeClr val="dk1"/>
          </a:lnRef>
          <a:fillRef idx="0">
            <a:schemeClr val="dk1"/>
          </a:fillRef>
          <a:effectRef idx="0">
            <a:schemeClr val="dk1"/>
          </a:effectRef>
          <a:fontRef idx="minor">
            <a:schemeClr val="tx1"/>
          </a:fontRef>
        </p:style>
      </p:cxnSp>
      <p:sp>
        <p:nvSpPr>
          <p:cNvPr id="58" name="文本框 57">
            <a:extLst>
              <a:ext uri="{FF2B5EF4-FFF2-40B4-BE49-F238E27FC236}">
                <a16:creationId xmlns:a16="http://schemas.microsoft.com/office/drawing/2014/main" id="{C0466777-6FD2-B50A-9799-BA11BA743F06}"/>
              </a:ext>
            </a:extLst>
          </p:cNvPr>
          <p:cNvSpPr txBox="1"/>
          <p:nvPr/>
        </p:nvSpPr>
        <p:spPr>
          <a:xfrm>
            <a:off x="6473902" y="3194840"/>
            <a:ext cx="1139906"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dirty="0"/>
              <a:t>arg2</a:t>
            </a:r>
          </a:p>
        </p:txBody>
      </p:sp>
      <p:cxnSp>
        <p:nvCxnSpPr>
          <p:cNvPr id="59" name="直线连接符 58">
            <a:extLst>
              <a:ext uri="{FF2B5EF4-FFF2-40B4-BE49-F238E27FC236}">
                <a16:creationId xmlns:a16="http://schemas.microsoft.com/office/drawing/2014/main" id="{A0238C6F-D177-406D-5E62-CAD3437D1E49}"/>
              </a:ext>
            </a:extLst>
          </p:cNvPr>
          <p:cNvCxnSpPr/>
          <p:nvPr/>
        </p:nvCxnSpPr>
        <p:spPr>
          <a:xfrm>
            <a:off x="6478812" y="3564172"/>
            <a:ext cx="1139906" cy="0"/>
          </a:xfrm>
          <a:prstGeom prst="line">
            <a:avLst/>
          </a:prstGeom>
          <a:ln w="12700">
            <a:solidFill>
              <a:srgbClr val="0048AA"/>
            </a:solidFill>
          </a:ln>
        </p:spPr>
        <p:style>
          <a:lnRef idx="1">
            <a:schemeClr val="dk1"/>
          </a:lnRef>
          <a:fillRef idx="0">
            <a:schemeClr val="dk1"/>
          </a:fillRef>
          <a:effectRef idx="0">
            <a:schemeClr val="dk1"/>
          </a:effectRef>
          <a:fontRef idx="minor">
            <a:schemeClr val="tx1"/>
          </a:fontRef>
        </p:style>
      </p:cxnSp>
      <p:grpSp>
        <p:nvGrpSpPr>
          <p:cNvPr id="60" name="组合 59">
            <a:extLst>
              <a:ext uri="{FF2B5EF4-FFF2-40B4-BE49-F238E27FC236}">
                <a16:creationId xmlns:a16="http://schemas.microsoft.com/office/drawing/2014/main" id="{405B45BE-CF28-1810-2699-4D73F7C5D8C1}"/>
              </a:ext>
            </a:extLst>
          </p:cNvPr>
          <p:cNvGrpSpPr/>
          <p:nvPr/>
        </p:nvGrpSpPr>
        <p:grpSpPr>
          <a:xfrm>
            <a:off x="7775129" y="3234504"/>
            <a:ext cx="1013731" cy="307777"/>
            <a:chOff x="10043698" y="3856703"/>
            <a:chExt cx="1013731" cy="307777"/>
          </a:xfrm>
        </p:grpSpPr>
        <p:sp>
          <p:nvSpPr>
            <p:cNvPr id="61" name="文本框 60">
              <a:extLst>
                <a:ext uri="{FF2B5EF4-FFF2-40B4-BE49-F238E27FC236}">
                  <a16:creationId xmlns:a16="http://schemas.microsoft.com/office/drawing/2014/main" id="{1201244E-C7C4-8C7B-CB7B-7E96738B9A3D}"/>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ESP</a:t>
              </a:r>
              <a:endParaRPr kumimoji="1" lang="zh-CN" altLang="en-US" sz="1400" dirty="0"/>
            </a:p>
          </p:txBody>
        </p:sp>
        <p:cxnSp>
          <p:nvCxnSpPr>
            <p:cNvPr id="62" name="直线箭头连接符 61">
              <a:extLst>
                <a:ext uri="{FF2B5EF4-FFF2-40B4-BE49-F238E27FC236}">
                  <a16:creationId xmlns:a16="http://schemas.microsoft.com/office/drawing/2014/main" id="{B14A0D19-FF8E-97D0-700F-A437E54F706D}"/>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63" name="文本框 62">
            <a:extLst>
              <a:ext uri="{FF2B5EF4-FFF2-40B4-BE49-F238E27FC236}">
                <a16:creationId xmlns:a16="http://schemas.microsoft.com/office/drawing/2014/main" id="{306B76B6-D049-D809-37A1-7B5411DD2D52}"/>
              </a:ext>
            </a:extLst>
          </p:cNvPr>
          <p:cNvSpPr txBox="1"/>
          <p:nvPr/>
        </p:nvSpPr>
        <p:spPr>
          <a:xfrm>
            <a:off x="6473902" y="3574885"/>
            <a:ext cx="1139906"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dirty="0"/>
              <a:t>arg1</a:t>
            </a:r>
          </a:p>
        </p:txBody>
      </p:sp>
      <p:cxnSp>
        <p:nvCxnSpPr>
          <p:cNvPr id="64" name="直线连接符 63">
            <a:extLst>
              <a:ext uri="{FF2B5EF4-FFF2-40B4-BE49-F238E27FC236}">
                <a16:creationId xmlns:a16="http://schemas.microsoft.com/office/drawing/2014/main" id="{A9B6DC84-178B-5111-2C09-A662A9D8FC12}"/>
              </a:ext>
            </a:extLst>
          </p:cNvPr>
          <p:cNvCxnSpPr/>
          <p:nvPr/>
        </p:nvCxnSpPr>
        <p:spPr>
          <a:xfrm>
            <a:off x="6478812" y="3951986"/>
            <a:ext cx="1139906" cy="0"/>
          </a:xfrm>
          <a:prstGeom prst="line">
            <a:avLst/>
          </a:prstGeom>
          <a:ln w="12700">
            <a:solidFill>
              <a:srgbClr val="0048AA"/>
            </a:solidFill>
          </a:ln>
        </p:spPr>
        <p:style>
          <a:lnRef idx="1">
            <a:schemeClr val="dk1"/>
          </a:lnRef>
          <a:fillRef idx="0">
            <a:schemeClr val="dk1"/>
          </a:fillRef>
          <a:effectRef idx="0">
            <a:schemeClr val="dk1"/>
          </a:effectRef>
          <a:fontRef idx="minor">
            <a:schemeClr val="tx1"/>
          </a:fontRef>
        </p:style>
      </p:cxnSp>
      <p:grpSp>
        <p:nvGrpSpPr>
          <p:cNvPr id="65" name="组合 64">
            <a:extLst>
              <a:ext uri="{FF2B5EF4-FFF2-40B4-BE49-F238E27FC236}">
                <a16:creationId xmlns:a16="http://schemas.microsoft.com/office/drawing/2014/main" id="{1E221A86-24D5-378C-D8C7-1DA20C758E8C}"/>
              </a:ext>
            </a:extLst>
          </p:cNvPr>
          <p:cNvGrpSpPr/>
          <p:nvPr/>
        </p:nvGrpSpPr>
        <p:grpSpPr>
          <a:xfrm>
            <a:off x="7766118" y="3594441"/>
            <a:ext cx="1013731" cy="307777"/>
            <a:chOff x="10043698" y="3856703"/>
            <a:chExt cx="1013731" cy="307777"/>
          </a:xfrm>
        </p:grpSpPr>
        <p:sp>
          <p:nvSpPr>
            <p:cNvPr id="66" name="文本框 65">
              <a:extLst>
                <a:ext uri="{FF2B5EF4-FFF2-40B4-BE49-F238E27FC236}">
                  <a16:creationId xmlns:a16="http://schemas.microsoft.com/office/drawing/2014/main" id="{81DA702A-D66D-2F31-CE30-0E22C5AD2BBB}"/>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ESP</a:t>
              </a:r>
              <a:endParaRPr kumimoji="1" lang="zh-CN" altLang="en-US" sz="1400" dirty="0"/>
            </a:p>
          </p:txBody>
        </p:sp>
        <p:cxnSp>
          <p:nvCxnSpPr>
            <p:cNvPr id="67" name="直线箭头连接符 66">
              <a:extLst>
                <a:ext uri="{FF2B5EF4-FFF2-40B4-BE49-F238E27FC236}">
                  <a16:creationId xmlns:a16="http://schemas.microsoft.com/office/drawing/2014/main" id="{2D0B0219-2279-94FC-617E-AB3914742121}"/>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68" name="文本框 67">
            <a:extLst>
              <a:ext uri="{FF2B5EF4-FFF2-40B4-BE49-F238E27FC236}">
                <a16:creationId xmlns:a16="http://schemas.microsoft.com/office/drawing/2014/main" id="{F3FBA1A4-CF6B-154C-89D4-478E0D67B6CC}"/>
              </a:ext>
            </a:extLst>
          </p:cNvPr>
          <p:cNvSpPr txBox="1"/>
          <p:nvPr/>
        </p:nvSpPr>
        <p:spPr>
          <a:xfrm>
            <a:off x="6473902" y="3951143"/>
            <a:ext cx="1139906"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zh-CN" altLang="en-US" dirty="0"/>
              <a:t>返回地址</a:t>
            </a:r>
            <a:endParaRPr kumimoji="1" lang="en-US" altLang="zh-CN" dirty="0"/>
          </a:p>
        </p:txBody>
      </p:sp>
      <p:cxnSp>
        <p:nvCxnSpPr>
          <p:cNvPr id="69" name="直线连接符 68">
            <a:extLst>
              <a:ext uri="{FF2B5EF4-FFF2-40B4-BE49-F238E27FC236}">
                <a16:creationId xmlns:a16="http://schemas.microsoft.com/office/drawing/2014/main" id="{81EE2ECE-3E6E-648A-1204-DB09EB85EA01}"/>
              </a:ext>
            </a:extLst>
          </p:cNvPr>
          <p:cNvCxnSpPr/>
          <p:nvPr/>
        </p:nvCxnSpPr>
        <p:spPr>
          <a:xfrm>
            <a:off x="6478811" y="4339598"/>
            <a:ext cx="1139906" cy="0"/>
          </a:xfrm>
          <a:prstGeom prst="line">
            <a:avLst/>
          </a:prstGeom>
          <a:ln w="12700">
            <a:solidFill>
              <a:srgbClr val="0048AA"/>
            </a:solidFill>
          </a:ln>
        </p:spPr>
        <p:style>
          <a:lnRef idx="1">
            <a:schemeClr val="dk1"/>
          </a:lnRef>
          <a:fillRef idx="0">
            <a:schemeClr val="dk1"/>
          </a:fillRef>
          <a:effectRef idx="0">
            <a:schemeClr val="dk1"/>
          </a:effectRef>
          <a:fontRef idx="minor">
            <a:schemeClr val="tx1"/>
          </a:fontRef>
        </p:style>
      </p:cxnSp>
      <p:grpSp>
        <p:nvGrpSpPr>
          <p:cNvPr id="70" name="组合 69">
            <a:extLst>
              <a:ext uri="{FF2B5EF4-FFF2-40B4-BE49-F238E27FC236}">
                <a16:creationId xmlns:a16="http://schemas.microsoft.com/office/drawing/2014/main" id="{2F6320BB-E32D-8661-3818-5FCF3E1DEC55}"/>
              </a:ext>
            </a:extLst>
          </p:cNvPr>
          <p:cNvGrpSpPr/>
          <p:nvPr/>
        </p:nvGrpSpPr>
        <p:grpSpPr>
          <a:xfrm>
            <a:off x="7763870" y="4000275"/>
            <a:ext cx="1013731" cy="307777"/>
            <a:chOff x="10043698" y="3856703"/>
            <a:chExt cx="1013731" cy="307777"/>
          </a:xfrm>
        </p:grpSpPr>
        <p:sp>
          <p:nvSpPr>
            <p:cNvPr id="71" name="文本框 70">
              <a:extLst>
                <a:ext uri="{FF2B5EF4-FFF2-40B4-BE49-F238E27FC236}">
                  <a16:creationId xmlns:a16="http://schemas.microsoft.com/office/drawing/2014/main" id="{3F1BD416-26E1-0590-27E3-46E8909F2B56}"/>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ESP</a:t>
              </a:r>
              <a:endParaRPr kumimoji="1" lang="zh-CN" altLang="en-US" sz="1400" dirty="0"/>
            </a:p>
          </p:txBody>
        </p:sp>
        <p:cxnSp>
          <p:nvCxnSpPr>
            <p:cNvPr id="72" name="直线箭头连接符 71">
              <a:extLst>
                <a:ext uri="{FF2B5EF4-FFF2-40B4-BE49-F238E27FC236}">
                  <a16:creationId xmlns:a16="http://schemas.microsoft.com/office/drawing/2014/main" id="{49ECE1E8-7435-B2F8-6FBE-9423152EEDF4}"/>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73" name="文本框 72">
            <a:extLst>
              <a:ext uri="{FF2B5EF4-FFF2-40B4-BE49-F238E27FC236}">
                <a16:creationId xmlns:a16="http://schemas.microsoft.com/office/drawing/2014/main" id="{6BD26853-A160-00D8-D1D7-C2BBB9652670}"/>
              </a:ext>
            </a:extLst>
          </p:cNvPr>
          <p:cNvSpPr txBox="1"/>
          <p:nvPr/>
        </p:nvSpPr>
        <p:spPr>
          <a:xfrm>
            <a:off x="6473902" y="4338956"/>
            <a:ext cx="1139906"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dirty="0"/>
              <a:t>old</a:t>
            </a:r>
            <a:r>
              <a:rPr kumimoji="1" lang="zh-CN" altLang="en-US" dirty="0"/>
              <a:t> </a:t>
            </a:r>
            <a:r>
              <a:rPr kumimoji="1" lang="en-US" altLang="zh-CN" dirty="0"/>
              <a:t>EBP</a:t>
            </a:r>
          </a:p>
        </p:txBody>
      </p:sp>
      <p:cxnSp>
        <p:nvCxnSpPr>
          <p:cNvPr id="74" name="直线连接符 73">
            <a:extLst>
              <a:ext uri="{FF2B5EF4-FFF2-40B4-BE49-F238E27FC236}">
                <a16:creationId xmlns:a16="http://schemas.microsoft.com/office/drawing/2014/main" id="{73BE4036-2BC3-9432-5AF7-BDD36EB8358C}"/>
              </a:ext>
            </a:extLst>
          </p:cNvPr>
          <p:cNvCxnSpPr/>
          <p:nvPr/>
        </p:nvCxnSpPr>
        <p:spPr>
          <a:xfrm>
            <a:off x="6478811" y="4713613"/>
            <a:ext cx="1139906" cy="0"/>
          </a:xfrm>
          <a:prstGeom prst="line">
            <a:avLst/>
          </a:prstGeom>
          <a:ln w="12700">
            <a:solidFill>
              <a:srgbClr val="0048AA"/>
            </a:solidFill>
          </a:ln>
        </p:spPr>
        <p:style>
          <a:lnRef idx="1">
            <a:schemeClr val="dk1"/>
          </a:lnRef>
          <a:fillRef idx="0">
            <a:schemeClr val="dk1"/>
          </a:fillRef>
          <a:effectRef idx="0">
            <a:schemeClr val="dk1"/>
          </a:effectRef>
          <a:fontRef idx="minor">
            <a:schemeClr val="tx1"/>
          </a:fontRef>
        </p:style>
      </p:cxnSp>
      <p:grpSp>
        <p:nvGrpSpPr>
          <p:cNvPr id="75" name="组合 74">
            <a:extLst>
              <a:ext uri="{FF2B5EF4-FFF2-40B4-BE49-F238E27FC236}">
                <a16:creationId xmlns:a16="http://schemas.microsoft.com/office/drawing/2014/main" id="{20740121-3797-510A-B7AA-2EB69EEE90C5}"/>
              </a:ext>
            </a:extLst>
          </p:cNvPr>
          <p:cNvGrpSpPr/>
          <p:nvPr/>
        </p:nvGrpSpPr>
        <p:grpSpPr>
          <a:xfrm>
            <a:off x="7763631" y="4369495"/>
            <a:ext cx="1013731" cy="307777"/>
            <a:chOff x="10043698" y="3856703"/>
            <a:chExt cx="1013731" cy="307777"/>
          </a:xfrm>
        </p:grpSpPr>
        <p:sp>
          <p:nvSpPr>
            <p:cNvPr id="76" name="文本框 75">
              <a:extLst>
                <a:ext uri="{FF2B5EF4-FFF2-40B4-BE49-F238E27FC236}">
                  <a16:creationId xmlns:a16="http://schemas.microsoft.com/office/drawing/2014/main" id="{FCE27E2D-9A0D-BD2E-9EA0-B7E2B2EAA7A5}"/>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ESP</a:t>
              </a:r>
              <a:endParaRPr kumimoji="1" lang="zh-CN" altLang="en-US" sz="1400" dirty="0"/>
            </a:p>
          </p:txBody>
        </p:sp>
        <p:cxnSp>
          <p:nvCxnSpPr>
            <p:cNvPr id="77" name="直线箭头连接符 76">
              <a:extLst>
                <a:ext uri="{FF2B5EF4-FFF2-40B4-BE49-F238E27FC236}">
                  <a16:creationId xmlns:a16="http://schemas.microsoft.com/office/drawing/2014/main" id="{29470EEE-2061-0B44-75C8-801550C490B6}"/>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78" name="组合 77">
            <a:extLst>
              <a:ext uri="{FF2B5EF4-FFF2-40B4-BE49-F238E27FC236}">
                <a16:creationId xmlns:a16="http://schemas.microsoft.com/office/drawing/2014/main" id="{E5337F4E-A28A-1239-023D-F06EC7645E9A}"/>
              </a:ext>
            </a:extLst>
          </p:cNvPr>
          <p:cNvGrpSpPr/>
          <p:nvPr/>
        </p:nvGrpSpPr>
        <p:grpSpPr>
          <a:xfrm>
            <a:off x="8617428" y="4376469"/>
            <a:ext cx="1013731" cy="307777"/>
            <a:chOff x="10043698" y="3856703"/>
            <a:chExt cx="1013731" cy="307777"/>
          </a:xfrm>
        </p:grpSpPr>
        <p:sp>
          <p:nvSpPr>
            <p:cNvPr id="79" name="文本框 78">
              <a:extLst>
                <a:ext uri="{FF2B5EF4-FFF2-40B4-BE49-F238E27FC236}">
                  <a16:creationId xmlns:a16="http://schemas.microsoft.com/office/drawing/2014/main" id="{C827F26E-1C9B-4306-8B6D-228B7BAFF499}"/>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EBP</a:t>
              </a:r>
              <a:endParaRPr kumimoji="1" lang="zh-CN" altLang="en-US" sz="1400" dirty="0"/>
            </a:p>
          </p:txBody>
        </p:sp>
        <p:cxnSp>
          <p:nvCxnSpPr>
            <p:cNvPr id="80" name="直线箭头连接符 79">
              <a:extLst>
                <a:ext uri="{FF2B5EF4-FFF2-40B4-BE49-F238E27FC236}">
                  <a16:creationId xmlns:a16="http://schemas.microsoft.com/office/drawing/2014/main" id="{DB1A1952-C7BC-C052-BE90-A21C41C649BF}"/>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81" name="组合 80">
            <a:extLst>
              <a:ext uri="{FF2B5EF4-FFF2-40B4-BE49-F238E27FC236}">
                <a16:creationId xmlns:a16="http://schemas.microsoft.com/office/drawing/2014/main" id="{0F400F6C-4451-B4A8-DDBE-4B562733CC2C}"/>
              </a:ext>
            </a:extLst>
          </p:cNvPr>
          <p:cNvGrpSpPr/>
          <p:nvPr/>
        </p:nvGrpSpPr>
        <p:grpSpPr>
          <a:xfrm>
            <a:off x="7763871" y="5492409"/>
            <a:ext cx="1013731" cy="307777"/>
            <a:chOff x="10043698" y="3856703"/>
            <a:chExt cx="1013731" cy="307777"/>
          </a:xfrm>
        </p:grpSpPr>
        <p:sp>
          <p:nvSpPr>
            <p:cNvPr id="82" name="文本框 81">
              <a:extLst>
                <a:ext uri="{FF2B5EF4-FFF2-40B4-BE49-F238E27FC236}">
                  <a16:creationId xmlns:a16="http://schemas.microsoft.com/office/drawing/2014/main" id="{90E2DBBF-63DB-E059-C48C-C7753AC252A1}"/>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ESP</a:t>
              </a:r>
              <a:endParaRPr kumimoji="1" lang="zh-CN" altLang="en-US" sz="1400" dirty="0"/>
            </a:p>
          </p:txBody>
        </p:sp>
        <p:cxnSp>
          <p:nvCxnSpPr>
            <p:cNvPr id="83" name="直线箭头连接符 82">
              <a:extLst>
                <a:ext uri="{FF2B5EF4-FFF2-40B4-BE49-F238E27FC236}">
                  <a16:creationId xmlns:a16="http://schemas.microsoft.com/office/drawing/2014/main" id="{6F4D0EFC-9BB1-E259-7663-35DA0309C92B}"/>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84" name="文本框 83">
            <a:extLst>
              <a:ext uri="{FF2B5EF4-FFF2-40B4-BE49-F238E27FC236}">
                <a16:creationId xmlns:a16="http://schemas.microsoft.com/office/drawing/2014/main" id="{EF224601-E622-728A-1B17-6424A05D86FC}"/>
              </a:ext>
            </a:extLst>
          </p:cNvPr>
          <p:cNvSpPr txBox="1"/>
          <p:nvPr/>
        </p:nvSpPr>
        <p:spPr>
          <a:xfrm>
            <a:off x="6474084" y="4718296"/>
            <a:ext cx="1139906"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dirty="0"/>
              <a:t>a</a:t>
            </a:r>
          </a:p>
        </p:txBody>
      </p:sp>
      <p:cxnSp>
        <p:nvCxnSpPr>
          <p:cNvPr id="85" name="直线连接符 84">
            <a:extLst>
              <a:ext uri="{FF2B5EF4-FFF2-40B4-BE49-F238E27FC236}">
                <a16:creationId xmlns:a16="http://schemas.microsoft.com/office/drawing/2014/main" id="{ECFD615E-600C-AA50-7154-CA4132B3A394}"/>
              </a:ext>
            </a:extLst>
          </p:cNvPr>
          <p:cNvCxnSpPr/>
          <p:nvPr/>
        </p:nvCxnSpPr>
        <p:spPr>
          <a:xfrm>
            <a:off x="6478811" y="5082945"/>
            <a:ext cx="1139906" cy="0"/>
          </a:xfrm>
          <a:prstGeom prst="line">
            <a:avLst/>
          </a:prstGeom>
          <a:ln w="12700">
            <a:solidFill>
              <a:srgbClr val="0048AA"/>
            </a:solidFill>
          </a:ln>
        </p:spPr>
        <p:style>
          <a:lnRef idx="1">
            <a:schemeClr val="dk1"/>
          </a:lnRef>
          <a:fillRef idx="0">
            <a:schemeClr val="dk1"/>
          </a:fillRef>
          <a:effectRef idx="0">
            <a:schemeClr val="dk1"/>
          </a:effectRef>
          <a:fontRef idx="minor">
            <a:schemeClr val="tx1"/>
          </a:fontRef>
        </p:style>
      </p:cxnSp>
      <p:sp>
        <p:nvSpPr>
          <p:cNvPr id="86" name="文本框 85">
            <a:extLst>
              <a:ext uri="{FF2B5EF4-FFF2-40B4-BE49-F238E27FC236}">
                <a16:creationId xmlns:a16="http://schemas.microsoft.com/office/drawing/2014/main" id="{C3CFF3B7-C264-5A14-D139-72927C2C1F92}"/>
              </a:ext>
            </a:extLst>
          </p:cNvPr>
          <p:cNvSpPr txBox="1"/>
          <p:nvPr/>
        </p:nvSpPr>
        <p:spPr>
          <a:xfrm>
            <a:off x="6478810" y="5072234"/>
            <a:ext cx="1139906"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dirty="0"/>
              <a:t>b</a:t>
            </a:r>
          </a:p>
        </p:txBody>
      </p:sp>
      <p:cxnSp>
        <p:nvCxnSpPr>
          <p:cNvPr id="87" name="直线连接符 86">
            <a:extLst>
              <a:ext uri="{FF2B5EF4-FFF2-40B4-BE49-F238E27FC236}">
                <a16:creationId xmlns:a16="http://schemas.microsoft.com/office/drawing/2014/main" id="{174DA2E0-D5A3-BF9F-8C1F-A1EE18684975}"/>
              </a:ext>
            </a:extLst>
          </p:cNvPr>
          <p:cNvCxnSpPr/>
          <p:nvPr/>
        </p:nvCxnSpPr>
        <p:spPr>
          <a:xfrm>
            <a:off x="6478811" y="5448572"/>
            <a:ext cx="1139906" cy="0"/>
          </a:xfrm>
          <a:prstGeom prst="line">
            <a:avLst/>
          </a:prstGeom>
          <a:ln w="12700">
            <a:solidFill>
              <a:srgbClr val="0048AA"/>
            </a:solidFill>
          </a:ln>
        </p:spPr>
        <p:style>
          <a:lnRef idx="1">
            <a:schemeClr val="dk1"/>
          </a:lnRef>
          <a:fillRef idx="0">
            <a:schemeClr val="dk1"/>
          </a:fillRef>
          <a:effectRef idx="0">
            <a:schemeClr val="dk1"/>
          </a:effectRef>
          <a:fontRef idx="minor">
            <a:schemeClr val="tx1"/>
          </a:fontRef>
        </p:style>
      </p:cxnSp>
      <p:grpSp>
        <p:nvGrpSpPr>
          <p:cNvPr id="88" name="组合 87">
            <a:extLst>
              <a:ext uri="{FF2B5EF4-FFF2-40B4-BE49-F238E27FC236}">
                <a16:creationId xmlns:a16="http://schemas.microsoft.com/office/drawing/2014/main" id="{987D833F-3200-851F-1C49-F087D2BE315D}"/>
              </a:ext>
            </a:extLst>
          </p:cNvPr>
          <p:cNvGrpSpPr/>
          <p:nvPr/>
        </p:nvGrpSpPr>
        <p:grpSpPr>
          <a:xfrm>
            <a:off x="9510197" y="4360918"/>
            <a:ext cx="1013731" cy="307777"/>
            <a:chOff x="10043698" y="3856703"/>
            <a:chExt cx="1013731" cy="307777"/>
          </a:xfrm>
        </p:grpSpPr>
        <p:sp>
          <p:nvSpPr>
            <p:cNvPr id="89" name="文本框 88">
              <a:extLst>
                <a:ext uri="{FF2B5EF4-FFF2-40B4-BE49-F238E27FC236}">
                  <a16:creationId xmlns:a16="http://schemas.microsoft.com/office/drawing/2014/main" id="{EAC228C0-E694-C498-3C2D-E03A86B28283}"/>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ESP</a:t>
              </a:r>
              <a:endParaRPr kumimoji="1" lang="zh-CN" altLang="en-US" sz="1400" dirty="0"/>
            </a:p>
          </p:txBody>
        </p:sp>
        <p:cxnSp>
          <p:nvCxnSpPr>
            <p:cNvPr id="90" name="直线箭头连接符 89">
              <a:extLst>
                <a:ext uri="{FF2B5EF4-FFF2-40B4-BE49-F238E27FC236}">
                  <a16:creationId xmlns:a16="http://schemas.microsoft.com/office/drawing/2014/main" id="{6AEB3377-55CC-090D-29F3-B31606D2A1A7}"/>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91" name="组合 90">
            <a:extLst>
              <a:ext uri="{FF2B5EF4-FFF2-40B4-BE49-F238E27FC236}">
                <a16:creationId xmlns:a16="http://schemas.microsoft.com/office/drawing/2014/main" id="{00DDBD1D-4D43-0263-C61E-F5AFB4B2588F}"/>
              </a:ext>
            </a:extLst>
          </p:cNvPr>
          <p:cNvGrpSpPr/>
          <p:nvPr/>
        </p:nvGrpSpPr>
        <p:grpSpPr>
          <a:xfrm>
            <a:off x="9510198" y="2860304"/>
            <a:ext cx="1013731" cy="307777"/>
            <a:chOff x="10043698" y="3856703"/>
            <a:chExt cx="1013731" cy="307777"/>
          </a:xfrm>
        </p:grpSpPr>
        <p:sp>
          <p:nvSpPr>
            <p:cNvPr id="92" name="文本框 91">
              <a:extLst>
                <a:ext uri="{FF2B5EF4-FFF2-40B4-BE49-F238E27FC236}">
                  <a16:creationId xmlns:a16="http://schemas.microsoft.com/office/drawing/2014/main" id="{557A5B98-F23B-3BEA-4A51-6A1E4E9E412A}"/>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EBP</a:t>
              </a:r>
              <a:endParaRPr kumimoji="1" lang="zh-CN" altLang="en-US" sz="1400" dirty="0"/>
            </a:p>
          </p:txBody>
        </p:sp>
        <p:cxnSp>
          <p:nvCxnSpPr>
            <p:cNvPr id="93" name="直线箭头连接符 92">
              <a:extLst>
                <a:ext uri="{FF2B5EF4-FFF2-40B4-BE49-F238E27FC236}">
                  <a16:creationId xmlns:a16="http://schemas.microsoft.com/office/drawing/2014/main" id="{24D14BA0-E4A9-C8BD-5E4E-CA12D7A41E1B}"/>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94" name="组合 93">
            <a:extLst>
              <a:ext uri="{FF2B5EF4-FFF2-40B4-BE49-F238E27FC236}">
                <a16:creationId xmlns:a16="http://schemas.microsoft.com/office/drawing/2014/main" id="{54127979-C8D8-0BA6-6D91-67787735AAE9}"/>
              </a:ext>
            </a:extLst>
          </p:cNvPr>
          <p:cNvGrpSpPr/>
          <p:nvPr/>
        </p:nvGrpSpPr>
        <p:grpSpPr>
          <a:xfrm>
            <a:off x="8617428" y="3976244"/>
            <a:ext cx="1013731" cy="307777"/>
            <a:chOff x="10043698" y="3856703"/>
            <a:chExt cx="1013731" cy="307777"/>
          </a:xfrm>
        </p:grpSpPr>
        <p:sp>
          <p:nvSpPr>
            <p:cNvPr id="95" name="文本框 94">
              <a:extLst>
                <a:ext uri="{FF2B5EF4-FFF2-40B4-BE49-F238E27FC236}">
                  <a16:creationId xmlns:a16="http://schemas.microsoft.com/office/drawing/2014/main" id="{586F9022-E3AA-A903-047E-0F0666816B82}"/>
                </a:ext>
              </a:extLst>
            </p:cNvPr>
            <p:cNvSpPr txBox="1"/>
            <p:nvPr/>
          </p:nvSpPr>
          <p:spPr>
            <a:xfrm>
              <a:off x="10043698" y="3856703"/>
              <a:ext cx="1013731"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en-US" altLang="zh-CN" sz="1400" dirty="0"/>
                <a:t>ESP</a:t>
              </a:r>
              <a:endParaRPr kumimoji="1" lang="zh-CN" altLang="en-US" sz="1400" dirty="0"/>
            </a:p>
          </p:txBody>
        </p:sp>
        <p:cxnSp>
          <p:nvCxnSpPr>
            <p:cNvPr id="96" name="直线箭头连接符 95">
              <a:extLst>
                <a:ext uri="{FF2B5EF4-FFF2-40B4-BE49-F238E27FC236}">
                  <a16:creationId xmlns:a16="http://schemas.microsoft.com/office/drawing/2014/main" id="{EA15D48A-7210-A113-7A4B-6143BEF9A653}"/>
                </a:ext>
              </a:extLst>
            </p:cNvPr>
            <p:cNvCxnSpPr>
              <a:cxnSpLocks/>
            </p:cNvCxnSpPr>
            <p:nvPr/>
          </p:nvCxnSpPr>
          <p:spPr>
            <a:xfrm flipH="1">
              <a:off x="10054584" y="4007397"/>
              <a:ext cx="286846" cy="3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97" name="矩形 96">
            <a:extLst>
              <a:ext uri="{FF2B5EF4-FFF2-40B4-BE49-F238E27FC236}">
                <a16:creationId xmlns:a16="http://schemas.microsoft.com/office/drawing/2014/main" id="{BBE44EE8-9459-A359-67B9-A8E058616755}"/>
              </a:ext>
            </a:extLst>
          </p:cNvPr>
          <p:cNvSpPr/>
          <p:nvPr/>
        </p:nvSpPr>
        <p:spPr>
          <a:xfrm>
            <a:off x="6168008" y="2496213"/>
            <a:ext cx="5222850" cy="3668195"/>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矩形 97">
            <a:extLst>
              <a:ext uri="{FF2B5EF4-FFF2-40B4-BE49-F238E27FC236}">
                <a16:creationId xmlns:a16="http://schemas.microsoft.com/office/drawing/2014/main" id="{151A14DF-E0BE-EFEB-F113-35D6838E5EEE}"/>
              </a:ext>
            </a:extLst>
          </p:cNvPr>
          <p:cNvSpPr/>
          <p:nvPr/>
        </p:nvSpPr>
        <p:spPr>
          <a:xfrm>
            <a:off x="9393303" y="5793820"/>
            <a:ext cx="1139906" cy="36004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latin typeface="Microsoft YaHei" panose="020B0503020204020204" pitchFamily="34" charset="-122"/>
                <a:ea typeface="Microsoft YaHei" panose="020B0503020204020204" pitchFamily="34" charset="-122"/>
              </a:rPr>
              <a:t>栈区</a:t>
            </a:r>
          </a:p>
        </p:txBody>
      </p:sp>
      <p:sp>
        <p:nvSpPr>
          <p:cNvPr id="2" name="文本框 1">
            <a:extLst>
              <a:ext uri="{FF2B5EF4-FFF2-40B4-BE49-F238E27FC236}">
                <a16:creationId xmlns:a16="http://schemas.microsoft.com/office/drawing/2014/main" id="{52FF8EDA-690C-6726-1E99-89C68FD95CB4}"/>
              </a:ext>
            </a:extLst>
          </p:cNvPr>
          <p:cNvSpPr txBox="1"/>
          <p:nvPr/>
        </p:nvSpPr>
        <p:spPr>
          <a:xfrm>
            <a:off x="1608679" y="3469564"/>
            <a:ext cx="1680268" cy="369332"/>
          </a:xfrm>
          <a:prstGeom prst="rect">
            <a:avLst/>
          </a:prstGeom>
          <a:noFill/>
        </p:spPr>
        <p:txBody>
          <a:bodyPr wrap="none" rtlCol="0">
            <a:spAutoFit/>
          </a:bodyPr>
          <a:lstStyle/>
          <a:p>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sub 20(%ESP)</a:t>
            </a:r>
          </a:p>
        </p:txBody>
      </p:sp>
      <p:sp>
        <p:nvSpPr>
          <p:cNvPr id="3" name="文本框 2">
            <a:extLst>
              <a:ext uri="{FF2B5EF4-FFF2-40B4-BE49-F238E27FC236}">
                <a16:creationId xmlns:a16="http://schemas.microsoft.com/office/drawing/2014/main" id="{7CFFDB36-5136-B9AE-EA27-C97BF44A5CB9}"/>
              </a:ext>
            </a:extLst>
          </p:cNvPr>
          <p:cNvSpPr txBox="1"/>
          <p:nvPr/>
        </p:nvSpPr>
        <p:spPr>
          <a:xfrm>
            <a:off x="1363871" y="2511564"/>
            <a:ext cx="1210588" cy="400110"/>
          </a:xfrm>
          <a:prstGeom prst="rect">
            <a:avLst/>
          </a:prstGeom>
          <a:noFill/>
        </p:spPr>
        <p:txBody>
          <a:bodyPr wrap="none" rtlCol="0">
            <a:spAutoFit/>
          </a:bodyPr>
          <a:lstStyle/>
          <a:p>
            <a:r>
              <a:rPr kumimoji="1" lang="zh-CN" altLang="en-US" sz="2000" dirty="0">
                <a:latin typeface="Microsoft YaHei" panose="020B0503020204020204" pitchFamily="34" charset="-122"/>
                <a:ea typeface="Microsoft YaHei" panose="020B0503020204020204" pitchFamily="34" charset="-122"/>
              </a:rPr>
              <a:t>调整栈帧</a:t>
            </a:r>
          </a:p>
        </p:txBody>
      </p:sp>
      <p:sp>
        <p:nvSpPr>
          <p:cNvPr id="99" name="文本框 98">
            <a:extLst>
              <a:ext uri="{FF2B5EF4-FFF2-40B4-BE49-F238E27FC236}">
                <a16:creationId xmlns:a16="http://schemas.microsoft.com/office/drawing/2014/main" id="{1ABA067F-8191-7B59-9F65-D2E28D515416}"/>
              </a:ext>
            </a:extLst>
          </p:cNvPr>
          <p:cNvSpPr txBox="1"/>
          <p:nvPr/>
        </p:nvSpPr>
        <p:spPr>
          <a:xfrm>
            <a:off x="1622965" y="2826121"/>
            <a:ext cx="1205779" cy="369332"/>
          </a:xfrm>
          <a:prstGeom prst="rect">
            <a:avLst/>
          </a:prstGeom>
          <a:noFill/>
        </p:spPr>
        <p:txBody>
          <a:bodyPr wrap="none" rtlCol="0">
            <a:spAutoFit/>
          </a:bodyPr>
          <a:lstStyle/>
          <a:p>
            <a:r>
              <a:rPr kumimoji="1" lang="en" altLang="zh-CN" dirty="0">
                <a:latin typeface="Microsoft YaHei" panose="020B0503020204020204" pitchFamily="34" charset="-122"/>
                <a:ea typeface="Microsoft YaHei" panose="020B0503020204020204" pitchFamily="34" charset="-122"/>
              </a:rPr>
              <a:t>push EBP</a:t>
            </a:r>
            <a:endParaRPr kumimoji="1" lang="zh-CN" altLang="en-US" dirty="0">
              <a:latin typeface="Microsoft YaHei" panose="020B0503020204020204" pitchFamily="34" charset="-122"/>
              <a:ea typeface="Microsoft YaHei" panose="020B0503020204020204" pitchFamily="34" charset="-122"/>
            </a:endParaRPr>
          </a:p>
        </p:txBody>
      </p:sp>
      <p:sp>
        <p:nvSpPr>
          <p:cNvPr id="100" name="文本框 99">
            <a:extLst>
              <a:ext uri="{FF2B5EF4-FFF2-40B4-BE49-F238E27FC236}">
                <a16:creationId xmlns:a16="http://schemas.microsoft.com/office/drawing/2014/main" id="{E5E8CCCC-F77F-9C23-DD77-F211379BEE7F}"/>
              </a:ext>
            </a:extLst>
          </p:cNvPr>
          <p:cNvSpPr txBox="1"/>
          <p:nvPr/>
        </p:nvSpPr>
        <p:spPr>
          <a:xfrm>
            <a:off x="1613589" y="3134046"/>
            <a:ext cx="2047740" cy="369332"/>
          </a:xfrm>
          <a:prstGeom prst="rect">
            <a:avLst/>
          </a:prstGeom>
          <a:noFill/>
        </p:spPr>
        <p:txBody>
          <a:bodyPr wrap="none" rtlCol="0">
            <a:spAutoFit/>
          </a:bodyPr>
          <a:lstStyle/>
          <a:p>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mov %ESP, %EBP</a:t>
            </a:r>
          </a:p>
        </p:txBody>
      </p:sp>
      <p:sp>
        <p:nvSpPr>
          <p:cNvPr id="6" name="文本框 5">
            <a:extLst>
              <a:ext uri="{FF2B5EF4-FFF2-40B4-BE49-F238E27FC236}">
                <a16:creationId xmlns:a16="http://schemas.microsoft.com/office/drawing/2014/main" id="{B1573B2A-38A4-66AC-6439-238782D055D9}"/>
              </a:ext>
            </a:extLst>
          </p:cNvPr>
          <p:cNvSpPr txBox="1"/>
          <p:nvPr/>
        </p:nvSpPr>
        <p:spPr>
          <a:xfrm>
            <a:off x="1628678" y="5779851"/>
            <a:ext cx="487569" cy="369332"/>
          </a:xfrm>
          <a:prstGeom prst="rect">
            <a:avLst/>
          </a:prstGeom>
          <a:noFill/>
        </p:spPr>
        <p:txBody>
          <a:bodyPr wrap="none" rtlCol="0">
            <a:spAutoFit/>
          </a:bodyPr>
          <a:lstStyle/>
          <a:p>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ret</a:t>
            </a:r>
          </a:p>
        </p:txBody>
      </p:sp>
      <p:sp>
        <p:nvSpPr>
          <p:cNvPr id="7" name="文本框 6">
            <a:extLst>
              <a:ext uri="{FF2B5EF4-FFF2-40B4-BE49-F238E27FC236}">
                <a16:creationId xmlns:a16="http://schemas.microsoft.com/office/drawing/2014/main" id="{9652BA28-7D88-DE96-D575-D59B4F2023D0}"/>
              </a:ext>
            </a:extLst>
          </p:cNvPr>
          <p:cNvSpPr txBox="1"/>
          <p:nvPr/>
        </p:nvSpPr>
        <p:spPr>
          <a:xfrm>
            <a:off x="1343313" y="4794924"/>
            <a:ext cx="697627" cy="400110"/>
          </a:xfrm>
          <a:prstGeom prst="rect">
            <a:avLst/>
          </a:prstGeom>
          <a:noFill/>
        </p:spPr>
        <p:txBody>
          <a:bodyPr wrap="none" rtlCol="0">
            <a:spAutoFit/>
          </a:bodyPr>
          <a:lstStyle/>
          <a:p>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返回</a:t>
            </a:r>
          </a:p>
        </p:txBody>
      </p:sp>
      <p:sp>
        <p:nvSpPr>
          <p:cNvPr id="8" name="文本框 7">
            <a:extLst>
              <a:ext uri="{FF2B5EF4-FFF2-40B4-BE49-F238E27FC236}">
                <a16:creationId xmlns:a16="http://schemas.microsoft.com/office/drawing/2014/main" id="{52A651C0-9BD5-7506-7998-DD4228B74E9B}"/>
              </a:ext>
            </a:extLst>
          </p:cNvPr>
          <p:cNvSpPr txBox="1"/>
          <p:nvPr/>
        </p:nvSpPr>
        <p:spPr>
          <a:xfrm>
            <a:off x="1614511" y="5111295"/>
            <a:ext cx="2047740" cy="369332"/>
          </a:xfrm>
          <a:prstGeom prst="rect">
            <a:avLst/>
          </a:prstGeom>
          <a:noFill/>
        </p:spPr>
        <p:txBody>
          <a:bodyPr wrap="none" rtlCol="0">
            <a:spAutoFit/>
          </a:bodyPr>
          <a:lstStyle/>
          <a:p>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mov %EBP, %ESP</a:t>
            </a:r>
          </a:p>
        </p:txBody>
      </p:sp>
      <p:sp>
        <p:nvSpPr>
          <p:cNvPr id="9" name="文本框 8">
            <a:extLst>
              <a:ext uri="{FF2B5EF4-FFF2-40B4-BE49-F238E27FC236}">
                <a16:creationId xmlns:a16="http://schemas.microsoft.com/office/drawing/2014/main" id="{DEB2DD3B-8492-9FE6-D966-59F0992824B2}"/>
              </a:ext>
            </a:extLst>
          </p:cNvPr>
          <p:cNvSpPr txBox="1"/>
          <p:nvPr/>
        </p:nvSpPr>
        <p:spPr>
          <a:xfrm>
            <a:off x="1608679" y="5438438"/>
            <a:ext cx="1313180" cy="369332"/>
          </a:xfrm>
          <a:prstGeom prst="rect">
            <a:avLst/>
          </a:prstGeom>
          <a:noFill/>
        </p:spPr>
        <p:txBody>
          <a:bodyPr wrap="none" rtlCol="0">
            <a:spAutoFit/>
          </a:bodyPr>
          <a:lstStyle/>
          <a:p>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pop %EBP</a:t>
            </a:r>
          </a:p>
        </p:txBody>
      </p:sp>
    </p:spTree>
    <p:extLst>
      <p:ext uri="{BB962C8B-B14F-4D97-AF65-F5344CB8AC3E}">
        <p14:creationId xmlns:p14="http://schemas.microsoft.com/office/powerpoint/2010/main" val="68154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6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6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9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7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7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0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5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7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75"/>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8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8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8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86"/>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8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4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4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8"/>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81"/>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88"/>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9"/>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nodeType="clickEffect">
                                  <p:stCondLst>
                                    <p:cond delay="0"/>
                                  </p:stCondLst>
                                  <p:childTnLst>
                                    <p:set>
                                      <p:cBhvr>
                                        <p:cTn id="160" dur="1" fill="hold">
                                          <p:stCondLst>
                                            <p:cond delay="0"/>
                                          </p:stCondLst>
                                        </p:cTn>
                                        <p:tgtEl>
                                          <p:spTgt spid="78"/>
                                        </p:tgtEl>
                                        <p:attrNameLst>
                                          <p:attrName>style.visibility</p:attrName>
                                        </p:attrNameLst>
                                      </p:cBhvr>
                                      <p:to>
                                        <p:strVal val="hidden"/>
                                      </p:to>
                                    </p:set>
                                  </p:childTnLst>
                                </p:cTn>
                              </p:par>
                              <p:par>
                                <p:cTn id="161" presetID="1" presetClass="exit" presetSubtype="0" fill="hold" nodeType="withEffect">
                                  <p:stCondLst>
                                    <p:cond delay="0"/>
                                  </p:stCondLst>
                                  <p:childTnLst>
                                    <p:set>
                                      <p:cBhvr>
                                        <p:cTn id="162" dur="1" fill="hold">
                                          <p:stCondLst>
                                            <p:cond delay="0"/>
                                          </p:stCondLst>
                                        </p:cTn>
                                        <p:tgtEl>
                                          <p:spTgt spid="88"/>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94"/>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91"/>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3" grpId="0" animBg="1"/>
      <p:bldP spid="44" grpId="0" animBg="1"/>
      <p:bldP spid="48" grpId="0" animBg="1"/>
      <p:bldP spid="49" grpId="0"/>
      <p:bldP spid="50" grpId="0"/>
      <p:bldP spid="58" grpId="0"/>
      <p:bldP spid="63" grpId="0"/>
      <p:bldP spid="68" grpId="0"/>
      <p:bldP spid="73" grpId="0"/>
      <p:bldP spid="84" grpId="0"/>
      <p:bldP spid="86" grpId="0"/>
      <p:bldP spid="97" grpId="0" animBg="1"/>
      <p:bldP spid="98" grpId="0" animBg="1"/>
      <p:bldP spid="2" grpId="0"/>
      <p:bldP spid="3" grpId="0"/>
      <p:bldP spid="99" grpId="0"/>
      <p:bldP spid="100" grpId="0"/>
      <p:bldP spid="6" grpId="0"/>
      <p:bldP spid="7" grpId="0"/>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997993C-A625-AA8F-BC9C-90705ED7B4B7}"/>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函数栈帧中不包括</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FB9CFFDC-F812-82AD-444A-84B845B2C8FC}"/>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局部变量</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140BF736-72B0-8836-CFDF-B90B300D4A2A}"/>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全局变量</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82346F5F-E478-4AA9-25D7-55B63C34C977}"/>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函数参数</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A9BC8F2B-E96C-5420-CB39-DD54BA0FBDF4}"/>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返回地址</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12308DAB-C966-0D19-50BB-A0288EC273D9}"/>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椭圆 11">
            <a:extLst>
              <a:ext uri="{FF2B5EF4-FFF2-40B4-BE49-F238E27FC236}">
                <a16:creationId xmlns:a16="http://schemas.microsoft.com/office/drawing/2014/main" id="{7F8B25B1-4056-8B0E-8BAA-0266451E6F1D}"/>
              </a:ext>
            </a:extLst>
          </p:cNvPr>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椭圆 12">
            <a:extLst>
              <a:ext uri="{FF2B5EF4-FFF2-40B4-BE49-F238E27FC236}">
                <a16:creationId xmlns:a16="http://schemas.microsoft.com/office/drawing/2014/main" id="{51C7B9BE-295A-C035-24B0-9A7154F64293}"/>
              </a:ext>
            </a:extLst>
          </p:cNvPr>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椭圆 13">
            <a:extLst>
              <a:ext uri="{FF2B5EF4-FFF2-40B4-BE49-F238E27FC236}">
                <a16:creationId xmlns:a16="http://schemas.microsoft.com/office/drawing/2014/main" id="{5016CE4B-FD48-EF6F-F127-1734BC50EFB8}"/>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5" name="矩形: 圆角 14">
            <a:extLst>
              <a:ext uri="{FF2B5EF4-FFF2-40B4-BE49-F238E27FC236}">
                <a16:creationId xmlns:a16="http://schemas.microsoft.com/office/drawing/2014/main" id="{3E20E3F2-E21C-D683-891B-DB202B4D5C0D}"/>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651B8F95-5838-201D-449F-037B1E710630}"/>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76FEB37F-9426-167D-23A5-83A982831EED}"/>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80EAEDA8-4A52-315A-D188-D520E5EF20F6}"/>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EEA0C392-E80C-4B9B-6D4C-D28ECC2326C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0F54BA0B-4143-C275-57A7-ECB1FE4E703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B00D3DF2-A535-E934-1F55-96F391D1510E}"/>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942013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80F621C-E525-B8F6-4C7D-528E827BEAB5}"/>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在调用函数</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f(int a, int 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的地址比</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的地址</a:t>
            </a:r>
          </a:p>
        </p:txBody>
      </p:sp>
      <p:sp>
        <p:nvSpPr>
          <p:cNvPr id="5" name="文本框 4">
            <a:extLst>
              <a:ext uri="{FF2B5EF4-FFF2-40B4-BE49-F238E27FC236}">
                <a16:creationId xmlns:a16="http://schemas.microsoft.com/office/drawing/2014/main" id="{C5858F2B-2BC8-5752-0494-715861F9F14D}"/>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低</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0B8307BD-CFAE-7699-4C3E-2545F801E462}"/>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高</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03FB74DF-5C7F-72E1-BDD7-2A931499B649}"/>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相等</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0FC9746D-260C-E3BE-1073-EA4ACCCB145F}"/>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不确定</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6C8149FE-0943-75CE-DB28-176A3EEE130E}"/>
              </a:ext>
            </a:extLst>
          </p:cNvPr>
          <p:cNvSpPr>
            <a:spLocks noChangeAspect="1"/>
          </p:cNvSpPr>
          <p:nvPr>
            <p:custDataLst>
              <p:tags r:id="rId7"/>
            </p:custDataLst>
          </p:nvPr>
        </p:nvSpPr>
        <p:spPr>
          <a:xfrm>
            <a:off x="15716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0" name="椭圆 9">
            <a:extLst>
              <a:ext uri="{FF2B5EF4-FFF2-40B4-BE49-F238E27FC236}">
                <a16:creationId xmlns:a16="http://schemas.microsoft.com/office/drawing/2014/main" id="{6ED4895C-475A-54E1-AA92-61D50DCCCEBB}"/>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1" name="椭圆 10">
            <a:extLst>
              <a:ext uri="{FF2B5EF4-FFF2-40B4-BE49-F238E27FC236}">
                <a16:creationId xmlns:a16="http://schemas.microsoft.com/office/drawing/2014/main" id="{94B0D8CB-6F58-C5CD-1A6F-21F38AE9FF1B}"/>
              </a:ext>
            </a:extLst>
          </p:cNvPr>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2" name="椭圆 11">
            <a:extLst>
              <a:ext uri="{FF2B5EF4-FFF2-40B4-BE49-F238E27FC236}">
                <a16:creationId xmlns:a16="http://schemas.microsoft.com/office/drawing/2014/main" id="{5D256C5C-7751-0C13-3EEC-75870EAE6E27}"/>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3" name="矩形: 圆角 12">
            <a:extLst>
              <a:ext uri="{FF2B5EF4-FFF2-40B4-BE49-F238E27FC236}">
                <a16:creationId xmlns:a16="http://schemas.microsoft.com/office/drawing/2014/main" id="{06027800-D031-255B-97A8-90EF0FE407C7}"/>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5260C95A-B1E8-B47A-467F-324F97843134}"/>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2E04160D-0BA3-975F-7857-D284DCDF2D28}"/>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lorBlock">
              <a:extLst>
                <a:ext uri="{FF2B5EF4-FFF2-40B4-BE49-F238E27FC236}">
                  <a16:creationId xmlns:a16="http://schemas.microsoft.com/office/drawing/2014/main" id="{3962D14E-F40C-D965-110A-D45B89225664}"/>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ypeText">
              <a:extLst>
                <a:ext uri="{FF2B5EF4-FFF2-40B4-BE49-F238E27FC236}">
                  <a16:creationId xmlns:a16="http://schemas.microsoft.com/office/drawing/2014/main" id="{7F674467-1D9E-FF91-D3C7-A4FD67DC0F0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TipText">
              <a:extLst>
                <a:ext uri="{FF2B5EF4-FFF2-40B4-BE49-F238E27FC236}">
                  <a16:creationId xmlns:a16="http://schemas.microsoft.com/office/drawing/2014/main" id="{9D25E6E2-7C17-F4FE-57D0-EA68AE2ED835}"/>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a:extLst>
              <a:ext uri="{FF2B5EF4-FFF2-40B4-BE49-F238E27FC236}">
                <a16:creationId xmlns:a16="http://schemas.microsoft.com/office/drawing/2014/main" id="{78C7906D-C6BE-7308-6D71-676132D72719}"/>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106815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04</a:t>
            </a:r>
            <a:r>
              <a:rPr kumimoji="1" lang="zh-CN" altLang="en-US" sz="6000" dirty="0">
                <a:solidFill>
                  <a:schemeClr val="bg1"/>
                </a:solidFill>
                <a:latin typeface="Microsoft YaHei" panose="020B0503020204020204" pitchFamily="34" charset="-122"/>
                <a:ea typeface="Microsoft YaHei" panose="020B0503020204020204" pitchFamily="34" charset="-122"/>
              </a:rPr>
              <a:t>   主要寄存器</a:t>
            </a:r>
          </a:p>
        </p:txBody>
      </p:sp>
    </p:spTree>
    <p:extLst>
      <p:ext uri="{BB962C8B-B14F-4D97-AF65-F5344CB8AC3E}">
        <p14:creationId xmlns:p14="http://schemas.microsoft.com/office/powerpoint/2010/main" val="2841893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寄存器的作用</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合 2">
            <a:extLst>
              <a:ext uri="{FF2B5EF4-FFF2-40B4-BE49-F238E27FC236}">
                <a16:creationId xmlns:a16="http://schemas.microsoft.com/office/drawing/2014/main" id="{E65C85FF-4C05-9148-D7BB-2A412450A628}"/>
              </a:ext>
            </a:extLst>
          </p:cNvPr>
          <p:cNvGrpSpPr/>
          <p:nvPr/>
        </p:nvGrpSpPr>
        <p:grpSpPr>
          <a:xfrm>
            <a:off x="766764" y="1052512"/>
            <a:ext cx="10658472" cy="792311"/>
            <a:chOff x="766764" y="1052512"/>
            <a:chExt cx="10658472" cy="792311"/>
          </a:xfrm>
        </p:grpSpPr>
        <p:sp>
          <p:nvSpPr>
            <p:cNvPr id="2" name="矩形 1">
              <a:extLst>
                <a:ext uri="{FF2B5EF4-FFF2-40B4-BE49-F238E27FC236}">
                  <a16:creationId xmlns:a16="http://schemas.microsoft.com/office/drawing/2014/main" id="{11B22945-87DE-0E3A-13E4-5CCE2C23E8D4}"/>
                </a:ext>
              </a:extLst>
            </p:cNvPr>
            <p:cNvSpPr/>
            <p:nvPr/>
          </p:nvSpPr>
          <p:spPr>
            <a:xfrm>
              <a:off x="766764" y="1052513"/>
              <a:ext cx="1224780"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01</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1" name="矩形 20">
              <a:extLst>
                <a:ext uri="{FF2B5EF4-FFF2-40B4-BE49-F238E27FC236}">
                  <a16:creationId xmlns:a16="http://schemas.microsoft.com/office/drawing/2014/main" id="{ADDA4203-C425-5D22-956C-C13BF9879111}"/>
                </a:ext>
              </a:extLst>
            </p:cNvPr>
            <p:cNvSpPr/>
            <p:nvPr/>
          </p:nvSpPr>
          <p:spPr>
            <a:xfrm>
              <a:off x="1991544" y="1052512"/>
              <a:ext cx="9433692"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CPU</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负责计算数据，内存负责存储数据。</a:t>
              </a:r>
            </a:p>
          </p:txBody>
        </p:sp>
      </p:grpSp>
      <p:grpSp>
        <p:nvGrpSpPr>
          <p:cNvPr id="22" name="组合 21">
            <a:extLst>
              <a:ext uri="{FF2B5EF4-FFF2-40B4-BE49-F238E27FC236}">
                <a16:creationId xmlns:a16="http://schemas.microsoft.com/office/drawing/2014/main" id="{928F113F-A264-E633-80DF-1AEA4CF923C3}"/>
              </a:ext>
            </a:extLst>
          </p:cNvPr>
          <p:cNvGrpSpPr/>
          <p:nvPr/>
        </p:nvGrpSpPr>
        <p:grpSpPr>
          <a:xfrm>
            <a:off x="766969" y="2093559"/>
            <a:ext cx="10658472" cy="792311"/>
            <a:chOff x="766764" y="1052512"/>
            <a:chExt cx="10658472" cy="792311"/>
          </a:xfrm>
        </p:grpSpPr>
        <p:sp>
          <p:nvSpPr>
            <p:cNvPr id="23" name="矩形 22">
              <a:extLst>
                <a:ext uri="{FF2B5EF4-FFF2-40B4-BE49-F238E27FC236}">
                  <a16:creationId xmlns:a16="http://schemas.microsoft.com/office/drawing/2014/main" id="{BA41CAE7-95C1-291D-262B-3735AB57D62F}"/>
                </a:ext>
              </a:extLst>
            </p:cNvPr>
            <p:cNvSpPr/>
            <p:nvPr/>
          </p:nvSpPr>
          <p:spPr>
            <a:xfrm>
              <a:off x="766764" y="1052513"/>
              <a:ext cx="1224780"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02</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4" name="矩形 23">
              <a:extLst>
                <a:ext uri="{FF2B5EF4-FFF2-40B4-BE49-F238E27FC236}">
                  <a16:creationId xmlns:a16="http://schemas.microsoft.com/office/drawing/2014/main" id="{3EDD6B79-CE9A-C764-3655-F23FC03185D6}"/>
                </a:ext>
              </a:extLst>
            </p:cNvPr>
            <p:cNvSpPr/>
            <p:nvPr/>
          </p:nvSpPr>
          <p:spPr>
            <a:xfrm>
              <a:off x="1991544" y="1052512"/>
              <a:ext cx="9433692"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CPU</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的运算速度远高于内存的读写速度</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--&gt;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CPU</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都自带一级缓存和二级缓存。</a:t>
              </a:r>
            </a:p>
          </p:txBody>
        </p:sp>
      </p:grpSp>
      <p:grpSp>
        <p:nvGrpSpPr>
          <p:cNvPr id="25" name="组合 24">
            <a:extLst>
              <a:ext uri="{FF2B5EF4-FFF2-40B4-BE49-F238E27FC236}">
                <a16:creationId xmlns:a16="http://schemas.microsoft.com/office/drawing/2014/main" id="{EC5FEE2D-8021-D4D3-4DC6-635884322323}"/>
              </a:ext>
            </a:extLst>
          </p:cNvPr>
          <p:cNvGrpSpPr/>
          <p:nvPr/>
        </p:nvGrpSpPr>
        <p:grpSpPr>
          <a:xfrm>
            <a:off x="766763" y="3134607"/>
            <a:ext cx="10658472" cy="792310"/>
            <a:chOff x="766764" y="1052513"/>
            <a:chExt cx="10658472" cy="792310"/>
          </a:xfrm>
        </p:grpSpPr>
        <p:sp>
          <p:nvSpPr>
            <p:cNvPr id="26" name="矩形 25">
              <a:extLst>
                <a:ext uri="{FF2B5EF4-FFF2-40B4-BE49-F238E27FC236}">
                  <a16:creationId xmlns:a16="http://schemas.microsoft.com/office/drawing/2014/main" id="{EF5817B2-AC61-A7C9-DA14-B918CB00E2AE}"/>
                </a:ext>
              </a:extLst>
            </p:cNvPr>
            <p:cNvSpPr/>
            <p:nvPr/>
          </p:nvSpPr>
          <p:spPr>
            <a:xfrm>
              <a:off x="766764" y="1052513"/>
              <a:ext cx="1224780"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03</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7" name="矩形 26">
              <a:extLst>
                <a:ext uri="{FF2B5EF4-FFF2-40B4-BE49-F238E27FC236}">
                  <a16:creationId xmlns:a16="http://schemas.microsoft.com/office/drawing/2014/main" id="{BCE212D2-AE75-6A5F-7D2B-B07321CDDDF8}"/>
                </a:ext>
              </a:extLst>
            </p:cNvPr>
            <p:cNvSpPr/>
            <p:nvPr/>
          </p:nvSpPr>
          <p:spPr>
            <a:xfrm>
              <a:off x="1991544" y="1052513"/>
              <a:ext cx="9433692" cy="79231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问题：</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CPU</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缓存还是不够快，且地址是不固定的，每次读写都要寻址也会拖慢速度。</a:t>
              </a:r>
            </a:p>
          </p:txBody>
        </p:sp>
      </p:grpSp>
      <p:grpSp>
        <p:nvGrpSpPr>
          <p:cNvPr id="28" name="组合 27">
            <a:extLst>
              <a:ext uri="{FF2B5EF4-FFF2-40B4-BE49-F238E27FC236}">
                <a16:creationId xmlns:a16="http://schemas.microsoft.com/office/drawing/2014/main" id="{64202DBA-BE3C-5079-96FF-283117E7C2E1}"/>
              </a:ext>
            </a:extLst>
          </p:cNvPr>
          <p:cNvGrpSpPr/>
          <p:nvPr/>
        </p:nvGrpSpPr>
        <p:grpSpPr>
          <a:xfrm>
            <a:off x="766766" y="4175654"/>
            <a:ext cx="10658472" cy="792310"/>
            <a:chOff x="766764" y="1052513"/>
            <a:chExt cx="10658472" cy="792310"/>
          </a:xfrm>
        </p:grpSpPr>
        <p:sp>
          <p:nvSpPr>
            <p:cNvPr id="29" name="矩形 28">
              <a:extLst>
                <a:ext uri="{FF2B5EF4-FFF2-40B4-BE49-F238E27FC236}">
                  <a16:creationId xmlns:a16="http://schemas.microsoft.com/office/drawing/2014/main" id="{DF9806A8-D1B7-80D7-7A25-930FFDF34F33}"/>
                </a:ext>
              </a:extLst>
            </p:cNvPr>
            <p:cNvSpPr/>
            <p:nvPr/>
          </p:nvSpPr>
          <p:spPr>
            <a:xfrm>
              <a:off x="766764" y="1052513"/>
              <a:ext cx="1224780"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04</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0" name="矩形 29">
              <a:extLst>
                <a:ext uri="{FF2B5EF4-FFF2-40B4-BE49-F238E27FC236}">
                  <a16:creationId xmlns:a16="http://schemas.microsoft.com/office/drawing/2014/main" id="{7028B88C-72FE-BFAE-E402-3DC6315B17C4}"/>
                </a:ext>
              </a:extLst>
            </p:cNvPr>
            <p:cNvSpPr/>
            <p:nvPr/>
          </p:nvSpPr>
          <p:spPr>
            <a:xfrm>
              <a:off x="1991544" y="1052513"/>
              <a:ext cx="9433692" cy="79231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解决方案：</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CPU</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使用寄存器来储存最常用的数据（比如循环变量）。</a:t>
              </a:r>
            </a:p>
          </p:txBody>
        </p:sp>
      </p:grpSp>
      <p:grpSp>
        <p:nvGrpSpPr>
          <p:cNvPr id="31" name="组合 30">
            <a:extLst>
              <a:ext uri="{FF2B5EF4-FFF2-40B4-BE49-F238E27FC236}">
                <a16:creationId xmlns:a16="http://schemas.microsoft.com/office/drawing/2014/main" id="{48E7AB26-6648-2255-5D59-525DAEC6FD9A}"/>
              </a:ext>
            </a:extLst>
          </p:cNvPr>
          <p:cNvGrpSpPr/>
          <p:nvPr/>
        </p:nvGrpSpPr>
        <p:grpSpPr>
          <a:xfrm>
            <a:off x="766763" y="5216700"/>
            <a:ext cx="10658472" cy="792310"/>
            <a:chOff x="766764" y="1052513"/>
            <a:chExt cx="10658472" cy="792310"/>
          </a:xfrm>
        </p:grpSpPr>
        <p:sp>
          <p:nvSpPr>
            <p:cNvPr id="32" name="矩形 31">
              <a:extLst>
                <a:ext uri="{FF2B5EF4-FFF2-40B4-BE49-F238E27FC236}">
                  <a16:creationId xmlns:a16="http://schemas.microsoft.com/office/drawing/2014/main" id="{5F2E200E-6DF1-4370-9ABC-01F29C0E6E25}"/>
                </a:ext>
              </a:extLst>
            </p:cNvPr>
            <p:cNvSpPr/>
            <p:nvPr/>
          </p:nvSpPr>
          <p:spPr>
            <a:xfrm>
              <a:off x="766764" y="1052513"/>
              <a:ext cx="1224780"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05</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3" name="矩形 32">
              <a:extLst>
                <a:ext uri="{FF2B5EF4-FFF2-40B4-BE49-F238E27FC236}">
                  <a16:creationId xmlns:a16="http://schemas.microsoft.com/office/drawing/2014/main" id="{146A41BD-73C4-BA5D-94E4-CDAF63925172}"/>
                </a:ext>
              </a:extLst>
            </p:cNvPr>
            <p:cNvSpPr/>
            <p:nvPr/>
          </p:nvSpPr>
          <p:spPr>
            <a:xfrm>
              <a:off x="1991544" y="1052513"/>
              <a:ext cx="9433692" cy="79231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CPU</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优先读写寄存器，再由寄存器跟内存交换数据。</a:t>
              </a:r>
            </a:p>
          </p:txBody>
        </p:sp>
      </p:grpSp>
    </p:spTree>
    <p:extLst>
      <p:ext uri="{BB962C8B-B14F-4D97-AF65-F5344CB8AC3E}">
        <p14:creationId xmlns:p14="http://schemas.microsoft.com/office/powerpoint/2010/main" val="123732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寄存器</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合 2">
            <a:extLst>
              <a:ext uri="{FF2B5EF4-FFF2-40B4-BE49-F238E27FC236}">
                <a16:creationId xmlns:a16="http://schemas.microsoft.com/office/drawing/2014/main" id="{E65C85FF-4C05-9148-D7BB-2A412450A628}"/>
              </a:ext>
            </a:extLst>
          </p:cNvPr>
          <p:cNvGrpSpPr/>
          <p:nvPr/>
        </p:nvGrpSpPr>
        <p:grpSpPr>
          <a:xfrm>
            <a:off x="766764" y="1052512"/>
            <a:ext cx="10658472" cy="792311"/>
            <a:chOff x="766764" y="1052512"/>
            <a:chExt cx="10658472" cy="792311"/>
          </a:xfrm>
        </p:grpSpPr>
        <p:sp>
          <p:nvSpPr>
            <p:cNvPr id="2" name="矩形 1">
              <a:extLst>
                <a:ext uri="{FF2B5EF4-FFF2-40B4-BE49-F238E27FC236}">
                  <a16:creationId xmlns:a16="http://schemas.microsoft.com/office/drawing/2014/main" id="{11B22945-87DE-0E3A-13E4-5CCE2C23E8D4}"/>
                </a:ext>
              </a:extLst>
            </p:cNvPr>
            <p:cNvSpPr/>
            <p:nvPr/>
          </p:nvSpPr>
          <p:spPr>
            <a:xfrm>
              <a:off x="766764" y="1052513"/>
              <a:ext cx="1224780"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01</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1" name="矩形 20">
              <a:extLst>
                <a:ext uri="{FF2B5EF4-FFF2-40B4-BE49-F238E27FC236}">
                  <a16:creationId xmlns:a16="http://schemas.microsoft.com/office/drawing/2014/main" id="{ADDA4203-C425-5D22-956C-C13BF9879111}"/>
                </a:ext>
              </a:extLst>
            </p:cNvPr>
            <p:cNvSpPr/>
            <p:nvPr/>
          </p:nvSpPr>
          <p:spPr>
            <a:xfrm>
              <a:off x="1991544" y="1052512"/>
              <a:ext cx="9433692"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寄存器（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register</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是中央处理器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CPU</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的组成部分。</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22" name="组合 21">
            <a:extLst>
              <a:ext uri="{FF2B5EF4-FFF2-40B4-BE49-F238E27FC236}">
                <a16:creationId xmlns:a16="http://schemas.microsoft.com/office/drawing/2014/main" id="{928F113F-A264-E633-80DF-1AEA4CF923C3}"/>
              </a:ext>
            </a:extLst>
          </p:cNvPr>
          <p:cNvGrpSpPr/>
          <p:nvPr/>
        </p:nvGrpSpPr>
        <p:grpSpPr>
          <a:xfrm>
            <a:off x="766969" y="2093559"/>
            <a:ext cx="10658472" cy="792311"/>
            <a:chOff x="766764" y="1052512"/>
            <a:chExt cx="10658472" cy="792311"/>
          </a:xfrm>
        </p:grpSpPr>
        <p:sp>
          <p:nvSpPr>
            <p:cNvPr id="23" name="矩形 22">
              <a:extLst>
                <a:ext uri="{FF2B5EF4-FFF2-40B4-BE49-F238E27FC236}">
                  <a16:creationId xmlns:a16="http://schemas.microsoft.com/office/drawing/2014/main" id="{BA41CAE7-95C1-291D-262B-3735AB57D62F}"/>
                </a:ext>
              </a:extLst>
            </p:cNvPr>
            <p:cNvSpPr/>
            <p:nvPr/>
          </p:nvSpPr>
          <p:spPr>
            <a:xfrm>
              <a:off x="766764" y="1052513"/>
              <a:ext cx="1224780"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02</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4" name="矩形 23">
              <a:extLst>
                <a:ext uri="{FF2B5EF4-FFF2-40B4-BE49-F238E27FC236}">
                  <a16:creationId xmlns:a16="http://schemas.microsoft.com/office/drawing/2014/main" id="{3EDD6B79-CE9A-C764-3655-F23FC03185D6}"/>
                </a:ext>
              </a:extLst>
            </p:cNvPr>
            <p:cNvSpPr/>
            <p:nvPr/>
          </p:nvSpPr>
          <p:spPr>
            <a:xfrm>
              <a:off x="1991544" y="1052512"/>
              <a:ext cx="9433692"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寄存器是有限存贮容量的高速存贮部件，它们可用来暂存指令、数据和地址。</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25" name="组合 24">
            <a:extLst>
              <a:ext uri="{FF2B5EF4-FFF2-40B4-BE49-F238E27FC236}">
                <a16:creationId xmlns:a16="http://schemas.microsoft.com/office/drawing/2014/main" id="{EC5FEE2D-8021-D4D3-4DC6-635884322323}"/>
              </a:ext>
            </a:extLst>
          </p:cNvPr>
          <p:cNvGrpSpPr/>
          <p:nvPr/>
        </p:nvGrpSpPr>
        <p:grpSpPr>
          <a:xfrm>
            <a:off x="766763" y="3134607"/>
            <a:ext cx="10658472" cy="792310"/>
            <a:chOff x="766764" y="1052513"/>
            <a:chExt cx="10658472" cy="792310"/>
          </a:xfrm>
        </p:grpSpPr>
        <p:sp>
          <p:nvSpPr>
            <p:cNvPr id="26" name="矩形 25">
              <a:extLst>
                <a:ext uri="{FF2B5EF4-FFF2-40B4-BE49-F238E27FC236}">
                  <a16:creationId xmlns:a16="http://schemas.microsoft.com/office/drawing/2014/main" id="{EF5817B2-AC61-A7C9-DA14-B918CB00E2AE}"/>
                </a:ext>
              </a:extLst>
            </p:cNvPr>
            <p:cNvSpPr/>
            <p:nvPr/>
          </p:nvSpPr>
          <p:spPr>
            <a:xfrm>
              <a:off x="766764" y="1052513"/>
              <a:ext cx="1224780"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03</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7" name="矩形 26">
              <a:extLst>
                <a:ext uri="{FF2B5EF4-FFF2-40B4-BE49-F238E27FC236}">
                  <a16:creationId xmlns:a16="http://schemas.microsoft.com/office/drawing/2014/main" id="{BCE212D2-AE75-6A5F-7D2B-B07321CDDDF8}"/>
                </a:ext>
              </a:extLst>
            </p:cNvPr>
            <p:cNvSpPr/>
            <p:nvPr/>
          </p:nvSpPr>
          <p:spPr>
            <a:xfrm>
              <a:off x="1991544" y="1052513"/>
              <a:ext cx="9433692" cy="79231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我们常常看到</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32</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位</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CPU</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64</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位</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CPU</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这样的名称，其实指的就是寄存器的大小。</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28" name="组合 27">
            <a:extLst>
              <a:ext uri="{FF2B5EF4-FFF2-40B4-BE49-F238E27FC236}">
                <a16:creationId xmlns:a16="http://schemas.microsoft.com/office/drawing/2014/main" id="{64202DBA-BE3C-5079-96FF-283117E7C2E1}"/>
              </a:ext>
            </a:extLst>
          </p:cNvPr>
          <p:cNvGrpSpPr/>
          <p:nvPr/>
        </p:nvGrpSpPr>
        <p:grpSpPr>
          <a:xfrm>
            <a:off x="766766" y="4175654"/>
            <a:ext cx="10658472" cy="792310"/>
            <a:chOff x="766764" y="1052513"/>
            <a:chExt cx="10658472" cy="792310"/>
          </a:xfrm>
        </p:grpSpPr>
        <p:sp>
          <p:nvSpPr>
            <p:cNvPr id="29" name="矩形 28">
              <a:extLst>
                <a:ext uri="{FF2B5EF4-FFF2-40B4-BE49-F238E27FC236}">
                  <a16:creationId xmlns:a16="http://schemas.microsoft.com/office/drawing/2014/main" id="{DF9806A8-D1B7-80D7-7A25-930FFDF34F33}"/>
                </a:ext>
              </a:extLst>
            </p:cNvPr>
            <p:cNvSpPr/>
            <p:nvPr/>
          </p:nvSpPr>
          <p:spPr>
            <a:xfrm>
              <a:off x="766764" y="1052513"/>
              <a:ext cx="1224780"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04</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0" name="矩形 29">
              <a:extLst>
                <a:ext uri="{FF2B5EF4-FFF2-40B4-BE49-F238E27FC236}">
                  <a16:creationId xmlns:a16="http://schemas.microsoft.com/office/drawing/2014/main" id="{7028B88C-72FE-BFAE-E402-3DC6315B17C4}"/>
                </a:ext>
              </a:extLst>
            </p:cNvPr>
            <p:cNvSpPr/>
            <p:nvPr/>
          </p:nvSpPr>
          <p:spPr>
            <a:xfrm>
              <a:off x="1991544" y="1052513"/>
              <a:ext cx="9433692" cy="79231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32</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位</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CPU</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的寄存器大小就是</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4</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个字节。</a:t>
              </a:r>
            </a:p>
          </p:txBody>
        </p:sp>
      </p:grpSp>
      <p:grpSp>
        <p:nvGrpSpPr>
          <p:cNvPr id="31" name="组合 30">
            <a:extLst>
              <a:ext uri="{FF2B5EF4-FFF2-40B4-BE49-F238E27FC236}">
                <a16:creationId xmlns:a16="http://schemas.microsoft.com/office/drawing/2014/main" id="{48E7AB26-6648-2255-5D59-525DAEC6FD9A}"/>
              </a:ext>
            </a:extLst>
          </p:cNvPr>
          <p:cNvGrpSpPr/>
          <p:nvPr/>
        </p:nvGrpSpPr>
        <p:grpSpPr>
          <a:xfrm>
            <a:off x="766763" y="5216700"/>
            <a:ext cx="10658472" cy="792310"/>
            <a:chOff x="766764" y="1052513"/>
            <a:chExt cx="10658472" cy="792310"/>
          </a:xfrm>
        </p:grpSpPr>
        <p:sp>
          <p:nvSpPr>
            <p:cNvPr id="32" name="矩形 31">
              <a:extLst>
                <a:ext uri="{FF2B5EF4-FFF2-40B4-BE49-F238E27FC236}">
                  <a16:creationId xmlns:a16="http://schemas.microsoft.com/office/drawing/2014/main" id="{5F2E200E-6DF1-4370-9ABC-01F29C0E6E25}"/>
                </a:ext>
              </a:extLst>
            </p:cNvPr>
            <p:cNvSpPr/>
            <p:nvPr/>
          </p:nvSpPr>
          <p:spPr>
            <a:xfrm>
              <a:off x="766764" y="1052513"/>
              <a:ext cx="1224780"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05</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3" name="矩形 32">
              <a:extLst>
                <a:ext uri="{FF2B5EF4-FFF2-40B4-BE49-F238E27FC236}">
                  <a16:creationId xmlns:a16="http://schemas.microsoft.com/office/drawing/2014/main" id="{146A41BD-73C4-BA5D-94E4-CDAF63925172}"/>
                </a:ext>
              </a:extLst>
            </p:cNvPr>
            <p:cNvSpPr/>
            <p:nvPr/>
          </p:nvSpPr>
          <p:spPr>
            <a:xfrm>
              <a:off x="1991544" y="1052513"/>
              <a:ext cx="9433692" cy="79231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64</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位</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CPU</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的寄存器大小就是</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8</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个字节。</a:t>
              </a:r>
            </a:p>
          </p:txBody>
        </p:sp>
      </p:grpSp>
    </p:spTree>
    <p:extLst>
      <p:ext uri="{BB962C8B-B14F-4D97-AF65-F5344CB8AC3E}">
        <p14:creationId xmlns:p14="http://schemas.microsoft.com/office/powerpoint/2010/main" val="281311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主要寄存器</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合 2">
            <a:extLst>
              <a:ext uri="{FF2B5EF4-FFF2-40B4-BE49-F238E27FC236}">
                <a16:creationId xmlns:a16="http://schemas.microsoft.com/office/drawing/2014/main" id="{E65C85FF-4C05-9148-D7BB-2A412450A628}"/>
              </a:ext>
            </a:extLst>
          </p:cNvPr>
          <p:cNvGrpSpPr/>
          <p:nvPr/>
        </p:nvGrpSpPr>
        <p:grpSpPr>
          <a:xfrm>
            <a:off x="774340" y="1052512"/>
            <a:ext cx="10658472" cy="692697"/>
            <a:chOff x="766763" y="1052512"/>
            <a:chExt cx="10658472" cy="792311"/>
          </a:xfrm>
        </p:grpSpPr>
        <p:sp>
          <p:nvSpPr>
            <p:cNvPr id="2" name="矩形 1">
              <a:extLst>
                <a:ext uri="{FF2B5EF4-FFF2-40B4-BE49-F238E27FC236}">
                  <a16:creationId xmlns:a16="http://schemas.microsoft.com/office/drawing/2014/main" id="{11B22945-87DE-0E3A-13E4-5CCE2C23E8D4}"/>
                </a:ext>
              </a:extLst>
            </p:cNvPr>
            <p:cNvSpPr/>
            <p:nvPr/>
          </p:nvSpPr>
          <p:spPr>
            <a:xfrm>
              <a:off x="766763" y="1052513"/>
              <a:ext cx="2441339"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01</a:t>
              </a:r>
              <a:r>
                <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 指针寄存器</a:t>
              </a:r>
            </a:p>
          </p:txBody>
        </p:sp>
        <p:sp>
          <p:nvSpPr>
            <p:cNvPr id="21" name="矩形 20">
              <a:extLst>
                <a:ext uri="{FF2B5EF4-FFF2-40B4-BE49-F238E27FC236}">
                  <a16:creationId xmlns:a16="http://schemas.microsoft.com/office/drawing/2014/main" id="{ADDA4203-C425-5D22-956C-C13BF9879111}"/>
                </a:ext>
              </a:extLst>
            </p:cNvPr>
            <p:cNvSpPr/>
            <p:nvPr/>
          </p:nvSpPr>
          <p:spPr>
            <a:xfrm>
              <a:off x="3208100" y="1052512"/>
              <a:ext cx="8217135"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ESP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EBP</a:t>
              </a:r>
            </a:p>
          </p:txBody>
        </p:sp>
      </p:grpSp>
      <p:grpSp>
        <p:nvGrpSpPr>
          <p:cNvPr id="22" name="组合 21">
            <a:extLst>
              <a:ext uri="{FF2B5EF4-FFF2-40B4-BE49-F238E27FC236}">
                <a16:creationId xmlns:a16="http://schemas.microsoft.com/office/drawing/2014/main" id="{928F113F-A264-E633-80DF-1AEA4CF923C3}"/>
              </a:ext>
            </a:extLst>
          </p:cNvPr>
          <p:cNvGrpSpPr/>
          <p:nvPr/>
        </p:nvGrpSpPr>
        <p:grpSpPr>
          <a:xfrm>
            <a:off x="759187" y="1965216"/>
            <a:ext cx="10673627" cy="692697"/>
            <a:chOff x="751609" y="1052512"/>
            <a:chExt cx="10673627" cy="792311"/>
          </a:xfrm>
        </p:grpSpPr>
        <p:sp>
          <p:nvSpPr>
            <p:cNvPr id="23" name="矩形 22">
              <a:extLst>
                <a:ext uri="{FF2B5EF4-FFF2-40B4-BE49-F238E27FC236}">
                  <a16:creationId xmlns:a16="http://schemas.microsoft.com/office/drawing/2014/main" id="{BA41CAE7-95C1-291D-262B-3735AB57D62F}"/>
                </a:ext>
              </a:extLst>
            </p:cNvPr>
            <p:cNvSpPr/>
            <p:nvPr/>
          </p:nvSpPr>
          <p:spPr>
            <a:xfrm>
              <a:off x="751609" y="1052513"/>
              <a:ext cx="2456494"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02</a:t>
              </a:r>
              <a:r>
                <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 指令指针寄存器</a:t>
              </a:r>
            </a:p>
          </p:txBody>
        </p:sp>
        <p:sp>
          <p:nvSpPr>
            <p:cNvPr id="24" name="矩形 23">
              <a:extLst>
                <a:ext uri="{FF2B5EF4-FFF2-40B4-BE49-F238E27FC236}">
                  <a16:creationId xmlns:a16="http://schemas.microsoft.com/office/drawing/2014/main" id="{3EDD6B79-CE9A-C764-3655-F23FC03185D6}"/>
                </a:ext>
              </a:extLst>
            </p:cNvPr>
            <p:cNvSpPr/>
            <p:nvPr/>
          </p:nvSpPr>
          <p:spPr>
            <a:xfrm>
              <a:off x="3208102" y="1052512"/>
              <a:ext cx="8217134"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EIP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IR</a:t>
              </a:r>
            </a:p>
          </p:txBody>
        </p:sp>
      </p:grpSp>
      <p:grpSp>
        <p:nvGrpSpPr>
          <p:cNvPr id="25" name="组合 24">
            <a:extLst>
              <a:ext uri="{FF2B5EF4-FFF2-40B4-BE49-F238E27FC236}">
                <a16:creationId xmlns:a16="http://schemas.microsoft.com/office/drawing/2014/main" id="{EC5FEE2D-8021-D4D3-4DC6-635884322323}"/>
              </a:ext>
            </a:extLst>
          </p:cNvPr>
          <p:cNvGrpSpPr/>
          <p:nvPr/>
        </p:nvGrpSpPr>
        <p:grpSpPr>
          <a:xfrm>
            <a:off x="774341" y="3790623"/>
            <a:ext cx="10658472" cy="692696"/>
            <a:chOff x="766763" y="1052513"/>
            <a:chExt cx="10658472" cy="792310"/>
          </a:xfrm>
        </p:grpSpPr>
        <p:sp>
          <p:nvSpPr>
            <p:cNvPr id="26" name="矩形 25">
              <a:extLst>
                <a:ext uri="{FF2B5EF4-FFF2-40B4-BE49-F238E27FC236}">
                  <a16:creationId xmlns:a16="http://schemas.microsoft.com/office/drawing/2014/main" id="{EF5817B2-AC61-A7C9-DA14-B918CB00E2AE}"/>
                </a:ext>
              </a:extLst>
            </p:cNvPr>
            <p:cNvSpPr/>
            <p:nvPr/>
          </p:nvSpPr>
          <p:spPr>
            <a:xfrm>
              <a:off x="766763" y="1052513"/>
              <a:ext cx="2441336"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04</a:t>
              </a:r>
              <a:r>
                <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 数据寄存器</a:t>
              </a:r>
            </a:p>
          </p:txBody>
        </p:sp>
        <p:sp>
          <p:nvSpPr>
            <p:cNvPr id="27" name="矩形 26">
              <a:extLst>
                <a:ext uri="{FF2B5EF4-FFF2-40B4-BE49-F238E27FC236}">
                  <a16:creationId xmlns:a16="http://schemas.microsoft.com/office/drawing/2014/main" id="{BCE212D2-AE75-6A5F-7D2B-B07321CDDDF8}"/>
                </a:ext>
              </a:extLst>
            </p:cNvPr>
            <p:cNvSpPr/>
            <p:nvPr/>
          </p:nvSpPr>
          <p:spPr>
            <a:xfrm>
              <a:off x="3208097" y="1052513"/>
              <a:ext cx="8217138" cy="79231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EAX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EBX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ECX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EDX</a:t>
              </a:r>
            </a:p>
          </p:txBody>
        </p:sp>
      </p:grpSp>
      <p:grpSp>
        <p:nvGrpSpPr>
          <p:cNvPr id="28" name="组合 27">
            <a:extLst>
              <a:ext uri="{FF2B5EF4-FFF2-40B4-BE49-F238E27FC236}">
                <a16:creationId xmlns:a16="http://schemas.microsoft.com/office/drawing/2014/main" id="{64202DBA-BE3C-5079-96FF-283117E7C2E1}"/>
              </a:ext>
            </a:extLst>
          </p:cNvPr>
          <p:cNvGrpSpPr/>
          <p:nvPr/>
        </p:nvGrpSpPr>
        <p:grpSpPr>
          <a:xfrm>
            <a:off x="774341" y="2877920"/>
            <a:ext cx="10658473" cy="692696"/>
            <a:chOff x="766763" y="1052513"/>
            <a:chExt cx="10658473" cy="792310"/>
          </a:xfrm>
        </p:grpSpPr>
        <p:sp>
          <p:nvSpPr>
            <p:cNvPr id="29" name="矩形 28">
              <a:extLst>
                <a:ext uri="{FF2B5EF4-FFF2-40B4-BE49-F238E27FC236}">
                  <a16:creationId xmlns:a16="http://schemas.microsoft.com/office/drawing/2014/main" id="{DF9806A8-D1B7-80D7-7A25-930FFDF34F33}"/>
                </a:ext>
              </a:extLst>
            </p:cNvPr>
            <p:cNvSpPr/>
            <p:nvPr/>
          </p:nvSpPr>
          <p:spPr>
            <a:xfrm>
              <a:off x="766763" y="1052513"/>
              <a:ext cx="2441336"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03</a:t>
              </a:r>
              <a:r>
                <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 变址寄存器</a:t>
              </a:r>
            </a:p>
          </p:txBody>
        </p:sp>
        <p:sp>
          <p:nvSpPr>
            <p:cNvPr id="30" name="矩形 29">
              <a:extLst>
                <a:ext uri="{FF2B5EF4-FFF2-40B4-BE49-F238E27FC236}">
                  <a16:creationId xmlns:a16="http://schemas.microsoft.com/office/drawing/2014/main" id="{7028B88C-72FE-BFAE-E402-3DC6315B17C4}"/>
                </a:ext>
              </a:extLst>
            </p:cNvPr>
            <p:cNvSpPr/>
            <p:nvPr/>
          </p:nvSpPr>
          <p:spPr>
            <a:xfrm>
              <a:off x="3208098" y="1052513"/>
              <a:ext cx="8217138" cy="79231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ESI</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EDI</a:t>
              </a: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31" name="组合 30">
            <a:extLst>
              <a:ext uri="{FF2B5EF4-FFF2-40B4-BE49-F238E27FC236}">
                <a16:creationId xmlns:a16="http://schemas.microsoft.com/office/drawing/2014/main" id="{48E7AB26-6648-2255-5D59-525DAEC6FD9A}"/>
              </a:ext>
            </a:extLst>
          </p:cNvPr>
          <p:cNvGrpSpPr/>
          <p:nvPr/>
        </p:nvGrpSpPr>
        <p:grpSpPr>
          <a:xfrm>
            <a:off x="774341" y="4703326"/>
            <a:ext cx="10658472" cy="692696"/>
            <a:chOff x="766763" y="1052513"/>
            <a:chExt cx="10658472" cy="792310"/>
          </a:xfrm>
        </p:grpSpPr>
        <p:sp>
          <p:nvSpPr>
            <p:cNvPr id="32" name="矩形 31">
              <a:extLst>
                <a:ext uri="{FF2B5EF4-FFF2-40B4-BE49-F238E27FC236}">
                  <a16:creationId xmlns:a16="http://schemas.microsoft.com/office/drawing/2014/main" id="{5F2E200E-6DF1-4370-9ABC-01F29C0E6E25}"/>
                </a:ext>
              </a:extLst>
            </p:cNvPr>
            <p:cNvSpPr/>
            <p:nvPr/>
          </p:nvSpPr>
          <p:spPr>
            <a:xfrm>
              <a:off x="766763" y="1052513"/>
              <a:ext cx="2441335"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05</a:t>
              </a:r>
              <a:r>
                <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 段寄存器</a:t>
              </a:r>
            </a:p>
          </p:txBody>
        </p:sp>
        <p:sp>
          <p:nvSpPr>
            <p:cNvPr id="33" name="矩形 32">
              <a:extLst>
                <a:ext uri="{FF2B5EF4-FFF2-40B4-BE49-F238E27FC236}">
                  <a16:creationId xmlns:a16="http://schemas.microsoft.com/office/drawing/2014/main" id="{146A41BD-73C4-BA5D-94E4-CDAF63925172}"/>
                </a:ext>
              </a:extLst>
            </p:cNvPr>
            <p:cNvSpPr/>
            <p:nvPr/>
          </p:nvSpPr>
          <p:spPr>
            <a:xfrm>
              <a:off x="3208097" y="1052513"/>
              <a:ext cx="8217138" cy="79231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DS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ES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FS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GS</a:t>
              </a: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19" name="组合 18">
            <a:extLst>
              <a:ext uri="{FF2B5EF4-FFF2-40B4-BE49-F238E27FC236}">
                <a16:creationId xmlns:a16="http://schemas.microsoft.com/office/drawing/2014/main" id="{F18CC456-7521-37EE-0515-BD9FA8F4013D}"/>
              </a:ext>
            </a:extLst>
          </p:cNvPr>
          <p:cNvGrpSpPr/>
          <p:nvPr/>
        </p:nvGrpSpPr>
        <p:grpSpPr>
          <a:xfrm>
            <a:off x="774342" y="5616029"/>
            <a:ext cx="10658471" cy="692696"/>
            <a:chOff x="766764" y="1052513"/>
            <a:chExt cx="10658471" cy="792310"/>
          </a:xfrm>
        </p:grpSpPr>
        <p:sp>
          <p:nvSpPr>
            <p:cNvPr id="20" name="矩形 19">
              <a:extLst>
                <a:ext uri="{FF2B5EF4-FFF2-40B4-BE49-F238E27FC236}">
                  <a16:creationId xmlns:a16="http://schemas.microsoft.com/office/drawing/2014/main" id="{FF6D0A6E-3D11-13A6-248D-61FD46F5FC5D}"/>
                </a:ext>
              </a:extLst>
            </p:cNvPr>
            <p:cNvSpPr/>
            <p:nvPr/>
          </p:nvSpPr>
          <p:spPr>
            <a:xfrm>
              <a:off x="766764" y="1052513"/>
              <a:ext cx="2441334"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06</a:t>
              </a:r>
              <a:r>
                <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 标志寄存器</a:t>
              </a:r>
            </a:p>
          </p:txBody>
        </p:sp>
        <p:sp>
          <p:nvSpPr>
            <p:cNvPr id="34" name="矩形 33">
              <a:extLst>
                <a:ext uri="{FF2B5EF4-FFF2-40B4-BE49-F238E27FC236}">
                  <a16:creationId xmlns:a16="http://schemas.microsoft.com/office/drawing/2014/main" id="{F02DE569-BA65-53E1-EBBC-097F57CF4692}"/>
                </a:ext>
              </a:extLst>
            </p:cNvPr>
            <p:cNvSpPr/>
            <p:nvPr/>
          </p:nvSpPr>
          <p:spPr>
            <a:xfrm>
              <a:off x="3208097" y="1052513"/>
              <a:ext cx="8217138" cy="79231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ZF</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OF</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CF</a:t>
              </a: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74043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软件开发关键步骤</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合 11">
            <a:extLst>
              <a:ext uri="{FF2B5EF4-FFF2-40B4-BE49-F238E27FC236}">
                <a16:creationId xmlns:a16="http://schemas.microsoft.com/office/drawing/2014/main" id="{A20B356C-BC6B-3F95-C95C-415D95E16981}"/>
              </a:ext>
            </a:extLst>
          </p:cNvPr>
          <p:cNvGrpSpPr/>
          <p:nvPr/>
        </p:nvGrpSpPr>
        <p:grpSpPr>
          <a:xfrm>
            <a:off x="758971" y="1052514"/>
            <a:ext cx="5111750" cy="2370086"/>
            <a:chOff x="623888" y="1052514"/>
            <a:chExt cx="5111750" cy="2370086"/>
          </a:xfrm>
        </p:grpSpPr>
        <p:sp>
          <p:nvSpPr>
            <p:cNvPr id="9" name="矩形 8">
              <a:extLst>
                <a:ext uri="{FF2B5EF4-FFF2-40B4-BE49-F238E27FC236}">
                  <a16:creationId xmlns:a16="http://schemas.microsoft.com/office/drawing/2014/main" id="{C0F44430-9A0B-4002-7AEA-7A41764A1036}"/>
                </a:ext>
              </a:extLst>
            </p:cNvPr>
            <p:cNvSpPr/>
            <p:nvPr/>
          </p:nvSpPr>
          <p:spPr>
            <a:xfrm>
              <a:off x="623888" y="1052514"/>
              <a:ext cx="5111750" cy="2370086"/>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761369" y="1148820"/>
              <a:ext cx="1253869"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01</a:t>
              </a:r>
              <a:r>
                <a:rPr kumimoji="1" lang="zh-CN" altLang="en-US" sz="2400" dirty="0">
                  <a:solidFill>
                    <a:srgbClr val="0048AA"/>
                  </a:solidFill>
                  <a:latin typeface="Microsoft YaHei" panose="020B0503020204020204" pitchFamily="34" charset="-122"/>
                  <a:ea typeface="Microsoft YaHei" panose="020B0503020204020204" pitchFamily="34" charset="-122"/>
                </a:rPr>
                <a:t> 编辑</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761369" y="1706792"/>
              <a:ext cx="4824536" cy="441852"/>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程序员按照需求编写源代码。</a:t>
              </a:r>
            </a:p>
          </p:txBody>
        </p:sp>
      </p:grpSp>
      <p:grpSp>
        <p:nvGrpSpPr>
          <p:cNvPr id="13" name="组合 12">
            <a:extLst>
              <a:ext uri="{FF2B5EF4-FFF2-40B4-BE49-F238E27FC236}">
                <a16:creationId xmlns:a16="http://schemas.microsoft.com/office/drawing/2014/main" id="{5D9DC5DC-8FF1-6E1A-5C1D-FBF82AF6C8A5}"/>
              </a:ext>
            </a:extLst>
          </p:cNvPr>
          <p:cNvGrpSpPr/>
          <p:nvPr/>
        </p:nvGrpSpPr>
        <p:grpSpPr>
          <a:xfrm>
            <a:off x="6313488" y="1052513"/>
            <a:ext cx="5111750" cy="2376487"/>
            <a:chOff x="623888" y="1052513"/>
            <a:chExt cx="5111750" cy="2376487"/>
          </a:xfrm>
        </p:grpSpPr>
        <p:sp>
          <p:nvSpPr>
            <p:cNvPr id="14" name="矩形 13">
              <a:extLst>
                <a:ext uri="{FF2B5EF4-FFF2-40B4-BE49-F238E27FC236}">
                  <a16:creationId xmlns:a16="http://schemas.microsoft.com/office/drawing/2014/main" id="{0065E4BB-623F-ED4D-6B5D-ABB3EA8A6B08}"/>
                </a:ext>
              </a:extLst>
            </p:cNvPr>
            <p:cNvSpPr/>
            <p:nvPr/>
          </p:nvSpPr>
          <p:spPr>
            <a:xfrm>
              <a:off x="623888" y="1052513"/>
              <a:ext cx="5111750" cy="2376487"/>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761369" y="1148820"/>
              <a:ext cx="1253869"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02</a:t>
              </a:r>
              <a:r>
                <a:rPr kumimoji="1" lang="zh-CN" altLang="en-US" sz="2400" dirty="0">
                  <a:solidFill>
                    <a:srgbClr val="0048AA"/>
                  </a:solidFill>
                  <a:latin typeface="Microsoft YaHei" panose="020B0503020204020204" pitchFamily="34" charset="-122"/>
                  <a:ea typeface="Microsoft YaHei" panose="020B0503020204020204" pitchFamily="34" charset="-122"/>
                </a:rPr>
                <a:t> 编译</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761369" y="1706792"/>
              <a:ext cx="4824536" cy="826573"/>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编译器检查源代码语法并对单个源文件产生可执行程序。</a:t>
              </a:r>
            </a:p>
          </p:txBody>
        </p:sp>
      </p:grpSp>
      <p:grpSp>
        <p:nvGrpSpPr>
          <p:cNvPr id="17" name="组合 16">
            <a:extLst>
              <a:ext uri="{FF2B5EF4-FFF2-40B4-BE49-F238E27FC236}">
                <a16:creationId xmlns:a16="http://schemas.microsoft.com/office/drawing/2014/main" id="{7EEDDAD4-0FBA-3D7A-E86B-0F98E06D41C4}"/>
              </a:ext>
            </a:extLst>
          </p:cNvPr>
          <p:cNvGrpSpPr/>
          <p:nvPr/>
        </p:nvGrpSpPr>
        <p:grpSpPr>
          <a:xfrm>
            <a:off x="766172" y="3741332"/>
            <a:ext cx="5111750" cy="2370086"/>
            <a:chOff x="623888" y="1052514"/>
            <a:chExt cx="5111750" cy="2370086"/>
          </a:xfrm>
        </p:grpSpPr>
        <p:sp>
          <p:nvSpPr>
            <p:cNvPr id="18" name="矩形 17">
              <a:extLst>
                <a:ext uri="{FF2B5EF4-FFF2-40B4-BE49-F238E27FC236}">
                  <a16:creationId xmlns:a16="http://schemas.microsoft.com/office/drawing/2014/main" id="{79AD888A-65DB-A197-9ECD-E83FA5003CA8}"/>
                </a:ext>
              </a:extLst>
            </p:cNvPr>
            <p:cNvSpPr/>
            <p:nvPr/>
          </p:nvSpPr>
          <p:spPr>
            <a:xfrm>
              <a:off x="623888" y="1052514"/>
              <a:ext cx="5111750" cy="2370086"/>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B43768E6-073E-7ABC-ADB5-1135BCFF65C0}"/>
                </a:ext>
              </a:extLst>
            </p:cNvPr>
            <p:cNvSpPr txBox="1"/>
            <p:nvPr/>
          </p:nvSpPr>
          <p:spPr>
            <a:xfrm>
              <a:off x="761369" y="1148820"/>
              <a:ext cx="1253869"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03</a:t>
              </a:r>
              <a:r>
                <a:rPr kumimoji="1" lang="zh-CN" altLang="en-US" sz="2400" dirty="0">
                  <a:solidFill>
                    <a:srgbClr val="0048AA"/>
                  </a:solidFill>
                  <a:latin typeface="Microsoft YaHei" panose="020B0503020204020204" pitchFamily="34" charset="-122"/>
                  <a:ea typeface="Microsoft YaHei" panose="020B0503020204020204" pitchFamily="34" charset="-122"/>
                </a:rPr>
                <a:t> 链接</a:t>
              </a:r>
            </a:p>
          </p:txBody>
        </p:sp>
        <p:sp>
          <p:nvSpPr>
            <p:cNvPr id="20" name="文本框 19">
              <a:extLst>
                <a:ext uri="{FF2B5EF4-FFF2-40B4-BE49-F238E27FC236}">
                  <a16:creationId xmlns:a16="http://schemas.microsoft.com/office/drawing/2014/main" id="{B557FEB0-0BFA-E07B-1A98-567B497C9D90}"/>
                </a:ext>
              </a:extLst>
            </p:cNvPr>
            <p:cNvSpPr txBox="1"/>
            <p:nvPr/>
          </p:nvSpPr>
          <p:spPr>
            <a:xfrm>
              <a:off x="767495" y="1706792"/>
              <a:ext cx="4824536" cy="826573"/>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多个可执行文件进行关联（函数调用信息），增加启动程序等。</a:t>
              </a:r>
            </a:p>
          </p:txBody>
        </p:sp>
      </p:grpSp>
      <p:grpSp>
        <p:nvGrpSpPr>
          <p:cNvPr id="21" name="组合 20">
            <a:extLst>
              <a:ext uri="{FF2B5EF4-FFF2-40B4-BE49-F238E27FC236}">
                <a16:creationId xmlns:a16="http://schemas.microsoft.com/office/drawing/2014/main" id="{1CC44C4A-6120-C577-933F-32B2974D644F}"/>
              </a:ext>
            </a:extLst>
          </p:cNvPr>
          <p:cNvGrpSpPr/>
          <p:nvPr/>
        </p:nvGrpSpPr>
        <p:grpSpPr>
          <a:xfrm>
            <a:off x="6313488" y="3744210"/>
            <a:ext cx="5111750" cy="2370086"/>
            <a:chOff x="623888" y="1052514"/>
            <a:chExt cx="5111750" cy="2370086"/>
          </a:xfrm>
        </p:grpSpPr>
        <p:sp>
          <p:nvSpPr>
            <p:cNvPr id="22" name="矩形 21">
              <a:extLst>
                <a:ext uri="{FF2B5EF4-FFF2-40B4-BE49-F238E27FC236}">
                  <a16:creationId xmlns:a16="http://schemas.microsoft.com/office/drawing/2014/main" id="{F4941B90-3499-1ED4-0CAB-B8E4B69DCC93}"/>
                </a:ext>
              </a:extLst>
            </p:cNvPr>
            <p:cNvSpPr/>
            <p:nvPr/>
          </p:nvSpPr>
          <p:spPr>
            <a:xfrm>
              <a:off x="623888" y="1052514"/>
              <a:ext cx="5111750" cy="2370086"/>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22">
              <a:extLst>
                <a:ext uri="{FF2B5EF4-FFF2-40B4-BE49-F238E27FC236}">
                  <a16:creationId xmlns:a16="http://schemas.microsoft.com/office/drawing/2014/main" id="{375B67C4-BF2D-0BE5-0D34-BC0707FD6ABD}"/>
                </a:ext>
              </a:extLst>
            </p:cNvPr>
            <p:cNvSpPr txBox="1"/>
            <p:nvPr/>
          </p:nvSpPr>
          <p:spPr>
            <a:xfrm>
              <a:off x="761369" y="1148820"/>
              <a:ext cx="1253869"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04</a:t>
              </a:r>
              <a:r>
                <a:rPr kumimoji="1" lang="zh-CN" altLang="en-US" sz="2400" dirty="0">
                  <a:solidFill>
                    <a:srgbClr val="0048AA"/>
                  </a:solidFill>
                  <a:latin typeface="Microsoft YaHei" panose="020B0503020204020204" pitchFamily="34" charset="-122"/>
                  <a:ea typeface="Microsoft YaHei" panose="020B0503020204020204" pitchFamily="34" charset="-122"/>
                </a:rPr>
                <a:t> 运行</a:t>
              </a:r>
            </a:p>
          </p:txBody>
        </p:sp>
        <p:sp>
          <p:nvSpPr>
            <p:cNvPr id="24" name="文本框 23">
              <a:extLst>
                <a:ext uri="{FF2B5EF4-FFF2-40B4-BE49-F238E27FC236}">
                  <a16:creationId xmlns:a16="http://schemas.microsoft.com/office/drawing/2014/main" id="{0C214441-D6CC-5B10-2FEC-0699EB43198A}"/>
                </a:ext>
              </a:extLst>
            </p:cNvPr>
            <p:cNvSpPr txBox="1"/>
            <p:nvPr/>
          </p:nvSpPr>
          <p:spPr>
            <a:xfrm>
              <a:off x="767495" y="1706792"/>
              <a:ext cx="4824536" cy="121129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将可执行程序加载到内存中。处理器将到内存的代码区一条一条地取出指令和操作数，并送入算术逻辑单元进行运算。</a:t>
              </a:r>
            </a:p>
          </p:txBody>
        </p:sp>
      </p:grpSp>
    </p:spTree>
    <p:extLst>
      <p:ext uri="{BB962C8B-B14F-4D97-AF65-F5344CB8AC3E}">
        <p14:creationId xmlns:p14="http://schemas.microsoft.com/office/powerpoint/2010/main" val="16396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指针寄存器（</a:t>
            </a:r>
            <a:r>
              <a:rPr kumimoji="1" lang="en-US" altLang="zh-CN" sz="3200" dirty="0">
                <a:latin typeface="Microsoft YaHei" panose="020B0503020204020204" pitchFamily="34" charset="-122"/>
                <a:ea typeface="Microsoft YaHei" panose="020B0503020204020204" pitchFamily="34" charset="-122"/>
              </a:rPr>
              <a:t>EBP</a:t>
            </a:r>
            <a:r>
              <a:rPr kumimoji="1" lang="zh-CN" altLang="en-US" sz="3200" dirty="0">
                <a:latin typeface="Microsoft YaHei" panose="020B0503020204020204" pitchFamily="34" charset="-122"/>
                <a:ea typeface="Microsoft YaHei" panose="020B0503020204020204" pitchFamily="34" charset="-122"/>
              </a:rPr>
              <a:t>，</a:t>
            </a:r>
            <a:r>
              <a:rPr kumimoji="1" lang="en-US" altLang="zh-CN" sz="3200" dirty="0">
                <a:latin typeface="Microsoft YaHei" panose="020B0503020204020204" pitchFamily="34" charset="-122"/>
                <a:ea typeface="Microsoft YaHei" panose="020B0503020204020204" pitchFamily="34" charset="-122"/>
              </a:rPr>
              <a:t>ESP</a:t>
            </a:r>
            <a:r>
              <a:rPr kumimoji="1" lang="zh-CN" altLang="en-US" sz="3200" dirty="0">
                <a:latin typeface="Microsoft YaHei" panose="020B0503020204020204" pitchFamily="34" charset="-122"/>
                <a:ea typeface="Microsoft YaHei" panose="020B0503020204020204" pitchFamily="34" charset="-122"/>
              </a:rPr>
              <a:t>）</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0" y="1052513"/>
            <a:ext cx="10666267" cy="1070155"/>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FEA0D78-1385-719C-4EF9-069CC2B7058E}"/>
              </a:ext>
            </a:extLst>
          </p:cNvPr>
          <p:cNvSpPr txBox="1"/>
          <p:nvPr/>
        </p:nvSpPr>
        <p:spPr>
          <a:xfrm>
            <a:off x="943531" y="1196752"/>
            <a:ext cx="10297142" cy="826637"/>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指针寄存器主要用于存放系统栈内存储单元的偏移量。</a:t>
            </a: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指针寄存器可分割为</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32</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位，</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16</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位寄存器。</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nvGrpSpPr>
          <p:cNvPr id="6" name="组合 5">
            <a:extLst>
              <a:ext uri="{FF2B5EF4-FFF2-40B4-BE49-F238E27FC236}">
                <a16:creationId xmlns:a16="http://schemas.microsoft.com/office/drawing/2014/main" id="{AF806073-3346-B076-7221-290C8FD34506}"/>
              </a:ext>
            </a:extLst>
          </p:cNvPr>
          <p:cNvGrpSpPr/>
          <p:nvPr/>
        </p:nvGrpSpPr>
        <p:grpSpPr>
          <a:xfrm>
            <a:off x="758971" y="2420888"/>
            <a:ext cx="5111750" cy="3887836"/>
            <a:chOff x="758971" y="2420888"/>
            <a:chExt cx="5111750" cy="3887836"/>
          </a:xfrm>
        </p:grpSpPr>
        <p:sp>
          <p:nvSpPr>
            <p:cNvPr id="8" name="矩形 7">
              <a:extLst>
                <a:ext uri="{FF2B5EF4-FFF2-40B4-BE49-F238E27FC236}">
                  <a16:creationId xmlns:a16="http://schemas.microsoft.com/office/drawing/2014/main" id="{9236D429-54BC-C34E-3839-AE1DE64AA61B}"/>
                </a:ext>
              </a:extLst>
            </p:cNvPr>
            <p:cNvSpPr/>
            <p:nvPr/>
          </p:nvSpPr>
          <p:spPr>
            <a:xfrm>
              <a:off x="758971" y="2420888"/>
              <a:ext cx="5111750" cy="3887836"/>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E3B38DEC-9B2B-8DB2-DE58-C3E89DBCEE82}"/>
                </a:ext>
              </a:extLst>
            </p:cNvPr>
            <p:cNvSpPr txBox="1"/>
            <p:nvPr/>
          </p:nvSpPr>
          <p:spPr>
            <a:xfrm>
              <a:off x="839416" y="2583820"/>
              <a:ext cx="203132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栈指针寄存器</a:t>
              </a:r>
            </a:p>
          </p:txBody>
        </p:sp>
      </p:grpSp>
      <p:sp>
        <p:nvSpPr>
          <p:cNvPr id="3" name="文本框 2">
            <a:extLst>
              <a:ext uri="{FF2B5EF4-FFF2-40B4-BE49-F238E27FC236}">
                <a16:creationId xmlns:a16="http://schemas.microsoft.com/office/drawing/2014/main" id="{B81BEB36-3884-FEE1-1D1C-719C2531B684}"/>
              </a:ext>
            </a:extLst>
          </p:cNvPr>
          <p:cNvSpPr txBox="1"/>
          <p:nvPr/>
        </p:nvSpPr>
        <p:spPr>
          <a:xfrm>
            <a:off x="865140" y="3096928"/>
            <a:ext cx="4958403" cy="753220"/>
          </a:xfrm>
          <a:prstGeom prst="rect">
            <a:avLst/>
          </a:prstGeom>
          <a:noFill/>
        </p:spPr>
        <p:txBody>
          <a:bodyPr wrap="square" rtlCol="0">
            <a:spAutoFit/>
          </a:bodyPr>
          <a:lstStyle/>
          <a:p>
            <a:pPr>
              <a:lnSpc>
                <a:spcPct val="125000"/>
              </a:lnSpc>
            </a:pPr>
            <a:r>
              <a:rPr kumimoji="1" lang="zh-CN" altLang="en-US" dirty="0">
                <a:latin typeface="Microsoft YaHei" panose="020B0503020204020204" pitchFamily="34" charset="-122"/>
                <a:ea typeface="Microsoft YaHei" panose="020B0503020204020204" pitchFamily="34" charset="-122"/>
              </a:rPr>
              <a:t>其内存放着一个指针，该指针永远指向系统栈最上面一个栈帧的栈顶。</a:t>
            </a:r>
          </a:p>
        </p:txBody>
      </p:sp>
      <p:grpSp>
        <p:nvGrpSpPr>
          <p:cNvPr id="21" name="组合 20">
            <a:extLst>
              <a:ext uri="{FF2B5EF4-FFF2-40B4-BE49-F238E27FC236}">
                <a16:creationId xmlns:a16="http://schemas.microsoft.com/office/drawing/2014/main" id="{2FA423C4-8B81-8406-1FDA-96287F202A66}"/>
              </a:ext>
            </a:extLst>
          </p:cNvPr>
          <p:cNvGrpSpPr/>
          <p:nvPr/>
        </p:nvGrpSpPr>
        <p:grpSpPr>
          <a:xfrm>
            <a:off x="6305818" y="2420888"/>
            <a:ext cx="5111750" cy="3887836"/>
            <a:chOff x="758971" y="2420888"/>
            <a:chExt cx="5111750" cy="3887836"/>
          </a:xfrm>
        </p:grpSpPr>
        <p:sp>
          <p:nvSpPr>
            <p:cNvPr id="22" name="矩形 21">
              <a:extLst>
                <a:ext uri="{FF2B5EF4-FFF2-40B4-BE49-F238E27FC236}">
                  <a16:creationId xmlns:a16="http://schemas.microsoft.com/office/drawing/2014/main" id="{8C56D019-6C50-6C49-D691-5E2840D4277B}"/>
                </a:ext>
              </a:extLst>
            </p:cNvPr>
            <p:cNvSpPr/>
            <p:nvPr/>
          </p:nvSpPr>
          <p:spPr>
            <a:xfrm>
              <a:off x="758971" y="2420888"/>
              <a:ext cx="5111750" cy="3887836"/>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22">
              <a:extLst>
                <a:ext uri="{FF2B5EF4-FFF2-40B4-BE49-F238E27FC236}">
                  <a16:creationId xmlns:a16="http://schemas.microsoft.com/office/drawing/2014/main" id="{D8FC5FE3-1BBC-7F4B-E0A7-873328E2DBAD}"/>
                </a:ext>
              </a:extLst>
            </p:cNvPr>
            <p:cNvSpPr txBox="1"/>
            <p:nvPr/>
          </p:nvSpPr>
          <p:spPr>
            <a:xfrm>
              <a:off x="837185" y="2583819"/>
              <a:ext cx="233910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基址指针寄存器</a:t>
              </a:r>
            </a:p>
          </p:txBody>
        </p:sp>
      </p:grpSp>
      <p:sp>
        <p:nvSpPr>
          <p:cNvPr id="24" name="文本框 23">
            <a:extLst>
              <a:ext uri="{FF2B5EF4-FFF2-40B4-BE49-F238E27FC236}">
                <a16:creationId xmlns:a16="http://schemas.microsoft.com/office/drawing/2014/main" id="{4D2083EF-57AA-AE94-37C7-080A53070ACF}"/>
              </a:ext>
            </a:extLst>
          </p:cNvPr>
          <p:cNvSpPr txBox="1"/>
          <p:nvPr/>
        </p:nvSpPr>
        <p:spPr>
          <a:xfrm>
            <a:off x="6407590" y="3096928"/>
            <a:ext cx="4958403" cy="753220"/>
          </a:xfrm>
          <a:prstGeom prst="rect">
            <a:avLst/>
          </a:prstGeom>
          <a:noFill/>
        </p:spPr>
        <p:txBody>
          <a:bodyPr wrap="square" rtlCol="0">
            <a:spAutoFit/>
          </a:bodyPr>
          <a:lstStyle/>
          <a:p>
            <a:pPr>
              <a:lnSpc>
                <a:spcPct val="125000"/>
              </a:lnSpc>
            </a:pPr>
            <a:r>
              <a:rPr kumimoji="1" lang="zh-CN" altLang="en-US" dirty="0">
                <a:latin typeface="Microsoft YaHei" panose="020B0503020204020204" pitchFamily="34" charset="-122"/>
                <a:ea typeface="Microsoft YaHei" panose="020B0503020204020204" pitchFamily="34" charset="-122"/>
              </a:rPr>
              <a:t>其内存放着一个指针，该指针永远指向系统栈最上面一个栈帧的底部。</a:t>
            </a:r>
          </a:p>
        </p:txBody>
      </p:sp>
      <p:grpSp>
        <p:nvGrpSpPr>
          <p:cNvPr id="26" name="组合 25">
            <a:extLst>
              <a:ext uri="{FF2B5EF4-FFF2-40B4-BE49-F238E27FC236}">
                <a16:creationId xmlns:a16="http://schemas.microsoft.com/office/drawing/2014/main" id="{0601DC6C-C1E8-454F-01BA-3F16C8258F72}"/>
              </a:ext>
            </a:extLst>
          </p:cNvPr>
          <p:cNvGrpSpPr/>
          <p:nvPr/>
        </p:nvGrpSpPr>
        <p:grpSpPr>
          <a:xfrm>
            <a:off x="1145783" y="4386548"/>
            <a:ext cx="4338125" cy="1092331"/>
            <a:chOff x="4427277" y="1551640"/>
            <a:chExt cx="4338125" cy="1092331"/>
          </a:xfrm>
        </p:grpSpPr>
        <p:sp>
          <p:nvSpPr>
            <p:cNvPr id="27" name="矩形 26">
              <a:extLst>
                <a:ext uri="{FF2B5EF4-FFF2-40B4-BE49-F238E27FC236}">
                  <a16:creationId xmlns:a16="http://schemas.microsoft.com/office/drawing/2014/main" id="{42CF911F-6523-15E4-3DED-E100915FC463}"/>
                </a:ext>
              </a:extLst>
            </p:cNvPr>
            <p:cNvSpPr/>
            <p:nvPr/>
          </p:nvSpPr>
          <p:spPr>
            <a:xfrm>
              <a:off x="7674606" y="2283971"/>
              <a:ext cx="1074708"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SP</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8" name="矩形 27">
              <a:extLst>
                <a:ext uri="{FF2B5EF4-FFF2-40B4-BE49-F238E27FC236}">
                  <a16:creationId xmlns:a16="http://schemas.microsoft.com/office/drawing/2014/main" id="{520CC6D5-C07F-B86E-4A97-6F634DFACBEF}"/>
                </a:ext>
              </a:extLst>
            </p:cNvPr>
            <p:cNvSpPr/>
            <p:nvPr/>
          </p:nvSpPr>
          <p:spPr>
            <a:xfrm>
              <a:off x="6589469" y="2283971"/>
              <a:ext cx="108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9" name="文本框 28">
              <a:extLst>
                <a:ext uri="{FF2B5EF4-FFF2-40B4-BE49-F238E27FC236}">
                  <a16:creationId xmlns:a16="http://schemas.microsoft.com/office/drawing/2014/main" id="{3BA1E87E-79F3-2294-172D-9FF23D9E2C15}"/>
                </a:ext>
              </a:extLst>
            </p:cNvPr>
            <p:cNvSpPr txBox="1"/>
            <p:nvPr/>
          </p:nvSpPr>
          <p:spPr>
            <a:xfrm>
              <a:off x="7380379" y="1906517"/>
              <a:ext cx="585417"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ESP</a:t>
              </a:r>
              <a:endParaRPr kumimoji="1" lang="zh-CN" altLang="en-US" dirty="0">
                <a:latin typeface="Microsoft YaHei" panose="020B0503020204020204" pitchFamily="34" charset="-122"/>
                <a:ea typeface="Microsoft YaHei" panose="020B0503020204020204" pitchFamily="34" charset="-122"/>
              </a:endParaRPr>
            </a:p>
          </p:txBody>
        </p:sp>
        <p:cxnSp>
          <p:nvCxnSpPr>
            <p:cNvPr id="30" name="直线连接符 29">
              <a:extLst>
                <a:ext uri="{FF2B5EF4-FFF2-40B4-BE49-F238E27FC236}">
                  <a16:creationId xmlns:a16="http://schemas.microsoft.com/office/drawing/2014/main" id="{0C383FA0-1DF3-F942-F54D-9938FF21C9F7}"/>
                </a:ext>
              </a:extLst>
            </p:cNvPr>
            <p:cNvCxnSpPr>
              <a:cxnSpLocks/>
            </p:cNvCxnSpPr>
            <p:nvPr/>
          </p:nvCxnSpPr>
          <p:spPr>
            <a:xfrm flipH="1" flipV="1">
              <a:off x="6584332" y="1906517"/>
              <a:ext cx="0" cy="39140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直线箭头连接符 30">
              <a:extLst>
                <a:ext uri="{FF2B5EF4-FFF2-40B4-BE49-F238E27FC236}">
                  <a16:creationId xmlns:a16="http://schemas.microsoft.com/office/drawing/2014/main" id="{F5FBF942-B559-5A2A-7A09-B1A1CA1AF9B1}"/>
                </a:ext>
              </a:extLst>
            </p:cNvPr>
            <p:cNvCxnSpPr>
              <a:cxnSpLocks/>
              <a:stCxn id="29" idx="3"/>
            </p:cNvCxnSpPr>
            <p:nvPr/>
          </p:nvCxnSpPr>
          <p:spPr>
            <a:xfrm>
              <a:off x="7965796" y="2091183"/>
              <a:ext cx="778230"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C8BDCEEA-39AC-A183-86BF-A27305BC3B4B}"/>
                </a:ext>
              </a:extLst>
            </p:cNvPr>
            <p:cNvCxnSpPr>
              <a:cxnSpLocks/>
              <a:stCxn id="29" idx="1"/>
            </p:cNvCxnSpPr>
            <p:nvPr/>
          </p:nvCxnSpPr>
          <p:spPr>
            <a:xfrm flipH="1">
              <a:off x="6584332" y="2091183"/>
              <a:ext cx="796047"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22E2A88A-ED8B-C693-BC4C-BB7ECF6DF43E}"/>
                </a:ext>
              </a:extLst>
            </p:cNvPr>
            <p:cNvSpPr/>
            <p:nvPr/>
          </p:nvSpPr>
          <p:spPr>
            <a:xfrm>
              <a:off x="4427277" y="2283971"/>
              <a:ext cx="216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cxnSp>
          <p:nvCxnSpPr>
            <p:cNvPr id="34" name="直线连接符 33">
              <a:extLst>
                <a:ext uri="{FF2B5EF4-FFF2-40B4-BE49-F238E27FC236}">
                  <a16:creationId xmlns:a16="http://schemas.microsoft.com/office/drawing/2014/main" id="{BAE97A2F-8C22-2DE8-4C60-5875920CE75D}"/>
                </a:ext>
              </a:extLst>
            </p:cNvPr>
            <p:cNvCxnSpPr>
              <a:cxnSpLocks/>
            </p:cNvCxnSpPr>
            <p:nvPr/>
          </p:nvCxnSpPr>
          <p:spPr>
            <a:xfrm flipV="1">
              <a:off x="4427277" y="1551640"/>
              <a:ext cx="0" cy="74905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符 34">
              <a:extLst>
                <a:ext uri="{FF2B5EF4-FFF2-40B4-BE49-F238E27FC236}">
                  <a16:creationId xmlns:a16="http://schemas.microsoft.com/office/drawing/2014/main" id="{D463AD8A-B902-69A9-CBBF-D2527B2357E8}"/>
                </a:ext>
              </a:extLst>
            </p:cNvPr>
            <p:cNvCxnSpPr>
              <a:cxnSpLocks/>
            </p:cNvCxnSpPr>
            <p:nvPr/>
          </p:nvCxnSpPr>
          <p:spPr>
            <a:xfrm flipV="1">
              <a:off x="8749314" y="1551640"/>
              <a:ext cx="0" cy="73282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354798A8-04C6-C113-9BD6-18FE343A4259}"/>
                </a:ext>
              </a:extLst>
            </p:cNvPr>
            <p:cNvSpPr txBox="1"/>
            <p:nvPr/>
          </p:nvSpPr>
          <p:spPr>
            <a:xfrm>
              <a:off x="6279601" y="1551640"/>
              <a:ext cx="609462"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RSP</a:t>
              </a:r>
              <a:endParaRPr kumimoji="1" lang="zh-CN" altLang="en-US" dirty="0">
                <a:latin typeface="Microsoft YaHei" panose="020B0503020204020204" pitchFamily="34" charset="-122"/>
                <a:ea typeface="Microsoft YaHei" panose="020B0503020204020204" pitchFamily="34" charset="-122"/>
              </a:endParaRPr>
            </a:p>
          </p:txBody>
        </p:sp>
        <p:cxnSp>
          <p:nvCxnSpPr>
            <p:cNvPr id="37" name="直线箭头连接符 36">
              <a:extLst>
                <a:ext uri="{FF2B5EF4-FFF2-40B4-BE49-F238E27FC236}">
                  <a16:creationId xmlns:a16="http://schemas.microsoft.com/office/drawing/2014/main" id="{4ED8D62A-4806-C10E-70D5-F2ECEA04246B}"/>
                </a:ext>
              </a:extLst>
            </p:cNvPr>
            <p:cNvCxnSpPr>
              <a:cxnSpLocks/>
              <a:stCxn id="36" idx="3"/>
            </p:cNvCxnSpPr>
            <p:nvPr/>
          </p:nvCxnSpPr>
          <p:spPr>
            <a:xfrm>
              <a:off x="6889063" y="1736306"/>
              <a:ext cx="1876339"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7A59A807-88B0-5709-6AE3-E77C3D9639EE}"/>
                </a:ext>
              </a:extLst>
            </p:cNvPr>
            <p:cNvCxnSpPr>
              <a:cxnSpLocks/>
              <a:stCxn id="36" idx="1"/>
            </p:cNvCxnSpPr>
            <p:nvPr/>
          </p:nvCxnSpPr>
          <p:spPr>
            <a:xfrm flipH="1">
              <a:off x="4456286" y="1736306"/>
              <a:ext cx="1823315"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39" name="组合 38">
            <a:extLst>
              <a:ext uri="{FF2B5EF4-FFF2-40B4-BE49-F238E27FC236}">
                <a16:creationId xmlns:a16="http://schemas.microsoft.com/office/drawing/2014/main" id="{F2A24890-1128-68CF-2AD9-31FE94A65E1C}"/>
              </a:ext>
            </a:extLst>
          </p:cNvPr>
          <p:cNvGrpSpPr/>
          <p:nvPr/>
        </p:nvGrpSpPr>
        <p:grpSpPr>
          <a:xfrm>
            <a:off x="6721639" y="4367559"/>
            <a:ext cx="4338125" cy="1092331"/>
            <a:chOff x="4427277" y="1551640"/>
            <a:chExt cx="4338125" cy="1092331"/>
          </a:xfrm>
        </p:grpSpPr>
        <p:sp>
          <p:nvSpPr>
            <p:cNvPr id="40" name="矩形 39">
              <a:extLst>
                <a:ext uri="{FF2B5EF4-FFF2-40B4-BE49-F238E27FC236}">
                  <a16:creationId xmlns:a16="http://schemas.microsoft.com/office/drawing/2014/main" id="{F83CC204-B32A-CEC6-FA4C-72910E407761}"/>
                </a:ext>
              </a:extLst>
            </p:cNvPr>
            <p:cNvSpPr/>
            <p:nvPr/>
          </p:nvSpPr>
          <p:spPr>
            <a:xfrm>
              <a:off x="7674606" y="2283971"/>
              <a:ext cx="1074708"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BP</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1" name="矩形 40">
              <a:extLst>
                <a:ext uri="{FF2B5EF4-FFF2-40B4-BE49-F238E27FC236}">
                  <a16:creationId xmlns:a16="http://schemas.microsoft.com/office/drawing/2014/main" id="{A36EDF86-13DC-220D-6BEE-672FBAA3BC70}"/>
                </a:ext>
              </a:extLst>
            </p:cNvPr>
            <p:cNvSpPr/>
            <p:nvPr/>
          </p:nvSpPr>
          <p:spPr>
            <a:xfrm>
              <a:off x="6589469" y="2283971"/>
              <a:ext cx="108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2" name="文本框 41">
              <a:extLst>
                <a:ext uri="{FF2B5EF4-FFF2-40B4-BE49-F238E27FC236}">
                  <a16:creationId xmlns:a16="http://schemas.microsoft.com/office/drawing/2014/main" id="{DE5B49F8-6070-37B8-66DC-E237D7A49FA2}"/>
                </a:ext>
              </a:extLst>
            </p:cNvPr>
            <p:cNvSpPr txBox="1"/>
            <p:nvPr/>
          </p:nvSpPr>
          <p:spPr>
            <a:xfrm>
              <a:off x="7380379" y="1906517"/>
              <a:ext cx="596638"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EBP</a:t>
              </a:r>
              <a:endParaRPr kumimoji="1" lang="zh-CN" altLang="en-US" dirty="0">
                <a:latin typeface="Microsoft YaHei" panose="020B0503020204020204" pitchFamily="34" charset="-122"/>
                <a:ea typeface="Microsoft YaHei" panose="020B0503020204020204" pitchFamily="34" charset="-122"/>
              </a:endParaRPr>
            </a:p>
          </p:txBody>
        </p:sp>
        <p:cxnSp>
          <p:nvCxnSpPr>
            <p:cNvPr id="43" name="直线连接符 42">
              <a:extLst>
                <a:ext uri="{FF2B5EF4-FFF2-40B4-BE49-F238E27FC236}">
                  <a16:creationId xmlns:a16="http://schemas.microsoft.com/office/drawing/2014/main" id="{AA63CEB8-3956-8404-8D8C-160AC394D2C2}"/>
                </a:ext>
              </a:extLst>
            </p:cNvPr>
            <p:cNvCxnSpPr>
              <a:cxnSpLocks/>
            </p:cNvCxnSpPr>
            <p:nvPr/>
          </p:nvCxnSpPr>
          <p:spPr>
            <a:xfrm flipH="1" flipV="1">
              <a:off x="6584332" y="1906517"/>
              <a:ext cx="0" cy="39140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4" name="直线箭头连接符 43">
              <a:extLst>
                <a:ext uri="{FF2B5EF4-FFF2-40B4-BE49-F238E27FC236}">
                  <a16:creationId xmlns:a16="http://schemas.microsoft.com/office/drawing/2014/main" id="{8B9BA89C-3A58-90ED-64AA-0DE30A3870A4}"/>
                </a:ext>
              </a:extLst>
            </p:cNvPr>
            <p:cNvCxnSpPr>
              <a:cxnSpLocks/>
              <a:stCxn id="42" idx="3"/>
            </p:cNvCxnSpPr>
            <p:nvPr/>
          </p:nvCxnSpPr>
          <p:spPr>
            <a:xfrm>
              <a:off x="7977017" y="2091183"/>
              <a:ext cx="767009"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a:extLst>
                <a:ext uri="{FF2B5EF4-FFF2-40B4-BE49-F238E27FC236}">
                  <a16:creationId xmlns:a16="http://schemas.microsoft.com/office/drawing/2014/main" id="{26E2B8B9-9DAB-0846-7FA4-481332C5E337}"/>
                </a:ext>
              </a:extLst>
            </p:cNvPr>
            <p:cNvCxnSpPr>
              <a:cxnSpLocks/>
              <a:stCxn id="42" idx="1"/>
            </p:cNvCxnSpPr>
            <p:nvPr/>
          </p:nvCxnSpPr>
          <p:spPr>
            <a:xfrm flipH="1">
              <a:off x="6584332" y="2091183"/>
              <a:ext cx="796047"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0B663728-029C-F28A-BF10-CE5AD49FAD6C}"/>
                </a:ext>
              </a:extLst>
            </p:cNvPr>
            <p:cNvSpPr/>
            <p:nvPr/>
          </p:nvSpPr>
          <p:spPr>
            <a:xfrm>
              <a:off x="4427277" y="2283971"/>
              <a:ext cx="216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cxnSp>
          <p:nvCxnSpPr>
            <p:cNvPr id="47" name="直线连接符 46">
              <a:extLst>
                <a:ext uri="{FF2B5EF4-FFF2-40B4-BE49-F238E27FC236}">
                  <a16:creationId xmlns:a16="http://schemas.microsoft.com/office/drawing/2014/main" id="{28A15C2F-5A92-5BBE-3CF3-A491D0322A1C}"/>
                </a:ext>
              </a:extLst>
            </p:cNvPr>
            <p:cNvCxnSpPr>
              <a:cxnSpLocks/>
            </p:cNvCxnSpPr>
            <p:nvPr/>
          </p:nvCxnSpPr>
          <p:spPr>
            <a:xfrm flipV="1">
              <a:off x="4427277" y="1551640"/>
              <a:ext cx="0" cy="74905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8" name="直线连接符 47">
              <a:extLst>
                <a:ext uri="{FF2B5EF4-FFF2-40B4-BE49-F238E27FC236}">
                  <a16:creationId xmlns:a16="http://schemas.microsoft.com/office/drawing/2014/main" id="{0469E616-51F7-20B3-E6EF-29A08C454081}"/>
                </a:ext>
              </a:extLst>
            </p:cNvPr>
            <p:cNvCxnSpPr>
              <a:cxnSpLocks/>
            </p:cNvCxnSpPr>
            <p:nvPr/>
          </p:nvCxnSpPr>
          <p:spPr>
            <a:xfrm flipV="1">
              <a:off x="8749314" y="1551640"/>
              <a:ext cx="0" cy="73282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9390F31E-E776-8E00-E1EF-D32EBB5C280F}"/>
                </a:ext>
              </a:extLst>
            </p:cNvPr>
            <p:cNvSpPr txBox="1"/>
            <p:nvPr/>
          </p:nvSpPr>
          <p:spPr>
            <a:xfrm>
              <a:off x="6279601" y="1551640"/>
              <a:ext cx="620683"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RBP</a:t>
              </a:r>
              <a:endParaRPr kumimoji="1" lang="zh-CN" altLang="en-US" dirty="0">
                <a:latin typeface="Microsoft YaHei" panose="020B0503020204020204" pitchFamily="34" charset="-122"/>
                <a:ea typeface="Microsoft YaHei" panose="020B0503020204020204" pitchFamily="34" charset="-122"/>
              </a:endParaRPr>
            </a:p>
          </p:txBody>
        </p:sp>
        <p:cxnSp>
          <p:nvCxnSpPr>
            <p:cNvPr id="50" name="直线箭头连接符 49">
              <a:extLst>
                <a:ext uri="{FF2B5EF4-FFF2-40B4-BE49-F238E27FC236}">
                  <a16:creationId xmlns:a16="http://schemas.microsoft.com/office/drawing/2014/main" id="{5A7E7AE4-E3BF-3D49-070B-85A306DB5194}"/>
                </a:ext>
              </a:extLst>
            </p:cNvPr>
            <p:cNvCxnSpPr>
              <a:cxnSpLocks/>
              <a:stCxn id="49" idx="3"/>
            </p:cNvCxnSpPr>
            <p:nvPr/>
          </p:nvCxnSpPr>
          <p:spPr>
            <a:xfrm>
              <a:off x="6900284" y="1736306"/>
              <a:ext cx="1865118"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a:extLst>
                <a:ext uri="{FF2B5EF4-FFF2-40B4-BE49-F238E27FC236}">
                  <a16:creationId xmlns:a16="http://schemas.microsoft.com/office/drawing/2014/main" id="{4EFAA768-BD68-7F2F-D444-20A1F73BCC2C}"/>
                </a:ext>
              </a:extLst>
            </p:cNvPr>
            <p:cNvCxnSpPr>
              <a:cxnSpLocks/>
              <a:stCxn id="49" idx="1"/>
            </p:cNvCxnSpPr>
            <p:nvPr/>
          </p:nvCxnSpPr>
          <p:spPr>
            <a:xfrm flipH="1">
              <a:off x="4456286" y="1736306"/>
              <a:ext cx="1823315"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10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指令指针寄存器（</a:t>
            </a:r>
            <a:r>
              <a:rPr kumimoji="1" lang="en-US" altLang="zh-CN" sz="3200" dirty="0">
                <a:latin typeface="Microsoft YaHei" panose="020B0503020204020204" pitchFamily="34" charset="-122"/>
                <a:ea typeface="Microsoft YaHei" panose="020B0503020204020204" pitchFamily="34" charset="-122"/>
              </a:rPr>
              <a:t>EIP</a:t>
            </a:r>
            <a:r>
              <a:rPr kumimoji="1" lang="zh-CN" altLang="en-US" sz="3200" dirty="0">
                <a:latin typeface="Microsoft YaHei" panose="020B0503020204020204" pitchFamily="34" charset="-122"/>
                <a:ea typeface="Microsoft YaHei" panose="020B0503020204020204" pitchFamily="34" charset="-122"/>
              </a:rPr>
              <a:t>，</a:t>
            </a:r>
            <a:r>
              <a:rPr kumimoji="1" lang="en-US" altLang="zh-CN" sz="3200" dirty="0">
                <a:latin typeface="Microsoft YaHei" panose="020B0503020204020204" pitchFamily="34" charset="-122"/>
                <a:ea typeface="Microsoft YaHei" panose="020B0503020204020204" pitchFamily="34" charset="-122"/>
              </a:rPr>
              <a:t>IR</a:t>
            </a:r>
            <a:r>
              <a:rPr kumimoji="1" lang="zh-CN" altLang="en-US" sz="3200" dirty="0">
                <a:latin typeface="Microsoft YaHei" panose="020B0503020204020204" pitchFamily="34" charset="-122"/>
                <a:ea typeface="Microsoft YaHei" panose="020B0503020204020204" pitchFamily="34" charset="-122"/>
              </a:rPr>
              <a:t>）</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0" y="1052513"/>
            <a:ext cx="5121129"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FEA0D78-1385-719C-4EF9-069CC2B7058E}"/>
              </a:ext>
            </a:extLst>
          </p:cNvPr>
          <p:cNvSpPr txBox="1"/>
          <p:nvPr/>
        </p:nvSpPr>
        <p:spPr>
          <a:xfrm>
            <a:off x="943531" y="1196752"/>
            <a:ext cx="4648412" cy="3519681"/>
          </a:xfrm>
          <a:prstGeom prst="rect">
            <a:avLst/>
          </a:prstGeom>
          <a:noFill/>
        </p:spPr>
        <p:txBody>
          <a:bodyPr wrap="square" rtlCol="0">
            <a:spAutoFit/>
          </a:bodyPr>
          <a:lstStyle/>
          <a:p>
            <a:pPr>
              <a:lnSpc>
                <a:spcPct val="125000"/>
              </a:lnSpc>
            </a:pPr>
            <a:r>
              <a:rPr kumimoji="1" lang="zh-CN" altLang="en-US" sz="2000" dirty="0">
                <a:solidFill>
                  <a:srgbClr val="0048AA"/>
                </a:solidFill>
                <a:latin typeface="Microsoft YaHei" panose="020B0503020204020204" pitchFamily="34" charset="-122"/>
                <a:ea typeface="Microsoft YaHei" panose="020B0503020204020204" pitchFamily="34" charset="-122"/>
              </a:rPr>
              <a:t>指令指针寄存器</a:t>
            </a:r>
            <a:r>
              <a:rPr kumimoji="1" lang="zh-CN" altLang="en" sz="2000" dirty="0">
                <a:solidFill>
                  <a:srgbClr val="0048AA"/>
                </a:solidFill>
                <a:latin typeface="Microsoft YaHei" panose="020B0503020204020204" pitchFamily="34" charset="-122"/>
                <a:ea typeface="Microsoft YaHei" panose="020B0503020204020204" pitchFamily="34" charset="-122"/>
              </a:rPr>
              <a:t>（</a:t>
            </a:r>
            <a:r>
              <a:rPr kumimoji="1" lang="en" altLang="zh-CN" sz="2000" dirty="0">
                <a:solidFill>
                  <a:srgbClr val="0048AA"/>
                </a:solidFill>
                <a:latin typeface="Microsoft YaHei" panose="020B0503020204020204" pitchFamily="34" charset="-122"/>
                <a:ea typeface="Microsoft YaHei" panose="020B0503020204020204" pitchFamily="34" charset="-122"/>
              </a:rPr>
              <a:t>Instruction Pointer</a:t>
            </a:r>
            <a:r>
              <a:rPr kumimoji="1" lang="zh-CN" altLang="en" sz="2000" dirty="0">
                <a:solidFill>
                  <a:srgbClr val="0048AA"/>
                </a:solidFill>
                <a:latin typeface="Microsoft YaHei" panose="020B0503020204020204" pitchFamily="34" charset="-122"/>
                <a:ea typeface="Microsoft YaHei" panose="020B0503020204020204" pitchFamily="34" charset="-122"/>
              </a:rPr>
              <a:t>）</a:t>
            </a:r>
            <a:endParaRPr kumimoji="1" lang="en-US" altLang="zh-CN" sz="2000" dirty="0">
              <a:solidFill>
                <a:srgbClr val="0048AA"/>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其内存放着一个指针，该指针永远指向下一条等待执行的指令地址。</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如果控制了</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EIP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寄存器的内容，就控制了进程。我们让</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EIP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指向哪里，</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CPU</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就会去执行哪里的指令。控制</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EIP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就实现了“控制流劫持”。</a:t>
            </a:r>
          </a:p>
        </p:txBody>
      </p:sp>
      <p:grpSp>
        <p:nvGrpSpPr>
          <p:cNvPr id="17" name="组合 16">
            <a:extLst>
              <a:ext uri="{FF2B5EF4-FFF2-40B4-BE49-F238E27FC236}">
                <a16:creationId xmlns:a16="http://schemas.microsoft.com/office/drawing/2014/main" id="{7F9BAE1D-44CA-3EDC-9A38-1F05AA791AC4}"/>
              </a:ext>
            </a:extLst>
          </p:cNvPr>
          <p:cNvGrpSpPr/>
          <p:nvPr/>
        </p:nvGrpSpPr>
        <p:grpSpPr>
          <a:xfrm>
            <a:off x="1091803" y="4913468"/>
            <a:ext cx="4338125" cy="1092331"/>
            <a:chOff x="4427277" y="1551640"/>
            <a:chExt cx="4338125" cy="1092331"/>
          </a:xfrm>
        </p:grpSpPr>
        <p:sp>
          <p:nvSpPr>
            <p:cNvPr id="18" name="矩形 17">
              <a:extLst>
                <a:ext uri="{FF2B5EF4-FFF2-40B4-BE49-F238E27FC236}">
                  <a16:creationId xmlns:a16="http://schemas.microsoft.com/office/drawing/2014/main" id="{622D1738-48F1-A32E-57F6-59B51E220A85}"/>
                </a:ext>
              </a:extLst>
            </p:cNvPr>
            <p:cNvSpPr/>
            <p:nvPr/>
          </p:nvSpPr>
          <p:spPr>
            <a:xfrm>
              <a:off x="7674606" y="2283971"/>
              <a:ext cx="1074708"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IP</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9" name="矩形 18">
              <a:extLst>
                <a:ext uri="{FF2B5EF4-FFF2-40B4-BE49-F238E27FC236}">
                  <a16:creationId xmlns:a16="http://schemas.microsoft.com/office/drawing/2014/main" id="{31BEDBB3-B60A-C441-BFFD-7DFEC84281B7}"/>
                </a:ext>
              </a:extLst>
            </p:cNvPr>
            <p:cNvSpPr/>
            <p:nvPr/>
          </p:nvSpPr>
          <p:spPr>
            <a:xfrm>
              <a:off x="6589469" y="2283971"/>
              <a:ext cx="108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0" name="文本框 19">
              <a:extLst>
                <a:ext uri="{FF2B5EF4-FFF2-40B4-BE49-F238E27FC236}">
                  <a16:creationId xmlns:a16="http://schemas.microsoft.com/office/drawing/2014/main" id="{214F6364-7E89-FC91-6CF7-44506A0AF740}"/>
                </a:ext>
              </a:extLst>
            </p:cNvPr>
            <p:cNvSpPr txBox="1"/>
            <p:nvPr/>
          </p:nvSpPr>
          <p:spPr>
            <a:xfrm>
              <a:off x="7380379" y="1906517"/>
              <a:ext cx="519694"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EIP</a:t>
              </a:r>
              <a:endParaRPr kumimoji="1" lang="zh-CN" altLang="en-US" dirty="0">
                <a:latin typeface="Microsoft YaHei" panose="020B0503020204020204" pitchFamily="34" charset="-122"/>
                <a:ea typeface="Microsoft YaHei" panose="020B0503020204020204" pitchFamily="34" charset="-122"/>
              </a:endParaRPr>
            </a:p>
          </p:txBody>
        </p:sp>
        <p:cxnSp>
          <p:nvCxnSpPr>
            <p:cNvPr id="26" name="直线连接符 25">
              <a:extLst>
                <a:ext uri="{FF2B5EF4-FFF2-40B4-BE49-F238E27FC236}">
                  <a16:creationId xmlns:a16="http://schemas.microsoft.com/office/drawing/2014/main" id="{2E778766-C4CF-4303-8BF4-CA8DADAEC7B0}"/>
                </a:ext>
              </a:extLst>
            </p:cNvPr>
            <p:cNvCxnSpPr>
              <a:cxnSpLocks/>
            </p:cNvCxnSpPr>
            <p:nvPr/>
          </p:nvCxnSpPr>
          <p:spPr>
            <a:xfrm flipH="1" flipV="1">
              <a:off x="6584332" y="1906517"/>
              <a:ext cx="0" cy="39140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B4BE9B13-4227-DEBF-8371-8E38688EF92E}"/>
                </a:ext>
              </a:extLst>
            </p:cNvPr>
            <p:cNvCxnSpPr>
              <a:cxnSpLocks/>
              <a:stCxn id="20" idx="3"/>
            </p:cNvCxnSpPr>
            <p:nvPr/>
          </p:nvCxnSpPr>
          <p:spPr>
            <a:xfrm>
              <a:off x="7900073" y="2091183"/>
              <a:ext cx="843953"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a:extLst>
                <a:ext uri="{FF2B5EF4-FFF2-40B4-BE49-F238E27FC236}">
                  <a16:creationId xmlns:a16="http://schemas.microsoft.com/office/drawing/2014/main" id="{281EA26A-CAD3-7514-16C3-399E1E494444}"/>
                </a:ext>
              </a:extLst>
            </p:cNvPr>
            <p:cNvCxnSpPr>
              <a:cxnSpLocks/>
              <a:stCxn id="20" idx="1"/>
            </p:cNvCxnSpPr>
            <p:nvPr/>
          </p:nvCxnSpPr>
          <p:spPr>
            <a:xfrm flipH="1">
              <a:off x="6584332" y="2091183"/>
              <a:ext cx="796047"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3CE59846-B85F-A5CF-D5D6-024A8B30B338}"/>
                </a:ext>
              </a:extLst>
            </p:cNvPr>
            <p:cNvSpPr/>
            <p:nvPr/>
          </p:nvSpPr>
          <p:spPr>
            <a:xfrm>
              <a:off x="4427277" y="2283971"/>
              <a:ext cx="216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cxnSp>
          <p:nvCxnSpPr>
            <p:cNvPr id="30" name="直线连接符 29">
              <a:extLst>
                <a:ext uri="{FF2B5EF4-FFF2-40B4-BE49-F238E27FC236}">
                  <a16:creationId xmlns:a16="http://schemas.microsoft.com/office/drawing/2014/main" id="{16169EA2-9C8E-93B8-7DAC-ACE4796B1446}"/>
                </a:ext>
              </a:extLst>
            </p:cNvPr>
            <p:cNvCxnSpPr>
              <a:cxnSpLocks/>
            </p:cNvCxnSpPr>
            <p:nvPr/>
          </p:nvCxnSpPr>
          <p:spPr>
            <a:xfrm flipV="1">
              <a:off x="4427277" y="1551640"/>
              <a:ext cx="0" cy="74905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直线连接符 30">
              <a:extLst>
                <a:ext uri="{FF2B5EF4-FFF2-40B4-BE49-F238E27FC236}">
                  <a16:creationId xmlns:a16="http://schemas.microsoft.com/office/drawing/2014/main" id="{981AD0DA-BF66-AA9F-1433-3F943BB61F21}"/>
                </a:ext>
              </a:extLst>
            </p:cNvPr>
            <p:cNvCxnSpPr>
              <a:cxnSpLocks/>
            </p:cNvCxnSpPr>
            <p:nvPr/>
          </p:nvCxnSpPr>
          <p:spPr>
            <a:xfrm flipV="1">
              <a:off x="8749314" y="1551640"/>
              <a:ext cx="0" cy="73282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00F0D55B-E28F-2A87-2BE7-CBFF7F96954C}"/>
                </a:ext>
              </a:extLst>
            </p:cNvPr>
            <p:cNvSpPr txBox="1"/>
            <p:nvPr/>
          </p:nvSpPr>
          <p:spPr>
            <a:xfrm>
              <a:off x="6279601" y="1551640"/>
              <a:ext cx="543739"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RIP</a:t>
              </a:r>
              <a:endParaRPr kumimoji="1" lang="zh-CN" altLang="en-US" dirty="0">
                <a:latin typeface="Microsoft YaHei" panose="020B0503020204020204" pitchFamily="34" charset="-122"/>
                <a:ea typeface="Microsoft YaHei" panose="020B0503020204020204" pitchFamily="34" charset="-122"/>
              </a:endParaRPr>
            </a:p>
          </p:txBody>
        </p:sp>
        <p:cxnSp>
          <p:nvCxnSpPr>
            <p:cNvPr id="33" name="直线箭头连接符 32">
              <a:extLst>
                <a:ext uri="{FF2B5EF4-FFF2-40B4-BE49-F238E27FC236}">
                  <a16:creationId xmlns:a16="http://schemas.microsoft.com/office/drawing/2014/main" id="{AF8BD7BD-AD17-03B5-4C07-49F1A8C0CD90}"/>
                </a:ext>
              </a:extLst>
            </p:cNvPr>
            <p:cNvCxnSpPr>
              <a:cxnSpLocks/>
              <a:stCxn id="32" idx="3"/>
            </p:cNvCxnSpPr>
            <p:nvPr/>
          </p:nvCxnSpPr>
          <p:spPr>
            <a:xfrm>
              <a:off x="6823340" y="1736306"/>
              <a:ext cx="1942062"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a:extLst>
                <a:ext uri="{FF2B5EF4-FFF2-40B4-BE49-F238E27FC236}">
                  <a16:creationId xmlns:a16="http://schemas.microsoft.com/office/drawing/2014/main" id="{3674DA6E-A03B-A6DF-1DB3-0874B7E118B7}"/>
                </a:ext>
              </a:extLst>
            </p:cNvPr>
            <p:cNvCxnSpPr>
              <a:cxnSpLocks/>
              <a:stCxn id="32" idx="1"/>
            </p:cNvCxnSpPr>
            <p:nvPr/>
          </p:nvCxnSpPr>
          <p:spPr>
            <a:xfrm flipH="1">
              <a:off x="4456286" y="1736306"/>
              <a:ext cx="1823315"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50" name="矩形 49">
            <a:extLst>
              <a:ext uri="{FF2B5EF4-FFF2-40B4-BE49-F238E27FC236}">
                <a16:creationId xmlns:a16="http://schemas.microsoft.com/office/drawing/2014/main" id="{569BFAF0-C5F9-0B1D-0F1E-185C631861E7}"/>
              </a:ext>
            </a:extLst>
          </p:cNvPr>
          <p:cNvSpPr/>
          <p:nvPr/>
        </p:nvSpPr>
        <p:spPr>
          <a:xfrm>
            <a:off x="6311900" y="1052513"/>
            <a:ext cx="5121129"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文本框 50">
            <a:extLst>
              <a:ext uri="{FF2B5EF4-FFF2-40B4-BE49-F238E27FC236}">
                <a16:creationId xmlns:a16="http://schemas.microsoft.com/office/drawing/2014/main" id="{F9E6E8F0-303B-71DE-2570-2A5D76588FD0}"/>
              </a:ext>
            </a:extLst>
          </p:cNvPr>
          <p:cNvSpPr txBox="1"/>
          <p:nvPr/>
        </p:nvSpPr>
        <p:spPr>
          <a:xfrm>
            <a:off x="6496461" y="1196752"/>
            <a:ext cx="4648412" cy="4673780"/>
          </a:xfrm>
          <a:prstGeom prst="rect">
            <a:avLst/>
          </a:prstGeom>
          <a:noFill/>
        </p:spPr>
        <p:txBody>
          <a:bodyPr wrap="square" rtlCol="0">
            <a:spAutoFit/>
          </a:bodyPr>
          <a:lstStyle/>
          <a:p>
            <a:pPr>
              <a:lnSpc>
                <a:spcPct val="125000"/>
              </a:lnSpc>
            </a:pPr>
            <a:r>
              <a:rPr kumimoji="1" lang="zh-CN" altLang="en-US" sz="2000" dirty="0">
                <a:solidFill>
                  <a:srgbClr val="0048AA"/>
                </a:solidFill>
                <a:latin typeface="Microsoft YaHei" panose="020B0503020204020204" pitchFamily="34" charset="-122"/>
                <a:ea typeface="Microsoft YaHei" panose="020B0503020204020204" pitchFamily="34" charset="-122"/>
              </a:rPr>
              <a:t>指令寄存器</a:t>
            </a:r>
            <a:r>
              <a:rPr kumimoji="1" lang="en" altLang="zh-CN" sz="2000" dirty="0">
                <a:solidFill>
                  <a:srgbClr val="0048AA"/>
                </a:solidFill>
                <a:latin typeface="Microsoft YaHei" panose="020B0503020204020204" pitchFamily="34" charset="-122"/>
                <a:ea typeface="Microsoft YaHei" panose="020B0503020204020204" pitchFamily="34" charset="-122"/>
              </a:rPr>
              <a:t>IR</a:t>
            </a:r>
            <a:r>
              <a:rPr kumimoji="1" lang="zh-CN" altLang="en-US" sz="2000" dirty="0">
                <a:solidFill>
                  <a:srgbClr val="0048AA"/>
                </a:solidFill>
                <a:latin typeface="Microsoft YaHei" panose="020B0503020204020204" pitchFamily="34" charset="-122"/>
                <a:ea typeface="Microsoft YaHei" panose="020B0503020204020204" pitchFamily="34" charset="-122"/>
              </a:rPr>
              <a:t> （ </a:t>
            </a:r>
            <a:r>
              <a:rPr kumimoji="1" lang="en" altLang="zh-CN" sz="2000" dirty="0">
                <a:solidFill>
                  <a:srgbClr val="0048AA"/>
                </a:solidFill>
                <a:latin typeface="Microsoft YaHei" panose="020B0503020204020204" pitchFamily="34" charset="-122"/>
                <a:ea typeface="Microsoft YaHei" panose="020B0503020204020204" pitchFamily="34" charset="-122"/>
              </a:rPr>
              <a:t>Instruction Register</a:t>
            </a:r>
            <a:r>
              <a:rPr kumimoji="1" lang="zh-CN" altLang="en" sz="2000" dirty="0">
                <a:solidFill>
                  <a:srgbClr val="0048AA"/>
                </a:solidFill>
                <a:latin typeface="Microsoft YaHei" panose="020B0503020204020204" pitchFamily="34" charset="-122"/>
                <a:ea typeface="Microsoft YaHei" panose="020B0503020204020204" pitchFamily="34" charset="-122"/>
              </a:rPr>
              <a:t>）</a:t>
            </a:r>
            <a:endParaRPr kumimoji="1" lang="en-US" altLang="zh-CN" sz="2000" dirty="0">
              <a:solidFill>
                <a:srgbClr val="0048AA"/>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是临时存放从内存里面取得的程序指令的寄存器，用于存放从代码区读出的当前正在执行的一条指令。</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当执行一条指令时，先把它从内存取到数据寄存器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DR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Data Register</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中，然后再传送至</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IR</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指令划分为操作码和地址码字段，由二进制数字组成。</a:t>
            </a:r>
          </a:p>
        </p:txBody>
      </p:sp>
    </p:spTree>
    <p:extLst>
      <p:ext uri="{BB962C8B-B14F-4D97-AF65-F5344CB8AC3E}">
        <p14:creationId xmlns:p14="http://schemas.microsoft.com/office/powerpoint/2010/main" val="124336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变址寄存器（</a:t>
            </a:r>
            <a:r>
              <a:rPr kumimoji="1" lang="en-US" altLang="zh-CN" sz="3200" dirty="0">
                <a:latin typeface="Microsoft YaHei" panose="020B0503020204020204" pitchFamily="34" charset="-122"/>
                <a:ea typeface="Microsoft YaHei" panose="020B0503020204020204" pitchFamily="34" charset="-122"/>
              </a:rPr>
              <a:t>ESI</a:t>
            </a:r>
            <a:r>
              <a:rPr kumimoji="1" lang="zh-CN" altLang="en-US" sz="3200" dirty="0">
                <a:latin typeface="Microsoft YaHei" panose="020B0503020204020204" pitchFamily="34" charset="-122"/>
                <a:ea typeface="Microsoft YaHei" panose="020B0503020204020204" pitchFamily="34" charset="-122"/>
              </a:rPr>
              <a:t>，</a:t>
            </a:r>
            <a:r>
              <a:rPr kumimoji="1" lang="en-US" altLang="zh-CN" sz="3200" dirty="0">
                <a:latin typeface="Microsoft YaHei" panose="020B0503020204020204" pitchFamily="34" charset="-122"/>
                <a:ea typeface="Microsoft YaHei" panose="020B0503020204020204" pitchFamily="34" charset="-122"/>
              </a:rPr>
              <a:t>EDI</a:t>
            </a:r>
            <a:r>
              <a:rPr kumimoji="1" lang="zh-CN" altLang="en-US" sz="3200" dirty="0">
                <a:latin typeface="Microsoft YaHei" panose="020B0503020204020204" pitchFamily="34" charset="-122"/>
                <a:ea typeface="Microsoft YaHei" panose="020B0503020204020204" pitchFamily="34" charset="-122"/>
              </a:rPr>
              <a:t>）</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合 11">
            <a:extLst>
              <a:ext uri="{FF2B5EF4-FFF2-40B4-BE49-F238E27FC236}">
                <a16:creationId xmlns:a16="http://schemas.microsoft.com/office/drawing/2014/main" id="{A20B356C-BC6B-3F95-C95C-415D95E16981}"/>
              </a:ext>
            </a:extLst>
          </p:cNvPr>
          <p:cNvGrpSpPr/>
          <p:nvPr/>
        </p:nvGrpSpPr>
        <p:grpSpPr>
          <a:xfrm>
            <a:off x="758970" y="1052513"/>
            <a:ext cx="10666267" cy="1152351"/>
            <a:chOff x="623888" y="1052513"/>
            <a:chExt cx="5111750" cy="1152351"/>
          </a:xfrm>
        </p:grpSpPr>
        <p:sp>
          <p:nvSpPr>
            <p:cNvPr id="9" name="矩形 8">
              <a:extLst>
                <a:ext uri="{FF2B5EF4-FFF2-40B4-BE49-F238E27FC236}">
                  <a16:creationId xmlns:a16="http://schemas.microsoft.com/office/drawing/2014/main" id="{C0F44430-9A0B-4002-7AEA-7A41764A1036}"/>
                </a:ext>
              </a:extLst>
            </p:cNvPr>
            <p:cNvSpPr/>
            <p:nvPr/>
          </p:nvSpPr>
          <p:spPr>
            <a:xfrm>
              <a:off x="623888" y="1052513"/>
              <a:ext cx="5111750" cy="115235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FEA0D78-1385-719C-4EF9-069CC2B7058E}"/>
                </a:ext>
              </a:extLst>
            </p:cNvPr>
            <p:cNvSpPr txBox="1"/>
            <p:nvPr/>
          </p:nvSpPr>
          <p:spPr>
            <a:xfrm>
              <a:off x="712338" y="1196752"/>
              <a:ext cx="4934849" cy="826573"/>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变址寄存器主要用来存放操作数的地址，用于堆栈操作和变址运算中计算操作数的有效地址。</a:t>
              </a:r>
            </a:p>
          </p:txBody>
        </p:sp>
      </p:grpSp>
      <p:grpSp>
        <p:nvGrpSpPr>
          <p:cNvPr id="7" name="组合 6">
            <a:extLst>
              <a:ext uri="{FF2B5EF4-FFF2-40B4-BE49-F238E27FC236}">
                <a16:creationId xmlns:a16="http://schemas.microsoft.com/office/drawing/2014/main" id="{BE2435AD-D660-F55B-937B-85ECC6C3DF1B}"/>
              </a:ext>
            </a:extLst>
          </p:cNvPr>
          <p:cNvGrpSpPr/>
          <p:nvPr/>
        </p:nvGrpSpPr>
        <p:grpSpPr>
          <a:xfrm>
            <a:off x="758971" y="2564681"/>
            <a:ext cx="5111750" cy="3744043"/>
            <a:chOff x="623888" y="2564681"/>
            <a:chExt cx="5111750" cy="3744043"/>
          </a:xfrm>
        </p:grpSpPr>
        <p:sp>
          <p:nvSpPr>
            <p:cNvPr id="8" name="矩形 7">
              <a:extLst>
                <a:ext uri="{FF2B5EF4-FFF2-40B4-BE49-F238E27FC236}">
                  <a16:creationId xmlns:a16="http://schemas.microsoft.com/office/drawing/2014/main" id="{9236D429-54BC-C34E-3839-AE1DE64AA61B}"/>
                </a:ext>
              </a:extLst>
            </p:cNvPr>
            <p:cNvSpPr/>
            <p:nvPr/>
          </p:nvSpPr>
          <p:spPr>
            <a:xfrm>
              <a:off x="623888" y="2564681"/>
              <a:ext cx="5111750" cy="3744043"/>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E3B38DEC-9B2B-8DB2-DE58-C3E89DBCEE82}"/>
                </a:ext>
              </a:extLst>
            </p:cNvPr>
            <p:cNvSpPr txBox="1"/>
            <p:nvPr/>
          </p:nvSpPr>
          <p:spPr>
            <a:xfrm>
              <a:off x="777235" y="2715185"/>
              <a:ext cx="2646878"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源地址指针寄存器</a:t>
              </a:r>
            </a:p>
          </p:txBody>
        </p:sp>
        <p:sp>
          <p:nvSpPr>
            <p:cNvPr id="13" name="文本框 12">
              <a:extLst>
                <a:ext uri="{FF2B5EF4-FFF2-40B4-BE49-F238E27FC236}">
                  <a16:creationId xmlns:a16="http://schemas.microsoft.com/office/drawing/2014/main" id="{8950960E-3CA1-A222-09CF-E6934F6F08BD}"/>
                </a:ext>
              </a:extLst>
            </p:cNvPr>
            <p:cNvSpPr txBox="1"/>
            <p:nvPr/>
          </p:nvSpPr>
          <p:spPr>
            <a:xfrm>
              <a:off x="777235" y="4509120"/>
              <a:ext cx="4824536" cy="441852"/>
            </a:xfrm>
            <a:prstGeom prst="rect">
              <a:avLst/>
            </a:prstGeom>
            <a:noFill/>
          </p:spPr>
          <p:txBody>
            <a:bodyPr wrap="square" rtlCol="0">
              <a:spAutoFit/>
            </a:bodyPr>
            <a:lstStyle/>
            <a:p>
              <a:pPr>
                <a:lnSpc>
                  <a:spcPct val="125000"/>
                </a:lnSpc>
              </a:pP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15" name="组合 14">
            <a:extLst>
              <a:ext uri="{FF2B5EF4-FFF2-40B4-BE49-F238E27FC236}">
                <a16:creationId xmlns:a16="http://schemas.microsoft.com/office/drawing/2014/main" id="{D7B1947A-C08D-79B2-4E58-1984F5C70E53}"/>
              </a:ext>
            </a:extLst>
          </p:cNvPr>
          <p:cNvGrpSpPr/>
          <p:nvPr/>
        </p:nvGrpSpPr>
        <p:grpSpPr>
          <a:xfrm>
            <a:off x="6321281" y="2564681"/>
            <a:ext cx="5111750" cy="3744043"/>
            <a:chOff x="623888" y="2564681"/>
            <a:chExt cx="5111750" cy="3744043"/>
          </a:xfrm>
        </p:grpSpPr>
        <p:sp>
          <p:nvSpPr>
            <p:cNvPr id="16" name="矩形 15">
              <a:extLst>
                <a:ext uri="{FF2B5EF4-FFF2-40B4-BE49-F238E27FC236}">
                  <a16:creationId xmlns:a16="http://schemas.microsoft.com/office/drawing/2014/main" id="{1837AA3F-FA1F-CF57-3925-76336325A86A}"/>
                </a:ext>
              </a:extLst>
            </p:cNvPr>
            <p:cNvSpPr/>
            <p:nvPr/>
          </p:nvSpPr>
          <p:spPr>
            <a:xfrm>
              <a:off x="623888" y="2564681"/>
              <a:ext cx="5111750" cy="3744043"/>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F6CB7BA8-429B-8E95-9DCF-35B66CC67D3C}"/>
                </a:ext>
              </a:extLst>
            </p:cNvPr>
            <p:cNvSpPr txBox="1"/>
            <p:nvPr/>
          </p:nvSpPr>
          <p:spPr>
            <a:xfrm>
              <a:off x="777235" y="2720023"/>
              <a:ext cx="295465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目的地址指针寄存器</a:t>
              </a:r>
            </a:p>
          </p:txBody>
        </p:sp>
        <p:sp>
          <p:nvSpPr>
            <p:cNvPr id="18" name="文本框 17">
              <a:extLst>
                <a:ext uri="{FF2B5EF4-FFF2-40B4-BE49-F238E27FC236}">
                  <a16:creationId xmlns:a16="http://schemas.microsoft.com/office/drawing/2014/main" id="{D7327341-C9D2-3E1A-F0A0-04727123A6E1}"/>
                </a:ext>
              </a:extLst>
            </p:cNvPr>
            <p:cNvSpPr txBox="1"/>
            <p:nvPr/>
          </p:nvSpPr>
          <p:spPr>
            <a:xfrm>
              <a:off x="777235" y="4509120"/>
              <a:ext cx="4824536" cy="441852"/>
            </a:xfrm>
            <a:prstGeom prst="rect">
              <a:avLst/>
            </a:prstGeom>
            <a:noFill/>
          </p:spPr>
          <p:txBody>
            <a:bodyPr wrap="square" rtlCol="0">
              <a:spAutoFit/>
            </a:bodyPr>
            <a:lstStyle/>
            <a:p>
              <a:pPr>
                <a:lnSpc>
                  <a:spcPct val="125000"/>
                </a:lnSpc>
              </a:pP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19" name="组合 18">
            <a:extLst>
              <a:ext uri="{FF2B5EF4-FFF2-40B4-BE49-F238E27FC236}">
                <a16:creationId xmlns:a16="http://schemas.microsoft.com/office/drawing/2014/main" id="{E0E5339A-D2BA-BA1F-6474-1AF4D62580F6}"/>
              </a:ext>
            </a:extLst>
          </p:cNvPr>
          <p:cNvGrpSpPr/>
          <p:nvPr/>
        </p:nvGrpSpPr>
        <p:grpSpPr>
          <a:xfrm>
            <a:off x="1145783" y="3609494"/>
            <a:ext cx="4338125" cy="1092331"/>
            <a:chOff x="4427277" y="1551640"/>
            <a:chExt cx="4338125" cy="1092331"/>
          </a:xfrm>
        </p:grpSpPr>
        <p:sp>
          <p:nvSpPr>
            <p:cNvPr id="21" name="矩形 20">
              <a:extLst>
                <a:ext uri="{FF2B5EF4-FFF2-40B4-BE49-F238E27FC236}">
                  <a16:creationId xmlns:a16="http://schemas.microsoft.com/office/drawing/2014/main" id="{C05A769B-4B08-B20B-6420-CDB4B3625DEA}"/>
                </a:ext>
              </a:extLst>
            </p:cNvPr>
            <p:cNvSpPr/>
            <p:nvPr/>
          </p:nvSpPr>
          <p:spPr>
            <a:xfrm>
              <a:off x="7674606" y="2283971"/>
              <a:ext cx="1074708"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SI</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2" name="矩形 21">
              <a:extLst>
                <a:ext uri="{FF2B5EF4-FFF2-40B4-BE49-F238E27FC236}">
                  <a16:creationId xmlns:a16="http://schemas.microsoft.com/office/drawing/2014/main" id="{658BD340-9D35-57F8-4A00-A75CDCE8759F}"/>
                </a:ext>
              </a:extLst>
            </p:cNvPr>
            <p:cNvSpPr/>
            <p:nvPr/>
          </p:nvSpPr>
          <p:spPr>
            <a:xfrm>
              <a:off x="6589469" y="2283971"/>
              <a:ext cx="108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3" name="文本框 22">
              <a:extLst>
                <a:ext uri="{FF2B5EF4-FFF2-40B4-BE49-F238E27FC236}">
                  <a16:creationId xmlns:a16="http://schemas.microsoft.com/office/drawing/2014/main" id="{55720E9C-B171-3E04-B5EC-B9AD0F1AA683}"/>
                </a:ext>
              </a:extLst>
            </p:cNvPr>
            <p:cNvSpPr txBox="1"/>
            <p:nvPr/>
          </p:nvSpPr>
          <p:spPr>
            <a:xfrm>
              <a:off x="7380379" y="1906517"/>
              <a:ext cx="511679"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ESI</a:t>
              </a:r>
              <a:endParaRPr kumimoji="1" lang="zh-CN" altLang="en-US" dirty="0">
                <a:latin typeface="Microsoft YaHei" panose="020B0503020204020204" pitchFamily="34" charset="-122"/>
                <a:ea typeface="Microsoft YaHei" panose="020B0503020204020204" pitchFamily="34" charset="-122"/>
              </a:endParaRPr>
            </a:p>
          </p:txBody>
        </p:sp>
        <p:cxnSp>
          <p:nvCxnSpPr>
            <p:cNvPr id="24" name="直线连接符 23">
              <a:extLst>
                <a:ext uri="{FF2B5EF4-FFF2-40B4-BE49-F238E27FC236}">
                  <a16:creationId xmlns:a16="http://schemas.microsoft.com/office/drawing/2014/main" id="{DA41F05A-437D-C075-4442-1135887D7AE2}"/>
                </a:ext>
              </a:extLst>
            </p:cNvPr>
            <p:cNvCxnSpPr>
              <a:cxnSpLocks/>
            </p:cNvCxnSpPr>
            <p:nvPr/>
          </p:nvCxnSpPr>
          <p:spPr>
            <a:xfrm flipH="1" flipV="1">
              <a:off x="6584332" y="1906517"/>
              <a:ext cx="0" cy="39140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F6EABE3D-3A6C-D167-74FB-F08973D517F2}"/>
                </a:ext>
              </a:extLst>
            </p:cNvPr>
            <p:cNvCxnSpPr>
              <a:cxnSpLocks/>
              <a:stCxn id="23" idx="3"/>
            </p:cNvCxnSpPr>
            <p:nvPr/>
          </p:nvCxnSpPr>
          <p:spPr>
            <a:xfrm>
              <a:off x="7892058" y="2091183"/>
              <a:ext cx="851968"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10644450-0F95-55FD-20B4-EFAFC318ACD4}"/>
                </a:ext>
              </a:extLst>
            </p:cNvPr>
            <p:cNvCxnSpPr>
              <a:cxnSpLocks/>
              <a:stCxn id="23" idx="1"/>
            </p:cNvCxnSpPr>
            <p:nvPr/>
          </p:nvCxnSpPr>
          <p:spPr>
            <a:xfrm flipH="1">
              <a:off x="6584332" y="2091183"/>
              <a:ext cx="796047"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EDAA67BA-FE28-9A83-09A3-846D55AC4008}"/>
                </a:ext>
              </a:extLst>
            </p:cNvPr>
            <p:cNvSpPr/>
            <p:nvPr/>
          </p:nvSpPr>
          <p:spPr>
            <a:xfrm>
              <a:off x="4427277" y="2283971"/>
              <a:ext cx="216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cxnSp>
          <p:nvCxnSpPr>
            <p:cNvPr id="28" name="直线连接符 27">
              <a:extLst>
                <a:ext uri="{FF2B5EF4-FFF2-40B4-BE49-F238E27FC236}">
                  <a16:creationId xmlns:a16="http://schemas.microsoft.com/office/drawing/2014/main" id="{62C05DAD-BE7B-FFBB-75FC-F27C2AB38F80}"/>
                </a:ext>
              </a:extLst>
            </p:cNvPr>
            <p:cNvCxnSpPr>
              <a:cxnSpLocks/>
            </p:cNvCxnSpPr>
            <p:nvPr/>
          </p:nvCxnSpPr>
          <p:spPr>
            <a:xfrm flipV="1">
              <a:off x="4427277" y="1551640"/>
              <a:ext cx="0" cy="74905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符 28">
              <a:extLst>
                <a:ext uri="{FF2B5EF4-FFF2-40B4-BE49-F238E27FC236}">
                  <a16:creationId xmlns:a16="http://schemas.microsoft.com/office/drawing/2014/main" id="{0731D186-CB9F-F836-ADFA-ADA80E421E01}"/>
                </a:ext>
              </a:extLst>
            </p:cNvPr>
            <p:cNvCxnSpPr>
              <a:cxnSpLocks/>
            </p:cNvCxnSpPr>
            <p:nvPr/>
          </p:nvCxnSpPr>
          <p:spPr>
            <a:xfrm flipV="1">
              <a:off x="8749314" y="1551640"/>
              <a:ext cx="0" cy="73282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0FE767F-ADC3-01CB-0441-B2CB54D39705}"/>
                </a:ext>
              </a:extLst>
            </p:cNvPr>
            <p:cNvSpPr txBox="1"/>
            <p:nvPr/>
          </p:nvSpPr>
          <p:spPr>
            <a:xfrm>
              <a:off x="6279601" y="1551640"/>
              <a:ext cx="535724"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RSI</a:t>
              </a:r>
              <a:endParaRPr kumimoji="1" lang="zh-CN" altLang="en-US" dirty="0">
                <a:latin typeface="Microsoft YaHei" panose="020B0503020204020204" pitchFamily="34" charset="-122"/>
                <a:ea typeface="Microsoft YaHei" panose="020B0503020204020204" pitchFamily="34" charset="-122"/>
              </a:endParaRPr>
            </a:p>
          </p:txBody>
        </p:sp>
        <p:cxnSp>
          <p:nvCxnSpPr>
            <p:cNvPr id="31" name="直线箭头连接符 30">
              <a:extLst>
                <a:ext uri="{FF2B5EF4-FFF2-40B4-BE49-F238E27FC236}">
                  <a16:creationId xmlns:a16="http://schemas.microsoft.com/office/drawing/2014/main" id="{1180A649-1020-9847-0394-6ABFDE0B69C6}"/>
                </a:ext>
              </a:extLst>
            </p:cNvPr>
            <p:cNvCxnSpPr>
              <a:cxnSpLocks/>
              <a:stCxn id="30" idx="3"/>
            </p:cNvCxnSpPr>
            <p:nvPr/>
          </p:nvCxnSpPr>
          <p:spPr>
            <a:xfrm>
              <a:off x="6815325" y="1736306"/>
              <a:ext cx="1950077"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503FBB7C-C937-5576-1E7E-3DE83F8C5D64}"/>
                </a:ext>
              </a:extLst>
            </p:cNvPr>
            <p:cNvCxnSpPr>
              <a:cxnSpLocks/>
              <a:stCxn id="30" idx="1"/>
            </p:cNvCxnSpPr>
            <p:nvPr/>
          </p:nvCxnSpPr>
          <p:spPr>
            <a:xfrm flipH="1">
              <a:off x="4456286" y="1736306"/>
              <a:ext cx="1823315"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33" name="组合 32">
            <a:extLst>
              <a:ext uri="{FF2B5EF4-FFF2-40B4-BE49-F238E27FC236}">
                <a16:creationId xmlns:a16="http://schemas.microsoft.com/office/drawing/2014/main" id="{65C2AFCA-5802-922A-3B71-F4D19429B23B}"/>
              </a:ext>
            </a:extLst>
          </p:cNvPr>
          <p:cNvGrpSpPr/>
          <p:nvPr/>
        </p:nvGrpSpPr>
        <p:grpSpPr>
          <a:xfrm>
            <a:off x="6743482" y="3602871"/>
            <a:ext cx="4338125" cy="1092331"/>
            <a:chOff x="4427277" y="1551640"/>
            <a:chExt cx="4338125" cy="1092331"/>
          </a:xfrm>
        </p:grpSpPr>
        <p:sp>
          <p:nvSpPr>
            <p:cNvPr id="34" name="矩形 33">
              <a:extLst>
                <a:ext uri="{FF2B5EF4-FFF2-40B4-BE49-F238E27FC236}">
                  <a16:creationId xmlns:a16="http://schemas.microsoft.com/office/drawing/2014/main" id="{7EB9997A-640D-9A74-2A18-150E42E365CC}"/>
                </a:ext>
              </a:extLst>
            </p:cNvPr>
            <p:cNvSpPr/>
            <p:nvPr/>
          </p:nvSpPr>
          <p:spPr>
            <a:xfrm>
              <a:off x="7674606" y="2283971"/>
              <a:ext cx="1074708"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DI</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5" name="矩形 34">
              <a:extLst>
                <a:ext uri="{FF2B5EF4-FFF2-40B4-BE49-F238E27FC236}">
                  <a16:creationId xmlns:a16="http://schemas.microsoft.com/office/drawing/2014/main" id="{5ECA329B-2CA4-36EC-E93E-1CAD5D15768C}"/>
                </a:ext>
              </a:extLst>
            </p:cNvPr>
            <p:cNvSpPr/>
            <p:nvPr/>
          </p:nvSpPr>
          <p:spPr>
            <a:xfrm>
              <a:off x="6589469" y="2283971"/>
              <a:ext cx="108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6" name="文本框 35">
              <a:extLst>
                <a:ext uri="{FF2B5EF4-FFF2-40B4-BE49-F238E27FC236}">
                  <a16:creationId xmlns:a16="http://schemas.microsoft.com/office/drawing/2014/main" id="{549623D3-7140-12E8-F721-CB69D742F233}"/>
                </a:ext>
              </a:extLst>
            </p:cNvPr>
            <p:cNvSpPr txBox="1"/>
            <p:nvPr/>
          </p:nvSpPr>
          <p:spPr>
            <a:xfrm>
              <a:off x="7380379" y="1906517"/>
              <a:ext cx="554960"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EDI</a:t>
              </a:r>
              <a:endParaRPr kumimoji="1" lang="zh-CN" altLang="en-US" dirty="0">
                <a:latin typeface="Microsoft YaHei" panose="020B0503020204020204" pitchFamily="34" charset="-122"/>
                <a:ea typeface="Microsoft YaHei" panose="020B0503020204020204" pitchFamily="34" charset="-122"/>
              </a:endParaRPr>
            </a:p>
          </p:txBody>
        </p:sp>
        <p:cxnSp>
          <p:nvCxnSpPr>
            <p:cNvPr id="37" name="直线连接符 36">
              <a:extLst>
                <a:ext uri="{FF2B5EF4-FFF2-40B4-BE49-F238E27FC236}">
                  <a16:creationId xmlns:a16="http://schemas.microsoft.com/office/drawing/2014/main" id="{6349DE71-13B9-AE18-31DB-E54A4C7364A5}"/>
                </a:ext>
              </a:extLst>
            </p:cNvPr>
            <p:cNvCxnSpPr>
              <a:cxnSpLocks/>
            </p:cNvCxnSpPr>
            <p:nvPr/>
          </p:nvCxnSpPr>
          <p:spPr>
            <a:xfrm flipH="1" flipV="1">
              <a:off x="6584332" y="1906517"/>
              <a:ext cx="0" cy="39140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0F6DA161-51DB-9C97-B0B4-E546358CD6F1}"/>
                </a:ext>
              </a:extLst>
            </p:cNvPr>
            <p:cNvCxnSpPr>
              <a:cxnSpLocks/>
              <a:stCxn id="36" idx="3"/>
            </p:cNvCxnSpPr>
            <p:nvPr/>
          </p:nvCxnSpPr>
          <p:spPr>
            <a:xfrm>
              <a:off x="7935339" y="2091183"/>
              <a:ext cx="808687"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643B1ED7-3043-25D6-54F0-4893C5D7458B}"/>
                </a:ext>
              </a:extLst>
            </p:cNvPr>
            <p:cNvCxnSpPr>
              <a:cxnSpLocks/>
              <a:stCxn id="36" idx="1"/>
            </p:cNvCxnSpPr>
            <p:nvPr/>
          </p:nvCxnSpPr>
          <p:spPr>
            <a:xfrm flipH="1">
              <a:off x="6584332" y="2091183"/>
              <a:ext cx="796047"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0F0A4C96-9746-997E-2808-7CAC19DC1DBA}"/>
                </a:ext>
              </a:extLst>
            </p:cNvPr>
            <p:cNvSpPr/>
            <p:nvPr/>
          </p:nvSpPr>
          <p:spPr>
            <a:xfrm>
              <a:off x="4427277" y="2283971"/>
              <a:ext cx="216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cxnSp>
          <p:nvCxnSpPr>
            <p:cNvPr id="41" name="直线连接符 40">
              <a:extLst>
                <a:ext uri="{FF2B5EF4-FFF2-40B4-BE49-F238E27FC236}">
                  <a16:creationId xmlns:a16="http://schemas.microsoft.com/office/drawing/2014/main" id="{02CD61A3-E7DA-4208-B7B5-14EC85BE6E06}"/>
                </a:ext>
              </a:extLst>
            </p:cNvPr>
            <p:cNvCxnSpPr>
              <a:cxnSpLocks/>
            </p:cNvCxnSpPr>
            <p:nvPr/>
          </p:nvCxnSpPr>
          <p:spPr>
            <a:xfrm flipV="1">
              <a:off x="4427277" y="1551640"/>
              <a:ext cx="0" cy="74905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符 41">
              <a:extLst>
                <a:ext uri="{FF2B5EF4-FFF2-40B4-BE49-F238E27FC236}">
                  <a16:creationId xmlns:a16="http://schemas.microsoft.com/office/drawing/2014/main" id="{0A52892C-7276-ED1F-A4B3-06AD9E4834C7}"/>
                </a:ext>
              </a:extLst>
            </p:cNvPr>
            <p:cNvCxnSpPr>
              <a:cxnSpLocks/>
            </p:cNvCxnSpPr>
            <p:nvPr/>
          </p:nvCxnSpPr>
          <p:spPr>
            <a:xfrm flipV="1">
              <a:off x="8749314" y="1551640"/>
              <a:ext cx="0" cy="73282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CE1E6F77-A3F1-CC89-CF3E-27F9C7092204}"/>
                </a:ext>
              </a:extLst>
            </p:cNvPr>
            <p:cNvSpPr txBox="1"/>
            <p:nvPr/>
          </p:nvSpPr>
          <p:spPr>
            <a:xfrm>
              <a:off x="6279601" y="1551640"/>
              <a:ext cx="579005"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RDI</a:t>
              </a:r>
              <a:endParaRPr kumimoji="1" lang="zh-CN" altLang="en-US" dirty="0">
                <a:latin typeface="Microsoft YaHei" panose="020B0503020204020204" pitchFamily="34" charset="-122"/>
                <a:ea typeface="Microsoft YaHei" panose="020B0503020204020204" pitchFamily="34" charset="-122"/>
              </a:endParaRPr>
            </a:p>
          </p:txBody>
        </p:sp>
        <p:cxnSp>
          <p:nvCxnSpPr>
            <p:cNvPr id="44" name="直线箭头连接符 43">
              <a:extLst>
                <a:ext uri="{FF2B5EF4-FFF2-40B4-BE49-F238E27FC236}">
                  <a16:creationId xmlns:a16="http://schemas.microsoft.com/office/drawing/2014/main" id="{0D863E88-7CBD-73BF-468A-0046B906E252}"/>
                </a:ext>
              </a:extLst>
            </p:cNvPr>
            <p:cNvCxnSpPr>
              <a:cxnSpLocks/>
              <a:stCxn id="43" idx="3"/>
            </p:cNvCxnSpPr>
            <p:nvPr/>
          </p:nvCxnSpPr>
          <p:spPr>
            <a:xfrm>
              <a:off x="6858606" y="1736306"/>
              <a:ext cx="1906796"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a:extLst>
                <a:ext uri="{FF2B5EF4-FFF2-40B4-BE49-F238E27FC236}">
                  <a16:creationId xmlns:a16="http://schemas.microsoft.com/office/drawing/2014/main" id="{FA2C7D73-9D09-FF57-4AD2-3C65EF939298}"/>
                </a:ext>
              </a:extLst>
            </p:cNvPr>
            <p:cNvCxnSpPr>
              <a:cxnSpLocks/>
              <a:stCxn id="43" idx="1"/>
            </p:cNvCxnSpPr>
            <p:nvPr/>
          </p:nvCxnSpPr>
          <p:spPr>
            <a:xfrm flipH="1">
              <a:off x="4456286" y="1736306"/>
              <a:ext cx="1823315"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022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数据寄存器（</a:t>
            </a:r>
            <a:r>
              <a:rPr kumimoji="1" lang="en-US" altLang="zh-CN" sz="3200" dirty="0">
                <a:latin typeface="Microsoft YaHei" panose="020B0503020204020204" pitchFamily="34" charset="-122"/>
                <a:ea typeface="Microsoft YaHei" panose="020B0503020204020204" pitchFamily="34" charset="-122"/>
              </a:rPr>
              <a:t>EAX</a:t>
            </a:r>
            <a:r>
              <a:rPr kumimoji="1" lang="zh-CN" altLang="en-US" sz="3200" dirty="0">
                <a:latin typeface="Microsoft YaHei" panose="020B0503020204020204" pitchFamily="34" charset="-122"/>
                <a:ea typeface="Microsoft YaHei" panose="020B0503020204020204" pitchFamily="34" charset="-122"/>
              </a:rPr>
              <a:t>，</a:t>
            </a:r>
            <a:r>
              <a:rPr kumimoji="1" lang="en-US" altLang="zh-CN" sz="3200" dirty="0">
                <a:latin typeface="Microsoft YaHei" panose="020B0503020204020204" pitchFamily="34" charset="-122"/>
                <a:ea typeface="Microsoft YaHei" panose="020B0503020204020204" pitchFamily="34" charset="-122"/>
              </a:rPr>
              <a:t>EBX</a:t>
            </a:r>
            <a:r>
              <a:rPr kumimoji="1" lang="zh-CN" altLang="en-US" sz="3200" dirty="0">
                <a:latin typeface="Microsoft YaHei" panose="020B0503020204020204" pitchFamily="34" charset="-122"/>
                <a:ea typeface="Microsoft YaHei" panose="020B0503020204020204" pitchFamily="34" charset="-122"/>
              </a:rPr>
              <a:t>，</a:t>
            </a:r>
            <a:r>
              <a:rPr kumimoji="1" lang="en-US" altLang="zh-CN" sz="3200" dirty="0">
                <a:latin typeface="Microsoft YaHei" panose="020B0503020204020204" pitchFamily="34" charset="-122"/>
                <a:ea typeface="Microsoft YaHei" panose="020B0503020204020204" pitchFamily="34" charset="-122"/>
              </a:rPr>
              <a:t>ECX</a:t>
            </a:r>
            <a:r>
              <a:rPr kumimoji="1" lang="zh-CN" altLang="en-US" sz="3200" dirty="0">
                <a:latin typeface="Microsoft YaHei" panose="020B0503020204020204" pitchFamily="34" charset="-122"/>
                <a:ea typeface="Microsoft YaHei" panose="020B0503020204020204" pitchFamily="34" charset="-122"/>
              </a:rPr>
              <a:t>，</a:t>
            </a:r>
            <a:r>
              <a:rPr kumimoji="1" lang="en-US" altLang="zh-CN" sz="3200" dirty="0">
                <a:latin typeface="Microsoft YaHei" panose="020B0503020204020204" pitchFamily="34" charset="-122"/>
                <a:ea typeface="Microsoft YaHei" panose="020B0503020204020204" pitchFamily="34" charset="-122"/>
              </a:rPr>
              <a:t>EDX</a:t>
            </a:r>
            <a:r>
              <a:rPr kumimoji="1" lang="zh-CN" altLang="en-US" sz="3200" dirty="0">
                <a:latin typeface="Microsoft YaHei" panose="020B0503020204020204" pitchFamily="34" charset="-122"/>
                <a:ea typeface="Microsoft YaHei" panose="020B0503020204020204" pitchFamily="34" charset="-122"/>
              </a:rPr>
              <a:t>）</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合 6">
            <a:extLst>
              <a:ext uri="{FF2B5EF4-FFF2-40B4-BE49-F238E27FC236}">
                <a16:creationId xmlns:a16="http://schemas.microsoft.com/office/drawing/2014/main" id="{BE2435AD-D660-F55B-937B-85ECC6C3DF1B}"/>
              </a:ext>
            </a:extLst>
          </p:cNvPr>
          <p:cNvGrpSpPr/>
          <p:nvPr/>
        </p:nvGrpSpPr>
        <p:grpSpPr>
          <a:xfrm>
            <a:off x="758969" y="882813"/>
            <a:ext cx="5111750" cy="2670717"/>
            <a:chOff x="623888" y="2564681"/>
            <a:chExt cx="5111750" cy="2670717"/>
          </a:xfrm>
        </p:grpSpPr>
        <p:sp>
          <p:nvSpPr>
            <p:cNvPr id="8" name="矩形 7">
              <a:extLst>
                <a:ext uri="{FF2B5EF4-FFF2-40B4-BE49-F238E27FC236}">
                  <a16:creationId xmlns:a16="http://schemas.microsoft.com/office/drawing/2014/main" id="{9236D429-54BC-C34E-3839-AE1DE64AA61B}"/>
                </a:ext>
              </a:extLst>
            </p:cNvPr>
            <p:cNvSpPr/>
            <p:nvPr/>
          </p:nvSpPr>
          <p:spPr>
            <a:xfrm>
              <a:off x="623888" y="2564681"/>
              <a:ext cx="5111750" cy="2670717"/>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E3B38DEC-9B2B-8DB2-DE58-C3E89DBCEE82}"/>
                </a:ext>
              </a:extLst>
            </p:cNvPr>
            <p:cNvSpPr txBox="1"/>
            <p:nvPr/>
          </p:nvSpPr>
          <p:spPr>
            <a:xfrm>
              <a:off x="777235" y="2715185"/>
              <a:ext cx="184731" cy="461665"/>
            </a:xfrm>
            <a:prstGeom prst="rect">
              <a:avLst/>
            </a:prstGeom>
            <a:noFill/>
          </p:spPr>
          <p:txBody>
            <a:bodyPr wrap="none" rtlCol="0">
              <a:spAutoFit/>
            </a:bodyPr>
            <a:lstStyle/>
            <a:p>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grpSp>
      <p:grpSp>
        <p:nvGrpSpPr>
          <p:cNvPr id="39" name="组合 38">
            <a:extLst>
              <a:ext uri="{FF2B5EF4-FFF2-40B4-BE49-F238E27FC236}">
                <a16:creationId xmlns:a16="http://schemas.microsoft.com/office/drawing/2014/main" id="{97BBD3BE-653D-332D-3A4D-C82DD6F09FDD}"/>
              </a:ext>
            </a:extLst>
          </p:cNvPr>
          <p:cNvGrpSpPr/>
          <p:nvPr/>
        </p:nvGrpSpPr>
        <p:grpSpPr>
          <a:xfrm>
            <a:off x="1095282" y="2088689"/>
            <a:ext cx="4322037" cy="1327803"/>
            <a:chOff x="4427277" y="1316168"/>
            <a:chExt cx="4322037" cy="1327803"/>
          </a:xfrm>
        </p:grpSpPr>
        <p:grpSp>
          <p:nvGrpSpPr>
            <p:cNvPr id="40" name="组合 39">
              <a:extLst>
                <a:ext uri="{FF2B5EF4-FFF2-40B4-BE49-F238E27FC236}">
                  <a16:creationId xmlns:a16="http://schemas.microsoft.com/office/drawing/2014/main" id="{A7F4ED1D-424D-5948-CCAE-02AD2E67339E}"/>
                </a:ext>
              </a:extLst>
            </p:cNvPr>
            <p:cNvGrpSpPr/>
            <p:nvPr/>
          </p:nvGrpSpPr>
          <p:grpSpPr>
            <a:xfrm>
              <a:off x="7669467" y="2283971"/>
              <a:ext cx="1079847" cy="360000"/>
              <a:chOff x="7309314" y="2283971"/>
              <a:chExt cx="1079847" cy="360000"/>
            </a:xfrm>
          </p:grpSpPr>
          <p:sp>
            <p:nvSpPr>
              <p:cNvPr id="56" name="矩形 55">
                <a:extLst>
                  <a:ext uri="{FF2B5EF4-FFF2-40B4-BE49-F238E27FC236}">
                    <a16:creationId xmlns:a16="http://schemas.microsoft.com/office/drawing/2014/main" id="{1896DB1A-097E-08C8-3D99-3199E98649BC}"/>
                  </a:ext>
                </a:extLst>
              </p:cNvPr>
              <p:cNvSpPr/>
              <p:nvPr/>
            </p:nvSpPr>
            <p:spPr>
              <a:xfrm>
                <a:off x="7849161" y="2283971"/>
                <a:ext cx="54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AL</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57" name="矩形 56">
                <a:extLst>
                  <a:ext uri="{FF2B5EF4-FFF2-40B4-BE49-F238E27FC236}">
                    <a16:creationId xmlns:a16="http://schemas.microsoft.com/office/drawing/2014/main" id="{4063D550-EA97-4CB8-B9FB-C48498111EEB}"/>
                  </a:ext>
                </a:extLst>
              </p:cNvPr>
              <p:cNvSpPr/>
              <p:nvPr/>
            </p:nvSpPr>
            <p:spPr>
              <a:xfrm>
                <a:off x="7309314" y="2283971"/>
                <a:ext cx="54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AH</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sp>
          <p:nvSpPr>
            <p:cNvPr id="41" name="文本框 40">
              <a:extLst>
                <a:ext uri="{FF2B5EF4-FFF2-40B4-BE49-F238E27FC236}">
                  <a16:creationId xmlns:a16="http://schemas.microsoft.com/office/drawing/2014/main" id="{D3AE6216-9874-F5AB-0E41-96CD3053B917}"/>
                </a:ext>
              </a:extLst>
            </p:cNvPr>
            <p:cNvSpPr txBox="1"/>
            <p:nvPr/>
          </p:nvSpPr>
          <p:spPr>
            <a:xfrm>
              <a:off x="7955839" y="1929676"/>
              <a:ext cx="504000" cy="360000"/>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AX</a:t>
              </a:r>
              <a:endParaRPr kumimoji="1" lang="zh-CN" altLang="en-US" dirty="0">
                <a:latin typeface="Microsoft YaHei" panose="020B0503020204020204" pitchFamily="34" charset="-122"/>
                <a:ea typeface="Microsoft YaHei" panose="020B0503020204020204" pitchFamily="34" charset="-122"/>
              </a:endParaRPr>
            </a:p>
          </p:txBody>
        </p:sp>
        <p:cxnSp>
          <p:nvCxnSpPr>
            <p:cNvPr id="42" name="直线连接符 41">
              <a:extLst>
                <a:ext uri="{FF2B5EF4-FFF2-40B4-BE49-F238E27FC236}">
                  <a16:creationId xmlns:a16="http://schemas.microsoft.com/office/drawing/2014/main" id="{7957B996-0B94-4BB0-A810-DA5F80258488}"/>
                </a:ext>
              </a:extLst>
            </p:cNvPr>
            <p:cNvCxnSpPr>
              <a:cxnSpLocks/>
            </p:cNvCxnSpPr>
            <p:nvPr/>
          </p:nvCxnSpPr>
          <p:spPr>
            <a:xfrm flipV="1">
              <a:off x="7669467" y="1992273"/>
              <a:ext cx="0" cy="29218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D3B7C795-839F-AC1B-E20D-92E7253441D8}"/>
                </a:ext>
              </a:extLst>
            </p:cNvPr>
            <p:cNvSpPr/>
            <p:nvPr/>
          </p:nvSpPr>
          <p:spPr>
            <a:xfrm>
              <a:off x="6589469" y="2283971"/>
              <a:ext cx="108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4" name="文本框 43">
              <a:extLst>
                <a:ext uri="{FF2B5EF4-FFF2-40B4-BE49-F238E27FC236}">
                  <a16:creationId xmlns:a16="http://schemas.microsoft.com/office/drawing/2014/main" id="{3F9AA3E2-ADB9-C4AB-A60A-00298674CC8B}"/>
                </a:ext>
              </a:extLst>
            </p:cNvPr>
            <p:cNvSpPr txBox="1"/>
            <p:nvPr/>
          </p:nvSpPr>
          <p:spPr>
            <a:xfrm>
              <a:off x="7380379" y="1668598"/>
              <a:ext cx="623504"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EAX</a:t>
              </a:r>
              <a:endParaRPr kumimoji="1" lang="zh-CN" altLang="en-US" dirty="0">
                <a:latin typeface="Microsoft YaHei" panose="020B0503020204020204" pitchFamily="34" charset="-122"/>
                <a:ea typeface="Microsoft YaHei" panose="020B0503020204020204" pitchFamily="34" charset="-122"/>
              </a:endParaRPr>
            </a:p>
          </p:txBody>
        </p:sp>
        <p:cxnSp>
          <p:nvCxnSpPr>
            <p:cNvPr id="45" name="直线箭头连接符 44">
              <a:extLst>
                <a:ext uri="{FF2B5EF4-FFF2-40B4-BE49-F238E27FC236}">
                  <a16:creationId xmlns:a16="http://schemas.microsoft.com/office/drawing/2014/main" id="{BF33BB50-8A80-772E-5805-F0B93366095D}"/>
                </a:ext>
              </a:extLst>
            </p:cNvPr>
            <p:cNvCxnSpPr>
              <a:cxnSpLocks/>
              <a:stCxn id="41" idx="3"/>
            </p:cNvCxnSpPr>
            <p:nvPr/>
          </p:nvCxnSpPr>
          <p:spPr>
            <a:xfrm>
              <a:off x="8459839" y="2109676"/>
              <a:ext cx="289475"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a:extLst>
                <a:ext uri="{FF2B5EF4-FFF2-40B4-BE49-F238E27FC236}">
                  <a16:creationId xmlns:a16="http://schemas.microsoft.com/office/drawing/2014/main" id="{DCC37709-2F79-1A3D-39D1-2DEDCA783C55}"/>
                </a:ext>
              </a:extLst>
            </p:cNvPr>
            <p:cNvCxnSpPr>
              <a:cxnSpLocks/>
              <a:stCxn id="41" idx="1"/>
            </p:cNvCxnSpPr>
            <p:nvPr/>
          </p:nvCxnSpPr>
          <p:spPr>
            <a:xfrm flipH="1">
              <a:off x="7669467" y="2109676"/>
              <a:ext cx="286372"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直线连接符 46">
              <a:extLst>
                <a:ext uri="{FF2B5EF4-FFF2-40B4-BE49-F238E27FC236}">
                  <a16:creationId xmlns:a16="http://schemas.microsoft.com/office/drawing/2014/main" id="{3FA8D414-2C05-61DA-1CE4-6C03E65BDBBB}"/>
                </a:ext>
              </a:extLst>
            </p:cNvPr>
            <p:cNvCxnSpPr>
              <a:cxnSpLocks/>
            </p:cNvCxnSpPr>
            <p:nvPr/>
          </p:nvCxnSpPr>
          <p:spPr>
            <a:xfrm flipH="1" flipV="1">
              <a:off x="6589469" y="1682062"/>
              <a:ext cx="0" cy="615863"/>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CB9DAB69-E63A-39C7-833D-852C15A008A5}"/>
                </a:ext>
              </a:extLst>
            </p:cNvPr>
            <p:cNvCxnSpPr>
              <a:cxnSpLocks/>
              <a:stCxn id="44" idx="3"/>
            </p:cNvCxnSpPr>
            <p:nvPr/>
          </p:nvCxnSpPr>
          <p:spPr>
            <a:xfrm>
              <a:off x="8003883" y="1853264"/>
              <a:ext cx="740143"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a:extLst>
                <a:ext uri="{FF2B5EF4-FFF2-40B4-BE49-F238E27FC236}">
                  <a16:creationId xmlns:a16="http://schemas.microsoft.com/office/drawing/2014/main" id="{A0B8F398-810C-99E5-F06A-F65A9F6374C4}"/>
                </a:ext>
              </a:extLst>
            </p:cNvPr>
            <p:cNvCxnSpPr>
              <a:cxnSpLocks/>
              <a:stCxn id="44" idx="1"/>
            </p:cNvCxnSpPr>
            <p:nvPr/>
          </p:nvCxnSpPr>
          <p:spPr>
            <a:xfrm flipH="1">
              <a:off x="6584332" y="1853264"/>
              <a:ext cx="796047"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E5121B5B-BD4E-6513-B961-B3A2DACC7B31}"/>
                </a:ext>
              </a:extLst>
            </p:cNvPr>
            <p:cNvSpPr/>
            <p:nvPr/>
          </p:nvSpPr>
          <p:spPr>
            <a:xfrm>
              <a:off x="4427277" y="2283971"/>
              <a:ext cx="216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cxnSp>
          <p:nvCxnSpPr>
            <p:cNvPr id="51" name="直线连接符 50">
              <a:extLst>
                <a:ext uri="{FF2B5EF4-FFF2-40B4-BE49-F238E27FC236}">
                  <a16:creationId xmlns:a16="http://schemas.microsoft.com/office/drawing/2014/main" id="{694ADB6C-09DC-8BFD-3C91-5C1978DCF88A}"/>
                </a:ext>
              </a:extLst>
            </p:cNvPr>
            <p:cNvCxnSpPr>
              <a:cxnSpLocks/>
            </p:cNvCxnSpPr>
            <p:nvPr/>
          </p:nvCxnSpPr>
          <p:spPr>
            <a:xfrm flipV="1">
              <a:off x="4427277" y="1318933"/>
              <a:ext cx="0" cy="9817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符 51">
              <a:extLst>
                <a:ext uri="{FF2B5EF4-FFF2-40B4-BE49-F238E27FC236}">
                  <a16:creationId xmlns:a16="http://schemas.microsoft.com/office/drawing/2014/main" id="{2BA422C9-9226-A867-1BD0-C365BC2EFD89}"/>
                </a:ext>
              </a:extLst>
            </p:cNvPr>
            <p:cNvCxnSpPr>
              <a:cxnSpLocks/>
            </p:cNvCxnSpPr>
            <p:nvPr/>
          </p:nvCxnSpPr>
          <p:spPr>
            <a:xfrm flipV="1">
              <a:off x="8749314" y="1316168"/>
              <a:ext cx="0" cy="968293"/>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4F84C0B1-2924-FE1D-DBBB-FA4157CC84F0}"/>
                </a:ext>
              </a:extLst>
            </p:cNvPr>
            <p:cNvSpPr txBox="1"/>
            <p:nvPr/>
          </p:nvSpPr>
          <p:spPr>
            <a:xfrm>
              <a:off x="6258225" y="1316168"/>
              <a:ext cx="646331"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RAX</a:t>
              </a:r>
              <a:endParaRPr kumimoji="1" lang="zh-CN" altLang="en-US" dirty="0">
                <a:latin typeface="Microsoft YaHei" panose="020B0503020204020204" pitchFamily="34" charset="-122"/>
                <a:ea typeface="Microsoft YaHei" panose="020B0503020204020204" pitchFamily="34" charset="-122"/>
              </a:endParaRPr>
            </a:p>
          </p:txBody>
        </p:sp>
        <p:cxnSp>
          <p:nvCxnSpPr>
            <p:cNvPr id="54" name="直线箭头连接符 53">
              <a:extLst>
                <a:ext uri="{FF2B5EF4-FFF2-40B4-BE49-F238E27FC236}">
                  <a16:creationId xmlns:a16="http://schemas.microsoft.com/office/drawing/2014/main" id="{1F8F02D7-5C2F-03BE-7E01-E4817C45BE22}"/>
                </a:ext>
              </a:extLst>
            </p:cNvPr>
            <p:cNvCxnSpPr>
              <a:cxnSpLocks/>
              <a:stCxn id="53" idx="3"/>
            </p:cNvCxnSpPr>
            <p:nvPr/>
          </p:nvCxnSpPr>
          <p:spPr>
            <a:xfrm>
              <a:off x="6904556" y="1500834"/>
              <a:ext cx="1839470"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a:extLst>
                <a:ext uri="{FF2B5EF4-FFF2-40B4-BE49-F238E27FC236}">
                  <a16:creationId xmlns:a16="http://schemas.microsoft.com/office/drawing/2014/main" id="{EF358E8E-DF4E-3144-52C4-4CA55B55AE87}"/>
                </a:ext>
              </a:extLst>
            </p:cNvPr>
            <p:cNvCxnSpPr>
              <a:cxnSpLocks/>
              <a:stCxn id="53" idx="1"/>
            </p:cNvCxnSpPr>
            <p:nvPr/>
          </p:nvCxnSpPr>
          <p:spPr>
            <a:xfrm flipH="1">
              <a:off x="4434910" y="1500834"/>
              <a:ext cx="1823315"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58" name="文本框 57">
            <a:extLst>
              <a:ext uri="{FF2B5EF4-FFF2-40B4-BE49-F238E27FC236}">
                <a16:creationId xmlns:a16="http://schemas.microsoft.com/office/drawing/2014/main" id="{BC7AF591-8591-FAF5-1757-CA0514CF2B96}"/>
              </a:ext>
            </a:extLst>
          </p:cNvPr>
          <p:cNvSpPr txBox="1"/>
          <p:nvPr/>
        </p:nvSpPr>
        <p:spPr>
          <a:xfrm>
            <a:off x="893840" y="894075"/>
            <a:ext cx="4958403" cy="1137940"/>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累加器</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Accumulator)</a:t>
            </a:r>
          </a:p>
          <a:p>
            <a:pPr>
              <a:lnSpc>
                <a:spcPct val="125000"/>
              </a:lnSpc>
            </a:pPr>
            <a:r>
              <a:rPr kumimoji="1" lang="zh-CN" altLang="en-US" dirty="0">
                <a:latin typeface="Microsoft YaHei" panose="020B0503020204020204" pitchFamily="34" charset="-122"/>
                <a:ea typeface="Microsoft YaHei" panose="020B0503020204020204" pitchFamily="34" charset="-122"/>
              </a:rPr>
              <a:t>可用于乘法、 除法、输入</a:t>
            </a:r>
            <a:r>
              <a:rPr kumimoji="1" lang="en-US" altLang="zh-CN" dirty="0">
                <a:latin typeface="Microsoft YaHei" panose="020B0503020204020204" pitchFamily="34" charset="-122"/>
                <a:ea typeface="Microsoft YaHei" panose="020B0503020204020204" pitchFamily="34" charset="-122"/>
              </a:rPr>
              <a:t>/</a:t>
            </a:r>
            <a:r>
              <a:rPr kumimoji="1" lang="zh-CN" altLang="en-US" dirty="0">
                <a:latin typeface="Microsoft YaHei" panose="020B0503020204020204" pitchFamily="34" charset="-122"/>
                <a:ea typeface="Microsoft YaHei" panose="020B0503020204020204" pitchFamily="34" charset="-122"/>
              </a:rPr>
              <a:t>输出等操作，还通常用于存储函数的返回值。</a:t>
            </a:r>
          </a:p>
        </p:txBody>
      </p:sp>
      <p:grpSp>
        <p:nvGrpSpPr>
          <p:cNvPr id="111" name="组合 110">
            <a:extLst>
              <a:ext uri="{FF2B5EF4-FFF2-40B4-BE49-F238E27FC236}">
                <a16:creationId xmlns:a16="http://schemas.microsoft.com/office/drawing/2014/main" id="{6FF89B5A-5B71-BEB6-9E3A-268AC34AC395}"/>
              </a:ext>
            </a:extLst>
          </p:cNvPr>
          <p:cNvGrpSpPr/>
          <p:nvPr/>
        </p:nvGrpSpPr>
        <p:grpSpPr>
          <a:xfrm>
            <a:off x="6321281" y="882813"/>
            <a:ext cx="5111750" cy="2670717"/>
            <a:chOff x="623888" y="2564681"/>
            <a:chExt cx="5111750" cy="2670717"/>
          </a:xfrm>
        </p:grpSpPr>
        <p:sp>
          <p:nvSpPr>
            <p:cNvPr id="132" name="矩形 131">
              <a:extLst>
                <a:ext uri="{FF2B5EF4-FFF2-40B4-BE49-F238E27FC236}">
                  <a16:creationId xmlns:a16="http://schemas.microsoft.com/office/drawing/2014/main" id="{5C4ECCA7-195B-00E6-DF21-0C28286E704C}"/>
                </a:ext>
              </a:extLst>
            </p:cNvPr>
            <p:cNvSpPr/>
            <p:nvPr/>
          </p:nvSpPr>
          <p:spPr>
            <a:xfrm>
              <a:off x="623888" y="2564681"/>
              <a:ext cx="5111750" cy="2670717"/>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3" name="文本框 132">
              <a:extLst>
                <a:ext uri="{FF2B5EF4-FFF2-40B4-BE49-F238E27FC236}">
                  <a16:creationId xmlns:a16="http://schemas.microsoft.com/office/drawing/2014/main" id="{AB7EBD4E-4575-B854-E9FC-FAB9DE38BC2F}"/>
                </a:ext>
              </a:extLst>
            </p:cNvPr>
            <p:cNvSpPr txBox="1"/>
            <p:nvPr/>
          </p:nvSpPr>
          <p:spPr>
            <a:xfrm>
              <a:off x="777235" y="2715185"/>
              <a:ext cx="184731" cy="461665"/>
            </a:xfrm>
            <a:prstGeom prst="rect">
              <a:avLst/>
            </a:prstGeom>
            <a:noFill/>
          </p:spPr>
          <p:txBody>
            <a:bodyPr wrap="none" rtlCol="0">
              <a:spAutoFit/>
            </a:bodyPr>
            <a:lstStyle/>
            <a:p>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grpSp>
      <p:grpSp>
        <p:nvGrpSpPr>
          <p:cNvPr id="112" name="组合 111">
            <a:extLst>
              <a:ext uri="{FF2B5EF4-FFF2-40B4-BE49-F238E27FC236}">
                <a16:creationId xmlns:a16="http://schemas.microsoft.com/office/drawing/2014/main" id="{44253DF3-468E-C24A-5168-E6753887CE27}"/>
              </a:ext>
            </a:extLst>
          </p:cNvPr>
          <p:cNvGrpSpPr/>
          <p:nvPr/>
        </p:nvGrpSpPr>
        <p:grpSpPr>
          <a:xfrm>
            <a:off x="6657594" y="2088689"/>
            <a:ext cx="4322037" cy="1327803"/>
            <a:chOff x="4427277" y="1316168"/>
            <a:chExt cx="4322037" cy="1327803"/>
          </a:xfrm>
        </p:grpSpPr>
        <p:grpSp>
          <p:nvGrpSpPr>
            <p:cNvPr id="114" name="组合 113">
              <a:extLst>
                <a:ext uri="{FF2B5EF4-FFF2-40B4-BE49-F238E27FC236}">
                  <a16:creationId xmlns:a16="http://schemas.microsoft.com/office/drawing/2014/main" id="{5ED4ADAF-C213-1018-FAF0-22E132B3BAD8}"/>
                </a:ext>
              </a:extLst>
            </p:cNvPr>
            <p:cNvGrpSpPr/>
            <p:nvPr/>
          </p:nvGrpSpPr>
          <p:grpSpPr>
            <a:xfrm>
              <a:off x="7669467" y="2283971"/>
              <a:ext cx="1079847" cy="360000"/>
              <a:chOff x="7309314" y="2283971"/>
              <a:chExt cx="1079847" cy="360000"/>
            </a:xfrm>
          </p:grpSpPr>
          <p:sp>
            <p:nvSpPr>
              <p:cNvPr id="130" name="矩形 129">
                <a:extLst>
                  <a:ext uri="{FF2B5EF4-FFF2-40B4-BE49-F238E27FC236}">
                    <a16:creationId xmlns:a16="http://schemas.microsoft.com/office/drawing/2014/main" id="{494F8E7E-B5F5-D656-5550-94277714212B}"/>
                  </a:ext>
                </a:extLst>
              </p:cNvPr>
              <p:cNvSpPr/>
              <p:nvPr/>
            </p:nvSpPr>
            <p:spPr>
              <a:xfrm>
                <a:off x="7849161" y="2283971"/>
                <a:ext cx="54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BL</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31" name="矩形 130">
                <a:extLst>
                  <a:ext uri="{FF2B5EF4-FFF2-40B4-BE49-F238E27FC236}">
                    <a16:creationId xmlns:a16="http://schemas.microsoft.com/office/drawing/2014/main" id="{70929680-54F7-4D91-6C4D-7E9B2FD76D47}"/>
                  </a:ext>
                </a:extLst>
              </p:cNvPr>
              <p:cNvSpPr/>
              <p:nvPr/>
            </p:nvSpPr>
            <p:spPr>
              <a:xfrm>
                <a:off x="7309314" y="2283971"/>
                <a:ext cx="54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BH</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sp>
          <p:nvSpPr>
            <p:cNvPr id="115" name="文本框 114">
              <a:extLst>
                <a:ext uri="{FF2B5EF4-FFF2-40B4-BE49-F238E27FC236}">
                  <a16:creationId xmlns:a16="http://schemas.microsoft.com/office/drawing/2014/main" id="{A3134D63-0779-A883-F58F-01167BD38738}"/>
                </a:ext>
              </a:extLst>
            </p:cNvPr>
            <p:cNvSpPr txBox="1"/>
            <p:nvPr/>
          </p:nvSpPr>
          <p:spPr>
            <a:xfrm>
              <a:off x="7955839" y="1929676"/>
              <a:ext cx="478016"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BX</a:t>
              </a:r>
              <a:endParaRPr kumimoji="1" lang="zh-CN" altLang="en-US" dirty="0">
                <a:latin typeface="Microsoft YaHei" panose="020B0503020204020204" pitchFamily="34" charset="-122"/>
                <a:ea typeface="Microsoft YaHei" panose="020B0503020204020204" pitchFamily="34" charset="-122"/>
              </a:endParaRPr>
            </a:p>
          </p:txBody>
        </p:sp>
        <p:cxnSp>
          <p:nvCxnSpPr>
            <p:cNvPr id="116" name="直线连接符 115">
              <a:extLst>
                <a:ext uri="{FF2B5EF4-FFF2-40B4-BE49-F238E27FC236}">
                  <a16:creationId xmlns:a16="http://schemas.microsoft.com/office/drawing/2014/main" id="{EC152041-1B3A-DE04-C4ED-B63722E93E94}"/>
                </a:ext>
              </a:extLst>
            </p:cNvPr>
            <p:cNvCxnSpPr>
              <a:cxnSpLocks/>
            </p:cNvCxnSpPr>
            <p:nvPr/>
          </p:nvCxnSpPr>
          <p:spPr>
            <a:xfrm flipV="1">
              <a:off x="7669467" y="1992273"/>
              <a:ext cx="0" cy="29218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7" name="矩形 116">
              <a:extLst>
                <a:ext uri="{FF2B5EF4-FFF2-40B4-BE49-F238E27FC236}">
                  <a16:creationId xmlns:a16="http://schemas.microsoft.com/office/drawing/2014/main" id="{49DADC3A-37B8-D78D-05CC-1CAA02FA4769}"/>
                </a:ext>
              </a:extLst>
            </p:cNvPr>
            <p:cNvSpPr/>
            <p:nvPr/>
          </p:nvSpPr>
          <p:spPr>
            <a:xfrm>
              <a:off x="6589469" y="2283971"/>
              <a:ext cx="108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18" name="文本框 117">
              <a:extLst>
                <a:ext uri="{FF2B5EF4-FFF2-40B4-BE49-F238E27FC236}">
                  <a16:creationId xmlns:a16="http://schemas.microsoft.com/office/drawing/2014/main" id="{8C795630-01C4-8415-5FC8-C30AFF6FEFD5}"/>
                </a:ext>
              </a:extLst>
            </p:cNvPr>
            <p:cNvSpPr txBox="1"/>
            <p:nvPr/>
          </p:nvSpPr>
          <p:spPr>
            <a:xfrm>
              <a:off x="7380379" y="1668598"/>
              <a:ext cx="604653"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EBX</a:t>
              </a:r>
              <a:endParaRPr kumimoji="1" lang="zh-CN" altLang="en-US" dirty="0">
                <a:latin typeface="Microsoft YaHei" panose="020B0503020204020204" pitchFamily="34" charset="-122"/>
                <a:ea typeface="Microsoft YaHei" panose="020B0503020204020204" pitchFamily="34" charset="-122"/>
              </a:endParaRPr>
            </a:p>
          </p:txBody>
        </p:sp>
        <p:cxnSp>
          <p:nvCxnSpPr>
            <p:cNvPr id="119" name="直线箭头连接符 118">
              <a:extLst>
                <a:ext uri="{FF2B5EF4-FFF2-40B4-BE49-F238E27FC236}">
                  <a16:creationId xmlns:a16="http://schemas.microsoft.com/office/drawing/2014/main" id="{7B98A5BB-42F6-811F-FBF8-B0276A44F031}"/>
                </a:ext>
              </a:extLst>
            </p:cNvPr>
            <p:cNvCxnSpPr>
              <a:cxnSpLocks/>
              <a:stCxn id="115" idx="3"/>
            </p:cNvCxnSpPr>
            <p:nvPr/>
          </p:nvCxnSpPr>
          <p:spPr>
            <a:xfrm flipV="1">
              <a:off x="8433855" y="2109676"/>
              <a:ext cx="315459" cy="4666"/>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0" name="直线箭头连接符 119">
              <a:extLst>
                <a:ext uri="{FF2B5EF4-FFF2-40B4-BE49-F238E27FC236}">
                  <a16:creationId xmlns:a16="http://schemas.microsoft.com/office/drawing/2014/main" id="{FA46A807-7575-0B9E-39BF-C5EF8D824927}"/>
                </a:ext>
              </a:extLst>
            </p:cNvPr>
            <p:cNvCxnSpPr>
              <a:cxnSpLocks/>
              <a:stCxn id="115" idx="1"/>
            </p:cNvCxnSpPr>
            <p:nvPr/>
          </p:nvCxnSpPr>
          <p:spPr>
            <a:xfrm flipH="1" flipV="1">
              <a:off x="7669467" y="2109676"/>
              <a:ext cx="286372" cy="4666"/>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1" name="直线连接符 120">
              <a:extLst>
                <a:ext uri="{FF2B5EF4-FFF2-40B4-BE49-F238E27FC236}">
                  <a16:creationId xmlns:a16="http://schemas.microsoft.com/office/drawing/2014/main" id="{9EC78474-F406-9E8D-DA63-2788262F3F53}"/>
                </a:ext>
              </a:extLst>
            </p:cNvPr>
            <p:cNvCxnSpPr>
              <a:cxnSpLocks/>
            </p:cNvCxnSpPr>
            <p:nvPr/>
          </p:nvCxnSpPr>
          <p:spPr>
            <a:xfrm flipH="1" flipV="1">
              <a:off x="6589469" y="1682062"/>
              <a:ext cx="0" cy="615863"/>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2" name="直线箭头连接符 121">
              <a:extLst>
                <a:ext uri="{FF2B5EF4-FFF2-40B4-BE49-F238E27FC236}">
                  <a16:creationId xmlns:a16="http://schemas.microsoft.com/office/drawing/2014/main" id="{006182C2-4C57-E8B2-0693-F3BB0EB9A954}"/>
                </a:ext>
              </a:extLst>
            </p:cNvPr>
            <p:cNvCxnSpPr>
              <a:cxnSpLocks/>
              <a:stCxn id="118" idx="3"/>
            </p:cNvCxnSpPr>
            <p:nvPr/>
          </p:nvCxnSpPr>
          <p:spPr>
            <a:xfrm>
              <a:off x="7985032" y="1853264"/>
              <a:ext cx="758994"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3" name="直线箭头连接符 122">
              <a:extLst>
                <a:ext uri="{FF2B5EF4-FFF2-40B4-BE49-F238E27FC236}">
                  <a16:creationId xmlns:a16="http://schemas.microsoft.com/office/drawing/2014/main" id="{CDF83439-14E0-4EE3-5DAA-F1ABBA77FD12}"/>
                </a:ext>
              </a:extLst>
            </p:cNvPr>
            <p:cNvCxnSpPr>
              <a:cxnSpLocks/>
              <a:stCxn id="118" idx="1"/>
            </p:cNvCxnSpPr>
            <p:nvPr/>
          </p:nvCxnSpPr>
          <p:spPr>
            <a:xfrm flipH="1">
              <a:off x="6584332" y="1853264"/>
              <a:ext cx="796047"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4" name="矩形 123">
              <a:extLst>
                <a:ext uri="{FF2B5EF4-FFF2-40B4-BE49-F238E27FC236}">
                  <a16:creationId xmlns:a16="http://schemas.microsoft.com/office/drawing/2014/main" id="{D0171691-1CCB-872C-8544-7660FB9C1C20}"/>
                </a:ext>
              </a:extLst>
            </p:cNvPr>
            <p:cNvSpPr/>
            <p:nvPr/>
          </p:nvSpPr>
          <p:spPr>
            <a:xfrm>
              <a:off x="4427277" y="2283971"/>
              <a:ext cx="216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cxnSp>
          <p:nvCxnSpPr>
            <p:cNvPr id="125" name="直线连接符 124">
              <a:extLst>
                <a:ext uri="{FF2B5EF4-FFF2-40B4-BE49-F238E27FC236}">
                  <a16:creationId xmlns:a16="http://schemas.microsoft.com/office/drawing/2014/main" id="{491E551A-2F46-7982-9092-415E67809FD7}"/>
                </a:ext>
              </a:extLst>
            </p:cNvPr>
            <p:cNvCxnSpPr>
              <a:cxnSpLocks/>
            </p:cNvCxnSpPr>
            <p:nvPr/>
          </p:nvCxnSpPr>
          <p:spPr>
            <a:xfrm flipV="1">
              <a:off x="4427277" y="1318933"/>
              <a:ext cx="0" cy="9817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6" name="直线连接符 125">
              <a:extLst>
                <a:ext uri="{FF2B5EF4-FFF2-40B4-BE49-F238E27FC236}">
                  <a16:creationId xmlns:a16="http://schemas.microsoft.com/office/drawing/2014/main" id="{6F144D4A-3C43-9FCE-FC00-035ABC59FC31}"/>
                </a:ext>
              </a:extLst>
            </p:cNvPr>
            <p:cNvCxnSpPr>
              <a:cxnSpLocks/>
            </p:cNvCxnSpPr>
            <p:nvPr/>
          </p:nvCxnSpPr>
          <p:spPr>
            <a:xfrm flipV="1">
              <a:off x="8749314" y="1316168"/>
              <a:ext cx="0" cy="968293"/>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90580349-F359-5EA4-1C3B-B88BFBBBCA66}"/>
                </a:ext>
              </a:extLst>
            </p:cNvPr>
            <p:cNvSpPr txBox="1"/>
            <p:nvPr/>
          </p:nvSpPr>
          <p:spPr>
            <a:xfrm>
              <a:off x="6258225" y="1316168"/>
              <a:ext cx="628698"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RBX</a:t>
              </a:r>
              <a:endParaRPr kumimoji="1" lang="zh-CN" altLang="en-US" dirty="0">
                <a:latin typeface="Microsoft YaHei" panose="020B0503020204020204" pitchFamily="34" charset="-122"/>
                <a:ea typeface="Microsoft YaHei" panose="020B0503020204020204" pitchFamily="34" charset="-122"/>
              </a:endParaRPr>
            </a:p>
          </p:txBody>
        </p:sp>
        <p:cxnSp>
          <p:nvCxnSpPr>
            <p:cNvPr id="128" name="直线箭头连接符 127">
              <a:extLst>
                <a:ext uri="{FF2B5EF4-FFF2-40B4-BE49-F238E27FC236}">
                  <a16:creationId xmlns:a16="http://schemas.microsoft.com/office/drawing/2014/main" id="{562DDDC8-A1EC-5811-0943-6046D1AA93E6}"/>
                </a:ext>
              </a:extLst>
            </p:cNvPr>
            <p:cNvCxnSpPr>
              <a:cxnSpLocks/>
              <a:stCxn id="127" idx="3"/>
            </p:cNvCxnSpPr>
            <p:nvPr/>
          </p:nvCxnSpPr>
          <p:spPr>
            <a:xfrm>
              <a:off x="6886923" y="1500834"/>
              <a:ext cx="1857103"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28">
              <a:extLst>
                <a:ext uri="{FF2B5EF4-FFF2-40B4-BE49-F238E27FC236}">
                  <a16:creationId xmlns:a16="http://schemas.microsoft.com/office/drawing/2014/main" id="{6A192347-5E91-32BF-C281-4394CD07BC03}"/>
                </a:ext>
              </a:extLst>
            </p:cNvPr>
            <p:cNvCxnSpPr>
              <a:cxnSpLocks/>
              <a:stCxn id="127" idx="1"/>
            </p:cNvCxnSpPr>
            <p:nvPr/>
          </p:nvCxnSpPr>
          <p:spPr>
            <a:xfrm flipH="1">
              <a:off x="4434910" y="1500834"/>
              <a:ext cx="1823315"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13" name="文本框 112">
            <a:extLst>
              <a:ext uri="{FF2B5EF4-FFF2-40B4-BE49-F238E27FC236}">
                <a16:creationId xmlns:a16="http://schemas.microsoft.com/office/drawing/2014/main" id="{4F86F889-71A8-14DC-42AE-343188C463AA}"/>
              </a:ext>
            </a:extLst>
          </p:cNvPr>
          <p:cNvSpPr txBox="1"/>
          <p:nvPr/>
        </p:nvSpPr>
        <p:spPr>
          <a:xfrm>
            <a:off x="6456152" y="894075"/>
            <a:ext cx="4958403" cy="753220"/>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基地址寄存器</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Base Register)</a:t>
            </a:r>
          </a:p>
          <a:p>
            <a:pPr>
              <a:lnSpc>
                <a:spcPct val="125000"/>
              </a:lnSpc>
            </a:pPr>
            <a:r>
              <a:rPr kumimoji="1" lang="zh-CN" altLang="en-US" dirty="0">
                <a:latin typeface="Microsoft YaHei" panose="020B0503020204020204" pitchFamily="34" charset="-122"/>
                <a:ea typeface="Microsoft YaHei" panose="020B0503020204020204" pitchFamily="34" charset="-122"/>
              </a:rPr>
              <a:t>可作为存储器指针来使用，用来访问存储器。</a:t>
            </a:r>
          </a:p>
        </p:txBody>
      </p:sp>
      <p:grpSp>
        <p:nvGrpSpPr>
          <p:cNvPr id="135" name="组合 134">
            <a:extLst>
              <a:ext uri="{FF2B5EF4-FFF2-40B4-BE49-F238E27FC236}">
                <a16:creationId xmlns:a16="http://schemas.microsoft.com/office/drawing/2014/main" id="{B436BD0B-A7E8-8F58-90C9-98518F14D8DB}"/>
              </a:ext>
            </a:extLst>
          </p:cNvPr>
          <p:cNvGrpSpPr/>
          <p:nvPr/>
        </p:nvGrpSpPr>
        <p:grpSpPr>
          <a:xfrm>
            <a:off x="758969" y="3779655"/>
            <a:ext cx="5111750" cy="2670717"/>
            <a:chOff x="623888" y="2564681"/>
            <a:chExt cx="5111750" cy="2670717"/>
          </a:xfrm>
        </p:grpSpPr>
        <p:sp>
          <p:nvSpPr>
            <p:cNvPr id="156" name="矩形 155">
              <a:extLst>
                <a:ext uri="{FF2B5EF4-FFF2-40B4-BE49-F238E27FC236}">
                  <a16:creationId xmlns:a16="http://schemas.microsoft.com/office/drawing/2014/main" id="{1ACCDB53-F8DC-D356-EBE9-B20197D06C6E}"/>
                </a:ext>
              </a:extLst>
            </p:cNvPr>
            <p:cNvSpPr/>
            <p:nvPr/>
          </p:nvSpPr>
          <p:spPr>
            <a:xfrm>
              <a:off x="623888" y="2564681"/>
              <a:ext cx="5111750" cy="2670717"/>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文本框 156">
              <a:extLst>
                <a:ext uri="{FF2B5EF4-FFF2-40B4-BE49-F238E27FC236}">
                  <a16:creationId xmlns:a16="http://schemas.microsoft.com/office/drawing/2014/main" id="{4CF11333-969F-937A-4BDC-DB0998B630BD}"/>
                </a:ext>
              </a:extLst>
            </p:cNvPr>
            <p:cNvSpPr txBox="1"/>
            <p:nvPr/>
          </p:nvSpPr>
          <p:spPr>
            <a:xfrm>
              <a:off x="777235" y="2715185"/>
              <a:ext cx="184731" cy="461665"/>
            </a:xfrm>
            <a:prstGeom prst="rect">
              <a:avLst/>
            </a:prstGeom>
            <a:noFill/>
          </p:spPr>
          <p:txBody>
            <a:bodyPr wrap="none" rtlCol="0">
              <a:spAutoFit/>
            </a:bodyPr>
            <a:lstStyle/>
            <a:p>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grpSp>
      <p:grpSp>
        <p:nvGrpSpPr>
          <p:cNvPr id="136" name="组合 135">
            <a:extLst>
              <a:ext uri="{FF2B5EF4-FFF2-40B4-BE49-F238E27FC236}">
                <a16:creationId xmlns:a16="http://schemas.microsoft.com/office/drawing/2014/main" id="{29E55343-2B96-1D7B-F825-04827D369156}"/>
              </a:ext>
            </a:extLst>
          </p:cNvPr>
          <p:cNvGrpSpPr/>
          <p:nvPr/>
        </p:nvGrpSpPr>
        <p:grpSpPr>
          <a:xfrm>
            <a:off x="1095282" y="4985531"/>
            <a:ext cx="4322037" cy="1327803"/>
            <a:chOff x="4427277" y="1316168"/>
            <a:chExt cx="4322037" cy="1327803"/>
          </a:xfrm>
        </p:grpSpPr>
        <p:grpSp>
          <p:nvGrpSpPr>
            <p:cNvPr id="138" name="组合 137">
              <a:extLst>
                <a:ext uri="{FF2B5EF4-FFF2-40B4-BE49-F238E27FC236}">
                  <a16:creationId xmlns:a16="http://schemas.microsoft.com/office/drawing/2014/main" id="{C93072A4-F35D-6DFB-C4B8-2884547E7C34}"/>
                </a:ext>
              </a:extLst>
            </p:cNvPr>
            <p:cNvGrpSpPr/>
            <p:nvPr/>
          </p:nvGrpSpPr>
          <p:grpSpPr>
            <a:xfrm>
              <a:off x="7669467" y="2283971"/>
              <a:ext cx="1079847" cy="360000"/>
              <a:chOff x="7309314" y="2283971"/>
              <a:chExt cx="1079847" cy="360000"/>
            </a:xfrm>
          </p:grpSpPr>
          <p:sp>
            <p:nvSpPr>
              <p:cNvPr id="154" name="矩形 153">
                <a:extLst>
                  <a:ext uri="{FF2B5EF4-FFF2-40B4-BE49-F238E27FC236}">
                    <a16:creationId xmlns:a16="http://schemas.microsoft.com/office/drawing/2014/main" id="{1A64B8E5-1323-EC29-2D79-7B471769DC46}"/>
                  </a:ext>
                </a:extLst>
              </p:cNvPr>
              <p:cNvSpPr/>
              <p:nvPr/>
            </p:nvSpPr>
            <p:spPr>
              <a:xfrm>
                <a:off x="7849161" y="2283971"/>
                <a:ext cx="54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CL</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55" name="矩形 154">
                <a:extLst>
                  <a:ext uri="{FF2B5EF4-FFF2-40B4-BE49-F238E27FC236}">
                    <a16:creationId xmlns:a16="http://schemas.microsoft.com/office/drawing/2014/main" id="{BF589150-CE43-CC7C-8217-D925DA2447B1}"/>
                  </a:ext>
                </a:extLst>
              </p:cNvPr>
              <p:cNvSpPr/>
              <p:nvPr/>
            </p:nvSpPr>
            <p:spPr>
              <a:xfrm>
                <a:off x="7309314" y="2283971"/>
                <a:ext cx="54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CH</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sp>
          <p:nvSpPr>
            <p:cNvPr id="139" name="文本框 138">
              <a:extLst>
                <a:ext uri="{FF2B5EF4-FFF2-40B4-BE49-F238E27FC236}">
                  <a16:creationId xmlns:a16="http://schemas.microsoft.com/office/drawing/2014/main" id="{D114E04C-24EB-6B49-968E-9293F3E3210A}"/>
                </a:ext>
              </a:extLst>
            </p:cNvPr>
            <p:cNvSpPr txBox="1"/>
            <p:nvPr/>
          </p:nvSpPr>
          <p:spPr>
            <a:xfrm>
              <a:off x="7955839" y="1929676"/>
              <a:ext cx="487634"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CX</a:t>
              </a:r>
              <a:endParaRPr kumimoji="1" lang="zh-CN" altLang="en-US" dirty="0">
                <a:latin typeface="Microsoft YaHei" panose="020B0503020204020204" pitchFamily="34" charset="-122"/>
                <a:ea typeface="Microsoft YaHei" panose="020B0503020204020204" pitchFamily="34" charset="-122"/>
              </a:endParaRPr>
            </a:p>
          </p:txBody>
        </p:sp>
        <p:cxnSp>
          <p:nvCxnSpPr>
            <p:cNvPr id="140" name="直线连接符 139">
              <a:extLst>
                <a:ext uri="{FF2B5EF4-FFF2-40B4-BE49-F238E27FC236}">
                  <a16:creationId xmlns:a16="http://schemas.microsoft.com/office/drawing/2014/main" id="{BF645126-0196-18C1-1D37-9CFC0C6788F4}"/>
                </a:ext>
              </a:extLst>
            </p:cNvPr>
            <p:cNvCxnSpPr>
              <a:cxnSpLocks/>
            </p:cNvCxnSpPr>
            <p:nvPr/>
          </p:nvCxnSpPr>
          <p:spPr>
            <a:xfrm flipV="1">
              <a:off x="7669467" y="1992273"/>
              <a:ext cx="0" cy="29218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1" name="矩形 140">
              <a:extLst>
                <a:ext uri="{FF2B5EF4-FFF2-40B4-BE49-F238E27FC236}">
                  <a16:creationId xmlns:a16="http://schemas.microsoft.com/office/drawing/2014/main" id="{67C69B9D-0BC0-A641-58E6-7F8B977E3001}"/>
                </a:ext>
              </a:extLst>
            </p:cNvPr>
            <p:cNvSpPr/>
            <p:nvPr/>
          </p:nvSpPr>
          <p:spPr>
            <a:xfrm>
              <a:off x="6589469" y="2283971"/>
              <a:ext cx="108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42" name="文本框 141">
              <a:extLst>
                <a:ext uri="{FF2B5EF4-FFF2-40B4-BE49-F238E27FC236}">
                  <a16:creationId xmlns:a16="http://schemas.microsoft.com/office/drawing/2014/main" id="{88606BC2-D0A3-318A-B693-6E9AC0CFBC1E}"/>
                </a:ext>
              </a:extLst>
            </p:cNvPr>
            <p:cNvSpPr txBox="1"/>
            <p:nvPr/>
          </p:nvSpPr>
          <p:spPr>
            <a:xfrm>
              <a:off x="7380379" y="1668598"/>
              <a:ext cx="614271"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ECX</a:t>
              </a:r>
              <a:endParaRPr kumimoji="1" lang="zh-CN" altLang="en-US" dirty="0">
                <a:latin typeface="Microsoft YaHei" panose="020B0503020204020204" pitchFamily="34" charset="-122"/>
                <a:ea typeface="Microsoft YaHei" panose="020B0503020204020204" pitchFamily="34" charset="-122"/>
              </a:endParaRPr>
            </a:p>
          </p:txBody>
        </p:sp>
        <p:cxnSp>
          <p:nvCxnSpPr>
            <p:cNvPr id="143" name="直线箭头连接符 142">
              <a:extLst>
                <a:ext uri="{FF2B5EF4-FFF2-40B4-BE49-F238E27FC236}">
                  <a16:creationId xmlns:a16="http://schemas.microsoft.com/office/drawing/2014/main" id="{7D878676-5D67-A9E8-3FDD-850ED19C396E}"/>
                </a:ext>
              </a:extLst>
            </p:cNvPr>
            <p:cNvCxnSpPr>
              <a:cxnSpLocks/>
              <a:stCxn id="139" idx="3"/>
            </p:cNvCxnSpPr>
            <p:nvPr/>
          </p:nvCxnSpPr>
          <p:spPr>
            <a:xfrm flipV="1">
              <a:off x="8443473" y="2109676"/>
              <a:ext cx="305841" cy="4666"/>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4" name="直线箭头连接符 143">
              <a:extLst>
                <a:ext uri="{FF2B5EF4-FFF2-40B4-BE49-F238E27FC236}">
                  <a16:creationId xmlns:a16="http://schemas.microsoft.com/office/drawing/2014/main" id="{7ABF4021-5C05-FB9F-4BBA-D6DE53468676}"/>
                </a:ext>
              </a:extLst>
            </p:cNvPr>
            <p:cNvCxnSpPr>
              <a:cxnSpLocks/>
              <a:stCxn id="139" idx="1"/>
            </p:cNvCxnSpPr>
            <p:nvPr/>
          </p:nvCxnSpPr>
          <p:spPr>
            <a:xfrm flipH="1" flipV="1">
              <a:off x="7669467" y="2109676"/>
              <a:ext cx="286372" cy="4666"/>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5" name="直线连接符 144">
              <a:extLst>
                <a:ext uri="{FF2B5EF4-FFF2-40B4-BE49-F238E27FC236}">
                  <a16:creationId xmlns:a16="http://schemas.microsoft.com/office/drawing/2014/main" id="{32AA488D-73E1-FA30-3DAC-9BF25466B111}"/>
                </a:ext>
              </a:extLst>
            </p:cNvPr>
            <p:cNvCxnSpPr>
              <a:cxnSpLocks/>
            </p:cNvCxnSpPr>
            <p:nvPr/>
          </p:nvCxnSpPr>
          <p:spPr>
            <a:xfrm flipH="1" flipV="1">
              <a:off x="6589469" y="1682062"/>
              <a:ext cx="0" cy="615863"/>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6" name="直线箭头连接符 145">
              <a:extLst>
                <a:ext uri="{FF2B5EF4-FFF2-40B4-BE49-F238E27FC236}">
                  <a16:creationId xmlns:a16="http://schemas.microsoft.com/office/drawing/2014/main" id="{F31C6AC9-42F8-E22B-34FC-BAE598CE41E9}"/>
                </a:ext>
              </a:extLst>
            </p:cNvPr>
            <p:cNvCxnSpPr>
              <a:cxnSpLocks/>
              <a:stCxn id="142" idx="3"/>
            </p:cNvCxnSpPr>
            <p:nvPr/>
          </p:nvCxnSpPr>
          <p:spPr>
            <a:xfrm>
              <a:off x="7994650" y="1853264"/>
              <a:ext cx="749376"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7" name="直线箭头连接符 146">
              <a:extLst>
                <a:ext uri="{FF2B5EF4-FFF2-40B4-BE49-F238E27FC236}">
                  <a16:creationId xmlns:a16="http://schemas.microsoft.com/office/drawing/2014/main" id="{0D2752EC-F86D-90C5-7802-DA2861100221}"/>
                </a:ext>
              </a:extLst>
            </p:cNvPr>
            <p:cNvCxnSpPr>
              <a:cxnSpLocks/>
              <a:stCxn id="142" idx="1"/>
            </p:cNvCxnSpPr>
            <p:nvPr/>
          </p:nvCxnSpPr>
          <p:spPr>
            <a:xfrm flipH="1">
              <a:off x="6584332" y="1853264"/>
              <a:ext cx="796047"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8" name="矩形 147">
              <a:extLst>
                <a:ext uri="{FF2B5EF4-FFF2-40B4-BE49-F238E27FC236}">
                  <a16:creationId xmlns:a16="http://schemas.microsoft.com/office/drawing/2014/main" id="{23BF523B-CFC6-211D-7BB6-9260BC9BDBB0}"/>
                </a:ext>
              </a:extLst>
            </p:cNvPr>
            <p:cNvSpPr/>
            <p:nvPr/>
          </p:nvSpPr>
          <p:spPr>
            <a:xfrm>
              <a:off x="4427277" y="2283971"/>
              <a:ext cx="216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cxnSp>
          <p:nvCxnSpPr>
            <p:cNvPr id="149" name="直线连接符 148">
              <a:extLst>
                <a:ext uri="{FF2B5EF4-FFF2-40B4-BE49-F238E27FC236}">
                  <a16:creationId xmlns:a16="http://schemas.microsoft.com/office/drawing/2014/main" id="{47B858EF-BBA7-50E2-8C6A-86BB728C3CE1}"/>
                </a:ext>
              </a:extLst>
            </p:cNvPr>
            <p:cNvCxnSpPr>
              <a:cxnSpLocks/>
            </p:cNvCxnSpPr>
            <p:nvPr/>
          </p:nvCxnSpPr>
          <p:spPr>
            <a:xfrm flipV="1">
              <a:off x="4427277" y="1318933"/>
              <a:ext cx="0" cy="9817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0" name="直线连接符 149">
              <a:extLst>
                <a:ext uri="{FF2B5EF4-FFF2-40B4-BE49-F238E27FC236}">
                  <a16:creationId xmlns:a16="http://schemas.microsoft.com/office/drawing/2014/main" id="{30BFB905-F990-9A1E-3FFA-693D111D3A43}"/>
                </a:ext>
              </a:extLst>
            </p:cNvPr>
            <p:cNvCxnSpPr>
              <a:cxnSpLocks/>
            </p:cNvCxnSpPr>
            <p:nvPr/>
          </p:nvCxnSpPr>
          <p:spPr>
            <a:xfrm flipV="1">
              <a:off x="8749314" y="1316168"/>
              <a:ext cx="0" cy="968293"/>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1" name="文本框 150">
              <a:extLst>
                <a:ext uri="{FF2B5EF4-FFF2-40B4-BE49-F238E27FC236}">
                  <a16:creationId xmlns:a16="http://schemas.microsoft.com/office/drawing/2014/main" id="{92EBC2AB-B541-3530-7CE7-A1FBDFD5E07A}"/>
                </a:ext>
              </a:extLst>
            </p:cNvPr>
            <p:cNvSpPr txBox="1"/>
            <p:nvPr/>
          </p:nvSpPr>
          <p:spPr>
            <a:xfrm>
              <a:off x="6258225" y="1316168"/>
              <a:ext cx="634854"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RCX</a:t>
              </a:r>
              <a:endParaRPr kumimoji="1" lang="zh-CN" altLang="en-US" dirty="0">
                <a:latin typeface="Microsoft YaHei" panose="020B0503020204020204" pitchFamily="34" charset="-122"/>
                <a:ea typeface="Microsoft YaHei" panose="020B0503020204020204" pitchFamily="34" charset="-122"/>
              </a:endParaRPr>
            </a:p>
          </p:txBody>
        </p:sp>
        <p:cxnSp>
          <p:nvCxnSpPr>
            <p:cNvPr id="152" name="直线箭头连接符 151">
              <a:extLst>
                <a:ext uri="{FF2B5EF4-FFF2-40B4-BE49-F238E27FC236}">
                  <a16:creationId xmlns:a16="http://schemas.microsoft.com/office/drawing/2014/main" id="{C793A563-33CE-C88C-EA8A-74C1D6D65E14}"/>
                </a:ext>
              </a:extLst>
            </p:cNvPr>
            <p:cNvCxnSpPr>
              <a:cxnSpLocks/>
              <a:stCxn id="151" idx="3"/>
            </p:cNvCxnSpPr>
            <p:nvPr/>
          </p:nvCxnSpPr>
          <p:spPr>
            <a:xfrm>
              <a:off x="6893079" y="1500834"/>
              <a:ext cx="1850947"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3" name="直线箭头连接符 152">
              <a:extLst>
                <a:ext uri="{FF2B5EF4-FFF2-40B4-BE49-F238E27FC236}">
                  <a16:creationId xmlns:a16="http://schemas.microsoft.com/office/drawing/2014/main" id="{57F6DBC2-5529-A98E-E49C-92C70268A5CF}"/>
                </a:ext>
              </a:extLst>
            </p:cNvPr>
            <p:cNvCxnSpPr>
              <a:cxnSpLocks/>
              <a:stCxn id="151" idx="1"/>
            </p:cNvCxnSpPr>
            <p:nvPr/>
          </p:nvCxnSpPr>
          <p:spPr>
            <a:xfrm flipH="1">
              <a:off x="4434910" y="1500834"/>
              <a:ext cx="1823315"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37" name="文本框 136">
            <a:extLst>
              <a:ext uri="{FF2B5EF4-FFF2-40B4-BE49-F238E27FC236}">
                <a16:creationId xmlns:a16="http://schemas.microsoft.com/office/drawing/2014/main" id="{9F86234B-0002-07E4-B9D3-E360D47D7452}"/>
              </a:ext>
            </a:extLst>
          </p:cNvPr>
          <p:cNvSpPr txBox="1"/>
          <p:nvPr/>
        </p:nvSpPr>
        <p:spPr>
          <a:xfrm>
            <a:off x="893840" y="3790917"/>
            <a:ext cx="4958403" cy="1099468"/>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计数寄存器</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Count Register)</a:t>
            </a:r>
          </a:p>
          <a:p>
            <a:pPr>
              <a:lnSpc>
                <a:spcPct val="125000"/>
              </a:lnSpc>
            </a:pPr>
            <a:r>
              <a:rPr kumimoji="1" lang="zh-CN" altLang="en-US" dirty="0">
                <a:latin typeface="Microsoft YaHei" panose="020B0503020204020204" pitchFamily="34" charset="-122"/>
                <a:ea typeface="Microsoft YaHei" panose="020B0503020204020204" pitchFamily="34" charset="-122"/>
              </a:rPr>
              <a:t>在循环和字符串操作时控制循环次数；在位操作中，当移多位时，要用</a:t>
            </a:r>
            <a:r>
              <a:rPr kumimoji="1" lang="en" altLang="zh-CN" dirty="0">
                <a:latin typeface="Microsoft YaHei" panose="020B0503020204020204" pitchFamily="34" charset="-122"/>
                <a:ea typeface="Microsoft YaHei" panose="020B0503020204020204" pitchFamily="34" charset="-122"/>
              </a:rPr>
              <a:t>CL</a:t>
            </a:r>
            <a:r>
              <a:rPr kumimoji="1" lang="zh-CN" altLang="en-US" dirty="0">
                <a:latin typeface="Microsoft YaHei" panose="020B0503020204020204" pitchFamily="34" charset="-122"/>
                <a:ea typeface="Microsoft YaHei" panose="020B0503020204020204" pitchFamily="34" charset="-122"/>
              </a:rPr>
              <a:t>来指明移位的位数。</a:t>
            </a:r>
          </a:p>
        </p:txBody>
      </p:sp>
      <p:grpSp>
        <p:nvGrpSpPr>
          <p:cNvPr id="159" name="组合 158">
            <a:extLst>
              <a:ext uri="{FF2B5EF4-FFF2-40B4-BE49-F238E27FC236}">
                <a16:creationId xmlns:a16="http://schemas.microsoft.com/office/drawing/2014/main" id="{ED20077B-535D-0094-3245-E7372A897E2D}"/>
              </a:ext>
            </a:extLst>
          </p:cNvPr>
          <p:cNvGrpSpPr/>
          <p:nvPr/>
        </p:nvGrpSpPr>
        <p:grpSpPr>
          <a:xfrm>
            <a:off x="6321283" y="3790917"/>
            <a:ext cx="5111750" cy="2670717"/>
            <a:chOff x="623888" y="2564681"/>
            <a:chExt cx="5111750" cy="2670717"/>
          </a:xfrm>
        </p:grpSpPr>
        <p:sp>
          <p:nvSpPr>
            <p:cNvPr id="180" name="矩形 179">
              <a:extLst>
                <a:ext uri="{FF2B5EF4-FFF2-40B4-BE49-F238E27FC236}">
                  <a16:creationId xmlns:a16="http://schemas.microsoft.com/office/drawing/2014/main" id="{B21B35F0-73EA-8EAE-5D5F-389757B7F970}"/>
                </a:ext>
              </a:extLst>
            </p:cNvPr>
            <p:cNvSpPr/>
            <p:nvPr/>
          </p:nvSpPr>
          <p:spPr>
            <a:xfrm>
              <a:off x="623888" y="2564681"/>
              <a:ext cx="5111750" cy="2670717"/>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1" name="文本框 180">
              <a:extLst>
                <a:ext uri="{FF2B5EF4-FFF2-40B4-BE49-F238E27FC236}">
                  <a16:creationId xmlns:a16="http://schemas.microsoft.com/office/drawing/2014/main" id="{BB6675A6-C549-BF35-95BC-36227F0D6604}"/>
                </a:ext>
              </a:extLst>
            </p:cNvPr>
            <p:cNvSpPr txBox="1"/>
            <p:nvPr/>
          </p:nvSpPr>
          <p:spPr>
            <a:xfrm>
              <a:off x="777235" y="2715185"/>
              <a:ext cx="184731" cy="461665"/>
            </a:xfrm>
            <a:prstGeom prst="rect">
              <a:avLst/>
            </a:prstGeom>
            <a:noFill/>
          </p:spPr>
          <p:txBody>
            <a:bodyPr wrap="none" rtlCol="0">
              <a:spAutoFit/>
            </a:bodyPr>
            <a:lstStyle/>
            <a:p>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grpSp>
      <p:grpSp>
        <p:nvGrpSpPr>
          <p:cNvPr id="160" name="组合 159">
            <a:extLst>
              <a:ext uri="{FF2B5EF4-FFF2-40B4-BE49-F238E27FC236}">
                <a16:creationId xmlns:a16="http://schemas.microsoft.com/office/drawing/2014/main" id="{2863E4CC-6F67-EB1C-D579-90C14563908A}"/>
              </a:ext>
            </a:extLst>
          </p:cNvPr>
          <p:cNvGrpSpPr/>
          <p:nvPr/>
        </p:nvGrpSpPr>
        <p:grpSpPr>
          <a:xfrm>
            <a:off x="6657596" y="4996793"/>
            <a:ext cx="4322037" cy="1327803"/>
            <a:chOff x="4427277" y="1316168"/>
            <a:chExt cx="4322037" cy="1327803"/>
          </a:xfrm>
        </p:grpSpPr>
        <p:grpSp>
          <p:nvGrpSpPr>
            <p:cNvPr id="162" name="组合 161">
              <a:extLst>
                <a:ext uri="{FF2B5EF4-FFF2-40B4-BE49-F238E27FC236}">
                  <a16:creationId xmlns:a16="http://schemas.microsoft.com/office/drawing/2014/main" id="{C3007937-CE16-3589-0BBD-0D7A7D6B7382}"/>
                </a:ext>
              </a:extLst>
            </p:cNvPr>
            <p:cNvGrpSpPr/>
            <p:nvPr/>
          </p:nvGrpSpPr>
          <p:grpSpPr>
            <a:xfrm>
              <a:off x="7669467" y="2283971"/>
              <a:ext cx="1079847" cy="360000"/>
              <a:chOff x="7309314" y="2283971"/>
              <a:chExt cx="1079847" cy="360000"/>
            </a:xfrm>
          </p:grpSpPr>
          <p:sp>
            <p:nvSpPr>
              <p:cNvPr id="178" name="矩形 177">
                <a:extLst>
                  <a:ext uri="{FF2B5EF4-FFF2-40B4-BE49-F238E27FC236}">
                    <a16:creationId xmlns:a16="http://schemas.microsoft.com/office/drawing/2014/main" id="{6E130481-C82B-2D1A-155B-88F7F218180B}"/>
                  </a:ext>
                </a:extLst>
              </p:cNvPr>
              <p:cNvSpPr/>
              <p:nvPr/>
            </p:nvSpPr>
            <p:spPr>
              <a:xfrm>
                <a:off x="7849161" y="2283971"/>
                <a:ext cx="54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DL</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79" name="矩形 178">
                <a:extLst>
                  <a:ext uri="{FF2B5EF4-FFF2-40B4-BE49-F238E27FC236}">
                    <a16:creationId xmlns:a16="http://schemas.microsoft.com/office/drawing/2014/main" id="{4E33C4EE-B6BA-784E-FE8D-4C94AB1156BA}"/>
                  </a:ext>
                </a:extLst>
              </p:cNvPr>
              <p:cNvSpPr/>
              <p:nvPr/>
            </p:nvSpPr>
            <p:spPr>
              <a:xfrm>
                <a:off x="7309314" y="2283971"/>
                <a:ext cx="54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DH</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sp>
          <p:nvSpPr>
            <p:cNvPr id="163" name="文本框 162">
              <a:extLst>
                <a:ext uri="{FF2B5EF4-FFF2-40B4-BE49-F238E27FC236}">
                  <a16:creationId xmlns:a16="http://schemas.microsoft.com/office/drawing/2014/main" id="{C5B5FA3B-4E07-3F36-C0CA-1C95E535EC67}"/>
                </a:ext>
              </a:extLst>
            </p:cNvPr>
            <p:cNvSpPr txBox="1"/>
            <p:nvPr/>
          </p:nvSpPr>
          <p:spPr>
            <a:xfrm>
              <a:off x="7955839" y="1929676"/>
              <a:ext cx="503664"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DX</a:t>
              </a:r>
              <a:endParaRPr kumimoji="1" lang="zh-CN" altLang="en-US" dirty="0">
                <a:latin typeface="Microsoft YaHei" panose="020B0503020204020204" pitchFamily="34" charset="-122"/>
                <a:ea typeface="Microsoft YaHei" panose="020B0503020204020204" pitchFamily="34" charset="-122"/>
              </a:endParaRPr>
            </a:p>
          </p:txBody>
        </p:sp>
        <p:cxnSp>
          <p:nvCxnSpPr>
            <p:cNvPr id="164" name="直线连接符 163">
              <a:extLst>
                <a:ext uri="{FF2B5EF4-FFF2-40B4-BE49-F238E27FC236}">
                  <a16:creationId xmlns:a16="http://schemas.microsoft.com/office/drawing/2014/main" id="{A5EE9A7D-7FE9-9B66-4759-5C174FBE530F}"/>
                </a:ext>
              </a:extLst>
            </p:cNvPr>
            <p:cNvCxnSpPr>
              <a:cxnSpLocks/>
            </p:cNvCxnSpPr>
            <p:nvPr/>
          </p:nvCxnSpPr>
          <p:spPr>
            <a:xfrm flipV="1">
              <a:off x="7669467" y="1992273"/>
              <a:ext cx="0" cy="29218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5" name="矩形 164">
              <a:extLst>
                <a:ext uri="{FF2B5EF4-FFF2-40B4-BE49-F238E27FC236}">
                  <a16:creationId xmlns:a16="http://schemas.microsoft.com/office/drawing/2014/main" id="{5A4CFCF3-7C06-620D-F831-C17B612C8DDE}"/>
                </a:ext>
              </a:extLst>
            </p:cNvPr>
            <p:cNvSpPr/>
            <p:nvPr/>
          </p:nvSpPr>
          <p:spPr>
            <a:xfrm>
              <a:off x="6589469" y="2283971"/>
              <a:ext cx="108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66" name="文本框 165">
              <a:extLst>
                <a:ext uri="{FF2B5EF4-FFF2-40B4-BE49-F238E27FC236}">
                  <a16:creationId xmlns:a16="http://schemas.microsoft.com/office/drawing/2014/main" id="{60E98987-F8CE-9168-3A88-6898F7BAFDEB}"/>
                </a:ext>
              </a:extLst>
            </p:cNvPr>
            <p:cNvSpPr txBox="1"/>
            <p:nvPr/>
          </p:nvSpPr>
          <p:spPr>
            <a:xfrm>
              <a:off x="7380379" y="1668598"/>
              <a:ext cx="630301"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EDX</a:t>
              </a:r>
              <a:endParaRPr kumimoji="1" lang="zh-CN" altLang="en-US" dirty="0">
                <a:latin typeface="Microsoft YaHei" panose="020B0503020204020204" pitchFamily="34" charset="-122"/>
                <a:ea typeface="Microsoft YaHei" panose="020B0503020204020204" pitchFamily="34" charset="-122"/>
              </a:endParaRPr>
            </a:p>
          </p:txBody>
        </p:sp>
        <p:cxnSp>
          <p:nvCxnSpPr>
            <p:cNvPr id="167" name="直线箭头连接符 166">
              <a:extLst>
                <a:ext uri="{FF2B5EF4-FFF2-40B4-BE49-F238E27FC236}">
                  <a16:creationId xmlns:a16="http://schemas.microsoft.com/office/drawing/2014/main" id="{DF67DBC0-E87E-8DE0-3BEB-B0D4B8F8E557}"/>
                </a:ext>
              </a:extLst>
            </p:cNvPr>
            <p:cNvCxnSpPr>
              <a:cxnSpLocks/>
              <a:stCxn id="163" idx="3"/>
            </p:cNvCxnSpPr>
            <p:nvPr/>
          </p:nvCxnSpPr>
          <p:spPr>
            <a:xfrm flipV="1">
              <a:off x="8459503" y="2109676"/>
              <a:ext cx="289811" cy="4666"/>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8" name="直线箭头连接符 167">
              <a:extLst>
                <a:ext uri="{FF2B5EF4-FFF2-40B4-BE49-F238E27FC236}">
                  <a16:creationId xmlns:a16="http://schemas.microsoft.com/office/drawing/2014/main" id="{B96C3AAF-8795-6E4C-0255-48FD26918E03}"/>
                </a:ext>
              </a:extLst>
            </p:cNvPr>
            <p:cNvCxnSpPr>
              <a:cxnSpLocks/>
              <a:stCxn id="163" idx="1"/>
            </p:cNvCxnSpPr>
            <p:nvPr/>
          </p:nvCxnSpPr>
          <p:spPr>
            <a:xfrm flipH="1" flipV="1">
              <a:off x="7669467" y="2109676"/>
              <a:ext cx="286372" cy="4666"/>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9" name="直线连接符 168">
              <a:extLst>
                <a:ext uri="{FF2B5EF4-FFF2-40B4-BE49-F238E27FC236}">
                  <a16:creationId xmlns:a16="http://schemas.microsoft.com/office/drawing/2014/main" id="{D9FBCB2A-4485-1BC6-2EA0-A7B65E15E773}"/>
                </a:ext>
              </a:extLst>
            </p:cNvPr>
            <p:cNvCxnSpPr>
              <a:cxnSpLocks/>
            </p:cNvCxnSpPr>
            <p:nvPr/>
          </p:nvCxnSpPr>
          <p:spPr>
            <a:xfrm flipH="1" flipV="1">
              <a:off x="6589469" y="1682062"/>
              <a:ext cx="0" cy="615863"/>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0" name="直线箭头连接符 169">
              <a:extLst>
                <a:ext uri="{FF2B5EF4-FFF2-40B4-BE49-F238E27FC236}">
                  <a16:creationId xmlns:a16="http://schemas.microsoft.com/office/drawing/2014/main" id="{764C82F7-CC4F-BDEC-A256-35ABD2647846}"/>
                </a:ext>
              </a:extLst>
            </p:cNvPr>
            <p:cNvCxnSpPr>
              <a:cxnSpLocks/>
              <a:stCxn id="166" idx="3"/>
            </p:cNvCxnSpPr>
            <p:nvPr/>
          </p:nvCxnSpPr>
          <p:spPr>
            <a:xfrm>
              <a:off x="8010680" y="1853264"/>
              <a:ext cx="733346"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1" name="直线箭头连接符 170">
              <a:extLst>
                <a:ext uri="{FF2B5EF4-FFF2-40B4-BE49-F238E27FC236}">
                  <a16:creationId xmlns:a16="http://schemas.microsoft.com/office/drawing/2014/main" id="{0AB9E3B6-2CB5-B7F3-B392-470E566F586E}"/>
                </a:ext>
              </a:extLst>
            </p:cNvPr>
            <p:cNvCxnSpPr>
              <a:cxnSpLocks/>
              <a:stCxn id="166" idx="1"/>
            </p:cNvCxnSpPr>
            <p:nvPr/>
          </p:nvCxnSpPr>
          <p:spPr>
            <a:xfrm flipH="1">
              <a:off x="6584332" y="1853264"/>
              <a:ext cx="796047"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2" name="矩形 171">
              <a:extLst>
                <a:ext uri="{FF2B5EF4-FFF2-40B4-BE49-F238E27FC236}">
                  <a16:creationId xmlns:a16="http://schemas.microsoft.com/office/drawing/2014/main" id="{725C9089-1829-E461-64FB-7C01A8DEA18D}"/>
                </a:ext>
              </a:extLst>
            </p:cNvPr>
            <p:cNvSpPr/>
            <p:nvPr/>
          </p:nvSpPr>
          <p:spPr>
            <a:xfrm>
              <a:off x="4427277" y="2283971"/>
              <a:ext cx="2160000" cy="36000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cxnSp>
          <p:nvCxnSpPr>
            <p:cNvPr id="173" name="直线连接符 172">
              <a:extLst>
                <a:ext uri="{FF2B5EF4-FFF2-40B4-BE49-F238E27FC236}">
                  <a16:creationId xmlns:a16="http://schemas.microsoft.com/office/drawing/2014/main" id="{85BEB487-8A0E-98FF-3375-AC8A0897EAAB}"/>
                </a:ext>
              </a:extLst>
            </p:cNvPr>
            <p:cNvCxnSpPr>
              <a:cxnSpLocks/>
            </p:cNvCxnSpPr>
            <p:nvPr/>
          </p:nvCxnSpPr>
          <p:spPr>
            <a:xfrm flipV="1">
              <a:off x="4427277" y="1318933"/>
              <a:ext cx="0" cy="9817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4" name="直线连接符 173">
              <a:extLst>
                <a:ext uri="{FF2B5EF4-FFF2-40B4-BE49-F238E27FC236}">
                  <a16:creationId xmlns:a16="http://schemas.microsoft.com/office/drawing/2014/main" id="{F680C02C-79F4-0A99-2980-E36FF8A8C39F}"/>
                </a:ext>
              </a:extLst>
            </p:cNvPr>
            <p:cNvCxnSpPr>
              <a:cxnSpLocks/>
            </p:cNvCxnSpPr>
            <p:nvPr/>
          </p:nvCxnSpPr>
          <p:spPr>
            <a:xfrm flipV="1">
              <a:off x="8749314" y="1316168"/>
              <a:ext cx="0" cy="968293"/>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5" name="文本框 174">
              <a:extLst>
                <a:ext uri="{FF2B5EF4-FFF2-40B4-BE49-F238E27FC236}">
                  <a16:creationId xmlns:a16="http://schemas.microsoft.com/office/drawing/2014/main" id="{FF89D1CE-F5C6-CD43-BC09-C734745DA30F}"/>
                </a:ext>
              </a:extLst>
            </p:cNvPr>
            <p:cNvSpPr txBox="1"/>
            <p:nvPr/>
          </p:nvSpPr>
          <p:spPr>
            <a:xfrm>
              <a:off x="6258225" y="1316168"/>
              <a:ext cx="654346"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RDX</a:t>
              </a:r>
              <a:endParaRPr kumimoji="1" lang="zh-CN" altLang="en-US" dirty="0">
                <a:latin typeface="Microsoft YaHei" panose="020B0503020204020204" pitchFamily="34" charset="-122"/>
                <a:ea typeface="Microsoft YaHei" panose="020B0503020204020204" pitchFamily="34" charset="-122"/>
              </a:endParaRPr>
            </a:p>
          </p:txBody>
        </p:sp>
        <p:cxnSp>
          <p:nvCxnSpPr>
            <p:cNvPr id="176" name="直线箭头连接符 175">
              <a:extLst>
                <a:ext uri="{FF2B5EF4-FFF2-40B4-BE49-F238E27FC236}">
                  <a16:creationId xmlns:a16="http://schemas.microsoft.com/office/drawing/2014/main" id="{24ABAB96-FCC8-EBB8-7380-DEE2B257DB86}"/>
                </a:ext>
              </a:extLst>
            </p:cNvPr>
            <p:cNvCxnSpPr>
              <a:cxnSpLocks/>
              <a:stCxn id="175" idx="3"/>
            </p:cNvCxnSpPr>
            <p:nvPr/>
          </p:nvCxnSpPr>
          <p:spPr>
            <a:xfrm>
              <a:off x="6912571" y="1500834"/>
              <a:ext cx="1831455"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7" name="直线箭头连接符 176">
              <a:extLst>
                <a:ext uri="{FF2B5EF4-FFF2-40B4-BE49-F238E27FC236}">
                  <a16:creationId xmlns:a16="http://schemas.microsoft.com/office/drawing/2014/main" id="{224EC643-543F-43FB-93E9-FBAB30F93B95}"/>
                </a:ext>
              </a:extLst>
            </p:cNvPr>
            <p:cNvCxnSpPr>
              <a:cxnSpLocks/>
              <a:stCxn id="175" idx="1"/>
            </p:cNvCxnSpPr>
            <p:nvPr/>
          </p:nvCxnSpPr>
          <p:spPr>
            <a:xfrm flipH="1">
              <a:off x="4434910" y="1500834"/>
              <a:ext cx="1823315"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61" name="文本框 160">
            <a:extLst>
              <a:ext uri="{FF2B5EF4-FFF2-40B4-BE49-F238E27FC236}">
                <a16:creationId xmlns:a16="http://schemas.microsoft.com/office/drawing/2014/main" id="{A0B1682D-49F6-A181-E275-4CDA7E5D2BB7}"/>
              </a:ext>
            </a:extLst>
          </p:cNvPr>
          <p:cNvSpPr txBox="1"/>
          <p:nvPr/>
        </p:nvSpPr>
        <p:spPr>
          <a:xfrm>
            <a:off x="6456154" y="3802179"/>
            <a:ext cx="4958403" cy="1137491"/>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数据寄存器</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Data Register)</a:t>
            </a:r>
          </a:p>
          <a:p>
            <a:pPr>
              <a:lnSpc>
                <a:spcPct val="125000"/>
              </a:lnSpc>
            </a:pPr>
            <a:r>
              <a:rPr lang="zh-CN" altLang="en-US" kern="0" dirty="0">
                <a:solidFill>
                  <a:schemeClr val="tx1">
                    <a:lumMod val="85000"/>
                    <a:lumOff val="15000"/>
                  </a:schemeClr>
                </a:solidFill>
                <a:latin typeface="Microsoft YaHei" panose="020B0503020204020204" pitchFamily="34" charset="-122"/>
                <a:ea typeface="Microsoft YaHei" panose="020B0503020204020204" pitchFamily="34" charset="-122"/>
              </a:rPr>
              <a:t>在进行乘、除运算时，可作为默认操作数参与运算，也可用于存放</a:t>
            </a:r>
            <a:r>
              <a:rPr lang="en" altLang="zh-CN" kern="0" dirty="0">
                <a:solidFill>
                  <a:schemeClr val="tx1">
                    <a:lumMod val="85000"/>
                    <a:lumOff val="15000"/>
                  </a:schemeClr>
                </a:solidFill>
                <a:latin typeface="Microsoft YaHei" panose="020B0503020204020204" pitchFamily="34" charset="-122"/>
                <a:ea typeface="Microsoft YaHei" panose="020B0503020204020204" pitchFamily="34" charset="-122"/>
              </a:rPr>
              <a:t>I/O</a:t>
            </a:r>
            <a:r>
              <a:rPr lang="zh-CN" altLang="en-US" kern="0" dirty="0">
                <a:solidFill>
                  <a:schemeClr val="tx1">
                    <a:lumMod val="85000"/>
                    <a:lumOff val="15000"/>
                  </a:schemeClr>
                </a:solidFill>
                <a:latin typeface="Microsoft YaHei" panose="020B0503020204020204" pitchFamily="34" charset="-122"/>
                <a:ea typeface="Microsoft YaHei" panose="020B0503020204020204" pitchFamily="34" charset="-122"/>
              </a:rPr>
              <a:t>的端口地址。</a:t>
            </a:r>
          </a:p>
        </p:txBody>
      </p:sp>
    </p:spTree>
    <p:extLst>
      <p:ext uri="{BB962C8B-B14F-4D97-AF65-F5344CB8AC3E}">
        <p14:creationId xmlns:p14="http://schemas.microsoft.com/office/powerpoint/2010/main" val="135039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113" grpId="0"/>
      <p:bldP spid="137" grpId="0"/>
      <p:bldP spid="16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段寄存器（</a:t>
            </a:r>
            <a:r>
              <a:rPr kumimoji="1" lang="en-US" altLang="zh-CN" sz="3200" dirty="0">
                <a:latin typeface="Microsoft YaHei" panose="020B0503020204020204" pitchFamily="34" charset="-122"/>
                <a:ea typeface="Microsoft YaHei" panose="020B0503020204020204" pitchFamily="34" charset="-122"/>
              </a:rPr>
              <a:t>CS</a:t>
            </a:r>
            <a:r>
              <a:rPr kumimoji="1" lang="zh-CN" altLang="en-US" sz="3200" dirty="0">
                <a:latin typeface="Microsoft YaHei" panose="020B0503020204020204" pitchFamily="34" charset="-122"/>
                <a:ea typeface="Microsoft YaHei" panose="020B0503020204020204" pitchFamily="34" charset="-122"/>
              </a:rPr>
              <a:t>，</a:t>
            </a:r>
            <a:r>
              <a:rPr kumimoji="1" lang="en-US" altLang="zh-CN" sz="3200" dirty="0">
                <a:latin typeface="Microsoft YaHei" panose="020B0503020204020204" pitchFamily="34" charset="-122"/>
                <a:ea typeface="Microsoft YaHei" panose="020B0503020204020204" pitchFamily="34" charset="-122"/>
              </a:rPr>
              <a:t>SS</a:t>
            </a:r>
            <a:r>
              <a:rPr kumimoji="1" lang="zh-CN" altLang="en-US" sz="3200" dirty="0">
                <a:latin typeface="Microsoft YaHei" panose="020B0503020204020204" pitchFamily="34" charset="-122"/>
                <a:ea typeface="Microsoft YaHei" panose="020B0503020204020204" pitchFamily="34" charset="-122"/>
              </a:rPr>
              <a:t>，</a:t>
            </a:r>
            <a:r>
              <a:rPr kumimoji="1" lang="en-US" altLang="zh-CN" sz="3200" dirty="0">
                <a:latin typeface="Microsoft YaHei" panose="020B0503020204020204" pitchFamily="34" charset="-122"/>
                <a:ea typeface="Microsoft YaHei" panose="020B0503020204020204" pitchFamily="34" charset="-122"/>
              </a:rPr>
              <a:t>DS</a:t>
            </a:r>
            <a:r>
              <a:rPr kumimoji="1" lang="zh-CN" altLang="en-US" sz="3200" dirty="0">
                <a:latin typeface="Microsoft YaHei" panose="020B0503020204020204" pitchFamily="34" charset="-122"/>
                <a:ea typeface="Microsoft YaHei" panose="020B0503020204020204" pitchFamily="34" charset="-122"/>
              </a:rPr>
              <a:t>，</a:t>
            </a:r>
            <a:r>
              <a:rPr kumimoji="1" lang="en-US" altLang="zh-CN" sz="3200" dirty="0">
                <a:latin typeface="Microsoft YaHei" panose="020B0503020204020204" pitchFamily="34" charset="-122"/>
                <a:ea typeface="Microsoft YaHei" panose="020B0503020204020204" pitchFamily="34" charset="-122"/>
              </a:rPr>
              <a:t>ES</a:t>
            </a:r>
            <a:r>
              <a:rPr kumimoji="1" lang="zh-CN" altLang="en-US" sz="3200" dirty="0">
                <a:latin typeface="Microsoft YaHei" panose="020B0503020204020204" pitchFamily="34" charset="-122"/>
                <a:ea typeface="Microsoft YaHei" panose="020B0503020204020204" pitchFamily="34" charset="-122"/>
              </a:rPr>
              <a:t>，</a:t>
            </a:r>
            <a:r>
              <a:rPr kumimoji="1" lang="en-US" altLang="zh-CN" sz="3200" dirty="0">
                <a:latin typeface="Microsoft YaHei" panose="020B0503020204020204" pitchFamily="34" charset="-122"/>
                <a:ea typeface="Microsoft YaHei" panose="020B0503020204020204" pitchFamily="34" charset="-122"/>
              </a:rPr>
              <a:t>FS</a:t>
            </a:r>
            <a:r>
              <a:rPr kumimoji="1" lang="zh-CN" altLang="en-US" sz="3200" dirty="0">
                <a:latin typeface="Microsoft YaHei" panose="020B0503020204020204" pitchFamily="34" charset="-122"/>
                <a:ea typeface="Microsoft YaHei" panose="020B0503020204020204" pitchFamily="34" charset="-122"/>
              </a:rPr>
              <a:t>，</a:t>
            </a:r>
            <a:r>
              <a:rPr kumimoji="1" lang="en-US" altLang="zh-CN" sz="3200" dirty="0">
                <a:latin typeface="Microsoft YaHei" panose="020B0503020204020204" pitchFamily="34" charset="-122"/>
                <a:ea typeface="Microsoft YaHei" panose="020B0503020204020204" pitchFamily="34" charset="-122"/>
              </a:rPr>
              <a:t>GS</a:t>
            </a:r>
            <a:r>
              <a:rPr kumimoji="1" lang="zh-CN" altLang="en-US" sz="3200" dirty="0">
                <a:latin typeface="Microsoft YaHei" panose="020B0503020204020204" pitchFamily="34" charset="-122"/>
                <a:ea typeface="Microsoft YaHei" panose="020B0503020204020204" pitchFamily="34" charset="-122"/>
              </a:rPr>
              <a:t>）</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48E7AB26-6648-2255-5D59-525DAEC6FD9A}"/>
              </a:ext>
            </a:extLst>
          </p:cNvPr>
          <p:cNvGrpSpPr/>
          <p:nvPr/>
        </p:nvGrpSpPr>
        <p:grpSpPr>
          <a:xfrm>
            <a:off x="766767" y="5744939"/>
            <a:ext cx="10658471" cy="563786"/>
            <a:chOff x="766764" y="1281037"/>
            <a:chExt cx="10658471" cy="563786"/>
          </a:xfrm>
        </p:grpSpPr>
        <p:sp>
          <p:nvSpPr>
            <p:cNvPr id="32" name="矩形 31">
              <a:extLst>
                <a:ext uri="{FF2B5EF4-FFF2-40B4-BE49-F238E27FC236}">
                  <a16:creationId xmlns:a16="http://schemas.microsoft.com/office/drawing/2014/main" id="{5F2E200E-6DF1-4370-9ABC-01F29C0E6E25}"/>
                </a:ext>
              </a:extLst>
            </p:cNvPr>
            <p:cNvSpPr/>
            <p:nvPr/>
          </p:nvSpPr>
          <p:spPr>
            <a:xfrm>
              <a:off x="766764" y="1281037"/>
              <a:ext cx="1584608" cy="563786"/>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FS</a:t>
              </a:r>
              <a:r>
                <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GS</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3" name="矩形 32">
              <a:extLst>
                <a:ext uri="{FF2B5EF4-FFF2-40B4-BE49-F238E27FC236}">
                  <a16:creationId xmlns:a16="http://schemas.microsoft.com/office/drawing/2014/main" id="{146A41BD-73C4-BA5D-94E4-CDAF63925172}"/>
                </a:ext>
              </a:extLst>
            </p:cNvPr>
            <p:cNvSpPr/>
            <p:nvPr/>
          </p:nvSpPr>
          <p:spPr>
            <a:xfrm>
              <a:off x="2351370" y="1281037"/>
              <a:ext cx="9073865" cy="563786"/>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附加段寄存器，其值为附加数据段的段值，</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32</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位系统中增加</a:t>
              </a:r>
            </a:p>
          </p:txBody>
        </p:sp>
      </p:grpSp>
      <p:grpSp>
        <p:nvGrpSpPr>
          <p:cNvPr id="19" name="组合 18">
            <a:extLst>
              <a:ext uri="{FF2B5EF4-FFF2-40B4-BE49-F238E27FC236}">
                <a16:creationId xmlns:a16="http://schemas.microsoft.com/office/drawing/2014/main" id="{9DE680B1-6B0B-39C1-ED2F-6D89183998A1}"/>
              </a:ext>
            </a:extLst>
          </p:cNvPr>
          <p:cNvGrpSpPr/>
          <p:nvPr/>
        </p:nvGrpSpPr>
        <p:grpSpPr>
          <a:xfrm>
            <a:off x="766767" y="5078194"/>
            <a:ext cx="10658471" cy="563786"/>
            <a:chOff x="766764" y="1281037"/>
            <a:chExt cx="10658471" cy="563786"/>
          </a:xfrm>
        </p:grpSpPr>
        <p:sp>
          <p:nvSpPr>
            <p:cNvPr id="20" name="矩形 19">
              <a:extLst>
                <a:ext uri="{FF2B5EF4-FFF2-40B4-BE49-F238E27FC236}">
                  <a16:creationId xmlns:a16="http://schemas.microsoft.com/office/drawing/2014/main" id="{20D22597-15EF-7FB0-6869-B7D8DC14AB8A}"/>
                </a:ext>
              </a:extLst>
            </p:cNvPr>
            <p:cNvSpPr/>
            <p:nvPr/>
          </p:nvSpPr>
          <p:spPr>
            <a:xfrm>
              <a:off x="766764" y="1281037"/>
              <a:ext cx="1584608" cy="563786"/>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ES</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4" name="矩形 33">
              <a:extLst>
                <a:ext uri="{FF2B5EF4-FFF2-40B4-BE49-F238E27FC236}">
                  <a16:creationId xmlns:a16="http://schemas.microsoft.com/office/drawing/2014/main" id="{C7A0664B-069C-9121-8172-8FA31D600451}"/>
                </a:ext>
              </a:extLst>
            </p:cNvPr>
            <p:cNvSpPr/>
            <p:nvPr/>
          </p:nvSpPr>
          <p:spPr>
            <a:xfrm>
              <a:off x="2351370" y="1281037"/>
              <a:ext cx="9073865" cy="563786"/>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附加段寄存器，其值为附加数据段的段值</a:t>
              </a:r>
            </a:p>
          </p:txBody>
        </p:sp>
      </p:grpSp>
      <p:grpSp>
        <p:nvGrpSpPr>
          <p:cNvPr id="35" name="组合 34">
            <a:extLst>
              <a:ext uri="{FF2B5EF4-FFF2-40B4-BE49-F238E27FC236}">
                <a16:creationId xmlns:a16="http://schemas.microsoft.com/office/drawing/2014/main" id="{2888B6E0-308E-3174-02F1-2BDF3BED04EC}"/>
              </a:ext>
            </a:extLst>
          </p:cNvPr>
          <p:cNvGrpSpPr/>
          <p:nvPr/>
        </p:nvGrpSpPr>
        <p:grpSpPr>
          <a:xfrm>
            <a:off x="766767" y="3077959"/>
            <a:ext cx="10658471" cy="563786"/>
            <a:chOff x="766764" y="1281037"/>
            <a:chExt cx="10658471" cy="563786"/>
          </a:xfrm>
        </p:grpSpPr>
        <p:sp>
          <p:nvSpPr>
            <p:cNvPr id="36" name="矩形 35">
              <a:extLst>
                <a:ext uri="{FF2B5EF4-FFF2-40B4-BE49-F238E27FC236}">
                  <a16:creationId xmlns:a16="http://schemas.microsoft.com/office/drawing/2014/main" id="{A0E96FD0-A800-DDC2-5685-103E03572F1E}"/>
                </a:ext>
              </a:extLst>
            </p:cNvPr>
            <p:cNvSpPr/>
            <p:nvPr/>
          </p:nvSpPr>
          <p:spPr>
            <a:xfrm>
              <a:off x="766764" y="1281037"/>
              <a:ext cx="1584608" cy="563786"/>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CS</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7" name="矩形 36">
              <a:extLst>
                <a:ext uri="{FF2B5EF4-FFF2-40B4-BE49-F238E27FC236}">
                  <a16:creationId xmlns:a16="http://schemas.microsoft.com/office/drawing/2014/main" id="{9EC1262E-602C-5DE3-48DF-E873ED2A5F63}"/>
                </a:ext>
              </a:extLst>
            </p:cNvPr>
            <p:cNvSpPr/>
            <p:nvPr/>
          </p:nvSpPr>
          <p:spPr>
            <a:xfrm>
              <a:off x="2351370" y="1281037"/>
              <a:ext cx="9073865" cy="563786"/>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代码段寄存器，其值为代码段的段值</a:t>
              </a:r>
            </a:p>
          </p:txBody>
        </p:sp>
      </p:grpSp>
      <p:grpSp>
        <p:nvGrpSpPr>
          <p:cNvPr id="38" name="组合 37">
            <a:extLst>
              <a:ext uri="{FF2B5EF4-FFF2-40B4-BE49-F238E27FC236}">
                <a16:creationId xmlns:a16="http://schemas.microsoft.com/office/drawing/2014/main" id="{6CF110A4-9565-243C-C983-5FD05CDE56F4}"/>
              </a:ext>
            </a:extLst>
          </p:cNvPr>
          <p:cNvGrpSpPr/>
          <p:nvPr/>
        </p:nvGrpSpPr>
        <p:grpSpPr>
          <a:xfrm>
            <a:off x="766767" y="4411449"/>
            <a:ext cx="10658471" cy="563786"/>
            <a:chOff x="766764" y="1281037"/>
            <a:chExt cx="10658471" cy="563786"/>
          </a:xfrm>
        </p:grpSpPr>
        <p:sp>
          <p:nvSpPr>
            <p:cNvPr id="39" name="矩形 38">
              <a:extLst>
                <a:ext uri="{FF2B5EF4-FFF2-40B4-BE49-F238E27FC236}">
                  <a16:creationId xmlns:a16="http://schemas.microsoft.com/office/drawing/2014/main" id="{44AC111C-9D02-6E29-5DD1-4D6E873B3CA8}"/>
                </a:ext>
              </a:extLst>
            </p:cNvPr>
            <p:cNvSpPr/>
            <p:nvPr/>
          </p:nvSpPr>
          <p:spPr>
            <a:xfrm>
              <a:off x="766764" y="1281037"/>
              <a:ext cx="1584608" cy="563786"/>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DS</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0" name="矩形 39">
              <a:extLst>
                <a:ext uri="{FF2B5EF4-FFF2-40B4-BE49-F238E27FC236}">
                  <a16:creationId xmlns:a16="http://schemas.microsoft.com/office/drawing/2014/main" id="{12228CDC-4901-01F5-D998-7DD32D466469}"/>
                </a:ext>
              </a:extLst>
            </p:cNvPr>
            <p:cNvSpPr/>
            <p:nvPr/>
          </p:nvSpPr>
          <p:spPr>
            <a:xfrm>
              <a:off x="2351370" y="1281037"/>
              <a:ext cx="9073865" cy="563786"/>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数据段寄存器，其值为数据段的段值</a:t>
              </a:r>
            </a:p>
          </p:txBody>
        </p:sp>
      </p:grpSp>
      <p:grpSp>
        <p:nvGrpSpPr>
          <p:cNvPr id="41" name="组合 40">
            <a:extLst>
              <a:ext uri="{FF2B5EF4-FFF2-40B4-BE49-F238E27FC236}">
                <a16:creationId xmlns:a16="http://schemas.microsoft.com/office/drawing/2014/main" id="{B7099610-CE90-E52C-6A94-625B03545134}"/>
              </a:ext>
            </a:extLst>
          </p:cNvPr>
          <p:cNvGrpSpPr/>
          <p:nvPr/>
        </p:nvGrpSpPr>
        <p:grpSpPr>
          <a:xfrm>
            <a:off x="766767" y="3744704"/>
            <a:ext cx="10658471" cy="563786"/>
            <a:chOff x="766764" y="1281037"/>
            <a:chExt cx="10658471" cy="563786"/>
          </a:xfrm>
        </p:grpSpPr>
        <p:sp>
          <p:nvSpPr>
            <p:cNvPr id="42" name="矩形 41">
              <a:extLst>
                <a:ext uri="{FF2B5EF4-FFF2-40B4-BE49-F238E27FC236}">
                  <a16:creationId xmlns:a16="http://schemas.microsoft.com/office/drawing/2014/main" id="{E1CD2F13-873F-FE79-5575-23D7B8129AE2}"/>
                </a:ext>
              </a:extLst>
            </p:cNvPr>
            <p:cNvSpPr/>
            <p:nvPr/>
          </p:nvSpPr>
          <p:spPr>
            <a:xfrm>
              <a:off x="766764" y="1281037"/>
              <a:ext cx="1584608" cy="563786"/>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SS</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3" name="矩形 42">
              <a:extLst>
                <a:ext uri="{FF2B5EF4-FFF2-40B4-BE49-F238E27FC236}">
                  <a16:creationId xmlns:a16="http://schemas.microsoft.com/office/drawing/2014/main" id="{D2E69896-F9F6-7026-5FE7-D9DE01C4068F}"/>
                </a:ext>
              </a:extLst>
            </p:cNvPr>
            <p:cNvSpPr/>
            <p:nvPr/>
          </p:nvSpPr>
          <p:spPr>
            <a:xfrm>
              <a:off x="2351370" y="1281037"/>
              <a:ext cx="9073865" cy="563786"/>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堆栈段寄存器，其值为堆栈段的段值</a:t>
              </a:r>
            </a:p>
          </p:txBody>
        </p:sp>
      </p:grpSp>
      <p:grpSp>
        <p:nvGrpSpPr>
          <p:cNvPr id="44" name="组合 43">
            <a:extLst>
              <a:ext uri="{FF2B5EF4-FFF2-40B4-BE49-F238E27FC236}">
                <a16:creationId xmlns:a16="http://schemas.microsoft.com/office/drawing/2014/main" id="{F64B6EE9-24A0-F114-CA93-F643882216BA}"/>
              </a:ext>
            </a:extLst>
          </p:cNvPr>
          <p:cNvGrpSpPr/>
          <p:nvPr/>
        </p:nvGrpSpPr>
        <p:grpSpPr>
          <a:xfrm>
            <a:off x="758970" y="1052513"/>
            <a:ext cx="10666267" cy="1822232"/>
            <a:chOff x="623888" y="1052513"/>
            <a:chExt cx="5111750" cy="1822232"/>
          </a:xfrm>
        </p:grpSpPr>
        <p:sp>
          <p:nvSpPr>
            <p:cNvPr id="45" name="矩形 44">
              <a:extLst>
                <a:ext uri="{FF2B5EF4-FFF2-40B4-BE49-F238E27FC236}">
                  <a16:creationId xmlns:a16="http://schemas.microsoft.com/office/drawing/2014/main" id="{00217B95-B0B2-9040-C6C1-52E445BE1C57}"/>
                </a:ext>
              </a:extLst>
            </p:cNvPr>
            <p:cNvSpPr/>
            <p:nvPr/>
          </p:nvSpPr>
          <p:spPr>
            <a:xfrm>
              <a:off x="623888" y="1052513"/>
              <a:ext cx="5111750" cy="182223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文本框 45">
              <a:extLst>
                <a:ext uri="{FF2B5EF4-FFF2-40B4-BE49-F238E27FC236}">
                  <a16:creationId xmlns:a16="http://schemas.microsoft.com/office/drawing/2014/main" id="{951CFB8F-9E15-F60E-6AAB-A4D5D5CBD53F}"/>
                </a:ext>
              </a:extLst>
            </p:cNvPr>
            <p:cNvSpPr txBox="1"/>
            <p:nvPr/>
          </p:nvSpPr>
          <p:spPr>
            <a:xfrm>
              <a:off x="712338" y="1196752"/>
              <a:ext cx="4934849" cy="159601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段寄存器是根据内存分段的管理模式而设置的。</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内存单元的物理地址由段寄存器的值和一个偏移量组合而成的，标准形式为“段：偏移量”，这样可用两个较少位数的值组合成一个可访问较大物理空间的内存地址。</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可以认为，一个段是一本书的某一页，偏移量是一页的某一行</a:t>
              </a:r>
            </a:p>
          </p:txBody>
        </p:sp>
      </p:grpSp>
    </p:spTree>
    <p:extLst>
      <p:ext uri="{BB962C8B-B14F-4D97-AF65-F5344CB8AC3E}">
        <p14:creationId xmlns:p14="http://schemas.microsoft.com/office/powerpoint/2010/main" val="154862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标志寄存器（</a:t>
            </a:r>
            <a:r>
              <a:rPr kumimoji="1" lang="en-US" altLang="zh-CN" sz="3200" dirty="0">
                <a:latin typeface="Microsoft YaHei" panose="020B0503020204020204" pitchFamily="34" charset="-122"/>
                <a:ea typeface="Microsoft YaHei" panose="020B0503020204020204" pitchFamily="34" charset="-122"/>
              </a:rPr>
              <a:t>ZF</a:t>
            </a:r>
            <a:r>
              <a:rPr kumimoji="1" lang="zh-CN" altLang="en-US" sz="3200" dirty="0">
                <a:latin typeface="Microsoft YaHei" panose="020B0503020204020204" pitchFamily="34" charset="-122"/>
                <a:ea typeface="Microsoft YaHei" panose="020B0503020204020204" pitchFamily="34" charset="-122"/>
              </a:rPr>
              <a:t>，</a:t>
            </a:r>
            <a:r>
              <a:rPr kumimoji="1" lang="en-US" altLang="zh-CN" sz="3200" dirty="0">
                <a:latin typeface="Microsoft YaHei" panose="020B0503020204020204" pitchFamily="34" charset="-122"/>
                <a:ea typeface="Microsoft YaHei" panose="020B0503020204020204" pitchFamily="34" charset="-122"/>
              </a:rPr>
              <a:t>OF</a:t>
            </a:r>
            <a:r>
              <a:rPr kumimoji="1" lang="zh-CN" altLang="en-US" sz="3200" dirty="0">
                <a:latin typeface="Microsoft YaHei" panose="020B0503020204020204" pitchFamily="34" charset="-122"/>
                <a:ea typeface="Microsoft YaHei" panose="020B0503020204020204" pitchFamily="34" charset="-122"/>
              </a:rPr>
              <a:t>，</a:t>
            </a:r>
            <a:r>
              <a:rPr kumimoji="1" lang="en-US" altLang="zh-CN" sz="3200" dirty="0">
                <a:latin typeface="Microsoft YaHei" panose="020B0503020204020204" pitchFamily="34" charset="-122"/>
                <a:ea typeface="Microsoft YaHei" panose="020B0503020204020204" pitchFamily="34" charset="-122"/>
              </a:rPr>
              <a:t>CF</a:t>
            </a:r>
            <a:r>
              <a:rPr kumimoji="1" lang="zh-CN" altLang="en-US" sz="3200" dirty="0">
                <a:latin typeface="Microsoft YaHei" panose="020B0503020204020204" pitchFamily="34" charset="-122"/>
                <a:ea typeface="Microsoft YaHei" panose="020B0503020204020204" pitchFamily="34" charset="-122"/>
              </a:rPr>
              <a:t>）</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5" name="组合 34">
            <a:extLst>
              <a:ext uri="{FF2B5EF4-FFF2-40B4-BE49-F238E27FC236}">
                <a16:creationId xmlns:a16="http://schemas.microsoft.com/office/drawing/2014/main" id="{2888B6E0-308E-3174-02F1-2BDF3BED04EC}"/>
              </a:ext>
            </a:extLst>
          </p:cNvPr>
          <p:cNvGrpSpPr/>
          <p:nvPr/>
        </p:nvGrpSpPr>
        <p:grpSpPr>
          <a:xfrm>
            <a:off x="766766" y="2612675"/>
            <a:ext cx="10658472" cy="563786"/>
            <a:chOff x="766763" y="1281037"/>
            <a:chExt cx="10658472" cy="563786"/>
          </a:xfrm>
        </p:grpSpPr>
        <p:sp>
          <p:nvSpPr>
            <p:cNvPr id="36" name="矩形 35">
              <a:extLst>
                <a:ext uri="{FF2B5EF4-FFF2-40B4-BE49-F238E27FC236}">
                  <a16:creationId xmlns:a16="http://schemas.microsoft.com/office/drawing/2014/main" id="{A0E96FD0-A800-DDC2-5685-103E03572F1E}"/>
                </a:ext>
              </a:extLst>
            </p:cNvPr>
            <p:cNvSpPr/>
            <p:nvPr/>
          </p:nvSpPr>
          <p:spPr>
            <a:xfrm>
              <a:off x="766763" y="1281037"/>
              <a:ext cx="1865053" cy="563786"/>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ZF</a:t>
              </a:r>
              <a:r>
                <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（零标志）</a:t>
              </a:r>
            </a:p>
          </p:txBody>
        </p:sp>
        <p:sp>
          <p:nvSpPr>
            <p:cNvPr id="37" name="矩形 36">
              <a:extLst>
                <a:ext uri="{FF2B5EF4-FFF2-40B4-BE49-F238E27FC236}">
                  <a16:creationId xmlns:a16="http://schemas.microsoft.com/office/drawing/2014/main" id="{9EC1262E-602C-5DE3-48DF-E873ED2A5F63}"/>
                </a:ext>
              </a:extLst>
            </p:cNvPr>
            <p:cNvSpPr/>
            <p:nvPr/>
          </p:nvSpPr>
          <p:spPr>
            <a:xfrm>
              <a:off x="2631816" y="1281037"/>
              <a:ext cx="8793419" cy="563786"/>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它可以设成</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或者</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1</a:t>
              </a: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38" name="组合 37">
            <a:extLst>
              <a:ext uri="{FF2B5EF4-FFF2-40B4-BE49-F238E27FC236}">
                <a16:creationId xmlns:a16="http://schemas.microsoft.com/office/drawing/2014/main" id="{6CF110A4-9565-243C-C983-5FD05CDE56F4}"/>
              </a:ext>
            </a:extLst>
          </p:cNvPr>
          <p:cNvGrpSpPr/>
          <p:nvPr/>
        </p:nvGrpSpPr>
        <p:grpSpPr>
          <a:xfrm>
            <a:off x="766767" y="5084732"/>
            <a:ext cx="10658471" cy="1229108"/>
            <a:chOff x="766764" y="615715"/>
            <a:chExt cx="10658471" cy="1229108"/>
          </a:xfrm>
        </p:grpSpPr>
        <p:sp>
          <p:nvSpPr>
            <p:cNvPr id="39" name="矩形 38">
              <a:extLst>
                <a:ext uri="{FF2B5EF4-FFF2-40B4-BE49-F238E27FC236}">
                  <a16:creationId xmlns:a16="http://schemas.microsoft.com/office/drawing/2014/main" id="{44AC111C-9D02-6E29-5DD1-4D6E873B3CA8}"/>
                </a:ext>
              </a:extLst>
            </p:cNvPr>
            <p:cNvSpPr/>
            <p:nvPr/>
          </p:nvSpPr>
          <p:spPr>
            <a:xfrm>
              <a:off x="766764" y="615715"/>
              <a:ext cx="1872848" cy="1229108"/>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CF(</a:t>
              </a:r>
              <a:r>
                <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进位标志</a:t>
              </a: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0" name="矩形 39">
              <a:extLst>
                <a:ext uri="{FF2B5EF4-FFF2-40B4-BE49-F238E27FC236}">
                  <a16:creationId xmlns:a16="http://schemas.microsoft.com/office/drawing/2014/main" id="{12228CDC-4901-01F5-D998-7DD32D466469}"/>
                </a:ext>
              </a:extLst>
            </p:cNvPr>
            <p:cNvSpPr/>
            <p:nvPr/>
          </p:nvSpPr>
          <p:spPr>
            <a:xfrm>
              <a:off x="2631816" y="615715"/>
              <a:ext cx="8793419" cy="1229108"/>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用于反映运算是否产生进位或借位。如果运算结果的最高位产生一个进位或借位，则</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CF</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置</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，否则置</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。例，假如某寄存器值为</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FFFFFFFF</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再加上</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就会产生进位。</a:t>
              </a:r>
            </a:p>
          </p:txBody>
        </p:sp>
      </p:grpSp>
      <p:grpSp>
        <p:nvGrpSpPr>
          <p:cNvPr id="41" name="组合 40">
            <a:extLst>
              <a:ext uri="{FF2B5EF4-FFF2-40B4-BE49-F238E27FC236}">
                <a16:creationId xmlns:a16="http://schemas.microsoft.com/office/drawing/2014/main" id="{B7099610-CE90-E52C-6A94-625B03545134}"/>
              </a:ext>
            </a:extLst>
          </p:cNvPr>
          <p:cNvGrpSpPr/>
          <p:nvPr/>
        </p:nvGrpSpPr>
        <p:grpSpPr>
          <a:xfrm>
            <a:off x="782014" y="3330307"/>
            <a:ext cx="10658472" cy="1600579"/>
            <a:chOff x="766763" y="1281036"/>
            <a:chExt cx="10658472" cy="1600579"/>
          </a:xfrm>
        </p:grpSpPr>
        <p:sp>
          <p:nvSpPr>
            <p:cNvPr id="42" name="矩形 41">
              <a:extLst>
                <a:ext uri="{FF2B5EF4-FFF2-40B4-BE49-F238E27FC236}">
                  <a16:creationId xmlns:a16="http://schemas.microsoft.com/office/drawing/2014/main" id="{E1CD2F13-873F-FE79-5575-23D7B8129AE2}"/>
                </a:ext>
              </a:extLst>
            </p:cNvPr>
            <p:cNvSpPr/>
            <p:nvPr/>
          </p:nvSpPr>
          <p:spPr>
            <a:xfrm>
              <a:off x="766763" y="1281037"/>
              <a:ext cx="1865053" cy="1600578"/>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OF(</a:t>
              </a:r>
              <a:r>
                <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溢出标志</a:t>
              </a: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3" name="矩形 42">
              <a:extLst>
                <a:ext uri="{FF2B5EF4-FFF2-40B4-BE49-F238E27FC236}">
                  <a16:creationId xmlns:a16="http://schemas.microsoft.com/office/drawing/2014/main" id="{D2E69896-F9F6-7026-5FE7-D9DE01C4068F}"/>
                </a:ext>
              </a:extLst>
            </p:cNvPr>
            <p:cNvSpPr/>
            <p:nvPr/>
          </p:nvSpPr>
          <p:spPr>
            <a:xfrm>
              <a:off x="2631816" y="1281036"/>
              <a:ext cx="8793419" cy="1600579"/>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反映有符号数加减运算是否溢出。</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如果运算结果超过了有符号数的表示范围，则</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OF</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置</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，否则置</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例如：</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EAX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的值为</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7</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FFFFFFFF</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如果此时再给</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EAX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加</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OF</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寄存器就会被设置成</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，因为此时</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EAX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寄存器的最高有效位改变了。</a:t>
              </a:r>
            </a:p>
          </p:txBody>
        </p:sp>
      </p:grpSp>
      <p:grpSp>
        <p:nvGrpSpPr>
          <p:cNvPr id="44" name="组合 43">
            <a:extLst>
              <a:ext uri="{FF2B5EF4-FFF2-40B4-BE49-F238E27FC236}">
                <a16:creationId xmlns:a16="http://schemas.microsoft.com/office/drawing/2014/main" id="{F64B6EE9-24A0-F114-CA93-F643882216BA}"/>
              </a:ext>
            </a:extLst>
          </p:cNvPr>
          <p:cNvGrpSpPr/>
          <p:nvPr/>
        </p:nvGrpSpPr>
        <p:grpSpPr>
          <a:xfrm>
            <a:off x="758970" y="1052513"/>
            <a:ext cx="10666267" cy="1406316"/>
            <a:chOff x="623888" y="1052513"/>
            <a:chExt cx="5111750" cy="1406316"/>
          </a:xfrm>
        </p:grpSpPr>
        <p:sp>
          <p:nvSpPr>
            <p:cNvPr id="45" name="矩形 44">
              <a:extLst>
                <a:ext uri="{FF2B5EF4-FFF2-40B4-BE49-F238E27FC236}">
                  <a16:creationId xmlns:a16="http://schemas.microsoft.com/office/drawing/2014/main" id="{00217B95-B0B2-9040-C6C1-52E445BE1C57}"/>
                </a:ext>
              </a:extLst>
            </p:cNvPr>
            <p:cNvSpPr/>
            <p:nvPr/>
          </p:nvSpPr>
          <p:spPr>
            <a:xfrm>
              <a:off x="623888" y="1052513"/>
              <a:ext cx="5111750" cy="1406316"/>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文本框 45">
              <a:extLst>
                <a:ext uri="{FF2B5EF4-FFF2-40B4-BE49-F238E27FC236}">
                  <a16:creationId xmlns:a16="http://schemas.microsoft.com/office/drawing/2014/main" id="{951CFB8F-9E15-F60E-6AAB-A4D5D5CBD53F}"/>
                </a:ext>
              </a:extLst>
            </p:cNvPr>
            <p:cNvSpPr txBox="1"/>
            <p:nvPr/>
          </p:nvSpPr>
          <p:spPr>
            <a:xfrm>
              <a:off x="712338" y="1196752"/>
              <a:ext cx="4934849" cy="121129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标志寄存器在</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32</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位操作系统中大小是</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32</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位的，也就是说，它可以存</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32</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个标志。</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实际上标志寄存器并没有完全被使用，重点认识三个标志寄存器：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ZF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零标志</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OF(</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溢出标志</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CF(</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进位标志</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p>
          </p:txBody>
        </p:sp>
      </p:grpSp>
    </p:spTree>
    <p:extLst>
      <p:ext uri="{BB962C8B-B14F-4D97-AF65-F5344CB8AC3E}">
        <p14:creationId xmlns:p14="http://schemas.microsoft.com/office/powerpoint/2010/main" val="150796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27BDA72-A394-C21A-4C7F-D7FCFBCC9E8A}"/>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函数调用完毕后，返回原来函数的指令处运行的一个关键操作是，将栈帧中保存的返回地址装入</a:t>
            </a:r>
          </a:p>
        </p:txBody>
      </p:sp>
      <p:sp>
        <p:nvSpPr>
          <p:cNvPr id="7" name="文本框 6">
            <a:extLst>
              <a:ext uri="{FF2B5EF4-FFF2-40B4-BE49-F238E27FC236}">
                <a16:creationId xmlns:a16="http://schemas.microsoft.com/office/drawing/2014/main" id="{9395B1EA-03E6-C6B1-4E6C-AC696B54C00C}"/>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EBP</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B9EE3047-4679-A988-D70B-39A25577C448}"/>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ESP</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8F0A87E3-DBDF-D8C6-F95A-FCECE14A75EB}"/>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EIP</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45251EAE-CDA2-DFAB-04B0-78E9C47BDCA1}"/>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IR</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A23D389-FBB8-BDD1-F077-68C30FC60FD5}"/>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椭圆 11">
            <a:extLst>
              <a:ext uri="{FF2B5EF4-FFF2-40B4-BE49-F238E27FC236}">
                <a16:creationId xmlns:a16="http://schemas.microsoft.com/office/drawing/2014/main" id="{81B3814D-1E1C-90D6-B13F-104599A7D0AA}"/>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椭圆 12">
            <a:extLst>
              <a:ext uri="{FF2B5EF4-FFF2-40B4-BE49-F238E27FC236}">
                <a16:creationId xmlns:a16="http://schemas.microsoft.com/office/drawing/2014/main" id="{4237B830-9BC4-B356-5FAC-9614551C8E85}"/>
              </a:ext>
            </a:extLst>
          </p:cNvPr>
          <p:cNvSpPr>
            <a:spLocks noChangeAspect="1"/>
          </p:cNvSpPr>
          <p:nvPr>
            <p:custDataLst>
              <p:tags r:id="rId9"/>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椭圆 13">
            <a:extLst>
              <a:ext uri="{FF2B5EF4-FFF2-40B4-BE49-F238E27FC236}">
                <a16:creationId xmlns:a16="http://schemas.microsoft.com/office/drawing/2014/main" id="{8D4EB4AF-0808-783C-8A60-EAC3A028493E}"/>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5" name="矩形: 圆角 14">
            <a:extLst>
              <a:ext uri="{FF2B5EF4-FFF2-40B4-BE49-F238E27FC236}">
                <a16:creationId xmlns:a16="http://schemas.microsoft.com/office/drawing/2014/main" id="{8E9DF480-0CA5-871A-6EE0-2C9EBA32709D}"/>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0491C8E2-C8A3-8412-878F-EA32B0BDCDA7}"/>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90FCDCD6-EC10-19F8-089B-DEAEC30E3206}"/>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D3889AF6-0EF4-BE30-6753-0B3467B6570F}"/>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BE042C75-2821-0D3B-58CA-1698143B79E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5F4056FC-9E47-8A1F-ACE1-9F4E2520AAD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A6551125-EA73-DE37-8BA6-93CFA9740D80}"/>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027056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380B08A-C97B-ECE7-226D-627BB6C008C5}"/>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自带一级缓存和二级缓存，从一级缓存或二级缓存里读数据与从寄存器里读数据相比，哪个速度更快？</a:t>
            </a:r>
          </a:p>
        </p:txBody>
      </p:sp>
      <p:sp>
        <p:nvSpPr>
          <p:cNvPr id="5" name="文本框 4">
            <a:extLst>
              <a:ext uri="{FF2B5EF4-FFF2-40B4-BE49-F238E27FC236}">
                <a16:creationId xmlns:a16="http://schemas.microsoft.com/office/drawing/2014/main" id="{D5BA0C7A-AA25-4285-3B12-11F4221C2CBD}"/>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一级缓存</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06C648D6-B473-84A6-D016-13E9399241CA}"/>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二级缓存</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C74ECBCB-306F-B766-63B6-342618E40B0F}"/>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寄存器</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A333D911-931C-BCCF-2396-49BE4275A642}"/>
              </a:ext>
            </a:extLst>
          </p:cNvPr>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0" name="椭圆 9">
            <a:extLst>
              <a:ext uri="{FF2B5EF4-FFF2-40B4-BE49-F238E27FC236}">
                <a16:creationId xmlns:a16="http://schemas.microsoft.com/office/drawing/2014/main" id="{D8C47686-6A7C-2446-14D4-D75FABE767E6}"/>
              </a:ext>
            </a:extLst>
          </p:cNvPr>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1" name="椭圆 10">
            <a:extLst>
              <a:ext uri="{FF2B5EF4-FFF2-40B4-BE49-F238E27FC236}">
                <a16:creationId xmlns:a16="http://schemas.microsoft.com/office/drawing/2014/main" id="{69568569-7369-B82F-B80A-061ED2BB2C2E}"/>
              </a:ext>
            </a:extLst>
          </p:cNvPr>
          <p:cNvSpPr>
            <a:spLocks noChangeAspect="1"/>
          </p:cNvSpPr>
          <p:nvPr>
            <p:custDataLst>
              <p:tags r:id="rId8"/>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3" name="矩形: 圆角 12">
            <a:extLst>
              <a:ext uri="{FF2B5EF4-FFF2-40B4-BE49-F238E27FC236}">
                <a16:creationId xmlns:a16="http://schemas.microsoft.com/office/drawing/2014/main" id="{914E125E-12E8-2366-86D2-83E7C19E3892}"/>
              </a:ext>
            </a:extLst>
          </p:cNvPr>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C366A2F8-4A80-4E39-AD7E-1A0FB7BBC910}"/>
              </a:ext>
            </a:extLst>
          </p:cNvPr>
          <p:cNvGrpSpPr/>
          <p:nvPr>
            <p:custDataLst>
              <p:tags r:id="rId10"/>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FA39E144-64B1-1278-BDE9-3ED08F4B77AD}"/>
                </a:ext>
              </a:extLst>
            </p:cNvPr>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lorBlock">
              <a:extLst>
                <a:ext uri="{FF2B5EF4-FFF2-40B4-BE49-F238E27FC236}">
                  <a16:creationId xmlns:a16="http://schemas.microsoft.com/office/drawing/2014/main" id="{224F25BA-7507-739D-D17E-6E114ECAD1FA}"/>
                </a:ext>
              </a:extLst>
            </p:cNvPr>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ypeText">
              <a:extLst>
                <a:ext uri="{FF2B5EF4-FFF2-40B4-BE49-F238E27FC236}">
                  <a16:creationId xmlns:a16="http://schemas.microsoft.com/office/drawing/2014/main" id="{A789A535-1F93-5F08-B762-30EB145709A1}"/>
                </a:ext>
              </a:extLst>
            </p:cNvPr>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TipText">
              <a:extLst>
                <a:ext uri="{FF2B5EF4-FFF2-40B4-BE49-F238E27FC236}">
                  <a16:creationId xmlns:a16="http://schemas.microsoft.com/office/drawing/2014/main" id="{835BEA73-A959-6718-2196-BAEC29BF8FB6}"/>
                </a:ext>
              </a:extLst>
            </p:cNvPr>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a:extLst>
              <a:ext uri="{FF2B5EF4-FFF2-40B4-BE49-F238E27FC236}">
                <a16:creationId xmlns:a16="http://schemas.microsoft.com/office/drawing/2014/main" id="{246B2958-9507-9484-EBE1-6D549B63D19E}"/>
              </a:ext>
            </a:extLst>
          </p:cNvPr>
          <p:cNvPicPr>
            <a:picLocks/>
          </p:cNvPicPr>
          <p:nvPr>
            <p:custDataLst>
              <p:tags r:id="rId11"/>
            </p:custDataLst>
          </p:nvPr>
        </p:nvPicPr>
        <p:blipFill>
          <a:blip r:embed="rId17"/>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6244222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02C91B1-245D-3264-D824-2C6B17C4E6FC}"/>
              </a:ext>
            </a:extLst>
          </p:cNvPr>
          <p:cNvSpPr txBox="1"/>
          <p:nvPr/>
        </p:nvSpPr>
        <p:spPr>
          <a:xfrm>
            <a:off x="5439410" y="548680"/>
            <a:ext cx="1313180" cy="769441"/>
          </a:xfrm>
          <a:prstGeom prst="rect">
            <a:avLst/>
          </a:prstGeom>
          <a:noFill/>
        </p:spPr>
        <p:txBody>
          <a:bodyPr wrap="none" rtlCol="0">
            <a:spAutoFit/>
          </a:bodyPr>
          <a:lstStyle/>
          <a:p>
            <a:r>
              <a:rPr kumimoji="1" lang="zh-CN" altLang="en-US" sz="4400" b="1" dirty="0">
                <a:solidFill>
                  <a:srgbClr val="0048AA"/>
                </a:solidFill>
                <a:latin typeface="Microsoft YaHei" panose="020B0503020204020204" pitchFamily="34" charset="-122"/>
                <a:ea typeface="Microsoft YaHei" panose="020B0503020204020204" pitchFamily="34" charset="-122"/>
              </a:rPr>
              <a:t>总结</a:t>
            </a:r>
          </a:p>
        </p:txBody>
      </p:sp>
      <p:grpSp>
        <p:nvGrpSpPr>
          <p:cNvPr id="9" name="组合 8">
            <a:extLst>
              <a:ext uri="{FF2B5EF4-FFF2-40B4-BE49-F238E27FC236}">
                <a16:creationId xmlns:a16="http://schemas.microsoft.com/office/drawing/2014/main" id="{AC8E2ED7-7683-5F26-3314-E3907882ACB4}"/>
              </a:ext>
            </a:extLst>
          </p:cNvPr>
          <p:cNvGrpSpPr/>
          <p:nvPr/>
        </p:nvGrpSpPr>
        <p:grpSpPr>
          <a:xfrm>
            <a:off x="3575720" y="1772816"/>
            <a:ext cx="5040560" cy="576064"/>
            <a:chOff x="3215680" y="2204864"/>
            <a:chExt cx="5040560" cy="576064"/>
          </a:xfrm>
        </p:grpSpPr>
        <p:sp>
          <p:nvSpPr>
            <p:cNvPr id="7" name="矩形 6">
              <a:extLst>
                <a:ext uri="{FF2B5EF4-FFF2-40B4-BE49-F238E27FC236}">
                  <a16:creationId xmlns:a16="http://schemas.microsoft.com/office/drawing/2014/main" id="{532F2316-F8C4-30CC-A0EE-C0ED10DFFCFF}"/>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01</a:t>
              </a:r>
              <a:endParaRPr kumimoji="1" lang="zh-CN" altLang="en-US" sz="2800" b="1" dirty="0">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0C38EC24-B8D7-6357-017D-1BCFE63759D3}"/>
                </a:ext>
              </a:extLst>
            </p:cNvPr>
            <p:cNvSpPr/>
            <p:nvPr/>
          </p:nvSpPr>
          <p:spPr>
            <a:xfrm>
              <a:off x="4655840" y="2204864"/>
              <a:ext cx="3600400" cy="576064"/>
            </a:xfrm>
            <a:prstGeom prst="rect">
              <a:avLst/>
            </a:prstGeom>
            <a:solidFill>
              <a:srgbClr val="D6D6D6"/>
            </a:solidFill>
            <a:ln>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内存结构</a:t>
              </a:r>
            </a:p>
          </p:txBody>
        </p:sp>
      </p:grpSp>
      <p:grpSp>
        <p:nvGrpSpPr>
          <p:cNvPr id="10" name="组合 9">
            <a:extLst>
              <a:ext uri="{FF2B5EF4-FFF2-40B4-BE49-F238E27FC236}">
                <a16:creationId xmlns:a16="http://schemas.microsoft.com/office/drawing/2014/main" id="{0429C429-E869-FC2A-249C-4485661662EF}"/>
              </a:ext>
            </a:extLst>
          </p:cNvPr>
          <p:cNvGrpSpPr/>
          <p:nvPr/>
        </p:nvGrpSpPr>
        <p:grpSpPr>
          <a:xfrm>
            <a:off x="3575720" y="2659559"/>
            <a:ext cx="5040560" cy="576064"/>
            <a:chOff x="3215680" y="2204864"/>
            <a:chExt cx="5040560" cy="576064"/>
          </a:xfrm>
        </p:grpSpPr>
        <p:sp>
          <p:nvSpPr>
            <p:cNvPr id="11" name="矩形 10">
              <a:extLst>
                <a:ext uri="{FF2B5EF4-FFF2-40B4-BE49-F238E27FC236}">
                  <a16:creationId xmlns:a16="http://schemas.microsoft.com/office/drawing/2014/main" id="{894D9F5F-EC52-A50D-1DFA-E26CD04C55BF}"/>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latin typeface="Microsoft YaHei" panose="020B0503020204020204" pitchFamily="34" charset="-122"/>
                  <a:ea typeface="Microsoft YaHei" panose="020B0503020204020204" pitchFamily="34" charset="-122"/>
                </a:rPr>
                <a:t>02</a:t>
              </a:r>
              <a:endParaRPr kumimoji="1" lang="zh-CN" altLang="en-US" sz="2800" b="1" dirty="0">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5356FB38-7F76-FBB1-BAC1-AFEF42D8FCFF}"/>
                </a:ext>
              </a:extLst>
            </p:cNvPr>
            <p:cNvSpPr/>
            <p:nvPr/>
          </p:nvSpPr>
          <p:spPr>
            <a:xfrm>
              <a:off x="4655840" y="2204864"/>
              <a:ext cx="3600400"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堆结构</a:t>
              </a:r>
            </a:p>
          </p:txBody>
        </p:sp>
      </p:grpSp>
      <p:grpSp>
        <p:nvGrpSpPr>
          <p:cNvPr id="13" name="组合 12">
            <a:extLst>
              <a:ext uri="{FF2B5EF4-FFF2-40B4-BE49-F238E27FC236}">
                <a16:creationId xmlns:a16="http://schemas.microsoft.com/office/drawing/2014/main" id="{085B336E-CAEF-A723-DE79-29F9B1744562}"/>
              </a:ext>
            </a:extLst>
          </p:cNvPr>
          <p:cNvGrpSpPr/>
          <p:nvPr/>
        </p:nvGrpSpPr>
        <p:grpSpPr>
          <a:xfrm>
            <a:off x="3575720" y="3546302"/>
            <a:ext cx="5040560" cy="576064"/>
            <a:chOff x="3215680" y="2204864"/>
            <a:chExt cx="5040560" cy="576064"/>
          </a:xfrm>
        </p:grpSpPr>
        <p:sp>
          <p:nvSpPr>
            <p:cNvPr id="14" name="矩形 13">
              <a:extLst>
                <a:ext uri="{FF2B5EF4-FFF2-40B4-BE49-F238E27FC236}">
                  <a16:creationId xmlns:a16="http://schemas.microsoft.com/office/drawing/2014/main" id="{39FAFEB2-7BE1-FA8E-4242-AEF2DAB530DB}"/>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03</a:t>
              </a:r>
              <a:endParaRPr kumimoji="1" lang="zh-CN" altLang="en-US" sz="2800" b="1" dirty="0">
                <a:latin typeface="Microsoft YaHei" panose="020B0503020204020204" pitchFamily="34" charset="-122"/>
                <a:ea typeface="Microsoft YaHei" panose="020B0503020204020204" pitchFamily="34" charset="-122"/>
              </a:endParaRPr>
            </a:p>
          </p:txBody>
        </p:sp>
        <p:sp>
          <p:nvSpPr>
            <p:cNvPr id="15" name="矩形 14">
              <a:extLst>
                <a:ext uri="{FF2B5EF4-FFF2-40B4-BE49-F238E27FC236}">
                  <a16:creationId xmlns:a16="http://schemas.microsoft.com/office/drawing/2014/main" id="{20F92446-92C1-8353-D1C5-60AC6A7AD6AE}"/>
                </a:ext>
              </a:extLst>
            </p:cNvPr>
            <p:cNvSpPr/>
            <p:nvPr/>
          </p:nvSpPr>
          <p:spPr>
            <a:xfrm>
              <a:off x="4655840" y="2204864"/>
              <a:ext cx="3600400"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函数调用与栈结构</a:t>
              </a:r>
            </a:p>
          </p:txBody>
        </p:sp>
      </p:grpSp>
      <p:grpSp>
        <p:nvGrpSpPr>
          <p:cNvPr id="16" name="组合 15">
            <a:extLst>
              <a:ext uri="{FF2B5EF4-FFF2-40B4-BE49-F238E27FC236}">
                <a16:creationId xmlns:a16="http://schemas.microsoft.com/office/drawing/2014/main" id="{79B23E4C-9380-8255-CD16-4DDEF4CEC3C7}"/>
              </a:ext>
            </a:extLst>
          </p:cNvPr>
          <p:cNvGrpSpPr/>
          <p:nvPr/>
        </p:nvGrpSpPr>
        <p:grpSpPr>
          <a:xfrm>
            <a:off x="3575720" y="4433045"/>
            <a:ext cx="5040560" cy="576064"/>
            <a:chOff x="3215680" y="2204864"/>
            <a:chExt cx="5040560" cy="576064"/>
          </a:xfrm>
        </p:grpSpPr>
        <p:sp>
          <p:nvSpPr>
            <p:cNvPr id="17" name="矩形 16">
              <a:extLst>
                <a:ext uri="{FF2B5EF4-FFF2-40B4-BE49-F238E27FC236}">
                  <a16:creationId xmlns:a16="http://schemas.microsoft.com/office/drawing/2014/main" id="{9BA60EE0-4DD5-2893-E3A4-A28B9FA40C74}"/>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04</a:t>
              </a:r>
              <a:endParaRPr kumimoji="1" lang="zh-CN" altLang="en-US" sz="2800" b="1" dirty="0">
                <a:latin typeface="Microsoft YaHei" panose="020B0503020204020204" pitchFamily="34" charset="-122"/>
                <a:ea typeface="Microsoft YaHei" panose="020B0503020204020204" pitchFamily="34" charset="-122"/>
              </a:endParaRPr>
            </a:p>
          </p:txBody>
        </p:sp>
        <p:sp>
          <p:nvSpPr>
            <p:cNvPr id="18" name="矩形 17">
              <a:extLst>
                <a:ext uri="{FF2B5EF4-FFF2-40B4-BE49-F238E27FC236}">
                  <a16:creationId xmlns:a16="http://schemas.microsoft.com/office/drawing/2014/main" id="{3545FCE5-DCBD-C272-8130-E7F50FDBCC1E}"/>
                </a:ext>
              </a:extLst>
            </p:cNvPr>
            <p:cNvSpPr/>
            <p:nvPr/>
          </p:nvSpPr>
          <p:spPr>
            <a:xfrm>
              <a:off x="4655840" y="2204864"/>
              <a:ext cx="3600400"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主要寄存器</a:t>
              </a:r>
            </a:p>
          </p:txBody>
        </p:sp>
      </p:grpSp>
    </p:spTree>
    <p:extLst>
      <p:ext uri="{BB962C8B-B14F-4D97-AF65-F5344CB8AC3E}">
        <p14:creationId xmlns:p14="http://schemas.microsoft.com/office/powerpoint/2010/main" val="2038886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软件加载</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0" y="1052514"/>
            <a:ext cx="10666267" cy="96678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411F44A7-FC9F-D35B-14C5-FA37137B31A3}"/>
              </a:ext>
            </a:extLst>
          </p:cNvPr>
          <p:cNvSpPr txBox="1"/>
          <p:nvPr/>
        </p:nvSpPr>
        <p:spPr>
          <a:xfrm>
            <a:off x="896451" y="1093103"/>
            <a:ext cx="10384124" cy="826573"/>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软件在内存中的</a:t>
            </a:r>
            <a:r>
              <a:rPr kumimoji="1" lang="zh-CN" altLang="en-US" sz="2000" dirty="0">
                <a:latin typeface="Microsoft YaHei" panose="020B0503020204020204" pitchFamily="34" charset="-122"/>
                <a:ea typeface="Microsoft YaHei" panose="020B0503020204020204" pitchFamily="34" charset="-122"/>
              </a:rPr>
              <a:t>精确组织形式</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依赖于操作系统、编译器、链接器，以及载入器，有不同的内存组织形式。</a:t>
            </a:r>
          </a:p>
        </p:txBody>
      </p:sp>
      <p:grpSp>
        <p:nvGrpSpPr>
          <p:cNvPr id="38" name="组合 37">
            <a:extLst>
              <a:ext uri="{FF2B5EF4-FFF2-40B4-BE49-F238E27FC236}">
                <a16:creationId xmlns:a16="http://schemas.microsoft.com/office/drawing/2014/main" id="{0A55A56F-2326-AEB1-1D83-0D0E69559108}"/>
              </a:ext>
            </a:extLst>
          </p:cNvPr>
          <p:cNvGrpSpPr/>
          <p:nvPr/>
        </p:nvGrpSpPr>
        <p:grpSpPr>
          <a:xfrm>
            <a:off x="762867" y="2276872"/>
            <a:ext cx="3373216" cy="3896168"/>
            <a:chOff x="4358009" y="2701184"/>
            <a:chExt cx="3373216" cy="3896168"/>
          </a:xfrm>
        </p:grpSpPr>
        <p:sp>
          <p:nvSpPr>
            <p:cNvPr id="39" name="矩形 38">
              <a:extLst>
                <a:ext uri="{FF2B5EF4-FFF2-40B4-BE49-F238E27FC236}">
                  <a16:creationId xmlns:a16="http://schemas.microsoft.com/office/drawing/2014/main" id="{58897FBB-DFF5-9EC4-A1FF-671E1C9835D9}"/>
                </a:ext>
              </a:extLst>
            </p:cNvPr>
            <p:cNvSpPr/>
            <p:nvPr/>
          </p:nvSpPr>
          <p:spPr>
            <a:xfrm>
              <a:off x="5396545" y="5500868"/>
              <a:ext cx="1296144" cy="36004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代码区</a:t>
              </a:r>
            </a:p>
          </p:txBody>
        </p:sp>
        <p:sp>
          <p:nvSpPr>
            <p:cNvPr id="40" name="文本框 39">
              <a:extLst>
                <a:ext uri="{FF2B5EF4-FFF2-40B4-BE49-F238E27FC236}">
                  <a16:creationId xmlns:a16="http://schemas.microsoft.com/office/drawing/2014/main" id="{0FB331B3-842E-CC63-BDEE-EFDD8335BA91}"/>
                </a:ext>
              </a:extLst>
            </p:cNvPr>
            <p:cNvSpPr txBox="1"/>
            <p:nvPr/>
          </p:nvSpPr>
          <p:spPr>
            <a:xfrm>
              <a:off x="5682980" y="2734205"/>
              <a:ext cx="723275" cy="307777"/>
            </a:xfrm>
            <a:prstGeom prst="rect">
              <a:avLst/>
            </a:prstGeom>
            <a:noFill/>
          </p:spPr>
          <p:txBody>
            <a:bodyPr wrap="none" rtlCol="0">
              <a:spAutoFit/>
            </a:bodyPr>
            <a:lstStyle/>
            <a:p>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高地址</a:t>
              </a:r>
            </a:p>
          </p:txBody>
        </p:sp>
        <p:sp>
          <p:nvSpPr>
            <p:cNvPr id="41" name="矩形 40">
              <a:extLst>
                <a:ext uri="{FF2B5EF4-FFF2-40B4-BE49-F238E27FC236}">
                  <a16:creationId xmlns:a16="http://schemas.microsoft.com/office/drawing/2014/main" id="{707BFB3D-3BFA-5FA9-3F04-2346915E7D74}"/>
                </a:ext>
              </a:extLst>
            </p:cNvPr>
            <p:cNvSpPr/>
            <p:nvPr/>
          </p:nvSpPr>
          <p:spPr>
            <a:xfrm>
              <a:off x="5396545" y="5140828"/>
              <a:ext cx="1296144" cy="36004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Data</a:t>
              </a:r>
              <a:r>
                <a:rPr kumimoji="1"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区</a:t>
              </a:r>
            </a:p>
          </p:txBody>
        </p:sp>
        <p:sp>
          <p:nvSpPr>
            <p:cNvPr id="42" name="矩形 41">
              <a:extLst>
                <a:ext uri="{FF2B5EF4-FFF2-40B4-BE49-F238E27FC236}">
                  <a16:creationId xmlns:a16="http://schemas.microsoft.com/office/drawing/2014/main" id="{A3A3EBFC-6F60-0B05-BC42-8C5D98CF1AE2}"/>
                </a:ext>
              </a:extLst>
            </p:cNvPr>
            <p:cNvSpPr/>
            <p:nvPr/>
          </p:nvSpPr>
          <p:spPr>
            <a:xfrm>
              <a:off x="5396545" y="4780788"/>
              <a:ext cx="1296144" cy="36004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BSS</a:t>
              </a:r>
              <a:r>
                <a:rPr kumimoji="1"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区</a:t>
              </a:r>
            </a:p>
          </p:txBody>
        </p:sp>
        <p:sp>
          <p:nvSpPr>
            <p:cNvPr id="43" name="矩形 42">
              <a:extLst>
                <a:ext uri="{FF2B5EF4-FFF2-40B4-BE49-F238E27FC236}">
                  <a16:creationId xmlns:a16="http://schemas.microsoft.com/office/drawing/2014/main" id="{CDFC5D83-28AD-9D52-04E1-4BB3E5A365E4}"/>
                </a:ext>
              </a:extLst>
            </p:cNvPr>
            <p:cNvSpPr/>
            <p:nvPr/>
          </p:nvSpPr>
          <p:spPr>
            <a:xfrm>
              <a:off x="5396545" y="4419052"/>
              <a:ext cx="1296144" cy="36004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堆区</a:t>
              </a:r>
            </a:p>
          </p:txBody>
        </p:sp>
        <p:sp>
          <p:nvSpPr>
            <p:cNvPr id="44" name="矩形 43">
              <a:extLst>
                <a:ext uri="{FF2B5EF4-FFF2-40B4-BE49-F238E27FC236}">
                  <a16:creationId xmlns:a16="http://schemas.microsoft.com/office/drawing/2014/main" id="{1D50A7C1-9870-C0C9-C2D6-6FF100D038E4}"/>
                </a:ext>
              </a:extLst>
            </p:cNvPr>
            <p:cNvSpPr/>
            <p:nvPr/>
          </p:nvSpPr>
          <p:spPr>
            <a:xfrm>
              <a:off x="5396545" y="3074130"/>
              <a:ext cx="1296144" cy="36004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栈区</a:t>
              </a:r>
            </a:p>
          </p:txBody>
        </p:sp>
        <p:sp>
          <p:nvSpPr>
            <p:cNvPr id="45" name="矩形 44">
              <a:extLst>
                <a:ext uri="{FF2B5EF4-FFF2-40B4-BE49-F238E27FC236}">
                  <a16:creationId xmlns:a16="http://schemas.microsoft.com/office/drawing/2014/main" id="{840670BA-39D6-C6E8-E8E9-3E86CE9E75C8}"/>
                </a:ext>
              </a:extLst>
            </p:cNvPr>
            <p:cNvSpPr/>
            <p:nvPr/>
          </p:nvSpPr>
          <p:spPr>
            <a:xfrm>
              <a:off x="5396545" y="3434170"/>
              <a:ext cx="1296144" cy="98488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46" name="文本框 45">
              <a:extLst>
                <a:ext uri="{FF2B5EF4-FFF2-40B4-BE49-F238E27FC236}">
                  <a16:creationId xmlns:a16="http://schemas.microsoft.com/office/drawing/2014/main" id="{943341AD-EA93-423E-BBD1-58CCFEF19B30}"/>
                </a:ext>
              </a:extLst>
            </p:cNvPr>
            <p:cNvSpPr txBox="1"/>
            <p:nvPr/>
          </p:nvSpPr>
          <p:spPr>
            <a:xfrm>
              <a:off x="5671017" y="5895221"/>
              <a:ext cx="723275" cy="307777"/>
            </a:xfrm>
            <a:prstGeom prst="rect">
              <a:avLst/>
            </a:prstGeom>
            <a:noFill/>
          </p:spPr>
          <p:txBody>
            <a:bodyPr wrap="none" rtlCol="0">
              <a:spAutoFit/>
            </a:bodyPr>
            <a:lstStyle/>
            <a:p>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低地址</a:t>
              </a:r>
            </a:p>
          </p:txBody>
        </p:sp>
        <p:sp>
          <p:nvSpPr>
            <p:cNvPr id="47" name="矩形 46">
              <a:extLst>
                <a:ext uri="{FF2B5EF4-FFF2-40B4-BE49-F238E27FC236}">
                  <a16:creationId xmlns:a16="http://schemas.microsoft.com/office/drawing/2014/main" id="{B1CE32EE-1FEB-91D4-C493-C3BF065E7154}"/>
                </a:ext>
              </a:extLst>
            </p:cNvPr>
            <p:cNvSpPr/>
            <p:nvPr/>
          </p:nvSpPr>
          <p:spPr>
            <a:xfrm>
              <a:off x="4358009" y="2701184"/>
              <a:ext cx="3373216" cy="375215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矩形 47">
              <a:extLst>
                <a:ext uri="{FF2B5EF4-FFF2-40B4-BE49-F238E27FC236}">
                  <a16:creationId xmlns:a16="http://schemas.microsoft.com/office/drawing/2014/main" id="{84E3CF4E-DE2A-032B-FC40-9123A908F7A5}"/>
                </a:ext>
              </a:extLst>
            </p:cNvPr>
            <p:cNvSpPr/>
            <p:nvPr/>
          </p:nvSpPr>
          <p:spPr>
            <a:xfrm>
              <a:off x="5180521" y="6237312"/>
              <a:ext cx="1728192" cy="36004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1.</a:t>
              </a:r>
              <a:r>
                <a:rPr kumimoji="1" lang="zh-CN" altLang="en-US" sz="1600" dirty="0">
                  <a:latin typeface="Microsoft YaHei" panose="020B0503020204020204" pitchFamily="34" charset="-122"/>
                  <a:ea typeface="Microsoft YaHei" panose="020B0503020204020204" pitchFamily="34" charset="-122"/>
                </a:rPr>
                <a:t> </a:t>
              </a:r>
              <a:r>
                <a:rPr kumimoji="1" lang="en-US" altLang="zh-CN" sz="1600" dirty="0">
                  <a:latin typeface="Microsoft YaHei" panose="020B0503020204020204" pitchFamily="34" charset="-122"/>
                  <a:ea typeface="Microsoft YaHei" panose="020B0503020204020204" pitchFamily="34" charset="-122"/>
                </a:rPr>
                <a:t>Unix</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49" name="直线箭头连接符 48">
              <a:extLst>
                <a:ext uri="{FF2B5EF4-FFF2-40B4-BE49-F238E27FC236}">
                  <a16:creationId xmlns:a16="http://schemas.microsoft.com/office/drawing/2014/main" id="{2B04F455-8030-4B4F-3EB2-79D3F94184CC}"/>
                </a:ext>
              </a:extLst>
            </p:cNvPr>
            <p:cNvCxnSpPr>
              <a:cxnSpLocks/>
            </p:cNvCxnSpPr>
            <p:nvPr/>
          </p:nvCxnSpPr>
          <p:spPr>
            <a:xfrm>
              <a:off x="6044617" y="3434170"/>
              <a:ext cx="0" cy="282862"/>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a:extLst>
                <a:ext uri="{FF2B5EF4-FFF2-40B4-BE49-F238E27FC236}">
                  <a16:creationId xmlns:a16="http://schemas.microsoft.com/office/drawing/2014/main" id="{E7347984-A92E-E15D-8E35-287B7907CCD8}"/>
                </a:ext>
              </a:extLst>
            </p:cNvPr>
            <p:cNvCxnSpPr>
              <a:cxnSpLocks/>
            </p:cNvCxnSpPr>
            <p:nvPr/>
          </p:nvCxnSpPr>
          <p:spPr>
            <a:xfrm flipV="1">
              <a:off x="6044617" y="4183118"/>
              <a:ext cx="0" cy="23593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53" name="组合 52">
            <a:extLst>
              <a:ext uri="{FF2B5EF4-FFF2-40B4-BE49-F238E27FC236}">
                <a16:creationId xmlns:a16="http://schemas.microsoft.com/office/drawing/2014/main" id="{D4B32A0F-F9BF-F3D7-646E-51302631D53D}"/>
              </a:ext>
            </a:extLst>
          </p:cNvPr>
          <p:cNvGrpSpPr/>
          <p:nvPr/>
        </p:nvGrpSpPr>
        <p:grpSpPr>
          <a:xfrm>
            <a:off x="4409392" y="2276872"/>
            <a:ext cx="3373216" cy="3896168"/>
            <a:chOff x="4358009" y="2701184"/>
            <a:chExt cx="3373216" cy="3896168"/>
          </a:xfrm>
        </p:grpSpPr>
        <p:sp>
          <p:nvSpPr>
            <p:cNvPr id="54" name="矩形 53">
              <a:extLst>
                <a:ext uri="{FF2B5EF4-FFF2-40B4-BE49-F238E27FC236}">
                  <a16:creationId xmlns:a16="http://schemas.microsoft.com/office/drawing/2014/main" id="{6FBE19BE-0859-0C06-334E-6A516F79F75E}"/>
                </a:ext>
              </a:extLst>
            </p:cNvPr>
            <p:cNvSpPr/>
            <p:nvPr/>
          </p:nvSpPr>
          <p:spPr>
            <a:xfrm>
              <a:off x="5396545" y="5500868"/>
              <a:ext cx="1296144" cy="36004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系统保留</a:t>
              </a:r>
            </a:p>
          </p:txBody>
        </p:sp>
        <p:sp>
          <p:nvSpPr>
            <p:cNvPr id="55" name="文本框 54">
              <a:extLst>
                <a:ext uri="{FF2B5EF4-FFF2-40B4-BE49-F238E27FC236}">
                  <a16:creationId xmlns:a16="http://schemas.microsoft.com/office/drawing/2014/main" id="{A3CC5C1C-3FB8-A722-FEBE-991DB808D2AB}"/>
                </a:ext>
              </a:extLst>
            </p:cNvPr>
            <p:cNvSpPr txBox="1"/>
            <p:nvPr/>
          </p:nvSpPr>
          <p:spPr>
            <a:xfrm>
              <a:off x="5682980" y="2734205"/>
              <a:ext cx="723275" cy="307777"/>
            </a:xfrm>
            <a:prstGeom prst="rect">
              <a:avLst/>
            </a:prstGeom>
            <a:noFill/>
          </p:spPr>
          <p:txBody>
            <a:bodyPr wrap="none" rtlCol="0">
              <a:spAutoFit/>
            </a:bodyPr>
            <a:lstStyle/>
            <a:p>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高地址</a:t>
              </a:r>
            </a:p>
          </p:txBody>
        </p:sp>
        <p:sp>
          <p:nvSpPr>
            <p:cNvPr id="56" name="矩形 55">
              <a:extLst>
                <a:ext uri="{FF2B5EF4-FFF2-40B4-BE49-F238E27FC236}">
                  <a16:creationId xmlns:a16="http://schemas.microsoft.com/office/drawing/2014/main" id="{56151E44-CDB7-C4DD-DA1E-950D4B6FA1E5}"/>
                </a:ext>
              </a:extLst>
            </p:cNvPr>
            <p:cNvSpPr/>
            <p:nvPr/>
          </p:nvSpPr>
          <p:spPr>
            <a:xfrm>
              <a:off x="5396545" y="5140828"/>
              <a:ext cx="1296144" cy="36004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栈区</a:t>
              </a:r>
            </a:p>
          </p:txBody>
        </p:sp>
        <p:sp>
          <p:nvSpPr>
            <p:cNvPr id="57" name="矩形 56">
              <a:extLst>
                <a:ext uri="{FF2B5EF4-FFF2-40B4-BE49-F238E27FC236}">
                  <a16:creationId xmlns:a16="http://schemas.microsoft.com/office/drawing/2014/main" id="{FBCAB107-D9CF-5A8C-1F94-C986F1604D0F}"/>
                </a:ext>
              </a:extLst>
            </p:cNvPr>
            <p:cNvSpPr/>
            <p:nvPr/>
          </p:nvSpPr>
          <p:spPr>
            <a:xfrm>
              <a:off x="5396545" y="4780788"/>
              <a:ext cx="1296144" cy="36004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堆区</a:t>
              </a:r>
            </a:p>
          </p:txBody>
        </p:sp>
        <p:sp>
          <p:nvSpPr>
            <p:cNvPr id="58" name="矩形 57">
              <a:extLst>
                <a:ext uri="{FF2B5EF4-FFF2-40B4-BE49-F238E27FC236}">
                  <a16:creationId xmlns:a16="http://schemas.microsoft.com/office/drawing/2014/main" id="{4485B0EA-72E0-82AD-0412-137D6B3D725E}"/>
                </a:ext>
              </a:extLst>
            </p:cNvPr>
            <p:cNvSpPr/>
            <p:nvPr/>
          </p:nvSpPr>
          <p:spPr>
            <a:xfrm>
              <a:off x="5396545" y="3430290"/>
              <a:ext cx="1296144" cy="36004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代码区</a:t>
              </a:r>
            </a:p>
          </p:txBody>
        </p:sp>
        <p:sp>
          <p:nvSpPr>
            <p:cNvPr id="59" name="矩形 58">
              <a:extLst>
                <a:ext uri="{FF2B5EF4-FFF2-40B4-BE49-F238E27FC236}">
                  <a16:creationId xmlns:a16="http://schemas.microsoft.com/office/drawing/2014/main" id="{2143499F-81B0-7C09-A8A1-92622FCB80EA}"/>
                </a:ext>
              </a:extLst>
            </p:cNvPr>
            <p:cNvSpPr/>
            <p:nvPr/>
          </p:nvSpPr>
          <p:spPr>
            <a:xfrm>
              <a:off x="5396545" y="3074130"/>
              <a:ext cx="1296144" cy="36004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静态数据区</a:t>
              </a:r>
            </a:p>
          </p:txBody>
        </p:sp>
        <p:sp>
          <p:nvSpPr>
            <p:cNvPr id="60" name="矩形 59">
              <a:extLst>
                <a:ext uri="{FF2B5EF4-FFF2-40B4-BE49-F238E27FC236}">
                  <a16:creationId xmlns:a16="http://schemas.microsoft.com/office/drawing/2014/main" id="{F26CF019-C9D5-B4CD-8CAF-8DCD0425E6D8}"/>
                </a:ext>
              </a:extLst>
            </p:cNvPr>
            <p:cNvSpPr/>
            <p:nvPr/>
          </p:nvSpPr>
          <p:spPr>
            <a:xfrm>
              <a:off x="5396545" y="3434170"/>
              <a:ext cx="1296144" cy="134492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61" name="文本框 60">
              <a:extLst>
                <a:ext uri="{FF2B5EF4-FFF2-40B4-BE49-F238E27FC236}">
                  <a16:creationId xmlns:a16="http://schemas.microsoft.com/office/drawing/2014/main" id="{A16B22CF-C637-DDA4-8B28-037DB73C610F}"/>
                </a:ext>
              </a:extLst>
            </p:cNvPr>
            <p:cNvSpPr txBox="1"/>
            <p:nvPr/>
          </p:nvSpPr>
          <p:spPr>
            <a:xfrm>
              <a:off x="5671017" y="5895221"/>
              <a:ext cx="723275" cy="307777"/>
            </a:xfrm>
            <a:prstGeom prst="rect">
              <a:avLst/>
            </a:prstGeom>
            <a:noFill/>
          </p:spPr>
          <p:txBody>
            <a:bodyPr wrap="none" rtlCol="0">
              <a:spAutoFit/>
            </a:bodyPr>
            <a:lstStyle/>
            <a:p>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低地址</a:t>
              </a:r>
            </a:p>
          </p:txBody>
        </p:sp>
        <p:sp>
          <p:nvSpPr>
            <p:cNvPr id="62" name="矩形 61">
              <a:extLst>
                <a:ext uri="{FF2B5EF4-FFF2-40B4-BE49-F238E27FC236}">
                  <a16:creationId xmlns:a16="http://schemas.microsoft.com/office/drawing/2014/main" id="{B0CF5C7D-4552-5091-D441-D8CDB0845DCC}"/>
                </a:ext>
              </a:extLst>
            </p:cNvPr>
            <p:cNvSpPr/>
            <p:nvPr/>
          </p:nvSpPr>
          <p:spPr>
            <a:xfrm>
              <a:off x="4358009" y="2701184"/>
              <a:ext cx="3373216" cy="375215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矩形 62">
              <a:extLst>
                <a:ext uri="{FF2B5EF4-FFF2-40B4-BE49-F238E27FC236}">
                  <a16:creationId xmlns:a16="http://schemas.microsoft.com/office/drawing/2014/main" id="{EAC115D4-923E-1396-00BB-E302E9092425}"/>
                </a:ext>
              </a:extLst>
            </p:cNvPr>
            <p:cNvSpPr/>
            <p:nvPr/>
          </p:nvSpPr>
          <p:spPr>
            <a:xfrm>
              <a:off x="5180521" y="6237312"/>
              <a:ext cx="1728192" cy="36004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2.</a:t>
              </a:r>
              <a:r>
                <a:rPr kumimoji="1" lang="zh-CN" altLang="en-US" sz="1600" dirty="0">
                  <a:latin typeface="Microsoft YaHei" panose="020B0503020204020204" pitchFamily="34" charset="-122"/>
                  <a:ea typeface="Microsoft YaHei" panose="020B0503020204020204" pitchFamily="34" charset="-122"/>
                </a:rPr>
                <a:t> </a:t>
              </a:r>
              <a:r>
                <a:rPr kumimoji="1" lang="en-US" altLang="zh-CN" sz="1600" dirty="0">
                  <a:latin typeface="Microsoft YaHei" panose="020B0503020204020204" pitchFamily="34" charset="-122"/>
                  <a:ea typeface="Microsoft YaHei" panose="020B0503020204020204" pitchFamily="34" charset="-122"/>
                </a:rPr>
                <a:t>Win32</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64" name="直线箭头连接符 63">
              <a:extLst>
                <a:ext uri="{FF2B5EF4-FFF2-40B4-BE49-F238E27FC236}">
                  <a16:creationId xmlns:a16="http://schemas.microsoft.com/office/drawing/2014/main" id="{9FE64B46-9427-2E03-1CE8-8B3C3E4A3140}"/>
                </a:ext>
              </a:extLst>
            </p:cNvPr>
            <p:cNvCxnSpPr>
              <a:cxnSpLocks/>
            </p:cNvCxnSpPr>
            <p:nvPr/>
          </p:nvCxnSpPr>
          <p:spPr>
            <a:xfrm>
              <a:off x="6038200" y="3790330"/>
              <a:ext cx="0" cy="282862"/>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a:extLst>
                <a:ext uri="{FF2B5EF4-FFF2-40B4-BE49-F238E27FC236}">
                  <a16:creationId xmlns:a16="http://schemas.microsoft.com/office/drawing/2014/main" id="{C858222C-DF66-8DA0-D85F-EFAD81C7F063}"/>
                </a:ext>
              </a:extLst>
            </p:cNvPr>
            <p:cNvCxnSpPr>
              <a:cxnSpLocks/>
            </p:cNvCxnSpPr>
            <p:nvPr/>
          </p:nvCxnSpPr>
          <p:spPr>
            <a:xfrm flipV="1">
              <a:off x="6038200" y="4543158"/>
              <a:ext cx="0" cy="23593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4ECBF5DD-044B-3D14-8C13-CCF9C9B60ABB}"/>
              </a:ext>
            </a:extLst>
          </p:cNvPr>
          <p:cNvGrpSpPr/>
          <p:nvPr/>
        </p:nvGrpSpPr>
        <p:grpSpPr>
          <a:xfrm>
            <a:off x="8055918" y="2276872"/>
            <a:ext cx="3373216" cy="3896168"/>
            <a:chOff x="4358009" y="2701184"/>
            <a:chExt cx="3373216" cy="3896168"/>
          </a:xfrm>
        </p:grpSpPr>
        <p:sp>
          <p:nvSpPr>
            <p:cNvPr id="67" name="矩形 66">
              <a:extLst>
                <a:ext uri="{FF2B5EF4-FFF2-40B4-BE49-F238E27FC236}">
                  <a16:creationId xmlns:a16="http://schemas.microsoft.com/office/drawing/2014/main" id="{C1C42A00-6F40-383D-6881-22F2630DE045}"/>
                </a:ext>
              </a:extLst>
            </p:cNvPr>
            <p:cNvSpPr/>
            <p:nvPr/>
          </p:nvSpPr>
          <p:spPr>
            <a:xfrm>
              <a:off x="5396545" y="5500868"/>
              <a:ext cx="1296144" cy="36004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代码区</a:t>
              </a:r>
            </a:p>
          </p:txBody>
        </p:sp>
        <p:sp>
          <p:nvSpPr>
            <p:cNvPr id="68" name="文本框 67">
              <a:extLst>
                <a:ext uri="{FF2B5EF4-FFF2-40B4-BE49-F238E27FC236}">
                  <a16:creationId xmlns:a16="http://schemas.microsoft.com/office/drawing/2014/main" id="{24CDAFB2-8FDE-C2E9-E636-4CD70948A7F4}"/>
                </a:ext>
              </a:extLst>
            </p:cNvPr>
            <p:cNvSpPr txBox="1"/>
            <p:nvPr/>
          </p:nvSpPr>
          <p:spPr>
            <a:xfrm>
              <a:off x="5682980" y="2734205"/>
              <a:ext cx="723275" cy="307777"/>
            </a:xfrm>
            <a:prstGeom prst="rect">
              <a:avLst/>
            </a:prstGeom>
            <a:noFill/>
          </p:spPr>
          <p:txBody>
            <a:bodyPr wrap="none" rtlCol="0">
              <a:spAutoFit/>
            </a:bodyPr>
            <a:lstStyle/>
            <a:p>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高地址</a:t>
              </a:r>
            </a:p>
          </p:txBody>
        </p:sp>
        <p:sp>
          <p:nvSpPr>
            <p:cNvPr id="69" name="矩形 68">
              <a:extLst>
                <a:ext uri="{FF2B5EF4-FFF2-40B4-BE49-F238E27FC236}">
                  <a16:creationId xmlns:a16="http://schemas.microsoft.com/office/drawing/2014/main" id="{0FF0089A-712B-1C0D-8827-6485CB672059}"/>
                </a:ext>
              </a:extLst>
            </p:cNvPr>
            <p:cNvSpPr/>
            <p:nvPr/>
          </p:nvSpPr>
          <p:spPr>
            <a:xfrm>
              <a:off x="5396545" y="5140828"/>
              <a:ext cx="1296144" cy="36004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静态数据区</a:t>
              </a:r>
            </a:p>
          </p:txBody>
        </p:sp>
        <p:sp>
          <p:nvSpPr>
            <p:cNvPr id="71" name="矩形 70">
              <a:extLst>
                <a:ext uri="{FF2B5EF4-FFF2-40B4-BE49-F238E27FC236}">
                  <a16:creationId xmlns:a16="http://schemas.microsoft.com/office/drawing/2014/main" id="{5082ADEE-4FE5-B806-5BBB-5F12844ED2AD}"/>
                </a:ext>
              </a:extLst>
            </p:cNvPr>
            <p:cNvSpPr/>
            <p:nvPr/>
          </p:nvSpPr>
          <p:spPr>
            <a:xfrm>
              <a:off x="5396545" y="4784949"/>
              <a:ext cx="1296144" cy="36004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堆区</a:t>
              </a:r>
            </a:p>
          </p:txBody>
        </p:sp>
        <p:sp>
          <p:nvSpPr>
            <p:cNvPr id="72" name="矩形 71">
              <a:extLst>
                <a:ext uri="{FF2B5EF4-FFF2-40B4-BE49-F238E27FC236}">
                  <a16:creationId xmlns:a16="http://schemas.microsoft.com/office/drawing/2014/main" id="{0CFA321E-8797-0D93-45BA-D35A5E07748A}"/>
                </a:ext>
              </a:extLst>
            </p:cNvPr>
            <p:cNvSpPr/>
            <p:nvPr/>
          </p:nvSpPr>
          <p:spPr>
            <a:xfrm>
              <a:off x="5396545" y="3074130"/>
              <a:ext cx="1296144" cy="36004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栈区</a:t>
              </a:r>
            </a:p>
          </p:txBody>
        </p:sp>
        <p:sp>
          <p:nvSpPr>
            <p:cNvPr id="73" name="矩形 72">
              <a:extLst>
                <a:ext uri="{FF2B5EF4-FFF2-40B4-BE49-F238E27FC236}">
                  <a16:creationId xmlns:a16="http://schemas.microsoft.com/office/drawing/2014/main" id="{4493F182-1071-7F89-A357-73DC102D1972}"/>
                </a:ext>
              </a:extLst>
            </p:cNvPr>
            <p:cNvSpPr/>
            <p:nvPr/>
          </p:nvSpPr>
          <p:spPr>
            <a:xfrm>
              <a:off x="5396545" y="3434170"/>
              <a:ext cx="1296144" cy="1354354"/>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74" name="文本框 73">
              <a:extLst>
                <a:ext uri="{FF2B5EF4-FFF2-40B4-BE49-F238E27FC236}">
                  <a16:creationId xmlns:a16="http://schemas.microsoft.com/office/drawing/2014/main" id="{9CAB0B99-C87F-17D5-FE16-B88BEEF7D4EA}"/>
                </a:ext>
              </a:extLst>
            </p:cNvPr>
            <p:cNvSpPr txBox="1"/>
            <p:nvPr/>
          </p:nvSpPr>
          <p:spPr>
            <a:xfrm>
              <a:off x="5671017" y="5895221"/>
              <a:ext cx="723275" cy="307777"/>
            </a:xfrm>
            <a:prstGeom prst="rect">
              <a:avLst/>
            </a:prstGeom>
            <a:noFill/>
          </p:spPr>
          <p:txBody>
            <a:bodyPr wrap="none" rtlCol="0">
              <a:spAutoFit/>
            </a:bodyPr>
            <a:lstStyle/>
            <a:p>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低地址</a:t>
              </a:r>
            </a:p>
          </p:txBody>
        </p:sp>
        <p:sp>
          <p:nvSpPr>
            <p:cNvPr id="75" name="矩形 74">
              <a:extLst>
                <a:ext uri="{FF2B5EF4-FFF2-40B4-BE49-F238E27FC236}">
                  <a16:creationId xmlns:a16="http://schemas.microsoft.com/office/drawing/2014/main" id="{0587497C-9A73-A583-D363-C5626C9F2995}"/>
                </a:ext>
              </a:extLst>
            </p:cNvPr>
            <p:cNvSpPr/>
            <p:nvPr/>
          </p:nvSpPr>
          <p:spPr>
            <a:xfrm>
              <a:off x="4358009" y="2701184"/>
              <a:ext cx="3373216" cy="375215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a:extLst>
                <a:ext uri="{FF2B5EF4-FFF2-40B4-BE49-F238E27FC236}">
                  <a16:creationId xmlns:a16="http://schemas.microsoft.com/office/drawing/2014/main" id="{F971032F-BA9F-F19A-35F1-0426F88A739C}"/>
                </a:ext>
              </a:extLst>
            </p:cNvPr>
            <p:cNvSpPr/>
            <p:nvPr/>
          </p:nvSpPr>
          <p:spPr>
            <a:xfrm>
              <a:off x="5180521" y="6237312"/>
              <a:ext cx="1728192" cy="36004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latin typeface="Microsoft YaHei" panose="020B0503020204020204" pitchFamily="34" charset="-122"/>
                  <a:ea typeface="Microsoft YaHei" panose="020B0503020204020204" pitchFamily="34" charset="-122"/>
                </a:rPr>
                <a:t>3.</a:t>
              </a:r>
              <a:r>
                <a:rPr kumimoji="1" lang="zh-CN" altLang="en-US" sz="1600" dirty="0">
                  <a:latin typeface="Microsoft YaHei" panose="020B0503020204020204" pitchFamily="34" charset="-122"/>
                  <a:ea typeface="Microsoft YaHei" panose="020B0503020204020204" pitchFamily="34" charset="-122"/>
                </a:rPr>
                <a:t> 通用</a:t>
              </a:r>
            </a:p>
          </p:txBody>
        </p:sp>
        <p:cxnSp>
          <p:nvCxnSpPr>
            <p:cNvPr id="77" name="直线箭头连接符 76">
              <a:extLst>
                <a:ext uri="{FF2B5EF4-FFF2-40B4-BE49-F238E27FC236}">
                  <a16:creationId xmlns:a16="http://schemas.microsoft.com/office/drawing/2014/main" id="{1AF9164A-C429-C76E-EE29-BA121708507F}"/>
                </a:ext>
              </a:extLst>
            </p:cNvPr>
            <p:cNvCxnSpPr>
              <a:cxnSpLocks/>
            </p:cNvCxnSpPr>
            <p:nvPr/>
          </p:nvCxnSpPr>
          <p:spPr>
            <a:xfrm>
              <a:off x="6044617" y="3434170"/>
              <a:ext cx="0" cy="282862"/>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线箭头连接符 77">
              <a:extLst>
                <a:ext uri="{FF2B5EF4-FFF2-40B4-BE49-F238E27FC236}">
                  <a16:creationId xmlns:a16="http://schemas.microsoft.com/office/drawing/2014/main" id="{D02C344D-BC51-C100-8A90-F8FC6A9F6848}"/>
                </a:ext>
              </a:extLst>
            </p:cNvPr>
            <p:cNvCxnSpPr>
              <a:cxnSpLocks/>
              <a:stCxn id="73" idx="2"/>
            </p:cNvCxnSpPr>
            <p:nvPr/>
          </p:nvCxnSpPr>
          <p:spPr>
            <a:xfrm flipV="1">
              <a:off x="6044617" y="4543158"/>
              <a:ext cx="0" cy="24536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2" name="矩形 1">
            <a:extLst>
              <a:ext uri="{FF2B5EF4-FFF2-40B4-BE49-F238E27FC236}">
                <a16:creationId xmlns:a16="http://schemas.microsoft.com/office/drawing/2014/main" id="{C3A18596-E23A-261E-B9A6-D293C19D2233}"/>
              </a:ext>
            </a:extLst>
          </p:cNvPr>
          <p:cNvSpPr/>
          <p:nvPr/>
        </p:nvSpPr>
        <p:spPr>
          <a:xfrm>
            <a:off x="656511" y="6200039"/>
            <a:ext cx="358592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BSS: block starting symbol</a:t>
            </a:r>
            <a:r>
              <a:rPr kumimoji="1"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，静态数据区</a:t>
            </a:r>
          </a:p>
        </p:txBody>
      </p:sp>
    </p:spTree>
    <p:extLst>
      <p:ext uri="{BB962C8B-B14F-4D97-AF65-F5344CB8AC3E}">
        <p14:creationId xmlns:p14="http://schemas.microsoft.com/office/powerpoint/2010/main" val="12122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通用内存布局</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合 11">
            <a:extLst>
              <a:ext uri="{FF2B5EF4-FFF2-40B4-BE49-F238E27FC236}">
                <a16:creationId xmlns:a16="http://schemas.microsoft.com/office/drawing/2014/main" id="{A20B356C-BC6B-3F95-C95C-415D95E16981}"/>
              </a:ext>
            </a:extLst>
          </p:cNvPr>
          <p:cNvGrpSpPr/>
          <p:nvPr/>
        </p:nvGrpSpPr>
        <p:grpSpPr>
          <a:xfrm>
            <a:off x="719310" y="3808568"/>
            <a:ext cx="4040885" cy="2240207"/>
            <a:chOff x="623888" y="1052513"/>
            <a:chExt cx="4040885" cy="2240207"/>
          </a:xfrm>
        </p:grpSpPr>
        <p:sp>
          <p:nvSpPr>
            <p:cNvPr id="9" name="矩形 8">
              <a:extLst>
                <a:ext uri="{FF2B5EF4-FFF2-40B4-BE49-F238E27FC236}">
                  <a16:creationId xmlns:a16="http://schemas.microsoft.com/office/drawing/2014/main" id="{C0F44430-9A0B-4002-7AEA-7A41764A1036}"/>
                </a:ext>
              </a:extLst>
            </p:cNvPr>
            <p:cNvSpPr/>
            <p:nvPr/>
          </p:nvSpPr>
          <p:spPr>
            <a:xfrm>
              <a:off x="623888" y="1052513"/>
              <a:ext cx="4040885" cy="2240207"/>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761369" y="1148820"/>
              <a:ext cx="1107996"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代码区</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743589" y="1703051"/>
              <a:ext cx="3849079" cy="1445717"/>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通常是指用来存放程序执行代码的一块内存区域。这个区域存储着被装入执行的二进制机器代码，处理器会到这个区域取指并执行。</a:t>
              </a:r>
            </a:p>
          </p:txBody>
        </p:sp>
      </p:grpSp>
      <p:grpSp>
        <p:nvGrpSpPr>
          <p:cNvPr id="17" name="组合 16">
            <a:extLst>
              <a:ext uri="{FF2B5EF4-FFF2-40B4-BE49-F238E27FC236}">
                <a16:creationId xmlns:a16="http://schemas.microsoft.com/office/drawing/2014/main" id="{4930B3E6-451A-F141-016A-4535E05D98CA}"/>
              </a:ext>
            </a:extLst>
          </p:cNvPr>
          <p:cNvGrpSpPr/>
          <p:nvPr/>
        </p:nvGrpSpPr>
        <p:grpSpPr>
          <a:xfrm>
            <a:off x="5478748" y="1385289"/>
            <a:ext cx="1296144" cy="4192382"/>
            <a:chOff x="5396545" y="2056980"/>
            <a:chExt cx="1296144" cy="4192382"/>
          </a:xfrm>
        </p:grpSpPr>
        <p:sp>
          <p:nvSpPr>
            <p:cNvPr id="18" name="矩形 17">
              <a:extLst>
                <a:ext uri="{FF2B5EF4-FFF2-40B4-BE49-F238E27FC236}">
                  <a16:creationId xmlns:a16="http://schemas.microsoft.com/office/drawing/2014/main" id="{BB4DAF01-5D7E-690D-EF2E-16553D1C8392}"/>
                </a:ext>
              </a:extLst>
            </p:cNvPr>
            <p:cNvSpPr/>
            <p:nvPr/>
          </p:nvSpPr>
          <p:spPr>
            <a:xfrm>
              <a:off x="5396545" y="5327351"/>
              <a:ext cx="1296144" cy="481047"/>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代码区</a:t>
              </a:r>
            </a:p>
          </p:txBody>
        </p:sp>
        <p:sp>
          <p:nvSpPr>
            <p:cNvPr id="19" name="文本框 18">
              <a:extLst>
                <a:ext uri="{FF2B5EF4-FFF2-40B4-BE49-F238E27FC236}">
                  <a16:creationId xmlns:a16="http://schemas.microsoft.com/office/drawing/2014/main" id="{299646A9-FD65-8283-36FE-EC9802C6B502}"/>
                </a:ext>
              </a:extLst>
            </p:cNvPr>
            <p:cNvSpPr txBox="1"/>
            <p:nvPr/>
          </p:nvSpPr>
          <p:spPr>
            <a:xfrm>
              <a:off x="5682979" y="2056980"/>
              <a:ext cx="723275" cy="307777"/>
            </a:xfrm>
            <a:prstGeom prst="rect">
              <a:avLst/>
            </a:prstGeom>
            <a:noFill/>
          </p:spPr>
          <p:txBody>
            <a:bodyPr wrap="none" rtlCol="0">
              <a:spAutoFit/>
            </a:bodyPr>
            <a:lstStyle/>
            <a:p>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高地址</a:t>
              </a:r>
            </a:p>
          </p:txBody>
        </p:sp>
        <p:sp>
          <p:nvSpPr>
            <p:cNvPr id="20" name="矩形 19">
              <a:extLst>
                <a:ext uri="{FF2B5EF4-FFF2-40B4-BE49-F238E27FC236}">
                  <a16:creationId xmlns:a16="http://schemas.microsoft.com/office/drawing/2014/main" id="{EF93E1BF-915B-204A-1333-57A13E671555}"/>
                </a:ext>
              </a:extLst>
            </p:cNvPr>
            <p:cNvSpPr/>
            <p:nvPr/>
          </p:nvSpPr>
          <p:spPr>
            <a:xfrm>
              <a:off x="5396545" y="4846305"/>
              <a:ext cx="1296144" cy="481047"/>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静态数据区</a:t>
              </a:r>
            </a:p>
          </p:txBody>
        </p:sp>
        <p:sp>
          <p:nvSpPr>
            <p:cNvPr id="21" name="矩形 20">
              <a:extLst>
                <a:ext uri="{FF2B5EF4-FFF2-40B4-BE49-F238E27FC236}">
                  <a16:creationId xmlns:a16="http://schemas.microsoft.com/office/drawing/2014/main" id="{923E2B2B-4E4C-C5C1-716D-E9C3ED1092D2}"/>
                </a:ext>
              </a:extLst>
            </p:cNvPr>
            <p:cNvSpPr/>
            <p:nvPr/>
          </p:nvSpPr>
          <p:spPr>
            <a:xfrm>
              <a:off x="5396545" y="4365259"/>
              <a:ext cx="1296144" cy="481046"/>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堆区</a:t>
              </a:r>
            </a:p>
          </p:txBody>
        </p:sp>
        <p:sp>
          <p:nvSpPr>
            <p:cNvPr id="22" name="矩形 21">
              <a:extLst>
                <a:ext uri="{FF2B5EF4-FFF2-40B4-BE49-F238E27FC236}">
                  <a16:creationId xmlns:a16="http://schemas.microsoft.com/office/drawing/2014/main" id="{120894CE-9B0A-BAA2-35E3-9BE7604F6553}"/>
                </a:ext>
              </a:extLst>
            </p:cNvPr>
            <p:cNvSpPr/>
            <p:nvPr/>
          </p:nvSpPr>
          <p:spPr>
            <a:xfrm>
              <a:off x="5396545" y="2490774"/>
              <a:ext cx="1296144" cy="486056"/>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rPr>
                <a:t>栈区</a:t>
              </a:r>
            </a:p>
          </p:txBody>
        </p:sp>
        <p:sp>
          <p:nvSpPr>
            <p:cNvPr id="23" name="矩形 22">
              <a:extLst>
                <a:ext uri="{FF2B5EF4-FFF2-40B4-BE49-F238E27FC236}">
                  <a16:creationId xmlns:a16="http://schemas.microsoft.com/office/drawing/2014/main" id="{F549A6EB-CAAD-5D6D-3F62-881D9B6D7AE6}"/>
                </a:ext>
              </a:extLst>
            </p:cNvPr>
            <p:cNvSpPr/>
            <p:nvPr/>
          </p:nvSpPr>
          <p:spPr>
            <a:xfrm>
              <a:off x="5396545" y="2976831"/>
              <a:ext cx="1296144" cy="1384406"/>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24" name="文本框 23">
              <a:extLst>
                <a:ext uri="{FF2B5EF4-FFF2-40B4-BE49-F238E27FC236}">
                  <a16:creationId xmlns:a16="http://schemas.microsoft.com/office/drawing/2014/main" id="{4C2E87E4-B96F-335E-7EB4-C771162F73DE}"/>
                </a:ext>
              </a:extLst>
            </p:cNvPr>
            <p:cNvSpPr txBox="1"/>
            <p:nvPr/>
          </p:nvSpPr>
          <p:spPr>
            <a:xfrm>
              <a:off x="5652555" y="5941585"/>
              <a:ext cx="723275" cy="307777"/>
            </a:xfrm>
            <a:prstGeom prst="rect">
              <a:avLst/>
            </a:prstGeom>
            <a:noFill/>
          </p:spPr>
          <p:txBody>
            <a:bodyPr wrap="none" rtlCol="0">
              <a:spAutoFit/>
            </a:bodyPr>
            <a:lstStyle/>
            <a:p>
              <a:r>
                <a:rPr kumimoji="1"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rPr>
                <a:t>低地址</a:t>
              </a:r>
            </a:p>
          </p:txBody>
        </p:sp>
        <p:cxnSp>
          <p:nvCxnSpPr>
            <p:cNvPr id="27" name="直线箭头连接符 26">
              <a:extLst>
                <a:ext uri="{FF2B5EF4-FFF2-40B4-BE49-F238E27FC236}">
                  <a16:creationId xmlns:a16="http://schemas.microsoft.com/office/drawing/2014/main" id="{153E4DB0-B4EE-5EF1-EA4F-4DAB7BA9B897}"/>
                </a:ext>
              </a:extLst>
            </p:cNvPr>
            <p:cNvCxnSpPr>
              <a:cxnSpLocks/>
            </p:cNvCxnSpPr>
            <p:nvPr/>
          </p:nvCxnSpPr>
          <p:spPr>
            <a:xfrm>
              <a:off x="6014193" y="2976830"/>
              <a:ext cx="0" cy="282862"/>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a:extLst>
                <a:ext uri="{FF2B5EF4-FFF2-40B4-BE49-F238E27FC236}">
                  <a16:creationId xmlns:a16="http://schemas.microsoft.com/office/drawing/2014/main" id="{9785ED28-ABFE-B935-E34F-3ACFE1CE30C4}"/>
                </a:ext>
              </a:extLst>
            </p:cNvPr>
            <p:cNvCxnSpPr>
              <a:cxnSpLocks/>
              <a:stCxn id="23" idx="2"/>
            </p:cNvCxnSpPr>
            <p:nvPr/>
          </p:nvCxnSpPr>
          <p:spPr>
            <a:xfrm flipV="1">
              <a:off x="6044617" y="4073204"/>
              <a:ext cx="0" cy="28803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id="{5288DBE6-0C71-9FCB-EC97-801B07C583D1}"/>
              </a:ext>
            </a:extLst>
          </p:cNvPr>
          <p:cNvGrpSpPr/>
          <p:nvPr/>
        </p:nvGrpSpPr>
        <p:grpSpPr>
          <a:xfrm>
            <a:off x="7431805" y="3808567"/>
            <a:ext cx="4040885" cy="2240207"/>
            <a:chOff x="623888" y="1052513"/>
            <a:chExt cx="4040885" cy="2240207"/>
          </a:xfrm>
        </p:grpSpPr>
        <p:sp>
          <p:nvSpPr>
            <p:cNvPr id="30" name="矩形 29">
              <a:extLst>
                <a:ext uri="{FF2B5EF4-FFF2-40B4-BE49-F238E27FC236}">
                  <a16:creationId xmlns:a16="http://schemas.microsoft.com/office/drawing/2014/main" id="{A0B63D92-C18E-C97D-4D44-7A97663A0092}"/>
                </a:ext>
              </a:extLst>
            </p:cNvPr>
            <p:cNvSpPr/>
            <p:nvPr/>
          </p:nvSpPr>
          <p:spPr>
            <a:xfrm>
              <a:off x="623888" y="1052513"/>
              <a:ext cx="4040885" cy="2240207"/>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文本框 30">
              <a:extLst>
                <a:ext uri="{FF2B5EF4-FFF2-40B4-BE49-F238E27FC236}">
                  <a16:creationId xmlns:a16="http://schemas.microsoft.com/office/drawing/2014/main" id="{18727941-464A-4E23-E2D1-224DE41F2B79}"/>
                </a:ext>
              </a:extLst>
            </p:cNvPr>
            <p:cNvSpPr txBox="1"/>
            <p:nvPr/>
          </p:nvSpPr>
          <p:spPr>
            <a:xfrm>
              <a:off x="761369" y="1148820"/>
              <a:ext cx="172354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静态数据区</a:t>
              </a:r>
            </a:p>
          </p:txBody>
        </p:sp>
        <p:sp>
          <p:nvSpPr>
            <p:cNvPr id="32" name="文本框 31">
              <a:extLst>
                <a:ext uri="{FF2B5EF4-FFF2-40B4-BE49-F238E27FC236}">
                  <a16:creationId xmlns:a16="http://schemas.microsoft.com/office/drawing/2014/main" id="{5DA45206-EA06-7B49-2608-E9730C79E6EC}"/>
                </a:ext>
              </a:extLst>
            </p:cNvPr>
            <p:cNvSpPr txBox="1"/>
            <p:nvPr/>
          </p:nvSpPr>
          <p:spPr>
            <a:xfrm>
              <a:off x="758420" y="1706382"/>
              <a:ext cx="3849079" cy="1099468"/>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用来存放程序运行时的全局变量、静态变量等。通常包括初始化数据区和未初始化数据区两部分。</a:t>
              </a:r>
            </a:p>
          </p:txBody>
        </p:sp>
      </p:grpSp>
      <p:grpSp>
        <p:nvGrpSpPr>
          <p:cNvPr id="37" name="组合 36">
            <a:extLst>
              <a:ext uri="{FF2B5EF4-FFF2-40B4-BE49-F238E27FC236}">
                <a16:creationId xmlns:a16="http://schemas.microsoft.com/office/drawing/2014/main" id="{B5FDDBD5-D15A-458D-BAD3-8ACF6D768A26}"/>
              </a:ext>
            </a:extLst>
          </p:cNvPr>
          <p:cNvGrpSpPr/>
          <p:nvPr/>
        </p:nvGrpSpPr>
        <p:grpSpPr>
          <a:xfrm>
            <a:off x="719310" y="975182"/>
            <a:ext cx="4040885" cy="2240207"/>
            <a:chOff x="623888" y="1052513"/>
            <a:chExt cx="4040885" cy="2240207"/>
          </a:xfrm>
        </p:grpSpPr>
        <p:sp>
          <p:nvSpPr>
            <p:cNvPr id="38" name="矩形 37">
              <a:extLst>
                <a:ext uri="{FF2B5EF4-FFF2-40B4-BE49-F238E27FC236}">
                  <a16:creationId xmlns:a16="http://schemas.microsoft.com/office/drawing/2014/main" id="{5ABD9D4A-2A11-2BE8-67B7-201DD418512B}"/>
                </a:ext>
              </a:extLst>
            </p:cNvPr>
            <p:cNvSpPr/>
            <p:nvPr/>
          </p:nvSpPr>
          <p:spPr>
            <a:xfrm>
              <a:off x="623888" y="1052513"/>
              <a:ext cx="4040885" cy="2240207"/>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文本框 38">
              <a:extLst>
                <a:ext uri="{FF2B5EF4-FFF2-40B4-BE49-F238E27FC236}">
                  <a16:creationId xmlns:a16="http://schemas.microsoft.com/office/drawing/2014/main" id="{664002AD-426E-E779-C2AF-F6F260CAF6D0}"/>
                </a:ext>
              </a:extLst>
            </p:cNvPr>
            <p:cNvSpPr txBox="1"/>
            <p:nvPr/>
          </p:nvSpPr>
          <p:spPr>
            <a:xfrm>
              <a:off x="761369"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栈区</a:t>
              </a:r>
            </a:p>
          </p:txBody>
        </p:sp>
        <p:sp>
          <p:nvSpPr>
            <p:cNvPr id="40" name="文本框 39">
              <a:extLst>
                <a:ext uri="{FF2B5EF4-FFF2-40B4-BE49-F238E27FC236}">
                  <a16:creationId xmlns:a16="http://schemas.microsoft.com/office/drawing/2014/main" id="{CBFF09C8-F593-B6DA-AAA0-B5510A969543}"/>
                </a:ext>
              </a:extLst>
            </p:cNvPr>
            <p:cNvSpPr txBox="1"/>
            <p:nvPr/>
          </p:nvSpPr>
          <p:spPr>
            <a:xfrm>
              <a:off x="743686" y="1706381"/>
              <a:ext cx="3849079" cy="1445717"/>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用于支持进程的执行，动态地存储函数之间的调用关系、局部变量等，以保证被调用函数在返回时恢复到母函数中继续执行。</a:t>
              </a:r>
            </a:p>
          </p:txBody>
        </p:sp>
      </p:grpSp>
      <p:grpSp>
        <p:nvGrpSpPr>
          <p:cNvPr id="41" name="组合 40">
            <a:extLst>
              <a:ext uri="{FF2B5EF4-FFF2-40B4-BE49-F238E27FC236}">
                <a16:creationId xmlns:a16="http://schemas.microsoft.com/office/drawing/2014/main" id="{6271934E-00B5-A20C-A4C8-FD12EB885C1D}"/>
              </a:ext>
            </a:extLst>
          </p:cNvPr>
          <p:cNvGrpSpPr/>
          <p:nvPr/>
        </p:nvGrpSpPr>
        <p:grpSpPr>
          <a:xfrm>
            <a:off x="7455699" y="975181"/>
            <a:ext cx="4040885" cy="2240207"/>
            <a:chOff x="623888" y="1052513"/>
            <a:chExt cx="4040885" cy="2240207"/>
          </a:xfrm>
        </p:grpSpPr>
        <p:sp>
          <p:nvSpPr>
            <p:cNvPr id="42" name="矩形 41">
              <a:extLst>
                <a:ext uri="{FF2B5EF4-FFF2-40B4-BE49-F238E27FC236}">
                  <a16:creationId xmlns:a16="http://schemas.microsoft.com/office/drawing/2014/main" id="{BD9580E2-DC37-E95D-436A-9DD3DF5864BD}"/>
                </a:ext>
              </a:extLst>
            </p:cNvPr>
            <p:cNvSpPr/>
            <p:nvPr/>
          </p:nvSpPr>
          <p:spPr>
            <a:xfrm>
              <a:off x="623888" y="1052513"/>
              <a:ext cx="4040885" cy="2240207"/>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文本框 42">
              <a:extLst>
                <a:ext uri="{FF2B5EF4-FFF2-40B4-BE49-F238E27FC236}">
                  <a16:creationId xmlns:a16="http://schemas.microsoft.com/office/drawing/2014/main" id="{27F8981D-29ED-185E-073A-4F1C7ADFB4A1}"/>
                </a:ext>
              </a:extLst>
            </p:cNvPr>
            <p:cNvSpPr txBox="1"/>
            <p:nvPr/>
          </p:nvSpPr>
          <p:spPr>
            <a:xfrm>
              <a:off x="761369"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堆区</a:t>
              </a:r>
            </a:p>
          </p:txBody>
        </p:sp>
        <p:sp>
          <p:nvSpPr>
            <p:cNvPr id="44" name="文本框 43">
              <a:extLst>
                <a:ext uri="{FF2B5EF4-FFF2-40B4-BE49-F238E27FC236}">
                  <a16:creationId xmlns:a16="http://schemas.microsoft.com/office/drawing/2014/main" id="{CED215EB-893B-0354-8C14-A9D4FB3E7ECF}"/>
                </a:ext>
              </a:extLst>
            </p:cNvPr>
            <p:cNvSpPr txBox="1"/>
            <p:nvPr/>
          </p:nvSpPr>
          <p:spPr>
            <a:xfrm>
              <a:off x="734526" y="1706382"/>
              <a:ext cx="3849079" cy="1445717"/>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用于动态地分配进程内存。进程可以在堆区动态地请求一定大小的内存，并在用完之后归还给堆区。动态分配和回收是堆区的特点。</a:t>
              </a:r>
            </a:p>
          </p:txBody>
        </p:sp>
      </p:grpSp>
      <p:cxnSp>
        <p:nvCxnSpPr>
          <p:cNvPr id="50" name="肘形连接符 49">
            <a:extLst>
              <a:ext uri="{FF2B5EF4-FFF2-40B4-BE49-F238E27FC236}">
                <a16:creationId xmlns:a16="http://schemas.microsoft.com/office/drawing/2014/main" id="{CACE79D3-7CE6-812A-65CF-7A9A5E0FD0D4}"/>
              </a:ext>
            </a:extLst>
          </p:cNvPr>
          <p:cNvCxnSpPr>
            <a:stCxn id="21" idx="3"/>
            <a:endCxn id="42" idx="1"/>
          </p:cNvCxnSpPr>
          <p:nvPr/>
        </p:nvCxnSpPr>
        <p:spPr>
          <a:xfrm flipV="1">
            <a:off x="6774892" y="2095285"/>
            <a:ext cx="680807" cy="1838806"/>
          </a:xfrm>
          <a:prstGeom prst="bentConnector3">
            <a:avLst>
              <a:gd name="adj1" fmla="val 50000"/>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a:extLst>
              <a:ext uri="{FF2B5EF4-FFF2-40B4-BE49-F238E27FC236}">
                <a16:creationId xmlns:a16="http://schemas.microsoft.com/office/drawing/2014/main" id="{1A7B4652-A2F6-4C28-5F84-0737A55A68E1}"/>
              </a:ext>
            </a:extLst>
          </p:cNvPr>
          <p:cNvCxnSpPr>
            <a:stCxn id="22" idx="1"/>
            <a:endCxn id="38" idx="3"/>
          </p:cNvCxnSpPr>
          <p:nvPr/>
        </p:nvCxnSpPr>
        <p:spPr>
          <a:xfrm flipH="1">
            <a:off x="4760195" y="2062111"/>
            <a:ext cx="71855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a:extLst>
              <a:ext uri="{FF2B5EF4-FFF2-40B4-BE49-F238E27FC236}">
                <a16:creationId xmlns:a16="http://schemas.microsoft.com/office/drawing/2014/main" id="{6EB7638D-959A-8947-1963-D0D1334AD4B6}"/>
              </a:ext>
            </a:extLst>
          </p:cNvPr>
          <p:cNvCxnSpPr/>
          <p:nvPr/>
        </p:nvCxnSpPr>
        <p:spPr>
          <a:xfrm flipH="1">
            <a:off x="4760195" y="4896183"/>
            <a:ext cx="71855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a:extLst>
              <a:ext uri="{FF2B5EF4-FFF2-40B4-BE49-F238E27FC236}">
                <a16:creationId xmlns:a16="http://schemas.microsoft.com/office/drawing/2014/main" id="{6A9DFF94-69EF-6625-C1CF-14A1DF6202DF}"/>
              </a:ext>
            </a:extLst>
          </p:cNvPr>
          <p:cNvCxnSpPr>
            <a:stCxn id="20" idx="3"/>
          </p:cNvCxnSpPr>
          <p:nvPr/>
        </p:nvCxnSpPr>
        <p:spPr>
          <a:xfrm flipV="1">
            <a:off x="6774892" y="4415137"/>
            <a:ext cx="656913" cy="1"/>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36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堆（</a:t>
            </a:r>
            <a:r>
              <a:rPr kumimoji="1" lang="en-US" altLang="zh-CN" sz="3200" dirty="0">
                <a:latin typeface="Microsoft YaHei" panose="020B0503020204020204" pitchFamily="34" charset="-122"/>
                <a:ea typeface="Microsoft YaHei" panose="020B0503020204020204" pitchFamily="34" charset="-122"/>
              </a:rPr>
              <a:t>Heap</a:t>
            </a:r>
            <a:r>
              <a:rPr kumimoji="1" lang="zh-CN" altLang="en-US" sz="3200" dirty="0">
                <a:latin typeface="Microsoft YaHei" panose="020B0503020204020204" pitchFamily="34" charset="-122"/>
                <a:ea typeface="Microsoft YaHei" panose="020B0503020204020204" pitchFamily="34" charset="-122"/>
              </a:rPr>
              <a:t>）区</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功能</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1980735"/>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堆区是一种程序运行时动态分配的内存。所谓动态，就是说所需内存的大小在程序设计时不能预先确定或者内存过大无法在栈区分配，需要在程序运行的时候参考用户的反馈。</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分配方式</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3142399"/>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堆区在使用的时候需要程序员使用专有的函数进行申请，如在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语言中，用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malloc</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/free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函数分配</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释放、在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语言中，用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new</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/delete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函数分配</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释放等。</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它是向高地址扩展的数据结构，堆的大小受限于计算机的虚拟内存。</a:t>
            </a:r>
          </a:p>
          <a:p>
            <a:pPr>
              <a:lnSpc>
                <a:spcPct val="125000"/>
              </a:lnSpc>
            </a:pPr>
            <a:endParaRPr kumimoji="1" lang="zh-CN" altLang="en-US" sz="2000" dirty="0">
              <a:solidFill>
                <a:schemeClr val="tx1">
                  <a:lumMod val="85000"/>
                  <a:lumOff val="15000"/>
                </a:schemeClr>
              </a:solidFill>
            </a:endParaRPr>
          </a:p>
        </p:txBody>
      </p:sp>
    </p:spTree>
    <p:extLst>
      <p:ext uri="{BB962C8B-B14F-4D97-AF65-F5344CB8AC3E}">
        <p14:creationId xmlns:p14="http://schemas.microsoft.com/office/powerpoint/2010/main" val="30207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栈（</a:t>
            </a:r>
            <a:r>
              <a:rPr kumimoji="1" lang="en-US" altLang="zh-CN" sz="3200" dirty="0">
                <a:latin typeface="Microsoft YaHei" panose="020B0503020204020204" pitchFamily="34" charset="-122"/>
                <a:ea typeface="Microsoft YaHei" panose="020B0503020204020204" pitchFamily="34" charset="-122"/>
              </a:rPr>
              <a:t>Stack</a:t>
            </a:r>
            <a:r>
              <a:rPr kumimoji="1" lang="zh-CN" altLang="en-US" sz="3200" dirty="0">
                <a:latin typeface="Microsoft YaHei" panose="020B0503020204020204" pitchFamily="34" charset="-122"/>
                <a:ea typeface="Microsoft YaHei" panose="020B0503020204020204" pitchFamily="34" charset="-122"/>
              </a:rPr>
              <a:t>）区</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功能</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2750176"/>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栈区主要存储函数运行时的局部变量、数组等。</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栈变量在使用时不需要额外的申请操作，系统栈会根据函数中的变量声明自动为其预留内存空间；同样，栈变量的释放也无需程序员参与，由系统栈跟随函数调用的结束自动回收。</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分配方式</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2757678"/>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栈区是向低地址扩展的数据结构，是一种先入后出的特殊结构。</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栈顶的地址和栈的最大容量是系统预先规定好的，在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WINDOWS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下，栈的默认大小是</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M</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如果申请的空间超过栈的剩余空间时，将提示溢出。</a:t>
            </a:r>
          </a:p>
          <a:p>
            <a:pPr>
              <a:lnSpc>
                <a:spcPct val="125000"/>
              </a:lnSpc>
            </a:pPr>
            <a:endParaRPr kumimoji="1" lang="zh-CN" altLang="en-US" sz="2000" dirty="0">
              <a:solidFill>
                <a:schemeClr val="tx1">
                  <a:lumMod val="85000"/>
                  <a:lumOff val="15000"/>
                </a:schemeClr>
              </a:solidFill>
            </a:endParaRPr>
          </a:p>
        </p:txBody>
      </p:sp>
    </p:spTree>
    <p:extLst>
      <p:ext uri="{BB962C8B-B14F-4D97-AF65-F5344CB8AC3E}">
        <p14:creationId xmlns:p14="http://schemas.microsoft.com/office/powerpoint/2010/main" val="306399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堆区和栈区的区别</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3816647"/>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申请方式</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2750176"/>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栈：由系统自动分配。</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例如，声明一个局部变量</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int b</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系统自动在栈中为</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b</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开辟空间。</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b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b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堆：需要程序员自己申请，并指明大小，</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中</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malloc</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函数，如</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p1 = (char *)malloc(10)</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 </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3816647"/>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申请效率</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2365519"/>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栈由系统自动分配，速度较快，但程序员是无法控制的。 </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b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b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堆是由程序员分配的内存，一般速度比较慢，而且容易产生内存碎片，不过用起来方便。</a:t>
            </a:r>
          </a:p>
        </p:txBody>
      </p:sp>
      <p:sp>
        <p:nvSpPr>
          <p:cNvPr id="2" name="矩形 1">
            <a:extLst>
              <a:ext uri="{FF2B5EF4-FFF2-40B4-BE49-F238E27FC236}">
                <a16:creationId xmlns:a16="http://schemas.microsoft.com/office/drawing/2014/main" id="{0BB30E1B-0B67-E89E-067F-F362B46AC7FC}"/>
              </a:ext>
            </a:extLst>
          </p:cNvPr>
          <p:cNvSpPr/>
          <p:nvPr/>
        </p:nvSpPr>
        <p:spPr>
          <a:xfrm>
            <a:off x="758970" y="5165723"/>
            <a:ext cx="10666267" cy="114300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0566637D-A941-1BD3-509C-751A7C9BD233}"/>
              </a:ext>
            </a:extLst>
          </p:cNvPr>
          <p:cNvSpPr txBox="1"/>
          <p:nvPr/>
        </p:nvSpPr>
        <p:spPr>
          <a:xfrm>
            <a:off x="896452" y="5275559"/>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增长方向</a:t>
            </a:r>
          </a:p>
        </p:txBody>
      </p:sp>
      <p:sp>
        <p:nvSpPr>
          <p:cNvPr id="7" name="文本框 6">
            <a:extLst>
              <a:ext uri="{FF2B5EF4-FFF2-40B4-BE49-F238E27FC236}">
                <a16:creationId xmlns:a16="http://schemas.microsoft.com/office/drawing/2014/main" id="{9E0ADE3D-7B29-93D8-3D8C-970B6C37901C}"/>
              </a:ext>
            </a:extLst>
          </p:cNvPr>
          <p:cNvSpPr txBox="1"/>
          <p:nvPr/>
        </p:nvSpPr>
        <p:spPr>
          <a:xfrm>
            <a:off x="896452" y="5745864"/>
            <a:ext cx="8963281" cy="441852"/>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堆空间是由低地址向高地址方向增长，而栈空间从高地址向低地址方向增长。</a:t>
            </a:r>
          </a:p>
        </p:txBody>
      </p:sp>
    </p:spTree>
    <p:extLst>
      <p:ext uri="{BB962C8B-B14F-4D97-AF65-F5344CB8AC3E}">
        <p14:creationId xmlns:p14="http://schemas.microsoft.com/office/powerpoint/2010/main" val="321578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P spid="6"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caseSensitive&quot;:false,&quot;fuzzyMatch&quot;:false,&quot;Score&quot;:1.0,&quot;answers&quot;:[&quot;64&quot;]}]"/>
  <p:tag name="PROBLEMSCORE" val="1.0"/>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8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9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9.xml><?xml version="1.0" encoding="utf-8"?>
<p:tagLst xmlns:a="http://schemas.openxmlformats.org/drawingml/2006/main" xmlns:r="http://schemas.openxmlformats.org/officeDocument/2006/relationships" xmlns:p="http://schemas.openxmlformats.org/presentationml/2006/main">
  <p:tag name="RAINPROBLEM" val="ProblemIte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2900</TotalTime>
  <Words>4692</Words>
  <Application>Microsoft Office PowerPoint</Application>
  <PresentationFormat>宽屏</PresentationFormat>
  <Paragraphs>804</Paragraphs>
  <Slides>48</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48</vt:i4>
      </vt:variant>
    </vt:vector>
  </HeadingPairs>
  <TitlesOfParts>
    <vt:vector size="55" baseType="lpstr">
      <vt:lpstr>Microsoft YaHei</vt:lpstr>
      <vt:lpstr>Microsoft YaHei</vt:lpstr>
      <vt:lpstr>等线</vt:lpstr>
      <vt:lpstr>等线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dc:creator>
  <cp:lastModifiedBy>Office</cp:lastModifiedBy>
  <cp:revision>42</cp:revision>
  <dcterms:created xsi:type="dcterms:W3CDTF">2022-07-11T02:43:00Z</dcterms:created>
  <dcterms:modified xsi:type="dcterms:W3CDTF">2023-11-09T08:07:31Z</dcterms:modified>
</cp:coreProperties>
</file>