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1.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306" r:id="rId5"/>
    <p:sldId id="404" r:id="rId6"/>
    <p:sldId id="307" r:id="rId7"/>
    <p:sldId id="334" r:id="rId8"/>
    <p:sldId id="304" r:id="rId9"/>
    <p:sldId id="313" r:id="rId10"/>
    <p:sldId id="314" r:id="rId11"/>
    <p:sldId id="315" r:id="rId12"/>
    <p:sldId id="316" r:id="rId13"/>
    <p:sldId id="320" r:id="rId14"/>
    <p:sldId id="321" r:id="rId15"/>
    <p:sldId id="322" r:id="rId16"/>
    <p:sldId id="335" r:id="rId17"/>
    <p:sldId id="336" r:id="rId18"/>
    <p:sldId id="324" r:id="rId19"/>
    <p:sldId id="325" r:id="rId20"/>
    <p:sldId id="326" r:id="rId21"/>
    <p:sldId id="327" r:id="rId22"/>
    <p:sldId id="328" r:id="rId23"/>
    <p:sldId id="329" r:id="rId24"/>
    <p:sldId id="330" r:id="rId25"/>
    <p:sldId id="331" r:id="rId26"/>
    <p:sldId id="337" r:id="rId27"/>
    <p:sldId id="338" r:id="rId28"/>
    <p:sldId id="342" r:id="rId29"/>
    <p:sldId id="369" r:id="rId30"/>
    <p:sldId id="370" r:id="rId31"/>
    <p:sldId id="371" r:id="rId32"/>
    <p:sldId id="372" r:id="rId33"/>
    <p:sldId id="373" r:id="rId34"/>
    <p:sldId id="396" r:id="rId35"/>
    <p:sldId id="397" r:id="rId36"/>
    <p:sldId id="374" r:id="rId37"/>
    <p:sldId id="398" r:id="rId38"/>
    <p:sldId id="360" r:id="rId39"/>
    <p:sldId id="376" r:id="rId40"/>
    <p:sldId id="399" r:id="rId41"/>
    <p:sldId id="400" r:id="rId42"/>
    <p:sldId id="401" r:id="rId43"/>
    <p:sldId id="377" r:id="rId44"/>
    <p:sldId id="361" r:id="rId45"/>
    <p:sldId id="344" r:id="rId46"/>
    <p:sldId id="345" r:id="rId47"/>
    <p:sldId id="346" r:id="rId48"/>
    <p:sldId id="347" r:id="rId49"/>
    <p:sldId id="362" r:id="rId50"/>
    <p:sldId id="363" r:id="rId51"/>
    <p:sldId id="378" r:id="rId52"/>
    <p:sldId id="364" r:id="rId53"/>
    <p:sldId id="348" r:id="rId54"/>
    <p:sldId id="349" r:id="rId55"/>
    <p:sldId id="350" r:id="rId56"/>
    <p:sldId id="351" r:id="rId57"/>
    <p:sldId id="387" r:id="rId58"/>
    <p:sldId id="391" r:id="rId59"/>
    <p:sldId id="393" r:id="rId60"/>
    <p:sldId id="402" r:id="rId61"/>
    <p:sldId id="403" r:id="rId62"/>
    <p:sldId id="392" r:id="rId63"/>
    <p:sldId id="395" r:id="rId64"/>
    <p:sldId id="394" r:id="rId65"/>
    <p:sldId id="365" r:id="rId66"/>
    <p:sldId id="368" r:id="rId67"/>
    <p:sldId id="380" r:id="rId68"/>
    <p:sldId id="388" r:id="rId69"/>
    <p:sldId id="389" r:id="rId70"/>
    <p:sldId id="390" r:id="rId71"/>
    <p:sldId id="352" r:id="rId72"/>
    <p:sldId id="353" r:id="rId73"/>
    <p:sldId id="354" r:id="rId74"/>
    <p:sldId id="357" r:id="rId75"/>
    <p:sldId id="359" r:id="rId76"/>
    <p:sldId id="367" r:id="rId77"/>
    <p:sldId id="405"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83" userDrawn="1">
          <p15:clr>
            <a:srgbClr val="A4A3A4"/>
          </p15:clr>
        </p15:guide>
        <p15:guide id="4" pos="7197" userDrawn="1">
          <p15:clr>
            <a:srgbClr val="A4A3A4"/>
          </p15:clr>
        </p15:guide>
        <p15:guide id="5" orient="horz" pos="436" userDrawn="1">
          <p15:clr>
            <a:srgbClr val="A4A3A4"/>
          </p15:clr>
        </p15:guide>
        <p15:guide id="6" orient="horz" pos="663" userDrawn="1">
          <p15:clr>
            <a:srgbClr val="A4A3A4"/>
          </p15:clr>
        </p15:guide>
        <p15:guide id="7" pos="3704" userDrawn="1">
          <p15:clr>
            <a:srgbClr val="A4A3A4"/>
          </p15:clr>
        </p15:guide>
        <p15:guide id="8" pos="3976" userDrawn="1">
          <p15:clr>
            <a:srgbClr val="A4A3A4"/>
          </p15:clr>
        </p15:guide>
        <p15:guide id="9" orient="horz" pos="3974" userDrawn="1">
          <p15:clr>
            <a:srgbClr val="A4A3A4"/>
          </p15:clr>
        </p15:guide>
        <p15:guide id="10"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AA"/>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0"/>
    <p:restoredTop sz="94694"/>
  </p:normalViewPr>
  <p:slideViewPr>
    <p:cSldViewPr snapToObjects="1" showGuides="1">
      <p:cViewPr varScale="1">
        <p:scale>
          <a:sx n="121" d="100"/>
          <a:sy n="121" d="100"/>
        </p:scale>
        <p:origin x="696" y="176"/>
      </p:cViewPr>
      <p:guideLst>
        <p:guide pos="483"/>
        <p:guide pos="7197"/>
        <p:guide orient="horz" pos="436"/>
        <p:guide orient="horz" pos="663"/>
        <p:guide pos="3704"/>
        <p:guide pos="3976"/>
        <p:guide orient="horz" pos="397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4606C-EB1E-D443-AFDD-3F29AB4D154C}" type="datetimeFigureOut">
              <a:rPr kumimoji="1" lang="zh-CN" altLang="en-US" smtClean="0"/>
              <a:t>2024/9/3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EF20F-F223-2C45-BD7A-9B601D3BF613}" type="slidenum">
              <a:rPr kumimoji="1" lang="zh-CN" altLang="en-US" smtClean="0"/>
              <a:t>‹#›</a:t>
            </a:fld>
            <a:endParaRPr kumimoji="1" lang="zh-CN" altLang="en-US"/>
          </a:p>
        </p:txBody>
      </p:sp>
    </p:spTree>
    <p:extLst>
      <p:ext uri="{BB962C8B-B14F-4D97-AF65-F5344CB8AC3E}">
        <p14:creationId xmlns:p14="http://schemas.microsoft.com/office/powerpoint/2010/main" val="370479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14</a:t>
            </a:fld>
            <a:endParaRPr kumimoji="1" lang="zh-CN" altLang="en-US"/>
          </a:p>
        </p:txBody>
      </p:sp>
    </p:spTree>
    <p:extLst>
      <p:ext uri="{BB962C8B-B14F-4D97-AF65-F5344CB8AC3E}">
        <p14:creationId xmlns:p14="http://schemas.microsoft.com/office/powerpoint/2010/main" val="2670726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57</a:t>
            </a:fld>
            <a:endParaRPr kumimoji="1" lang="zh-CN" altLang="en-US"/>
          </a:p>
        </p:txBody>
      </p:sp>
    </p:spTree>
    <p:extLst>
      <p:ext uri="{BB962C8B-B14F-4D97-AF65-F5344CB8AC3E}">
        <p14:creationId xmlns:p14="http://schemas.microsoft.com/office/powerpoint/2010/main" val="155772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58</a:t>
            </a:fld>
            <a:endParaRPr kumimoji="1" lang="zh-CN" altLang="en-US"/>
          </a:p>
        </p:txBody>
      </p:sp>
    </p:spTree>
    <p:extLst>
      <p:ext uri="{BB962C8B-B14F-4D97-AF65-F5344CB8AC3E}">
        <p14:creationId xmlns:p14="http://schemas.microsoft.com/office/powerpoint/2010/main" val="793099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59</a:t>
            </a:fld>
            <a:endParaRPr kumimoji="1" lang="zh-CN" altLang="en-US"/>
          </a:p>
        </p:txBody>
      </p:sp>
    </p:spTree>
    <p:extLst>
      <p:ext uri="{BB962C8B-B14F-4D97-AF65-F5344CB8AC3E}">
        <p14:creationId xmlns:p14="http://schemas.microsoft.com/office/powerpoint/2010/main" val="216975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60</a:t>
            </a:fld>
            <a:endParaRPr kumimoji="1" lang="zh-CN" altLang="en-US"/>
          </a:p>
        </p:txBody>
      </p:sp>
    </p:spTree>
    <p:extLst>
      <p:ext uri="{BB962C8B-B14F-4D97-AF65-F5344CB8AC3E}">
        <p14:creationId xmlns:p14="http://schemas.microsoft.com/office/powerpoint/2010/main" val="179519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61</a:t>
            </a:fld>
            <a:endParaRPr kumimoji="1" lang="zh-CN" altLang="en-US"/>
          </a:p>
        </p:txBody>
      </p:sp>
    </p:spTree>
    <p:extLst>
      <p:ext uri="{BB962C8B-B14F-4D97-AF65-F5344CB8AC3E}">
        <p14:creationId xmlns:p14="http://schemas.microsoft.com/office/powerpoint/2010/main" val="306468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62</a:t>
            </a:fld>
            <a:endParaRPr kumimoji="1" lang="zh-CN" altLang="en-US"/>
          </a:p>
        </p:txBody>
      </p:sp>
    </p:spTree>
    <p:extLst>
      <p:ext uri="{BB962C8B-B14F-4D97-AF65-F5344CB8AC3E}">
        <p14:creationId xmlns:p14="http://schemas.microsoft.com/office/powerpoint/2010/main" val="3406380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63</a:t>
            </a:fld>
            <a:endParaRPr kumimoji="1" lang="zh-CN" altLang="en-US"/>
          </a:p>
        </p:txBody>
      </p:sp>
    </p:spTree>
    <p:extLst>
      <p:ext uri="{BB962C8B-B14F-4D97-AF65-F5344CB8AC3E}">
        <p14:creationId xmlns:p14="http://schemas.microsoft.com/office/powerpoint/2010/main" val="3919788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64</a:t>
            </a:fld>
            <a:endParaRPr kumimoji="1" lang="zh-CN" altLang="en-US"/>
          </a:p>
        </p:txBody>
      </p:sp>
    </p:spTree>
    <p:extLst>
      <p:ext uri="{BB962C8B-B14F-4D97-AF65-F5344CB8AC3E}">
        <p14:creationId xmlns:p14="http://schemas.microsoft.com/office/powerpoint/2010/main" val="156414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67</a:t>
            </a:fld>
            <a:endParaRPr kumimoji="1" lang="zh-CN" altLang="en-US"/>
          </a:p>
        </p:txBody>
      </p:sp>
    </p:spTree>
    <p:extLst>
      <p:ext uri="{BB962C8B-B14F-4D97-AF65-F5344CB8AC3E}">
        <p14:creationId xmlns:p14="http://schemas.microsoft.com/office/powerpoint/2010/main" val="336564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68</a:t>
            </a:fld>
            <a:endParaRPr kumimoji="1" lang="zh-CN" altLang="en-US"/>
          </a:p>
        </p:txBody>
      </p:sp>
    </p:spTree>
    <p:extLst>
      <p:ext uri="{BB962C8B-B14F-4D97-AF65-F5344CB8AC3E}">
        <p14:creationId xmlns:p14="http://schemas.microsoft.com/office/powerpoint/2010/main" val="3962926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15</a:t>
            </a:fld>
            <a:endParaRPr kumimoji="1" lang="zh-CN" altLang="en-US"/>
          </a:p>
        </p:txBody>
      </p:sp>
    </p:spTree>
    <p:extLst>
      <p:ext uri="{BB962C8B-B14F-4D97-AF65-F5344CB8AC3E}">
        <p14:creationId xmlns:p14="http://schemas.microsoft.com/office/powerpoint/2010/main" val="3884096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69</a:t>
            </a:fld>
            <a:endParaRPr kumimoji="1" lang="zh-CN" altLang="en-US"/>
          </a:p>
        </p:txBody>
      </p:sp>
    </p:spTree>
    <p:extLst>
      <p:ext uri="{BB962C8B-B14F-4D97-AF65-F5344CB8AC3E}">
        <p14:creationId xmlns:p14="http://schemas.microsoft.com/office/powerpoint/2010/main" val="733346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73</a:t>
            </a:fld>
            <a:endParaRPr kumimoji="1" lang="zh-CN" altLang="en-US"/>
          </a:p>
        </p:txBody>
      </p:sp>
    </p:spTree>
    <p:extLst>
      <p:ext uri="{BB962C8B-B14F-4D97-AF65-F5344CB8AC3E}">
        <p14:creationId xmlns:p14="http://schemas.microsoft.com/office/powerpoint/2010/main" val="342513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31</a:t>
            </a:fld>
            <a:endParaRPr kumimoji="1" lang="zh-CN" altLang="en-US"/>
          </a:p>
        </p:txBody>
      </p:sp>
    </p:spTree>
    <p:extLst>
      <p:ext uri="{BB962C8B-B14F-4D97-AF65-F5344CB8AC3E}">
        <p14:creationId xmlns:p14="http://schemas.microsoft.com/office/powerpoint/2010/main" val="28414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35</a:t>
            </a:fld>
            <a:endParaRPr kumimoji="1" lang="zh-CN" altLang="en-US"/>
          </a:p>
        </p:txBody>
      </p:sp>
    </p:spTree>
    <p:extLst>
      <p:ext uri="{BB962C8B-B14F-4D97-AF65-F5344CB8AC3E}">
        <p14:creationId xmlns:p14="http://schemas.microsoft.com/office/powerpoint/2010/main" val="133129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36</a:t>
            </a:fld>
            <a:endParaRPr kumimoji="1" lang="zh-CN" altLang="en-US"/>
          </a:p>
        </p:txBody>
      </p:sp>
    </p:spTree>
    <p:extLst>
      <p:ext uri="{BB962C8B-B14F-4D97-AF65-F5344CB8AC3E}">
        <p14:creationId xmlns:p14="http://schemas.microsoft.com/office/powerpoint/2010/main" val="161691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37</a:t>
            </a:fld>
            <a:endParaRPr kumimoji="1" lang="zh-CN" altLang="en-US"/>
          </a:p>
        </p:txBody>
      </p:sp>
    </p:spTree>
    <p:extLst>
      <p:ext uri="{BB962C8B-B14F-4D97-AF65-F5344CB8AC3E}">
        <p14:creationId xmlns:p14="http://schemas.microsoft.com/office/powerpoint/2010/main" val="17353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42</a:t>
            </a:fld>
            <a:endParaRPr kumimoji="1" lang="zh-CN" altLang="en-US"/>
          </a:p>
        </p:txBody>
      </p:sp>
    </p:spTree>
    <p:extLst>
      <p:ext uri="{BB962C8B-B14F-4D97-AF65-F5344CB8AC3E}">
        <p14:creationId xmlns:p14="http://schemas.microsoft.com/office/powerpoint/2010/main" val="200251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49</a:t>
            </a:fld>
            <a:endParaRPr kumimoji="1" lang="zh-CN" altLang="en-US"/>
          </a:p>
        </p:txBody>
      </p:sp>
    </p:spTree>
    <p:extLst>
      <p:ext uri="{BB962C8B-B14F-4D97-AF65-F5344CB8AC3E}">
        <p14:creationId xmlns:p14="http://schemas.microsoft.com/office/powerpoint/2010/main" val="305081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53</a:t>
            </a:fld>
            <a:endParaRPr kumimoji="1" lang="zh-CN" altLang="en-US"/>
          </a:p>
        </p:txBody>
      </p:sp>
    </p:spTree>
    <p:extLst>
      <p:ext uri="{BB962C8B-B14F-4D97-AF65-F5344CB8AC3E}">
        <p14:creationId xmlns:p14="http://schemas.microsoft.com/office/powerpoint/2010/main" val="208126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B6AE6-0F78-6216-7AF5-6726399100A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9FD6AA-30F6-5C3F-3EE7-BFE6D7006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7D73BDC-A4BD-9A30-7BCE-2AC3253523A6}"/>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5" name="页脚占位符 4">
            <a:extLst>
              <a:ext uri="{FF2B5EF4-FFF2-40B4-BE49-F238E27FC236}">
                <a16:creationId xmlns:a16="http://schemas.microsoft.com/office/drawing/2014/main" id="{FC9F2575-E4B1-62FC-49C1-D118102C36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1AB958-84FF-7365-C691-A4EEC19CEE7B}"/>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1484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4E8-11CA-748C-E6FA-F60C19341BA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CB8633-D854-E50B-1F48-AA06C2FF3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88B8BA-4113-B51C-B860-F9E9A7302FAC}"/>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5" name="页脚占位符 4">
            <a:extLst>
              <a:ext uri="{FF2B5EF4-FFF2-40B4-BE49-F238E27FC236}">
                <a16:creationId xmlns:a16="http://schemas.microsoft.com/office/drawing/2014/main" id="{F8B34A8F-DC4B-62B4-D121-926134BB2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FBCF73-8D2C-1252-CFF3-9E6524F4D24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9021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E20C33-B5DD-2C39-5F2E-DCB44066B8A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8E8FDD-1E9A-1EE8-21A2-DC3D54BA297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B63C5-D405-3606-AAFB-2108B66318E9}"/>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5" name="页脚占位符 4">
            <a:extLst>
              <a:ext uri="{FF2B5EF4-FFF2-40B4-BE49-F238E27FC236}">
                <a16:creationId xmlns:a16="http://schemas.microsoft.com/office/drawing/2014/main" id="{592D0286-14EA-D689-9044-91218E9C80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68CF9-D404-6E30-F1CB-233CAABDCB8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233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1455A-0381-580A-1512-4A43DDC475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EF51B62-823F-8534-7029-FA440854B2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0C4D083-FC02-2E0E-91A8-1E613727C0B1}"/>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5" name="页脚占位符 4">
            <a:extLst>
              <a:ext uri="{FF2B5EF4-FFF2-40B4-BE49-F238E27FC236}">
                <a16:creationId xmlns:a16="http://schemas.microsoft.com/office/drawing/2014/main" id="{A998AA93-685B-5403-AED1-1F68972106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C291AD-326E-E68E-9370-AB9BDA8CB2C7}"/>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9688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F2707-1E3B-F096-4565-4C2A12B50BF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CEA78D-A3F2-E6BE-B1A2-ADC90771C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65AA955-DC17-4C52-A1FF-5832A7DF9C54}"/>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5" name="页脚占位符 4">
            <a:extLst>
              <a:ext uri="{FF2B5EF4-FFF2-40B4-BE49-F238E27FC236}">
                <a16:creationId xmlns:a16="http://schemas.microsoft.com/office/drawing/2014/main" id="{84760B18-19F3-8165-3D80-3DD95429CF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70D414-5E19-33F9-51C9-211E5B9E7EC0}"/>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6142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13DD8-7D99-7BCA-D8AF-DFF466D3B2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F26F3-0A0C-AB47-FF95-1CF190C60C0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D351614-A679-C947-0E0F-77A50468DE0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628822F-01AB-6193-1A8B-B6784EE12528}"/>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6" name="页脚占位符 5">
            <a:extLst>
              <a:ext uri="{FF2B5EF4-FFF2-40B4-BE49-F238E27FC236}">
                <a16:creationId xmlns:a16="http://schemas.microsoft.com/office/drawing/2014/main" id="{4AF8F26C-AA96-2C7B-5631-1305F37F411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33879A-3C14-EB9F-A839-EBFC32FD11EA}"/>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75676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5349D-E202-2C02-0382-535D61A5662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8FF55E9-8109-9888-2DCC-44F00C3E9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8A2C91B-52FD-49CC-6AA7-3D5920121A9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DDCEE6-A8BE-4137-9ECB-70383E86B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4737B7-56A9-D671-B733-DF8509E9895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8A3D82F-91CC-385C-0777-DAF8A941A7AF}"/>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8" name="页脚占位符 7">
            <a:extLst>
              <a:ext uri="{FF2B5EF4-FFF2-40B4-BE49-F238E27FC236}">
                <a16:creationId xmlns:a16="http://schemas.microsoft.com/office/drawing/2014/main" id="{A1CB569B-474D-6405-A6C4-08057754B7A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A8B5387-079D-B16D-B803-90DC74A41AD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66014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8D2CD-54A7-2DDC-CBDB-51FDBCE67B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A424421-1F2B-7486-9EF3-9F3961EDCF66}"/>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4" name="页脚占位符 3">
            <a:extLst>
              <a:ext uri="{FF2B5EF4-FFF2-40B4-BE49-F238E27FC236}">
                <a16:creationId xmlns:a16="http://schemas.microsoft.com/office/drawing/2014/main" id="{95FBAAB8-D5DE-AD62-A264-F7B1D04A5EF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6D0F212-F2F2-F467-403B-4C1773BF887C}"/>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76450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4CB6A-FCB8-2D0A-385F-4EFC50AF38A8}"/>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3" name="页脚占位符 2">
            <a:extLst>
              <a:ext uri="{FF2B5EF4-FFF2-40B4-BE49-F238E27FC236}">
                <a16:creationId xmlns:a16="http://schemas.microsoft.com/office/drawing/2014/main" id="{9001FC97-2266-4F43-8729-6AB80A583A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BDCAF6-F299-C3D9-AB84-F55DBAC29846}"/>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27337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A83D-911B-A357-486D-796AC1222A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C0E27E-BF89-9366-21C4-F7B2CB74B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E240773-406F-D374-8C7E-23BBB49B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9A8C860-ABB5-7C79-9487-E2CB460F9555}"/>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6" name="页脚占位符 5">
            <a:extLst>
              <a:ext uri="{FF2B5EF4-FFF2-40B4-BE49-F238E27FC236}">
                <a16:creationId xmlns:a16="http://schemas.microsoft.com/office/drawing/2014/main" id="{91415829-FC76-4E8D-8180-810534CCC2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9D682E-520C-2823-AA74-A7E8325354DE}"/>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5569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2020-9BCF-7134-49AC-3D36752AE9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9015984-6599-2277-5674-0804C6681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82FF0A7-1A97-75ED-8FF5-EA2899446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726016E-67A5-5CB1-0EB7-48BE089CC176}"/>
              </a:ext>
            </a:extLst>
          </p:cNvPr>
          <p:cNvSpPr>
            <a:spLocks noGrp="1"/>
          </p:cNvSpPr>
          <p:nvPr>
            <p:ph type="dt" sz="half" idx="10"/>
          </p:nvPr>
        </p:nvSpPr>
        <p:spPr/>
        <p:txBody>
          <a:bodyPr/>
          <a:lstStyle/>
          <a:p>
            <a:fld id="{93FF2699-7A0A-C748-ACC7-2CAB77C14AF5}" type="datetimeFigureOut">
              <a:rPr kumimoji="1" lang="zh-CN" altLang="en-US" smtClean="0"/>
              <a:t>2024/9/3</a:t>
            </a:fld>
            <a:endParaRPr kumimoji="1" lang="zh-CN" altLang="en-US"/>
          </a:p>
        </p:txBody>
      </p:sp>
      <p:sp>
        <p:nvSpPr>
          <p:cNvPr id="6" name="页脚占位符 5">
            <a:extLst>
              <a:ext uri="{FF2B5EF4-FFF2-40B4-BE49-F238E27FC236}">
                <a16:creationId xmlns:a16="http://schemas.microsoft.com/office/drawing/2014/main" id="{0BAB8054-A422-F0ED-31B7-AF0ABCBA1E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D560F8-345C-E5DF-353C-1F6E477790A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48891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E06723-332C-8C86-7560-43ECD5427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3A01A93-A620-5A44-A80E-BD970CD56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FD547B-4816-5359-90FB-BBDE72FE7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2699-7A0A-C748-ACC7-2CAB77C14AF5}" type="datetimeFigureOut">
              <a:rPr kumimoji="1" lang="zh-CN" altLang="en-US" smtClean="0"/>
              <a:t>2024/9/3</a:t>
            </a:fld>
            <a:endParaRPr kumimoji="1" lang="zh-CN" altLang="en-US"/>
          </a:p>
        </p:txBody>
      </p:sp>
      <p:sp>
        <p:nvSpPr>
          <p:cNvPr id="5" name="页脚占位符 4">
            <a:extLst>
              <a:ext uri="{FF2B5EF4-FFF2-40B4-BE49-F238E27FC236}">
                <a16:creationId xmlns:a16="http://schemas.microsoft.com/office/drawing/2014/main" id="{C2DEF939-18F5-DF28-5A64-3D631337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E8E8157-0AF9-E930-04DE-E119BD672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7453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1.tmp"/><Relationship Id="rId5" Type="http://schemas.openxmlformats.org/officeDocument/2006/relationships/tags" Target="../tags/tag22.xml"/><Relationship Id="rId10" Type="http://schemas.openxmlformats.org/officeDocument/2006/relationships/slideLayout" Target="../slideLayouts/slideLayout7.xml"/><Relationship Id="rId4" Type="http://schemas.openxmlformats.org/officeDocument/2006/relationships/tags" Target="../tags/tag21.xml"/><Relationship Id="rId9" Type="http://schemas.openxmlformats.org/officeDocument/2006/relationships/tags" Target="../tags/tag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slideLayout" Target="../slideLayouts/slideLayout7.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19" Type="http://schemas.openxmlformats.org/officeDocument/2006/relationships/image" Target="../media/image1.tmp"/><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image" Target="../media/image1.tmp"/><Relationship Id="rId2" Type="http://schemas.openxmlformats.org/officeDocument/2006/relationships/tags" Target="../tags/tag45.xml"/><Relationship Id="rId16"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slideLayout" Target="../slideLayouts/slideLayout7.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image" Target="../media/image1.tmp"/><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Layout" Target="../slideLayouts/slideLayout7.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 Type="http://schemas.openxmlformats.org/officeDocument/2006/relationships/tags" Target="../tags/tag77.xml"/><Relationship Id="rId16" Type="http://schemas.openxmlformats.org/officeDocument/2006/relationships/tags" Target="../tags/tag91.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tags" Target="../tags/tag90.xml"/><Relationship Id="rId10" Type="http://schemas.openxmlformats.org/officeDocument/2006/relationships/tags" Target="../tags/tag85.xml"/><Relationship Id="rId19" Type="http://schemas.openxmlformats.org/officeDocument/2006/relationships/image" Target="../media/image1.tmp"/><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1.tmp"/><Relationship Id="rId5" Type="http://schemas.openxmlformats.org/officeDocument/2006/relationships/tags" Target="../tags/tag97.xml"/><Relationship Id="rId10" Type="http://schemas.openxmlformats.org/officeDocument/2006/relationships/slideLayout" Target="../slideLayouts/slideLayout7.xml"/><Relationship Id="rId4" Type="http://schemas.openxmlformats.org/officeDocument/2006/relationships/tags" Target="../tags/tag96.xml"/><Relationship Id="rId9" Type="http://schemas.openxmlformats.org/officeDocument/2006/relationships/tags" Target="../tags/tag10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slideLayout" Target="../slideLayouts/slideLayout7.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 Type="http://schemas.openxmlformats.org/officeDocument/2006/relationships/tags" Target="../tags/tag103.xml"/><Relationship Id="rId16" Type="http://schemas.openxmlformats.org/officeDocument/2006/relationships/tags" Target="../tags/tag117.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10" Type="http://schemas.openxmlformats.org/officeDocument/2006/relationships/tags" Target="../tags/tag111.xml"/><Relationship Id="rId19" Type="http://schemas.openxmlformats.org/officeDocument/2006/relationships/image" Target="../media/image1.tmp"/><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0.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slideLayout" Target="../slideLayouts/slideLayout7.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19" Type="http://schemas.openxmlformats.org/officeDocument/2006/relationships/image" Target="../media/image1.tmp"/><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slideLayout" Target="../slideLayouts/slideLayout7.xm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 Type="http://schemas.openxmlformats.org/officeDocument/2006/relationships/tags" Target="../tags/tag137.xml"/><Relationship Id="rId16" Type="http://schemas.openxmlformats.org/officeDocument/2006/relationships/tags" Target="../tags/tag151.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19" Type="http://schemas.openxmlformats.org/officeDocument/2006/relationships/image" Target="../media/image1.tmp"/><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893B42B-EB02-E974-F41C-D271ED5846AF}"/>
              </a:ext>
            </a:extLst>
          </p:cNvPr>
          <p:cNvSpPr/>
          <p:nvPr/>
        </p:nvSpPr>
        <p:spPr>
          <a:xfrm>
            <a:off x="0" y="1720054"/>
            <a:ext cx="12192000" cy="2376264"/>
          </a:xfrm>
          <a:prstGeom prst="rect">
            <a:avLst/>
          </a:prstGeom>
          <a:solidFill>
            <a:srgbClr val="0048A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7200" dirty="0">
                <a:latin typeface="Microsoft YaHei" panose="020B0503020204020204" pitchFamily="34" charset="-122"/>
                <a:ea typeface="Microsoft YaHei" panose="020B0503020204020204" pitchFamily="34" charset="-122"/>
              </a:rPr>
              <a:t>第四章 软件漏洞</a:t>
            </a:r>
          </a:p>
        </p:txBody>
      </p:sp>
      <p:sp>
        <p:nvSpPr>
          <p:cNvPr id="2" name="文本框 1">
            <a:extLst>
              <a:ext uri="{FF2B5EF4-FFF2-40B4-BE49-F238E27FC236}">
                <a16:creationId xmlns:a16="http://schemas.microsoft.com/office/drawing/2014/main" id="{D237F728-C20D-09DF-4BC0-47C81626F8A0}"/>
              </a:ext>
            </a:extLst>
          </p:cNvPr>
          <p:cNvSpPr txBox="1"/>
          <p:nvPr/>
        </p:nvSpPr>
        <p:spPr>
          <a:xfrm>
            <a:off x="5080337" y="4221088"/>
            <a:ext cx="2031325" cy="1135054"/>
          </a:xfrm>
          <a:prstGeom prst="rect">
            <a:avLst/>
          </a:prstGeom>
          <a:noFill/>
        </p:spPr>
        <p:txBody>
          <a:bodyPr wrap="none" rtlCol="0">
            <a:spAutoFit/>
          </a:bodyPr>
          <a:lstStyle/>
          <a:p>
            <a:pPr algn="ctr">
              <a:lnSpc>
                <a:spcPct val="150000"/>
              </a:lnSpc>
            </a:pPr>
            <a:r>
              <a:rPr kumimoji="1" lang="zh-CN" altLang="en-US" sz="2400" dirty="0">
                <a:latin typeface="Microsoft YaHei" panose="020B0503020204020204" pitchFamily="34" charset="-122"/>
                <a:ea typeface="Microsoft YaHei" panose="020B0503020204020204" pitchFamily="34" charset="-122"/>
              </a:rPr>
              <a:t>天津大学 </a:t>
            </a:r>
            <a:endParaRPr kumimoji="1" lang="en-US" altLang="zh-CN" sz="2400" dirty="0">
              <a:latin typeface="Microsoft YaHei" panose="020B0503020204020204" pitchFamily="34" charset="-122"/>
              <a:ea typeface="Microsoft YaHei" panose="020B0503020204020204" pitchFamily="34" charset="-122"/>
            </a:endParaRPr>
          </a:p>
          <a:p>
            <a:pPr algn="ctr">
              <a:lnSpc>
                <a:spcPct val="150000"/>
              </a:lnSpc>
            </a:pPr>
            <a:r>
              <a:rPr kumimoji="1" lang="zh-CN" altLang="en-US" sz="2400" dirty="0">
                <a:latin typeface="Microsoft YaHei" panose="020B0503020204020204" pitchFamily="34" charset="-122"/>
                <a:ea typeface="Microsoft YaHei" panose="020B0503020204020204" pitchFamily="34" charset="-122"/>
              </a:rPr>
              <a:t>网络安全学院</a:t>
            </a:r>
          </a:p>
        </p:txBody>
      </p:sp>
    </p:spTree>
    <p:extLst>
      <p:ext uri="{BB962C8B-B14F-4D97-AF65-F5344CB8AC3E}">
        <p14:creationId xmlns:p14="http://schemas.microsoft.com/office/powerpoint/2010/main" val="27836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21130" cy="5256211"/>
            <a:chOff x="623888" y="1052513"/>
            <a:chExt cx="5121130" cy="5256211"/>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04333" y="1695459"/>
              <a:ext cx="4894584" cy="4247317"/>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"why are you here?</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2</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0000"/>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sp>
        <p:nvSpPr>
          <p:cNvPr id="13" name="矩形 12">
            <a:extLst>
              <a:ext uri="{FF2B5EF4-FFF2-40B4-BE49-F238E27FC236}">
                <a16:creationId xmlns:a16="http://schemas.microsoft.com/office/drawing/2014/main" id="{20D59CD3-9B74-B65A-55E2-3D6ECFFA6C6B}"/>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9F6F2152-897F-3DA6-10F5-C94439FB3079}"/>
              </a:ext>
            </a:extLst>
          </p:cNvPr>
          <p:cNvSpPr/>
          <p:nvPr/>
        </p:nvSpPr>
        <p:spPr>
          <a:xfrm>
            <a:off x="7341251" y="2046377"/>
            <a:ext cx="1013725" cy="3506286"/>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43B779A6-0A23-A5C0-DAA2-63EEBED86C35}"/>
              </a:ext>
            </a:extLst>
          </p:cNvPr>
          <p:cNvSpPr txBox="1"/>
          <p:nvPr/>
        </p:nvSpPr>
        <p:spPr>
          <a:xfrm>
            <a:off x="7469167" y="1722124"/>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高地址</a:t>
            </a:r>
          </a:p>
        </p:txBody>
      </p:sp>
      <p:sp>
        <p:nvSpPr>
          <p:cNvPr id="18" name="文本框 17">
            <a:extLst>
              <a:ext uri="{FF2B5EF4-FFF2-40B4-BE49-F238E27FC236}">
                <a16:creationId xmlns:a16="http://schemas.microsoft.com/office/drawing/2014/main" id="{B33EE8D1-77C3-B7BE-419A-31B84CFD1675}"/>
              </a:ext>
            </a:extLst>
          </p:cNvPr>
          <p:cNvSpPr txBox="1"/>
          <p:nvPr/>
        </p:nvSpPr>
        <p:spPr>
          <a:xfrm>
            <a:off x="7469166" y="5560763"/>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低地址</a:t>
            </a:r>
          </a:p>
        </p:txBody>
      </p:sp>
      <p:sp>
        <p:nvSpPr>
          <p:cNvPr id="19" name="文本框 18">
            <a:extLst>
              <a:ext uri="{FF2B5EF4-FFF2-40B4-BE49-F238E27FC236}">
                <a16:creationId xmlns:a16="http://schemas.microsoft.com/office/drawing/2014/main" id="{3BFB7955-F945-1863-5372-43252D9F812C}"/>
              </a:ext>
            </a:extLst>
          </p:cNvPr>
          <p:cNvSpPr txBox="1"/>
          <p:nvPr/>
        </p:nvSpPr>
        <p:spPr>
          <a:xfrm>
            <a:off x="7341218" y="2967562"/>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old</a:t>
            </a:r>
            <a:r>
              <a:rPr kumimoji="1" lang="zh-CN" altLang="en-US" sz="1400" dirty="0"/>
              <a:t> </a:t>
            </a:r>
            <a:r>
              <a:rPr kumimoji="1" lang="en-US" altLang="zh-CN" sz="1400" dirty="0"/>
              <a:t>EBP</a:t>
            </a:r>
            <a:endParaRPr kumimoji="1" lang="zh-CN" altLang="en-US" sz="1400" dirty="0"/>
          </a:p>
        </p:txBody>
      </p:sp>
      <p:cxnSp>
        <p:nvCxnSpPr>
          <p:cNvPr id="20" name="直线连接符 19">
            <a:extLst>
              <a:ext uri="{FF2B5EF4-FFF2-40B4-BE49-F238E27FC236}">
                <a16:creationId xmlns:a16="http://schemas.microsoft.com/office/drawing/2014/main" id="{6089590D-799E-D02E-8207-5331D75A38F2}"/>
              </a:ext>
            </a:extLst>
          </p:cNvPr>
          <p:cNvCxnSpPr>
            <a:cxnSpLocks/>
          </p:cNvCxnSpPr>
          <p:nvPr/>
        </p:nvCxnSpPr>
        <p:spPr>
          <a:xfrm>
            <a:off x="7341219" y="3302763"/>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a:extLst>
              <a:ext uri="{FF2B5EF4-FFF2-40B4-BE49-F238E27FC236}">
                <a16:creationId xmlns:a16="http://schemas.microsoft.com/office/drawing/2014/main" id="{57DDC364-FF48-E541-3680-C42D7AB291BA}"/>
              </a:ext>
            </a:extLst>
          </p:cNvPr>
          <p:cNvCxnSpPr>
            <a:cxnSpLocks/>
          </p:cNvCxnSpPr>
          <p:nvPr/>
        </p:nvCxnSpPr>
        <p:spPr>
          <a:xfrm>
            <a:off x="7341219" y="2960623"/>
            <a:ext cx="1013730" cy="0"/>
          </a:xfrm>
          <a:prstGeom prst="line">
            <a:avLst/>
          </a:prstGeom>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32696C17-7A8E-B9F3-E052-0FCBDDFDA873}"/>
              </a:ext>
            </a:extLst>
          </p:cNvPr>
          <p:cNvSpPr txBox="1"/>
          <p:nvPr/>
        </p:nvSpPr>
        <p:spPr>
          <a:xfrm>
            <a:off x="7341219" y="261773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sz="1400" dirty="0"/>
              <a:t>返回地址</a:t>
            </a:r>
          </a:p>
        </p:txBody>
      </p:sp>
      <p:grpSp>
        <p:nvGrpSpPr>
          <p:cNvPr id="23" name="组合 22">
            <a:extLst>
              <a:ext uri="{FF2B5EF4-FFF2-40B4-BE49-F238E27FC236}">
                <a16:creationId xmlns:a16="http://schemas.microsoft.com/office/drawing/2014/main" id="{1F909D46-DE34-77B1-1323-889ADA60E0BD}"/>
              </a:ext>
            </a:extLst>
          </p:cNvPr>
          <p:cNvGrpSpPr/>
          <p:nvPr/>
        </p:nvGrpSpPr>
        <p:grpSpPr>
          <a:xfrm>
            <a:off x="8417010" y="2019366"/>
            <a:ext cx="1013731" cy="307777"/>
            <a:chOff x="10043698" y="3856703"/>
            <a:chExt cx="1013731" cy="307777"/>
          </a:xfrm>
        </p:grpSpPr>
        <p:sp>
          <p:nvSpPr>
            <p:cNvPr id="24" name="文本框 23">
              <a:extLst>
                <a:ext uri="{FF2B5EF4-FFF2-40B4-BE49-F238E27FC236}">
                  <a16:creationId xmlns:a16="http://schemas.microsoft.com/office/drawing/2014/main" id="{6403EE9C-828D-6890-127E-047B6A960851}"/>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25" name="直线箭头连接符 24">
              <a:extLst>
                <a:ext uri="{FF2B5EF4-FFF2-40B4-BE49-F238E27FC236}">
                  <a16:creationId xmlns:a16="http://schemas.microsoft.com/office/drawing/2014/main" id="{08FF0955-0A38-81CB-D06D-A06EC292D1B4}"/>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6" name="直线连接符 25">
            <a:extLst>
              <a:ext uri="{FF2B5EF4-FFF2-40B4-BE49-F238E27FC236}">
                <a16:creationId xmlns:a16="http://schemas.microsoft.com/office/drawing/2014/main" id="{06DF0495-B0E4-7BDD-E6D3-1BAA39B57326}"/>
              </a:ext>
            </a:extLst>
          </p:cNvPr>
          <p:cNvCxnSpPr>
            <a:cxnSpLocks/>
          </p:cNvCxnSpPr>
          <p:nvPr/>
        </p:nvCxnSpPr>
        <p:spPr>
          <a:xfrm>
            <a:off x="7341218" y="3625492"/>
            <a:ext cx="1013731" cy="0"/>
          </a:xfrm>
          <a:prstGeom prst="line">
            <a:avLst/>
          </a:prstGeom>
        </p:spPr>
        <p:style>
          <a:lnRef idx="2">
            <a:schemeClr val="dk1"/>
          </a:lnRef>
          <a:fillRef idx="0">
            <a:schemeClr val="dk1"/>
          </a:fillRef>
          <a:effectRef idx="1">
            <a:schemeClr val="dk1"/>
          </a:effectRef>
          <a:fontRef idx="minor">
            <a:schemeClr val="tx1"/>
          </a:fontRef>
        </p:style>
      </p:cxnSp>
      <p:sp>
        <p:nvSpPr>
          <p:cNvPr id="27" name="文本框 26">
            <a:extLst>
              <a:ext uri="{FF2B5EF4-FFF2-40B4-BE49-F238E27FC236}">
                <a16:creationId xmlns:a16="http://schemas.microsoft.com/office/drawing/2014/main" id="{AF997225-FBBD-3BEF-C1B5-5C70B3C98740}"/>
              </a:ext>
            </a:extLst>
          </p:cNvPr>
          <p:cNvSpPr txBox="1"/>
          <p:nvPr/>
        </p:nvSpPr>
        <p:spPr>
          <a:xfrm>
            <a:off x="7320136" y="330961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a:t>
            </a:r>
            <a:endParaRPr kumimoji="1" lang="zh-CN" altLang="en-US" sz="1400" dirty="0"/>
          </a:p>
        </p:txBody>
      </p:sp>
      <p:grpSp>
        <p:nvGrpSpPr>
          <p:cNvPr id="28" name="组合 27">
            <a:extLst>
              <a:ext uri="{FF2B5EF4-FFF2-40B4-BE49-F238E27FC236}">
                <a16:creationId xmlns:a16="http://schemas.microsoft.com/office/drawing/2014/main" id="{531D46D5-9F5C-4C1D-EF37-CD92DB1AC389}"/>
              </a:ext>
            </a:extLst>
          </p:cNvPr>
          <p:cNvGrpSpPr/>
          <p:nvPr/>
        </p:nvGrpSpPr>
        <p:grpSpPr>
          <a:xfrm>
            <a:off x="8427896" y="2346577"/>
            <a:ext cx="1013731" cy="307777"/>
            <a:chOff x="10043698" y="3856703"/>
            <a:chExt cx="1013731" cy="307777"/>
          </a:xfrm>
        </p:grpSpPr>
        <p:sp>
          <p:nvSpPr>
            <p:cNvPr id="29" name="文本框 28">
              <a:extLst>
                <a:ext uri="{FF2B5EF4-FFF2-40B4-BE49-F238E27FC236}">
                  <a16:creationId xmlns:a16="http://schemas.microsoft.com/office/drawing/2014/main" id="{3F0D2A1E-6746-66E9-6CE4-143ED075DB4F}"/>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30" name="直线箭头连接符 29">
              <a:extLst>
                <a:ext uri="{FF2B5EF4-FFF2-40B4-BE49-F238E27FC236}">
                  <a16:creationId xmlns:a16="http://schemas.microsoft.com/office/drawing/2014/main" id="{DE973F48-41BB-0322-5011-3C234BC124E2}"/>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1" name="组合 30">
            <a:extLst>
              <a:ext uri="{FF2B5EF4-FFF2-40B4-BE49-F238E27FC236}">
                <a16:creationId xmlns:a16="http://schemas.microsoft.com/office/drawing/2014/main" id="{2D865EFE-9FE6-E113-243D-82FB353B2B1F}"/>
              </a:ext>
            </a:extLst>
          </p:cNvPr>
          <p:cNvGrpSpPr/>
          <p:nvPr/>
        </p:nvGrpSpPr>
        <p:grpSpPr>
          <a:xfrm>
            <a:off x="6527038" y="3317715"/>
            <a:ext cx="688288" cy="307777"/>
            <a:chOff x="7379947" y="2397500"/>
            <a:chExt cx="688288" cy="307777"/>
          </a:xfrm>
        </p:grpSpPr>
        <p:cxnSp>
          <p:nvCxnSpPr>
            <p:cNvPr id="32" name="直线箭头连接符 31">
              <a:extLst>
                <a:ext uri="{FF2B5EF4-FFF2-40B4-BE49-F238E27FC236}">
                  <a16:creationId xmlns:a16="http://schemas.microsoft.com/office/drawing/2014/main" id="{0B5EF375-79B9-9F15-584C-BE3626DFD158}"/>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2AD167A0-9E76-76DF-4134-25D2B7D0C912}"/>
                </a:ext>
              </a:extLst>
            </p:cNvPr>
            <p:cNvSpPr txBox="1"/>
            <p:nvPr/>
          </p:nvSpPr>
          <p:spPr>
            <a:xfrm>
              <a:off x="7379947" y="2397500"/>
              <a:ext cx="45886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b[0]</a:t>
              </a:r>
              <a:endParaRPr kumimoji="1" lang="zh-CN" altLang="en-US" sz="1400" dirty="0"/>
            </a:p>
          </p:txBody>
        </p:sp>
      </p:grpSp>
      <p:grpSp>
        <p:nvGrpSpPr>
          <p:cNvPr id="34" name="组合 33">
            <a:extLst>
              <a:ext uri="{FF2B5EF4-FFF2-40B4-BE49-F238E27FC236}">
                <a16:creationId xmlns:a16="http://schemas.microsoft.com/office/drawing/2014/main" id="{A936B909-CC66-26A8-E43D-B6E4A49F52DA}"/>
              </a:ext>
            </a:extLst>
          </p:cNvPr>
          <p:cNvGrpSpPr/>
          <p:nvPr/>
        </p:nvGrpSpPr>
        <p:grpSpPr>
          <a:xfrm>
            <a:off x="6527038" y="2967562"/>
            <a:ext cx="688288" cy="307777"/>
            <a:chOff x="7379947" y="2397500"/>
            <a:chExt cx="688288" cy="307777"/>
          </a:xfrm>
        </p:grpSpPr>
        <p:cxnSp>
          <p:nvCxnSpPr>
            <p:cNvPr id="35" name="直线箭头连接符 34">
              <a:extLst>
                <a:ext uri="{FF2B5EF4-FFF2-40B4-BE49-F238E27FC236}">
                  <a16:creationId xmlns:a16="http://schemas.microsoft.com/office/drawing/2014/main" id="{8F54001C-4D5F-7297-396A-628F798EB3AE}"/>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文本框 35">
              <a:extLst>
                <a:ext uri="{FF2B5EF4-FFF2-40B4-BE49-F238E27FC236}">
                  <a16:creationId xmlns:a16="http://schemas.microsoft.com/office/drawing/2014/main" id="{869BE091-4B1E-9964-1656-7A72474725E6}"/>
                </a:ext>
              </a:extLst>
            </p:cNvPr>
            <p:cNvSpPr txBox="1"/>
            <p:nvPr/>
          </p:nvSpPr>
          <p:spPr>
            <a:xfrm>
              <a:off x="7379947" y="2397500"/>
              <a:ext cx="45886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b[1]</a:t>
              </a:r>
              <a:endParaRPr kumimoji="1" lang="zh-CN" altLang="en-US" sz="1400" dirty="0"/>
            </a:p>
          </p:txBody>
        </p:sp>
      </p:grpSp>
      <p:grpSp>
        <p:nvGrpSpPr>
          <p:cNvPr id="37" name="组合 36">
            <a:extLst>
              <a:ext uri="{FF2B5EF4-FFF2-40B4-BE49-F238E27FC236}">
                <a16:creationId xmlns:a16="http://schemas.microsoft.com/office/drawing/2014/main" id="{384CDB6E-E3AE-363E-26D0-DBE0C4E975D3}"/>
              </a:ext>
            </a:extLst>
          </p:cNvPr>
          <p:cNvGrpSpPr/>
          <p:nvPr/>
        </p:nvGrpSpPr>
        <p:grpSpPr>
          <a:xfrm>
            <a:off x="6527038" y="2615345"/>
            <a:ext cx="688288" cy="307777"/>
            <a:chOff x="7379947" y="2397500"/>
            <a:chExt cx="688288" cy="307777"/>
          </a:xfrm>
        </p:grpSpPr>
        <p:cxnSp>
          <p:nvCxnSpPr>
            <p:cNvPr id="38" name="直线箭头连接符 37">
              <a:extLst>
                <a:ext uri="{FF2B5EF4-FFF2-40B4-BE49-F238E27FC236}">
                  <a16:creationId xmlns:a16="http://schemas.microsoft.com/office/drawing/2014/main" id="{AB8AF767-D2D1-ABBC-6E94-F15FE8D9B065}"/>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文本框 38">
              <a:extLst>
                <a:ext uri="{FF2B5EF4-FFF2-40B4-BE49-F238E27FC236}">
                  <a16:creationId xmlns:a16="http://schemas.microsoft.com/office/drawing/2014/main" id="{4C2C9526-6606-8126-1AC5-71C61659AFBE}"/>
                </a:ext>
              </a:extLst>
            </p:cNvPr>
            <p:cNvSpPr txBox="1"/>
            <p:nvPr/>
          </p:nvSpPr>
          <p:spPr>
            <a:xfrm>
              <a:off x="7379947" y="2397500"/>
              <a:ext cx="45886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b[2]</a:t>
              </a:r>
              <a:endParaRPr kumimoji="1" lang="zh-CN" altLang="en-US" sz="1400" dirty="0"/>
            </a:p>
          </p:txBody>
        </p:sp>
      </p:grpSp>
      <p:cxnSp>
        <p:nvCxnSpPr>
          <p:cNvPr id="40" name="直线连接符 39">
            <a:extLst>
              <a:ext uri="{FF2B5EF4-FFF2-40B4-BE49-F238E27FC236}">
                <a16:creationId xmlns:a16="http://schemas.microsoft.com/office/drawing/2014/main" id="{6032C0C4-1538-B2B5-CD09-F9DACCB6EFDB}"/>
              </a:ext>
            </a:extLst>
          </p:cNvPr>
          <p:cNvCxnSpPr>
            <a:cxnSpLocks/>
          </p:cNvCxnSpPr>
          <p:nvPr/>
        </p:nvCxnSpPr>
        <p:spPr>
          <a:xfrm>
            <a:off x="7341218" y="2615345"/>
            <a:ext cx="1013731" cy="0"/>
          </a:xfrm>
          <a:prstGeom prst="line">
            <a:avLst/>
          </a:prstGeom>
        </p:spPr>
        <p:style>
          <a:lnRef idx="2">
            <a:schemeClr val="dk1"/>
          </a:lnRef>
          <a:fillRef idx="0">
            <a:schemeClr val="dk1"/>
          </a:fillRef>
          <a:effectRef idx="1">
            <a:schemeClr val="dk1"/>
          </a:effectRef>
          <a:fontRef idx="minor">
            <a:schemeClr val="tx1"/>
          </a:fontRef>
        </p:style>
      </p:cxnSp>
      <p:sp>
        <p:nvSpPr>
          <p:cNvPr id="41" name="文本框 40">
            <a:extLst>
              <a:ext uri="{FF2B5EF4-FFF2-40B4-BE49-F238E27FC236}">
                <a16:creationId xmlns:a16="http://schemas.microsoft.com/office/drawing/2014/main" id="{507DCDAA-E158-050F-B38F-FC53241216D0}"/>
              </a:ext>
            </a:extLst>
          </p:cNvPr>
          <p:cNvSpPr txBox="1"/>
          <p:nvPr/>
        </p:nvSpPr>
        <p:spPr>
          <a:xfrm>
            <a:off x="7308715" y="2050177"/>
            <a:ext cx="1013731"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main</a:t>
            </a:r>
            <a:r>
              <a:rPr kumimoji="1" lang="zh-CN" altLang="en-US" sz="1400" dirty="0"/>
              <a:t>函数调用栈帧</a:t>
            </a:r>
          </a:p>
        </p:txBody>
      </p:sp>
      <p:sp>
        <p:nvSpPr>
          <p:cNvPr id="42" name="矩形 41">
            <a:extLst>
              <a:ext uri="{FF2B5EF4-FFF2-40B4-BE49-F238E27FC236}">
                <a16:creationId xmlns:a16="http://schemas.microsoft.com/office/drawing/2014/main" id="{3D73C506-4D13-FC97-D2CA-004B4F1A9E9C}"/>
              </a:ext>
            </a:extLst>
          </p:cNvPr>
          <p:cNvSpPr/>
          <p:nvPr/>
        </p:nvSpPr>
        <p:spPr>
          <a:xfrm>
            <a:off x="7340852" y="2611999"/>
            <a:ext cx="1013725" cy="3455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t>why_here</a:t>
            </a:r>
            <a:endParaRPr kumimoji="1" lang="zh-CN" altLang="en-US" sz="1400" dirty="0"/>
          </a:p>
        </p:txBody>
      </p:sp>
      <p:grpSp>
        <p:nvGrpSpPr>
          <p:cNvPr id="43" name="组合 42">
            <a:extLst>
              <a:ext uri="{FF2B5EF4-FFF2-40B4-BE49-F238E27FC236}">
                <a16:creationId xmlns:a16="http://schemas.microsoft.com/office/drawing/2014/main" id="{EBEC07B4-4170-EA25-65FB-47DF1B9DC84F}"/>
              </a:ext>
            </a:extLst>
          </p:cNvPr>
          <p:cNvGrpSpPr/>
          <p:nvPr/>
        </p:nvGrpSpPr>
        <p:grpSpPr>
          <a:xfrm>
            <a:off x="8428262" y="2659785"/>
            <a:ext cx="1013731" cy="307777"/>
            <a:chOff x="10043698" y="3856703"/>
            <a:chExt cx="1013731" cy="307777"/>
          </a:xfrm>
        </p:grpSpPr>
        <p:sp>
          <p:nvSpPr>
            <p:cNvPr id="44" name="文本框 43">
              <a:extLst>
                <a:ext uri="{FF2B5EF4-FFF2-40B4-BE49-F238E27FC236}">
                  <a16:creationId xmlns:a16="http://schemas.microsoft.com/office/drawing/2014/main" id="{D2BE18AD-43C3-03C3-FC77-C4EE4ED995C1}"/>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45" name="直线箭头连接符 44">
              <a:extLst>
                <a:ext uri="{FF2B5EF4-FFF2-40B4-BE49-F238E27FC236}">
                  <a16:creationId xmlns:a16="http://schemas.microsoft.com/office/drawing/2014/main" id="{5B7F4E54-4BF9-56BD-BB9C-82BDEF35FD2A}"/>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6" name="组合 45">
            <a:extLst>
              <a:ext uri="{FF2B5EF4-FFF2-40B4-BE49-F238E27FC236}">
                <a16:creationId xmlns:a16="http://schemas.microsoft.com/office/drawing/2014/main" id="{9C1983B1-14EC-5436-0CD0-1708F91D1D7A}"/>
              </a:ext>
            </a:extLst>
          </p:cNvPr>
          <p:cNvGrpSpPr/>
          <p:nvPr/>
        </p:nvGrpSpPr>
        <p:grpSpPr>
          <a:xfrm>
            <a:off x="8438782" y="2977253"/>
            <a:ext cx="1013731" cy="307777"/>
            <a:chOff x="10043698" y="3856703"/>
            <a:chExt cx="1013731" cy="307777"/>
          </a:xfrm>
        </p:grpSpPr>
        <p:sp>
          <p:nvSpPr>
            <p:cNvPr id="47" name="文本框 46">
              <a:extLst>
                <a:ext uri="{FF2B5EF4-FFF2-40B4-BE49-F238E27FC236}">
                  <a16:creationId xmlns:a16="http://schemas.microsoft.com/office/drawing/2014/main" id="{D31B4C8B-76AB-42B5-3CE6-260F290308DE}"/>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48" name="直线箭头连接符 47">
              <a:extLst>
                <a:ext uri="{FF2B5EF4-FFF2-40B4-BE49-F238E27FC236}">
                  <a16:creationId xmlns:a16="http://schemas.microsoft.com/office/drawing/2014/main" id="{A48ED524-B5F6-7625-EE89-7EA1BAE99C6C}"/>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9" name="组合 48">
            <a:extLst>
              <a:ext uri="{FF2B5EF4-FFF2-40B4-BE49-F238E27FC236}">
                <a16:creationId xmlns:a16="http://schemas.microsoft.com/office/drawing/2014/main" id="{435174B9-66B6-D4AA-41F8-E767C1E415F3}"/>
              </a:ext>
            </a:extLst>
          </p:cNvPr>
          <p:cNvGrpSpPr/>
          <p:nvPr/>
        </p:nvGrpSpPr>
        <p:grpSpPr>
          <a:xfrm>
            <a:off x="8427896" y="4897932"/>
            <a:ext cx="1013731" cy="307777"/>
            <a:chOff x="10043698" y="3856703"/>
            <a:chExt cx="1013731" cy="307777"/>
          </a:xfrm>
        </p:grpSpPr>
        <p:sp>
          <p:nvSpPr>
            <p:cNvPr id="50" name="文本框 49">
              <a:extLst>
                <a:ext uri="{FF2B5EF4-FFF2-40B4-BE49-F238E27FC236}">
                  <a16:creationId xmlns:a16="http://schemas.microsoft.com/office/drawing/2014/main" id="{9DF3496D-AB73-EA93-17A0-6E59AA885FDC}"/>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51" name="直线箭头连接符 50">
              <a:extLst>
                <a:ext uri="{FF2B5EF4-FFF2-40B4-BE49-F238E27FC236}">
                  <a16:creationId xmlns:a16="http://schemas.microsoft.com/office/drawing/2014/main" id="{30881913-EEE4-2D9A-47E5-5EFCDB8E2F43}"/>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2" name="组合 51">
            <a:extLst>
              <a:ext uri="{FF2B5EF4-FFF2-40B4-BE49-F238E27FC236}">
                <a16:creationId xmlns:a16="http://schemas.microsoft.com/office/drawing/2014/main" id="{F6EB4B43-BFDC-ACC7-2583-96B6C3BE0DDC}"/>
              </a:ext>
            </a:extLst>
          </p:cNvPr>
          <p:cNvGrpSpPr/>
          <p:nvPr/>
        </p:nvGrpSpPr>
        <p:grpSpPr>
          <a:xfrm>
            <a:off x="9303647" y="2977253"/>
            <a:ext cx="1013731" cy="307777"/>
            <a:chOff x="10043698" y="3856703"/>
            <a:chExt cx="1013731" cy="307777"/>
          </a:xfrm>
        </p:grpSpPr>
        <p:sp>
          <p:nvSpPr>
            <p:cNvPr id="53" name="文本框 52">
              <a:extLst>
                <a:ext uri="{FF2B5EF4-FFF2-40B4-BE49-F238E27FC236}">
                  <a16:creationId xmlns:a16="http://schemas.microsoft.com/office/drawing/2014/main" id="{D07E4A3E-225B-B7B4-CE9E-524B66A307FE}"/>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54" name="直线箭头连接符 53">
              <a:extLst>
                <a:ext uri="{FF2B5EF4-FFF2-40B4-BE49-F238E27FC236}">
                  <a16:creationId xmlns:a16="http://schemas.microsoft.com/office/drawing/2014/main" id="{BD1686F7-44F3-6A89-CB15-8154F516B500}"/>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5" name="文本框 54">
            <a:extLst>
              <a:ext uri="{FF2B5EF4-FFF2-40B4-BE49-F238E27FC236}">
                <a16:creationId xmlns:a16="http://schemas.microsoft.com/office/drawing/2014/main" id="{E9A0E5E8-636B-ABB1-F368-48C20CDCD4E4}"/>
              </a:ext>
            </a:extLst>
          </p:cNvPr>
          <p:cNvSpPr txBox="1"/>
          <p:nvPr/>
        </p:nvSpPr>
        <p:spPr>
          <a:xfrm>
            <a:off x="6367985" y="1111329"/>
            <a:ext cx="1981633"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函数</a:t>
            </a:r>
            <a:r>
              <a:rPr kumimoji="1" lang="en-US" altLang="zh-CN" sz="2000" dirty="0">
                <a:solidFill>
                  <a:srgbClr val="0048AA"/>
                </a:solidFill>
                <a:latin typeface="Microsoft YaHei" panose="020B0503020204020204" pitchFamily="34" charset="-122"/>
                <a:ea typeface="Microsoft YaHei" panose="020B0503020204020204" pitchFamily="34" charset="-122"/>
              </a:rPr>
              <a:t>f()</a:t>
            </a:r>
            <a:r>
              <a:rPr kumimoji="1" lang="zh-CN" altLang="en-US" sz="2000" dirty="0">
                <a:solidFill>
                  <a:srgbClr val="0048AA"/>
                </a:solidFill>
                <a:latin typeface="Microsoft YaHei" panose="020B0503020204020204" pitchFamily="34" charset="-122"/>
                <a:ea typeface="Microsoft YaHei" panose="020B0503020204020204" pitchFamily="34" charset="-122"/>
              </a:rPr>
              <a:t>调用过程</a:t>
            </a:r>
          </a:p>
        </p:txBody>
      </p:sp>
      <p:sp>
        <p:nvSpPr>
          <p:cNvPr id="2" name="文本框 1">
            <a:extLst>
              <a:ext uri="{FF2B5EF4-FFF2-40B4-BE49-F238E27FC236}">
                <a16:creationId xmlns:a16="http://schemas.microsoft.com/office/drawing/2014/main" id="{932AB3F2-78DB-DB78-49F1-7F5D3BFEA717}"/>
              </a:ext>
            </a:extLst>
          </p:cNvPr>
          <p:cNvSpPr txBox="1"/>
          <p:nvPr/>
        </p:nvSpPr>
        <p:spPr>
          <a:xfrm>
            <a:off x="839416" y="1111329"/>
            <a:ext cx="502958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环境：</a:t>
            </a:r>
            <a:r>
              <a:rPr kumimoji="1" lang="en-US" altLang="zh-CN" sz="2000" dirty="0">
                <a:solidFill>
                  <a:srgbClr val="0048AA"/>
                </a:solidFill>
                <a:latin typeface="Microsoft YaHei" panose="020B0503020204020204" pitchFamily="34" charset="-122"/>
                <a:ea typeface="Microsoft YaHei" panose="020B0503020204020204" pitchFamily="34" charset="-122"/>
              </a:rPr>
              <a:t>Windows</a:t>
            </a:r>
            <a:r>
              <a:rPr kumimoji="1" lang="zh-CN" altLang="en-US" sz="2000" dirty="0">
                <a:solidFill>
                  <a:srgbClr val="0048AA"/>
                </a:solidFill>
                <a:latin typeface="Microsoft YaHei" panose="020B0503020204020204" pitchFamily="34" charset="-122"/>
                <a:ea typeface="Microsoft YaHei" panose="020B0503020204020204" pitchFamily="34" charset="-122"/>
              </a:rPr>
              <a:t> </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操作系统，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180626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2" grpId="0"/>
      <p:bldP spid="27"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39416" y="1111329"/>
            <a:ext cx="3005951"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栈缓冲区溢出漏洞的利用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39416" y="1695459"/>
            <a:ext cx="4894584" cy="3176960"/>
          </a:xfrm>
          <a:prstGeom prst="rect">
            <a:avLst/>
          </a:prstGeom>
          <a:noFill/>
        </p:spPr>
        <p:txBody>
          <a:bodyPr wrap="square" rtlCol="0">
            <a:spAutoFit/>
          </a:bodyPr>
          <a:lstStyle/>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程序用栈来保存函数调用时的关键信息，如函数参数、返回地址等，同时函数中的局部变量也存放在栈中。</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如果返回地址被溢出的数据覆盖，当覆盖后的地址是一个无效地址，则</a:t>
            </a:r>
            <a:r>
              <a:rPr lang="zh-CN" altLang="en-US" dirty="0">
                <a:latin typeface="Microsoft YaHei" panose="020B0503020204020204" pitchFamily="34" charset="-122"/>
                <a:ea typeface="Microsoft YaHei" panose="020B0503020204020204" pitchFamily="34" charset="-122"/>
              </a:rPr>
              <a:t>程序运行失败</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如果覆盖返回地址的是恶意程序的入口地址，则程序将转向去</a:t>
            </a:r>
            <a:r>
              <a:rPr lang="zh-CN" altLang="en-US" dirty="0">
                <a:latin typeface="Microsoft YaHei" panose="020B0503020204020204" pitchFamily="34" charset="-122"/>
                <a:ea typeface="Microsoft YaHei" panose="020B0503020204020204" pitchFamily="34" charset="-122"/>
              </a:rPr>
              <a:t>执行恶意程序。</a:t>
            </a:r>
            <a:endParaRPr lang="en-US" altLang="zh-C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0D59CD3-9B74-B65A-55E2-3D6ECFFA6C6B}"/>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9F6F2152-897F-3DA6-10F5-C94439FB3079}"/>
              </a:ext>
            </a:extLst>
          </p:cNvPr>
          <p:cNvSpPr/>
          <p:nvPr/>
        </p:nvSpPr>
        <p:spPr>
          <a:xfrm>
            <a:off x="7341251" y="2046377"/>
            <a:ext cx="1013725" cy="3506286"/>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43B779A6-0A23-A5C0-DAA2-63EEBED86C35}"/>
              </a:ext>
            </a:extLst>
          </p:cNvPr>
          <p:cNvSpPr txBox="1"/>
          <p:nvPr/>
        </p:nvSpPr>
        <p:spPr>
          <a:xfrm>
            <a:off x="7469167" y="1722124"/>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高地址</a:t>
            </a:r>
          </a:p>
        </p:txBody>
      </p:sp>
      <p:sp>
        <p:nvSpPr>
          <p:cNvPr id="18" name="文本框 17">
            <a:extLst>
              <a:ext uri="{FF2B5EF4-FFF2-40B4-BE49-F238E27FC236}">
                <a16:creationId xmlns:a16="http://schemas.microsoft.com/office/drawing/2014/main" id="{B33EE8D1-77C3-B7BE-419A-31B84CFD1675}"/>
              </a:ext>
            </a:extLst>
          </p:cNvPr>
          <p:cNvSpPr txBox="1"/>
          <p:nvPr/>
        </p:nvSpPr>
        <p:spPr>
          <a:xfrm>
            <a:off x="7469166" y="5560763"/>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低地址</a:t>
            </a:r>
          </a:p>
        </p:txBody>
      </p:sp>
      <p:sp>
        <p:nvSpPr>
          <p:cNvPr id="19" name="文本框 18">
            <a:extLst>
              <a:ext uri="{FF2B5EF4-FFF2-40B4-BE49-F238E27FC236}">
                <a16:creationId xmlns:a16="http://schemas.microsoft.com/office/drawing/2014/main" id="{3BFB7955-F945-1863-5372-43252D9F812C}"/>
              </a:ext>
            </a:extLst>
          </p:cNvPr>
          <p:cNvSpPr txBox="1"/>
          <p:nvPr/>
        </p:nvSpPr>
        <p:spPr>
          <a:xfrm>
            <a:off x="7341218" y="2967562"/>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old</a:t>
            </a:r>
            <a:r>
              <a:rPr kumimoji="1" lang="zh-CN" altLang="en-US" sz="1400" dirty="0"/>
              <a:t> </a:t>
            </a:r>
            <a:r>
              <a:rPr kumimoji="1" lang="en-US" altLang="zh-CN" sz="1400" dirty="0"/>
              <a:t>EBP</a:t>
            </a:r>
            <a:endParaRPr kumimoji="1" lang="zh-CN" altLang="en-US" sz="1400" dirty="0"/>
          </a:p>
        </p:txBody>
      </p:sp>
      <p:cxnSp>
        <p:nvCxnSpPr>
          <p:cNvPr id="20" name="直线连接符 19">
            <a:extLst>
              <a:ext uri="{FF2B5EF4-FFF2-40B4-BE49-F238E27FC236}">
                <a16:creationId xmlns:a16="http://schemas.microsoft.com/office/drawing/2014/main" id="{6089590D-799E-D02E-8207-5331D75A38F2}"/>
              </a:ext>
            </a:extLst>
          </p:cNvPr>
          <p:cNvCxnSpPr>
            <a:cxnSpLocks/>
          </p:cNvCxnSpPr>
          <p:nvPr/>
        </p:nvCxnSpPr>
        <p:spPr>
          <a:xfrm>
            <a:off x="7341219" y="3302763"/>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a:extLst>
              <a:ext uri="{FF2B5EF4-FFF2-40B4-BE49-F238E27FC236}">
                <a16:creationId xmlns:a16="http://schemas.microsoft.com/office/drawing/2014/main" id="{57DDC364-FF48-E541-3680-C42D7AB291BA}"/>
              </a:ext>
            </a:extLst>
          </p:cNvPr>
          <p:cNvCxnSpPr>
            <a:cxnSpLocks/>
          </p:cNvCxnSpPr>
          <p:nvPr/>
        </p:nvCxnSpPr>
        <p:spPr>
          <a:xfrm>
            <a:off x="7341219" y="2960623"/>
            <a:ext cx="1013730" cy="0"/>
          </a:xfrm>
          <a:prstGeom prst="line">
            <a:avLst/>
          </a:prstGeom>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32696C17-7A8E-B9F3-E052-0FCBDDFDA873}"/>
              </a:ext>
            </a:extLst>
          </p:cNvPr>
          <p:cNvSpPr txBox="1"/>
          <p:nvPr/>
        </p:nvSpPr>
        <p:spPr>
          <a:xfrm>
            <a:off x="7341219" y="261773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sz="1400" dirty="0"/>
              <a:t>返回地址</a:t>
            </a:r>
          </a:p>
        </p:txBody>
      </p:sp>
      <p:cxnSp>
        <p:nvCxnSpPr>
          <p:cNvPr id="26" name="直线连接符 25">
            <a:extLst>
              <a:ext uri="{FF2B5EF4-FFF2-40B4-BE49-F238E27FC236}">
                <a16:creationId xmlns:a16="http://schemas.microsoft.com/office/drawing/2014/main" id="{06DF0495-B0E4-7BDD-E6D3-1BAA39B57326}"/>
              </a:ext>
            </a:extLst>
          </p:cNvPr>
          <p:cNvCxnSpPr>
            <a:cxnSpLocks/>
          </p:cNvCxnSpPr>
          <p:nvPr/>
        </p:nvCxnSpPr>
        <p:spPr>
          <a:xfrm>
            <a:off x="7341218" y="3625492"/>
            <a:ext cx="1013731" cy="0"/>
          </a:xfrm>
          <a:prstGeom prst="line">
            <a:avLst/>
          </a:prstGeom>
        </p:spPr>
        <p:style>
          <a:lnRef idx="2">
            <a:schemeClr val="dk1"/>
          </a:lnRef>
          <a:fillRef idx="0">
            <a:schemeClr val="dk1"/>
          </a:fillRef>
          <a:effectRef idx="1">
            <a:schemeClr val="dk1"/>
          </a:effectRef>
          <a:fontRef idx="minor">
            <a:schemeClr val="tx1"/>
          </a:fontRef>
        </p:style>
      </p:cxnSp>
      <p:sp>
        <p:nvSpPr>
          <p:cNvPr id="27" name="文本框 26">
            <a:extLst>
              <a:ext uri="{FF2B5EF4-FFF2-40B4-BE49-F238E27FC236}">
                <a16:creationId xmlns:a16="http://schemas.microsoft.com/office/drawing/2014/main" id="{AF997225-FBBD-3BEF-C1B5-5C70B3C98740}"/>
              </a:ext>
            </a:extLst>
          </p:cNvPr>
          <p:cNvSpPr txBox="1"/>
          <p:nvPr/>
        </p:nvSpPr>
        <p:spPr>
          <a:xfrm>
            <a:off x="7320136" y="330961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a:t>
            </a:r>
            <a:endParaRPr kumimoji="1" lang="zh-CN" altLang="en-US" sz="1400" dirty="0"/>
          </a:p>
        </p:txBody>
      </p:sp>
      <p:grpSp>
        <p:nvGrpSpPr>
          <p:cNvPr id="31" name="组合 30">
            <a:extLst>
              <a:ext uri="{FF2B5EF4-FFF2-40B4-BE49-F238E27FC236}">
                <a16:creationId xmlns:a16="http://schemas.microsoft.com/office/drawing/2014/main" id="{2D865EFE-9FE6-E113-243D-82FB353B2B1F}"/>
              </a:ext>
            </a:extLst>
          </p:cNvPr>
          <p:cNvGrpSpPr/>
          <p:nvPr/>
        </p:nvGrpSpPr>
        <p:grpSpPr>
          <a:xfrm>
            <a:off x="6527038" y="3317715"/>
            <a:ext cx="688288" cy="307777"/>
            <a:chOff x="7379947" y="2397500"/>
            <a:chExt cx="688288" cy="307777"/>
          </a:xfrm>
        </p:grpSpPr>
        <p:cxnSp>
          <p:nvCxnSpPr>
            <p:cNvPr id="32" name="直线箭头连接符 31">
              <a:extLst>
                <a:ext uri="{FF2B5EF4-FFF2-40B4-BE49-F238E27FC236}">
                  <a16:creationId xmlns:a16="http://schemas.microsoft.com/office/drawing/2014/main" id="{0B5EF375-79B9-9F15-584C-BE3626DFD158}"/>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2AD167A0-9E76-76DF-4134-25D2B7D0C912}"/>
                </a:ext>
              </a:extLst>
            </p:cNvPr>
            <p:cNvSpPr txBox="1"/>
            <p:nvPr/>
          </p:nvSpPr>
          <p:spPr>
            <a:xfrm>
              <a:off x="7379947" y="2397500"/>
              <a:ext cx="45886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b[0]</a:t>
              </a:r>
              <a:endParaRPr kumimoji="1" lang="zh-CN" altLang="en-US" sz="1400" dirty="0"/>
            </a:p>
          </p:txBody>
        </p:sp>
      </p:grpSp>
      <p:grpSp>
        <p:nvGrpSpPr>
          <p:cNvPr id="34" name="组合 33">
            <a:extLst>
              <a:ext uri="{FF2B5EF4-FFF2-40B4-BE49-F238E27FC236}">
                <a16:creationId xmlns:a16="http://schemas.microsoft.com/office/drawing/2014/main" id="{A936B909-CC66-26A8-E43D-B6E4A49F52DA}"/>
              </a:ext>
            </a:extLst>
          </p:cNvPr>
          <p:cNvGrpSpPr/>
          <p:nvPr/>
        </p:nvGrpSpPr>
        <p:grpSpPr>
          <a:xfrm>
            <a:off x="6527038" y="2967562"/>
            <a:ext cx="688288" cy="307777"/>
            <a:chOff x="7379947" y="2397500"/>
            <a:chExt cx="688288" cy="307777"/>
          </a:xfrm>
        </p:grpSpPr>
        <p:cxnSp>
          <p:nvCxnSpPr>
            <p:cNvPr id="35" name="直线箭头连接符 34">
              <a:extLst>
                <a:ext uri="{FF2B5EF4-FFF2-40B4-BE49-F238E27FC236}">
                  <a16:creationId xmlns:a16="http://schemas.microsoft.com/office/drawing/2014/main" id="{8F54001C-4D5F-7297-396A-628F798EB3AE}"/>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文本框 35">
              <a:extLst>
                <a:ext uri="{FF2B5EF4-FFF2-40B4-BE49-F238E27FC236}">
                  <a16:creationId xmlns:a16="http://schemas.microsoft.com/office/drawing/2014/main" id="{869BE091-4B1E-9964-1656-7A72474725E6}"/>
                </a:ext>
              </a:extLst>
            </p:cNvPr>
            <p:cNvSpPr txBox="1"/>
            <p:nvPr/>
          </p:nvSpPr>
          <p:spPr>
            <a:xfrm>
              <a:off x="7379947" y="2397500"/>
              <a:ext cx="45886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b[1]</a:t>
              </a:r>
              <a:endParaRPr kumimoji="1" lang="zh-CN" altLang="en-US" sz="1400" dirty="0"/>
            </a:p>
          </p:txBody>
        </p:sp>
      </p:grpSp>
      <p:grpSp>
        <p:nvGrpSpPr>
          <p:cNvPr id="37" name="组合 36">
            <a:extLst>
              <a:ext uri="{FF2B5EF4-FFF2-40B4-BE49-F238E27FC236}">
                <a16:creationId xmlns:a16="http://schemas.microsoft.com/office/drawing/2014/main" id="{384CDB6E-E3AE-363E-26D0-DBE0C4E975D3}"/>
              </a:ext>
            </a:extLst>
          </p:cNvPr>
          <p:cNvGrpSpPr/>
          <p:nvPr/>
        </p:nvGrpSpPr>
        <p:grpSpPr>
          <a:xfrm>
            <a:off x="6527038" y="2615345"/>
            <a:ext cx="688288" cy="307777"/>
            <a:chOff x="7379947" y="2397500"/>
            <a:chExt cx="688288" cy="307777"/>
          </a:xfrm>
        </p:grpSpPr>
        <p:cxnSp>
          <p:nvCxnSpPr>
            <p:cNvPr id="38" name="直线箭头连接符 37">
              <a:extLst>
                <a:ext uri="{FF2B5EF4-FFF2-40B4-BE49-F238E27FC236}">
                  <a16:creationId xmlns:a16="http://schemas.microsoft.com/office/drawing/2014/main" id="{AB8AF767-D2D1-ABBC-6E94-F15FE8D9B065}"/>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文本框 38">
              <a:extLst>
                <a:ext uri="{FF2B5EF4-FFF2-40B4-BE49-F238E27FC236}">
                  <a16:creationId xmlns:a16="http://schemas.microsoft.com/office/drawing/2014/main" id="{4C2C9526-6606-8126-1AC5-71C61659AFBE}"/>
                </a:ext>
              </a:extLst>
            </p:cNvPr>
            <p:cNvSpPr txBox="1"/>
            <p:nvPr/>
          </p:nvSpPr>
          <p:spPr>
            <a:xfrm>
              <a:off x="7379947" y="2397500"/>
              <a:ext cx="45886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b[2]</a:t>
              </a:r>
              <a:endParaRPr kumimoji="1" lang="zh-CN" altLang="en-US" sz="1400" dirty="0"/>
            </a:p>
          </p:txBody>
        </p:sp>
      </p:grpSp>
      <p:cxnSp>
        <p:nvCxnSpPr>
          <p:cNvPr id="40" name="直线连接符 39">
            <a:extLst>
              <a:ext uri="{FF2B5EF4-FFF2-40B4-BE49-F238E27FC236}">
                <a16:creationId xmlns:a16="http://schemas.microsoft.com/office/drawing/2014/main" id="{6032C0C4-1538-B2B5-CD09-F9DACCB6EFDB}"/>
              </a:ext>
            </a:extLst>
          </p:cNvPr>
          <p:cNvCxnSpPr>
            <a:cxnSpLocks/>
          </p:cNvCxnSpPr>
          <p:nvPr/>
        </p:nvCxnSpPr>
        <p:spPr>
          <a:xfrm>
            <a:off x="7341218" y="2615345"/>
            <a:ext cx="1013731" cy="0"/>
          </a:xfrm>
          <a:prstGeom prst="line">
            <a:avLst/>
          </a:prstGeom>
        </p:spPr>
        <p:style>
          <a:lnRef idx="2">
            <a:schemeClr val="dk1"/>
          </a:lnRef>
          <a:fillRef idx="0">
            <a:schemeClr val="dk1"/>
          </a:fillRef>
          <a:effectRef idx="1">
            <a:schemeClr val="dk1"/>
          </a:effectRef>
          <a:fontRef idx="minor">
            <a:schemeClr val="tx1"/>
          </a:fontRef>
        </p:style>
      </p:cxnSp>
      <p:sp>
        <p:nvSpPr>
          <p:cNvPr id="41" name="文本框 40">
            <a:extLst>
              <a:ext uri="{FF2B5EF4-FFF2-40B4-BE49-F238E27FC236}">
                <a16:creationId xmlns:a16="http://schemas.microsoft.com/office/drawing/2014/main" id="{507DCDAA-E158-050F-B38F-FC53241216D0}"/>
              </a:ext>
            </a:extLst>
          </p:cNvPr>
          <p:cNvSpPr txBox="1"/>
          <p:nvPr/>
        </p:nvSpPr>
        <p:spPr>
          <a:xfrm>
            <a:off x="7308715" y="2050177"/>
            <a:ext cx="1013731"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main</a:t>
            </a:r>
            <a:r>
              <a:rPr kumimoji="1" lang="zh-CN" altLang="en-US" sz="1400" dirty="0"/>
              <a:t>函数调用栈帧</a:t>
            </a:r>
          </a:p>
        </p:txBody>
      </p:sp>
      <p:sp>
        <p:nvSpPr>
          <p:cNvPr id="42" name="矩形 41">
            <a:extLst>
              <a:ext uri="{FF2B5EF4-FFF2-40B4-BE49-F238E27FC236}">
                <a16:creationId xmlns:a16="http://schemas.microsoft.com/office/drawing/2014/main" id="{3D73C506-4D13-FC97-D2CA-004B4F1A9E9C}"/>
              </a:ext>
            </a:extLst>
          </p:cNvPr>
          <p:cNvSpPr/>
          <p:nvPr/>
        </p:nvSpPr>
        <p:spPr>
          <a:xfrm>
            <a:off x="7340852" y="2611999"/>
            <a:ext cx="1013725" cy="3455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t>why_here</a:t>
            </a:r>
            <a:endParaRPr kumimoji="1" lang="zh-CN" altLang="en-US" sz="1400" dirty="0"/>
          </a:p>
        </p:txBody>
      </p:sp>
      <p:grpSp>
        <p:nvGrpSpPr>
          <p:cNvPr id="49" name="组合 48">
            <a:extLst>
              <a:ext uri="{FF2B5EF4-FFF2-40B4-BE49-F238E27FC236}">
                <a16:creationId xmlns:a16="http://schemas.microsoft.com/office/drawing/2014/main" id="{435174B9-66B6-D4AA-41F8-E767C1E415F3}"/>
              </a:ext>
            </a:extLst>
          </p:cNvPr>
          <p:cNvGrpSpPr/>
          <p:nvPr/>
        </p:nvGrpSpPr>
        <p:grpSpPr>
          <a:xfrm>
            <a:off x="8427896" y="4897932"/>
            <a:ext cx="1013731" cy="307777"/>
            <a:chOff x="10043698" y="3856703"/>
            <a:chExt cx="1013731" cy="307777"/>
          </a:xfrm>
        </p:grpSpPr>
        <p:sp>
          <p:nvSpPr>
            <p:cNvPr id="50" name="文本框 49">
              <a:extLst>
                <a:ext uri="{FF2B5EF4-FFF2-40B4-BE49-F238E27FC236}">
                  <a16:creationId xmlns:a16="http://schemas.microsoft.com/office/drawing/2014/main" id="{9DF3496D-AB73-EA93-17A0-6E59AA885FDC}"/>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51" name="直线箭头连接符 50">
              <a:extLst>
                <a:ext uri="{FF2B5EF4-FFF2-40B4-BE49-F238E27FC236}">
                  <a16:creationId xmlns:a16="http://schemas.microsoft.com/office/drawing/2014/main" id="{30881913-EEE4-2D9A-47E5-5EFCDB8E2F43}"/>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2" name="组合 51">
            <a:extLst>
              <a:ext uri="{FF2B5EF4-FFF2-40B4-BE49-F238E27FC236}">
                <a16:creationId xmlns:a16="http://schemas.microsoft.com/office/drawing/2014/main" id="{F6EB4B43-BFDC-ACC7-2583-96B6C3BE0DDC}"/>
              </a:ext>
            </a:extLst>
          </p:cNvPr>
          <p:cNvGrpSpPr/>
          <p:nvPr/>
        </p:nvGrpSpPr>
        <p:grpSpPr>
          <a:xfrm>
            <a:off x="8438782" y="2977253"/>
            <a:ext cx="1013731" cy="307777"/>
            <a:chOff x="10043698" y="3856703"/>
            <a:chExt cx="1013731" cy="307777"/>
          </a:xfrm>
        </p:grpSpPr>
        <p:sp>
          <p:nvSpPr>
            <p:cNvPr id="53" name="文本框 52">
              <a:extLst>
                <a:ext uri="{FF2B5EF4-FFF2-40B4-BE49-F238E27FC236}">
                  <a16:creationId xmlns:a16="http://schemas.microsoft.com/office/drawing/2014/main" id="{D07E4A3E-225B-B7B4-CE9E-524B66A307FE}"/>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54" name="直线箭头连接符 53">
              <a:extLst>
                <a:ext uri="{FF2B5EF4-FFF2-40B4-BE49-F238E27FC236}">
                  <a16:creationId xmlns:a16="http://schemas.microsoft.com/office/drawing/2014/main" id="{BD1686F7-44F3-6A89-CB15-8154F516B500}"/>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5" name="文本框 54">
            <a:extLst>
              <a:ext uri="{FF2B5EF4-FFF2-40B4-BE49-F238E27FC236}">
                <a16:creationId xmlns:a16="http://schemas.microsoft.com/office/drawing/2014/main" id="{E9A0E5E8-636B-ABB1-F368-48C20CDCD4E4}"/>
              </a:ext>
            </a:extLst>
          </p:cNvPr>
          <p:cNvSpPr txBox="1"/>
          <p:nvPr/>
        </p:nvSpPr>
        <p:spPr>
          <a:xfrm>
            <a:off x="6367985" y="1111329"/>
            <a:ext cx="1811714"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函数</a:t>
            </a:r>
            <a:r>
              <a:rPr kumimoji="1" lang="en-US" altLang="zh-CN" sz="2000" dirty="0">
                <a:solidFill>
                  <a:srgbClr val="0048AA"/>
                </a:solidFill>
                <a:latin typeface="Microsoft YaHei" panose="020B0503020204020204" pitchFamily="34" charset="-122"/>
                <a:ea typeface="Microsoft YaHei" panose="020B0503020204020204" pitchFamily="34" charset="-122"/>
              </a:rPr>
              <a:t>f</a:t>
            </a:r>
            <a:r>
              <a:rPr kumimoji="1" lang="zh-CN" altLang="en-US" sz="2000" dirty="0">
                <a:solidFill>
                  <a:srgbClr val="0048AA"/>
                </a:solidFill>
                <a:latin typeface="Microsoft YaHei" panose="020B0503020204020204" pitchFamily="34" charset="-122"/>
                <a:ea typeface="Microsoft YaHei" panose="020B0503020204020204" pitchFamily="34" charset="-122"/>
              </a:rPr>
              <a:t>调用过程</a:t>
            </a:r>
          </a:p>
        </p:txBody>
      </p:sp>
    </p:spTree>
    <p:extLst>
      <p:ext uri="{BB962C8B-B14F-4D97-AF65-F5344CB8AC3E}">
        <p14:creationId xmlns:p14="http://schemas.microsoft.com/office/powerpoint/2010/main" val="37979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839416" y="1695459"/>
            <a:ext cx="4894584" cy="3693319"/>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string.h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 = </a:t>
            </a:r>
            <a:r>
              <a:rPr lang="en" altLang="zh-CN" dirty="0">
                <a:solidFill>
                  <a:srgbClr val="098658"/>
                </a:solidFill>
                <a:latin typeface="Microsoft YaHei" panose="020B0503020204020204" pitchFamily="34" charset="-122"/>
                <a:ea typeface="Microsoft YaHei" panose="020B0503020204020204" pitchFamily="34" charset="-122"/>
              </a:rPr>
              <a:t>1234</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a:t>
            </a:r>
          </a:p>
          <a:p>
            <a:br>
              <a:rPr lang="en" altLang="zh-CN" dirty="0">
                <a:solidFill>
                  <a:srgbClr val="000000"/>
                </a:solidFill>
                <a:latin typeface="Microsoft YaHei" panose="020B0503020204020204" pitchFamily="34" charset="-122"/>
                <a:ea typeface="Microsoft YaHei" panose="020B0503020204020204" pitchFamily="34" charset="-122"/>
              </a:rPr>
            </a:b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(b,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aaaaa</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
        <p:nvSpPr>
          <p:cNvPr id="45" name="文本框 44">
            <a:extLst>
              <a:ext uri="{FF2B5EF4-FFF2-40B4-BE49-F238E27FC236}">
                <a16:creationId xmlns:a16="http://schemas.microsoft.com/office/drawing/2014/main" id="{5ADFBC3E-31C0-A9AB-3842-24FE67956327}"/>
              </a:ext>
            </a:extLst>
          </p:cNvPr>
          <p:cNvSpPr txBox="1"/>
          <p:nvPr/>
        </p:nvSpPr>
        <p:spPr>
          <a:xfrm>
            <a:off x="6384032" y="1111329"/>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运行结果</a:t>
            </a:r>
          </a:p>
        </p:txBody>
      </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091601C6-248F-D219-ABFB-62CC7A7FE54D}"/>
              </a:ext>
            </a:extLst>
          </p:cNvPr>
          <p:cNvPicPr>
            <a:picLocks noChangeAspect="1"/>
          </p:cNvPicPr>
          <p:nvPr/>
        </p:nvPicPr>
        <p:blipFill>
          <a:blip r:embed="rId2"/>
          <a:stretch>
            <a:fillRect/>
          </a:stretch>
        </p:blipFill>
        <p:spPr>
          <a:xfrm>
            <a:off x="6387140" y="2302539"/>
            <a:ext cx="4970652" cy="2857622"/>
          </a:xfrm>
          <a:prstGeom prst="rect">
            <a:avLst/>
          </a:prstGeom>
        </p:spPr>
      </p:pic>
      <p:sp>
        <p:nvSpPr>
          <p:cNvPr id="3" name="文本框 2">
            <a:extLst>
              <a:ext uri="{FF2B5EF4-FFF2-40B4-BE49-F238E27FC236}">
                <a16:creationId xmlns:a16="http://schemas.microsoft.com/office/drawing/2014/main" id="{C20CE774-1F9B-0DD3-B756-898FDDCCC584}"/>
              </a:ext>
            </a:extLst>
          </p:cNvPr>
          <p:cNvSpPr txBox="1"/>
          <p:nvPr/>
        </p:nvSpPr>
        <p:spPr>
          <a:xfrm>
            <a:off x="839416" y="1111329"/>
            <a:ext cx="502958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环境：</a:t>
            </a:r>
            <a:r>
              <a:rPr kumimoji="1" lang="en-US" altLang="zh-CN" sz="2000" dirty="0">
                <a:solidFill>
                  <a:srgbClr val="0048AA"/>
                </a:solidFill>
                <a:latin typeface="Microsoft YaHei" panose="020B0503020204020204" pitchFamily="34" charset="-122"/>
                <a:ea typeface="Microsoft YaHei" panose="020B0503020204020204" pitchFamily="34" charset="-122"/>
              </a:rPr>
              <a:t>Windows</a:t>
            </a:r>
            <a:r>
              <a:rPr kumimoji="1" lang="zh-CN" altLang="en-US" sz="2000" dirty="0">
                <a:solidFill>
                  <a:srgbClr val="0048AA"/>
                </a:solidFill>
                <a:latin typeface="Microsoft YaHei" panose="020B0503020204020204" pitchFamily="34" charset="-122"/>
                <a:ea typeface="Microsoft YaHei" panose="020B0503020204020204" pitchFamily="34" charset="-122"/>
              </a:rPr>
              <a:t> </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操作系统，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109506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21130" cy="5256211"/>
            <a:chOff x="623888" y="1052513"/>
            <a:chExt cx="5121130" cy="5256211"/>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04333" y="1695459"/>
              <a:ext cx="4894584" cy="3693319"/>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string.h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 = </a:t>
              </a:r>
              <a:r>
                <a:rPr lang="en" altLang="zh-CN" dirty="0">
                  <a:solidFill>
                    <a:srgbClr val="098658"/>
                  </a:solidFill>
                  <a:latin typeface="Microsoft YaHei" panose="020B0503020204020204" pitchFamily="34" charset="-122"/>
                  <a:ea typeface="Microsoft YaHei" panose="020B0503020204020204" pitchFamily="34" charset="-122"/>
                </a:rPr>
                <a:t>1234</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a:t>
              </a:r>
            </a:p>
            <a:p>
              <a:br>
                <a:rPr lang="en" altLang="zh-CN" dirty="0">
                  <a:solidFill>
                    <a:srgbClr val="000000"/>
                  </a:solidFill>
                  <a:latin typeface="Microsoft YaHei" panose="020B0503020204020204" pitchFamily="34" charset="-122"/>
                  <a:ea typeface="Microsoft YaHei" panose="020B0503020204020204" pitchFamily="34" charset="-122"/>
                </a:rPr>
              </a:b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(b,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aaaaa</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54196347-1711-F6BE-2C84-5C052DCE46CC}"/>
              </a:ext>
            </a:extLst>
          </p:cNvPr>
          <p:cNvSpPr txBox="1"/>
          <p:nvPr/>
        </p:nvSpPr>
        <p:spPr>
          <a:xfrm>
            <a:off x="6456040" y="1125340"/>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漏洞分析</a:t>
            </a:r>
          </a:p>
        </p:txBody>
      </p:sp>
      <p:sp>
        <p:nvSpPr>
          <p:cNvPr id="15" name="文本框 14">
            <a:extLst>
              <a:ext uri="{FF2B5EF4-FFF2-40B4-BE49-F238E27FC236}">
                <a16:creationId xmlns:a16="http://schemas.microsoft.com/office/drawing/2014/main" id="{88E68AD2-69E8-4102-6404-3050351CF50A}"/>
              </a:ext>
            </a:extLst>
          </p:cNvPr>
          <p:cNvSpPr txBox="1"/>
          <p:nvPr/>
        </p:nvSpPr>
        <p:spPr>
          <a:xfrm>
            <a:off x="6425174" y="1695458"/>
            <a:ext cx="4894584" cy="2793072"/>
          </a:xfrm>
          <a:prstGeom prst="rect">
            <a:avLst/>
          </a:prstGeom>
          <a:noFill/>
        </p:spPr>
        <p:txBody>
          <a:bodyPr wrap="square" rtlCol="0">
            <a:spAutoFit/>
          </a:bodyPr>
          <a:lstStyle/>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在函数</a:t>
            </a:r>
            <a:r>
              <a:rPr lang="en" altLang="zh-CN" dirty="0">
                <a:solidFill>
                  <a:srgbClr val="000000"/>
                </a:solidFill>
                <a:latin typeface="Microsoft YaHei" panose="020B0503020204020204" pitchFamily="34" charset="-122"/>
                <a:ea typeface="Microsoft YaHei" panose="020B0503020204020204" pitchFamily="34" charset="-122"/>
              </a:rPr>
              <a:t>main</a:t>
            </a:r>
            <a:r>
              <a:rPr lang="zh-CN" altLang="en-US" dirty="0">
                <a:solidFill>
                  <a:srgbClr val="000000"/>
                </a:solidFill>
                <a:latin typeface="Microsoft YaHei" panose="020B0503020204020204" pitchFamily="34" charset="-122"/>
                <a:ea typeface="Microsoft YaHei" panose="020B0503020204020204" pitchFamily="34" charset="-122"/>
              </a:rPr>
              <a:t>中，所声明的数组</a:t>
            </a:r>
            <a:r>
              <a:rPr lang="en"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长度为</a:t>
            </a:r>
            <a:r>
              <a:rPr lang="en-US" altLang="zh-CN" dirty="0">
                <a:solidFill>
                  <a:srgbClr val="000000"/>
                </a:solidFill>
                <a:latin typeface="Microsoft YaHei" panose="020B0503020204020204" pitchFamily="34" charset="-122"/>
                <a:ea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rPr>
              <a:t>，但是在赋值时没有对输入的</a:t>
            </a:r>
            <a:r>
              <a:rPr lang="zh-CN" altLang="en-US" dirty="0">
                <a:latin typeface="Microsoft YaHei" panose="020B0503020204020204" pitchFamily="34" charset="-122"/>
                <a:ea typeface="Microsoft YaHei" panose="020B0503020204020204" pitchFamily="34" charset="-122"/>
              </a:rPr>
              <a:t>长度进行检查</a:t>
            </a:r>
            <a:r>
              <a:rPr lang="zh-CN" altLang="en-US" dirty="0">
                <a:solidFill>
                  <a:srgbClr val="000000"/>
                </a:solidFill>
                <a:latin typeface="Microsoft YaHei" panose="020B0503020204020204" pitchFamily="34" charset="-122"/>
                <a:ea typeface="Microsoft YaHei" panose="020B0503020204020204" pitchFamily="34" charset="-122"/>
              </a:rPr>
              <a:t>，对数组外的内存进行了写入，这是一个典型的缓冲区溢出漏洞。</a:t>
            </a: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数组</a:t>
            </a:r>
            <a:r>
              <a:rPr lang="en-US"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是局部变量，保存在栈区，所以属于栈缓冲区溢出漏洞。</a:t>
            </a:r>
          </a:p>
          <a:p>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B2B5D063-B9B7-448A-BE66-BF8E1138D4A2}"/>
              </a:ext>
            </a:extLst>
          </p:cNvPr>
          <p:cNvSpPr txBox="1"/>
          <p:nvPr/>
        </p:nvSpPr>
        <p:spPr>
          <a:xfrm>
            <a:off x="839416" y="1111329"/>
            <a:ext cx="502958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环境：</a:t>
            </a:r>
            <a:r>
              <a:rPr kumimoji="1" lang="en-US" altLang="zh-CN" sz="2000" dirty="0">
                <a:solidFill>
                  <a:srgbClr val="0048AA"/>
                </a:solidFill>
                <a:latin typeface="Microsoft YaHei" panose="020B0503020204020204" pitchFamily="34" charset="-122"/>
                <a:ea typeface="Microsoft YaHei" panose="020B0503020204020204" pitchFamily="34" charset="-122"/>
              </a:rPr>
              <a:t>Windows</a:t>
            </a:r>
            <a:r>
              <a:rPr kumimoji="1" lang="zh-CN" altLang="en-US" sz="2000" dirty="0">
                <a:solidFill>
                  <a:srgbClr val="0048AA"/>
                </a:solidFill>
                <a:latin typeface="Microsoft YaHei" panose="020B0503020204020204" pitchFamily="34" charset="-122"/>
                <a:ea typeface="Microsoft YaHei" panose="020B0503020204020204" pitchFamily="34" charset="-122"/>
              </a:rPr>
              <a:t> </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操作系统，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375356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21130" cy="5256211"/>
            <a:chOff x="623888" y="1052513"/>
            <a:chExt cx="5121130" cy="5256211"/>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04333" y="1695459"/>
              <a:ext cx="4894584" cy="3693319"/>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string.h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 = </a:t>
              </a:r>
              <a:r>
                <a:rPr lang="en" altLang="zh-CN" dirty="0">
                  <a:solidFill>
                    <a:srgbClr val="098658"/>
                  </a:solidFill>
                  <a:latin typeface="Microsoft YaHei" panose="020B0503020204020204" pitchFamily="34" charset="-122"/>
                  <a:ea typeface="Microsoft YaHei" panose="020B0503020204020204" pitchFamily="34" charset="-122"/>
                </a:rPr>
                <a:t>1234</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a:t>
              </a:r>
            </a:p>
            <a:p>
              <a:br>
                <a:rPr lang="en" altLang="zh-CN" dirty="0">
                  <a:solidFill>
                    <a:srgbClr val="000000"/>
                  </a:solidFill>
                  <a:latin typeface="Microsoft YaHei" panose="020B0503020204020204" pitchFamily="34" charset="-122"/>
                  <a:ea typeface="Microsoft YaHei" panose="020B0503020204020204" pitchFamily="34" charset="-122"/>
                </a:rPr>
              </a:b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(b, </a:t>
              </a:r>
              <a:r>
                <a:rPr lang="en" altLang="zh-CN" dirty="0">
                  <a:solidFill>
                    <a:srgbClr val="A31515"/>
                  </a:solidFill>
                  <a:latin typeface="Microsoft YaHei" panose="020B0503020204020204" pitchFamily="34" charset="-122"/>
                  <a:ea typeface="Microsoft YaHei" panose="020B0503020204020204" pitchFamily="34" charset="-122"/>
                </a:rPr>
                <a:t>“</a:t>
              </a:r>
              <a:r>
                <a:rPr lang="en-US" altLang="zh-CN" dirty="0" err="1">
                  <a:solidFill>
                    <a:srgbClr val="A31515"/>
                  </a:solidFill>
                  <a:latin typeface="Microsoft YaHei" panose="020B0503020204020204" pitchFamily="34" charset="-122"/>
                  <a:ea typeface="Microsoft YaHei" panose="020B0503020204020204" pitchFamily="34" charset="-122"/>
                </a:rPr>
                <a:t>sssss</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4B4B855-5BCD-C5C3-8338-FBEC5CD65F6C}"/>
              </a:ext>
            </a:extLst>
          </p:cNvPr>
          <p:cNvSpPr txBox="1"/>
          <p:nvPr/>
        </p:nvSpPr>
        <p:spPr>
          <a:xfrm>
            <a:off x="6367985" y="1111329"/>
            <a:ext cx="240803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函数</a:t>
            </a:r>
            <a:r>
              <a:rPr kumimoji="1" lang="en-US" altLang="zh-CN" sz="2000" dirty="0">
                <a:solidFill>
                  <a:srgbClr val="0048AA"/>
                </a:solidFill>
                <a:latin typeface="Microsoft YaHei" panose="020B0503020204020204" pitchFamily="34" charset="-122"/>
                <a:ea typeface="Microsoft YaHei" panose="020B0503020204020204" pitchFamily="34" charset="-122"/>
              </a:rPr>
              <a:t>main</a:t>
            </a:r>
            <a:r>
              <a:rPr kumimoji="1" lang="zh-CN" altLang="en-US" sz="2000" dirty="0">
                <a:solidFill>
                  <a:srgbClr val="0048AA"/>
                </a:solidFill>
                <a:latin typeface="Microsoft YaHei" panose="020B0503020204020204" pitchFamily="34" charset="-122"/>
                <a:ea typeface="Microsoft YaHei" panose="020B0503020204020204" pitchFamily="34" charset="-122"/>
              </a:rPr>
              <a:t>调用过程</a:t>
            </a:r>
          </a:p>
        </p:txBody>
      </p:sp>
      <p:sp>
        <p:nvSpPr>
          <p:cNvPr id="16" name="矩形 15">
            <a:extLst>
              <a:ext uri="{FF2B5EF4-FFF2-40B4-BE49-F238E27FC236}">
                <a16:creationId xmlns:a16="http://schemas.microsoft.com/office/drawing/2014/main" id="{7AB3F5E2-683B-1D56-37C9-D932F0A184C5}"/>
              </a:ext>
            </a:extLst>
          </p:cNvPr>
          <p:cNvSpPr/>
          <p:nvPr/>
        </p:nvSpPr>
        <p:spPr>
          <a:xfrm>
            <a:off x="7176156" y="2059890"/>
            <a:ext cx="1013725" cy="3506286"/>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67352C2-BCB5-E9D8-81FD-3A57E0938193}"/>
              </a:ext>
            </a:extLst>
          </p:cNvPr>
          <p:cNvSpPr txBox="1"/>
          <p:nvPr/>
        </p:nvSpPr>
        <p:spPr>
          <a:xfrm>
            <a:off x="7304072" y="1735637"/>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高地址</a:t>
            </a:r>
          </a:p>
        </p:txBody>
      </p:sp>
      <p:sp>
        <p:nvSpPr>
          <p:cNvPr id="18" name="文本框 17">
            <a:extLst>
              <a:ext uri="{FF2B5EF4-FFF2-40B4-BE49-F238E27FC236}">
                <a16:creationId xmlns:a16="http://schemas.microsoft.com/office/drawing/2014/main" id="{390AF798-C4B1-F464-B7B6-F4DD4344887A}"/>
              </a:ext>
            </a:extLst>
          </p:cNvPr>
          <p:cNvSpPr txBox="1"/>
          <p:nvPr/>
        </p:nvSpPr>
        <p:spPr>
          <a:xfrm>
            <a:off x="7304071" y="5574276"/>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低地址</a:t>
            </a:r>
          </a:p>
        </p:txBody>
      </p:sp>
      <p:sp>
        <p:nvSpPr>
          <p:cNvPr id="19" name="文本框 18">
            <a:extLst>
              <a:ext uri="{FF2B5EF4-FFF2-40B4-BE49-F238E27FC236}">
                <a16:creationId xmlns:a16="http://schemas.microsoft.com/office/drawing/2014/main" id="{870C398C-185A-BD87-90B4-6AFEC31F89C3}"/>
              </a:ext>
            </a:extLst>
          </p:cNvPr>
          <p:cNvSpPr txBox="1"/>
          <p:nvPr/>
        </p:nvSpPr>
        <p:spPr>
          <a:xfrm>
            <a:off x="7148308" y="2392267"/>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old</a:t>
            </a:r>
            <a:r>
              <a:rPr kumimoji="1" lang="zh-CN" altLang="en-US" sz="1400" dirty="0"/>
              <a:t> </a:t>
            </a:r>
            <a:r>
              <a:rPr kumimoji="1" lang="en-US" altLang="zh-CN" sz="1400" dirty="0"/>
              <a:t>EBP</a:t>
            </a:r>
            <a:endParaRPr kumimoji="1" lang="zh-CN" altLang="en-US" sz="1400" dirty="0"/>
          </a:p>
        </p:txBody>
      </p:sp>
      <p:cxnSp>
        <p:nvCxnSpPr>
          <p:cNvPr id="20" name="直线连接符 19">
            <a:extLst>
              <a:ext uri="{FF2B5EF4-FFF2-40B4-BE49-F238E27FC236}">
                <a16:creationId xmlns:a16="http://schemas.microsoft.com/office/drawing/2014/main" id="{0173187F-40DC-C919-3EAF-C00E6CEE48DA}"/>
              </a:ext>
            </a:extLst>
          </p:cNvPr>
          <p:cNvCxnSpPr>
            <a:cxnSpLocks/>
          </p:cNvCxnSpPr>
          <p:nvPr/>
        </p:nvCxnSpPr>
        <p:spPr>
          <a:xfrm>
            <a:off x="7180430" y="3014872"/>
            <a:ext cx="1013731"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1" name="直线连接符 20">
            <a:extLst>
              <a:ext uri="{FF2B5EF4-FFF2-40B4-BE49-F238E27FC236}">
                <a16:creationId xmlns:a16="http://schemas.microsoft.com/office/drawing/2014/main" id="{EF695C24-72CF-4EE6-0393-00E3FE8A5C91}"/>
              </a:ext>
            </a:extLst>
          </p:cNvPr>
          <p:cNvCxnSpPr>
            <a:cxnSpLocks/>
          </p:cNvCxnSpPr>
          <p:nvPr/>
        </p:nvCxnSpPr>
        <p:spPr>
          <a:xfrm>
            <a:off x="7176123" y="2705465"/>
            <a:ext cx="1013730" cy="0"/>
          </a:xfrm>
          <a:prstGeom prst="line">
            <a:avLst/>
          </a:prstGeom>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37C0BDCB-05DF-67C0-B5E2-7575E66F7C2B}"/>
              </a:ext>
            </a:extLst>
          </p:cNvPr>
          <p:cNvSpPr txBox="1"/>
          <p:nvPr/>
        </p:nvSpPr>
        <p:spPr>
          <a:xfrm>
            <a:off x="7138270" y="2056608"/>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sz="1400" dirty="0"/>
              <a:t>返回地址</a:t>
            </a:r>
          </a:p>
        </p:txBody>
      </p:sp>
      <p:grpSp>
        <p:nvGrpSpPr>
          <p:cNvPr id="23" name="组合 22">
            <a:extLst>
              <a:ext uri="{FF2B5EF4-FFF2-40B4-BE49-F238E27FC236}">
                <a16:creationId xmlns:a16="http://schemas.microsoft.com/office/drawing/2014/main" id="{22873CD6-31FC-77AF-51B9-8BF3ACD1B638}"/>
              </a:ext>
            </a:extLst>
          </p:cNvPr>
          <p:cNvGrpSpPr/>
          <p:nvPr/>
        </p:nvGrpSpPr>
        <p:grpSpPr>
          <a:xfrm>
            <a:off x="9146594" y="2390487"/>
            <a:ext cx="1013731" cy="307777"/>
            <a:chOff x="10043698" y="3856703"/>
            <a:chExt cx="1013731" cy="307777"/>
          </a:xfrm>
        </p:grpSpPr>
        <p:sp>
          <p:nvSpPr>
            <p:cNvPr id="24" name="文本框 23">
              <a:extLst>
                <a:ext uri="{FF2B5EF4-FFF2-40B4-BE49-F238E27FC236}">
                  <a16:creationId xmlns:a16="http://schemas.microsoft.com/office/drawing/2014/main" id="{6F475D09-7593-31FA-9856-201D1DC97825}"/>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25" name="直线箭头连接符 24">
              <a:extLst>
                <a:ext uri="{FF2B5EF4-FFF2-40B4-BE49-F238E27FC236}">
                  <a16:creationId xmlns:a16="http://schemas.microsoft.com/office/drawing/2014/main" id="{BDB6FAF9-4F8C-D8DB-DDA9-D659311BE813}"/>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6" name="直线连接符 25">
            <a:extLst>
              <a:ext uri="{FF2B5EF4-FFF2-40B4-BE49-F238E27FC236}">
                <a16:creationId xmlns:a16="http://schemas.microsoft.com/office/drawing/2014/main" id="{F8075974-B130-E5CC-05A2-0EFBBC60DC4A}"/>
              </a:ext>
            </a:extLst>
          </p:cNvPr>
          <p:cNvCxnSpPr>
            <a:cxnSpLocks/>
          </p:cNvCxnSpPr>
          <p:nvPr/>
        </p:nvCxnSpPr>
        <p:spPr>
          <a:xfrm>
            <a:off x="7176123" y="3647970"/>
            <a:ext cx="1013731" cy="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7" name="文本框 26">
            <a:extLst>
              <a:ext uri="{FF2B5EF4-FFF2-40B4-BE49-F238E27FC236}">
                <a16:creationId xmlns:a16="http://schemas.microsoft.com/office/drawing/2014/main" id="{EF4D88C3-5A6C-04E7-0CF1-2E7C1AABD03C}"/>
              </a:ext>
            </a:extLst>
          </p:cNvPr>
          <p:cNvSpPr txBox="1"/>
          <p:nvPr/>
        </p:nvSpPr>
        <p:spPr>
          <a:xfrm>
            <a:off x="7168229" y="3995308"/>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a:t>
            </a:r>
            <a:endParaRPr kumimoji="1" lang="zh-CN" altLang="en-US" sz="1400" dirty="0"/>
          </a:p>
        </p:txBody>
      </p:sp>
      <p:grpSp>
        <p:nvGrpSpPr>
          <p:cNvPr id="28" name="组合 27">
            <a:extLst>
              <a:ext uri="{FF2B5EF4-FFF2-40B4-BE49-F238E27FC236}">
                <a16:creationId xmlns:a16="http://schemas.microsoft.com/office/drawing/2014/main" id="{07A8A6E5-2D28-5578-8FC3-4992AC3965C9}"/>
              </a:ext>
            </a:extLst>
          </p:cNvPr>
          <p:cNvGrpSpPr/>
          <p:nvPr/>
        </p:nvGrpSpPr>
        <p:grpSpPr>
          <a:xfrm>
            <a:off x="8302841" y="5182818"/>
            <a:ext cx="1013731" cy="307777"/>
            <a:chOff x="10043698" y="3856703"/>
            <a:chExt cx="1013731" cy="307777"/>
          </a:xfrm>
        </p:grpSpPr>
        <p:sp>
          <p:nvSpPr>
            <p:cNvPr id="29" name="文本框 28">
              <a:extLst>
                <a:ext uri="{FF2B5EF4-FFF2-40B4-BE49-F238E27FC236}">
                  <a16:creationId xmlns:a16="http://schemas.microsoft.com/office/drawing/2014/main" id="{31AD3924-8B0C-C04B-624D-2A8E3A392D86}"/>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30" name="直线箭头连接符 29">
              <a:extLst>
                <a:ext uri="{FF2B5EF4-FFF2-40B4-BE49-F238E27FC236}">
                  <a16:creationId xmlns:a16="http://schemas.microsoft.com/office/drawing/2014/main" id="{310DE95C-7123-B286-80E8-2259DE3A40B9}"/>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1" name="组合 30">
            <a:extLst>
              <a:ext uri="{FF2B5EF4-FFF2-40B4-BE49-F238E27FC236}">
                <a16:creationId xmlns:a16="http://schemas.microsoft.com/office/drawing/2014/main" id="{EB1F1B2F-3860-6CA8-A0D1-72CC6AA18943}"/>
              </a:ext>
            </a:extLst>
          </p:cNvPr>
          <p:cNvGrpSpPr/>
          <p:nvPr/>
        </p:nvGrpSpPr>
        <p:grpSpPr>
          <a:xfrm>
            <a:off x="6460123" y="3991265"/>
            <a:ext cx="566876" cy="307777"/>
            <a:chOff x="7501359" y="2397500"/>
            <a:chExt cx="566876" cy="307777"/>
          </a:xfrm>
        </p:grpSpPr>
        <p:cxnSp>
          <p:nvCxnSpPr>
            <p:cNvPr id="32" name="直线箭头连接符 31">
              <a:extLst>
                <a:ext uri="{FF2B5EF4-FFF2-40B4-BE49-F238E27FC236}">
                  <a16:creationId xmlns:a16="http://schemas.microsoft.com/office/drawing/2014/main" id="{2B9A6875-15C2-B3CF-09BB-0FD75149DF26}"/>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6097C34B-3F7D-3CB6-F1C1-875B7D4EFB18}"/>
                </a:ext>
              </a:extLst>
            </p:cNvPr>
            <p:cNvSpPr txBox="1"/>
            <p:nvPr/>
          </p:nvSpPr>
          <p:spPr>
            <a:xfrm>
              <a:off x="7501359" y="2397500"/>
              <a:ext cx="33745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a:t>
              </a:r>
              <a:endParaRPr kumimoji="1" lang="zh-CN" altLang="en-US" sz="1400" dirty="0"/>
            </a:p>
          </p:txBody>
        </p:sp>
      </p:grpSp>
      <p:cxnSp>
        <p:nvCxnSpPr>
          <p:cNvPr id="34" name="直线连接符 33">
            <a:extLst>
              <a:ext uri="{FF2B5EF4-FFF2-40B4-BE49-F238E27FC236}">
                <a16:creationId xmlns:a16="http://schemas.microsoft.com/office/drawing/2014/main" id="{85946EA9-36BC-0D45-D14F-1110CB425606}"/>
              </a:ext>
            </a:extLst>
          </p:cNvPr>
          <p:cNvCxnSpPr>
            <a:cxnSpLocks/>
          </p:cNvCxnSpPr>
          <p:nvPr/>
        </p:nvCxnSpPr>
        <p:spPr>
          <a:xfrm>
            <a:off x="7176123" y="2386809"/>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35" name="直线连接符 34">
            <a:extLst>
              <a:ext uri="{FF2B5EF4-FFF2-40B4-BE49-F238E27FC236}">
                <a16:creationId xmlns:a16="http://schemas.microsoft.com/office/drawing/2014/main" id="{7580BF33-10E0-2981-6B82-DC19A9BB014F}"/>
              </a:ext>
            </a:extLst>
          </p:cNvPr>
          <p:cNvCxnSpPr>
            <a:cxnSpLocks/>
          </p:cNvCxnSpPr>
          <p:nvPr/>
        </p:nvCxnSpPr>
        <p:spPr>
          <a:xfrm>
            <a:off x="7176123" y="3341527"/>
            <a:ext cx="1013731"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6" name="直线连接符 35">
            <a:extLst>
              <a:ext uri="{FF2B5EF4-FFF2-40B4-BE49-F238E27FC236}">
                <a16:creationId xmlns:a16="http://schemas.microsoft.com/office/drawing/2014/main" id="{8E79C27A-2A11-0155-381B-C3985E6D37A9}"/>
              </a:ext>
            </a:extLst>
          </p:cNvPr>
          <p:cNvCxnSpPr>
            <a:cxnSpLocks/>
          </p:cNvCxnSpPr>
          <p:nvPr/>
        </p:nvCxnSpPr>
        <p:spPr>
          <a:xfrm>
            <a:off x="7176122" y="3992025"/>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37" name="直线连接符 36">
            <a:extLst>
              <a:ext uri="{FF2B5EF4-FFF2-40B4-BE49-F238E27FC236}">
                <a16:creationId xmlns:a16="http://schemas.microsoft.com/office/drawing/2014/main" id="{02A96C48-D95C-2710-4C16-AA70CD625155}"/>
              </a:ext>
            </a:extLst>
          </p:cNvPr>
          <p:cNvCxnSpPr>
            <a:cxnSpLocks/>
          </p:cNvCxnSpPr>
          <p:nvPr/>
        </p:nvCxnSpPr>
        <p:spPr>
          <a:xfrm>
            <a:off x="7176122" y="4314754"/>
            <a:ext cx="1013731" cy="0"/>
          </a:xfrm>
          <a:prstGeom prst="line">
            <a:avLst/>
          </a:prstGeom>
        </p:spPr>
        <p:style>
          <a:lnRef idx="2">
            <a:schemeClr val="dk1"/>
          </a:lnRef>
          <a:fillRef idx="0">
            <a:schemeClr val="dk1"/>
          </a:fillRef>
          <a:effectRef idx="1">
            <a:schemeClr val="dk1"/>
          </a:effectRef>
          <a:fontRef idx="minor">
            <a:schemeClr val="tx1"/>
          </a:fontRef>
        </p:style>
      </p:cxnSp>
      <p:grpSp>
        <p:nvGrpSpPr>
          <p:cNvPr id="38" name="组合 37">
            <a:extLst>
              <a:ext uri="{FF2B5EF4-FFF2-40B4-BE49-F238E27FC236}">
                <a16:creationId xmlns:a16="http://schemas.microsoft.com/office/drawing/2014/main" id="{BF8B991D-175F-54C0-A7E1-C9B4AE57CBE6}"/>
              </a:ext>
            </a:extLst>
          </p:cNvPr>
          <p:cNvGrpSpPr/>
          <p:nvPr/>
        </p:nvGrpSpPr>
        <p:grpSpPr>
          <a:xfrm>
            <a:off x="6454792" y="3659144"/>
            <a:ext cx="566876" cy="307777"/>
            <a:chOff x="7501359" y="2397500"/>
            <a:chExt cx="566876" cy="307777"/>
          </a:xfrm>
        </p:grpSpPr>
        <p:cxnSp>
          <p:nvCxnSpPr>
            <p:cNvPr id="39" name="直线箭头连接符 38">
              <a:extLst>
                <a:ext uri="{FF2B5EF4-FFF2-40B4-BE49-F238E27FC236}">
                  <a16:creationId xmlns:a16="http://schemas.microsoft.com/office/drawing/2014/main" id="{D16CAE6F-4EF5-8B95-2F57-5928707335C3}"/>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文本框 39">
              <a:extLst>
                <a:ext uri="{FF2B5EF4-FFF2-40B4-BE49-F238E27FC236}">
                  <a16:creationId xmlns:a16="http://schemas.microsoft.com/office/drawing/2014/main" id="{E9828640-7954-5B74-3BAE-6213E6BB2371}"/>
                </a:ext>
              </a:extLst>
            </p:cNvPr>
            <p:cNvSpPr txBox="1"/>
            <p:nvPr/>
          </p:nvSpPr>
          <p:spPr>
            <a:xfrm>
              <a:off x="7501359" y="2397500"/>
              <a:ext cx="33745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a</a:t>
              </a:r>
              <a:endParaRPr kumimoji="1" lang="zh-CN" altLang="en-US" sz="1400" dirty="0"/>
            </a:p>
          </p:txBody>
        </p:sp>
      </p:grpSp>
      <p:sp>
        <p:nvSpPr>
          <p:cNvPr id="41" name="文本框 40">
            <a:extLst>
              <a:ext uri="{FF2B5EF4-FFF2-40B4-BE49-F238E27FC236}">
                <a16:creationId xmlns:a16="http://schemas.microsoft.com/office/drawing/2014/main" id="{11880D2B-49D6-6474-3F96-97CA8AD3B100}"/>
              </a:ext>
            </a:extLst>
          </p:cNvPr>
          <p:cNvSpPr txBox="1"/>
          <p:nvPr/>
        </p:nvSpPr>
        <p:spPr>
          <a:xfrm>
            <a:off x="7168228" y="301746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2</a:t>
            </a:r>
            <a:endParaRPr kumimoji="1" lang="zh-CN" altLang="en-US" sz="1400" dirty="0"/>
          </a:p>
        </p:txBody>
      </p:sp>
      <p:sp>
        <p:nvSpPr>
          <p:cNvPr id="42" name="文本框 41">
            <a:extLst>
              <a:ext uri="{FF2B5EF4-FFF2-40B4-BE49-F238E27FC236}">
                <a16:creationId xmlns:a16="http://schemas.microsoft.com/office/drawing/2014/main" id="{300404F6-2C30-890B-C35F-51C62B390958}"/>
              </a:ext>
            </a:extLst>
          </p:cNvPr>
          <p:cNvSpPr txBox="1"/>
          <p:nvPr/>
        </p:nvSpPr>
        <p:spPr>
          <a:xfrm>
            <a:off x="7168083" y="3338641"/>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3</a:t>
            </a:r>
            <a:endParaRPr kumimoji="1" lang="zh-CN" altLang="en-US" sz="1400" dirty="0"/>
          </a:p>
        </p:txBody>
      </p:sp>
      <p:sp>
        <p:nvSpPr>
          <p:cNvPr id="43" name="文本框 42">
            <a:extLst>
              <a:ext uri="{FF2B5EF4-FFF2-40B4-BE49-F238E27FC236}">
                <a16:creationId xmlns:a16="http://schemas.microsoft.com/office/drawing/2014/main" id="{53EB6EF5-8D9E-E59E-F232-209F27DA8843}"/>
              </a:ext>
            </a:extLst>
          </p:cNvPr>
          <p:cNvSpPr txBox="1"/>
          <p:nvPr/>
        </p:nvSpPr>
        <p:spPr>
          <a:xfrm>
            <a:off x="7167194" y="3660927"/>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4</a:t>
            </a:r>
            <a:endParaRPr kumimoji="1" lang="zh-CN" altLang="en-US" sz="1400" dirty="0"/>
          </a:p>
        </p:txBody>
      </p:sp>
      <p:sp>
        <p:nvSpPr>
          <p:cNvPr id="44" name="文本框 43">
            <a:extLst>
              <a:ext uri="{FF2B5EF4-FFF2-40B4-BE49-F238E27FC236}">
                <a16:creationId xmlns:a16="http://schemas.microsoft.com/office/drawing/2014/main" id="{705A028B-4C7E-F7C2-5A16-49082F140041}"/>
              </a:ext>
            </a:extLst>
          </p:cNvPr>
          <p:cNvSpPr txBox="1"/>
          <p:nvPr/>
        </p:nvSpPr>
        <p:spPr>
          <a:xfrm>
            <a:off x="7151374" y="2707872"/>
            <a:ext cx="102955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1</a:t>
            </a:r>
            <a:endParaRPr kumimoji="1" lang="zh-CN" altLang="en-US" sz="1400" dirty="0"/>
          </a:p>
        </p:txBody>
      </p:sp>
      <p:sp>
        <p:nvSpPr>
          <p:cNvPr id="45" name="矩形 44">
            <a:extLst>
              <a:ext uri="{FF2B5EF4-FFF2-40B4-BE49-F238E27FC236}">
                <a16:creationId xmlns:a16="http://schemas.microsoft.com/office/drawing/2014/main" id="{68657954-572E-18B8-FC98-DBCBEC7B2E6E}"/>
              </a:ext>
            </a:extLst>
          </p:cNvPr>
          <p:cNvSpPr/>
          <p:nvPr/>
        </p:nvSpPr>
        <p:spPr>
          <a:xfrm>
            <a:off x="7173011" y="3995308"/>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grpSp>
        <p:nvGrpSpPr>
          <p:cNvPr id="46" name="组合 45">
            <a:extLst>
              <a:ext uri="{FF2B5EF4-FFF2-40B4-BE49-F238E27FC236}">
                <a16:creationId xmlns:a16="http://schemas.microsoft.com/office/drawing/2014/main" id="{8A450D43-EC0E-4EE1-A549-4CFF9DB42A1D}"/>
              </a:ext>
            </a:extLst>
          </p:cNvPr>
          <p:cNvGrpSpPr/>
          <p:nvPr/>
        </p:nvGrpSpPr>
        <p:grpSpPr>
          <a:xfrm>
            <a:off x="8252940" y="1689049"/>
            <a:ext cx="1013731" cy="307777"/>
            <a:chOff x="10043698" y="3856703"/>
            <a:chExt cx="1013731" cy="307777"/>
          </a:xfrm>
        </p:grpSpPr>
        <p:sp>
          <p:nvSpPr>
            <p:cNvPr id="48" name="文本框 47">
              <a:extLst>
                <a:ext uri="{FF2B5EF4-FFF2-40B4-BE49-F238E27FC236}">
                  <a16:creationId xmlns:a16="http://schemas.microsoft.com/office/drawing/2014/main" id="{E3F71415-5497-CD80-E590-030B92AF71B7}"/>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49" name="直线箭头连接符 48">
              <a:extLst>
                <a:ext uri="{FF2B5EF4-FFF2-40B4-BE49-F238E27FC236}">
                  <a16:creationId xmlns:a16="http://schemas.microsoft.com/office/drawing/2014/main" id="{279E0F62-0BD9-8F2F-D193-288E7097A19A}"/>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0" name="组合 49">
            <a:extLst>
              <a:ext uri="{FF2B5EF4-FFF2-40B4-BE49-F238E27FC236}">
                <a16:creationId xmlns:a16="http://schemas.microsoft.com/office/drawing/2014/main" id="{A3DD1A5E-CBAF-4C3D-0F81-1DF20EC37B4B}"/>
              </a:ext>
            </a:extLst>
          </p:cNvPr>
          <p:cNvGrpSpPr/>
          <p:nvPr/>
        </p:nvGrpSpPr>
        <p:grpSpPr>
          <a:xfrm>
            <a:off x="9117805" y="1677550"/>
            <a:ext cx="1013731" cy="307777"/>
            <a:chOff x="10043698" y="3856703"/>
            <a:chExt cx="1013731" cy="307777"/>
          </a:xfrm>
        </p:grpSpPr>
        <p:sp>
          <p:nvSpPr>
            <p:cNvPr id="51" name="文本框 50">
              <a:extLst>
                <a:ext uri="{FF2B5EF4-FFF2-40B4-BE49-F238E27FC236}">
                  <a16:creationId xmlns:a16="http://schemas.microsoft.com/office/drawing/2014/main" id="{20331980-D5B9-59AA-B9A6-634572A24273}"/>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52" name="直线箭头连接符 51">
              <a:extLst>
                <a:ext uri="{FF2B5EF4-FFF2-40B4-BE49-F238E27FC236}">
                  <a16:creationId xmlns:a16="http://schemas.microsoft.com/office/drawing/2014/main" id="{93FB8825-54D9-BF39-7ADB-802917920705}"/>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3" name="组合 52">
            <a:extLst>
              <a:ext uri="{FF2B5EF4-FFF2-40B4-BE49-F238E27FC236}">
                <a16:creationId xmlns:a16="http://schemas.microsoft.com/office/drawing/2014/main" id="{B83C1A90-B5D7-D8BE-883E-853EB2ADED43}"/>
              </a:ext>
            </a:extLst>
          </p:cNvPr>
          <p:cNvGrpSpPr/>
          <p:nvPr/>
        </p:nvGrpSpPr>
        <p:grpSpPr>
          <a:xfrm>
            <a:off x="8263826" y="2060674"/>
            <a:ext cx="1013731" cy="307777"/>
            <a:chOff x="10043698" y="3856703"/>
            <a:chExt cx="1013731" cy="307777"/>
          </a:xfrm>
        </p:grpSpPr>
        <p:sp>
          <p:nvSpPr>
            <p:cNvPr id="54" name="文本框 53">
              <a:extLst>
                <a:ext uri="{FF2B5EF4-FFF2-40B4-BE49-F238E27FC236}">
                  <a16:creationId xmlns:a16="http://schemas.microsoft.com/office/drawing/2014/main" id="{46442476-FB87-B716-61D1-C08AC7685AC0}"/>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55" name="直线箭头连接符 54">
              <a:extLst>
                <a:ext uri="{FF2B5EF4-FFF2-40B4-BE49-F238E27FC236}">
                  <a16:creationId xmlns:a16="http://schemas.microsoft.com/office/drawing/2014/main" id="{6F7AD4D7-03FD-21EA-CA12-5A6F9148A2DC}"/>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6" name="组合 55">
            <a:extLst>
              <a:ext uri="{FF2B5EF4-FFF2-40B4-BE49-F238E27FC236}">
                <a16:creationId xmlns:a16="http://schemas.microsoft.com/office/drawing/2014/main" id="{2E80BF22-0358-9486-4345-A1CD76DAB1D2}"/>
              </a:ext>
            </a:extLst>
          </p:cNvPr>
          <p:cNvGrpSpPr/>
          <p:nvPr/>
        </p:nvGrpSpPr>
        <p:grpSpPr>
          <a:xfrm>
            <a:off x="8271189" y="2393682"/>
            <a:ext cx="1013731" cy="307777"/>
            <a:chOff x="10043698" y="3856703"/>
            <a:chExt cx="1013731" cy="307777"/>
          </a:xfrm>
        </p:grpSpPr>
        <p:sp>
          <p:nvSpPr>
            <p:cNvPr id="57" name="文本框 56">
              <a:extLst>
                <a:ext uri="{FF2B5EF4-FFF2-40B4-BE49-F238E27FC236}">
                  <a16:creationId xmlns:a16="http://schemas.microsoft.com/office/drawing/2014/main" id="{59876963-1FB3-1612-E41C-A93F28DA5588}"/>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58" name="直线箭头连接符 57">
              <a:extLst>
                <a:ext uri="{FF2B5EF4-FFF2-40B4-BE49-F238E27FC236}">
                  <a16:creationId xmlns:a16="http://schemas.microsoft.com/office/drawing/2014/main" id="{8D886A44-19B4-290C-A96B-9FA24D137FF4}"/>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9" name="矩形 58">
            <a:extLst>
              <a:ext uri="{FF2B5EF4-FFF2-40B4-BE49-F238E27FC236}">
                <a16:creationId xmlns:a16="http://schemas.microsoft.com/office/drawing/2014/main" id="{5DDDA979-5B3F-1FB0-CF33-94ADF9A81D8F}"/>
              </a:ext>
            </a:extLst>
          </p:cNvPr>
          <p:cNvSpPr/>
          <p:nvPr/>
        </p:nvSpPr>
        <p:spPr>
          <a:xfrm>
            <a:off x="7178829" y="3674002"/>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0" name="矩形 59">
            <a:extLst>
              <a:ext uri="{FF2B5EF4-FFF2-40B4-BE49-F238E27FC236}">
                <a16:creationId xmlns:a16="http://schemas.microsoft.com/office/drawing/2014/main" id="{0BF144CA-E619-2F16-4ED7-F9FAF6AB3477}"/>
              </a:ext>
            </a:extLst>
          </p:cNvPr>
          <p:cNvSpPr/>
          <p:nvPr/>
        </p:nvSpPr>
        <p:spPr>
          <a:xfrm>
            <a:off x="7178829" y="3352695"/>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1" name="矩形 60">
            <a:extLst>
              <a:ext uri="{FF2B5EF4-FFF2-40B4-BE49-F238E27FC236}">
                <a16:creationId xmlns:a16="http://schemas.microsoft.com/office/drawing/2014/main" id="{CC712BF6-B307-E7DE-D8B0-DBFFC970763A}"/>
              </a:ext>
            </a:extLst>
          </p:cNvPr>
          <p:cNvSpPr/>
          <p:nvPr/>
        </p:nvSpPr>
        <p:spPr>
          <a:xfrm>
            <a:off x="7178829" y="3031388"/>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2" name="矩形 61">
            <a:extLst>
              <a:ext uri="{FF2B5EF4-FFF2-40B4-BE49-F238E27FC236}">
                <a16:creationId xmlns:a16="http://schemas.microsoft.com/office/drawing/2014/main" id="{9BF0DDD3-352A-A1AD-D159-F3B280CCBE5C}"/>
              </a:ext>
            </a:extLst>
          </p:cNvPr>
          <p:cNvSpPr/>
          <p:nvPr/>
        </p:nvSpPr>
        <p:spPr>
          <a:xfrm>
            <a:off x="7180946" y="2698615"/>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3" name="矩形 62">
            <a:extLst>
              <a:ext uri="{FF2B5EF4-FFF2-40B4-BE49-F238E27FC236}">
                <a16:creationId xmlns:a16="http://schemas.microsoft.com/office/drawing/2014/main" id="{9C05F12F-6D7A-9305-36F0-B9C607954B15}"/>
              </a:ext>
            </a:extLst>
          </p:cNvPr>
          <p:cNvSpPr/>
          <p:nvPr/>
        </p:nvSpPr>
        <p:spPr>
          <a:xfrm>
            <a:off x="7171842" y="3659889"/>
            <a:ext cx="1012698" cy="3240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4" name="矩形 63">
            <a:extLst>
              <a:ext uri="{FF2B5EF4-FFF2-40B4-BE49-F238E27FC236}">
                <a16:creationId xmlns:a16="http://schemas.microsoft.com/office/drawing/2014/main" id="{68CA6CEC-2C93-1F34-BEEE-4755EB826108}"/>
              </a:ext>
            </a:extLst>
          </p:cNvPr>
          <p:cNvSpPr/>
          <p:nvPr/>
        </p:nvSpPr>
        <p:spPr>
          <a:xfrm>
            <a:off x="7172360" y="3311459"/>
            <a:ext cx="1012698" cy="3475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5" name="矩形 64">
            <a:extLst>
              <a:ext uri="{FF2B5EF4-FFF2-40B4-BE49-F238E27FC236}">
                <a16:creationId xmlns:a16="http://schemas.microsoft.com/office/drawing/2014/main" id="{BEE6A713-1ABD-7DAD-F835-7A0BB8C0F002}"/>
              </a:ext>
            </a:extLst>
          </p:cNvPr>
          <p:cNvSpPr/>
          <p:nvPr/>
        </p:nvSpPr>
        <p:spPr>
          <a:xfrm>
            <a:off x="7174510" y="2999214"/>
            <a:ext cx="1012698" cy="3103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6" name="矩形 65">
            <a:extLst>
              <a:ext uri="{FF2B5EF4-FFF2-40B4-BE49-F238E27FC236}">
                <a16:creationId xmlns:a16="http://schemas.microsoft.com/office/drawing/2014/main" id="{B4ABF820-2C58-060C-E20A-737E25E3A95B}"/>
              </a:ext>
            </a:extLst>
          </p:cNvPr>
          <p:cNvSpPr/>
          <p:nvPr/>
        </p:nvSpPr>
        <p:spPr>
          <a:xfrm>
            <a:off x="7180946" y="2697063"/>
            <a:ext cx="1012698" cy="3061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2" name="文本框 1">
            <a:extLst>
              <a:ext uri="{FF2B5EF4-FFF2-40B4-BE49-F238E27FC236}">
                <a16:creationId xmlns:a16="http://schemas.microsoft.com/office/drawing/2014/main" id="{C3341390-6A18-DFCD-6D22-CEA3B13CB891}"/>
              </a:ext>
            </a:extLst>
          </p:cNvPr>
          <p:cNvSpPr txBox="1"/>
          <p:nvPr/>
        </p:nvSpPr>
        <p:spPr>
          <a:xfrm>
            <a:off x="839416" y="1111329"/>
            <a:ext cx="502958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环境：</a:t>
            </a:r>
            <a:r>
              <a:rPr kumimoji="1" lang="en-US" altLang="zh-CN" sz="2000" dirty="0">
                <a:solidFill>
                  <a:srgbClr val="0048AA"/>
                </a:solidFill>
                <a:latin typeface="Microsoft YaHei" panose="020B0503020204020204" pitchFamily="34" charset="-122"/>
                <a:ea typeface="Microsoft YaHei" panose="020B0503020204020204" pitchFamily="34" charset="-122"/>
              </a:rPr>
              <a:t>Windows</a:t>
            </a:r>
            <a:r>
              <a:rPr kumimoji="1" lang="zh-CN" altLang="en-US" sz="2000" dirty="0">
                <a:solidFill>
                  <a:srgbClr val="0048AA"/>
                </a:solidFill>
                <a:latin typeface="Microsoft YaHei" panose="020B0503020204020204" pitchFamily="34" charset="-122"/>
                <a:ea typeface="Microsoft YaHei" panose="020B0503020204020204" pitchFamily="34" charset="-122"/>
              </a:rPr>
              <a:t> </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操作系统，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173578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4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2" grpId="0"/>
      <p:bldP spid="27" grpId="0"/>
      <p:bldP spid="41" grpId="0"/>
      <p:bldP spid="42" grpId="0"/>
      <p:bldP spid="43" grpId="0"/>
      <p:bldP spid="44" grpId="0"/>
      <p:bldP spid="45"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39416" y="1111329"/>
            <a:ext cx="1723549"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覆盖邻接变量</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39416" y="1695459"/>
            <a:ext cx="4894584" cy="2830711"/>
          </a:xfrm>
          <a:prstGeom prst="rect">
            <a:avLst/>
          </a:prstGeom>
          <a:noFill/>
        </p:spPr>
        <p:txBody>
          <a:bodyPr wrap="square" rtlCol="0">
            <a:spAutoFit/>
          </a:bodyPr>
          <a:lstStyle/>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函数的局部变量在栈中</a:t>
            </a:r>
            <a:r>
              <a:rPr lang="zh-CN" altLang="en-US" dirty="0">
                <a:latin typeface="Microsoft YaHei" panose="020B0503020204020204" pitchFamily="34" charset="-122"/>
                <a:ea typeface="Microsoft YaHei" panose="020B0503020204020204" pitchFamily="34" charset="-122"/>
              </a:rPr>
              <a:t>一个挨着一个排列。</a:t>
            </a:r>
            <a:endParaRPr lang="en-US" altLang="zh-CN" dirty="0">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如果这些局部变量中有数组之类的缓冲区，并且程序中存在数组越界的漏洞，那么越界的数组元素就有可能破坏栈中相邻变量的值。</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如果这个被覆盖的局部变量影响着后续程序的执行，就会导致程序出现错误的执行结果。</a:t>
            </a:r>
          </a:p>
        </p:txBody>
      </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4B4B855-5BCD-C5C3-8338-FBEC5CD65F6C}"/>
              </a:ext>
            </a:extLst>
          </p:cNvPr>
          <p:cNvSpPr txBox="1"/>
          <p:nvPr/>
        </p:nvSpPr>
        <p:spPr>
          <a:xfrm>
            <a:off x="6367985" y="1111329"/>
            <a:ext cx="240803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函数</a:t>
            </a:r>
            <a:r>
              <a:rPr kumimoji="1" lang="en-US" altLang="zh-CN" sz="2000" dirty="0">
                <a:solidFill>
                  <a:srgbClr val="0048AA"/>
                </a:solidFill>
                <a:latin typeface="Microsoft YaHei" panose="020B0503020204020204" pitchFamily="34" charset="-122"/>
                <a:ea typeface="Microsoft YaHei" panose="020B0503020204020204" pitchFamily="34" charset="-122"/>
              </a:rPr>
              <a:t>main</a:t>
            </a:r>
            <a:r>
              <a:rPr kumimoji="1" lang="zh-CN" altLang="en-US" sz="2000" dirty="0">
                <a:solidFill>
                  <a:srgbClr val="0048AA"/>
                </a:solidFill>
                <a:latin typeface="Microsoft YaHei" panose="020B0503020204020204" pitchFamily="34" charset="-122"/>
                <a:ea typeface="Microsoft YaHei" panose="020B0503020204020204" pitchFamily="34" charset="-122"/>
              </a:rPr>
              <a:t>调用过程</a:t>
            </a:r>
          </a:p>
        </p:txBody>
      </p:sp>
      <p:sp>
        <p:nvSpPr>
          <p:cNvPr id="16" name="矩形 15">
            <a:extLst>
              <a:ext uri="{FF2B5EF4-FFF2-40B4-BE49-F238E27FC236}">
                <a16:creationId xmlns:a16="http://schemas.microsoft.com/office/drawing/2014/main" id="{7AB3F5E2-683B-1D56-37C9-D932F0A184C5}"/>
              </a:ext>
            </a:extLst>
          </p:cNvPr>
          <p:cNvSpPr/>
          <p:nvPr/>
        </p:nvSpPr>
        <p:spPr>
          <a:xfrm>
            <a:off x="7176156" y="2059890"/>
            <a:ext cx="1013725" cy="3506286"/>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67352C2-BCB5-E9D8-81FD-3A57E0938193}"/>
              </a:ext>
            </a:extLst>
          </p:cNvPr>
          <p:cNvSpPr txBox="1"/>
          <p:nvPr/>
        </p:nvSpPr>
        <p:spPr>
          <a:xfrm>
            <a:off x="7304072" y="1735637"/>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高地址</a:t>
            </a:r>
          </a:p>
        </p:txBody>
      </p:sp>
      <p:sp>
        <p:nvSpPr>
          <p:cNvPr id="18" name="文本框 17">
            <a:extLst>
              <a:ext uri="{FF2B5EF4-FFF2-40B4-BE49-F238E27FC236}">
                <a16:creationId xmlns:a16="http://schemas.microsoft.com/office/drawing/2014/main" id="{390AF798-C4B1-F464-B7B6-F4DD4344887A}"/>
              </a:ext>
            </a:extLst>
          </p:cNvPr>
          <p:cNvSpPr txBox="1"/>
          <p:nvPr/>
        </p:nvSpPr>
        <p:spPr>
          <a:xfrm>
            <a:off x="7304071" y="5574276"/>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低地址</a:t>
            </a:r>
          </a:p>
        </p:txBody>
      </p:sp>
      <p:sp>
        <p:nvSpPr>
          <p:cNvPr id="19" name="文本框 18">
            <a:extLst>
              <a:ext uri="{FF2B5EF4-FFF2-40B4-BE49-F238E27FC236}">
                <a16:creationId xmlns:a16="http://schemas.microsoft.com/office/drawing/2014/main" id="{870C398C-185A-BD87-90B4-6AFEC31F89C3}"/>
              </a:ext>
            </a:extLst>
          </p:cNvPr>
          <p:cNvSpPr txBox="1"/>
          <p:nvPr/>
        </p:nvSpPr>
        <p:spPr>
          <a:xfrm>
            <a:off x="7148308" y="2392267"/>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old</a:t>
            </a:r>
            <a:r>
              <a:rPr kumimoji="1" lang="zh-CN" altLang="en-US" sz="1400" dirty="0"/>
              <a:t> </a:t>
            </a:r>
            <a:r>
              <a:rPr kumimoji="1" lang="en-US" altLang="zh-CN" sz="1400" dirty="0"/>
              <a:t>EBP</a:t>
            </a:r>
            <a:endParaRPr kumimoji="1" lang="zh-CN" altLang="en-US" sz="1400" dirty="0"/>
          </a:p>
        </p:txBody>
      </p:sp>
      <p:cxnSp>
        <p:nvCxnSpPr>
          <p:cNvPr id="20" name="直线连接符 19">
            <a:extLst>
              <a:ext uri="{FF2B5EF4-FFF2-40B4-BE49-F238E27FC236}">
                <a16:creationId xmlns:a16="http://schemas.microsoft.com/office/drawing/2014/main" id="{0173187F-40DC-C919-3EAF-C00E6CEE48DA}"/>
              </a:ext>
            </a:extLst>
          </p:cNvPr>
          <p:cNvCxnSpPr>
            <a:cxnSpLocks/>
          </p:cNvCxnSpPr>
          <p:nvPr/>
        </p:nvCxnSpPr>
        <p:spPr>
          <a:xfrm>
            <a:off x="7180430" y="3014872"/>
            <a:ext cx="1013731"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1" name="直线连接符 20">
            <a:extLst>
              <a:ext uri="{FF2B5EF4-FFF2-40B4-BE49-F238E27FC236}">
                <a16:creationId xmlns:a16="http://schemas.microsoft.com/office/drawing/2014/main" id="{EF695C24-72CF-4EE6-0393-00E3FE8A5C91}"/>
              </a:ext>
            </a:extLst>
          </p:cNvPr>
          <p:cNvCxnSpPr>
            <a:cxnSpLocks/>
          </p:cNvCxnSpPr>
          <p:nvPr/>
        </p:nvCxnSpPr>
        <p:spPr>
          <a:xfrm>
            <a:off x="7176123" y="2705465"/>
            <a:ext cx="1013730" cy="0"/>
          </a:xfrm>
          <a:prstGeom prst="line">
            <a:avLst/>
          </a:prstGeom>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37C0BDCB-05DF-67C0-B5E2-7575E66F7C2B}"/>
              </a:ext>
            </a:extLst>
          </p:cNvPr>
          <p:cNvSpPr txBox="1"/>
          <p:nvPr/>
        </p:nvSpPr>
        <p:spPr>
          <a:xfrm>
            <a:off x="7138270" y="2056608"/>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sz="1400" dirty="0"/>
              <a:t>返回地址</a:t>
            </a:r>
          </a:p>
        </p:txBody>
      </p:sp>
      <p:grpSp>
        <p:nvGrpSpPr>
          <p:cNvPr id="23" name="组合 22">
            <a:extLst>
              <a:ext uri="{FF2B5EF4-FFF2-40B4-BE49-F238E27FC236}">
                <a16:creationId xmlns:a16="http://schemas.microsoft.com/office/drawing/2014/main" id="{22873CD6-31FC-77AF-51B9-8BF3ACD1B638}"/>
              </a:ext>
            </a:extLst>
          </p:cNvPr>
          <p:cNvGrpSpPr/>
          <p:nvPr/>
        </p:nvGrpSpPr>
        <p:grpSpPr>
          <a:xfrm>
            <a:off x="8298187" y="2364385"/>
            <a:ext cx="1013731" cy="307777"/>
            <a:chOff x="10043698" y="3856703"/>
            <a:chExt cx="1013731" cy="307777"/>
          </a:xfrm>
        </p:grpSpPr>
        <p:sp>
          <p:nvSpPr>
            <p:cNvPr id="24" name="文本框 23">
              <a:extLst>
                <a:ext uri="{FF2B5EF4-FFF2-40B4-BE49-F238E27FC236}">
                  <a16:creationId xmlns:a16="http://schemas.microsoft.com/office/drawing/2014/main" id="{6F475D09-7593-31FA-9856-201D1DC97825}"/>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25" name="直线箭头连接符 24">
              <a:extLst>
                <a:ext uri="{FF2B5EF4-FFF2-40B4-BE49-F238E27FC236}">
                  <a16:creationId xmlns:a16="http://schemas.microsoft.com/office/drawing/2014/main" id="{BDB6FAF9-4F8C-D8DB-DDA9-D659311BE813}"/>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6" name="直线连接符 25">
            <a:extLst>
              <a:ext uri="{FF2B5EF4-FFF2-40B4-BE49-F238E27FC236}">
                <a16:creationId xmlns:a16="http://schemas.microsoft.com/office/drawing/2014/main" id="{F8075974-B130-E5CC-05A2-0EFBBC60DC4A}"/>
              </a:ext>
            </a:extLst>
          </p:cNvPr>
          <p:cNvCxnSpPr>
            <a:cxnSpLocks/>
          </p:cNvCxnSpPr>
          <p:nvPr/>
        </p:nvCxnSpPr>
        <p:spPr>
          <a:xfrm>
            <a:off x="7176123" y="3647970"/>
            <a:ext cx="1013731" cy="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7" name="文本框 26">
            <a:extLst>
              <a:ext uri="{FF2B5EF4-FFF2-40B4-BE49-F238E27FC236}">
                <a16:creationId xmlns:a16="http://schemas.microsoft.com/office/drawing/2014/main" id="{EF4D88C3-5A6C-04E7-0CF1-2E7C1AABD03C}"/>
              </a:ext>
            </a:extLst>
          </p:cNvPr>
          <p:cNvSpPr txBox="1"/>
          <p:nvPr/>
        </p:nvSpPr>
        <p:spPr>
          <a:xfrm>
            <a:off x="7168229" y="3995308"/>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a:t>
            </a:r>
            <a:endParaRPr kumimoji="1" lang="zh-CN" altLang="en-US" sz="1400" dirty="0"/>
          </a:p>
        </p:txBody>
      </p:sp>
      <p:grpSp>
        <p:nvGrpSpPr>
          <p:cNvPr id="28" name="组合 27">
            <a:extLst>
              <a:ext uri="{FF2B5EF4-FFF2-40B4-BE49-F238E27FC236}">
                <a16:creationId xmlns:a16="http://schemas.microsoft.com/office/drawing/2014/main" id="{07A8A6E5-2D28-5578-8FC3-4992AC3965C9}"/>
              </a:ext>
            </a:extLst>
          </p:cNvPr>
          <p:cNvGrpSpPr/>
          <p:nvPr/>
        </p:nvGrpSpPr>
        <p:grpSpPr>
          <a:xfrm>
            <a:off x="8302841" y="5182818"/>
            <a:ext cx="1013731" cy="307777"/>
            <a:chOff x="10043698" y="3856703"/>
            <a:chExt cx="1013731" cy="307777"/>
          </a:xfrm>
        </p:grpSpPr>
        <p:sp>
          <p:nvSpPr>
            <p:cNvPr id="29" name="文本框 28">
              <a:extLst>
                <a:ext uri="{FF2B5EF4-FFF2-40B4-BE49-F238E27FC236}">
                  <a16:creationId xmlns:a16="http://schemas.microsoft.com/office/drawing/2014/main" id="{31AD3924-8B0C-C04B-624D-2A8E3A392D86}"/>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30" name="直线箭头连接符 29">
              <a:extLst>
                <a:ext uri="{FF2B5EF4-FFF2-40B4-BE49-F238E27FC236}">
                  <a16:creationId xmlns:a16="http://schemas.microsoft.com/office/drawing/2014/main" id="{310DE95C-7123-B286-80E8-2259DE3A40B9}"/>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1" name="组合 30">
            <a:extLst>
              <a:ext uri="{FF2B5EF4-FFF2-40B4-BE49-F238E27FC236}">
                <a16:creationId xmlns:a16="http://schemas.microsoft.com/office/drawing/2014/main" id="{EB1F1B2F-3860-6CA8-A0D1-72CC6AA18943}"/>
              </a:ext>
            </a:extLst>
          </p:cNvPr>
          <p:cNvGrpSpPr/>
          <p:nvPr/>
        </p:nvGrpSpPr>
        <p:grpSpPr>
          <a:xfrm>
            <a:off x="6460123" y="3991265"/>
            <a:ext cx="566876" cy="307777"/>
            <a:chOff x="7501359" y="2397500"/>
            <a:chExt cx="566876" cy="307777"/>
          </a:xfrm>
        </p:grpSpPr>
        <p:cxnSp>
          <p:nvCxnSpPr>
            <p:cNvPr id="32" name="直线箭头连接符 31">
              <a:extLst>
                <a:ext uri="{FF2B5EF4-FFF2-40B4-BE49-F238E27FC236}">
                  <a16:creationId xmlns:a16="http://schemas.microsoft.com/office/drawing/2014/main" id="{2B9A6875-15C2-B3CF-09BB-0FD75149DF26}"/>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6097C34B-3F7D-3CB6-F1C1-875B7D4EFB18}"/>
                </a:ext>
              </a:extLst>
            </p:cNvPr>
            <p:cNvSpPr txBox="1"/>
            <p:nvPr/>
          </p:nvSpPr>
          <p:spPr>
            <a:xfrm>
              <a:off x="7501359" y="2397500"/>
              <a:ext cx="33745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a:t>
              </a:r>
              <a:endParaRPr kumimoji="1" lang="zh-CN" altLang="en-US" sz="1400" dirty="0"/>
            </a:p>
          </p:txBody>
        </p:sp>
      </p:grpSp>
      <p:cxnSp>
        <p:nvCxnSpPr>
          <p:cNvPr id="34" name="直线连接符 33">
            <a:extLst>
              <a:ext uri="{FF2B5EF4-FFF2-40B4-BE49-F238E27FC236}">
                <a16:creationId xmlns:a16="http://schemas.microsoft.com/office/drawing/2014/main" id="{85946EA9-36BC-0D45-D14F-1110CB425606}"/>
              </a:ext>
            </a:extLst>
          </p:cNvPr>
          <p:cNvCxnSpPr>
            <a:cxnSpLocks/>
          </p:cNvCxnSpPr>
          <p:nvPr/>
        </p:nvCxnSpPr>
        <p:spPr>
          <a:xfrm>
            <a:off x="7176123" y="2386809"/>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35" name="直线连接符 34">
            <a:extLst>
              <a:ext uri="{FF2B5EF4-FFF2-40B4-BE49-F238E27FC236}">
                <a16:creationId xmlns:a16="http://schemas.microsoft.com/office/drawing/2014/main" id="{7580BF33-10E0-2981-6B82-DC19A9BB014F}"/>
              </a:ext>
            </a:extLst>
          </p:cNvPr>
          <p:cNvCxnSpPr>
            <a:cxnSpLocks/>
          </p:cNvCxnSpPr>
          <p:nvPr/>
        </p:nvCxnSpPr>
        <p:spPr>
          <a:xfrm>
            <a:off x="7176123" y="3341527"/>
            <a:ext cx="1013731"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6" name="直线连接符 35">
            <a:extLst>
              <a:ext uri="{FF2B5EF4-FFF2-40B4-BE49-F238E27FC236}">
                <a16:creationId xmlns:a16="http://schemas.microsoft.com/office/drawing/2014/main" id="{8E79C27A-2A11-0155-381B-C3985E6D37A9}"/>
              </a:ext>
            </a:extLst>
          </p:cNvPr>
          <p:cNvCxnSpPr>
            <a:cxnSpLocks/>
          </p:cNvCxnSpPr>
          <p:nvPr/>
        </p:nvCxnSpPr>
        <p:spPr>
          <a:xfrm>
            <a:off x="7176122" y="3992025"/>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37" name="直线连接符 36">
            <a:extLst>
              <a:ext uri="{FF2B5EF4-FFF2-40B4-BE49-F238E27FC236}">
                <a16:creationId xmlns:a16="http://schemas.microsoft.com/office/drawing/2014/main" id="{02A96C48-D95C-2710-4C16-AA70CD625155}"/>
              </a:ext>
            </a:extLst>
          </p:cNvPr>
          <p:cNvCxnSpPr>
            <a:cxnSpLocks/>
          </p:cNvCxnSpPr>
          <p:nvPr/>
        </p:nvCxnSpPr>
        <p:spPr>
          <a:xfrm>
            <a:off x="7176122" y="4314754"/>
            <a:ext cx="1013731" cy="0"/>
          </a:xfrm>
          <a:prstGeom prst="line">
            <a:avLst/>
          </a:prstGeom>
        </p:spPr>
        <p:style>
          <a:lnRef idx="2">
            <a:schemeClr val="dk1"/>
          </a:lnRef>
          <a:fillRef idx="0">
            <a:schemeClr val="dk1"/>
          </a:fillRef>
          <a:effectRef idx="1">
            <a:schemeClr val="dk1"/>
          </a:effectRef>
          <a:fontRef idx="minor">
            <a:schemeClr val="tx1"/>
          </a:fontRef>
        </p:style>
      </p:cxnSp>
      <p:grpSp>
        <p:nvGrpSpPr>
          <p:cNvPr id="38" name="组合 37">
            <a:extLst>
              <a:ext uri="{FF2B5EF4-FFF2-40B4-BE49-F238E27FC236}">
                <a16:creationId xmlns:a16="http://schemas.microsoft.com/office/drawing/2014/main" id="{BF8B991D-175F-54C0-A7E1-C9B4AE57CBE6}"/>
              </a:ext>
            </a:extLst>
          </p:cNvPr>
          <p:cNvGrpSpPr/>
          <p:nvPr/>
        </p:nvGrpSpPr>
        <p:grpSpPr>
          <a:xfrm>
            <a:off x="6454792" y="3659144"/>
            <a:ext cx="566876" cy="307777"/>
            <a:chOff x="7501359" y="2397500"/>
            <a:chExt cx="566876" cy="307777"/>
          </a:xfrm>
        </p:grpSpPr>
        <p:cxnSp>
          <p:nvCxnSpPr>
            <p:cNvPr id="39" name="直线箭头连接符 38">
              <a:extLst>
                <a:ext uri="{FF2B5EF4-FFF2-40B4-BE49-F238E27FC236}">
                  <a16:creationId xmlns:a16="http://schemas.microsoft.com/office/drawing/2014/main" id="{D16CAE6F-4EF5-8B95-2F57-5928707335C3}"/>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文本框 39">
              <a:extLst>
                <a:ext uri="{FF2B5EF4-FFF2-40B4-BE49-F238E27FC236}">
                  <a16:creationId xmlns:a16="http://schemas.microsoft.com/office/drawing/2014/main" id="{E9828640-7954-5B74-3BAE-6213E6BB2371}"/>
                </a:ext>
              </a:extLst>
            </p:cNvPr>
            <p:cNvSpPr txBox="1"/>
            <p:nvPr/>
          </p:nvSpPr>
          <p:spPr>
            <a:xfrm>
              <a:off x="7501359" y="2397500"/>
              <a:ext cx="33745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a</a:t>
              </a:r>
              <a:endParaRPr kumimoji="1" lang="zh-CN" altLang="en-US" sz="1400" dirty="0"/>
            </a:p>
          </p:txBody>
        </p:sp>
      </p:grpSp>
      <p:sp>
        <p:nvSpPr>
          <p:cNvPr id="41" name="文本框 40">
            <a:extLst>
              <a:ext uri="{FF2B5EF4-FFF2-40B4-BE49-F238E27FC236}">
                <a16:creationId xmlns:a16="http://schemas.microsoft.com/office/drawing/2014/main" id="{11880D2B-49D6-6474-3F96-97CA8AD3B100}"/>
              </a:ext>
            </a:extLst>
          </p:cNvPr>
          <p:cNvSpPr txBox="1"/>
          <p:nvPr/>
        </p:nvSpPr>
        <p:spPr>
          <a:xfrm>
            <a:off x="7168228" y="301746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2</a:t>
            </a:r>
            <a:endParaRPr kumimoji="1" lang="zh-CN" altLang="en-US" sz="1400" dirty="0"/>
          </a:p>
        </p:txBody>
      </p:sp>
      <p:sp>
        <p:nvSpPr>
          <p:cNvPr id="42" name="文本框 41">
            <a:extLst>
              <a:ext uri="{FF2B5EF4-FFF2-40B4-BE49-F238E27FC236}">
                <a16:creationId xmlns:a16="http://schemas.microsoft.com/office/drawing/2014/main" id="{300404F6-2C30-890B-C35F-51C62B390958}"/>
              </a:ext>
            </a:extLst>
          </p:cNvPr>
          <p:cNvSpPr txBox="1"/>
          <p:nvPr/>
        </p:nvSpPr>
        <p:spPr>
          <a:xfrm>
            <a:off x="7168083" y="3338641"/>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3</a:t>
            </a:r>
            <a:endParaRPr kumimoji="1" lang="zh-CN" altLang="en-US" sz="1400" dirty="0"/>
          </a:p>
        </p:txBody>
      </p:sp>
      <p:sp>
        <p:nvSpPr>
          <p:cNvPr id="43" name="文本框 42">
            <a:extLst>
              <a:ext uri="{FF2B5EF4-FFF2-40B4-BE49-F238E27FC236}">
                <a16:creationId xmlns:a16="http://schemas.microsoft.com/office/drawing/2014/main" id="{53EB6EF5-8D9E-E59E-F232-209F27DA8843}"/>
              </a:ext>
            </a:extLst>
          </p:cNvPr>
          <p:cNvSpPr txBox="1"/>
          <p:nvPr/>
        </p:nvSpPr>
        <p:spPr>
          <a:xfrm>
            <a:off x="7167194" y="3660927"/>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4</a:t>
            </a:r>
            <a:endParaRPr kumimoji="1" lang="zh-CN" altLang="en-US" sz="1400" dirty="0"/>
          </a:p>
        </p:txBody>
      </p:sp>
      <p:sp>
        <p:nvSpPr>
          <p:cNvPr id="44" name="文本框 43">
            <a:extLst>
              <a:ext uri="{FF2B5EF4-FFF2-40B4-BE49-F238E27FC236}">
                <a16:creationId xmlns:a16="http://schemas.microsoft.com/office/drawing/2014/main" id="{705A028B-4C7E-F7C2-5A16-49082F140041}"/>
              </a:ext>
            </a:extLst>
          </p:cNvPr>
          <p:cNvSpPr txBox="1"/>
          <p:nvPr/>
        </p:nvSpPr>
        <p:spPr>
          <a:xfrm>
            <a:off x="7151374" y="2707872"/>
            <a:ext cx="102955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1</a:t>
            </a:r>
            <a:endParaRPr kumimoji="1" lang="zh-CN" altLang="en-US" sz="1400" dirty="0"/>
          </a:p>
        </p:txBody>
      </p:sp>
      <p:sp>
        <p:nvSpPr>
          <p:cNvPr id="45" name="矩形 44">
            <a:extLst>
              <a:ext uri="{FF2B5EF4-FFF2-40B4-BE49-F238E27FC236}">
                <a16:creationId xmlns:a16="http://schemas.microsoft.com/office/drawing/2014/main" id="{68657954-572E-18B8-FC98-DBCBEC7B2E6E}"/>
              </a:ext>
            </a:extLst>
          </p:cNvPr>
          <p:cNvSpPr/>
          <p:nvPr/>
        </p:nvSpPr>
        <p:spPr>
          <a:xfrm>
            <a:off x="7173011" y="3995308"/>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59" name="矩形 58">
            <a:extLst>
              <a:ext uri="{FF2B5EF4-FFF2-40B4-BE49-F238E27FC236}">
                <a16:creationId xmlns:a16="http://schemas.microsoft.com/office/drawing/2014/main" id="{5DDDA979-5B3F-1FB0-CF33-94ADF9A81D8F}"/>
              </a:ext>
            </a:extLst>
          </p:cNvPr>
          <p:cNvSpPr/>
          <p:nvPr/>
        </p:nvSpPr>
        <p:spPr>
          <a:xfrm>
            <a:off x="7178829" y="3674002"/>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0" name="矩形 59">
            <a:extLst>
              <a:ext uri="{FF2B5EF4-FFF2-40B4-BE49-F238E27FC236}">
                <a16:creationId xmlns:a16="http://schemas.microsoft.com/office/drawing/2014/main" id="{0BF144CA-E619-2F16-4ED7-F9FAF6AB3477}"/>
              </a:ext>
            </a:extLst>
          </p:cNvPr>
          <p:cNvSpPr/>
          <p:nvPr/>
        </p:nvSpPr>
        <p:spPr>
          <a:xfrm>
            <a:off x="7178829" y="3352695"/>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1" name="矩形 60">
            <a:extLst>
              <a:ext uri="{FF2B5EF4-FFF2-40B4-BE49-F238E27FC236}">
                <a16:creationId xmlns:a16="http://schemas.microsoft.com/office/drawing/2014/main" id="{CC712BF6-B307-E7DE-D8B0-DBFFC970763A}"/>
              </a:ext>
            </a:extLst>
          </p:cNvPr>
          <p:cNvSpPr/>
          <p:nvPr/>
        </p:nvSpPr>
        <p:spPr>
          <a:xfrm>
            <a:off x="7178829" y="3031388"/>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2" name="矩形 61">
            <a:extLst>
              <a:ext uri="{FF2B5EF4-FFF2-40B4-BE49-F238E27FC236}">
                <a16:creationId xmlns:a16="http://schemas.microsoft.com/office/drawing/2014/main" id="{9BF0DDD3-352A-A1AD-D159-F3B280CCBE5C}"/>
              </a:ext>
            </a:extLst>
          </p:cNvPr>
          <p:cNvSpPr/>
          <p:nvPr/>
        </p:nvSpPr>
        <p:spPr>
          <a:xfrm>
            <a:off x="7180946" y="2698615"/>
            <a:ext cx="1012698" cy="31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3" name="矩形 62">
            <a:extLst>
              <a:ext uri="{FF2B5EF4-FFF2-40B4-BE49-F238E27FC236}">
                <a16:creationId xmlns:a16="http://schemas.microsoft.com/office/drawing/2014/main" id="{9C05F12F-6D7A-9305-36F0-B9C607954B15}"/>
              </a:ext>
            </a:extLst>
          </p:cNvPr>
          <p:cNvSpPr/>
          <p:nvPr/>
        </p:nvSpPr>
        <p:spPr>
          <a:xfrm>
            <a:off x="7171842" y="3659889"/>
            <a:ext cx="1012698" cy="3240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4" name="矩形 63">
            <a:extLst>
              <a:ext uri="{FF2B5EF4-FFF2-40B4-BE49-F238E27FC236}">
                <a16:creationId xmlns:a16="http://schemas.microsoft.com/office/drawing/2014/main" id="{68CA6CEC-2C93-1F34-BEEE-4755EB826108}"/>
              </a:ext>
            </a:extLst>
          </p:cNvPr>
          <p:cNvSpPr/>
          <p:nvPr/>
        </p:nvSpPr>
        <p:spPr>
          <a:xfrm>
            <a:off x="7172360" y="3311459"/>
            <a:ext cx="1012698" cy="3475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5" name="矩形 64">
            <a:extLst>
              <a:ext uri="{FF2B5EF4-FFF2-40B4-BE49-F238E27FC236}">
                <a16:creationId xmlns:a16="http://schemas.microsoft.com/office/drawing/2014/main" id="{BEE6A713-1ABD-7DAD-F835-7A0BB8C0F002}"/>
              </a:ext>
            </a:extLst>
          </p:cNvPr>
          <p:cNvSpPr/>
          <p:nvPr/>
        </p:nvSpPr>
        <p:spPr>
          <a:xfrm>
            <a:off x="7174510" y="2999214"/>
            <a:ext cx="1012698" cy="3103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
        <p:nvSpPr>
          <p:cNvPr id="66" name="矩形 65">
            <a:extLst>
              <a:ext uri="{FF2B5EF4-FFF2-40B4-BE49-F238E27FC236}">
                <a16:creationId xmlns:a16="http://schemas.microsoft.com/office/drawing/2014/main" id="{B4ABF820-2C58-060C-E20A-737E25E3A95B}"/>
              </a:ext>
            </a:extLst>
          </p:cNvPr>
          <p:cNvSpPr/>
          <p:nvPr/>
        </p:nvSpPr>
        <p:spPr>
          <a:xfrm>
            <a:off x="7180946" y="2697063"/>
            <a:ext cx="1012698" cy="3061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s</a:t>
            </a:r>
            <a:endParaRPr kumimoji="1" lang="zh-CN" altLang="en-US" sz="1400" dirty="0"/>
          </a:p>
        </p:txBody>
      </p:sp>
    </p:spTree>
    <p:extLst>
      <p:ext uri="{BB962C8B-B14F-4D97-AF65-F5344CB8AC3E}">
        <p14:creationId xmlns:p14="http://schemas.microsoft.com/office/powerpoint/2010/main" val="237368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F52AD0E-9E09-7B13-19B9-9C73163A92B1}"/>
              </a:ext>
            </a:extLst>
          </p:cNvPr>
          <p:cNvSpPr txBox="1"/>
          <p:nvPr>
            <p:custDataLst>
              <p:tags r:id="rId2"/>
            </p:custDataLst>
          </p:nvPr>
        </p:nvSpPr>
        <p:spPr>
          <a:xfrm>
            <a:off x="1219200" y="635000"/>
            <a:ext cx="9753600" cy="5588000"/>
          </a:xfrm>
          <a:prstGeom prst="rect">
            <a:avLst/>
          </a:prstGeom>
          <a:noFill/>
        </p:spPr>
        <p:txBody>
          <a:bodyPr vert="horz" wrap="square" rtlCol="0" anchor="ctr" anchorCtr="0">
            <a:noAutofit/>
          </a:bodyPr>
          <a:lstStyle/>
          <a:p>
            <a:r>
              <a:rPr lang="en" altLang="zh-CN" sz="2400" dirty="0">
                <a:solidFill>
                  <a:srgbClr val="AF00DB"/>
                </a:solidFill>
                <a:latin typeface="Microsoft YaHei" panose="020B0503020204020204" pitchFamily="34" charset="-122"/>
                <a:ea typeface="Microsoft YaHei" panose="020B0503020204020204" pitchFamily="34" charset="-122"/>
              </a:rPr>
              <a:t>#include</a:t>
            </a:r>
            <a:r>
              <a:rPr lang="en" altLang="zh-CN" sz="2400" dirty="0">
                <a:solidFill>
                  <a:srgbClr val="0000FF"/>
                </a:solidFill>
                <a:latin typeface="Microsoft YaHei" panose="020B0503020204020204" pitchFamily="34" charset="-122"/>
                <a:ea typeface="Microsoft YaHei" panose="020B0503020204020204" pitchFamily="34" charset="-122"/>
              </a:rPr>
              <a:t> </a:t>
            </a:r>
            <a:r>
              <a:rPr lang="en" altLang="zh-CN" sz="2400" dirty="0">
                <a:solidFill>
                  <a:srgbClr val="A31515"/>
                </a:solidFill>
                <a:latin typeface="Microsoft YaHei" panose="020B0503020204020204" pitchFamily="34" charset="-122"/>
                <a:ea typeface="Microsoft YaHei" panose="020B0503020204020204" pitchFamily="34" charset="-122"/>
              </a:rPr>
              <a:t>"stdio.h“</a:t>
            </a:r>
          </a:p>
          <a:p>
            <a:br>
              <a:rPr lang="en" altLang="zh-CN" sz="2400" dirty="0">
                <a:solidFill>
                  <a:srgbClr val="000000"/>
                </a:solidFill>
                <a:latin typeface="Microsoft YaHei" panose="020B0503020204020204" pitchFamily="34" charset="-122"/>
                <a:ea typeface="Microsoft YaHei" panose="020B0503020204020204" pitchFamily="34" charset="-122"/>
              </a:rPr>
            </a:br>
            <a:r>
              <a:rPr lang="en" altLang="zh-CN" sz="2400" dirty="0">
                <a:solidFill>
                  <a:srgbClr val="0000FF"/>
                </a:solidFill>
                <a:latin typeface="Microsoft YaHei" panose="020B0503020204020204" pitchFamily="34" charset="-122"/>
                <a:ea typeface="Microsoft YaHei" panose="020B0503020204020204" pitchFamily="34" charset="-122"/>
              </a:rPr>
              <a:t>void</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795E26"/>
                </a:solidFill>
                <a:latin typeface="Microsoft YaHei" panose="020B0503020204020204" pitchFamily="34" charset="-122"/>
                <a:ea typeface="Microsoft YaHei" panose="020B0503020204020204" pitchFamily="34" charset="-122"/>
              </a:rPr>
              <a:t>why_here</a:t>
            </a:r>
            <a:r>
              <a:rPr lang="en" altLang="zh-CN" sz="2400" dirty="0">
                <a:solidFill>
                  <a:srgbClr val="000000"/>
                </a:solidFill>
                <a:latin typeface="Microsoft YaHei" panose="020B0503020204020204" pitchFamily="34" charset="-122"/>
                <a:ea typeface="Microsoft YaHei" panose="020B0503020204020204" pitchFamily="34" charset="-122"/>
              </a:rPr>
              <a:t>(){</a:t>
            </a:r>
          </a:p>
          <a:p>
            <a:r>
              <a:rPr lang="zh-CN" altLang="en-US" sz="2400" dirty="0">
                <a:solidFill>
                  <a:srgbClr val="795E26"/>
                </a:solidFill>
                <a:latin typeface="Microsoft YaHei" panose="020B0503020204020204" pitchFamily="34" charset="-122"/>
                <a:ea typeface="Microsoft YaHei" panose="020B0503020204020204" pitchFamily="34" charset="-122"/>
              </a:rPr>
              <a:t>    </a:t>
            </a:r>
            <a:r>
              <a:rPr lang="en" altLang="zh-CN" sz="2400" dirty="0">
                <a:solidFill>
                  <a:srgbClr val="795E26"/>
                </a:solidFill>
                <a:latin typeface="Microsoft YaHei" panose="020B0503020204020204" pitchFamily="34" charset="-122"/>
                <a:ea typeface="Microsoft YaHei" panose="020B0503020204020204" pitchFamily="34" charset="-122"/>
              </a:rPr>
              <a:t>printf</a:t>
            </a:r>
            <a:r>
              <a:rPr lang="en" altLang="zh-CN" sz="2400" dirty="0">
                <a:solidFill>
                  <a:srgbClr val="000000"/>
                </a:solidFill>
                <a:latin typeface="Microsoft YaHei" panose="020B0503020204020204" pitchFamily="34" charset="-122"/>
                <a:ea typeface="Microsoft YaHei" panose="020B0503020204020204" pitchFamily="34" charset="-122"/>
              </a:rPr>
              <a:t>(</a:t>
            </a:r>
            <a:r>
              <a:rPr lang="en" altLang="zh-CN" sz="2400" dirty="0">
                <a:solidFill>
                  <a:srgbClr val="A31515"/>
                </a:solidFill>
                <a:latin typeface="Microsoft YaHei" panose="020B0503020204020204" pitchFamily="34" charset="-122"/>
                <a:ea typeface="Microsoft YaHei" panose="020B0503020204020204" pitchFamily="34" charset="-122"/>
              </a:rPr>
              <a:t>"why are you here?</a:t>
            </a:r>
            <a:r>
              <a:rPr lang="en" altLang="zh-CN" sz="2400" dirty="0">
                <a:solidFill>
                  <a:srgbClr val="EE0000"/>
                </a:solidFill>
                <a:latin typeface="Microsoft YaHei" panose="020B0503020204020204" pitchFamily="34" charset="-122"/>
                <a:ea typeface="Microsoft YaHei" panose="020B0503020204020204" pitchFamily="34" charset="-122"/>
              </a:rPr>
              <a:t>\n</a:t>
            </a:r>
            <a:r>
              <a:rPr lang="en" altLang="zh-CN" sz="2400" dirty="0">
                <a:solidFill>
                  <a:srgbClr val="A31515"/>
                </a:solidFill>
                <a:latin typeface="Microsoft YaHei" panose="020B0503020204020204" pitchFamily="34" charset="-122"/>
                <a:ea typeface="Microsoft YaHei" panose="020B0503020204020204" pitchFamily="34" charset="-122"/>
              </a:rPr>
              <a:t>"</a:t>
            </a:r>
            <a:r>
              <a:rPr lang="en" altLang="zh-CN" sz="2400" dirty="0">
                <a:solidFill>
                  <a:srgbClr val="000000"/>
                </a:solidFill>
                <a:latin typeface="Microsoft YaHei" panose="020B0503020204020204" pitchFamily="34" charset="-122"/>
                <a:ea typeface="Microsoft YaHei" panose="020B0503020204020204" pitchFamily="34" charset="-122"/>
              </a:rPr>
              <a:t>);</a:t>
            </a:r>
          </a:p>
          <a:p>
            <a:r>
              <a:rPr lang="en" altLang="zh-CN" sz="2400" dirty="0">
                <a:solidFill>
                  <a:srgbClr val="000000"/>
                </a:solidFill>
                <a:latin typeface="Microsoft YaHei" panose="020B0503020204020204" pitchFamily="34" charset="-122"/>
                <a:ea typeface="Microsoft YaHei" panose="020B0503020204020204" pitchFamily="34" charset="-122"/>
              </a:rPr>
              <a:t>}</a:t>
            </a:r>
          </a:p>
          <a:p>
            <a:br>
              <a:rPr lang="en" altLang="zh-CN" sz="2400" dirty="0">
                <a:solidFill>
                  <a:srgbClr val="000000"/>
                </a:solidFill>
                <a:latin typeface="Microsoft YaHei" panose="020B0503020204020204" pitchFamily="34" charset="-122"/>
                <a:ea typeface="Microsoft YaHei" panose="020B0503020204020204" pitchFamily="34" charset="-122"/>
              </a:rPr>
            </a:br>
            <a:r>
              <a:rPr lang="en" altLang="zh-CN" sz="2400" dirty="0">
                <a:solidFill>
                  <a:srgbClr val="0000FF"/>
                </a:solidFill>
                <a:latin typeface="Microsoft YaHei" panose="020B0503020204020204" pitchFamily="34" charset="-122"/>
                <a:ea typeface="Microsoft YaHei" panose="020B0503020204020204" pitchFamily="34" charset="-122"/>
              </a:rPr>
              <a:t>void</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795E26"/>
                </a:solidFill>
                <a:latin typeface="Microsoft YaHei" panose="020B0503020204020204" pitchFamily="34" charset="-122"/>
                <a:ea typeface="Microsoft YaHei" panose="020B0503020204020204" pitchFamily="34" charset="-122"/>
              </a:rPr>
              <a:t>f</a:t>
            </a:r>
            <a:r>
              <a:rPr lang="en" altLang="zh-CN" sz="2400" dirty="0">
                <a:solidFill>
                  <a:srgbClr val="000000"/>
                </a:solidFill>
                <a:latin typeface="Microsoft YaHei" panose="020B0503020204020204" pitchFamily="34" charset="-122"/>
                <a:ea typeface="Microsoft YaHei" panose="020B0503020204020204" pitchFamily="34" charset="-122"/>
              </a:rPr>
              <a:t>(){</a:t>
            </a:r>
          </a:p>
          <a:p>
            <a:r>
              <a:rPr lang="zh-CN" altLang="en-US" sz="2400" dirty="0">
                <a:solidFill>
                  <a:srgbClr val="0000FF"/>
                </a:solidFill>
                <a:latin typeface="Microsoft YaHei" panose="020B0503020204020204" pitchFamily="34" charset="-122"/>
                <a:ea typeface="Microsoft YaHei" panose="020B0503020204020204" pitchFamily="34" charset="-122"/>
              </a:rPr>
              <a:t>    </a:t>
            </a:r>
            <a:r>
              <a:rPr lang="en-US" altLang="zh-CN" sz="2400" dirty="0">
                <a:solidFill>
                  <a:srgbClr val="0000FF"/>
                </a:solidFill>
                <a:latin typeface="Microsoft YaHei" panose="020B0503020204020204" pitchFamily="34" charset="-122"/>
                <a:ea typeface="Microsoft YaHei" panose="020B0503020204020204" pitchFamily="34" charset="-122"/>
              </a:rPr>
              <a:t>int </a:t>
            </a:r>
            <a:r>
              <a:rPr lang="en-US" altLang="zh-CN" sz="2400" dirty="0">
                <a:latin typeface="Microsoft YaHei" panose="020B0503020204020204" pitchFamily="34" charset="-122"/>
                <a:ea typeface="Microsoft YaHei" panose="020B0503020204020204" pitchFamily="34" charset="-122"/>
              </a:rPr>
              <a:t>buff; </a:t>
            </a:r>
            <a:r>
              <a:rPr lang="en-US" altLang="zh-CN" sz="2400" dirty="0">
                <a:solidFill>
                  <a:srgbClr val="0000FF"/>
                </a:solidFill>
                <a:latin typeface="Microsoft YaHei" panose="020B0503020204020204" pitchFamily="34" charset="-122"/>
                <a:ea typeface="Microsoft YaHei" panose="020B0503020204020204" pitchFamily="34" charset="-122"/>
              </a:rPr>
              <a:t>int * </a:t>
            </a:r>
            <a:r>
              <a:rPr lang="en-US" altLang="zh-CN" sz="2400" dirty="0">
                <a:latin typeface="Microsoft YaHei" panose="020B0503020204020204" pitchFamily="34" charset="-122"/>
                <a:ea typeface="Microsoft YaHei" panose="020B0503020204020204" pitchFamily="34" charset="-122"/>
              </a:rPr>
              <a:t>p</a:t>
            </a:r>
            <a:r>
              <a:rPr lang="en-US" altLang="zh-CN" sz="2400" dirty="0">
                <a:solidFill>
                  <a:srgbClr val="0000FF"/>
                </a:solidFill>
                <a:latin typeface="Microsoft YaHei" panose="020B0503020204020204" pitchFamily="34" charset="-122"/>
                <a:ea typeface="Microsoft YaHei" panose="020B0503020204020204" pitchFamily="34" charset="-122"/>
              </a:rPr>
              <a:t> = &amp;</a:t>
            </a:r>
            <a:r>
              <a:rPr lang="en-US" altLang="zh-CN" sz="2400" dirty="0">
                <a:latin typeface="Microsoft YaHei" panose="020B0503020204020204" pitchFamily="34" charset="-122"/>
                <a:ea typeface="Microsoft YaHei" panose="020B0503020204020204" pitchFamily="34" charset="-122"/>
              </a:rPr>
              <a:t>buff;</a:t>
            </a:r>
            <a:r>
              <a:rPr lang="en-US" altLang="zh-CN" sz="2400" dirty="0">
                <a:solidFill>
                  <a:srgbClr val="0000FF"/>
                </a:solidFill>
                <a:latin typeface="Microsoft YaHei" panose="020B0503020204020204" pitchFamily="34" charset="-122"/>
                <a:ea typeface="Microsoft YaHei" panose="020B0503020204020204" pitchFamily="34" charset="-122"/>
              </a:rPr>
              <a:t> </a:t>
            </a:r>
            <a:endParaRPr lang="en" altLang="zh-CN" sz="2400" dirty="0">
              <a:solidFill>
                <a:srgbClr val="000000"/>
              </a:solidFill>
              <a:latin typeface="Microsoft YaHei" panose="020B0503020204020204" pitchFamily="34" charset="-122"/>
              <a:ea typeface="Microsoft YaHei" panose="020B0503020204020204" pitchFamily="34" charset="-122"/>
            </a:endParaRPr>
          </a:p>
          <a:p>
            <a:r>
              <a:rPr lang="en" altLang="zh-CN" sz="2400" dirty="0">
                <a:solidFill>
                  <a:srgbClr val="000000"/>
                </a:solidFill>
                <a:latin typeface="Microsoft YaHei" panose="020B0503020204020204" pitchFamily="34" charset="-122"/>
                <a:ea typeface="Microsoft YaHei" panose="020B0503020204020204" pitchFamily="34" charset="-122"/>
              </a:rPr>
              <a:t>    </a:t>
            </a:r>
            <a:r>
              <a:rPr lang="zh-CN" altLang="en-US" sz="2400" dirty="0">
                <a:solidFill>
                  <a:srgbClr val="639EF4"/>
                </a:solidFill>
                <a:latin typeface="Microsoft YaHei" panose="020B0503020204020204" pitchFamily="34" charset="-122"/>
                <a:ea typeface="Microsoft YaHei" panose="020B0503020204020204" pitchFamily="34" charset="-122"/>
              </a:rPr>
              <a:t> </a:t>
            </a:r>
            <a:r>
              <a:rPr lang="en-US" altLang="zh-CN" sz="2400" dirty="0">
                <a:solidFill>
                  <a:srgbClr val="639EF4"/>
                </a:solidFill>
                <a:latin typeface="Microsoft YaHei" panose="020B0503020204020204" pitchFamily="34" charset="-122"/>
                <a:ea typeface="Microsoft YaHei" panose="020B0503020204020204" pitchFamily="34" charset="-122"/>
              </a:rPr>
              <a:t>[</a:t>
            </a:r>
            <a:r>
              <a:rPr lang="zh-CN" altLang="en-US" sz="2400" dirty="0">
                <a:solidFill>
                  <a:srgbClr val="639EF4"/>
                </a:solidFill>
                <a:latin typeface="Microsoft YaHei" panose="020B0503020204020204" pitchFamily="34" charset="-122"/>
                <a:ea typeface="Microsoft YaHei" panose="020B0503020204020204" pitchFamily="34" charset="-122"/>
              </a:rPr>
              <a:t>填空</a:t>
            </a:r>
            <a:r>
              <a:rPr lang="en-US" altLang="zh-CN" sz="2400" dirty="0">
                <a:solidFill>
                  <a:srgbClr val="639EF4"/>
                </a:solidFill>
                <a:latin typeface="Microsoft YaHei" panose="020B0503020204020204" pitchFamily="34" charset="-122"/>
                <a:ea typeface="Microsoft YaHei" panose="020B0503020204020204" pitchFamily="34" charset="-122"/>
              </a:rPr>
              <a:t>1]</a:t>
            </a:r>
            <a:r>
              <a:rPr lang="en-US"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0000FF"/>
                </a:solidFill>
                <a:latin typeface="Microsoft YaHei" panose="020B0503020204020204" pitchFamily="34" charset="-122"/>
                <a:ea typeface="Microsoft YaHei" panose="020B0503020204020204" pitchFamily="34" charset="-122"/>
              </a:rPr>
              <a:t>int</a:t>
            </a:r>
            <a:r>
              <a:rPr lang="en" altLang="zh-CN" sz="2400" dirty="0">
                <a:solidFill>
                  <a:srgbClr val="000000"/>
                </a:solidFill>
                <a:latin typeface="Microsoft YaHei" panose="020B0503020204020204" pitchFamily="34" charset="-122"/>
                <a:ea typeface="Microsoft YaHei" panose="020B0503020204020204" pitchFamily="34" charset="-122"/>
              </a:rPr>
              <a:t>)why_here;</a:t>
            </a:r>
          </a:p>
          <a:p>
            <a:r>
              <a:rPr lang="en" altLang="zh-CN" sz="2400" dirty="0">
                <a:solidFill>
                  <a:srgbClr val="000000"/>
                </a:solidFill>
                <a:latin typeface="Microsoft YaHei" panose="020B0503020204020204" pitchFamily="34" charset="-122"/>
                <a:ea typeface="Microsoft YaHei" panose="020B0503020204020204" pitchFamily="34" charset="-122"/>
              </a:rPr>
              <a:t>}</a:t>
            </a:r>
          </a:p>
          <a:p>
            <a:br>
              <a:rPr lang="en" altLang="zh-CN" sz="2400" dirty="0">
                <a:solidFill>
                  <a:srgbClr val="000000"/>
                </a:solidFill>
                <a:latin typeface="Microsoft YaHei" panose="020B0503020204020204" pitchFamily="34" charset="-122"/>
                <a:ea typeface="Microsoft YaHei" panose="020B0503020204020204" pitchFamily="34" charset="-122"/>
              </a:rPr>
            </a:br>
            <a:r>
              <a:rPr lang="en" altLang="zh-CN" sz="2400" dirty="0">
                <a:solidFill>
                  <a:srgbClr val="0000FF"/>
                </a:solidFill>
                <a:latin typeface="Microsoft YaHei" panose="020B0503020204020204" pitchFamily="34" charset="-122"/>
                <a:ea typeface="Microsoft YaHei" panose="020B0503020204020204" pitchFamily="34" charset="-122"/>
              </a:rPr>
              <a:t>int</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795E26"/>
                </a:solidFill>
                <a:latin typeface="Microsoft YaHei" panose="020B0503020204020204" pitchFamily="34" charset="-122"/>
                <a:ea typeface="Microsoft YaHei" panose="020B0503020204020204" pitchFamily="34" charset="-122"/>
              </a:rPr>
              <a:t>main</a:t>
            </a:r>
            <a:r>
              <a:rPr lang="en" altLang="zh-CN" sz="2400" dirty="0">
                <a:solidFill>
                  <a:srgbClr val="000000"/>
                </a:solidFill>
                <a:latin typeface="Microsoft YaHei" panose="020B0503020204020204" pitchFamily="34" charset="-122"/>
                <a:ea typeface="Microsoft YaHei" panose="020B0503020204020204" pitchFamily="34" charset="-122"/>
              </a:rPr>
              <a:t>(</a:t>
            </a:r>
            <a:r>
              <a:rPr lang="en" altLang="zh-CN" sz="2400" dirty="0">
                <a:solidFill>
                  <a:srgbClr val="0000FF"/>
                </a:solidFill>
                <a:latin typeface="Microsoft YaHei" panose="020B0503020204020204" pitchFamily="34" charset="-122"/>
                <a:ea typeface="Microsoft YaHei" panose="020B0503020204020204" pitchFamily="34" charset="-122"/>
              </a:rPr>
              <a:t>int</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001080"/>
                </a:solidFill>
                <a:latin typeface="Microsoft YaHei" panose="020B0503020204020204" pitchFamily="34" charset="-122"/>
                <a:ea typeface="Microsoft YaHei" panose="020B0503020204020204" pitchFamily="34" charset="-122"/>
              </a:rPr>
              <a:t>argc</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0000FF"/>
                </a:solidFill>
                <a:latin typeface="Microsoft YaHei" panose="020B0503020204020204" pitchFamily="34" charset="-122"/>
                <a:ea typeface="Microsoft YaHei" panose="020B0503020204020204" pitchFamily="34" charset="-122"/>
              </a:rPr>
              <a:t>char</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001080"/>
                </a:solidFill>
                <a:latin typeface="Microsoft YaHei" panose="020B0503020204020204" pitchFamily="34" charset="-122"/>
                <a:ea typeface="Microsoft YaHei" panose="020B0503020204020204" pitchFamily="34" charset="-122"/>
              </a:rPr>
              <a:t>argv</a:t>
            </a:r>
            <a:r>
              <a:rPr lang="en" altLang="zh-CN" sz="2400" dirty="0">
                <a:solidFill>
                  <a:srgbClr val="0000FF"/>
                </a:solidFill>
                <a:latin typeface="Microsoft YaHei" panose="020B0503020204020204" pitchFamily="34" charset="-122"/>
                <a:ea typeface="Microsoft YaHei" panose="020B0503020204020204" pitchFamily="34" charset="-122"/>
              </a:rPr>
              <a:t>[]</a:t>
            </a:r>
            <a:r>
              <a:rPr lang="en" altLang="zh-CN" sz="2400" dirty="0">
                <a:solidFill>
                  <a:srgbClr val="000000"/>
                </a:solidFill>
                <a:latin typeface="Microsoft YaHei" panose="020B0503020204020204" pitchFamily="34" charset="-122"/>
                <a:ea typeface="Microsoft YaHei" panose="020B0503020204020204" pitchFamily="34" charset="-122"/>
              </a:rPr>
              <a:t>){</a:t>
            </a:r>
          </a:p>
          <a:p>
            <a:r>
              <a:rPr lang="zh-CN" altLang="en-US" sz="2400" dirty="0">
                <a:solidFill>
                  <a:srgbClr val="795E26"/>
                </a:solidFill>
                <a:latin typeface="Microsoft YaHei" panose="020B0503020204020204" pitchFamily="34" charset="-122"/>
                <a:ea typeface="Microsoft YaHei" panose="020B0503020204020204" pitchFamily="34" charset="-122"/>
              </a:rPr>
              <a:t>    </a:t>
            </a:r>
            <a:r>
              <a:rPr lang="en" altLang="zh-CN" sz="2400" dirty="0">
                <a:solidFill>
                  <a:srgbClr val="795E26"/>
                </a:solidFill>
                <a:latin typeface="Microsoft YaHei" panose="020B0503020204020204" pitchFamily="34" charset="-122"/>
                <a:ea typeface="Microsoft YaHei" panose="020B0503020204020204" pitchFamily="34" charset="-122"/>
              </a:rPr>
              <a:t>f</a:t>
            </a:r>
            <a:r>
              <a:rPr lang="en" altLang="zh-CN" sz="2400" dirty="0">
                <a:solidFill>
                  <a:srgbClr val="000000"/>
                </a:solidFill>
                <a:latin typeface="Microsoft YaHei" panose="020B0503020204020204" pitchFamily="34" charset="-122"/>
                <a:ea typeface="Microsoft YaHei" panose="020B0503020204020204" pitchFamily="34" charset="-122"/>
              </a:rPr>
              <a:t>();</a:t>
            </a:r>
          </a:p>
          <a:p>
            <a:r>
              <a:rPr lang="zh-CN" altLang="en-US" sz="2400" dirty="0">
                <a:solidFill>
                  <a:srgbClr val="AF00DB"/>
                </a:solidFill>
                <a:latin typeface="Microsoft YaHei" panose="020B0503020204020204" pitchFamily="34" charset="-122"/>
                <a:ea typeface="Microsoft YaHei" panose="020B0503020204020204" pitchFamily="34" charset="-122"/>
              </a:rPr>
              <a:t>    </a:t>
            </a:r>
            <a:r>
              <a:rPr lang="en" altLang="zh-CN" sz="2400" dirty="0">
                <a:solidFill>
                  <a:srgbClr val="AF00DB"/>
                </a:solidFill>
                <a:latin typeface="Microsoft YaHei" panose="020B0503020204020204" pitchFamily="34" charset="-122"/>
                <a:ea typeface="Microsoft YaHei" panose="020B0503020204020204" pitchFamily="34" charset="-122"/>
              </a:rPr>
              <a:t>return</a:t>
            </a:r>
            <a:r>
              <a:rPr lang="en" altLang="zh-CN" sz="2400" dirty="0">
                <a:solidFill>
                  <a:srgbClr val="000000"/>
                </a:solidFill>
                <a:latin typeface="Microsoft YaHei" panose="020B0503020204020204" pitchFamily="34" charset="-122"/>
                <a:ea typeface="Microsoft YaHei" panose="020B0503020204020204" pitchFamily="34" charset="-122"/>
              </a:rPr>
              <a:t> </a:t>
            </a:r>
            <a:r>
              <a:rPr lang="en" altLang="zh-CN" sz="2400" dirty="0">
                <a:solidFill>
                  <a:srgbClr val="098658"/>
                </a:solidFill>
                <a:latin typeface="Microsoft YaHei" panose="020B0503020204020204" pitchFamily="34" charset="-122"/>
                <a:ea typeface="Microsoft YaHei" panose="020B0503020204020204" pitchFamily="34" charset="-122"/>
              </a:rPr>
              <a:t>0</a:t>
            </a:r>
            <a:r>
              <a:rPr lang="en" altLang="zh-CN" sz="2400" dirty="0">
                <a:solidFill>
                  <a:srgbClr val="000000"/>
                </a:solidFill>
                <a:latin typeface="Microsoft YaHei" panose="020B0503020204020204" pitchFamily="34" charset="-122"/>
                <a:ea typeface="Microsoft YaHei" panose="020B0503020204020204" pitchFamily="34" charset="-122"/>
              </a:rPr>
              <a:t>;</a:t>
            </a:r>
          </a:p>
          <a:p>
            <a:r>
              <a:rPr lang="en" altLang="zh-CN" sz="2400" dirty="0">
                <a:solidFill>
                  <a:srgbClr val="000000"/>
                </a:solidFill>
                <a:latin typeface="Microsoft YaHei" panose="020B0503020204020204" pitchFamily="34" charset="-122"/>
                <a:ea typeface="Microsoft YaHei" panose="020B0503020204020204" pitchFamily="34" charset="-122"/>
              </a:rPr>
              <a:t>}</a:t>
            </a:r>
          </a:p>
        </p:txBody>
      </p:sp>
      <p:sp>
        <p:nvSpPr>
          <p:cNvPr id="7" name="矩形: 圆角 6">
            <a:extLst>
              <a:ext uri="{FF2B5EF4-FFF2-40B4-BE49-F238E27FC236}">
                <a16:creationId xmlns:a16="http://schemas.microsoft.com/office/drawing/2014/main" id="{FCE061C8-B0E0-49C5-D064-F41708E89299}"/>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287BCD12-4367-254E-22F4-BFC6BCB48E92}"/>
              </a:ext>
            </a:extLst>
          </p:cNvPr>
          <p:cNvGrpSpPr/>
          <p:nvPr>
            <p:custDataLst>
              <p:tags r:id="rId4"/>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E571AF21-6EEB-FFAC-EEF5-E4B3A3ECAB08}"/>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545B5ADD-FF66-5DCA-C792-31AF334F0299}"/>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C5E53EE9-71AD-F2A4-9B4D-1587B6C2ECEF}"/>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E8923319-5104-B08E-04A1-21F1E04BB4B5}"/>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72601B0-F07D-E271-07AB-C3E38FBC851B}"/>
              </a:ext>
            </a:extLst>
          </p:cNvPr>
          <p:cNvPicPr>
            <a:picLocks/>
          </p:cNvPicPr>
          <p:nvPr>
            <p:custDataLst>
              <p:tags r:id="rId5"/>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4888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正确答案</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21130" cy="5256211"/>
            <a:chOff x="623888" y="1052513"/>
            <a:chExt cx="5121130" cy="5256211"/>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04333" y="1695459"/>
              <a:ext cx="4894584" cy="4247317"/>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"why are you here?</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US" altLang="zh-CN" sz="1800" dirty="0">
                  <a:solidFill>
                    <a:srgbClr val="0000FF"/>
                  </a:solidFill>
                  <a:latin typeface="Microsoft YaHei" panose="020B0503020204020204" pitchFamily="34" charset="-122"/>
                  <a:ea typeface="Microsoft YaHei" panose="020B0503020204020204" pitchFamily="34" charset="-122"/>
                </a:rPr>
                <a:t>int </a:t>
              </a:r>
              <a:r>
                <a:rPr lang="en-US" altLang="zh-CN" sz="1800" dirty="0">
                  <a:latin typeface="Microsoft YaHei" panose="020B0503020204020204" pitchFamily="34" charset="-122"/>
                  <a:ea typeface="Microsoft YaHei" panose="020B0503020204020204" pitchFamily="34" charset="-122"/>
                </a:rPr>
                <a:t>buff; </a:t>
              </a:r>
              <a:r>
                <a:rPr lang="en-US" altLang="zh-CN" sz="1800" dirty="0">
                  <a:solidFill>
                    <a:srgbClr val="0000FF"/>
                  </a:solidFill>
                  <a:latin typeface="Microsoft YaHei" panose="020B0503020204020204" pitchFamily="34" charset="-122"/>
                  <a:ea typeface="Microsoft YaHei" panose="020B0503020204020204" pitchFamily="34" charset="-122"/>
                </a:rPr>
                <a:t>int * </a:t>
              </a:r>
              <a:r>
                <a:rPr lang="en-US" altLang="zh-CN" sz="1800" dirty="0">
                  <a:latin typeface="Microsoft YaHei" panose="020B0503020204020204" pitchFamily="34" charset="-122"/>
                  <a:ea typeface="Microsoft YaHei" panose="020B0503020204020204" pitchFamily="34" charset="-122"/>
                </a:rPr>
                <a:t>p</a:t>
              </a:r>
              <a:r>
                <a:rPr lang="en-US" altLang="zh-CN" sz="1800" dirty="0">
                  <a:solidFill>
                    <a:srgbClr val="0000FF"/>
                  </a:solidFill>
                  <a:latin typeface="Microsoft YaHei" panose="020B0503020204020204" pitchFamily="34" charset="-122"/>
                  <a:ea typeface="Microsoft YaHei" panose="020B0503020204020204" pitchFamily="34" charset="-122"/>
                </a:rPr>
                <a:t> = &amp;</a:t>
              </a:r>
              <a:r>
                <a:rPr lang="en-US" altLang="zh-CN" sz="1800" dirty="0">
                  <a:latin typeface="Microsoft YaHei" panose="020B0503020204020204" pitchFamily="34" charset="-122"/>
                  <a:ea typeface="Microsoft YaHei" panose="020B0503020204020204" pitchFamily="34" charset="-122"/>
                </a:rPr>
                <a:t>buff;</a:t>
              </a:r>
              <a:r>
                <a:rPr lang="en-US" altLang="zh-CN" sz="1800" dirty="0">
                  <a:solidFill>
                    <a:srgbClr val="0000FF"/>
                  </a:solidFill>
                  <a:latin typeface="Microsoft YaHei" panose="020B0503020204020204" pitchFamily="34" charset="-122"/>
                  <a:ea typeface="Microsoft YaHei" panose="020B0503020204020204" pitchFamily="34" charset="-122"/>
                </a:rPr>
                <a:t> </a:t>
              </a:r>
              <a:endParaRPr lang="en" altLang="zh-CN" sz="1800" dirty="0">
                <a:solidFill>
                  <a:srgbClr val="000000"/>
                </a:solidFill>
                <a:latin typeface="Microsoft YaHei" panose="020B0503020204020204" pitchFamily="34" charset="-122"/>
                <a:ea typeface="Microsoft YaHei" panose="020B0503020204020204" pitchFamily="34" charset="-122"/>
              </a:endParaRPr>
            </a:p>
            <a:p>
              <a:r>
                <a:rPr lang="en" altLang="zh-CN" sz="1800" dirty="0">
                  <a:solidFill>
                    <a:srgbClr val="000000"/>
                  </a:solidFill>
                  <a:latin typeface="Microsoft YaHei" panose="020B0503020204020204" pitchFamily="34" charset="-122"/>
                  <a:ea typeface="Microsoft YaHei" panose="020B0503020204020204" pitchFamily="34" charset="-122"/>
                </a:rPr>
                <a:t>    </a:t>
              </a:r>
              <a:r>
                <a:rPr lang="zh-CN" altLang="en-US" sz="1800" dirty="0">
                  <a:solidFill>
                    <a:srgbClr val="639EF4"/>
                  </a:solidFill>
                  <a:latin typeface="Microsoft YaHei" panose="020B0503020204020204" pitchFamily="34" charset="-122"/>
                  <a:ea typeface="Microsoft YaHei" panose="020B0503020204020204" pitchFamily="34" charset="-122"/>
                </a:rPr>
                <a:t> </a:t>
              </a:r>
              <a:r>
                <a:rPr lang="en-US" altLang="zh-CN" sz="1800" dirty="0">
                  <a:solidFill>
                    <a:srgbClr val="639EF4"/>
                  </a:solidFill>
                  <a:latin typeface="Microsoft YaHei" panose="020B0503020204020204" pitchFamily="34" charset="-122"/>
                  <a:ea typeface="Microsoft YaHei" panose="020B0503020204020204" pitchFamily="34" charset="-122"/>
                </a:rPr>
                <a:t>[</a:t>
              </a:r>
              <a:r>
                <a:rPr lang="zh-CN" altLang="en-US" sz="1800" dirty="0">
                  <a:solidFill>
                    <a:srgbClr val="639EF4"/>
                  </a:solidFill>
                  <a:latin typeface="Microsoft YaHei" panose="020B0503020204020204" pitchFamily="34" charset="-122"/>
                  <a:ea typeface="Microsoft YaHei" panose="020B0503020204020204" pitchFamily="34" charset="-122"/>
                </a:rPr>
                <a:t>填空</a:t>
              </a:r>
              <a:r>
                <a:rPr lang="en-US" altLang="zh-CN" sz="1800" dirty="0">
                  <a:solidFill>
                    <a:srgbClr val="639EF4"/>
                  </a:solidFill>
                  <a:latin typeface="Microsoft YaHei" panose="020B0503020204020204" pitchFamily="34" charset="-122"/>
                  <a:ea typeface="Microsoft YaHei" panose="020B0503020204020204" pitchFamily="34" charset="-122"/>
                </a:rPr>
                <a:t>1]</a:t>
              </a:r>
              <a:r>
                <a:rPr lang="en-US" altLang="zh-CN" sz="1800" dirty="0">
                  <a:solidFill>
                    <a:srgbClr val="000000"/>
                  </a:solidFill>
                  <a:latin typeface="Microsoft YaHei" panose="020B0503020204020204" pitchFamily="34" charset="-122"/>
                  <a:ea typeface="Microsoft YaHei" panose="020B0503020204020204" pitchFamily="34" charset="-122"/>
                </a:rPr>
                <a:t> </a:t>
              </a:r>
              <a:r>
                <a:rPr lang="en" altLang="zh-CN" sz="1800" dirty="0">
                  <a:solidFill>
                    <a:srgbClr val="000000"/>
                  </a:solidFill>
                  <a:latin typeface="Microsoft YaHei" panose="020B0503020204020204" pitchFamily="34" charset="-122"/>
                  <a:ea typeface="Microsoft YaHei" panose="020B0503020204020204" pitchFamily="34" charset="-122"/>
                </a:rPr>
                <a:t>= (</a:t>
              </a:r>
              <a:r>
                <a:rPr lang="en" altLang="zh-CN" sz="1800" dirty="0">
                  <a:solidFill>
                    <a:srgbClr val="0000FF"/>
                  </a:solidFill>
                  <a:latin typeface="Microsoft YaHei" panose="020B0503020204020204" pitchFamily="34" charset="-122"/>
                  <a:ea typeface="Microsoft YaHei" panose="020B0503020204020204" pitchFamily="34" charset="-122"/>
                </a:rPr>
                <a:t>int</a:t>
              </a:r>
              <a:r>
                <a:rPr lang="en" altLang="zh-CN" sz="1800" dirty="0">
                  <a:solidFill>
                    <a:srgbClr val="000000"/>
                  </a:solidFill>
                  <a:latin typeface="Microsoft YaHei" panose="020B0503020204020204" pitchFamily="34" charset="-122"/>
                  <a:ea typeface="Microsoft YaHei" panose="020B0503020204020204" pitchFamily="34" charset="-122"/>
                </a:rPr>
                <a:t>)why_here;</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sp>
        <p:nvSpPr>
          <p:cNvPr id="13" name="矩形 12">
            <a:extLst>
              <a:ext uri="{FF2B5EF4-FFF2-40B4-BE49-F238E27FC236}">
                <a16:creationId xmlns:a16="http://schemas.microsoft.com/office/drawing/2014/main" id="{20D59CD3-9B74-B65A-55E2-3D6ECFFA6C6B}"/>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4C532A0A-822F-2EF1-0E5B-34C4571F8B96}"/>
              </a:ext>
            </a:extLst>
          </p:cNvPr>
          <p:cNvSpPr txBox="1"/>
          <p:nvPr/>
        </p:nvSpPr>
        <p:spPr>
          <a:xfrm>
            <a:off x="6456040" y="1125340"/>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正确答案</a:t>
            </a:r>
          </a:p>
        </p:txBody>
      </p:sp>
      <p:sp>
        <p:nvSpPr>
          <p:cNvPr id="15" name="文本框 14">
            <a:extLst>
              <a:ext uri="{FF2B5EF4-FFF2-40B4-BE49-F238E27FC236}">
                <a16:creationId xmlns:a16="http://schemas.microsoft.com/office/drawing/2014/main" id="{516770F2-C0CF-969D-891B-93B2A7C417B7}"/>
              </a:ext>
            </a:extLst>
          </p:cNvPr>
          <p:cNvSpPr txBox="1"/>
          <p:nvPr/>
        </p:nvSpPr>
        <p:spPr>
          <a:xfrm>
            <a:off x="6425174" y="1695458"/>
            <a:ext cx="4894584" cy="923330"/>
          </a:xfrm>
          <a:prstGeom prst="rect">
            <a:avLst/>
          </a:prstGeom>
          <a:noFill/>
        </p:spPr>
        <p:txBody>
          <a:bodyPr wrap="square" rtlCol="0">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p[2]</a:t>
            </a:r>
          </a:p>
          <a:p>
            <a:r>
              <a:rPr lang="zh-CN" altLang="en-US" dirty="0">
                <a:solidFill>
                  <a:srgbClr val="000000"/>
                </a:solidFill>
                <a:latin typeface="Microsoft YaHei" panose="020B0503020204020204" pitchFamily="34" charset="-122"/>
                <a:ea typeface="Microsoft YaHei" panose="020B0503020204020204" pitchFamily="34" charset="-122"/>
              </a:rPr>
              <a:t>或</a:t>
            </a:r>
            <a:endParaRPr lang="en-US" altLang="zh-CN" dirty="0">
              <a:solidFill>
                <a:srgbClr val="000000"/>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*(p+2)</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C39E3136-3D34-160F-C0FE-41FE58473E52}"/>
              </a:ext>
            </a:extLst>
          </p:cNvPr>
          <p:cNvSpPr txBox="1"/>
          <p:nvPr/>
        </p:nvSpPr>
        <p:spPr>
          <a:xfrm>
            <a:off x="839416" y="1111329"/>
            <a:ext cx="381771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
        <p:nvSpPr>
          <p:cNvPr id="3" name="矩形 2">
            <a:extLst>
              <a:ext uri="{FF2B5EF4-FFF2-40B4-BE49-F238E27FC236}">
                <a16:creationId xmlns:a16="http://schemas.microsoft.com/office/drawing/2014/main" id="{E29DB813-DAFD-E2E0-CED9-85A42F965CE6}"/>
              </a:ext>
            </a:extLst>
          </p:cNvPr>
          <p:cNvSpPr/>
          <p:nvPr/>
        </p:nvSpPr>
        <p:spPr>
          <a:xfrm>
            <a:off x="8925427" y="2200265"/>
            <a:ext cx="1013725" cy="3506286"/>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D1DAD5C1-056F-46B6-9B99-D352C0493D67}"/>
              </a:ext>
            </a:extLst>
          </p:cNvPr>
          <p:cNvSpPr txBox="1"/>
          <p:nvPr/>
        </p:nvSpPr>
        <p:spPr>
          <a:xfrm>
            <a:off x="9053343" y="1876012"/>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高地址</a:t>
            </a:r>
          </a:p>
        </p:txBody>
      </p:sp>
      <p:sp>
        <p:nvSpPr>
          <p:cNvPr id="7" name="文本框 6">
            <a:extLst>
              <a:ext uri="{FF2B5EF4-FFF2-40B4-BE49-F238E27FC236}">
                <a16:creationId xmlns:a16="http://schemas.microsoft.com/office/drawing/2014/main" id="{8C56B701-0969-54AD-1A5A-B82C6557F3D3}"/>
              </a:ext>
            </a:extLst>
          </p:cNvPr>
          <p:cNvSpPr txBox="1"/>
          <p:nvPr/>
        </p:nvSpPr>
        <p:spPr>
          <a:xfrm>
            <a:off x="9053342" y="5714651"/>
            <a:ext cx="75787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1400" dirty="0"/>
              <a:t>低地址</a:t>
            </a:r>
          </a:p>
        </p:txBody>
      </p:sp>
      <p:sp>
        <p:nvSpPr>
          <p:cNvPr id="8" name="文本框 7">
            <a:extLst>
              <a:ext uri="{FF2B5EF4-FFF2-40B4-BE49-F238E27FC236}">
                <a16:creationId xmlns:a16="http://schemas.microsoft.com/office/drawing/2014/main" id="{FC3F1669-1227-0D34-A104-62A999734564}"/>
              </a:ext>
            </a:extLst>
          </p:cNvPr>
          <p:cNvSpPr txBox="1"/>
          <p:nvPr/>
        </p:nvSpPr>
        <p:spPr>
          <a:xfrm>
            <a:off x="8925427" y="3077061"/>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sz="1400" dirty="0"/>
              <a:t>返回地址</a:t>
            </a:r>
          </a:p>
        </p:txBody>
      </p:sp>
      <p:cxnSp>
        <p:nvCxnSpPr>
          <p:cNvPr id="10" name="直线连接符 33">
            <a:extLst>
              <a:ext uri="{FF2B5EF4-FFF2-40B4-BE49-F238E27FC236}">
                <a16:creationId xmlns:a16="http://schemas.microsoft.com/office/drawing/2014/main" id="{E17A0859-3088-83AE-E893-9174D99DB714}"/>
              </a:ext>
            </a:extLst>
          </p:cNvPr>
          <p:cNvCxnSpPr>
            <a:cxnSpLocks/>
          </p:cNvCxnSpPr>
          <p:nvPr/>
        </p:nvCxnSpPr>
        <p:spPr>
          <a:xfrm>
            <a:off x="8925421" y="3068960"/>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16" name="直线连接符 33">
            <a:extLst>
              <a:ext uri="{FF2B5EF4-FFF2-40B4-BE49-F238E27FC236}">
                <a16:creationId xmlns:a16="http://schemas.microsoft.com/office/drawing/2014/main" id="{585DA43A-6039-B97F-6A58-2CC19B2E1FD4}"/>
              </a:ext>
            </a:extLst>
          </p:cNvPr>
          <p:cNvCxnSpPr>
            <a:cxnSpLocks/>
          </p:cNvCxnSpPr>
          <p:nvPr/>
        </p:nvCxnSpPr>
        <p:spPr>
          <a:xfrm>
            <a:off x="8925427" y="3384838"/>
            <a:ext cx="1013731" cy="0"/>
          </a:xfrm>
          <a:prstGeom prst="line">
            <a:avLst/>
          </a:prstGeom>
        </p:spPr>
        <p:style>
          <a:lnRef idx="2">
            <a:schemeClr val="dk1"/>
          </a:lnRef>
          <a:fillRef idx="0">
            <a:schemeClr val="dk1"/>
          </a:fillRef>
          <a:effectRef idx="1">
            <a:schemeClr val="dk1"/>
          </a:effectRef>
          <a:fontRef idx="minor">
            <a:schemeClr val="tx1"/>
          </a:fontRef>
        </p:style>
      </p:cxnSp>
      <p:sp>
        <p:nvSpPr>
          <p:cNvPr id="17" name="文本框 16">
            <a:extLst>
              <a:ext uri="{FF2B5EF4-FFF2-40B4-BE49-F238E27FC236}">
                <a16:creationId xmlns:a16="http://schemas.microsoft.com/office/drawing/2014/main" id="{352B26AA-A7CA-88E9-25A6-5147BEFB458F}"/>
              </a:ext>
            </a:extLst>
          </p:cNvPr>
          <p:cNvSpPr txBox="1"/>
          <p:nvPr/>
        </p:nvSpPr>
        <p:spPr>
          <a:xfrm>
            <a:off x="8925427" y="3383349"/>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old EBP</a:t>
            </a:r>
            <a:endParaRPr kumimoji="1" lang="zh-CN" altLang="en-US" sz="1400" dirty="0"/>
          </a:p>
        </p:txBody>
      </p:sp>
      <p:cxnSp>
        <p:nvCxnSpPr>
          <p:cNvPr id="18" name="直线连接符 33">
            <a:extLst>
              <a:ext uri="{FF2B5EF4-FFF2-40B4-BE49-F238E27FC236}">
                <a16:creationId xmlns:a16="http://schemas.microsoft.com/office/drawing/2014/main" id="{A901669F-7EB7-0043-E185-D1CBB0F4CB10}"/>
              </a:ext>
            </a:extLst>
          </p:cNvPr>
          <p:cNvCxnSpPr>
            <a:cxnSpLocks/>
          </p:cNvCxnSpPr>
          <p:nvPr/>
        </p:nvCxnSpPr>
        <p:spPr>
          <a:xfrm>
            <a:off x="8925427" y="3690819"/>
            <a:ext cx="1013731" cy="0"/>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33">
            <a:extLst>
              <a:ext uri="{FF2B5EF4-FFF2-40B4-BE49-F238E27FC236}">
                <a16:creationId xmlns:a16="http://schemas.microsoft.com/office/drawing/2014/main" id="{A95B0245-AAA0-B089-ADE7-2B09131E75E2}"/>
              </a:ext>
            </a:extLst>
          </p:cNvPr>
          <p:cNvCxnSpPr>
            <a:cxnSpLocks/>
          </p:cNvCxnSpPr>
          <p:nvPr/>
        </p:nvCxnSpPr>
        <p:spPr>
          <a:xfrm>
            <a:off x="8925427" y="4005064"/>
            <a:ext cx="1013731" cy="0"/>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65F06D9F-69A9-50DD-ECB0-F5589915D13F}"/>
              </a:ext>
            </a:extLst>
          </p:cNvPr>
          <p:cNvSpPr txBox="1"/>
          <p:nvPr/>
        </p:nvSpPr>
        <p:spPr>
          <a:xfrm>
            <a:off x="8925413" y="3697287"/>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buff</a:t>
            </a:r>
            <a:endParaRPr kumimoji="1" lang="zh-CN" altLang="en-US" sz="1400" dirty="0"/>
          </a:p>
        </p:txBody>
      </p:sp>
      <p:cxnSp>
        <p:nvCxnSpPr>
          <p:cNvPr id="21" name="直线连接符 33">
            <a:extLst>
              <a:ext uri="{FF2B5EF4-FFF2-40B4-BE49-F238E27FC236}">
                <a16:creationId xmlns:a16="http://schemas.microsoft.com/office/drawing/2014/main" id="{C44E6A11-0997-80DE-23C5-A30C6AA5C041}"/>
              </a:ext>
            </a:extLst>
          </p:cNvPr>
          <p:cNvCxnSpPr>
            <a:cxnSpLocks/>
          </p:cNvCxnSpPr>
          <p:nvPr/>
        </p:nvCxnSpPr>
        <p:spPr>
          <a:xfrm>
            <a:off x="8925412" y="4321880"/>
            <a:ext cx="1013731" cy="0"/>
          </a:xfrm>
          <a:prstGeom prst="line">
            <a:avLst/>
          </a:prstGeom>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DFA7D92A-904D-494A-05F8-81B927C69A6C}"/>
              </a:ext>
            </a:extLst>
          </p:cNvPr>
          <p:cNvSpPr txBox="1"/>
          <p:nvPr/>
        </p:nvSpPr>
        <p:spPr>
          <a:xfrm>
            <a:off x="8947392" y="4011225"/>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p</a:t>
            </a:r>
            <a:endParaRPr kumimoji="1" lang="zh-CN" altLang="en-US" sz="1400" dirty="0"/>
          </a:p>
        </p:txBody>
      </p:sp>
      <p:grpSp>
        <p:nvGrpSpPr>
          <p:cNvPr id="23" name="组合 22">
            <a:extLst>
              <a:ext uri="{FF2B5EF4-FFF2-40B4-BE49-F238E27FC236}">
                <a16:creationId xmlns:a16="http://schemas.microsoft.com/office/drawing/2014/main" id="{65BD39FD-95F7-EFF9-F588-C2F90E8A5D67}"/>
              </a:ext>
            </a:extLst>
          </p:cNvPr>
          <p:cNvGrpSpPr/>
          <p:nvPr/>
        </p:nvGrpSpPr>
        <p:grpSpPr>
          <a:xfrm>
            <a:off x="8277442" y="3703255"/>
            <a:ext cx="566876" cy="307777"/>
            <a:chOff x="7501359" y="2397500"/>
            <a:chExt cx="566876" cy="307777"/>
          </a:xfrm>
        </p:grpSpPr>
        <p:cxnSp>
          <p:nvCxnSpPr>
            <p:cNvPr id="24" name="直线箭头连接符 31">
              <a:extLst>
                <a:ext uri="{FF2B5EF4-FFF2-40B4-BE49-F238E27FC236}">
                  <a16:creationId xmlns:a16="http://schemas.microsoft.com/office/drawing/2014/main" id="{D2C4B39D-7B32-D40E-51FC-E27DFA1B3A51}"/>
                </a:ext>
              </a:extLst>
            </p:cNvPr>
            <p:cNvCxnSpPr>
              <a:cxnSpLocks/>
            </p:cNvCxnSpPr>
            <p:nvPr/>
          </p:nvCxnSpPr>
          <p:spPr>
            <a:xfrm>
              <a:off x="7826188" y="2561080"/>
              <a:ext cx="2420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文本框 24">
              <a:extLst>
                <a:ext uri="{FF2B5EF4-FFF2-40B4-BE49-F238E27FC236}">
                  <a16:creationId xmlns:a16="http://schemas.microsoft.com/office/drawing/2014/main" id="{37560E2A-7611-053C-C519-492E1A8B264C}"/>
                </a:ext>
              </a:extLst>
            </p:cNvPr>
            <p:cNvSpPr txBox="1"/>
            <p:nvPr/>
          </p:nvSpPr>
          <p:spPr>
            <a:xfrm>
              <a:off x="7501359" y="2397500"/>
              <a:ext cx="33745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p</a:t>
              </a:r>
              <a:endParaRPr kumimoji="1" lang="zh-CN" altLang="en-US" sz="1400" dirty="0"/>
            </a:p>
          </p:txBody>
        </p:sp>
      </p:grpSp>
    </p:spTree>
    <p:extLst>
      <p:ext uri="{BB962C8B-B14F-4D97-AF65-F5344CB8AC3E}">
        <p14:creationId xmlns:p14="http://schemas.microsoft.com/office/powerpoint/2010/main" val="228315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堆缓冲区溢出漏洞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44185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堆溢出漏洞是指在堆中发生的溢出漏洞。</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威胁</a:t>
            </a:r>
          </a:p>
        </p:txBody>
      </p:sp>
      <p:sp>
        <p:nvSpPr>
          <p:cNvPr id="2" name="文本框 1">
            <a:extLst>
              <a:ext uri="{FF2B5EF4-FFF2-40B4-BE49-F238E27FC236}">
                <a16:creationId xmlns:a16="http://schemas.microsoft.com/office/drawing/2014/main" id="{097B83A1-4253-36C2-2F9D-F313C4CF2DC4}"/>
              </a:ext>
            </a:extLst>
          </p:cNvPr>
          <p:cNvSpPr txBox="1"/>
          <p:nvPr/>
        </p:nvSpPr>
        <p:spPr>
          <a:xfrm>
            <a:off x="6417455" y="1929217"/>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堆溢出后，数据可覆盖堆区的不同堆块的数据，带来安全威胁。</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332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文本框 44">
            <a:extLst>
              <a:ext uri="{FF2B5EF4-FFF2-40B4-BE49-F238E27FC236}">
                <a16:creationId xmlns:a16="http://schemas.microsoft.com/office/drawing/2014/main" id="{5ADFBC3E-31C0-A9AB-3842-24FE67956327}"/>
              </a:ext>
            </a:extLst>
          </p:cNvPr>
          <p:cNvSpPr txBox="1"/>
          <p:nvPr/>
        </p:nvSpPr>
        <p:spPr>
          <a:xfrm>
            <a:off x="6384032" y="1111329"/>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运行结果</a:t>
            </a:r>
          </a:p>
        </p:txBody>
      </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5BB3E4C6-2FC1-8503-4EF2-A7F285EC89BB}"/>
              </a:ext>
            </a:extLst>
          </p:cNvPr>
          <p:cNvPicPr>
            <a:picLocks noChangeAspect="1"/>
          </p:cNvPicPr>
          <p:nvPr/>
        </p:nvPicPr>
        <p:blipFill>
          <a:blip r:embed="rId2"/>
          <a:stretch>
            <a:fillRect/>
          </a:stretch>
        </p:blipFill>
        <p:spPr>
          <a:xfrm>
            <a:off x="6409496" y="2277142"/>
            <a:ext cx="4925939" cy="2879780"/>
          </a:xfrm>
          <a:prstGeom prst="rect">
            <a:avLst/>
          </a:prstGeom>
        </p:spPr>
      </p:pic>
      <p:sp>
        <p:nvSpPr>
          <p:cNvPr id="9" name="矩形 8">
            <a:extLst>
              <a:ext uri="{FF2B5EF4-FFF2-40B4-BE49-F238E27FC236}">
                <a16:creationId xmlns:a16="http://schemas.microsoft.com/office/drawing/2014/main" id="{C0F44430-9A0B-4002-7AEA-7A41764A1036}"/>
              </a:ext>
            </a:extLst>
          </p:cNvPr>
          <p:cNvSpPr/>
          <p:nvPr/>
        </p:nvSpPr>
        <p:spPr>
          <a:xfrm>
            <a:off x="758971"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69" y="1496935"/>
            <a:ext cx="5204275" cy="4770537"/>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 =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795E26"/>
                </a:solidFill>
                <a:latin typeface="Microsoft YaHei" panose="020B0503020204020204" pitchFamily="34" charset="-122"/>
                <a:ea typeface="Microsoft YaHei" panose="020B0503020204020204" pitchFamily="34" charset="-122"/>
              </a:rPr>
              <a:t>malloc</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FF"/>
                </a:solidFill>
                <a:latin typeface="Microsoft YaHei" panose="020B0503020204020204" pitchFamily="34" charset="-122"/>
                <a:ea typeface="Microsoft YaHei" panose="020B0503020204020204" pitchFamily="34" charset="-122"/>
              </a:rPr>
              <a:t>sizeof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10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*b =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795E26"/>
                </a:solidFill>
                <a:latin typeface="Microsoft YaHei" panose="020B0503020204020204" pitchFamily="34" charset="-122"/>
                <a:ea typeface="Microsoft YaHei" panose="020B0503020204020204" pitchFamily="34" charset="-122"/>
              </a:rPr>
              <a:t>malloc</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sizeof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10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"address of a = </a:t>
            </a:r>
            <a:r>
              <a:rPr lang="en" altLang="zh-CN" sz="1600" dirty="0">
                <a:solidFill>
                  <a:srgbClr val="001080"/>
                </a:solidFill>
                <a:latin typeface="Microsoft YaHei" panose="020B0503020204020204" pitchFamily="34" charset="-122"/>
                <a:ea typeface="Microsoft YaHei" panose="020B0503020204020204" pitchFamily="34" charset="-122"/>
              </a:rPr>
              <a:t>%p</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"address of b = </a:t>
            </a:r>
            <a:r>
              <a:rPr lang="en" altLang="zh-CN" sz="1600" dirty="0">
                <a:solidFill>
                  <a:srgbClr val="001080"/>
                </a:solidFill>
                <a:latin typeface="Microsoft YaHei" panose="020B0503020204020204" pitchFamily="34" charset="-122"/>
                <a:ea typeface="Microsoft YaHei" panose="020B0503020204020204" pitchFamily="34" charset="-122"/>
              </a:rPr>
              <a:t>%p</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b);</a:t>
            </a:r>
          </a:p>
          <a:p>
            <a:br>
              <a:rPr lang="en" altLang="zh-CN" sz="1600" dirty="0">
                <a:solidFill>
                  <a:srgbClr val="000000"/>
                </a:solidFill>
                <a:latin typeface="Microsoft YaHei" panose="020B0503020204020204" pitchFamily="34" charset="-122"/>
                <a:ea typeface="Microsoft YaHei" panose="020B0503020204020204" pitchFamily="34" charset="-122"/>
              </a:rPr>
            </a:br>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long</a:t>
            </a:r>
            <a:r>
              <a:rPr lang="en" altLang="zh-CN" sz="1600" dirty="0">
                <a:solidFill>
                  <a:srgbClr val="000000"/>
                </a:solidFill>
                <a:latin typeface="Microsoft YaHei" panose="020B0503020204020204" pitchFamily="34" charset="-122"/>
                <a:ea typeface="Microsoft YaHei" panose="020B0503020204020204" pitchFamily="34" charset="-122"/>
              </a:rPr>
              <a:t> distance = (</a:t>
            </a:r>
            <a:r>
              <a:rPr lang="en" altLang="zh-CN" sz="1600" dirty="0">
                <a:solidFill>
                  <a:srgbClr val="0000FF"/>
                </a:solidFill>
                <a:latin typeface="Microsoft YaHei" panose="020B0503020204020204" pitchFamily="34" charset="-122"/>
                <a:ea typeface="Microsoft YaHei" panose="020B0503020204020204" pitchFamily="34" charset="-122"/>
              </a:rPr>
              <a:t>long</a:t>
            </a:r>
            <a:r>
              <a:rPr lang="en" altLang="zh-CN" sz="1600" dirty="0">
                <a:solidFill>
                  <a:srgbClr val="000000"/>
                </a:solidFill>
                <a:latin typeface="Microsoft YaHei" panose="020B0503020204020204" pitchFamily="34" charset="-122"/>
                <a:ea typeface="Microsoft YaHei" panose="020B0503020204020204" pitchFamily="34" charset="-122"/>
              </a:rPr>
              <a:t>)a - (</a:t>
            </a:r>
            <a:r>
              <a:rPr lang="en" altLang="zh-CN" sz="1600" dirty="0">
                <a:solidFill>
                  <a:srgbClr val="0000FF"/>
                </a:solidFill>
                <a:latin typeface="Microsoft YaHei" panose="020B0503020204020204" pitchFamily="34" charset="-122"/>
                <a:ea typeface="Microsoft YaHei" panose="020B0503020204020204" pitchFamily="34" charset="-122"/>
              </a:rPr>
              <a:t>long</a:t>
            </a:r>
            <a:r>
              <a:rPr lang="en" altLang="zh-CN" sz="1600" dirty="0">
                <a:solidFill>
                  <a:srgbClr val="000000"/>
                </a:solidFill>
                <a:latin typeface="Microsoft YaHei" panose="020B0503020204020204" pitchFamily="34" charset="-122"/>
                <a:ea typeface="Microsoft YaHei" panose="020B0503020204020204" pitchFamily="34" charset="-122"/>
              </a:rPr>
              <a:t>)b;</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"distance from a to b = </a:t>
            </a:r>
            <a:r>
              <a:rPr lang="en" altLang="zh-CN" sz="1600" dirty="0">
                <a:solidFill>
                  <a:srgbClr val="001080"/>
                </a:solidFill>
                <a:latin typeface="Microsoft YaHei" panose="020B0503020204020204" pitchFamily="34" charset="-122"/>
                <a:ea typeface="Microsoft YaHei" panose="020B0503020204020204" pitchFamily="34" charset="-122"/>
              </a:rPr>
              <a:t>%d</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distance);</a:t>
            </a:r>
          </a:p>
          <a:p>
            <a:br>
              <a:rPr lang="en" altLang="zh-CN" sz="1600" dirty="0">
                <a:solidFill>
                  <a:srgbClr val="000000"/>
                </a:solidFill>
                <a:latin typeface="Microsoft YaHei" panose="020B0503020204020204" pitchFamily="34" charset="-122"/>
                <a:ea typeface="Microsoft YaHei" panose="020B0503020204020204" pitchFamily="34" charset="-122"/>
              </a:rPr>
            </a:br>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strcpy</a:t>
            </a:r>
            <a:r>
              <a:rPr lang="en" altLang="zh-CN" sz="1600" dirty="0">
                <a:solidFill>
                  <a:srgbClr val="000000"/>
                </a:solidFill>
                <a:latin typeface="Microsoft YaHei" panose="020B0503020204020204" pitchFamily="34" charset="-122"/>
                <a:ea typeface="Microsoft YaHei" panose="020B0503020204020204" pitchFamily="34" charset="-122"/>
              </a:rPr>
              <a:t>(a, </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A31515"/>
                </a:solidFill>
                <a:latin typeface="Microsoft YaHei" panose="020B0503020204020204" pitchFamily="34" charset="-122"/>
                <a:ea typeface="Microsoft YaHei" panose="020B0503020204020204" pitchFamily="34" charset="-122"/>
              </a:rPr>
              <a:t>aaaaa</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 = </a:t>
            </a:r>
            <a:r>
              <a:rPr lang="en" altLang="zh-CN" sz="1600" dirty="0">
                <a:solidFill>
                  <a:srgbClr val="001080"/>
                </a:solidFill>
                <a:latin typeface="Microsoft YaHei" panose="020B0503020204020204" pitchFamily="34" charset="-122"/>
                <a:ea typeface="Microsoft YaHei" panose="020B0503020204020204" pitchFamily="34" charset="-122"/>
              </a:rPr>
              <a:t>%s</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a:t>
            </a:r>
          </a:p>
          <a:p>
            <a:endParaRPr lang="en" altLang="zh-CN" sz="1600" dirty="0">
              <a:solidFill>
                <a:srgbClr val="795E26"/>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strcpy</a:t>
            </a:r>
            <a:r>
              <a:rPr lang="en" altLang="zh-CN" sz="1600" dirty="0">
                <a:solidFill>
                  <a:srgbClr val="000000"/>
                </a:solidFill>
                <a:latin typeface="Microsoft YaHei" panose="020B0503020204020204" pitchFamily="34" charset="-122"/>
                <a:ea typeface="Microsoft YaHei" panose="020B0503020204020204" pitchFamily="34" charset="-122"/>
              </a:rPr>
              <a:t>(b,</a:t>
            </a:r>
            <a:r>
              <a:rPr lang="en" altLang="zh-CN" sz="1600" dirty="0">
                <a:solidFill>
                  <a:srgbClr val="A31515"/>
                </a:solidFill>
                <a:latin typeface="Microsoft YaHei" panose="020B0503020204020204" pitchFamily="34" charset="-122"/>
                <a:ea typeface="Microsoft YaHei" panose="020B0503020204020204" pitchFamily="34" charset="-122"/>
              </a:rPr>
              <a:t>"01234567890123456789012345678901</a:t>
            </a:r>
          </a:p>
          <a:p>
            <a:r>
              <a:rPr lang="en" altLang="zh-CN" sz="1600" dirty="0">
                <a:solidFill>
                  <a:srgbClr val="A31515"/>
                </a:solidFill>
                <a:latin typeface="Microsoft YaHei" panose="020B0503020204020204" pitchFamily="34" charset="-122"/>
                <a:ea typeface="Microsoft YaHei" panose="020B0503020204020204" pitchFamily="34" charset="-122"/>
              </a:rPr>
              <a:t>23456789012345678901234567890123456789"</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 = </a:t>
            </a:r>
            <a:r>
              <a:rPr lang="en" altLang="zh-CN" sz="1600" dirty="0">
                <a:solidFill>
                  <a:srgbClr val="001080"/>
                </a:solidFill>
                <a:latin typeface="Microsoft YaHei" panose="020B0503020204020204" pitchFamily="34" charset="-122"/>
                <a:ea typeface="Microsoft YaHei" panose="020B0503020204020204" pitchFamily="34" charset="-122"/>
              </a:rPr>
              <a:t>%s</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a:t>
            </a:r>
          </a:p>
          <a:p>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2" name="文本框 1">
            <a:extLst>
              <a:ext uri="{FF2B5EF4-FFF2-40B4-BE49-F238E27FC236}">
                <a16:creationId xmlns:a16="http://schemas.microsoft.com/office/drawing/2014/main" id="{1EF039A2-C88A-CDE6-3CF2-ACEB38240CB6}"/>
              </a:ext>
            </a:extLst>
          </p:cNvPr>
          <p:cNvSpPr txBox="1"/>
          <p:nvPr/>
        </p:nvSpPr>
        <p:spPr>
          <a:xfrm>
            <a:off x="758969" y="1096825"/>
            <a:ext cx="381771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335652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287688" y="1620253"/>
            <a:ext cx="5976664" cy="576064"/>
            <a:chOff x="3215680" y="2204864"/>
            <a:chExt cx="5976664"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4536504"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85000"/>
                      <a:lumOff val="15000"/>
                    </a:schemeClr>
                  </a:solidFill>
                  <a:latin typeface="Microsoft YaHei" panose="020B0503020204020204" pitchFamily="34" charset="-122"/>
                  <a:ea typeface="Microsoft YaHei" panose="020B0503020204020204" pitchFamily="34" charset="-122"/>
                </a:rPr>
                <a:t>  缓冲区溢出漏洞</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287688" y="2439343"/>
            <a:ext cx="5976664" cy="576064"/>
            <a:chOff x="3215680" y="2204864"/>
            <a:chExt cx="5976664"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格式化字符串漏洞</a:t>
              </a:r>
            </a:p>
          </p:txBody>
        </p:sp>
      </p:grpSp>
      <p:grpSp>
        <p:nvGrpSpPr>
          <p:cNvPr id="13" name="组合 12">
            <a:extLst>
              <a:ext uri="{FF2B5EF4-FFF2-40B4-BE49-F238E27FC236}">
                <a16:creationId xmlns:a16="http://schemas.microsoft.com/office/drawing/2014/main" id="{085B336E-CAEF-A723-DE79-29F9B1744562}"/>
              </a:ext>
            </a:extLst>
          </p:cNvPr>
          <p:cNvGrpSpPr/>
          <p:nvPr/>
        </p:nvGrpSpPr>
        <p:grpSpPr>
          <a:xfrm>
            <a:off x="3287688" y="3258433"/>
            <a:ext cx="5976664" cy="576064"/>
            <a:chOff x="3215680" y="2204864"/>
            <a:chExt cx="5976664" cy="576064"/>
          </a:xfrm>
        </p:grpSpPr>
        <p:sp>
          <p:nvSpPr>
            <p:cNvPr id="14" name="矩形 13">
              <a:extLst>
                <a:ext uri="{FF2B5EF4-FFF2-40B4-BE49-F238E27FC236}">
                  <a16:creationId xmlns:a16="http://schemas.microsoft.com/office/drawing/2014/main" id="{39FAFEB2-7BE1-FA8E-4242-AEF2DAB530DB}"/>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0F92446-92C1-8353-D1C5-60AC6A7AD6AE}"/>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整数溢出漏洞</a:t>
              </a:r>
            </a:p>
          </p:txBody>
        </p:sp>
      </p:grpSp>
      <p:grpSp>
        <p:nvGrpSpPr>
          <p:cNvPr id="2" name="组合 1">
            <a:extLst>
              <a:ext uri="{FF2B5EF4-FFF2-40B4-BE49-F238E27FC236}">
                <a16:creationId xmlns:a16="http://schemas.microsoft.com/office/drawing/2014/main" id="{9B18D5B0-3017-DF51-CA4C-1A73AF667EDF}"/>
              </a:ext>
            </a:extLst>
          </p:cNvPr>
          <p:cNvGrpSpPr/>
          <p:nvPr/>
        </p:nvGrpSpPr>
        <p:grpSpPr>
          <a:xfrm>
            <a:off x="3287688" y="4073086"/>
            <a:ext cx="5976664" cy="576064"/>
            <a:chOff x="3215680" y="2204864"/>
            <a:chExt cx="5976664" cy="576064"/>
          </a:xfrm>
        </p:grpSpPr>
        <p:sp>
          <p:nvSpPr>
            <p:cNvPr id="3" name="矩形 2">
              <a:extLst>
                <a:ext uri="{FF2B5EF4-FFF2-40B4-BE49-F238E27FC236}">
                  <a16:creationId xmlns:a16="http://schemas.microsoft.com/office/drawing/2014/main" id="{7D86065D-3B56-3926-1F06-8E7FF3E1D1F8}"/>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FED27927-38E4-1A10-530E-C2FB309070A6}"/>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Use</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After</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Free</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6" name="组合 5">
            <a:extLst>
              <a:ext uri="{FF2B5EF4-FFF2-40B4-BE49-F238E27FC236}">
                <a16:creationId xmlns:a16="http://schemas.microsoft.com/office/drawing/2014/main" id="{7E56C1D0-E267-78D8-6DEF-77FAB2E9FADF}"/>
              </a:ext>
            </a:extLst>
          </p:cNvPr>
          <p:cNvGrpSpPr/>
          <p:nvPr/>
        </p:nvGrpSpPr>
        <p:grpSpPr>
          <a:xfrm>
            <a:off x="3287688" y="4887739"/>
            <a:ext cx="5976664" cy="576064"/>
            <a:chOff x="3215680" y="2204864"/>
            <a:chExt cx="5976664" cy="576064"/>
          </a:xfrm>
        </p:grpSpPr>
        <p:sp>
          <p:nvSpPr>
            <p:cNvPr id="16" name="矩形 15">
              <a:extLst>
                <a:ext uri="{FF2B5EF4-FFF2-40B4-BE49-F238E27FC236}">
                  <a16:creationId xmlns:a16="http://schemas.microsoft.com/office/drawing/2014/main" id="{3C3D01CE-F3C8-CEA8-AF73-EB23C39B99DD}"/>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05</a:t>
              </a:r>
              <a:endParaRPr kumimoji="1" lang="zh-CN" altLang="en-US" sz="2800" b="1"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857461FD-961E-B3A5-3490-529AE66F4EA1}"/>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Double</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Free</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8" name="组合 17">
            <a:extLst>
              <a:ext uri="{FF2B5EF4-FFF2-40B4-BE49-F238E27FC236}">
                <a16:creationId xmlns:a16="http://schemas.microsoft.com/office/drawing/2014/main" id="{3C5AA31B-FFD9-5BF8-04AC-605F61264C65}"/>
              </a:ext>
            </a:extLst>
          </p:cNvPr>
          <p:cNvGrpSpPr/>
          <p:nvPr/>
        </p:nvGrpSpPr>
        <p:grpSpPr>
          <a:xfrm>
            <a:off x="3287688" y="5702392"/>
            <a:ext cx="5976664" cy="576064"/>
            <a:chOff x="3215680" y="2204864"/>
            <a:chExt cx="5976664" cy="576064"/>
          </a:xfrm>
        </p:grpSpPr>
        <p:sp>
          <p:nvSpPr>
            <p:cNvPr id="19" name="矩形 18">
              <a:extLst>
                <a:ext uri="{FF2B5EF4-FFF2-40B4-BE49-F238E27FC236}">
                  <a16:creationId xmlns:a16="http://schemas.microsoft.com/office/drawing/2014/main" id="{1FC586EB-A369-D4B7-040F-E7AB77F55D6C}"/>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06</a:t>
              </a:r>
              <a:endParaRPr kumimoji="1" lang="zh-CN" altLang="en-US" sz="2800" b="1" dirty="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09E6C7AF-29CA-9461-E12A-CBC5A14694F8}"/>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C++</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虚函数漏洞</a:t>
              </a:r>
            </a:p>
          </p:txBody>
        </p:sp>
      </p:grpSp>
    </p:spTree>
    <p:extLst>
      <p:ext uri="{BB962C8B-B14F-4D97-AF65-F5344CB8AC3E}">
        <p14:creationId xmlns:p14="http://schemas.microsoft.com/office/powerpoint/2010/main" val="30906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文本框 44">
            <a:extLst>
              <a:ext uri="{FF2B5EF4-FFF2-40B4-BE49-F238E27FC236}">
                <a16:creationId xmlns:a16="http://schemas.microsoft.com/office/drawing/2014/main" id="{5ADFBC3E-31C0-A9AB-3842-24FE67956327}"/>
              </a:ext>
            </a:extLst>
          </p:cNvPr>
          <p:cNvSpPr txBox="1"/>
          <p:nvPr/>
        </p:nvSpPr>
        <p:spPr>
          <a:xfrm>
            <a:off x="6384032" y="1111329"/>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漏洞分析</a:t>
            </a:r>
          </a:p>
        </p:txBody>
      </p:sp>
      <p:sp>
        <p:nvSpPr>
          <p:cNvPr id="46" name="文本框 45">
            <a:extLst>
              <a:ext uri="{FF2B5EF4-FFF2-40B4-BE49-F238E27FC236}">
                <a16:creationId xmlns:a16="http://schemas.microsoft.com/office/drawing/2014/main" id="{7F63C7E5-82CB-E2D0-6811-A05176D45287}"/>
              </a:ext>
            </a:extLst>
          </p:cNvPr>
          <p:cNvSpPr txBox="1"/>
          <p:nvPr/>
        </p:nvSpPr>
        <p:spPr>
          <a:xfrm>
            <a:off x="6421016" y="1695459"/>
            <a:ext cx="4894584" cy="1099468"/>
          </a:xfrm>
          <a:prstGeom prst="rect">
            <a:avLst/>
          </a:prstGeom>
          <a:noFill/>
        </p:spPr>
        <p:txBody>
          <a:bodyPr wrap="square" rtlCol="0">
            <a:spAutoFit/>
          </a:bodyPr>
          <a:lstStyle/>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用</a:t>
            </a:r>
            <a:r>
              <a:rPr lang="en-US" altLang="zh-CN" dirty="0">
                <a:solidFill>
                  <a:srgbClr val="000000"/>
                </a:solidFill>
                <a:latin typeface="Microsoft YaHei" panose="020B0503020204020204" pitchFamily="34" charset="-122"/>
                <a:ea typeface="Microsoft YaHei" panose="020B0503020204020204" pitchFamily="34" charset="-122"/>
              </a:rPr>
              <a:t>malloc</a:t>
            </a:r>
            <a:r>
              <a:rPr lang="zh-CN" altLang="en-US" dirty="0">
                <a:solidFill>
                  <a:srgbClr val="000000"/>
                </a:solidFill>
                <a:latin typeface="Microsoft YaHei" panose="020B0503020204020204" pitchFamily="34" charset="-122"/>
                <a:ea typeface="Microsoft YaHei" panose="020B0503020204020204" pitchFamily="34" charset="-122"/>
              </a:rPr>
              <a:t>分配的内存位于堆上。</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用</a:t>
            </a:r>
            <a:r>
              <a:rPr lang="en-US" altLang="zh-CN" dirty="0" err="1">
                <a:solidFill>
                  <a:srgbClr val="000000"/>
                </a:solidFill>
                <a:latin typeface="Microsoft YaHei" panose="020B0503020204020204" pitchFamily="34" charset="-122"/>
                <a:ea typeface="Microsoft YaHei" panose="020B0503020204020204" pitchFamily="34" charset="-122"/>
              </a:rPr>
              <a:t>strcpy</a:t>
            </a:r>
            <a:r>
              <a:rPr lang="zh-CN" altLang="en-US" dirty="0">
                <a:solidFill>
                  <a:srgbClr val="000000"/>
                </a:solidFill>
                <a:latin typeface="Microsoft YaHei" panose="020B0503020204020204" pitchFamily="34" charset="-122"/>
                <a:ea typeface="Microsoft YaHei" panose="020B0503020204020204" pitchFamily="34" charset="-122"/>
              </a:rPr>
              <a:t>时没有检查长度，发生堆缓冲区溢出。</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堆溢出漏洞也会造成覆盖邻接变量。</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E351B455-4AED-4E1B-1A04-FBA9AC04A16C}"/>
              </a:ext>
            </a:extLst>
          </p:cNvPr>
          <p:cNvSpPr/>
          <p:nvPr/>
        </p:nvSpPr>
        <p:spPr>
          <a:xfrm>
            <a:off x="758971"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2AAAC695-308C-668F-CE73-C70F1BD080CB}"/>
              </a:ext>
            </a:extLst>
          </p:cNvPr>
          <p:cNvSpPr txBox="1"/>
          <p:nvPr/>
        </p:nvSpPr>
        <p:spPr>
          <a:xfrm>
            <a:off x="758969" y="1496935"/>
            <a:ext cx="5204275" cy="4770537"/>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 =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795E26"/>
                </a:solidFill>
                <a:latin typeface="Microsoft YaHei" panose="020B0503020204020204" pitchFamily="34" charset="-122"/>
                <a:ea typeface="Microsoft YaHei" panose="020B0503020204020204" pitchFamily="34" charset="-122"/>
              </a:rPr>
              <a:t>malloc</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FF"/>
                </a:solidFill>
                <a:latin typeface="Microsoft YaHei" panose="020B0503020204020204" pitchFamily="34" charset="-122"/>
                <a:ea typeface="Microsoft YaHei" panose="020B0503020204020204" pitchFamily="34" charset="-122"/>
              </a:rPr>
              <a:t>sizeof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10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*b =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795E26"/>
                </a:solidFill>
                <a:latin typeface="Microsoft YaHei" panose="020B0503020204020204" pitchFamily="34" charset="-122"/>
                <a:ea typeface="Microsoft YaHei" panose="020B0503020204020204" pitchFamily="34" charset="-122"/>
              </a:rPr>
              <a:t>malloc</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sizeof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10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"address of a = </a:t>
            </a:r>
            <a:r>
              <a:rPr lang="en" altLang="zh-CN" sz="1600" dirty="0">
                <a:solidFill>
                  <a:srgbClr val="001080"/>
                </a:solidFill>
                <a:latin typeface="Microsoft YaHei" panose="020B0503020204020204" pitchFamily="34" charset="-122"/>
                <a:ea typeface="Microsoft YaHei" panose="020B0503020204020204" pitchFamily="34" charset="-122"/>
              </a:rPr>
              <a:t>%p</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"address of b = </a:t>
            </a:r>
            <a:r>
              <a:rPr lang="en" altLang="zh-CN" sz="1600" dirty="0">
                <a:solidFill>
                  <a:srgbClr val="001080"/>
                </a:solidFill>
                <a:latin typeface="Microsoft YaHei" panose="020B0503020204020204" pitchFamily="34" charset="-122"/>
                <a:ea typeface="Microsoft YaHei" panose="020B0503020204020204" pitchFamily="34" charset="-122"/>
              </a:rPr>
              <a:t>%p</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b);</a:t>
            </a:r>
          </a:p>
          <a:p>
            <a:br>
              <a:rPr lang="en" altLang="zh-CN" sz="1600" dirty="0">
                <a:solidFill>
                  <a:srgbClr val="000000"/>
                </a:solidFill>
                <a:latin typeface="Microsoft YaHei" panose="020B0503020204020204" pitchFamily="34" charset="-122"/>
                <a:ea typeface="Microsoft YaHei" panose="020B0503020204020204" pitchFamily="34" charset="-122"/>
              </a:rPr>
            </a:br>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long</a:t>
            </a:r>
            <a:r>
              <a:rPr lang="en" altLang="zh-CN" sz="1600" dirty="0">
                <a:solidFill>
                  <a:srgbClr val="000000"/>
                </a:solidFill>
                <a:latin typeface="Microsoft YaHei" panose="020B0503020204020204" pitchFamily="34" charset="-122"/>
                <a:ea typeface="Microsoft YaHei" panose="020B0503020204020204" pitchFamily="34" charset="-122"/>
              </a:rPr>
              <a:t> distance = (</a:t>
            </a:r>
            <a:r>
              <a:rPr lang="en" altLang="zh-CN" sz="1600" dirty="0">
                <a:solidFill>
                  <a:srgbClr val="0000FF"/>
                </a:solidFill>
                <a:latin typeface="Microsoft YaHei" panose="020B0503020204020204" pitchFamily="34" charset="-122"/>
                <a:ea typeface="Microsoft YaHei" panose="020B0503020204020204" pitchFamily="34" charset="-122"/>
              </a:rPr>
              <a:t>long</a:t>
            </a:r>
            <a:r>
              <a:rPr lang="en" altLang="zh-CN" sz="1600" dirty="0">
                <a:solidFill>
                  <a:srgbClr val="000000"/>
                </a:solidFill>
                <a:latin typeface="Microsoft YaHei" panose="020B0503020204020204" pitchFamily="34" charset="-122"/>
                <a:ea typeface="Microsoft YaHei" panose="020B0503020204020204" pitchFamily="34" charset="-122"/>
              </a:rPr>
              <a:t>)a - (</a:t>
            </a:r>
            <a:r>
              <a:rPr lang="en" altLang="zh-CN" sz="1600" dirty="0">
                <a:solidFill>
                  <a:srgbClr val="0000FF"/>
                </a:solidFill>
                <a:latin typeface="Microsoft YaHei" panose="020B0503020204020204" pitchFamily="34" charset="-122"/>
                <a:ea typeface="Microsoft YaHei" panose="020B0503020204020204" pitchFamily="34" charset="-122"/>
              </a:rPr>
              <a:t>long</a:t>
            </a:r>
            <a:r>
              <a:rPr lang="en" altLang="zh-CN" sz="1600" dirty="0">
                <a:solidFill>
                  <a:srgbClr val="000000"/>
                </a:solidFill>
                <a:latin typeface="Microsoft YaHei" panose="020B0503020204020204" pitchFamily="34" charset="-122"/>
                <a:ea typeface="Microsoft YaHei" panose="020B0503020204020204" pitchFamily="34" charset="-122"/>
              </a:rPr>
              <a:t>)b;</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"distance from a to b = </a:t>
            </a:r>
            <a:r>
              <a:rPr lang="en" altLang="zh-CN" sz="1600" dirty="0">
                <a:solidFill>
                  <a:srgbClr val="001080"/>
                </a:solidFill>
                <a:latin typeface="Microsoft YaHei" panose="020B0503020204020204" pitchFamily="34" charset="-122"/>
                <a:ea typeface="Microsoft YaHei" panose="020B0503020204020204" pitchFamily="34" charset="-122"/>
              </a:rPr>
              <a:t>%d</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distance);</a:t>
            </a:r>
          </a:p>
          <a:p>
            <a:br>
              <a:rPr lang="en" altLang="zh-CN" sz="1600" dirty="0">
                <a:solidFill>
                  <a:srgbClr val="000000"/>
                </a:solidFill>
                <a:latin typeface="Microsoft YaHei" panose="020B0503020204020204" pitchFamily="34" charset="-122"/>
                <a:ea typeface="Microsoft YaHei" panose="020B0503020204020204" pitchFamily="34" charset="-122"/>
              </a:rPr>
            </a:br>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strcpy</a:t>
            </a:r>
            <a:r>
              <a:rPr lang="en" altLang="zh-CN" sz="1600" dirty="0">
                <a:solidFill>
                  <a:srgbClr val="000000"/>
                </a:solidFill>
                <a:latin typeface="Microsoft YaHei" panose="020B0503020204020204" pitchFamily="34" charset="-122"/>
                <a:ea typeface="Microsoft YaHei" panose="020B0503020204020204" pitchFamily="34" charset="-122"/>
              </a:rPr>
              <a:t>(a, </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A31515"/>
                </a:solidFill>
                <a:latin typeface="Microsoft YaHei" panose="020B0503020204020204" pitchFamily="34" charset="-122"/>
                <a:ea typeface="Microsoft YaHei" panose="020B0503020204020204" pitchFamily="34" charset="-122"/>
              </a:rPr>
              <a:t>aaaaa</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 = </a:t>
            </a:r>
            <a:r>
              <a:rPr lang="en" altLang="zh-CN" sz="1600" dirty="0">
                <a:solidFill>
                  <a:srgbClr val="001080"/>
                </a:solidFill>
                <a:latin typeface="Microsoft YaHei" panose="020B0503020204020204" pitchFamily="34" charset="-122"/>
                <a:ea typeface="Microsoft YaHei" panose="020B0503020204020204" pitchFamily="34" charset="-122"/>
              </a:rPr>
              <a:t>%s</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a:t>
            </a:r>
          </a:p>
          <a:p>
            <a:endParaRPr lang="en" altLang="zh-CN" sz="1600" dirty="0">
              <a:solidFill>
                <a:srgbClr val="795E26"/>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strcpy</a:t>
            </a:r>
            <a:r>
              <a:rPr lang="en" altLang="zh-CN" sz="1600" dirty="0">
                <a:solidFill>
                  <a:srgbClr val="000000"/>
                </a:solidFill>
                <a:latin typeface="Microsoft YaHei" panose="020B0503020204020204" pitchFamily="34" charset="-122"/>
                <a:ea typeface="Microsoft YaHei" panose="020B0503020204020204" pitchFamily="34" charset="-122"/>
              </a:rPr>
              <a:t>(b,</a:t>
            </a:r>
            <a:r>
              <a:rPr lang="en" altLang="zh-CN" sz="1600" dirty="0">
                <a:solidFill>
                  <a:srgbClr val="A31515"/>
                </a:solidFill>
                <a:latin typeface="Microsoft YaHei" panose="020B0503020204020204" pitchFamily="34" charset="-122"/>
                <a:ea typeface="Microsoft YaHei" panose="020B0503020204020204" pitchFamily="34" charset="-122"/>
              </a:rPr>
              <a:t>"01234567890123456789012345678901</a:t>
            </a:r>
          </a:p>
          <a:p>
            <a:r>
              <a:rPr lang="en" altLang="zh-CN" sz="1600" dirty="0">
                <a:solidFill>
                  <a:srgbClr val="A31515"/>
                </a:solidFill>
                <a:latin typeface="Microsoft YaHei" panose="020B0503020204020204" pitchFamily="34" charset="-122"/>
                <a:ea typeface="Microsoft YaHei" panose="020B0503020204020204" pitchFamily="34" charset="-122"/>
              </a:rPr>
              <a:t>23456789012345678901234567890123456789"</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 = </a:t>
            </a:r>
            <a:r>
              <a:rPr lang="en" altLang="zh-CN" sz="1600" dirty="0">
                <a:solidFill>
                  <a:srgbClr val="001080"/>
                </a:solidFill>
                <a:latin typeface="Microsoft YaHei" panose="020B0503020204020204" pitchFamily="34" charset="-122"/>
                <a:ea typeface="Microsoft YaHei" panose="020B0503020204020204" pitchFamily="34" charset="-122"/>
              </a:rPr>
              <a:t>%s</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a:t>
            </a:r>
          </a:p>
          <a:p>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10" name="文本框 9">
            <a:extLst>
              <a:ext uri="{FF2B5EF4-FFF2-40B4-BE49-F238E27FC236}">
                <a16:creationId xmlns:a16="http://schemas.microsoft.com/office/drawing/2014/main" id="{7738E35F-34DB-7FA6-A7B3-D2BBD186D4FE}"/>
              </a:ext>
            </a:extLst>
          </p:cNvPr>
          <p:cNvSpPr txBox="1"/>
          <p:nvPr/>
        </p:nvSpPr>
        <p:spPr>
          <a:xfrm>
            <a:off x="758969" y="1096825"/>
            <a:ext cx="381771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1569568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堆缓冲区溢出漏洞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难度</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相比于栈溢出，堆溢出漏洞的利用难度更大，而且往往要求进程在内存中具备特定的组织结构。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16" name="文本框 15">
            <a:extLst>
              <a:ext uri="{FF2B5EF4-FFF2-40B4-BE49-F238E27FC236}">
                <a16:creationId xmlns:a16="http://schemas.microsoft.com/office/drawing/2014/main" id="{7355365F-40C1-307F-7D2F-3F325EEFB171}"/>
              </a:ext>
            </a:extLst>
          </p:cNvPr>
          <p:cNvSpPr txBox="1"/>
          <p:nvPr/>
        </p:nvSpPr>
        <p:spPr>
          <a:xfrm>
            <a:off x="6457095" y="1920810"/>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由于栈上的保护措施，堆溢出漏洞利用已经成为缓冲区溢出攻击的主要方式。</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结合堆管理结构，堆溢出漏洞可以在任意位置写入任意数据。</a:t>
            </a:r>
          </a:p>
        </p:txBody>
      </p:sp>
    </p:spTree>
    <p:extLst>
      <p:ext uri="{BB962C8B-B14F-4D97-AF65-F5344CB8AC3E}">
        <p14:creationId xmlns:p14="http://schemas.microsoft.com/office/powerpoint/2010/main" val="153983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堆缓冲区溢出漏洞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空闲堆块</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对于空闲态堆块而言，块首额外存储了两个</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字节的指针：</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前向</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指针和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后向指针，用于链接系统中的其他空闲堆块。</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其中，</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前向指针存储了前一个空闲块的地址，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后向指针存储了后一个空闲块的地址。</a:t>
            </a: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17" name="组合 16">
            <a:extLst>
              <a:ext uri="{FF2B5EF4-FFF2-40B4-BE49-F238E27FC236}">
                <a16:creationId xmlns:a16="http://schemas.microsoft.com/office/drawing/2014/main" id="{E0B80013-C203-E9CD-6907-A9FFD679CD00}"/>
              </a:ext>
            </a:extLst>
          </p:cNvPr>
          <p:cNvGrpSpPr/>
          <p:nvPr/>
        </p:nvGrpSpPr>
        <p:grpSpPr>
          <a:xfrm>
            <a:off x="6321281" y="2087695"/>
            <a:ext cx="5199548" cy="2682610"/>
            <a:chOff x="6309049" y="3744958"/>
            <a:chExt cx="5175276" cy="2370086"/>
          </a:xfrm>
        </p:grpSpPr>
        <p:sp>
          <p:nvSpPr>
            <p:cNvPr id="18" name="文本框 17">
              <a:extLst>
                <a:ext uri="{FF2B5EF4-FFF2-40B4-BE49-F238E27FC236}">
                  <a16:creationId xmlns:a16="http://schemas.microsoft.com/office/drawing/2014/main" id="{91386737-7F8E-4188-BA50-EF4464E3D8A1}"/>
                </a:ext>
              </a:extLst>
            </p:cNvPr>
            <p:cNvSpPr txBox="1"/>
            <p:nvPr/>
          </p:nvSpPr>
          <p:spPr>
            <a:xfrm>
              <a:off x="10786698" y="4366807"/>
              <a:ext cx="646331" cy="369332"/>
            </a:xfrm>
            <a:prstGeom prst="rect">
              <a:avLst/>
            </a:prstGeom>
            <a:noFill/>
            <a:ln>
              <a:noFill/>
            </a:ln>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块首</a:t>
              </a:r>
            </a:p>
          </p:txBody>
        </p:sp>
        <p:sp>
          <p:nvSpPr>
            <p:cNvPr id="19" name="文本框 18">
              <a:extLst>
                <a:ext uri="{FF2B5EF4-FFF2-40B4-BE49-F238E27FC236}">
                  <a16:creationId xmlns:a16="http://schemas.microsoft.com/office/drawing/2014/main" id="{2DC42135-D764-542B-FC1C-1057C1D47E53}"/>
                </a:ext>
              </a:extLst>
            </p:cNvPr>
            <p:cNvSpPr txBox="1"/>
            <p:nvPr/>
          </p:nvSpPr>
          <p:spPr>
            <a:xfrm>
              <a:off x="10786698" y="5525350"/>
              <a:ext cx="646331" cy="369332"/>
            </a:xfrm>
            <a:prstGeom prst="rect">
              <a:avLst/>
            </a:prstGeom>
            <a:noFill/>
            <a:ln>
              <a:noFill/>
            </a:ln>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块身</a:t>
              </a:r>
            </a:p>
          </p:txBody>
        </p:sp>
        <p:cxnSp>
          <p:nvCxnSpPr>
            <p:cNvPr id="20" name="直线连接符 19">
              <a:extLst>
                <a:ext uri="{FF2B5EF4-FFF2-40B4-BE49-F238E27FC236}">
                  <a16:creationId xmlns:a16="http://schemas.microsoft.com/office/drawing/2014/main" id="{CF58569D-097B-58DC-223A-52E027BB60D4}"/>
                </a:ext>
              </a:extLst>
            </p:cNvPr>
            <p:cNvCxnSpPr/>
            <p:nvPr/>
          </p:nvCxnSpPr>
          <p:spPr>
            <a:xfrm>
              <a:off x="10766344" y="3744958"/>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81B68621-9178-6824-0B55-BAB7E5CBABCC}"/>
                </a:ext>
              </a:extLst>
            </p:cNvPr>
            <p:cNvCxnSpPr/>
            <p:nvPr/>
          </p:nvCxnSpPr>
          <p:spPr>
            <a:xfrm>
              <a:off x="10776521" y="5324432"/>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600977E1-100F-7BD1-440E-F876F7B03482}"/>
                </a:ext>
              </a:extLst>
            </p:cNvPr>
            <p:cNvCxnSpPr/>
            <p:nvPr/>
          </p:nvCxnSpPr>
          <p:spPr>
            <a:xfrm>
              <a:off x="10776521" y="6115044"/>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345D37-223C-8BA2-72BE-63C715692173}"/>
                </a:ext>
              </a:extLst>
            </p:cNvPr>
            <p:cNvSpPr/>
            <p:nvPr/>
          </p:nvSpPr>
          <p:spPr>
            <a:xfrm>
              <a:off x="6309049" y="3744959"/>
              <a:ext cx="4455240"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堆块信息（</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Self</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size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Previous</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chunk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size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E77D30D4-E7E5-3331-8EF9-CC9EB31CD9B6}"/>
                </a:ext>
              </a:extLst>
            </p:cNvPr>
            <p:cNvSpPr/>
            <p:nvPr/>
          </p:nvSpPr>
          <p:spPr>
            <a:xfrm>
              <a:off x="6309049" y="5316711"/>
              <a:ext cx="4455240" cy="79231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数据</a:t>
              </a:r>
            </a:p>
          </p:txBody>
        </p:sp>
        <p:sp>
          <p:nvSpPr>
            <p:cNvPr id="25" name="矩形 24">
              <a:extLst>
                <a:ext uri="{FF2B5EF4-FFF2-40B4-BE49-F238E27FC236}">
                  <a16:creationId xmlns:a16="http://schemas.microsoft.com/office/drawing/2014/main" id="{C18C6976-CEB2-814E-F741-51C95EC46762}"/>
                </a:ext>
              </a:extLst>
            </p:cNvPr>
            <p:cNvSpPr/>
            <p:nvPr/>
          </p:nvSpPr>
          <p:spPr>
            <a:xfrm>
              <a:off x="6309049" y="4535570"/>
              <a:ext cx="2235223"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前向指针</a:t>
              </a:r>
            </a:p>
          </p:txBody>
        </p:sp>
        <p:sp>
          <p:nvSpPr>
            <p:cNvPr id="26" name="矩形 25">
              <a:extLst>
                <a:ext uri="{FF2B5EF4-FFF2-40B4-BE49-F238E27FC236}">
                  <a16:creationId xmlns:a16="http://schemas.microsoft.com/office/drawing/2014/main" id="{4F5F263E-E39D-B3BE-4741-CF6B1BF8C2EE}"/>
                </a:ext>
              </a:extLst>
            </p:cNvPr>
            <p:cNvSpPr/>
            <p:nvPr/>
          </p:nvSpPr>
          <p:spPr>
            <a:xfrm>
              <a:off x="8540270" y="4534696"/>
              <a:ext cx="2224019"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后向指针</a:t>
              </a:r>
            </a:p>
          </p:txBody>
        </p:sp>
      </p:grpSp>
    </p:spTree>
    <p:extLst>
      <p:ext uri="{BB962C8B-B14F-4D97-AF65-F5344CB8AC3E}">
        <p14:creationId xmlns:p14="http://schemas.microsoft.com/office/powerpoint/2010/main" val="368557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堆缓冲区溢出漏洞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0" y="1052512"/>
            <a:ext cx="10666267" cy="2131725"/>
            <a:chOff x="623887" y="1052512"/>
            <a:chExt cx="10666267" cy="2131725"/>
          </a:xfrm>
        </p:grpSpPr>
        <p:sp>
          <p:nvSpPr>
            <p:cNvPr id="9" name="矩形 8">
              <a:extLst>
                <a:ext uri="{FF2B5EF4-FFF2-40B4-BE49-F238E27FC236}">
                  <a16:creationId xmlns:a16="http://schemas.microsoft.com/office/drawing/2014/main" id="{C0F44430-9A0B-4002-7AEA-7A41764A1036}"/>
                </a:ext>
              </a:extLst>
            </p:cNvPr>
            <p:cNvSpPr/>
            <p:nvPr/>
          </p:nvSpPr>
          <p:spPr>
            <a:xfrm>
              <a:off x="623887" y="1052512"/>
              <a:ext cx="10666267" cy="213172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64958" y="1112999"/>
              <a:ext cx="10384124"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当从堆上申请一块内存而空表中正好有适合的空闲堆块，系统就会卸下该空闲堆块。</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当卸下一个空闲堆块时会发生如下操作：</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lnSpc>
                  <a:spcPct val="125000"/>
                </a:lnSpc>
              </a:pPr>
              <a:r>
                <a:rPr kumimoji="1" lang="en-US" altLang="zh-CN" sz="2000" dirty="0">
                  <a:solidFill>
                    <a:srgbClr val="C00000"/>
                  </a:solidFill>
                  <a:latin typeface="Microsoft YaHei" panose="020B0503020204020204" pitchFamily="34" charset="-122"/>
                  <a:ea typeface="Microsoft YaHei" panose="020B0503020204020204" pitchFamily="34" charset="-122"/>
                </a:rPr>
                <a:t>node-&gt;Blink-&gt;</a:t>
              </a:r>
              <a:r>
                <a:rPr kumimoji="1" lang="en-US" altLang="zh-CN" sz="2000" dirty="0" err="1">
                  <a:solidFill>
                    <a:srgbClr val="C00000"/>
                  </a:solidFill>
                  <a:latin typeface="Microsoft YaHei" panose="020B0503020204020204" pitchFamily="34" charset="-122"/>
                  <a:ea typeface="Microsoft YaHei" panose="020B0503020204020204" pitchFamily="34" charset="-122"/>
                </a:rPr>
                <a:t>Flink</a:t>
              </a:r>
              <a:r>
                <a:rPr kumimoji="1" lang="en-US" altLang="zh-CN" sz="2000" dirty="0">
                  <a:solidFill>
                    <a:srgbClr val="C00000"/>
                  </a:solidFill>
                  <a:latin typeface="Microsoft YaHei" panose="020B0503020204020204" pitchFamily="34" charset="-122"/>
                  <a:ea typeface="Microsoft YaHei" panose="020B0503020204020204" pitchFamily="34" charset="-122"/>
                </a:rPr>
                <a:t> = node-&gt;</a:t>
              </a:r>
              <a:r>
                <a:rPr kumimoji="1" lang="en-US" altLang="zh-CN" sz="2000" dirty="0" err="1">
                  <a:solidFill>
                    <a:srgbClr val="C00000"/>
                  </a:solidFill>
                  <a:latin typeface="Microsoft YaHei" panose="020B0503020204020204" pitchFamily="34" charset="-122"/>
                  <a:ea typeface="Microsoft YaHei" panose="020B0503020204020204" pitchFamily="34" charset="-122"/>
                </a:rPr>
                <a:t>Flink</a:t>
              </a:r>
              <a:endParaRPr kumimoji="1" lang="en-US" altLang="zh-CN" sz="2000" dirty="0">
                <a:solidFill>
                  <a:srgbClr val="C00000"/>
                </a:solidFill>
                <a:latin typeface="Microsoft YaHei" panose="020B0503020204020204" pitchFamily="34" charset="-122"/>
                <a:ea typeface="Microsoft YaHei" panose="020B0503020204020204" pitchFamily="34" charset="-122"/>
              </a:endParaRPr>
            </a:p>
            <a:p>
              <a:pPr algn="ct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node-&gt;</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-&gt;Blink = node-&gt;Blink</a:t>
              </a:r>
            </a:p>
          </p:txBody>
        </p:sp>
      </p:grpSp>
      <p:sp>
        <p:nvSpPr>
          <p:cNvPr id="2" name="矩形 1">
            <a:extLst>
              <a:ext uri="{FF2B5EF4-FFF2-40B4-BE49-F238E27FC236}">
                <a16:creationId xmlns:a16="http://schemas.microsoft.com/office/drawing/2014/main" id="{AA93069E-3F83-21B7-4AFC-218580EA8753}"/>
              </a:ext>
            </a:extLst>
          </p:cNvPr>
          <p:cNvSpPr/>
          <p:nvPr/>
        </p:nvSpPr>
        <p:spPr>
          <a:xfrm>
            <a:off x="986643" y="3431537"/>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75A22624-7C3E-5299-B5DB-22A6C8247885}"/>
              </a:ext>
            </a:extLst>
          </p:cNvPr>
          <p:cNvSpPr/>
          <p:nvPr/>
        </p:nvSpPr>
        <p:spPr>
          <a:xfrm>
            <a:off x="1768678" y="3431537"/>
            <a:ext cx="942945" cy="86409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pre</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54133E3A-A442-F298-DC7B-E3F2FB447E54}"/>
              </a:ext>
            </a:extLst>
          </p:cNvPr>
          <p:cNvSpPr/>
          <p:nvPr/>
        </p:nvSpPr>
        <p:spPr>
          <a:xfrm>
            <a:off x="2711623" y="3431537"/>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49652839-F8D0-58E1-F067-0DD18140C3FF}"/>
              </a:ext>
            </a:extLst>
          </p:cNvPr>
          <p:cNvSpPr/>
          <p:nvPr/>
        </p:nvSpPr>
        <p:spPr>
          <a:xfrm>
            <a:off x="4593885" y="3431537"/>
            <a:ext cx="782036" cy="864096"/>
          </a:xfrm>
          <a:prstGeom prst="rect">
            <a:avLst/>
          </a:prstGeom>
          <a:solidFill>
            <a:srgbClr val="FF0000"/>
          </a:solid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481549E1-A66C-E4A0-C018-3C35C4ADA645}"/>
              </a:ext>
            </a:extLst>
          </p:cNvPr>
          <p:cNvSpPr/>
          <p:nvPr/>
        </p:nvSpPr>
        <p:spPr>
          <a:xfrm>
            <a:off x="5375920" y="3431537"/>
            <a:ext cx="942945" cy="864096"/>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node</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D08CD9F4-E54B-02CC-C15D-FE59AD3C41DC}"/>
              </a:ext>
            </a:extLst>
          </p:cNvPr>
          <p:cNvSpPr/>
          <p:nvPr/>
        </p:nvSpPr>
        <p:spPr>
          <a:xfrm>
            <a:off x="6318865" y="3431537"/>
            <a:ext cx="782036" cy="86409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ACCE8AC2-EE3A-EADE-881D-46C6CA70B85F}"/>
              </a:ext>
            </a:extLst>
          </p:cNvPr>
          <p:cNvSpPr/>
          <p:nvPr/>
        </p:nvSpPr>
        <p:spPr>
          <a:xfrm>
            <a:off x="8224165" y="3435125"/>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49069A1C-08DB-D627-2D1E-DEC858111DF0}"/>
              </a:ext>
            </a:extLst>
          </p:cNvPr>
          <p:cNvSpPr/>
          <p:nvPr/>
        </p:nvSpPr>
        <p:spPr>
          <a:xfrm>
            <a:off x="9006200" y="3435125"/>
            <a:ext cx="942945" cy="86409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after</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8C3F1C80-7CA8-790D-C194-B3C860055B34}"/>
              </a:ext>
            </a:extLst>
          </p:cNvPr>
          <p:cNvSpPr/>
          <p:nvPr/>
        </p:nvSpPr>
        <p:spPr>
          <a:xfrm>
            <a:off x="9949145" y="3435125"/>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8" name="直线箭头连接符 47">
            <a:extLst>
              <a:ext uri="{FF2B5EF4-FFF2-40B4-BE49-F238E27FC236}">
                <a16:creationId xmlns:a16="http://schemas.microsoft.com/office/drawing/2014/main" id="{270309B1-8017-7C66-766A-9697619D0176}"/>
              </a:ext>
            </a:extLst>
          </p:cNvPr>
          <p:cNvCxnSpPr/>
          <p:nvPr/>
        </p:nvCxnSpPr>
        <p:spPr>
          <a:xfrm flipH="1">
            <a:off x="3500009" y="3707378"/>
            <a:ext cx="1093876"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F8640360-A781-1665-4D82-6F6A8F8B445E}"/>
              </a:ext>
            </a:extLst>
          </p:cNvPr>
          <p:cNvCxnSpPr/>
          <p:nvPr/>
        </p:nvCxnSpPr>
        <p:spPr>
          <a:xfrm flipH="1">
            <a:off x="7100901" y="3707378"/>
            <a:ext cx="1093876"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C43A8C9B-5DC4-D36D-7B14-1C6D738170B9}"/>
              </a:ext>
            </a:extLst>
          </p:cNvPr>
          <p:cNvCxnSpPr/>
          <p:nvPr/>
        </p:nvCxnSpPr>
        <p:spPr>
          <a:xfrm>
            <a:off x="3500009" y="4067418"/>
            <a:ext cx="1093876"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1F826E0-170D-695B-0515-4BDBB9CD4443}"/>
              </a:ext>
            </a:extLst>
          </p:cNvPr>
          <p:cNvCxnSpPr/>
          <p:nvPr/>
        </p:nvCxnSpPr>
        <p:spPr>
          <a:xfrm>
            <a:off x="7130289" y="4066241"/>
            <a:ext cx="1093876" cy="0"/>
          </a:xfrm>
          <a:prstGeom prst="straightConnector1">
            <a:avLst/>
          </a:prstGeom>
          <a:ln w="762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3" name="矩形 2">
            <a:extLst>
              <a:ext uri="{FF2B5EF4-FFF2-40B4-BE49-F238E27FC236}">
                <a16:creationId xmlns:a16="http://schemas.microsoft.com/office/drawing/2014/main" id="{07B9CD0F-A0D6-349F-4D60-A717016DB5CC}"/>
              </a:ext>
            </a:extLst>
          </p:cNvPr>
          <p:cNvSpPr/>
          <p:nvPr/>
        </p:nvSpPr>
        <p:spPr>
          <a:xfrm>
            <a:off x="986644" y="5044114"/>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C9F1D90A-2613-0B3A-05BE-0999B397B162}"/>
              </a:ext>
            </a:extLst>
          </p:cNvPr>
          <p:cNvSpPr/>
          <p:nvPr/>
        </p:nvSpPr>
        <p:spPr>
          <a:xfrm>
            <a:off x="1768679" y="5044114"/>
            <a:ext cx="942945" cy="86409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pre</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45E188BD-C70A-00BE-C0AD-109CCD30FE45}"/>
              </a:ext>
            </a:extLst>
          </p:cNvPr>
          <p:cNvSpPr/>
          <p:nvPr/>
        </p:nvSpPr>
        <p:spPr>
          <a:xfrm>
            <a:off x="2711624" y="5044114"/>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EA6BE19A-D532-8DBD-EDB8-A6D67D6CBB30}"/>
              </a:ext>
            </a:extLst>
          </p:cNvPr>
          <p:cNvSpPr/>
          <p:nvPr/>
        </p:nvSpPr>
        <p:spPr>
          <a:xfrm>
            <a:off x="4586895" y="5695675"/>
            <a:ext cx="782036" cy="864096"/>
          </a:xfrm>
          <a:prstGeom prst="rect">
            <a:avLst/>
          </a:prstGeom>
          <a:solidFill>
            <a:srgbClr val="FF0000"/>
          </a:solid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828D3683-9934-69F2-D835-37D7FED85A29}"/>
              </a:ext>
            </a:extLst>
          </p:cNvPr>
          <p:cNvSpPr/>
          <p:nvPr/>
        </p:nvSpPr>
        <p:spPr>
          <a:xfrm>
            <a:off x="5368930" y="5695675"/>
            <a:ext cx="942945" cy="864096"/>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node</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AB280550-9796-FA18-7A55-77C16D94CC71}"/>
              </a:ext>
            </a:extLst>
          </p:cNvPr>
          <p:cNvSpPr/>
          <p:nvPr/>
        </p:nvSpPr>
        <p:spPr>
          <a:xfrm>
            <a:off x="6311875" y="5695675"/>
            <a:ext cx="782036" cy="86409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D4835500-87C2-7702-DCF7-11824BD11ECC}"/>
              </a:ext>
            </a:extLst>
          </p:cNvPr>
          <p:cNvSpPr/>
          <p:nvPr/>
        </p:nvSpPr>
        <p:spPr>
          <a:xfrm>
            <a:off x="8224166" y="5047702"/>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50292026-5820-CB7A-E0B9-84BB09B65B1B}"/>
              </a:ext>
            </a:extLst>
          </p:cNvPr>
          <p:cNvSpPr/>
          <p:nvPr/>
        </p:nvSpPr>
        <p:spPr>
          <a:xfrm>
            <a:off x="9006201" y="5047702"/>
            <a:ext cx="942945" cy="86409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after</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7FEA2206-6BD5-231D-FCCB-C6260B4F2CFD}"/>
              </a:ext>
            </a:extLst>
          </p:cNvPr>
          <p:cNvSpPr/>
          <p:nvPr/>
        </p:nvSpPr>
        <p:spPr>
          <a:xfrm>
            <a:off x="9949146" y="5047702"/>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1" name="直线箭头连接符 50">
            <a:extLst>
              <a:ext uri="{FF2B5EF4-FFF2-40B4-BE49-F238E27FC236}">
                <a16:creationId xmlns:a16="http://schemas.microsoft.com/office/drawing/2014/main" id="{421B584A-E8D1-6EAD-E4F6-B0E732FFE9AE}"/>
              </a:ext>
            </a:extLst>
          </p:cNvPr>
          <p:cNvCxnSpPr>
            <a:cxnSpLocks/>
          </p:cNvCxnSpPr>
          <p:nvPr/>
        </p:nvCxnSpPr>
        <p:spPr>
          <a:xfrm>
            <a:off x="3503712" y="5589240"/>
            <a:ext cx="4720454"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8">
            <a:extLst>
              <a:ext uri="{FF2B5EF4-FFF2-40B4-BE49-F238E27FC236}">
                <a16:creationId xmlns:a16="http://schemas.microsoft.com/office/drawing/2014/main" id="{59E217E0-31A1-B307-63F5-794703A76D88}"/>
              </a:ext>
            </a:extLst>
          </p:cNvPr>
          <p:cNvCxnSpPr>
            <a:cxnSpLocks/>
          </p:cNvCxnSpPr>
          <p:nvPr/>
        </p:nvCxnSpPr>
        <p:spPr>
          <a:xfrm flipH="1">
            <a:off x="3503712" y="5373216"/>
            <a:ext cx="4720454"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06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err="1">
                <a:latin typeface="Microsoft YaHei" panose="020B0503020204020204" pitchFamily="34" charset="-122"/>
                <a:ea typeface="Microsoft YaHei" panose="020B0503020204020204" pitchFamily="34" charset="-122"/>
              </a:rPr>
              <a:t>Dword</a:t>
            </a:r>
            <a:r>
              <a:rPr kumimoji="1" lang="en" altLang="zh-CN" sz="3200" dirty="0">
                <a:latin typeface="Microsoft YaHei" panose="020B0503020204020204" pitchFamily="34" charset="-122"/>
                <a:ea typeface="Microsoft YaHei" panose="020B0503020204020204" pitchFamily="34" charset="-122"/>
              </a:rPr>
              <a:t> Shoot</a:t>
            </a:r>
            <a:r>
              <a:rPr kumimoji="1" lang="zh-CN" altLang="en-US" sz="3200" dirty="0">
                <a:latin typeface="Microsoft YaHei" panose="020B0503020204020204" pitchFamily="34" charset="-122"/>
                <a:ea typeface="Microsoft YaHei" panose="020B0503020204020204" pitchFamily="34" charset="-122"/>
              </a:rPr>
              <a:t>攻击</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0" y="1052513"/>
            <a:ext cx="10666267" cy="1771690"/>
            <a:chOff x="623887" y="1052513"/>
            <a:chExt cx="10666267" cy="1771690"/>
          </a:xfrm>
        </p:grpSpPr>
        <p:sp>
          <p:nvSpPr>
            <p:cNvPr id="9" name="矩形 8">
              <a:extLst>
                <a:ext uri="{FF2B5EF4-FFF2-40B4-BE49-F238E27FC236}">
                  <a16:creationId xmlns:a16="http://schemas.microsoft.com/office/drawing/2014/main" id="{C0F44430-9A0B-4002-7AEA-7A41764A1036}"/>
                </a:ext>
              </a:extLst>
            </p:cNvPr>
            <p:cNvSpPr/>
            <p:nvPr/>
          </p:nvSpPr>
          <p:spPr>
            <a:xfrm>
              <a:off x="623887" y="1052513"/>
              <a:ext cx="10666267" cy="177169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64958" y="1112999"/>
              <a:ext cx="10384124"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如果我们通过堆溢出漏洞覆盖了一个空闲堆块的块首的前向指针</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和后向指针</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B</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link</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我们可以精心构造一个地址和一个数据，当这个空闲堆块从链表里卸下的时候，就获得一次向内存构造的</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任意地址写入一个任意数据</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的机会。这种能够向内存任意位置写入任意数据的机会称为“</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Arbitrary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Dword</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Reset”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又称</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Dword</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Shoot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2" name="矩形 1">
            <a:extLst>
              <a:ext uri="{FF2B5EF4-FFF2-40B4-BE49-F238E27FC236}">
                <a16:creationId xmlns:a16="http://schemas.microsoft.com/office/drawing/2014/main" id="{AA93069E-3F83-21B7-4AFC-218580EA8753}"/>
              </a:ext>
            </a:extLst>
          </p:cNvPr>
          <p:cNvSpPr/>
          <p:nvPr/>
        </p:nvSpPr>
        <p:spPr>
          <a:xfrm>
            <a:off x="1235250" y="4177813"/>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75A22624-7C3E-5299-B5DB-22A6C8247885}"/>
              </a:ext>
            </a:extLst>
          </p:cNvPr>
          <p:cNvSpPr/>
          <p:nvPr/>
        </p:nvSpPr>
        <p:spPr>
          <a:xfrm>
            <a:off x="2017285" y="4177813"/>
            <a:ext cx="942945" cy="86409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pre</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54133E3A-A442-F298-DC7B-E3F2FB447E54}"/>
              </a:ext>
            </a:extLst>
          </p:cNvPr>
          <p:cNvSpPr/>
          <p:nvPr/>
        </p:nvSpPr>
        <p:spPr>
          <a:xfrm>
            <a:off x="2960230" y="4177813"/>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49652839-F8D0-58E1-F067-0DD18140C3FF}"/>
              </a:ext>
            </a:extLst>
          </p:cNvPr>
          <p:cNvSpPr/>
          <p:nvPr/>
        </p:nvSpPr>
        <p:spPr>
          <a:xfrm>
            <a:off x="4842492" y="4177813"/>
            <a:ext cx="782036" cy="864096"/>
          </a:xfrm>
          <a:prstGeom prst="rect">
            <a:avLst/>
          </a:prstGeom>
          <a:solidFill>
            <a:srgbClr val="FF0000"/>
          </a:solid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481549E1-A66C-E4A0-C018-3C35C4ADA645}"/>
              </a:ext>
            </a:extLst>
          </p:cNvPr>
          <p:cNvSpPr/>
          <p:nvPr/>
        </p:nvSpPr>
        <p:spPr>
          <a:xfrm>
            <a:off x="5624527" y="4177813"/>
            <a:ext cx="942945" cy="864096"/>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node</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D08CD9F4-E54B-02CC-C15D-FE59AD3C41DC}"/>
              </a:ext>
            </a:extLst>
          </p:cNvPr>
          <p:cNvSpPr/>
          <p:nvPr/>
        </p:nvSpPr>
        <p:spPr>
          <a:xfrm>
            <a:off x="6567472" y="4177813"/>
            <a:ext cx="782036" cy="86409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ACCE8AC2-EE3A-EADE-881D-46C6CA70B85F}"/>
              </a:ext>
            </a:extLst>
          </p:cNvPr>
          <p:cNvSpPr/>
          <p:nvPr/>
        </p:nvSpPr>
        <p:spPr>
          <a:xfrm>
            <a:off x="8472772" y="4181401"/>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49069A1C-08DB-D627-2D1E-DEC858111DF0}"/>
              </a:ext>
            </a:extLst>
          </p:cNvPr>
          <p:cNvSpPr/>
          <p:nvPr/>
        </p:nvSpPr>
        <p:spPr>
          <a:xfrm>
            <a:off x="9254807" y="4181401"/>
            <a:ext cx="942945" cy="86409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after</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8C3F1C80-7CA8-790D-C194-B3C860055B34}"/>
              </a:ext>
            </a:extLst>
          </p:cNvPr>
          <p:cNvSpPr/>
          <p:nvPr/>
        </p:nvSpPr>
        <p:spPr>
          <a:xfrm>
            <a:off x="10197752" y="4181401"/>
            <a:ext cx="782036" cy="864096"/>
          </a:xfrm>
          <a:prstGeom prst="rect">
            <a:avLst/>
          </a:prstGeom>
          <a:noFill/>
          <a:ln>
            <a:solidFill>
              <a:srgbClr val="0048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8" name="直线箭头连接符 47">
            <a:extLst>
              <a:ext uri="{FF2B5EF4-FFF2-40B4-BE49-F238E27FC236}">
                <a16:creationId xmlns:a16="http://schemas.microsoft.com/office/drawing/2014/main" id="{270309B1-8017-7C66-766A-9697619D0176}"/>
              </a:ext>
            </a:extLst>
          </p:cNvPr>
          <p:cNvCxnSpPr/>
          <p:nvPr/>
        </p:nvCxnSpPr>
        <p:spPr>
          <a:xfrm flipH="1">
            <a:off x="3748616" y="4453654"/>
            <a:ext cx="1093876"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F8640360-A781-1665-4D82-6F6A8F8B445E}"/>
              </a:ext>
            </a:extLst>
          </p:cNvPr>
          <p:cNvCxnSpPr/>
          <p:nvPr/>
        </p:nvCxnSpPr>
        <p:spPr>
          <a:xfrm flipH="1">
            <a:off x="7349508" y="4453654"/>
            <a:ext cx="1093876"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C43A8C9B-5DC4-D36D-7B14-1C6D738170B9}"/>
              </a:ext>
            </a:extLst>
          </p:cNvPr>
          <p:cNvCxnSpPr/>
          <p:nvPr/>
        </p:nvCxnSpPr>
        <p:spPr>
          <a:xfrm>
            <a:off x="3748616" y="4813694"/>
            <a:ext cx="1093876"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1F826E0-170D-695B-0515-4BDBB9CD4443}"/>
              </a:ext>
            </a:extLst>
          </p:cNvPr>
          <p:cNvCxnSpPr/>
          <p:nvPr/>
        </p:nvCxnSpPr>
        <p:spPr>
          <a:xfrm>
            <a:off x="7378896" y="4812517"/>
            <a:ext cx="1093876" cy="0"/>
          </a:xfrm>
          <a:prstGeom prst="straightConnector1">
            <a:avLst/>
          </a:prstGeom>
          <a:ln w="762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5" name="矩形 24">
            <a:extLst>
              <a:ext uri="{FF2B5EF4-FFF2-40B4-BE49-F238E27FC236}">
                <a16:creationId xmlns:a16="http://schemas.microsoft.com/office/drawing/2014/main" id="{33D49623-2953-060D-F4E0-2F984F3CB8A4}"/>
              </a:ext>
            </a:extLst>
          </p:cNvPr>
          <p:cNvSpPr/>
          <p:nvPr/>
        </p:nvSpPr>
        <p:spPr>
          <a:xfrm>
            <a:off x="5218815" y="5747500"/>
            <a:ext cx="1754369" cy="563724"/>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任意内存目标</a:t>
            </a:r>
          </a:p>
        </p:txBody>
      </p:sp>
      <p:sp>
        <p:nvSpPr>
          <p:cNvPr id="3" name="左弧形箭头 2">
            <a:extLst>
              <a:ext uri="{FF2B5EF4-FFF2-40B4-BE49-F238E27FC236}">
                <a16:creationId xmlns:a16="http://schemas.microsoft.com/office/drawing/2014/main" id="{23FAF65C-339C-AC37-4B7D-4524BE53FEBD}"/>
              </a:ext>
            </a:extLst>
          </p:cNvPr>
          <p:cNvSpPr/>
          <p:nvPr/>
        </p:nvSpPr>
        <p:spPr>
          <a:xfrm>
            <a:off x="7002572" y="5041908"/>
            <a:ext cx="737954" cy="1152663"/>
          </a:xfrm>
          <a:prstGeom prst="curvedLeftArrow">
            <a:avLst/>
          </a:prstGeom>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文本框 5">
            <a:extLst>
              <a:ext uri="{FF2B5EF4-FFF2-40B4-BE49-F238E27FC236}">
                <a16:creationId xmlns:a16="http://schemas.microsoft.com/office/drawing/2014/main" id="{E5ED5686-8AEA-8E80-CDAE-CC41FAB9D09C}"/>
              </a:ext>
            </a:extLst>
          </p:cNvPr>
          <p:cNvSpPr txBox="1"/>
          <p:nvPr/>
        </p:nvSpPr>
        <p:spPr>
          <a:xfrm>
            <a:off x="7371549" y="5370016"/>
            <a:ext cx="646331" cy="369332"/>
          </a:xfrm>
          <a:prstGeom prst="rect">
            <a:avLst/>
          </a:prstGeom>
          <a:solidFill>
            <a:schemeClr val="bg1"/>
          </a:solid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指向</a:t>
            </a:r>
          </a:p>
        </p:txBody>
      </p:sp>
      <p:sp>
        <p:nvSpPr>
          <p:cNvPr id="7" name="右弧形箭头 6">
            <a:extLst>
              <a:ext uri="{FF2B5EF4-FFF2-40B4-BE49-F238E27FC236}">
                <a16:creationId xmlns:a16="http://schemas.microsoft.com/office/drawing/2014/main" id="{4BFD2C65-8E19-2397-5871-AA04EE0DB257}"/>
              </a:ext>
            </a:extLst>
          </p:cNvPr>
          <p:cNvSpPr/>
          <p:nvPr/>
        </p:nvSpPr>
        <p:spPr>
          <a:xfrm>
            <a:off x="4545346" y="5041907"/>
            <a:ext cx="673469" cy="11526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6" name="文本框 25">
            <a:extLst>
              <a:ext uri="{FF2B5EF4-FFF2-40B4-BE49-F238E27FC236}">
                <a16:creationId xmlns:a16="http://schemas.microsoft.com/office/drawing/2014/main" id="{7F0AE811-C41C-692F-8DFF-9A5158B291DC}"/>
              </a:ext>
            </a:extLst>
          </p:cNvPr>
          <p:cNvSpPr txBox="1"/>
          <p:nvPr/>
        </p:nvSpPr>
        <p:spPr>
          <a:xfrm>
            <a:off x="4267992" y="5378168"/>
            <a:ext cx="646331" cy="369332"/>
          </a:xfrm>
          <a:prstGeom prst="rect">
            <a:avLst/>
          </a:prstGeom>
          <a:solidFill>
            <a:schemeClr val="bg1"/>
          </a:solid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写入</a:t>
            </a:r>
          </a:p>
        </p:txBody>
      </p:sp>
      <p:sp>
        <p:nvSpPr>
          <p:cNvPr id="27" name="矩形 26">
            <a:extLst>
              <a:ext uri="{FF2B5EF4-FFF2-40B4-BE49-F238E27FC236}">
                <a16:creationId xmlns:a16="http://schemas.microsoft.com/office/drawing/2014/main" id="{0B3FCBD4-F07B-6598-9EF9-022568F1434A}"/>
              </a:ext>
            </a:extLst>
          </p:cNvPr>
          <p:cNvSpPr/>
          <p:nvPr/>
        </p:nvSpPr>
        <p:spPr>
          <a:xfrm>
            <a:off x="4269608" y="3063214"/>
            <a:ext cx="1356671" cy="864096"/>
          </a:xfrm>
          <a:prstGeom prst="rect">
            <a:avLst/>
          </a:prstGeom>
          <a:noFill/>
          <a:ln>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存储要写入的目标数据</a:t>
            </a:r>
          </a:p>
        </p:txBody>
      </p:sp>
      <p:sp>
        <p:nvSpPr>
          <p:cNvPr id="28" name="矩形 27">
            <a:extLst>
              <a:ext uri="{FF2B5EF4-FFF2-40B4-BE49-F238E27FC236}">
                <a16:creationId xmlns:a16="http://schemas.microsoft.com/office/drawing/2014/main" id="{ECF10C15-E2B1-9627-BB66-0C6DFCBD734D}"/>
              </a:ext>
            </a:extLst>
          </p:cNvPr>
          <p:cNvSpPr/>
          <p:nvPr/>
        </p:nvSpPr>
        <p:spPr>
          <a:xfrm>
            <a:off x="6567472" y="3063214"/>
            <a:ext cx="1356671" cy="864096"/>
          </a:xfrm>
          <a:prstGeom prst="rect">
            <a:avLst/>
          </a:prstGeom>
          <a:noFill/>
          <a:ln>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存储要修改的目标地址</a:t>
            </a:r>
          </a:p>
        </p:txBody>
      </p:sp>
      <p:cxnSp>
        <p:nvCxnSpPr>
          <p:cNvPr id="10" name="直线箭头连接符 9">
            <a:extLst>
              <a:ext uri="{FF2B5EF4-FFF2-40B4-BE49-F238E27FC236}">
                <a16:creationId xmlns:a16="http://schemas.microsoft.com/office/drawing/2014/main" id="{2C0EB120-6928-D153-31B4-745E1DB358AC}"/>
              </a:ext>
            </a:extLst>
          </p:cNvPr>
          <p:cNvCxnSpPr>
            <a:stCxn id="27" idx="2"/>
            <a:endCxn id="19" idx="0"/>
          </p:cNvCxnSpPr>
          <p:nvPr/>
        </p:nvCxnSpPr>
        <p:spPr>
          <a:xfrm>
            <a:off x="4947944" y="3927310"/>
            <a:ext cx="285566" cy="250503"/>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B7E21665-6D98-323F-1B9F-90287E021BA7}"/>
              </a:ext>
            </a:extLst>
          </p:cNvPr>
          <p:cNvCxnSpPr>
            <a:stCxn id="28" idx="2"/>
            <a:endCxn id="21" idx="0"/>
          </p:cNvCxnSpPr>
          <p:nvPr/>
        </p:nvCxnSpPr>
        <p:spPr>
          <a:xfrm flipH="1">
            <a:off x="6958490" y="3927310"/>
            <a:ext cx="287318" cy="250503"/>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693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err="1">
                <a:latin typeface="Microsoft YaHei" panose="020B0503020204020204" pitchFamily="34" charset="-122"/>
                <a:ea typeface="Microsoft YaHei" panose="020B0503020204020204" pitchFamily="34" charset="-122"/>
              </a:rPr>
              <a:t>Dword</a:t>
            </a:r>
            <a:r>
              <a:rPr kumimoji="1" lang="en" altLang="zh-CN" sz="3200" dirty="0">
                <a:latin typeface="Microsoft YaHei" panose="020B0503020204020204" pitchFamily="34" charset="-122"/>
                <a:ea typeface="Microsoft YaHei" panose="020B0503020204020204" pitchFamily="34" charset="-122"/>
              </a:rPr>
              <a:t> Shoot</a:t>
            </a:r>
            <a:r>
              <a:rPr kumimoji="1" lang="zh-CN" altLang="en-US" sz="3200" dirty="0">
                <a:latin typeface="Microsoft YaHei" panose="020B0503020204020204" pitchFamily="34" charset="-122"/>
                <a:ea typeface="Microsoft YaHei" panose="020B0503020204020204" pitchFamily="34" charset="-122"/>
              </a:rPr>
              <a:t>攻击</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0" y="1052513"/>
            <a:ext cx="5409038"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766762" y="1085542"/>
            <a:ext cx="5401246" cy="5078313"/>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&lt;</a:t>
            </a:r>
            <a:r>
              <a:rPr lang="en" altLang="zh-CN" dirty="0" err="1">
                <a:solidFill>
                  <a:srgbClr val="A31515"/>
                </a:solidFill>
                <a:latin typeface="Microsoft YaHei" panose="020B0503020204020204" pitchFamily="34" charset="-122"/>
                <a:ea typeface="Microsoft YaHei" panose="020B0503020204020204" pitchFamily="34" charset="-122"/>
              </a:rPr>
              <a:t>windows.h</a:t>
            </a:r>
            <a:r>
              <a:rPr lang="en" altLang="zh-CN" dirty="0">
                <a:solidFill>
                  <a:srgbClr val="A31515"/>
                </a:solidFill>
                <a:latin typeface="Microsoft YaHei" panose="020B0503020204020204" pitchFamily="34" charset="-122"/>
                <a:ea typeface="Microsoft YaHei" panose="020B0503020204020204" pitchFamily="34" charset="-122"/>
              </a:rPr>
              <a:t>&gt;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HLOCAL h1, h2, h3, h4, h5, h6;</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HANDLE hp</a:t>
            </a:r>
            <a:r>
              <a:rPr lang="en-US"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HeapCreate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0x1000</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0x10000</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a:solidFill>
                  <a:srgbClr val="000000"/>
                </a:solidFill>
                <a:latin typeface="Microsoft YaHei" panose="020B0503020204020204" pitchFamily="34" charset="-122"/>
                <a:ea typeface="Microsoft YaHei" panose="020B0503020204020204" pitchFamily="34" charset="-122"/>
              </a:rPr>
              <a:t>    h1=</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h2=</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a:solidFill>
                  <a:srgbClr val="000000"/>
                </a:solidFill>
                <a:latin typeface="Microsoft YaHei" panose="020B0503020204020204" pitchFamily="34" charset="-122"/>
                <a:ea typeface="Microsoft YaHei" panose="020B0503020204020204" pitchFamily="34" charset="-122"/>
              </a:rPr>
              <a:t>    h3=</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h4=</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h5=</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h6=</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_asm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3</a:t>
            </a:r>
            <a:endParaRPr lang="en-US" altLang="zh-CN" dirty="0">
              <a:solidFill>
                <a:srgbClr val="795E26"/>
              </a:solidFill>
              <a:latin typeface="Microsoft YaHei" panose="020B0503020204020204" pitchFamily="34" charset="-122"/>
              <a:ea typeface="Microsoft YaHei" panose="020B0503020204020204" pitchFamily="34" charset="-122"/>
            </a:endParaRPr>
          </a:p>
          <a:p>
            <a:r>
              <a:rPr lang="en-US" altLang="zh-CN"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HeapFree</a:t>
            </a:r>
            <a:r>
              <a:rPr lang="en" altLang="zh-CN" dirty="0">
                <a:solidFill>
                  <a:srgbClr val="000000"/>
                </a:solidFill>
                <a:latin typeface="Microsoft YaHei" panose="020B0503020204020204" pitchFamily="34" charset="-122"/>
                <a:ea typeface="Microsoft YaHei" panose="020B0503020204020204" pitchFamily="34" charset="-122"/>
              </a:rPr>
              <a:t>(hp,</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,h1);</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HeapFree</a:t>
            </a:r>
            <a:r>
              <a:rPr lang="en" altLang="zh-CN" dirty="0">
                <a:solidFill>
                  <a:srgbClr val="000000"/>
                </a:solidFill>
                <a:latin typeface="Microsoft YaHei" panose="020B0503020204020204" pitchFamily="34" charset="-122"/>
                <a:ea typeface="Microsoft YaHei" panose="020B0503020204020204" pitchFamily="34" charset="-122"/>
              </a:rPr>
              <a:t>(hp,</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,h3); </a:t>
            </a:r>
          </a:p>
          <a:p>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HeapFree</a:t>
            </a:r>
            <a:r>
              <a:rPr lang="en" altLang="zh-CN" dirty="0">
                <a:solidFill>
                  <a:srgbClr val="000000"/>
                </a:solidFill>
                <a:latin typeface="Microsoft YaHei" panose="020B0503020204020204" pitchFamily="34" charset="-122"/>
                <a:ea typeface="Microsoft YaHei" panose="020B0503020204020204" pitchFamily="34" charset="-122"/>
              </a:rPr>
              <a:t>(hp,</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,h5);</a:t>
            </a:r>
          </a:p>
          <a:p>
            <a:r>
              <a:rPr lang="en" altLang="zh-CN" dirty="0">
                <a:solidFill>
                  <a:srgbClr val="000000"/>
                </a:solidFill>
                <a:latin typeface="Microsoft YaHei" panose="020B0503020204020204" pitchFamily="34" charset="-122"/>
                <a:ea typeface="Microsoft YaHei" panose="020B0503020204020204" pitchFamily="34" charset="-122"/>
              </a:rPr>
              <a:t>    h1=</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
        <p:nvSpPr>
          <p:cNvPr id="3" name="矩形 2">
            <a:extLst>
              <a:ext uri="{FF2B5EF4-FFF2-40B4-BE49-F238E27FC236}">
                <a16:creationId xmlns:a16="http://schemas.microsoft.com/office/drawing/2014/main" id="{72C3FBE9-D608-B840-4E23-30373D20EBBE}"/>
              </a:ext>
            </a:extLst>
          </p:cNvPr>
          <p:cNvSpPr/>
          <p:nvPr/>
        </p:nvSpPr>
        <p:spPr>
          <a:xfrm>
            <a:off x="6320408" y="1064429"/>
            <a:ext cx="510483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41E867D5-B656-EBB6-8B1F-551B55CB66A4}"/>
              </a:ext>
            </a:extLst>
          </p:cNvPr>
          <p:cNvSpPr txBox="1"/>
          <p:nvPr/>
        </p:nvSpPr>
        <p:spPr>
          <a:xfrm>
            <a:off x="6384032" y="2132856"/>
            <a:ext cx="4320480" cy="369332"/>
          </a:xfrm>
          <a:prstGeom prst="rect">
            <a:avLst/>
          </a:prstGeom>
          <a:noFill/>
        </p:spPr>
        <p:txBody>
          <a:bodyPr wrap="square" rtlCol="0">
            <a:spAutoFit/>
          </a:bodyPr>
          <a:lstStyle/>
          <a:p>
            <a:r>
              <a:rPr lang="en" altLang="zh-CN" dirty="0">
                <a:solidFill>
                  <a:srgbClr val="008000"/>
                </a:solidFill>
                <a:latin typeface="Microsoft YaHei" panose="020B0503020204020204" pitchFamily="34" charset="-122"/>
                <a:ea typeface="Microsoft YaHei" panose="020B0503020204020204" pitchFamily="34" charset="-122"/>
              </a:rPr>
              <a:t>//</a:t>
            </a:r>
            <a:r>
              <a:rPr lang="zh-CN" altLang="en-US" dirty="0">
                <a:solidFill>
                  <a:srgbClr val="008000"/>
                </a:solidFill>
                <a:latin typeface="Microsoft YaHei" panose="020B0503020204020204" pitchFamily="34" charset="-122"/>
                <a:ea typeface="Microsoft YaHei" panose="020B0503020204020204" pitchFamily="34" charset="-122"/>
              </a:rPr>
              <a:t> </a:t>
            </a:r>
            <a:r>
              <a:rPr lang="en-US" altLang="zh-CN" dirty="0">
                <a:solidFill>
                  <a:srgbClr val="008000"/>
                </a:solidFill>
                <a:latin typeface="Microsoft YaHei" panose="020B0503020204020204" pitchFamily="34" charset="-122"/>
                <a:ea typeface="Microsoft YaHei" panose="020B0503020204020204" pitchFamily="34" charset="-122"/>
              </a:rPr>
              <a:t>1.</a:t>
            </a:r>
            <a:r>
              <a:rPr lang="zh-CN" altLang="en-US" dirty="0">
                <a:solidFill>
                  <a:srgbClr val="008000"/>
                </a:solidFill>
                <a:latin typeface="Microsoft YaHei" panose="020B0503020204020204" pitchFamily="34" charset="-122"/>
                <a:ea typeface="Microsoft YaHei" panose="020B0503020204020204" pitchFamily="34" charset="-122"/>
              </a:rPr>
              <a:t> 创建一个大小为</a:t>
            </a:r>
            <a:r>
              <a:rPr lang="en-US" altLang="zh-CN" dirty="0">
                <a:solidFill>
                  <a:srgbClr val="008000"/>
                </a:solidFill>
                <a:latin typeface="Microsoft YaHei" panose="020B0503020204020204" pitchFamily="34" charset="-122"/>
                <a:ea typeface="Microsoft YaHei" panose="020B0503020204020204" pitchFamily="34" charset="-122"/>
              </a:rPr>
              <a:t>0</a:t>
            </a:r>
            <a:r>
              <a:rPr lang="en" altLang="zh-CN" dirty="0">
                <a:solidFill>
                  <a:srgbClr val="008000"/>
                </a:solidFill>
                <a:latin typeface="Microsoft YaHei" panose="020B0503020204020204" pitchFamily="34" charset="-122"/>
                <a:ea typeface="Microsoft YaHei" panose="020B0503020204020204" pitchFamily="34" charset="-122"/>
              </a:rPr>
              <a:t>x1000</a:t>
            </a:r>
            <a:r>
              <a:rPr lang="zh-CN" altLang="en-US" dirty="0">
                <a:solidFill>
                  <a:srgbClr val="008000"/>
                </a:solidFill>
                <a:latin typeface="Microsoft YaHei" panose="020B0503020204020204" pitchFamily="34" charset="-122"/>
                <a:ea typeface="Microsoft YaHei" panose="020B0503020204020204" pitchFamily="34" charset="-122"/>
              </a:rPr>
              <a:t>的堆区</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A7B459BE-7884-7D2B-4B21-9F6E18AE55CE}"/>
              </a:ext>
            </a:extLst>
          </p:cNvPr>
          <p:cNvSpPr txBox="1"/>
          <p:nvPr/>
        </p:nvSpPr>
        <p:spPr>
          <a:xfrm>
            <a:off x="6376998" y="2567424"/>
            <a:ext cx="5033316" cy="646331"/>
          </a:xfrm>
          <a:prstGeom prst="rect">
            <a:avLst/>
          </a:prstGeom>
          <a:noFill/>
        </p:spPr>
        <p:txBody>
          <a:bodyPr wrap="square" rtlCol="0">
            <a:spAutoFit/>
          </a:bodyPr>
          <a:lstStyle/>
          <a:p>
            <a:r>
              <a:rPr lang="en" altLang="zh-CN" dirty="0">
                <a:solidFill>
                  <a:srgbClr val="008000"/>
                </a:solidFill>
                <a:latin typeface="Microsoft YaHei" panose="020B0503020204020204" pitchFamily="34" charset="-122"/>
                <a:ea typeface="Microsoft YaHei" panose="020B0503020204020204" pitchFamily="34" charset="-122"/>
              </a:rPr>
              <a:t>//</a:t>
            </a:r>
            <a:r>
              <a:rPr lang="zh-CN" altLang="en-US" dirty="0">
                <a:solidFill>
                  <a:srgbClr val="008000"/>
                </a:solidFill>
                <a:latin typeface="Microsoft YaHei" panose="020B0503020204020204" pitchFamily="34" charset="-122"/>
                <a:ea typeface="Microsoft YaHei" panose="020B0503020204020204" pitchFamily="34" charset="-122"/>
              </a:rPr>
              <a:t> </a:t>
            </a:r>
            <a:r>
              <a:rPr lang="en-US" altLang="zh-CN" dirty="0">
                <a:solidFill>
                  <a:srgbClr val="008000"/>
                </a:solidFill>
                <a:latin typeface="Microsoft YaHei" panose="020B0503020204020204" pitchFamily="34" charset="-122"/>
                <a:ea typeface="Microsoft YaHei" panose="020B0503020204020204" pitchFamily="34" charset="-122"/>
              </a:rPr>
              <a:t>2. </a:t>
            </a:r>
            <a:r>
              <a:rPr lang="zh-CN" altLang="en-US" dirty="0">
                <a:solidFill>
                  <a:srgbClr val="008000"/>
                </a:solidFill>
                <a:latin typeface="Microsoft YaHei" panose="020B0503020204020204" pitchFamily="34" charset="-122"/>
                <a:ea typeface="Microsoft YaHei" panose="020B0503020204020204" pitchFamily="34" charset="-122"/>
              </a:rPr>
              <a:t>连续申请</a:t>
            </a:r>
            <a:r>
              <a:rPr lang="en-US" altLang="zh-CN" dirty="0">
                <a:solidFill>
                  <a:srgbClr val="008000"/>
                </a:solidFill>
                <a:latin typeface="Microsoft YaHei" panose="020B0503020204020204" pitchFamily="34" charset="-122"/>
                <a:ea typeface="Microsoft YaHei" panose="020B0503020204020204" pitchFamily="34" charset="-122"/>
              </a:rPr>
              <a:t>6</a:t>
            </a:r>
            <a:r>
              <a:rPr lang="zh-CN" altLang="en-US" dirty="0">
                <a:solidFill>
                  <a:srgbClr val="008000"/>
                </a:solidFill>
                <a:latin typeface="Microsoft YaHei" panose="020B0503020204020204" pitchFamily="34" charset="-122"/>
                <a:ea typeface="Microsoft YaHei" panose="020B0503020204020204" pitchFamily="34" charset="-122"/>
              </a:rPr>
              <a:t>个大小为</a:t>
            </a:r>
            <a:r>
              <a:rPr lang="en-US" altLang="zh-CN" dirty="0">
                <a:solidFill>
                  <a:srgbClr val="008000"/>
                </a:solidFill>
                <a:latin typeface="Microsoft YaHei" panose="020B0503020204020204" pitchFamily="34" charset="-122"/>
                <a:ea typeface="Microsoft YaHei" panose="020B0503020204020204" pitchFamily="34" charset="-122"/>
              </a:rPr>
              <a:t>8</a:t>
            </a:r>
            <a:r>
              <a:rPr lang="zh-CN" altLang="en-US" dirty="0">
                <a:solidFill>
                  <a:srgbClr val="008000"/>
                </a:solidFill>
                <a:latin typeface="Microsoft YaHei" panose="020B0503020204020204" pitchFamily="34" charset="-122"/>
                <a:ea typeface="Microsoft YaHei" panose="020B0503020204020204" pitchFamily="34" charset="-122"/>
              </a:rPr>
              <a:t>字节的堆块，加上块首实际上是</a:t>
            </a:r>
            <a:r>
              <a:rPr lang="en-US" altLang="zh-CN" dirty="0">
                <a:solidFill>
                  <a:srgbClr val="008000"/>
                </a:solidFill>
                <a:latin typeface="Microsoft YaHei" panose="020B0503020204020204" pitchFamily="34" charset="-122"/>
                <a:ea typeface="Microsoft YaHei" panose="020B0503020204020204" pitchFamily="34" charset="-122"/>
              </a:rPr>
              <a:t>16</a:t>
            </a:r>
            <a:r>
              <a:rPr lang="zh-CN" altLang="en-US" dirty="0">
                <a:solidFill>
                  <a:srgbClr val="008000"/>
                </a:solidFill>
                <a:latin typeface="Microsoft YaHei" panose="020B0503020204020204" pitchFamily="34" charset="-122"/>
                <a:ea typeface="Microsoft YaHei" panose="020B0503020204020204" pitchFamily="34" charset="-122"/>
              </a:rPr>
              <a:t>字节的堆块 </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29710FE8-01DC-C9E3-6D0F-7411D84ED167}"/>
              </a:ext>
            </a:extLst>
          </p:cNvPr>
          <p:cNvSpPr txBox="1"/>
          <p:nvPr/>
        </p:nvSpPr>
        <p:spPr>
          <a:xfrm>
            <a:off x="6384032" y="3309903"/>
            <a:ext cx="4320480" cy="369332"/>
          </a:xfrm>
          <a:prstGeom prst="rect">
            <a:avLst/>
          </a:prstGeom>
          <a:noFill/>
        </p:spPr>
        <p:txBody>
          <a:bodyPr wrap="square" rtlCol="0">
            <a:spAutoFit/>
          </a:bodyPr>
          <a:lstStyle/>
          <a:p>
            <a:r>
              <a:rPr lang="en" altLang="zh-CN" dirty="0">
                <a:solidFill>
                  <a:srgbClr val="008000"/>
                </a:solidFill>
                <a:latin typeface="Microsoft YaHei" panose="020B0503020204020204" pitchFamily="34" charset="-122"/>
                <a:ea typeface="Microsoft YaHei" panose="020B0503020204020204" pitchFamily="34" charset="-122"/>
              </a:rPr>
              <a:t>//</a:t>
            </a:r>
            <a:r>
              <a:rPr lang="zh-CN" altLang="en-US" dirty="0">
                <a:solidFill>
                  <a:srgbClr val="008000"/>
                </a:solidFill>
                <a:latin typeface="Microsoft YaHei" panose="020B0503020204020204" pitchFamily="34" charset="-122"/>
                <a:ea typeface="Microsoft YaHei" panose="020B0503020204020204" pitchFamily="34" charset="-122"/>
              </a:rPr>
              <a:t> </a:t>
            </a:r>
            <a:r>
              <a:rPr lang="en-US" altLang="zh-CN" dirty="0">
                <a:solidFill>
                  <a:srgbClr val="008000"/>
                </a:solidFill>
                <a:latin typeface="Microsoft YaHei" panose="020B0503020204020204" pitchFamily="34" charset="-122"/>
                <a:ea typeface="Microsoft YaHei" panose="020B0503020204020204" pitchFamily="34" charset="-122"/>
              </a:rPr>
              <a:t>3.</a:t>
            </a:r>
            <a:r>
              <a:rPr lang="zh-CN" altLang="en-US" dirty="0">
                <a:solidFill>
                  <a:srgbClr val="008000"/>
                </a:solidFill>
                <a:latin typeface="Microsoft YaHei" panose="020B0503020204020204" pitchFamily="34" charset="-122"/>
                <a:ea typeface="Microsoft YaHei" panose="020B0503020204020204" pitchFamily="34" charset="-122"/>
              </a:rPr>
              <a:t> </a:t>
            </a:r>
            <a:r>
              <a:rPr lang="zh-CN" altLang="en" dirty="0">
                <a:solidFill>
                  <a:srgbClr val="008000"/>
                </a:solidFill>
                <a:latin typeface="Microsoft YaHei" panose="020B0503020204020204" pitchFamily="34" charset="-122"/>
                <a:ea typeface="Microsoft YaHei" panose="020B0503020204020204" pitchFamily="34" charset="-122"/>
              </a:rPr>
              <a:t>间隔</a:t>
            </a:r>
            <a:r>
              <a:rPr lang="zh-CN" altLang="en-US" dirty="0">
                <a:solidFill>
                  <a:srgbClr val="008000"/>
                </a:solidFill>
                <a:latin typeface="Microsoft YaHei" panose="020B0503020204020204" pitchFamily="34" charset="-122"/>
                <a:ea typeface="Microsoft YaHei" panose="020B0503020204020204" pitchFamily="34" charset="-122"/>
              </a:rPr>
              <a:t>释放堆块，防止合并</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D85D522D-706D-69D8-E4DF-4B064D970A92}"/>
              </a:ext>
            </a:extLst>
          </p:cNvPr>
          <p:cNvSpPr txBox="1"/>
          <p:nvPr/>
        </p:nvSpPr>
        <p:spPr>
          <a:xfrm>
            <a:off x="6356165" y="3763210"/>
            <a:ext cx="5033316" cy="646331"/>
          </a:xfrm>
          <a:prstGeom prst="rect">
            <a:avLst/>
          </a:prstGeom>
          <a:noFill/>
        </p:spPr>
        <p:txBody>
          <a:bodyPr wrap="square" rtlCol="0">
            <a:spAutoFit/>
          </a:bodyPr>
          <a:lstStyle/>
          <a:p>
            <a:r>
              <a:rPr lang="en" altLang="zh-CN" dirty="0">
                <a:solidFill>
                  <a:srgbClr val="008000"/>
                </a:solidFill>
                <a:latin typeface="Microsoft YaHei" panose="020B0503020204020204" pitchFamily="34" charset="-122"/>
                <a:ea typeface="Microsoft YaHei" panose="020B0503020204020204" pitchFamily="34" charset="-122"/>
              </a:rPr>
              <a:t>//</a:t>
            </a:r>
            <a:r>
              <a:rPr lang="zh-CN" altLang="en-US" dirty="0">
                <a:solidFill>
                  <a:srgbClr val="008000"/>
                </a:solidFill>
                <a:latin typeface="Microsoft YaHei" panose="020B0503020204020204" pitchFamily="34" charset="-122"/>
                <a:ea typeface="Microsoft YaHei" panose="020B0503020204020204" pitchFamily="34" charset="-122"/>
              </a:rPr>
              <a:t> </a:t>
            </a:r>
            <a:r>
              <a:rPr lang="en-US" altLang="zh-CN" dirty="0">
                <a:solidFill>
                  <a:srgbClr val="008000"/>
                </a:solidFill>
                <a:latin typeface="Microsoft YaHei" panose="020B0503020204020204" pitchFamily="34" charset="-122"/>
                <a:ea typeface="Microsoft YaHei" panose="020B0503020204020204" pitchFamily="34" charset="-122"/>
              </a:rPr>
              <a:t>4.</a:t>
            </a:r>
            <a:r>
              <a:rPr lang="zh-CN" altLang="en-US" dirty="0">
                <a:solidFill>
                  <a:srgbClr val="008000"/>
                </a:solidFill>
                <a:latin typeface="Microsoft YaHei" panose="020B0503020204020204" pitchFamily="34" charset="-122"/>
                <a:ea typeface="Microsoft YaHei" panose="020B0503020204020204" pitchFamily="34" charset="-122"/>
              </a:rPr>
              <a:t> 三次释放形成三个</a:t>
            </a:r>
            <a:r>
              <a:rPr lang="en-US" altLang="zh-CN" dirty="0">
                <a:solidFill>
                  <a:srgbClr val="008000"/>
                </a:solidFill>
                <a:latin typeface="Microsoft YaHei" panose="020B0503020204020204" pitchFamily="34" charset="-122"/>
                <a:ea typeface="Microsoft YaHei" panose="020B0503020204020204" pitchFamily="34" charset="-122"/>
              </a:rPr>
              <a:t>16</a:t>
            </a:r>
            <a:r>
              <a:rPr lang="zh-CN" altLang="en-US" dirty="0">
                <a:solidFill>
                  <a:srgbClr val="008000"/>
                </a:solidFill>
                <a:latin typeface="Microsoft YaHei" panose="020B0503020204020204" pitchFamily="34" charset="-122"/>
                <a:ea typeface="Microsoft YaHei" panose="020B0503020204020204" pitchFamily="34" charset="-122"/>
              </a:rPr>
              <a:t>个字节的空闲堆块，依次被放入</a:t>
            </a:r>
            <a:r>
              <a:rPr lang="en" altLang="zh-CN" dirty="0">
                <a:solidFill>
                  <a:srgbClr val="008000"/>
                </a:solidFill>
                <a:latin typeface="Microsoft YaHei" panose="020B0503020204020204" pitchFamily="34" charset="-122"/>
                <a:ea typeface="Microsoft YaHei" panose="020B0503020204020204" pitchFamily="34" charset="-122"/>
              </a:rPr>
              <a:t>freelist[2]</a:t>
            </a:r>
            <a:r>
              <a:rPr lang="zh-CN" altLang="en" dirty="0">
                <a:solidFill>
                  <a:srgbClr val="008000"/>
                </a:solidFill>
                <a:latin typeface="Microsoft YaHei" panose="020B0503020204020204" pitchFamily="34" charset="-122"/>
                <a:ea typeface="Microsoft YaHei" panose="020B0503020204020204" pitchFamily="34" charset="-122"/>
              </a:rPr>
              <a:t>中</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F60FD87C-B607-C2DA-FA69-9EF460C70D2B}"/>
              </a:ext>
            </a:extLst>
          </p:cNvPr>
          <p:cNvSpPr txBox="1"/>
          <p:nvPr/>
        </p:nvSpPr>
        <p:spPr>
          <a:xfrm>
            <a:off x="6384700" y="4532084"/>
            <a:ext cx="4320480" cy="369332"/>
          </a:xfrm>
          <a:prstGeom prst="rect">
            <a:avLst/>
          </a:prstGeom>
          <a:noFill/>
        </p:spPr>
        <p:txBody>
          <a:bodyPr wrap="square" rtlCol="0">
            <a:spAutoFit/>
          </a:bodyPr>
          <a:lstStyle/>
          <a:p>
            <a:r>
              <a:rPr lang="en" altLang="zh-CN" dirty="0">
                <a:solidFill>
                  <a:srgbClr val="008000"/>
                </a:solidFill>
                <a:latin typeface="Microsoft YaHei" panose="020B0503020204020204" pitchFamily="34" charset="-122"/>
                <a:ea typeface="Microsoft YaHei" panose="020B0503020204020204" pitchFamily="34" charset="-122"/>
              </a:rPr>
              <a:t>//</a:t>
            </a:r>
            <a:r>
              <a:rPr lang="zh-CN" altLang="en-US" dirty="0">
                <a:solidFill>
                  <a:srgbClr val="008000"/>
                </a:solidFill>
                <a:latin typeface="Microsoft YaHei" panose="020B0503020204020204" pitchFamily="34" charset="-122"/>
                <a:ea typeface="Microsoft YaHei" panose="020B0503020204020204" pitchFamily="34" charset="-122"/>
              </a:rPr>
              <a:t> </a:t>
            </a:r>
            <a:r>
              <a:rPr lang="en-US" altLang="zh-CN" dirty="0">
                <a:solidFill>
                  <a:srgbClr val="008000"/>
                </a:solidFill>
                <a:latin typeface="Microsoft YaHei" panose="020B0503020204020204" pitchFamily="34" charset="-122"/>
                <a:ea typeface="Microsoft YaHei" panose="020B0503020204020204" pitchFamily="34" charset="-122"/>
              </a:rPr>
              <a:t>5. </a:t>
            </a:r>
            <a:r>
              <a:rPr lang="zh-CN" altLang="en-US" dirty="0">
                <a:solidFill>
                  <a:srgbClr val="008000"/>
                </a:solidFill>
                <a:latin typeface="Microsoft YaHei" panose="020B0503020204020204" pitchFamily="34" charset="-122"/>
                <a:ea typeface="Microsoft YaHei" panose="020B0503020204020204" pitchFamily="34" charset="-122"/>
              </a:rPr>
              <a:t>再次申请</a:t>
            </a:r>
            <a:r>
              <a:rPr lang="en-US" altLang="zh-CN" dirty="0">
                <a:solidFill>
                  <a:srgbClr val="008000"/>
                </a:solidFill>
                <a:latin typeface="Microsoft YaHei" panose="020B0503020204020204" pitchFamily="34" charset="-122"/>
                <a:ea typeface="Microsoft YaHei" panose="020B0503020204020204" pitchFamily="34" charset="-122"/>
              </a:rPr>
              <a:t>8</a:t>
            </a:r>
            <a:r>
              <a:rPr lang="zh-CN" altLang="en-US" dirty="0">
                <a:solidFill>
                  <a:srgbClr val="008000"/>
                </a:solidFill>
                <a:latin typeface="Microsoft YaHei" panose="020B0503020204020204" pitchFamily="34" charset="-122"/>
                <a:ea typeface="Microsoft YaHei" panose="020B0503020204020204" pitchFamily="34" charset="-122"/>
              </a:rPr>
              <a:t>字节堆块会从空表卸下</a:t>
            </a:r>
            <a:r>
              <a:rPr lang="en-US" altLang="zh-CN" dirty="0">
                <a:solidFill>
                  <a:srgbClr val="008000"/>
                </a:solidFill>
                <a:latin typeface="Microsoft YaHei" panose="020B0503020204020204" pitchFamily="34" charset="-122"/>
                <a:ea typeface="Microsoft YaHei" panose="020B0503020204020204" pitchFamily="34" charset="-122"/>
              </a:rPr>
              <a:t>h1</a:t>
            </a:r>
            <a:endParaRPr lang="en" altLang="zh-CN"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8128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Dword Shoot</a:t>
            </a:r>
            <a:r>
              <a:rPr kumimoji="1" lang="zh-CN" altLang="en-US" sz="3200" dirty="0">
                <a:latin typeface="Microsoft YaHei" panose="020B0503020204020204" pitchFamily="34" charset="-122"/>
                <a:ea typeface="Microsoft YaHei" panose="020B0503020204020204" pitchFamily="34" charset="-122"/>
              </a:rPr>
              <a:t>攻击</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0" y="1052513"/>
            <a:ext cx="5409038"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766762" y="1085542"/>
            <a:ext cx="5401246" cy="5078313"/>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&lt;</a:t>
            </a:r>
            <a:r>
              <a:rPr lang="en" altLang="zh-CN" dirty="0" err="1">
                <a:solidFill>
                  <a:srgbClr val="A31515"/>
                </a:solidFill>
                <a:latin typeface="Microsoft YaHei" panose="020B0503020204020204" pitchFamily="34" charset="-122"/>
                <a:ea typeface="Microsoft YaHei" panose="020B0503020204020204" pitchFamily="34" charset="-122"/>
              </a:rPr>
              <a:t>windows.h</a:t>
            </a:r>
            <a:r>
              <a:rPr lang="en" altLang="zh-CN" dirty="0">
                <a:solidFill>
                  <a:srgbClr val="A31515"/>
                </a:solidFill>
                <a:latin typeface="Microsoft YaHei" panose="020B0503020204020204" pitchFamily="34" charset="-122"/>
                <a:ea typeface="Microsoft YaHei" panose="020B0503020204020204" pitchFamily="34" charset="-122"/>
              </a:rPr>
              <a:t>&gt;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HLOCAL h1, h2, h3, h4, h5, h6;</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HANDLE hp</a:t>
            </a:r>
            <a:r>
              <a:rPr lang="en-US"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HeapCreate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0x1000</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0x10000</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a:solidFill>
                  <a:srgbClr val="000000"/>
                </a:solidFill>
                <a:latin typeface="Microsoft YaHei" panose="020B0503020204020204" pitchFamily="34" charset="-122"/>
                <a:ea typeface="Microsoft YaHei" panose="020B0503020204020204" pitchFamily="34" charset="-122"/>
              </a:rPr>
              <a:t>    h1=</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h2=</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a:solidFill>
                  <a:srgbClr val="000000"/>
                </a:solidFill>
                <a:latin typeface="Microsoft YaHei" panose="020B0503020204020204" pitchFamily="34" charset="-122"/>
                <a:ea typeface="Microsoft YaHei" panose="020B0503020204020204" pitchFamily="34" charset="-122"/>
              </a:rPr>
              <a:t>    h3=</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h4=</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h5=</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h6=</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_asm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3</a:t>
            </a:r>
            <a:endParaRPr lang="en-US" altLang="zh-CN" dirty="0">
              <a:solidFill>
                <a:srgbClr val="795E26"/>
              </a:solidFill>
              <a:latin typeface="Microsoft YaHei" panose="020B0503020204020204" pitchFamily="34" charset="-122"/>
              <a:ea typeface="Microsoft YaHei" panose="020B0503020204020204" pitchFamily="34" charset="-122"/>
            </a:endParaRPr>
          </a:p>
          <a:p>
            <a:r>
              <a:rPr lang="en-US" altLang="zh-CN"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HeapFree</a:t>
            </a:r>
            <a:r>
              <a:rPr lang="en" altLang="zh-CN" dirty="0">
                <a:solidFill>
                  <a:srgbClr val="000000"/>
                </a:solidFill>
                <a:latin typeface="Microsoft YaHei" panose="020B0503020204020204" pitchFamily="34" charset="-122"/>
                <a:ea typeface="Microsoft YaHei" panose="020B0503020204020204" pitchFamily="34" charset="-122"/>
              </a:rPr>
              <a:t>(hp,</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,h1);</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HeapFree</a:t>
            </a:r>
            <a:r>
              <a:rPr lang="en" altLang="zh-CN" dirty="0">
                <a:solidFill>
                  <a:srgbClr val="000000"/>
                </a:solidFill>
                <a:latin typeface="Microsoft YaHei" panose="020B0503020204020204" pitchFamily="34" charset="-122"/>
                <a:ea typeface="Microsoft YaHei" panose="020B0503020204020204" pitchFamily="34" charset="-122"/>
              </a:rPr>
              <a:t>(hp,</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,h3); </a:t>
            </a:r>
          </a:p>
          <a:p>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HeapFree</a:t>
            </a:r>
            <a:r>
              <a:rPr lang="en" altLang="zh-CN" dirty="0">
                <a:solidFill>
                  <a:srgbClr val="000000"/>
                </a:solidFill>
                <a:latin typeface="Microsoft YaHei" panose="020B0503020204020204" pitchFamily="34" charset="-122"/>
                <a:ea typeface="Microsoft YaHei" panose="020B0503020204020204" pitchFamily="34" charset="-122"/>
              </a:rPr>
              <a:t>(hp,</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,h5);</a:t>
            </a:r>
          </a:p>
          <a:p>
            <a:r>
              <a:rPr lang="en" altLang="zh-CN" dirty="0">
                <a:solidFill>
                  <a:srgbClr val="000000"/>
                </a:solidFill>
                <a:latin typeface="Microsoft YaHei" panose="020B0503020204020204" pitchFamily="34" charset="-122"/>
                <a:ea typeface="Microsoft YaHei" panose="020B0503020204020204" pitchFamily="34" charset="-122"/>
              </a:rPr>
              <a:t>    h1=</a:t>
            </a:r>
            <a:r>
              <a:rPr lang="en" altLang="zh-CN" dirty="0">
                <a:solidFill>
                  <a:srgbClr val="795E26"/>
                </a:solidFill>
                <a:latin typeface="Microsoft YaHei" panose="020B0503020204020204" pitchFamily="34" charset="-122"/>
                <a:ea typeface="Microsoft YaHei" panose="020B0503020204020204" pitchFamily="34" charset="-122"/>
              </a:rPr>
              <a:t>HeapAlloc</a:t>
            </a:r>
            <a:r>
              <a:rPr lang="en" altLang="zh-CN" dirty="0">
                <a:solidFill>
                  <a:srgbClr val="000000"/>
                </a:solidFill>
                <a:latin typeface="Microsoft YaHei" panose="020B0503020204020204" pitchFamily="34" charset="-122"/>
                <a:ea typeface="Microsoft YaHei" panose="020B0503020204020204" pitchFamily="34" charset="-122"/>
              </a:rPr>
              <a:t>(hp,HEAP_ZERO_MEMORY,</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
        <p:nvSpPr>
          <p:cNvPr id="3" name="矩形 2">
            <a:extLst>
              <a:ext uri="{FF2B5EF4-FFF2-40B4-BE49-F238E27FC236}">
                <a16:creationId xmlns:a16="http://schemas.microsoft.com/office/drawing/2014/main" id="{72C3FBE9-D608-B840-4E23-30373D20EBBE}"/>
              </a:ext>
            </a:extLst>
          </p:cNvPr>
          <p:cNvSpPr/>
          <p:nvPr/>
        </p:nvSpPr>
        <p:spPr>
          <a:xfrm>
            <a:off x="6320408" y="1064429"/>
            <a:ext cx="510483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187093BF-D901-B250-5B7C-FF08A158BCF8}"/>
              </a:ext>
            </a:extLst>
          </p:cNvPr>
          <p:cNvSpPr/>
          <p:nvPr/>
        </p:nvSpPr>
        <p:spPr>
          <a:xfrm>
            <a:off x="6744072" y="2924423"/>
            <a:ext cx="4177110" cy="1512391"/>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如果在卸下</a:t>
            </a:r>
            <a:r>
              <a:rPr kumimoji="1" lang="en-US" altLang="zh-CN" sz="2000" dirty="0">
                <a:latin typeface="Microsoft YaHei" panose="020B0503020204020204" pitchFamily="34" charset="-122"/>
                <a:ea typeface="Microsoft YaHei" panose="020B0503020204020204" pitchFamily="34" charset="-122"/>
              </a:rPr>
              <a:t>h1</a:t>
            </a:r>
            <a:r>
              <a:rPr kumimoji="1" lang="zh-CN" altLang="en-US" sz="2000" dirty="0">
                <a:latin typeface="Microsoft YaHei" panose="020B0503020204020204" pitchFamily="34" charset="-122"/>
                <a:ea typeface="Microsoft YaHei" panose="020B0503020204020204" pitchFamily="34" charset="-122"/>
              </a:rPr>
              <a:t>之前，</a:t>
            </a:r>
            <a:r>
              <a:rPr kumimoji="1" lang="en" altLang="zh-CN" sz="2000" dirty="0">
                <a:latin typeface="Microsoft YaHei" panose="020B0503020204020204" pitchFamily="34" charset="-122"/>
                <a:ea typeface="Microsoft YaHei" panose="020B0503020204020204" pitchFamily="34" charset="-122"/>
              </a:rPr>
              <a:t>h1</a:t>
            </a:r>
            <a:r>
              <a:rPr kumimoji="1" lang="zh-CN" altLang="en-US" sz="2000" dirty="0">
                <a:latin typeface="Microsoft YaHei" panose="020B0503020204020204" pitchFamily="34" charset="-122"/>
                <a:ea typeface="Microsoft YaHei" panose="020B0503020204020204" pitchFamily="34" charset="-122"/>
              </a:rPr>
              <a:t>的</a:t>
            </a:r>
            <a:r>
              <a:rPr kumimoji="1" lang="en" altLang="zh-CN" sz="2000" dirty="0" err="1">
                <a:latin typeface="Microsoft YaHei" panose="020B0503020204020204" pitchFamily="34" charset="-122"/>
                <a:ea typeface="Microsoft YaHei" panose="020B0503020204020204" pitchFamily="34" charset="-122"/>
              </a:rPr>
              <a:t>Flink</a:t>
            </a:r>
            <a:r>
              <a:rPr kumimoji="1" lang="zh-CN" altLang="en-US" sz="2000" dirty="0">
                <a:latin typeface="Microsoft YaHei" panose="020B0503020204020204" pitchFamily="34" charset="-122"/>
                <a:ea typeface="Microsoft YaHei" panose="020B0503020204020204" pitchFamily="34" charset="-122"/>
              </a:rPr>
              <a:t>和</a:t>
            </a:r>
            <a:r>
              <a:rPr kumimoji="1" lang="en" altLang="zh-CN" sz="2000" dirty="0">
                <a:latin typeface="Microsoft YaHei" panose="020B0503020204020204" pitchFamily="34" charset="-122"/>
                <a:ea typeface="Microsoft YaHei" panose="020B0503020204020204" pitchFamily="34" charset="-122"/>
              </a:rPr>
              <a:t>Blink</a:t>
            </a:r>
            <a:r>
              <a:rPr kumimoji="1" lang="zh-CN" altLang="en-US" sz="2000" dirty="0">
                <a:latin typeface="Microsoft YaHei" panose="020B0503020204020204" pitchFamily="34" charset="-122"/>
                <a:ea typeface="Microsoft YaHei" panose="020B0503020204020204" pitchFamily="34" charset="-122"/>
              </a:rPr>
              <a:t>被改写为特定地址和特定数值，那么就完成一次</a:t>
            </a:r>
            <a:r>
              <a:rPr kumimoji="1" lang="en" altLang="zh-CN" sz="2000" dirty="0" err="1">
                <a:latin typeface="Microsoft YaHei" panose="020B0503020204020204" pitchFamily="34" charset="-122"/>
                <a:ea typeface="Microsoft YaHei" panose="020B0503020204020204" pitchFamily="34" charset="-122"/>
              </a:rPr>
              <a:t>Dword</a:t>
            </a:r>
            <a:r>
              <a:rPr kumimoji="1" lang="en" altLang="zh-CN" sz="2000" dirty="0">
                <a:latin typeface="Microsoft YaHei" panose="020B0503020204020204" pitchFamily="34" charset="-122"/>
                <a:ea typeface="Microsoft YaHei" panose="020B0503020204020204" pitchFamily="34" charset="-122"/>
              </a:rPr>
              <a:t> Shoot</a:t>
            </a:r>
            <a:r>
              <a:rPr kumimoji="1" lang="zh-CN" altLang="en-US" sz="2000" dirty="0">
                <a:latin typeface="Microsoft YaHei" panose="020B0503020204020204" pitchFamily="34" charset="-122"/>
                <a:ea typeface="Microsoft YaHei" panose="020B0503020204020204" pitchFamily="34" charset="-122"/>
              </a:rPr>
              <a:t>攻击</a:t>
            </a:r>
            <a:endParaRPr kumimoji="1"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2565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3F0EABB-AF60-4619-C01D-AAC5DB503B0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DWORD SHOOT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攻击是指</a:t>
            </a:r>
          </a:p>
        </p:txBody>
      </p:sp>
      <p:sp>
        <p:nvSpPr>
          <p:cNvPr id="7" name="文本框 6">
            <a:extLst>
              <a:ext uri="{FF2B5EF4-FFF2-40B4-BE49-F238E27FC236}">
                <a16:creationId xmlns:a16="http://schemas.microsoft.com/office/drawing/2014/main" id="{4E139A8F-5172-975B-7E66-20BB02207AD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能够读取任意位置内存数据的攻击</a:t>
            </a:r>
          </a:p>
        </p:txBody>
      </p:sp>
      <p:sp>
        <p:nvSpPr>
          <p:cNvPr id="8" name="文本框 7">
            <a:extLst>
              <a:ext uri="{FF2B5EF4-FFF2-40B4-BE49-F238E27FC236}">
                <a16:creationId xmlns:a16="http://schemas.microsoft.com/office/drawing/2014/main" id="{55DF3879-E377-5A90-C182-8AC8AB2151D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能够向任意位置内存写入任意数据的攻击</a:t>
            </a:r>
          </a:p>
        </p:txBody>
      </p:sp>
      <p:sp>
        <p:nvSpPr>
          <p:cNvPr id="9" name="文本框 8">
            <a:extLst>
              <a:ext uri="{FF2B5EF4-FFF2-40B4-BE49-F238E27FC236}">
                <a16:creationId xmlns:a16="http://schemas.microsoft.com/office/drawing/2014/main" id="{33522AF0-F926-F29B-155B-6A2A57DD80D8}"/>
              </a:ext>
            </a:extLst>
          </p:cNvPr>
          <p:cNvSpPr txBox="1"/>
          <p:nvPr>
            <p:custDataLst>
              <p:tags r:id="rId5"/>
            </p:custDataLst>
          </p:nvPr>
        </p:nvSpPr>
        <p:spPr>
          <a:xfrm>
            <a:off x="2438400" y="4500563"/>
            <a:ext cx="891418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能够向任意位置内存写入任意数据、并能读取任意位置内存数据的攻击 </a:t>
            </a:r>
          </a:p>
        </p:txBody>
      </p:sp>
      <p:sp>
        <p:nvSpPr>
          <p:cNvPr id="10" name="文本框 9">
            <a:extLst>
              <a:ext uri="{FF2B5EF4-FFF2-40B4-BE49-F238E27FC236}">
                <a16:creationId xmlns:a16="http://schemas.microsoft.com/office/drawing/2014/main" id="{19EAA3CD-5849-EFBF-7F8D-A9D54CD1BB51}"/>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以上都不对</a:t>
            </a:r>
          </a:p>
        </p:txBody>
      </p:sp>
      <p:sp>
        <p:nvSpPr>
          <p:cNvPr id="11" name="椭圆 10">
            <a:extLst>
              <a:ext uri="{FF2B5EF4-FFF2-40B4-BE49-F238E27FC236}">
                <a16:creationId xmlns:a16="http://schemas.microsoft.com/office/drawing/2014/main" id="{7C98D266-7639-988A-DD0C-26EE5F30DC11}"/>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730EEA58-3300-9A7C-5DBD-D58829B54150}"/>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9A15F88B-8887-D74A-D1FF-E23F0AFD353D}"/>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4E3F97F3-48A4-703C-37C6-7E128344EB0F}"/>
              </a:ext>
            </a:extLst>
          </p:cNvPr>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5207E1DE-3F70-1DD1-B3E4-A308564DB5BE}"/>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0C543F4A-4404-4EE7-7C73-8AC5EF3BA6F4}"/>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237BFFF3-5495-718F-3FA3-E72D1B7F4D5E}"/>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2BD2FE73-5C40-9FCD-E822-5CA13B020E0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2DFFBEAA-2A46-6769-E5A5-5F02BF70F6A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F2630B6E-896B-9506-3AA9-E73F102AA24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9F6336B-6E07-0798-0DFA-C74B6C058CA9}"/>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955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02</a:t>
            </a:r>
            <a:r>
              <a:rPr kumimoji="1" lang="zh-CN" altLang="en-US" sz="6000" dirty="0">
                <a:solidFill>
                  <a:schemeClr val="bg1"/>
                </a:solidFill>
                <a:latin typeface="Microsoft YaHei" panose="020B0503020204020204" pitchFamily="34" charset="-122"/>
                <a:ea typeface="Microsoft YaHei" panose="020B0503020204020204" pitchFamily="34" charset="-122"/>
              </a:rPr>
              <a:t>   格式化字符串漏洞</a:t>
            </a:r>
          </a:p>
        </p:txBody>
      </p:sp>
    </p:spTree>
    <p:extLst>
      <p:ext uri="{BB962C8B-B14F-4D97-AF65-F5344CB8AC3E}">
        <p14:creationId xmlns:p14="http://schemas.microsoft.com/office/powerpoint/2010/main" val="150646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98B3EBD-4F37-410C-9D5D-0CA9D9158DD3}"/>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语言中，用一行代码打印整数变量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89816EDF-3BA8-BFC9-0ADE-1B819C12F57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hidden="1">
            <a:extLst>
              <a:ext uri="{FF2B5EF4-FFF2-40B4-BE49-F238E27FC236}">
                <a16:creationId xmlns:a16="http://schemas.microsoft.com/office/drawing/2014/main" id="{2ABD82AD-802F-24A4-69DF-25EB0A33C1CB}"/>
              </a:ext>
            </a:extLst>
          </p:cNvPr>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FFFFFF"/>
              </a:solidFill>
            </a:endParaRPr>
          </a:p>
        </p:txBody>
      </p:sp>
      <p:sp>
        <p:nvSpPr>
          <p:cNvPr id="19" name="文本框 18" hidden="1">
            <a:extLst>
              <a:ext uri="{FF2B5EF4-FFF2-40B4-BE49-F238E27FC236}">
                <a16:creationId xmlns:a16="http://schemas.microsoft.com/office/drawing/2014/main" id="{F3C94186-1D0B-127A-371A-B24C1D12FE50}"/>
              </a:ext>
            </a:extLst>
          </p:cNvPr>
          <p:cNvSpPr txBox="1"/>
          <p:nvPr>
            <p:custDataLst>
              <p:tags r:id="rId5"/>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endPar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hidden="1">
            <a:extLst>
              <a:ext uri="{FF2B5EF4-FFF2-40B4-BE49-F238E27FC236}">
                <a16:creationId xmlns:a16="http://schemas.microsoft.com/office/drawing/2014/main" id="{CE668B6B-190C-D1E1-D071-80DFCD56260D}"/>
              </a:ext>
            </a:extLst>
          </p:cNvPr>
          <p:cNvGrpSpPr/>
          <p:nvPr>
            <p:custDataLst>
              <p:tags r:id="rId6"/>
            </p:custDataLst>
          </p:nvPr>
        </p:nvGrpSpPr>
        <p:grpSpPr>
          <a:xfrm>
            <a:off x="12585700" y="0"/>
            <a:ext cx="3815080" cy="647700"/>
            <a:chOff x="12585700" y="0"/>
            <a:chExt cx="3815080" cy="647700"/>
          </a:xfrm>
        </p:grpSpPr>
        <p:sp>
          <p:nvSpPr>
            <p:cNvPr id="15" name="RemarkBack" hidden="1">
              <a:extLst>
                <a:ext uri="{FF2B5EF4-FFF2-40B4-BE49-F238E27FC236}">
                  <a16:creationId xmlns:a16="http://schemas.microsoft.com/office/drawing/2014/main" id="{0DD83B84-3CB9-A237-5AD4-9B76C986115D}"/>
                </a:ext>
              </a:extLst>
            </p:cNvPr>
            <p:cNvSpPr/>
            <p:nvPr>
              <p:custDataLst>
                <p:tags r:id="rId13"/>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markBlock" hidden="1">
              <a:extLst>
                <a:ext uri="{FF2B5EF4-FFF2-40B4-BE49-F238E27FC236}">
                  <a16:creationId xmlns:a16="http://schemas.microsoft.com/office/drawing/2014/main" id="{765DD295-1484-A8DA-A286-AFFD2F24587F}"/>
                </a:ext>
              </a:extLst>
            </p:cNvPr>
            <p:cNvSpPr/>
            <p:nvPr>
              <p:custDataLst>
                <p:tags r:id="rId14"/>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markTitleText" hidden="1">
              <a:extLst>
                <a:ext uri="{FF2B5EF4-FFF2-40B4-BE49-F238E27FC236}">
                  <a16:creationId xmlns:a16="http://schemas.microsoft.com/office/drawing/2014/main" id="{2CDEBAD9-F5D1-8B76-F947-505B32230BC3}"/>
                </a:ext>
              </a:extLst>
            </p:cNvPr>
            <p:cNvSpPr txBox="1"/>
            <p:nvPr>
              <p:custDataLst>
                <p:tags r:id="rId15"/>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id="{39AE4145-4F40-7329-3224-1D7ACAA6FD00}"/>
              </a:ext>
            </a:extLst>
          </p:cNvPr>
          <p:cNvGrpSpPr/>
          <p:nvPr>
            <p:custDataLst>
              <p:tags r:id="rId7"/>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55082DCD-A25C-B2FA-E311-7FF48C08B257}"/>
                </a:ext>
              </a:extLst>
            </p:cNvPr>
            <p:cNvSpPr/>
            <p:nvPr>
              <p:custDataLst>
                <p:tags r:id="rId9"/>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8231003C-36FD-0F75-F0F5-D1A79EBFB1A9}"/>
                </a:ext>
              </a:extLst>
            </p:cNvPr>
            <p:cNvSpPr/>
            <p:nvPr>
              <p:custDataLst>
                <p:tags r:id="rId1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306B259A-CB8E-262A-3ABD-F91159B8D3E7}"/>
                </a:ext>
              </a:extLst>
            </p:cNvPr>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DD450D2-5EC5-C613-72F9-7F9424471AA2}"/>
                </a:ext>
              </a:extLst>
            </p:cNvPr>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AAA0D98-06BC-5BFC-7688-0DF80B389183}"/>
              </a:ext>
            </a:extLst>
          </p:cNvPr>
          <p:cNvPicPr>
            <a:picLocks/>
          </p:cNvPicPr>
          <p:nvPr>
            <p:custDataLst>
              <p:tags r:id="rId8"/>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599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01</a:t>
            </a:r>
            <a:r>
              <a:rPr kumimoji="1" lang="zh-CN" altLang="en-US" sz="6000" dirty="0">
                <a:solidFill>
                  <a:schemeClr val="bg1"/>
                </a:solidFill>
                <a:latin typeface="Microsoft YaHei" panose="020B0503020204020204" pitchFamily="34" charset="-122"/>
                <a:ea typeface="Microsoft YaHei" panose="020B0503020204020204" pitchFamily="34" charset="-122"/>
              </a:rPr>
              <a:t>   缓冲区溢出漏洞</a:t>
            </a:r>
          </a:p>
        </p:txBody>
      </p:sp>
    </p:spTree>
    <p:extLst>
      <p:ext uri="{BB962C8B-B14F-4D97-AF65-F5344CB8AC3E}">
        <p14:creationId xmlns:p14="http://schemas.microsoft.com/office/powerpoint/2010/main" val="11702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参考答案</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125339"/>
            <a:ext cx="10369152" cy="44191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语言中，用一行代码打印整数变量</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的值：</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05CF2E77-12D3-E739-DE31-96B09382DCF5}"/>
              </a:ext>
            </a:extLst>
          </p:cNvPr>
          <p:cNvSpPr/>
          <p:nvPr/>
        </p:nvSpPr>
        <p:spPr>
          <a:xfrm>
            <a:off x="4907868" y="2420888"/>
            <a:ext cx="2376264" cy="576064"/>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kumimoji="1" lang="en-US" altLang="zh-CN" sz="2400" dirty="0" err="1">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printf</a:t>
            </a:r>
            <a:r>
              <a:rPr kumimoji="1" lang="en-US" altLang="zh-CN" sz="2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(“%d\n”, a);</a:t>
            </a:r>
            <a:endParaRPr kumimoji="1" lang="zh-CN" altLang="en-US" sz="2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6435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3134961"/>
          </a:xfrm>
          <a:prstGeom prst="rect">
            <a:avLst/>
          </a:prstGeom>
          <a:noFill/>
        </p:spPr>
        <p:txBody>
          <a:bodyPr wrap="square" rtlCol="0">
            <a:spAutoFit/>
          </a:bodyPr>
          <a:lstStyle/>
          <a:p>
            <a:pPr>
              <a:lnSpc>
                <a:spcPct val="125000"/>
              </a:lnSpc>
            </a:pP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语言中，</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fprintf</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sprintf</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snprintf</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等函数（</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函数家族）可以按照一定的</a:t>
            </a:r>
            <a:r>
              <a:rPr kumimoji="1" lang="zh-CN" altLang="en-US" sz="2000" dirty="0">
                <a:latin typeface="Microsoft YaHei" panose="020B0503020204020204" pitchFamily="34" charset="-122"/>
                <a:ea typeface="Microsoft YaHei" panose="020B0503020204020204" pitchFamily="34" charset="-122"/>
              </a:rPr>
              <a:t>格式</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将数据进行输出。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该</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函数的第一个参数就是</a:t>
            </a:r>
            <a:r>
              <a:rPr kumimoji="1" lang="zh-CN" altLang="en-US" sz="2000" dirty="0">
                <a:latin typeface="Microsoft YaHei" panose="020B0503020204020204" pitchFamily="34" charset="-122"/>
                <a:ea typeface="Microsoft YaHei" panose="020B0503020204020204" pitchFamily="34" charset="-122"/>
              </a:rPr>
              <a:t>格式化字符串，它</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告诉程序以什么格式输出数据。</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2" name="组合 1">
            <a:extLst>
              <a:ext uri="{FF2B5EF4-FFF2-40B4-BE49-F238E27FC236}">
                <a16:creationId xmlns:a16="http://schemas.microsoft.com/office/drawing/2014/main" id="{DE24154A-88FA-9351-5A13-62C68CE37C22}"/>
              </a:ext>
            </a:extLst>
          </p:cNvPr>
          <p:cNvGrpSpPr/>
          <p:nvPr/>
        </p:nvGrpSpPr>
        <p:grpSpPr>
          <a:xfrm>
            <a:off x="6313488" y="1058914"/>
            <a:ext cx="5111750" cy="2370086"/>
            <a:chOff x="623888" y="1052514"/>
            <a:chExt cx="5111750" cy="2370086"/>
          </a:xfrm>
        </p:grpSpPr>
        <p:sp>
          <p:nvSpPr>
            <p:cNvPr id="13" name="矩形 12">
              <a:extLst>
                <a:ext uri="{FF2B5EF4-FFF2-40B4-BE49-F238E27FC236}">
                  <a16:creationId xmlns:a16="http://schemas.microsoft.com/office/drawing/2014/main" id="{256161F4-766C-C824-AC32-447B970A69C7}"/>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647B2BCE-3F36-B546-FF55-FCEEA4D7741C}"/>
                </a:ext>
              </a:extLst>
            </p:cNvPr>
            <p:cNvSpPr txBox="1"/>
            <p:nvPr/>
          </p:nvSpPr>
          <p:spPr>
            <a:xfrm>
              <a:off x="670901" y="1094202"/>
              <a:ext cx="4824536" cy="2308324"/>
            </a:xfrm>
            <a:prstGeom prst="rect">
              <a:avLst/>
            </a:prstGeom>
            <a:noFill/>
          </p:spPr>
          <p:txBody>
            <a:bodyPr wrap="square" rtlCol="0">
              <a:spAutoFit/>
            </a:bodyPr>
            <a:lstStyle/>
            <a:p>
              <a:r>
                <a:rPr lang="en-US" b="0" dirty="0">
                  <a:solidFill>
                    <a:srgbClr val="0000FF"/>
                  </a:solidFill>
                  <a:effectLst/>
                  <a:latin typeface="Menlo"/>
                </a:rPr>
                <a:t>#include</a:t>
              </a:r>
              <a:r>
                <a:rPr lang="en-US" b="0" dirty="0">
                  <a:solidFill>
                    <a:srgbClr val="A31515"/>
                  </a:solidFill>
                  <a:effectLst/>
                  <a:latin typeface="Menlo"/>
                </a:rPr>
                <a:t>&lt;stdio.h&gt;</a:t>
              </a:r>
              <a:endParaRPr lang="en-US" b="0" dirty="0">
                <a:solidFill>
                  <a:srgbClr val="000000"/>
                </a:solidFill>
                <a:effectLst/>
                <a:latin typeface="Menlo"/>
              </a:endParaRPr>
            </a:p>
            <a:p>
              <a:br>
                <a:rPr lang="en-US" b="0" dirty="0">
                  <a:solidFill>
                    <a:srgbClr val="000000"/>
                  </a:solidFill>
                  <a:effectLst/>
                  <a:latin typeface="Menlo"/>
                </a:rPr>
              </a:br>
              <a:r>
                <a:rPr lang="en-US" b="0" dirty="0">
                  <a:solidFill>
                    <a:srgbClr val="0000FF"/>
                  </a:solidFill>
                  <a:effectLst/>
                  <a:latin typeface="Menlo"/>
                </a:rPr>
                <a:t>int</a:t>
              </a:r>
              <a:r>
                <a:rPr lang="en-US" b="0" dirty="0">
                  <a:solidFill>
                    <a:srgbClr val="000000"/>
                  </a:solidFill>
                  <a:effectLst/>
                  <a:latin typeface="Menlo"/>
                </a:rPr>
                <a:t> main(){</a:t>
              </a:r>
            </a:p>
            <a:p>
              <a:r>
                <a:rPr lang="en-US" b="0" dirty="0">
                  <a:solidFill>
                    <a:srgbClr val="0000FF"/>
                  </a:solidFill>
                  <a:effectLst/>
                  <a:latin typeface="Menlo"/>
                </a:rPr>
                <a:t>      int</a:t>
              </a:r>
              <a:r>
                <a:rPr lang="en-US" b="0" dirty="0">
                  <a:solidFill>
                    <a:srgbClr val="000000"/>
                  </a:solidFill>
                  <a:effectLst/>
                  <a:latin typeface="Menlo"/>
                </a:rPr>
                <a:t> a = </a:t>
              </a:r>
              <a:r>
                <a:rPr lang="en-US" b="0" dirty="0">
                  <a:solidFill>
                    <a:srgbClr val="098658"/>
                  </a:solidFill>
                  <a:effectLst/>
                  <a:latin typeface="Menlo"/>
                </a:rPr>
                <a:t>100</a:t>
              </a:r>
              <a:r>
                <a:rPr lang="en-US" b="0" dirty="0">
                  <a:solidFill>
                    <a:srgbClr val="000000"/>
                  </a:solidFill>
                  <a:effectLst/>
                  <a:latin typeface="Menlo"/>
                </a:rPr>
                <a:t>;</a:t>
              </a:r>
            </a:p>
            <a:p>
              <a:r>
                <a:rPr lang="en-US" b="0" dirty="0">
                  <a:solidFill>
                    <a:srgbClr val="000000"/>
                  </a:solidFill>
                  <a:effectLst/>
                  <a:latin typeface="Menlo"/>
                </a:rPr>
                <a:t>      </a:t>
              </a:r>
              <a:r>
                <a:rPr lang="en-US" b="0" dirty="0" err="1">
                  <a:solidFill>
                    <a:srgbClr val="000000"/>
                  </a:solidFill>
                  <a:effectLst/>
                  <a:highlight>
                    <a:srgbClr val="FFFF00"/>
                  </a:highlight>
                  <a:latin typeface="Menlo"/>
                </a:rPr>
                <a:t>printf</a:t>
              </a:r>
              <a:r>
                <a:rPr lang="en-US" b="0" dirty="0">
                  <a:solidFill>
                    <a:srgbClr val="000000"/>
                  </a:solidFill>
                  <a:effectLst/>
                  <a:highlight>
                    <a:srgbClr val="FFFF00"/>
                  </a:highlight>
                  <a:latin typeface="Menlo"/>
                </a:rPr>
                <a:t>(</a:t>
              </a:r>
              <a:r>
                <a:rPr lang="en-US" b="0" dirty="0">
                  <a:solidFill>
                    <a:srgbClr val="A31515"/>
                  </a:solidFill>
                  <a:effectLst/>
                  <a:highlight>
                    <a:srgbClr val="FFFF00"/>
                  </a:highlight>
                  <a:latin typeface="Menlo"/>
                </a:rPr>
                <a:t>"%d\n"</a:t>
              </a:r>
              <a:r>
                <a:rPr lang="en-US" b="0" dirty="0">
                  <a:solidFill>
                    <a:srgbClr val="000000"/>
                  </a:solidFill>
                  <a:effectLst/>
                  <a:highlight>
                    <a:srgbClr val="FFFF00"/>
                  </a:highlight>
                  <a:latin typeface="Menlo"/>
                </a:rPr>
                <a:t>, a);</a:t>
              </a:r>
            </a:p>
            <a:p>
              <a:r>
                <a:rPr lang="en-US" b="0" dirty="0">
                  <a:solidFill>
                    <a:srgbClr val="000000"/>
                  </a:solidFill>
                  <a:effectLst/>
                  <a:latin typeface="Menlo"/>
                </a:rPr>
                <a:t>      system(</a:t>
              </a:r>
              <a:r>
                <a:rPr lang="en-US" b="0" dirty="0">
                  <a:solidFill>
                    <a:srgbClr val="A31515"/>
                  </a:solidFill>
                  <a:effectLst/>
                  <a:latin typeface="Menlo"/>
                </a:rPr>
                <a:t>"pause"</a:t>
              </a:r>
              <a:r>
                <a:rPr lang="en-US" b="0" dirty="0">
                  <a:solidFill>
                    <a:srgbClr val="000000"/>
                  </a:solidFill>
                  <a:effectLst/>
                  <a:latin typeface="Menlo"/>
                </a:rPr>
                <a:t>);</a:t>
              </a:r>
            </a:p>
            <a:p>
              <a:r>
                <a:rPr lang="en-US" b="0" dirty="0">
                  <a:solidFill>
                    <a:srgbClr val="0000FF"/>
                  </a:solidFill>
                  <a:effectLst/>
                  <a:latin typeface="Menlo"/>
                </a:rPr>
                <a:t>      return</a:t>
              </a:r>
              <a:r>
                <a:rPr lang="en-US" b="0" dirty="0">
                  <a:solidFill>
                    <a:srgbClr val="000000"/>
                  </a:solidFill>
                  <a:effectLst/>
                  <a:latin typeface="Menlo"/>
                </a:rPr>
                <a:t> </a:t>
              </a:r>
              <a:r>
                <a:rPr lang="en-US" b="0" dirty="0">
                  <a:solidFill>
                    <a:srgbClr val="098658"/>
                  </a:solidFill>
                  <a:effectLst/>
                  <a:latin typeface="Menlo"/>
                </a:rPr>
                <a:t>0</a:t>
              </a:r>
              <a:r>
                <a:rPr lang="en-US" b="0" dirty="0">
                  <a:solidFill>
                    <a:srgbClr val="000000"/>
                  </a:solidFill>
                  <a:effectLst/>
                  <a:latin typeface="Menlo"/>
                </a:rPr>
                <a:t>;</a:t>
              </a:r>
            </a:p>
            <a:p>
              <a:r>
                <a:rPr lang="en-US" b="0" dirty="0">
                  <a:solidFill>
                    <a:srgbClr val="000000"/>
                  </a:solidFill>
                  <a:effectLst/>
                  <a:latin typeface="Menlo"/>
                </a:rPr>
                <a:t>}</a:t>
              </a:r>
            </a:p>
          </p:txBody>
        </p:sp>
      </p:grpSp>
      <p:grpSp>
        <p:nvGrpSpPr>
          <p:cNvPr id="16" name="组合 15">
            <a:extLst>
              <a:ext uri="{FF2B5EF4-FFF2-40B4-BE49-F238E27FC236}">
                <a16:creationId xmlns:a16="http://schemas.microsoft.com/office/drawing/2014/main" id="{38991624-BE48-F77B-EF1E-D609B0DFC8EF}"/>
              </a:ext>
            </a:extLst>
          </p:cNvPr>
          <p:cNvGrpSpPr/>
          <p:nvPr/>
        </p:nvGrpSpPr>
        <p:grpSpPr>
          <a:xfrm>
            <a:off x="6322616" y="3742364"/>
            <a:ext cx="5111750" cy="2566362"/>
            <a:chOff x="623888" y="862639"/>
            <a:chExt cx="5111750" cy="2566362"/>
          </a:xfrm>
        </p:grpSpPr>
        <p:sp>
          <p:nvSpPr>
            <p:cNvPr id="17" name="矩形 16">
              <a:extLst>
                <a:ext uri="{FF2B5EF4-FFF2-40B4-BE49-F238E27FC236}">
                  <a16:creationId xmlns:a16="http://schemas.microsoft.com/office/drawing/2014/main" id="{19A3D3A7-3B23-50A0-29E0-A81C3244C141}"/>
                </a:ext>
              </a:extLst>
            </p:cNvPr>
            <p:cNvSpPr/>
            <p:nvPr/>
          </p:nvSpPr>
          <p:spPr>
            <a:xfrm>
              <a:off x="623888" y="862639"/>
              <a:ext cx="5111750" cy="256636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466A9373-70F6-B17C-8EA9-F46C88F4E494}"/>
                </a:ext>
              </a:extLst>
            </p:cNvPr>
            <p:cNvSpPr txBox="1"/>
            <p:nvPr/>
          </p:nvSpPr>
          <p:spPr>
            <a:xfrm>
              <a:off x="727022" y="960271"/>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输出结果</a:t>
              </a:r>
            </a:p>
          </p:txBody>
        </p:sp>
      </p:grpSp>
      <p:pic>
        <p:nvPicPr>
          <p:cNvPr id="11" name="图片 10">
            <a:extLst>
              <a:ext uri="{FF2B5EF4-FFF2-40B4-BE49-F238E27FC236}">
                <a16:creationId xmlns:a16="http://schemas.microsoft.com/office/drawing/2014/main" id="{34A12D52-999F-E1AB-327C-130D1A9781D0}"/>
              </a:ext>
            </a:extLst>
          </p:cNvPr>
          <p:cNvPicPr>
            <a:picLocks noChangeAspect="1"/>
          </p:cNvPicPr>
          <p:nvPr/>
        </p:nvPicPr>
        <p:blipFill>
          <a:blip r:embed="rId3"/>
          <a:stretch>
            <a:fillRect/>
          </a:stretch>
        </p:blipFill>
        <p:spPr>
          <a:xfrm>
            <a:off x="6470106" y="4301661"/>
            <a:ext cx="4864878" cy="1791635"/>
          </a:xfrm>
          <a:prstGeom prst="rect">
            <a:avLst/>
          </a:prstGeom>
        </p:spPr>
      </p:pic>
    </p:spTree>
    <p:extLst>
      <p:ext uri="{BB962C8B-B14F-4D97-AF65-F5344CB8AC3E}">
        <p14:creationId xmlns:p14="http://schemas.microsoft.com/office/powerpoint/2010/main" val="12125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0969" y="1158396"/>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常见类型</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6450969" y="1938793"/>
            <a:ext cx="4824536" cy="390440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或</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：整型输出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ld</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：长整型输出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：以八进制数形式输出整数</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：以十六进制数形式输出整数</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：以十进制数输出无符号数型数据</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：输出一个字符</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：输出一个字符串</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：以小数形式输出实数</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：指针</a:t>
            </a:r>
            <a:b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b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79081" y="112533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3" y="1929217"/>
            <a:ext cx="4962017" cy="3134897"/>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函数的一般形式为：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sz="2000" dirty="0">
                <a:solidFill>
                  <a:srgbClr val="FF0000"/>
                </a:solidFill>
                <a:latin typeface="Microsoft YaHei" panose="020B0503020204020204" pitchFamily="34" charset="-122"/>
                <a:ea typeface="Microsoft YaHei" panose="020B0503020204020204" pitchFamily="34" charset="-122"/>
              </a:rPr>
              <a:t>printf(</a:t>
            </a:r>
            <a:r>
              <a:rPr kumimoji="1" lang="zh-CN" altLang="en-US" sz="2000" dirty="0">
                <a:solidFill>
                  <a:srgbClr val="FF0000"/>
                </a:solidFill>
                <a:latin typeface="Microsoft YaHei" panose="020B0503020204020204" pitchFamily="34" charset="-122"/>
                <a:ea typeface="Microsoft YaHei" panose="020B0503020204020204" pitchFamily="34" charset="-122"/>
              </a:rPr>
              <a:t>格式化字符串</a:t>
            </a:r>
            <a:r>
              <a:rPr kumimoji="1" lang="en" altLang="zh-CN" sz="2000" dirty="0">
                <a:solidFill>
                  <a:srgbClr val="FF0000"/>
                </a:solidFill>
                <a:latin typeface="Microsoft YaHei" panose="020B0503020204020204" pitchFamily="34" charset="-122"/>
                <a:ea typeface="Microsoft YaHei" panose="020B0503020204020204" pitchFamily="34" charset="-122"/>
              </a:rPr>
              <a:t>“format”, </a:t>
            </a:r>
            <a:r>
              <a:rPr kumimoji="1" lang="zh-CN" altLang="en-US" sz="2000" dirty="0">
                <a:solidFill>
                  <a:srgbClr val="FF0000"/>
                </a:solidFill>
                <a:latin typeface="Microsoft YaHei" panose="020B0503020204020204" pitchFamily="34" charset="-122"/>
                <a:ea typeface="Microsoft YaHei" panose="020B0503020204020204" pitchFamily="34" charset="-122"/>
              </a:rPr>
              <a:t>输出列表</a:t>
            </a:r>
            <a:r>
              <a:rPr kumimoji="1" lang="en-US" altLang="zh-CN" sz="2000" dirty="0">
                <a:solidFill>
                  <a:srgbClr val="FF0000"/>
                </a:solidFill>
                <a:latin typeface="Microsoft YaHei" panose="020B0503020204020204" pitchFamily="34" charset="-122"/>
                <a:ea typeface="Microsoft YaHei" panose="020B0503020204020204" pitchFamily="34" charset="-122"/>
              </a:rPr>
              <a:t>)</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b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b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格式化字符串</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format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的结构为：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a:solidFill>
                  <a:srgbClr val="FF0000"/>
                </a:solidFill>
                <a:latin typeface="Microsoft YaHei" panose="020B0503020204020204" pitchFamily="34" charset="-122"/>
                <a:ea typeface="Microsoft YaHei" panose="020B0503020204020204" pitchFamily="34" charset="-122"/>
              </a:rPr>
              <a:t>%[</a:t>
            </a:r>
            <a:r>
              <a:rPr kumimoji="1" lang="zh-CN" altLang="en-US" sz="2000" dirty="0">
                <a:solidFill>
                  <a:srgbClr val="FF0000"/>
                </a:solidFill>
                <a:latin typeface="Microsoft YaHei" panose="020B0503020204020204" pitchFamily="34" charset="-122"/>
                <a:ea typeface="Microsoft YaHei" panose="020B0503020204020204" pitchFamily="34" charset="-122"/>
              </a:rPr>
              <a:t>标志</a:t>
            </a:r>
            <a:r>
              <a:rPr kumimoji="1" lang="en-US" altLang="zh-CN" sz="2000" dirty="0">
                <a:solidFill>
                  <a:srgbClr val="FF0000"/>
                </a:solidFill>
                <a:latin typeface="Microsoft YaHei" panose="020B0503020204020204" pitchFamily="34" charset="-122"/>
                <a:ea typeface="Microsoft YaHei" panose="020B0503020204020204" pitchFamily="34" charset="-122"/>
              </a:rPr>
              <a:t>][</a:t>
            </a:r>
            <a:r>
              <a:rPr kumimoji="1" lang="zh-CN" altLang="en-US" sz="2000" dirty="0">
                <a:solidFill>
                  <a:srgbClr val="FF0000"/>
                </a:solidFill>
                <a:latin typeface="Microsoft YaHei" panose="020B0503020204020204" pitchFamily="34" charset="-122"/>
                <a:ea typeface="Microsoft YaHei" panose="020B0503020204020204" pitchFamily="34" charset="-122"/>
              </a:rPr>
              <a:t>输出最小宽度</a:t>
            </a:r>
            <a:r>
              <a:rPr kumimoji="1" lang="en-US" altLang="zh-CN" sz="2000" dirty="0">
                <a:solidFill>
                  <a:srgbClr val="FF0000"/>
                </a:solidFill>
                <a:latin typeface="Microsoft YaHei" panose="020B0503020204020204" pitchFamily="34" charset="-122"/>
                <a:ea typeface="Microsoft YaHei" panose="020B0503020204020204" pitchFamily="34" charset="-122"/>
              </a:rPr>
              <a:t>][.</a:t>
            </a:r>
            <a:r>
              <a:rPr kumimoji="1" lang="zh-CN" altLang="en-US" sz="2000" dirty="0">
                <a:solidFill>
                  <a:srgbClr val="FF0000"/>
                </a:solidFill>
                <a:latin typeface="Microsoft YaHei" panose="020B0503020204020204" pitchFamily="34" charset="-122"/>
                <a:ea typeface="Microsoft YaHei" panose="020B0503020204020204" pitchFamily="34" charset="-122"/>
              </a:rPr>
              <a:t>精度</a:t>
            </a:r>
            <a:r>
              <a:rPr kumimoji="1" lang="en-US" altLang="zh-CN" sz="2000" dirty="0">
                <a:solidFill>
                  <a:srgbClr val="FF0000"/>
                </a:solidFill>
                <a:latin typeface="Microsoft YaHei" panose="020B0503020204020204" pitchFamily="34" charset="-122"/>
                <a:ea typeface="Microsoft YaHei" panose="020B0503020204020204" pitchFamily="34" charset="-122"/>
              </a:rPr>
              <a:t>][</a:t>
            </a:r>
            <a:r>
              <a:rPr kumimoji="1" lang="zh-CN" altLang="en-US" sz="2000" dirty="0">
                <a:solidFill>
                  <a:srgbClr val="FF0000"/>
                </a:solidFill>
                <a:latin typeface="Microsoft YaHei" panose="020B0503020204020204" pitchFamily="34" charset="-122"/>
                <a:ea typeface="Microsoft YaHei" panose="020B0503020204020204" pitchFamily="34" charset="-122"/>
              </a:rPr>
              <a:t>长度</a:t>
            </a:r>
            <a:r>
              <a:rPr kumimoji="1" lang="en-US" altLang="zh-CN" sz="2000" dirty="0">
                <a:solidFill>
                  <a:srgbClr val="FF0000"/>
                </a:solidFill>
                <a:latin typeface="Microsoft YaHei" panose="020B0503020204020204" pitchFamily="34" charset="-122"/>
                <a:ea typeface="Microsoft YaHei" panose="020B0503020204020204" pitchFamily="34" charset="-122"/>
              </a:rPr>
              <a:t>]</a:t>
            </a:r>
            <a:r>
              <a:rPr kumimoji="1" lang="zh-CN" altLang="en-US" sz="2000" dirty="0">
                <a:solidFill>
                  <a:srgbClr val="FF0000"/>
                </a:solidFill>
                <a:latin typeface="Microsoft YaHei" panose="020B0503020204020204" pitchFamily="34" charset="-122"/>
                <a:ea typeface="Microsoft YaHei" panose="020B0503020204020204" pitchFamily="34" charset="-122"/>
              </a:rPr>
              <a:t>类型</a:t>
            </a:r>
            <a:endParaRPr kumimoji="1" lang="en-US" altLang="zh-CN" sz="2000" dirty="0">
              <a:solidFill>
                <a:srgbClr val="FF0000"/>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rgbClr val="FF0000"/>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叫做一个占位符。</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4315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0969" y="1158396"/>
            <a:ext cx="2839239" cy="461665"/>
          </a:xfrm>
          <a:prstGeom prst="rect">
            <a:avLst/>
          </a:prstGeom>
          <a:noFill/>
        </p:spPr>
        <p:txBody>
          <a:bodyPr wrap="none" rtlCol="0">
            <a:spAutoFit/>
          </a:bodyPr>
          <a:lstStyle/>
          <a:p>
            <a:r>
              <a:rPr kumimoji="1" lang="en-US" altLang="zh-CN" sz="2400" dirty="0" err="1">
                <a:solidFill>
                  <a:srgbClr val="0048AA"/>
                </a:solidFill>
                <a:latin typeface="Microsoft YaHei" panose="020B0503020204020204" pitchFamily="34" charset="-122"/>
                <a:ea typeface="Microsoft YaHei" panose="020B0503020204020204" pitchFamily="34" charset="-122"/>
              </a:rPr>
              <a:t>printf</a:t>
            </a:r>
            <a:r>
              <a:rPr kumimoji="1" lang="zh-CN" altLang="en-US" sz="2400" dirty="0">
                <a:solidFill>
                  <a:srgbClr val="0048AA"/>
                </a:solidFill>
                <a:latin typeface="Microsoft YaHei" panose="020B0503020204020204" pitchFamily="34" charset="-122"/>
                <a:ea typeface="Microsoft YaHei" panose="020B0503020204020204" pitchFamily="34" charset="-122"/>
              </a:rPr>
              <a:t>函数调用栈帧</a:t>
            </a: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3519681"/>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函数家族不会检查格式化字符串中的占位符是否与参数数目相等。</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在执行过程中，</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每遇到一个占位符，就会去</a:t>
            </a:r>
            <a:r>
              <a:rPr kumimoji="1" lang="zh-CN" altLang="en-US" sz="2000" dirty="0">
                <a:latin typeface="Microsoft YaHei" panose="020B0503020204020204" pitchFamily="34" charset="-122"/>
                <a:ea typeface="Microsoft YaHei" panose="020B0503020204020204" pitchFamily="34" charset="-122"/>
              </a:rPr>
              <a:t>“约定好”的位置</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获取数据并根据该占位符的类型解码并输出。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15965714-5F5D-6EBA-E550-9FE819471702}"/>
              </a:ext>
            </a:extLst>
          </p:cNvPr>
          <p:cNvSpPr/>
          <p:nvPr/>
        </p:nvSpPr>
        <p:spPr>
          <a:xfrm>
            <a:off x="8040216" y="2806588"/>
            <a:ext cx="13681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参数</a:t>
            </a:r>
            <a:r>
              <a:rPr lang="en-US" altLang="zh-CN" dirty="0">
                <a:solidFill>
                  <a:schemeClr val="tx1"/>
                </a:solidFill>
              </a:rPr>
              <a:t>a</a:t>
            </a:r>
            <a:endParaRPr lang="en-US" dirty="0">
              <a:solidFill>
                <a:schemeClr val="tx1"/>
              </a:solidFill>
            </a:endParaRPr>
          </a:p>
        </p:txBody>
      </p:sp>
      <p:sp>
        <p:nvSpPr>
          <p:cNvPr id="18" name="矩形 17">
            <a:extLst>
              <a:ext uri="{FF2B5EF4-FFF2-40B4-BE49-F238E27FC236}">
                <a16:creationId xmlns:a16="http://schemas.microsoft.com/office/drawing/2014/main" id="{B7AEFFB8-04CF-57B3-2C6D-38B60B3F8482}"/>
              </a:ext>
            </a:extLst>
          </p:cNvPr>
          <p:cNvSpPr/>
          <p:nvPr/>
        </p:nvSpPr>
        <p:spPr>
          <a:xfrm>
            <a:off x="1055440" y="4725144"/>
            <a:ext cx="2376264" cy="576064"/>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kumimoji="1" lang="en-US" altLang="zh-CN" sz="2400" dirty="0" err="1">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printf</a:t>
            </a:r>
            <a:r>
              <a:rPr kumimoji="1" lang="en-US" altLang="zh-CN" sz="2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rPr>
              <a:t>(“%d\n”, a);</a:t>
            </a:r>
            <a:endParaRPr kumimoji="1" lang="zh-CN" altLang="en-US" sz="2400" dirty="0">
              <a:solidFill>
                <a:schemeClr val="tx1">
                  <a:lumMod val="85000"/>
                  <a:lumOff val="1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F8C43D61-264B-A2D8-C19A-505D21F7585A}"/>
              </a:ext>
            </a:extLst>
          </p:cNvPr>
          <p:cNvSpPr/>
          <p:nvPr/>
        </p:nvSpPr>
        <p:spPr>
          <a:xfrm>
            <a:off x="8040216" y="3166628"/>
            <a:ext cx="13681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参数</a:t>
            </a:r>
            <a:r>
              <a:rPr lang="en-US" altLang="zh-CN" dirty="0">
                <a:solidFill>
                  <a:schemeClr val="tx1"/>
                </a:solidFill>
              </a:rPr>
              <a:t>”%d\n”</a:t>
            </a:r>
            <a:endParaRPr lang="en-US" dirty="0">
              <a:solidFill>
                <a:schemeClr val="tx1"/>
              </a:solidFill>
            </a:endParaRPr>
          </a:p>
        </p:txBody>
      </p:sp>
      <p:sp>
        <p:nvSpPr>
          <p:cNvPr id="20" name="矩形 19">
            <a:extLst>
              <a:ext uri="{FF2B5EF4-FFF2-40B4-BE49-F238E27FC236}">
                <a16:creationId xmlns:a16="http://schemas.microsoft.com/office/drawing/2014/main" id="{7A56865D-01E7-29D8-3CB1-E61D6CF13BF0}"/>
              </a:ext>
            </a:extLst>
          </p:cNvPr>
          <p:cNvSpPr/>
          <p:nvPr/>
        </p:nvSpPr>
        <p:spPr>
          <a:xfrm>
            <a:off x="8040216" y="3526668"/>
            <a:ext cx="13681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返回地址</a:t>
            </a:r>
            <a:endParaRPr lang="en-US" dirty="0">
              <a:solidFill>
                <a:schemeClr val="tx1"/>
              </a:solidFill>
            </a:endParaRPr>
          </a:p>
        </p:txBody>
      </p:sp>
      <p:sp>
        <p:nvSpPr>
          <p:cNvPr id="21" name="矩形 20">
            <a:extLst>
              <a:ext uri="{FF2B5EF4-FFF2-40B4-BE49-F238E27FC236}">
                <a16:creationId xmlns:a16="http://schemas.microsoft.com/office/drawing/2014/main" id="{798971E1-E59B-D31E-B73B-CB0410FB46F4}"/>
              </a:ext>
            </a:extLst>
          </p:cNvPr>
          <p:cNvSpPr/>
          <p:nvPr/>
        </p:nvSpPr>
        <p:spPr>
          <a:xfrm>
            <a:off x="8040216" y="3886708"/>
            <a:ext cx="13681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old </a:t>
            </a:r>
            <a:r>
              <a:rPr lang="en-US" altLang="zh-CN" dirty="0" err="1">
                <a:solidFill>
                  <a:schemeClr val="tx1"/>
                </a:solidFill>
              </a:rPr>
              <a:t>ebp</a:t>
            </a:r>
            <a:endParaRPr lang="en-US" dirty="0">
              <a:solidFill>
                <a:schemeClr val="tx1"/>
              </a:solidFill>
            </a:endParaRPr>
          </a:p>
        </p:txBody>
      </p:sp>
      <p:sp>
        <p:nvSpPr>
          <p:cNvPr id="22" name="矩形 21">
            <a:extLst>
              <a:ext uri="{FF2B5EF4-FFF2-40B4-BE49-F238E27FC236}">
                <a16:creationId xmlns:a16="http://schemas.microsoft.com/office/drawing/2014/main" id="{78FD37BB-5770-32EC-BEB2-02366B83F262}"/>
              </a:ext>
            </a:extLst>
          </p:cNvPr>
          <p:cNvSpPr/>
          <p:nvPr/>
        </p:nvSpPr>
        <p:spPr>
          <a:xfrm>
            <a:off x="8040216" y="4246868"/>
            <a:ext cx="1368152" cy="1404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 name="矩形 22">
            <a:extLst>
              <a:ext uri="{FF2B5EF4-FFF2-40B4-BE49-F238E27FC236}">
                <a16:creationId xmlns:a16="http://schemas.microsoft.com/office/drawing/2014/main" id="{D04E61D0-2310-5304-B3D5-50C6B7E429D0}"/>
              </a:ext>
            </a:extLst>
          </p:cNvPr>
          <p:cNvSpPr/>
          <p:nvPr/>
        </p:nvSpPr>
        <p:spPr>
          <a:xfrm>
            <a:off x="10128448" y="4138736"/>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ebp</a:t>
            </a:r>
            <a:endParaRPr lang="en-US" dirty="0">
              <a:solidFill>
                <a:schemeClr val="tx1"/>
              </a:solidFill>
            </a:endParaRPr>
          </a:p>
        </p:txBody>
      </p:sp>
      <p:cxnSp>
        <p:nvCxnSpPr>
          <p:cNvPr id="25" name="直接箭头连接符 24">
            <a:extLst>
              <a:ext uri="{FF2B5EF4-FFF2-40B4-BE49-F238E27FC236}">
                <a16:creationId xmlns:a16="http://schemas.microsoft.com/office/drawing/2014/main" id="{4CFFDCB3-456C-C21E-F6F3-3253BDADCD84}"/>
              </a:ext>
            </a:extLst>
          </p:cNvPr>
          <p:cNvCxnSpPr>
            <a:cxnSpLocks/>
            <a:stCxn id="23" idx="1"/>
          </p:cNvCxnSpPr>
          <p:nvPr/>
        </p:nvCxnSpPr>
        <p:spPr>
          <a:xfrm flipH="1">
            <a:off x="9480376" y="4318756"/>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167F3B8C-6F68-F152-652E-A9462AC8A496}"/>
              </a:ext>
            </a:extLst>
          </p:cNvPr>
          <p:cNvSpPr/>
          <p:nvPr/>
        </p:nvSpPr>
        <p:spPr>
          <a:xfrm>
            <a:off x="10147178" y="5301208"/>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esp</a:t>
            </a:r>
            <a:endParaRPr lang="en-US" dirty="0">
              <a:solidFill>
                <a:schemeClr val="tx1"/>
              </a:solidFill>
            </a:endParaRPr>
          </a:p>
        </p:txBody>
      </p:sp>
      <p:cxnSp>
        <p:nvCxnSpPr>
          <p:cNvPr id="29" name="直接箭头连接符 28">
            <a:extLst>
              <a:ext uri="{FF2B5EF4-FFF2-40B4-BE49-F238E27FC236}">
                <a16:creationId xmlns:a16="http://schemas.microsoft.com/office/drawing/2014/main" id="{A7F8B2B4-FD03-31B9-88EF-E99F82338800}"/>
              </a:ext>
            </a:extLst>
          </p:cNvPr>
          <p:cNvCxnSpPr>
            <a:cxnSpLocks/>
            <a:stCxn id="28" idx="1"/>
          </p:cNvCxnSpPr>
          <p:nvPr/>
        </p:nvCxnSpPr>
        <p:spPr>
          <a:xfrm flipH="1">
            <a:off x="9499106" y="5481228"/>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D3698C5-5CDA-E54E-ADEA-A2213A65C40A}"/>
              </a:ext>
            </a:extLst>
          </p:cNvPr>
          <p:cNvSpPr/>
          <p:nvPr/>
        </p:nvSpPr>
        <p:spPr>
          <a:xfrm>
            <a:off x="8040216" y="2447162"/>
            <a:ext cx="13681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4831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animBg="1"/>
      <p:bldP spid="7" grpId="0"/>
      <p:bldP spid="11" grpId="0" animBg="1"/>
      <p:bldP spid="18" grpId="0" animBg="1"/>
      <p:bldP spid="19" grpId="0" animBg="1"/>
      <p:bldP spid="20" grpId="0" animBg="1"/>
      <p:bldP spid="21" grpId="0" animBg="1"/>
      <p:bldP spid="22" grpId="0" animBg="1"/>
      <p:bldP spid="23" grpId="0"/>
      <p:bldP spid="28" grpId="0"/>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0969" y="1158396"/>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121135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控制格式化字符串</a:t>
            </a:r>
            <a:r>
              <a:rPr kumimoji="1" lang="en" altLang="zh-CN" sz="2000" dirty="0">
                <a:latin typeface="Microsoft YaHei" panose="020B0503020204020204" pitchFamily="34" charset="-122"/>
                <a:ea typeface="Microsoft YaHei" panose="020B0503020204020204" pitchFamily="34" charset="-122"/>
              </a:rPr>
              <a:t>format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之后，结合</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函数家族特性就可以进行相应利用。</a:t>
            </a:r>
          </a:p>
        </p:txBody>
      </p:sp>
      <p:grpSp>
        <p:nvGrpSpPr>
          <p:cNvPr id="2" name="组合 1">
            <a:extLst>
              <a:ext uri="{FF2B5EF4-FFF2-40B4-BE49-F238E27FC236}">
                <a16:creationId xmlns:a16="http://schemas.microsoft.com/office/drawing/2014/main" id="{13D30012-D71A-F583-6C52-545E5E1072CE}"/>
              </a:ext>
            </a:extLst>
          </p:cNvPr>
          <p:cNvGrpSpPr/>
          <p:nvPr/>
        </p:nvGrpSpPr>
        <p:grpSpPr>
          <a:xfrm>
            <a:off x="6450969" y="1970302"/>
            <a:ext cx="4844579" cy="793198"/>
            <a:chOff x="1037584" y="1052512"/>
            <a:chExt cx="10116824" cy="793198"/>
          </a:xfrm>
        </p:grpSpPr>
        <p:sp>
          <p:nvSpPr>
            <p:cNvPr id="13" name="矩形 12">
              <a:extLst>
                <a:ext uri="{FF2B5EF4-FFF2-40B4-BE49-F238E27FC236}">
                  <a16:creationId xmlns:a16="http://schemas.microsoft.com/office/drawing/2014/main" id="{AB73BA6E-1024-9D21-6133-D4294B7C68FE}"/>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B8D9D514-3A08-67B8-B0EE-855460316235}"/>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数据泄漏</a:t>
              </a:r>
            </a:p>
          </p:txBody>
        </p:sp>
      </p:grpSp>
      <p:grpSp>
        <p:nvGrpSpPr>
          <p:cNvPr id="15" name="组合 14">
            <a:extLst>
              <a:ext uri="{FF2B5EF4-FFF2-40B4-BE49-F238E27FC236}">
                <a16:creationId xmlns:a16="http://schemas.microsoft.com/office/drawing/2014/main" id="{8EF8F9E3-F1AF-B899-2DB2-6E6304380966}"/>
              </a:ext>
            </a:extLst>
          </p:cNvPr>
          <p:cNvGrpSpPr/>
          <p:nvPr/>
        </p:nvGrpSpPr>
        <p:grpSpPr>
          <a:xfrm>
            <a:off x="6462007" y="3089076"/>
            <a:ext cx="4833541" cy="792310"/>
            <a:chOff x="766764" y="1052513"/>
            <a:chExt cx="10093773" cy="792310"/>
          </a:xfrm>
        </p:grpSpPr>
        <p:sp>
          <p:nvSpPr>
            <p:cNvPr id="16" name="矩形 15">
              <a:extLst>
                <a:ext uri="{FF2B5EF4-FFF2-40B4-BE49-F238E27FC236}">
                  <a16:creationId xmlns:a16="http://schemas.microsoft.com/office/drawing/2014/main" id="{A7C4A1EE-D286-FF9C-9E98-C0FE88468811}"/>
                </a:ext>
              </a:extLst>
            </p:cNvPr>
            <p:cNvSpPr/>
            <p:nvPr/>
          </p:nvSpPr>
          <p:spPr>
            <a:xfrm>
              <a:off x="766764" y="1052513"/>
              <a:ext cx="149126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AAB430F3-4EA1-B537-D9EF-C74F4C000921}"/>
                </a:ext>
              </a:extLst>
            </p:cNvPr>
            <p:cNvSpPr/>
            <p:nvPr/>
          </p:nvSpPr>
          <p:spPr>
            <a:xfrm>
              <a:off x="2258030" y="1052513"/>
              <a:ext cx="8602507"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数据写入</a:t>
              </a:r>
            </a:p>
          </p:txBody>
        </p:sp>
      </p:grpSp>
    </p:spTree>
    <p:extLst>
      <p:ext uri="{BB962C8B-B14F-4D97-AF65-F5344CB8AC3E}">
        <p14:creationId xmlns:p14="http://schemas.microsoft.com/office/powerpoint/2010/main" val="228950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animBg="1"/>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a:extLst>
              <a:ext uri="{FF2B5EF4-FFF2-40B4-BE49-F238E27FC236}">
                <a16:creationId xmlns:a16="http://schemas.microsoft.com/office/drawing/2014/main" id="{CB8C76CA-CEAC-2259-596A-C55571818094}"/>
              </a:ext>
            </a:extLst>
          </p:cNvPr>
          <p:cNvCxnSpPr>
            <a:cxnSpLocks/>
          </p:cNvCxnSpPr>
          <p:nvPr/>
        </p:nvCxnSpPr>
        <p:spPr>
          <a:xfrm flipV="1">
            <a:off x="7246233" y="5638156"/>
            <a:ext cx="0" cy="58569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75145" y="1090708"/>
            <a:ext cx="5095576" cy="2246769"/>
          </a:xfrm>
          <a:prstGeom prst="rect">
            <a:avLst/>
          </a:prstGeom>
          <a:noFill/>
        </p:spPr>
        <p:txBody>
          <a:bodyPr wrap="square" rtlCol="0">
            <a:spAutoFit/>
          </a:bodyPr>
          <a:lstStyle/>
          <a:p>
            <a:r>
              <a:rPr lang="en-US" sz="2000" dirty="0">
                <a:solidFill>
                  <a:srgbClr val="0000FF"/>
                </a:solidFill>
                <a:latin typeface="Menlo"/>
              </a:rPr>
              <a:t>#include</a:t>
            </a:r>
            <a:r>
              <a:rPr lang="en-US" sz="2000" dirty="0">
                <a:solidFill>
                  <a:srgbClr val="A31515"/>
                </a:solidFill>
                <a:latin typeface="Menlo"/>
              </a:rPr>
              <a:t>&lt;stdio.h&gt;</a:t>
            </a:r>
            <a:br>
              <a:rPr lang="en-US" sz="2000" dirty="0">
                <a:solidFill>
                  <a:srgbClr val="000000"/>
                </a:solidFill>
                <a:latin typeface="Menlo"/>
              </a:rPr>
            </a:br>
            <a:r>
              <a:rPr lang="en-US" sz="2000" dirty="0">
                <a:solidFill>
                  <a:srgbClr val="0000FF"/>
                </a:solidFill>
                <a:latin typeface="Menlo"/>
              </a:rPr>
              <a:t>int</a:t>
            </a:r>
            <a:r>
              <a:rPr lang="en-US" sz="2000" dirty="0">
                <a:solidFill>
                  <a:srgbClr val="000000"/>
                </a:solidFill>
                <a:latin typeface="Menlo"/>
              </a:rPr>
              <a:t> main(){</a:t>
            </a:r>
          </a:p>
          <a:p>
            <a:r>
              <a:rPr lang="en-US" sz="2000" dirty="0">
                <a:solidFill>
                  <a:srgbClr val="0000FF"/>
                </a:solidFill>
                <a:latin typeface="Menlo"/>
              </a:rPr>
              <a:t>    char</a:t>
            </a:r>
            <a:r>
              <a:rPr lang="en-US" sz="2000" dirty="0">
                <a:solidFill>
                  <a:srgbClr val="000000"/>
                </a:solidFill>
                <a:latin typeface="Menlo"/>
              </a:rPr>
              <a:t> str[</a:t>
            </a:r>
            <a:r>
              <a:rPr lang="en-US" sz="2000" dirty="0">
                <a:solidFill>
                  <a:srgbClr val="098658"/>
                </a:solidFill>
                <a:latin typeface="Menlo"/>
              </a:rPr>
              <a:t>200</a:t>
            </a:r>
            <a:r>
              <a:rPr lang="en-US" sz="2000" dirty="0">
                <a:solidFill>
                  <a:srgbClr val="000000"/>
                </a:solidFill>
                <a:latin typeface="Menlo"/>
              </a:rPr>
              <a:t>];</a:t>
            </a:r>
          </a:p>
          <a:p>
            <a:r>
              <a:rPr lang="en-US" sz="2000" dirty="0">
                <a:solidFill>
                  <a:srgbClr val="000000"/>
                </a:solidFill>
                <a:latin typeface="Menlo"/>
              </a:rPr>
              <a:t>    </a:t>
            </a:r>
            <a:r>
              <a:rPr lang="en-US" sz="2000" dirty="0" err="1">
                <a:solidFill>
                  <a:srgbClr val="000000"/>
                </a:solidFill>
                <a:latin typeface="Menlo"/>
              </a:rPr>
              <a:t>fgets</a:t>
            </a:r>
            <a:r>
              <a:rPr lang="en-US" sz="2000" dirty="0">
                <a:solidFill>
                  <a:srgbClr val="000000"/>
                </a:solidFill>
                <a:latin typeface="Menlo"/>
              </a:rPr>
              <a:t>(str,</a:t>
            </a:r>
            <a:r>
              <a:rPr lang="en-US" sz="2000" dirty="0">
                <a:solidFill>
                  <a:srgbClr val="098658"/>
                </a:solidFill>
                <a:latin typeface="Menlo"/>
              </a:rPr>
              <a:t>200</a:t>
            </a:r>
            <a:r>
              <a:rPr lang="en-US" sz="2000" dirty="0">
                <a:solidFill>
                  <a:srgbClr val="000000"/>
                </a:solidFill>
                <a:latin typeface="Menlo"/>
              </a:rPr>
              <a:t>,stdin);</a:t>
            </a:r>
          </a:p>
          <a:p>
            <a:r>
              <a:rPr lang="en-US" sz="2000" dirty="0">
                <a:solidFill>
                  <a:srgbClr val="000000"/>
                </a:solidFill>
                <a:latin typeface="Menlo"/>
              </a:rPr>
              <a:t>    </a:t>
            </a:r>
            <a:r>
              <a:rPr lang="en-US" sz="2000" dirty="0" err="1">
                <a:solidFill>
                  <a:srgbClr val="000000"/>
                </a:solidFill>
                <a:latin typeface="Menlo"/>
              </a:rPr>
              <a:t>printf</a:t>
            </a:r>
            <a:r>
              <a:rPr lang="en-US" sz="2000" dirty="0">
                <a:solidFill>
                  <a:srgbClr val="000000"/>
                </a:solidFill>
                <a:latin typeface="Menlo"/>
              </a:rPr>
              <a:t>(str);</a:t>
            </a:r>
          </a:p>
          <a:p>
            <a:r>
              <a:rPr lang="en-US" sz="2000" dirty="0">
                <a:solidFill>
                  <a:srgbClr val="0000FF"/>
                </a:solidFill>
                <a:latin typeface="Menlo"/>
              </a:rPr>
              <a:t>    return</a:t>
            </a:r>
            <a:r>
              <a:rPr lang="en-US" sz="2000" dirty="0">
                <a:solidFill>
                  <a:srgbClr val="000000"/>
                </a:solidFill>
                <a:latin typeface="Menlo"/>
              </a:rPr>
              <a:t> </a:t>
            </a:r>
            <a:r>
              <a:rPr lang="en-US" sz="2000" dirty="0">
                <a:solidFill>
                  <a:srgbClr val="098658"/>
                </a:solidFill>
                <a:latin typeface="Menlo"/>
              </a:rPr>
              <a:t>0</a:t>
            </a:r>
            <a:r>
              <a:rPr lang="en-US" sz="2000" dirty="0">
                <a:solidFill>
                  <a:srgbClr val="000000"/>
                </a:solidFill>
                <a:latin typeface="Menlo"/>
              </a:rPr>
              <a:t>;</a:t>
            </a:r>
          </a:p>
          <a:p>
            <a:r>
              <a:rPr lang="en-US" sz="2000" dirty="0">
                <a:solidFill>
                  <a:srgbClr val="000000"/>
                </a:solidFill>
                <a:latin typeface="Menlo"/>
              </a:rPr>
              <a:t>}</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9895C49F-2BF6-9E96-5FFD-BE57DA9EA195}"/>
              </a:ext>
            </a:extLst>
          </p:cNvPr>
          <p:cNvSpPr txBox="1"/>
          <p:nvPr/>
        </p:nvSpPr>
        <p:spPr>
          <a:xfrm>
            <a:off x="771249" y="3302846"/>
            <a:ext cx="5103367" cy="923330"/>
          </a:xfrm>
          <a:prstGeom prst="rect">
            <a:avLst/>
          </a:prstGeom>
          <a:noFill/>
        </p:spPr>
        <p:txBody>
          <a:bodyPr wrap="square">
            <a:spAutoFit/>
          </a:bodyPr>
          <a:lstStyle/>
          <a:p>
            <a:r>
              <a:rPr kumimoji="1" lang="zh-CN" altLang="en-US" sz="1800" dirty="0">
                <a:latin typeface="Microsoft YaHei" panose="020B0503020204020204" pitchFamily="34" charset="-122"/>
                <a:ea typeface="Microsoft YaHei" panose="020B0503020204020204" pitchFamily="34" charset="-122"/>
              </a:rPr>
              <a:t>以</a:t>
            </a:r>
            <a:r>
              <a:rPr kumimoji="1" lang="en-US" altLang="zh-CN" sz="1800" dirty="0">
                <a:latin typeface="Microsoft YaHei" panose="020B0503020204020204" pitchFamily="34" charset="-122"/>
                <a:ea typeface="Microsoft YaHei" panose="020B0503020204020204" pitchFamily="34" charset="-122"/>
              </a:rPr>
              <a:t>Debug </a:t>
            </a:r>
            <a:r>
              <a:rPr kumimoji="1" lang="zh-CN" altLang="en-US" sz="1800" dirty="0">
                <a:latin typeface="Microsoft YaHei" panose="020B0503020204020204" pitchFamily="34" charset="-122"/>
                <a:ea typeface="Microsoft YaHei" panose="020B0503020204020204" pitchFamily="34" charset="-122"/>
              </a:rPr>
              <a:t>模式运行，</a:t>
            </a:r>
            <a:endParaRPr kumimoji="1" lang="en-US" altLang="zh-CN" sz="1800" dirty="0">
              <a:latin typeface="Microsoft YaHei" panose="020B0503020204020204" pitchFamily="34" charset="-122"/>
              <a:ea typeface="Microsoft YaHei" panose="020B0503020204020204" pitchFamily="34" charset="-122"/>
            </a:endParaRPr>
          </a:p>
          <a:p>
            <a:r>
              <a:rPr kumimoji="1" lang="zh-CN" altLang="en-US" sz="1800" dirty="0">
                <a:latin typeface="Microsoft YaHei" panose="020B0503020204020204" pitchFamily="34" charset="-122"/>
                <a:ea typeface="Microsoft YaHei" panose="020B0503020204020204" pitchFamily="34" charset="-122"/>
              </a:rPr>
              <a:t>并输入：</a:t>
            </a:r>
            <a:r>
              <a:rPr kumimoji="1" lang="fi-FI" altLang="zh-CN" sz="1800" dirty="0">
                <a:latin typeface="Microsoft YaHei" panose="020B0503020204020204" pitchFamily="34" charset="-122"/>
                <a:ea typeface="Microsoft YaHei" panose="020B0503020204020204" pitchFamily="34" charset="-122"/>
              </a:rPr>
              <a:t>AAAA%x%x%x%x%x%x%x%x%x%x</a:t>
            </a:r>
          </a:p>
          <a:p>
            <a:r>
              <a:rPr kumimoji="1" lang="fi-FI" altLang="zh-CN" sz="1800" dirty="0">
                <a:latin typeface="Microsoft YaHei" panose="020B0503020204020204" pitchFamily="34" charset="-122"/>
                <a:ea typeface="Microsoft YaHei" panose="020B0503020204020204" pitchFamily="34" charset="-122"/>
              </a:rPr>
              <a:t>%x%x%x%x%x%x%x%x%x%x</a:t>
            </a:r>
          </a:p>
        </p:txBody>
      </p:sp>
      <p:pic>
        <p:nvPicPr>
          <p:cNvPr id="18" name="图片 17">
            <a:extLst>
              <a:ext uri="{FF2B5EF4-FFF2-40B4-BE49-F238E27FC236}">
                <a16:creationId xmlns:a16="http://schemas.microsoft.com/office/drawing/2014/main" id="{B785F63F-7D9A-BCFA-CEB4-2BC694390DC3}"/>
              </a:ext>
            </a:extLst>
          </p:cNvPr>
          <p:cNvPicPr>
            <a:picLocks noChangeAspect="1"/>
          </p:cNvPicPr>
          <p:nvPr/>
        </p:nvPicPr>
        <p:blipFill>
          <a:blip r:embed="rId3"/>
          <a:stretch>
            <a:fillRect/>
          </a:stretch>
        </p:blipFill>
        <p:spPr>
          <a:xfrm>
            <a:off x="775146" y="4217812"/>
            <a:ext cx="5103367" cy="1549480"/>
          </a:xfrm>
          <a:prstGeom prst="rect">
            <a:avLst/>
          </a:prstGeom>
        </p:spPr>
      </p:pic>
      <p:sp>
        <p:nvSpPr>
          <p:cNvPr id="24" name="矩形 23">
            <a:extLst>
              <a:ext uri="{FF2B5EF4-FFF2-40B4-BE49-F238E27FC236}">
                <a16:creationId xmlns:a16="http://schemas.microsoft.com/office/drawing/2014/main" id="{C579DDB4-FA4D-6DDA-A738-119B92DCFC03}"/>
              </a:ext>
            </a:extLst>
          </p:cNvPr>
          <p:cNvSpPr/>
          <p:nvPr/>
        </p:nvSpPr>
        <p:spPr>
          <a:xfrm>
            <a:off x="8038321" y="4524730"/>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str</a:t>
            </a:r>
            <a:r>
              <a:rPr lang="zh-CN" altLang="en-US" dirty="0">
                <a:solidFill>
                  <a:schemeClr val="tx1"/>
                </a:solidFill>
                <a:latin typeface="Times New Roman" panose="02020603050405020304" pitchFamily="18" charset="0"/>
                <a:cs typeface="Times New Roman" panose="02020603050405020304" pitchFamily="18" charset="0"/>
              </a:rPr>
              <a:t>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06B643CF-6868-60EF-4347-1A1D70A35781}"/>
              </a:ext>
            </a:extLst>
          </p:cNvPr>
          <p:cNvSpPr/>
          <p:nvPr/>
        </p:nvSpPr>
        <p:spPr>
          <a:xfrm>
            <a:off x="8038321" y="4153586"/>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edi</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2CD2D731-1FDD-E8D7-6B59-A906DDDF0790}"/>
              </a:ext>
            </a:extLst>
          </p:cNvPr>
          <p:cNvSpPr/>
          <p:nvPr/>
        </p:nvSpPr>
        <p:spPr>
          <a:xfrm>
            <a:off x="8038321" y="3782442"/>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esi</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EAF29ADA-0C07-6976-1972-0771BBE488FE}"/>
              </a:ext>
            </a:extLst>
          </p:cNvPr>
          <p:cNvSpPr/>
          <p:nvPr/>
        </p:nvSpPr>
        <p:spPr>
          <a:xfrm>
            <a:off x="8038321" y="3411298"/>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ebx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F2514F8-65C3-1FCA-35E8-8E9FDAAED4BA}"/>
              </a:ext>
            </a:extLst>
          </p:cNvPr>
          <p:cNvSpPr/>
          <p:nvPr/>
        </p:nvSpPr>
        <p:spPr>
          <a:xfrm>
            <a:off x="8038321" y="3040154"/>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CCCCCCCCh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084425AC-F23D-4F06-3FB2-0C7FD55E9BA4}"/>
              </a:ext>
            </a:extLst>
          </p:cNvPr>
          <p:cNvSpPr/>
          <p:nvPr/>
        </p:nvSpPr>
        <p:spPr>
          <a:xfrm>
            <a:off x="8038321" y="2669010"/>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8586179D-C2AB-006D-0336-9CB1AA27F839}"/>
              </a:ext>
            </a:extLst>
          </p:cNvPr>
          <p:cNvSpPr/>
          <p:nvPr/>
        </p:nvSpPr>
        <p:spPr>
          <a:xfrm>
            <a:off x="8038321" y="2297866"/>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AAAA</a:t>
            </a:r>
          </a:p>
        </p:txBody>
      </p:sp>
      <p:sp>
        <p:nvSpPr>
          <p:cNvPr id="31" name="矩形 30">
            <a:extLst>
              <a:ext uri="{FF2B5EF4-FFF2-40B4-BE49-F238E27FC236}">
                <a16:creationId xmlns:a16="http://schemas.microsoft.com/office/drawing/2014/main" id="{3ADBD4AD-988C-16DF-36BA-37FF68798574}"/>
              </a:ext>
            </a:extLst>
          </p:cNvPr>
          <p:cNvSpPr/>
          <p:nvPr/>
        </p:nvSpPr>
        <p:spPr>
          <a:xfrm>
            <a:off x="8038321" y="1926722"/>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x%x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D2A77DE9-398E-3F07-FE10-4CEE236D954A}"/>
              </a:ext>
            </a:extLst>
          </p:cNvPr>
          <p:cNvSpPr/>
          <p:nvPr/>
        </p:nvSpPr>
        <p:spPr>
          <a:xfrm>
            <a:off x="8038321" y="1555578"/>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x%x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60E497CE-8D25-C2E9-BEFC-118A921851F1}"/>
              </a:ext>
            </a:extLst>
          </p:cNvPr>
          <p:cNvSpPr/>
          <p:nvPr/>
        </p:nvSpPr>
        <p:spPr>
          <a:xfrm>
            <a:off x="8038321" y="1184434"/>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4" name="直接连接符 33">
            <a:extLst>
              <a:ext uri="{FF2B5EF4-FFF2-40B4-BE49-F238E27FC236}">
                <a16:creationId xmlns:a16="http://schemas.microsoft.com/office/drawing/2014/main" id="{C374199A-77D8-98B4-31F5-299A144220B8}"/>
              </a:ext>
            </a:extLst>
          </p:cNvPr>
          <p:cNvCxnSpPr>
            <a:cxnSpLocks/>
          </p:cNvCxnSpPr>
          <p:nvPr/>
        </p:nvCxnSpPr>
        <p:spPr>
          <a:xfrm flipH="1">
            <a:off x="7246233" y="1197163"/>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50B50BE-2336-8BDD-D59B-D75DD2413617}"/>
              </a:ext>
            </a:extLst>
          </p:cNvPr>
          <p:cNvCxnSpPr>
            <a:cxnSpLocks/>
          </p:cNvCxnSpPr>
          <p:nvPr/>
        </p:nvCxnSpPr>
        <p:spPr>
          <a:xfrm flipH="1">
            <a:off x="7246233" y="4524730"/>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2FCD962-0DC2-4AA9-3890-2EFC3DD44128}"/>
              </a:ext>
            </a:extLst>
          </p:cNvPr>
          <p:cNvCxnSpPr>
            <a:cxnSpLocks/>
          </p:cNvCxnSpPr>
          <p:nvPr/>
        </p:nvCxnSpPr>
        <p:spPr>
          <a:xfrm flipV="1">
            <a:off x="7246233" y="1197163"/>
            <a:ext cx="0" cy="33275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B02CA06B-9D35-329C-415A-A4842EE7B017}"/>
              </a:ext>
            </a:extLst>
          </p:cNvPr>
          <p:cNvSpPr/>
          <p:nvPr/>
        </p:nvSpPr>
        <p:spPr>
          <a:xfrm>
            <a:off x="6446301" y="2600910"/>
            <a:ext cx="1584176"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a:t>
            </a:r>
            <a:r>
              <a:rPr lang="en-US" dirty="0">
                <a:solidFill>
                  <a:schemeClr val="tx1"/>
                </a:solidFill>
                <a:latin typeface="Times New Roman" panose="02020603050405020304" pitchFamily="18" charset="0"/>
                <a:cs typeface="Times New Roman" panose="02020603050405020304" pitchFamily="18" charset="0"/>
              </a:rPr>
              <a:t>ain</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40F8DCBF-7BB1-3DE4-B371-0FF3ECBA560F}"/>
              </a:ext>
            </a:extLst>
          </p:cNvPr>
          <p:cNvSpPr/>
          <p:nvPr/>
        </p:nvSpPr>
        <p:spPr>
          <a:xfrm>
            <a:off x="8038321" y="4895874"/>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返回地址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70C450CE-BBE2-5FCA-56E4-64246A5D7886}"/>
              </a:ext>
            </a:extLst>
          </p:cNvPr>
          <p:cNvSpPr/>
          <p:nvPr/>
        </p:nvSpPr>
        <p:spPr>
          <a:xfrm>
            <a:off x="8038321" y="5267018"/>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old </a:t>
            </a:r>
            <a:r>
              <a:rPr lang="en-US" altLang="zh-CN" dirty="0" err="1">
                <a:solidFill>
                  <a:schemeClr val="tx1"/>
                </a:solidFill>
                <a:latin typeface="Times New Roman" panose="02020603050405020304" pitchFamily="18" charset="0"/>
                <a:cs typeface="Times New Roman" panose="02020603050405020304" pitchFamily="18" charset="0"/>
              </a:rPr>
              <a:t>ebp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DA6C6EFF-07C7-7B19-3BFE-99892E69CD4A}"/>
              </a:ext>
            </a:extLst>
          </p:cNvPr>
          <p:cNvSpPr/>
          <p:nvPr/>
        </p:nvSpPr>
        <p:spPr>
          <a:xfrm>
            <a:off x="8038321" y="5638156"/>
            <a:ext cx="1584176" cy="585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B833E25F-97E8-2780-7DD5-39D4F29C76E3}"/>
              </a:ext>
            </a:extLst>
          </p:cNvPr>
          <p:cNvSpPr/>
          <p:nvPr/>
        </p:nvSpPr>
        <p:spPr>
          <a:xfrm>
            <a:off x="6352684" y="5743385"/>
            <a:ext cx="1646441"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printf</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3" name="直接连接符 42">
            <a:extLst>
              <a:ext uri="{FF2B5EF4-FFF2-40B4-BE49-F238E27FC236}">
                <a16:creationId xmlns:a16="http://schemas.microsoft.com/office/drawing/2014/main" id="{EDED4C3C-4849-1EE5-7B0A-A08F14A94F9E}"/>
              </a:ext>
            </a:extLst>
          </p:cNvPr>
          <p:cNvCxnSpPr>
            <a:cxnSpLocks/>
          </p:cNvCxnSpPr>
          <p:nvPr/>
        </p:nvCxnSpPr>
        <p:spPr>
          <a:xfrm flipH="1">
            <a:off x="7246233" y="6223846"/>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E03F487-58D1-29A1-E3E6-61ABFEDEAD75}"/>
              </a:ext>
            </a:extLst>
          </p:cNvPr>
          <p:cNvCxnSpPr>
            <a:cxnSpLocks/>
          </p:cNvCxnSpPr>
          <p:nvPr/>
        </p:nvCxnSpPr>
        <p:spPr>
          <a:xfrm flipH="1">
            <a:off x="7246233" y="5638156"/>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1894C58-688E-FE7E-49DA-60533F6DC74F}"/>
              </a:ext>
            </a:extLst>
          </p:cNvPr>
          <p:cNvSpPr/>
          <p:nvPr/>
        </p:nvSpPr>
        <p:spPr>
          <a:xfrm>
            <a:off x="10151521" y="4523768"/>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参数</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6339443D-45A3-6D0E-91DE-B65B6B5997A4}"/>
              </a:ext>
            </a:extLst>
          </p:cNvPr>
          <p:cNvCxnSpPr>
            <a:stCxn id="47" idx="1"/>
            <a:endCxn id="24" idx="3"/>
          </p:cNvCxnSpPr>
          <p:nvPr/>
        </p:nvCxnSpPr>
        <p:spPr>
          <a:xfrm flipH="1">
            <a:off x="9622497" y="4708859"/>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F2F9520-C03B-3471-3EF0-F44947C4D136}"/>
              </a:ext>
            </a:extLst>
          </p:cNvPr>
          <p:cNvCxnSpPr/>
          <p:nvPr/>
        </p:nvCxnSpPr>
        <p:spPr>
          <a:xfrm flipH="1">
            <a:off x="9630341" y="2481995"/>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A1F4928-269F-A12A-441B-6E20B58B9751}"/>
              </a:ext>
            </a:extLst>
          </p:cNvPr>
          <p:cNvSpPr/>
          <p:nvPr/>
        </p:nvSpPr>
        <p:spPr>
          <a:xfrm>
            <a:off x="10057472" y="2169729"/>
            <a:ext cx="1223104" cy="517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局部变量</a:t>
            </a:r>
            <a:r>
              <a:rPr lang="en-US" altLang="zh-CN" dirty="0">
                <a:solidFill>
                  <a:schemeClr val="tx1"/>
                </a:solidFill>
                <a:latin typeface="Times New Roman" panose="02020603050405020304" pitchFamily="18" charset="0"/>
                <a:cs typeface="Times New Roman" panose="02020603050405020304" pitchFamily="18" charset="0"/>
              </a:rPr>
              <a:t>str</a:t>
            </a:r>
            <a:r>
              <a:rPr lang="zh-CN" altLang="en-US" dirty="0">
                <a:solidFill>
                  <a:schemeClr val="tx1"/>
                </a:solidFill>
                <a:latin typeface="Times New Roman" panose="02020603050405020304" pitchFamily="18" charset="0"/>
                <a:cs typeface="Times New Roman" panose="02020603050405020304" pitchFamily="18" charset="0"/>
              </a:rPr>
              <a:t>数组</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67D74BA8-D86B-B4B3-6DAF-FAB576F587C7}"/>
              </a:ext>
            </a:extLst>
          </p:cNvPr>
          <p:cNvSpPr txBox="1"/>
          <p:nvPr/>
        </p:nvSpPr>
        <p:spPr>
          <a:xfrm>
            <a:off x="758970" y="5818038"/>
            <a:ext cx="5103367" cy="369332"/>
          </a:xfrm>
          <a:prstGeom prst="rect">
            <a:avLst/>
          </a:prstGeom>
          <a:noFill/>
        </p:spPr>
        <p:txBody>
          <a:bodyPr wrap="square">
            <a:spAutoFit/>
          </a:bodyPr>
          <a:lstStyle/>
          <a:p>
            <a:r>
              <a:rPr kumimoji="1" lang="fi-FI" altLang="zh-CN" sz="1800" dirty="0">
                <a:latin typeface="Microsoft YaHei" panose="020B0503020204020204" pitchFamily="34" charset="-122"/>
                <a:ea typeface="Microsoft YaHei" panose="020B0503020204020204" pitchFamily="34" charset="-122"/>
              </a:rPr>
              <a:t>0</a:t>
            </a:r>
            <a:r>
              <a:rPr kumimoji="1" lang="en-US" altLang="zh-CN" sz="1800" dirty="0">
                <a:latin typeface="Microsoft YaHei" panose="020B0503020204020204" pitchFamily="34" charset="-122"/>
                <a:ea typeface="Microsoft YaHei" panose="020B0503020204020204" pitchFamily="34" charset="-122"/>
              </a:rPr>
              <a:t>x41</a:t>
            </a:r>
            <a:r>
              <a:rPr kumimoji="1" lang="zh-CN" altLang="en-US" sz="1800" dirty="0">
                <a:latin typeface="Microsoft YaHei" panose="020B0503020204020204" pitchFamily="34" charset="-122"/>
                <a:ea typeface="Microsoft YaHei" panose="020B0503020204020204" pitchFamily="34" charset="-122"/>
              </a:rPr>
              <a:t>是字符</a:t>
            </a:r>
            <a:r>
              <a:rPr kumimoji="1" lang="en-US" altLang="zh-CN" sz="1800" dirty="0">
                <a:latin typeface="Microsoft YaHei" panose="020B0503020204020204" pitchFamily="34" charset="-122"/>
                <a:ea typeface="Microsoft YaHei" panose="020B0503020204020204" pitchFamily="34" charset="-122"/>
              </a:rPr>
              <a:t>A</a:t>
            </a:r>
            <a:r>
              <a:rPr kumimoji="1" lang="zh-CN" altLang="en-US" sz="1800" dirty="0">
                <a:latin typeface="Microsoft YaHei" panose="020B0503020204020204" pitchFamily="34" charset="-122"/>
                <a:ea typeface="Microsoft YaHei" panose="020B0503020204020204" pitchFamily="34" charset="-122"/>
              </a:rPr>
              <a:t>的</a:t>
            </a:r>
            <a:r>
              <a:rPr kumimoji="1" lang="en-US" altLang="zh-CN" sz="1800" dirty="0">
                <a:latin typeface="Microsoft YaHei" panose="020B0503020204020204" pitchFamily="34" charset="-122"/>
                <a:ea typeface="Microsoft YaHei" panose="020B0503020204020204" pitchFamily="34" charset="-122"/>
              </a:rPr>
              <a:t>ASCII</a:t>
            </a:r>
            <a:r>
              <a:rPr kumimoji="1" lang="zh-CN" altLang="en-US" sz="1800" dirty="0">
                <a:latin typeface="Microsoft YaHei" panose="020B0503020204020204" pitchFamily="34" charset="-122"/>
                <a:ea typeface="Microsoft YaHei" panose="020B0503020204020204" pitchFamily="34" charset="-122"/>
              </a:rPr>
              <a:t>码。</a:t>
            </a:r>
            <a:endParaRPr kumimoji="1" lang="fi-FI" altLang="zh-CN" sz="1800" dirty="0">
              <a:latin typeface="Microsoft YaHei" panose="020B0503020204020204" pitchFamily="34" charset="-122"/>
              <a:ea typeface="Microsoft YaHei" panose="020B0503020204020204" pitchFamily="34" charset="-122"/>
            </a:endParaRPr>
          </a:p>
        </p:txBody>
      </p:sp>
      <p:sp>
        <p:nvSpPr>
          <p:cNvPr id="55" name="矩形 54">
            <a:extLst>
              <a:ext uri="{FF2B5EF4-FFF2-40B4-BE49-F238E27FC236}">
                <a16:creationId xmlns:a16="http://schemas.microsoft.com/office/drawing/2014/main" id="{947576B3-FCC9-CE23-0D2C-48226E4F9F51}"/>
              </a:ext>
            </a:extLst>
          </p:cNvPr>
          <p:cNvSpPr/>
          <p:nvPr/>
        </p:nvSpPr>
        <p:spPr>
          <a:xfrm>
            <a:off x="10151521" y="5507090"/>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ebp</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B67D475A-8DBD-7BC3-9BB7-72997A3360DB}"/>
              </a:ext>
            </a:extLst>
          </p:cNvPr>
          <p:cNvCxnSpPr>
            <a:stCxn id="55" idx="1"/>
          </p:cNvCxnSpPr>
          <p:nvPr/>
        </p:nvCxnSpPr>
        <p:spPr>
          <a:xfrm flipH="1">
            <a:off x="9622497" y="5692181"/>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6649C17A-8BB4-AA13-296C-F1B9803E4422}"/>
              </a:ext>
            </a:extLst>
          </p:cNvPr>
          <p:cNvSpPr/>
          <p:nvPr/>
        </p:nvSpPr>
        <p:spPr>
          <a:xfrm>
            <a:off x="10159365" y="5887351"/>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esp</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B90C18AF-B435-CBFC-1F5D-843E643DEE19}"/>
              </a:ext>
            </a:extLst>
          </p:cNvPr>
          <p:cNvCxnSpPr>
            <a:stCxn id="57" idx="1"/>
          </p:cNvCxnSpPr>
          <p:nvPr/>
        </p:nvCxnSpPr>
        <p:spPr>
          <a:xfrm flipH="1">
            <a:off x="9630341" y="6072442"/>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7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4" grpId="0" animBg="1"/>
      <p:bldP spid="7"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7" grpId="0" animBg="1"/>
      <p:bldP spid="39" grpId="0" animBg="1"/>
      <p:bldP spid="40" grpId="0" animBg="1"/>
      <p:bldP spid="41" grpId="0" animBg="1"/>
      <p:bldP spid="42" grpId="0" animBg="1"/>
      <p:bldP spid="47" grpId="0" animBg="1"/>
      <p:bldP spid="53" grpId="0" animBg="1"/>
      <p:bldP spid="54" grpId="0"/>
      <p:bldP spid="55" grpId="0" animBg="1"/>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75145" y="1090708"/>
            <a:ext cx="5095576" cy="2246769"/>
          </a:xfrm>
          <a:prstGeom prst="rect">
            <a:avLst/>
          </a:prstGeom>
          <a:noFill/>
        </p:spPr>
        <p:txBody>
          <a:bodyPr wrap="square" rtlCol="0">
            <a:spAutoFit/>
          </a:bodyPr>
          <a:lstStyle/>
          <a:p>
            <a:r>
              <a:rPr lang="en-US" sz="2000" b="0" dirty="0">
                <a:solidFill>
                  <a:srgbClr val="0000FF"/>
                </a:solidFill>
                <a:effectLst/>
                <a:latin typeface="Menlo"/>
              </a:rPr>
              <a:t>#include</a:t>
            </a:r>
            <a:r>
              <a:rPr lang="en-US" sz="2000" b="0" dirty="0">
                <a:solidFill>
                  <a:srgbClr val="A31515"/>
                </a:solidFill>
                <a:effectLst/>
                <a:latin typeface="Menlo"/>
              </a:rPr>
              <a:t>&lt;stdio.h&gt;</a:t>
            </a:r>
            <a:br>
              <a:rPr lang="en-US" sz="2000" b="0" dirty="0">
                <a:solidFill>
                  <a:srgbClr val="000000"/>
                </a:solidFill>
                <a:effectLst/>
                <a:latin typeface="Menlo"/>
              </a:rPr>
            </a:br>
            <a:r>
              <a:rPr lang="en-US" sz="2000" b="0" dirty="0">
                <a:solidFill>
                  <a:srgbClr val="0000FF"/>
                </a:solidFill>
                <a:effectLst/>
                <a:latin typeface="Menlo"/>
              </a:rPr>
              <a:t>int</a:t>
            </a:r>
            <a:r>
              <a:rPr lang="en-US" sz="2000" b="0" dirty="0">
                <a:solidFill>
                  <a:srgbClr val="000000"/>
                </a:solidFill>
                <a:effectLst/>
                <a:latin typeface="Menlo"/>
              </a:rPr>
              <a:t> main(){</a:t>
            </a:r>
          </a:p>
          <a:p>
            <a:r>
              <a:rPr lang="en-US" sz="2000" b="0" dirty="0">
                <a:solidFill>
                  <a:srgbClr val="0000FF"/>
                </a:solidFill>
                <a:effectLst/>
                <a:latin typeface="Menlo"/>
              </a:rPr>
              <a:t>    char</a:t>
            </a:r>
            <a:r>
              <a:rPr lang="en-US" sz="2000" b="0" dirty="0">
                <a:solidFill>
                  <a:srgbClr val="000000"/>
                </a:solidFill>
                <a:effectLst/>
                <a:latin typeface="Menlo"/>
              </a:rPr>
              <a:t> str[</a:t>
            </a:r>
            <a:r>
              <a:rPr lang="en-US" sz="2000" b="0" dirty="0">
                <a:solidFill>
                  <a:srgbClr val="098658"/>
                </a:solidFill>
                <a:effectLst/>
                <a:latin typeface="Menlo"/>
              </a:rPr>
              <a:t>200</a:t>
            </a:r>
            <a:r>
              <a:rPr lang="en-US" sz="2000" b="0" dirty="0">
                <a:solidFill>
                  <a:srgbClr val="000000"/>
                </a:solidFill>
                <a:effectLst/>
                <a:latin typeface="Menlo"/>
              </a:rPr>
              <a:t>];</a:t>
            </a:r>
          </a:p>
          <a:p>
            <a:r>
              <a:rPr lang="en-US" sz="2000" b="0" dirty="0">
                <a:solidFill>
                  <a:srgbClr val="000000"/>
                </a:solidFill>
                <a:effectLst/>
                <a:latin typeface="Menlo"/>
              </a:rPr>
              <a:t>    </a:t>
            </a:r>
            <a:r>
              <a:rPr lang="en-US" sz="2000" b="0" dirty="0" err="1">
                <a:solidFill>
                  <a:srgbClr val="000000"/>
                </a:solidFill>
                <a:effectLst/>
                <a:latin typeface="Menlo"/>
              </a:rPr>
              <a:t>fgets</a:t>
            </a:r>
            <a:r>
              <a:rPr lang="en-US" sz="2000" b="0" dirty="0">
                <a:solidFill>
                  <a:srgbClr val="000000"/>
                </a:solidFill>
                <a:effectLst/>
                <a:latin typeface="Menlo"/>
              </a:rPr>
              <a:t>(str,</a:t>
            </a:r>
            <a:r>
              <a:rPr lang="en-US" sz="2000" b="0" dirty="0">
                <a:solidFill>
                  <a:srgbClr val="098658"/>
                </a:solidFill>
                <a:effectLst/>
                <a:latin typeface="Menlo"/>
              </a:rPr>
              <a:t>200</a:t>
            </a:r>
            <a:r>
              <a:rPr lang="en-US" sz="2000" b="0" dirty="0">
                <a:solidFill>
                  <a:srgbClr val="000000"/>
                </a:solidFill>
                <a:effectLst/>
                <a:latin typeface="Menlo"/>
              </a:rPr>
              <a:t>,stdin);</a:t>
            </a:r>
          </a:p>
          <a:p>
            <a:r>
              <a:rPr lang="en-US" sz="2000" b="0" dirty="0">
                <a:solidFill>
                  <a:srgbClr val="000000"/>
                </a:solidFill>
                <a:effectLst/>
                <a:latin typeface="Menlo"/>
              </a:rPr>
              <a:t>    </a:t>
            </a:r>
            <a:r>
              <a:rPr lang="en-US" sz="2000" b="0" dirty="0" err="1">
                <a:solidFill>
                  <a:srgbClr val="000000"/>
                </a:solidFill>
                <a:effectLst/>
                <a:latin typeface="Menlo"/>
              </a:rPr>
              <a:t>printf</a:t>
            </a:r>
            <a:r>
              <a:rPr lang="en-US" sz="2000" b="0" dirty="0">
                <a:solidFill>
                  <a:srgbClr val="000000"/>
                </a:solidFill>
                <a:effectLst/>
                <a:latin typeface="Menlo"/>
              </a:rPr>
              <a:t>(str);</a:t>
            </a:r>
          </a:p>
          <a:p>
            <a:r>
              <a:rPr lang="en-US" sz="2000" b="0" dirty="0">
                <a:solidFill>
                  <a:srgbClr val="0000FF"/>
                </a:solidFill>
                <a:effectLst/>
                <a:latin typeface="Menlo"/>
              </a:rPr>
              <a:t>    return</a:t>
            </a:r>
            <a:r>
              <a:rPr lang="en-US" sz="2000" b="0" dirty="0">
                <a:solidFill>
                  <a:srgbClr val="000000"/>
                </a:solidFill>
                <a:effectLst/>
                <a:latin typeface="Menlo"/>
              </a:rPr>
              <a:t> </a:t>
            </a:r>
            <a:r>
              <a:rPr lang="en-US" sz="2000" b="0" dirty="0">
                <a:solidFill>
                  <a:srgbClr val="098658"/>
                </a:solidFill>
                <a:effectLst/>
                <a:latin typeface="Menlo"/>
              </a:rPr>
              <a:t>0</a:t>
            </a:r>
            <a:r>
              <a:rPr lang="en-US" sz="2000" b="0" dirty="0">
                <a:solidFill>
                  <a:srgbClr val="000000"/>
                </a:solidFill>
                <a:effectLst/>
                <a:latin typeface="Menlo"/>
              </a:rPr>
              <a:t>;</a:t>
            </a:r>
          </a:p>
          <a:p>
            <a:r>
              <a:rPr lang="en-US" sz="2000" b="0" dirty="0">
                <a:solidFill>
                  <a:srgbClr val="000000"/>
                </a:solidFill>
                <a:effectLst/>
                <a:latin typeface="Menlo"/>
              </a:rPr>
              <a:t>}</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788534" y="3326676"/>
            <a:ext cx="3365024" cy="707886"/>
          </a:xfrm>
          <a:prstGeom prst="rect">
            <a:avLst/>
          </a:prstGeom>
          <a:noFill/>
        </p:spPr>
        <p:txBody>
          <a:bodyPr wrap="none" rtlCol="0">
            <a:spAutoFit/>
          </a:bodyPr>
          <a:lstStyle/>
          <a:p>
            <a:r>
              <a:rPr kumimoji="1" lang="en-US" altLang="zh-CN" sz="2000" dirty="0">
                <a:latin typeface="Microsoft YaHei" panose="020B0503020204020204" pitchFamily="34" charset="-122"/>
                <a:ea typeface="Microsoft YaHei" panose="020B0503020204020204" pitchFamily="34" charset="-122"/>
              </a:rPr>
              <a:t>Release</a:t>
            </a:r>
            <a:r>
              <a:rPr kumimoji="1" lang="zh-CN" altLang="en-US" sz="2000" dirty="0">
                <a:latin typeface="Microsoft YaHei" panose="020B0503020204020204" pitchFamily="34" charset="-122"/>
                <a:ea typeface="Microsoft YaHei" panose="020B0503020204020204" pitchFamily="34" charset="-122"/>
              </a:rPr>
              <a:t>模式运行，</a:t>
            </a:r>
            <a:endParaRPr kumimoji="1" lang="en-US" altLang="zh-CN" sz="2000" dirty="0">
              <a:latin typeface="Microsoft YaHei" panose="020B0503020204020204" pitchFamily="34" charset="-122"/>
              <a:ea typeface="Microsoft YaHei" panose="020B0503020204020204" pitchFamily="34" charset="-122"/>
            </a:endParaRPr>
          </a:p>
          <a:p>
            <a:r>
              <a:rPr kumimoji="1" lang="zh-CN" altLang="en-US" sz="2000" dirty="0">
                <a:latin typeface="Microsoft YaHei" panose="020B0503020204020204" pitchFamily="34" charset="-122"/>
                <a:ea typeface="Microsoft YaHei" panose="020B0503020204020204" pitchFamily="34" charset="-122"/>
              </a:rPr>
              <a:t>并输入：</a:t>
            </a:r>
            <a:r>
              <a:rPr kumimoji="1" lang="en-US" altLang="zh-CN" sz="2000" dirty="0" err="1">
                <a:latin typeface="Microsoft YaHei" panose="020B0503020204020204" pitchFamily="34" charset="-122"/>
                <a:ea typeface="Microsoft YaHei" panose="020B0503020204020204" pitchFamily="34" charset="-122"/>
              </a:rPr>
              <a:t>AAAA%x%x%x%x</a:t>
            </a:r>
            <a:endParaRPr kumimoji="1" lang="en-US" altLang="zh-CN" sz="2000" dirty="0">
              <a:latin typeface="Microsoft YaHei" panose="020B0503020204020204" pitchFamily="34" charset="-122"/>
              <a:ea typeface="Microsoft YaHei" panose="020B0503020204020204" pitchFamily="34" charset="-122"/>
            </a:endParaRPr>
          </a:p>
        </p:txBody>
      </p:sp>
      <p:pic>
        <p:nvPicPr>
          <p:cNvPr id="12" name="图片 11">
            <a:extLst>
              <a:ext uri="{FF2B5EF4-FFF2-40B4-BE49-F238E27FC236}">
                <a16:creationId xmlns:a16="http://schemas.microsoft.com/office/drawing/2014/main" id="{85090802-1584-AB21-2358-C85B472A7CA3}"/>
              </a:ext>
            </a:extLst>
          </p:cNvPr>
          <p:cNvPicPr>
            <a:picLocks noChangeAspect="1"/>
          </p:cNvPicPr>
          <p:nvPr/>
        </p:nvPicPr>
        <p:blipFill>
          <a:blip r:embed="rId3"/>
          <a:stretch>
            <a:fillRect/>
          </a:stretch>
        </p:blipFill>
        <p:spPr>
          <a:xfrm>
            <a:off x="830570" y="4011734"/>
            <a:ext cx="4968552" cy="2256842"/>
          </a:xfrm>
          <a:prstGeom prst="rect">
            <a:avLst/>
          </a:prstGeom>
        </p:spPr>
      </p:pic>
      <p:cxnSp>
        <p:nvCxnSpPr>
          <p:cNvPr id="2" name="直接连接符 1">
            <a:extLst>
              <a:ext uri="{FF2B5EF4-FFF2-40B4-BE49-F238E27FC236}">
                <a16:creationId xmlns:a16="http://schemas.microsoft.com/office/drawing/2014/main" id="{5D41BD84-E59C-008E-2223-A8C57DB322B5}"/>
              </a:ext>
            </a:extLst>
          </p:cNvPr>
          <p:cNvCxnSpPr>
            <a:cxnSpLocks/>
          </p:cNvCxnSpPr>
          <p:nvPr/>
        </p:nvCxnSpPr>
        <p:spPr>
          <a:xfrm flipV="1">
            <a:off x="7318241" y="5196218"/>
            <a:ext cx="0" cy="58569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CCD93964-CEA6-55EC-8479-8773AE183953}"/>
              </a:ext>
            </a:extLst>
          </p:cNvPr>
          <p:cNvSpPr/>
          <p:nvPr/>
        </p:nvSpPr>
        <p:spPr>
          <a:xfrm>
            <a:off x="8110329" y="4082792"/>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str</a:t>
            </a:r>
            <a:r>
              <a:rPr lang="zh-CN" altLang="en-US" dirty="0">
                <a:solidFill>
                  <a:schemeClr val="tx1"/>
                </a:solidFill>
                <a:latin typeface="Times New Roman" panose="02020603050405020304" pitchFamily="18" charset="0"/>
                <a:cs typeface="Times New Roman" panose="02020603050405020304" pitchFamily="18" charset="0"/>
              </a:rPr>
              <a:t>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D585CFF6-42FC-CA16-FF40-AFDCE4CF2A0D}"/>
              </a:ext>
            </a:extLst>
          </p:cNvPr>
          <p:cNvSpPr/>
          <p:nvPr/>
        </p:nvSpPr>
        <p:spPr>
          <a:xfrm>
            <a:off x="8110329" y="3711648"/>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str</a:t>
            </a:r>
            <a:r>
              <a:rPr lang="zh-CN" altLang="en-US" dirty="0">
                <a:solidFill>
                  <a:schemeClr val="tx1"/>
                </a:solidFill>
                <a:latin typeface="Times New Roman" panose="02020603050405020304" pitchFamily="18" charset="0"/>
                <a:cs typeface="Times New Roman" panose="02020603050405020304" pitchFamily="18" charset="0"/>
              </a:rPr>
              <a:t>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1D5E018B-AE4D-028B-380A-8518D168F695}"/>
              </a:ext>
            </a:extLst>
          </p:cNvPr>
          <p:cNvSpPr/>
          <p:nvPr/>
        </p:nvSpPr>
        <p:spPr>
          <a:xfrm>
            <a:off x="8110329" y="3340504"/>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bb</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E4D19BA-D1F5-7FBB-3F33-125EE2AEE588}"/>
              </a:ext>
            </a:extLst>
          </p:cNvPr>
          <p:cNvSpPr/>
          <p:nvPr/>
        </p:nvSpPr>
        <p:spPr>
          <a:xfrm>
            <a:off x="8110329" y="2969360"/>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stdin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48EE6E3B-D116-30C5-280F-D6AE4C1408E7}"/>
              </a:ext>
            </a:extLst>
          </p:cNvPr>
          <p:cNvSpPr/>
          <p:nvPr/>
        </p:nvSpPr>
        <p:spPr>
          <a:xfrm>
            <a:off x="8110329" y="2599178"/>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AAAA</a:t>
            </a:r>
          </a:p>
        </p:txBody>
      </p:sp>
      <p:sp>
        <p:nvSpPr>
          <p:cNvPr id="17" name="矩形 16">
            <a:extLst>
              <a:ext uri="{FF2B5EF4-FFF2-40B4-BE49-F238E27FC236}">
                <a16:creationId xmlns:a16="http://schemas.microsoft.com/office/drawing/2014/main" id="{C3A207C0-F7CA-293B-4DF0-5C77C8742677}"/>
              </a:ext>
            </a:extLst>
          </p:cNvPr>
          <p:cNvSpPr/>
          <p:nvPr/>
        </p:nvSpPr>
        <p:spPr>
          <a:xfrm>
            <a:off x="8110329" y="2219879"/>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x%x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165756F1-AA5F-ED9D-D3F1-2564B07DC13E}"/>
              </a:ext>
            </a:extLst>
          </p:cNvPr>
          <p:cNvSpPr/>
          <p:nvPr/>
        </p:nvSpPr>
        <p:spPr>
          <a:xfrm>
            <a:off x="8110329" y="1854966"/>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x%x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708E6951-4BBE-B2CA-EFA6-30D8980DB911}"/>
              </a:ext>
            </a:extLst>
          </p:cNvPr>
          <p:cNvSpPr/>
          <p:nvPr/>
        </p:nvSpPr>
        <p:spPr>
          <a:xfrm>
            <a:off x="8110329" y="1484784"/>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0" name="直接连接符 19">
            <a:extLst>
              <a:ext uri="{FF2B5EF4-FFF2-40B4-BE49-F238E27FC236}">
                <a16:creationId xmlns:a16="http://schemas.microsoft.com/office/drawing/2014/main" id="{4B92C8CF-3851-A9F4-1CBE-6F39BF6CA32A}"/>
              </a:ext>
            </a:extLst>
          </p:cNvPr>
          <p:cNvCxnSpPr>
            <a:cxnSpLocks/>
          </p:cNvCxnSpPr>
          <p:nvPr/>
        </p:nvCxnSpPr>
        <p:spPr>
          <a:xfrm flipH="1">
            <a:off x="7318241" y="1484784"/>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6406A4-2798-B266-729A-CADE9E0DB36A}"/>
              </a:ext>
            </a:extLst>
          </p:cNvPr>
          <p:cNvCxnSpPr>
            <a:cxnSpLocks/>
          </p:cNvCxnSpPr>
          <p:nvPr/>
        </p:nvCxnSpPr>
        <p:spPr>
          <a:xfrm flipH="1">
            <a:off x="7310397" y="2969360"/>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2131FF3-AF60-2095-0801-A67D5E1AB860}"/>
              </a:ext>
            </a:extLst>
          </p:cNvPr>
          <p:cNvCxnSpPr>
            <a:cxnSpLocks/>
          </p:cNvCxnSpPr>
          <p:nvPr/>
        </p:nvCxnSpPr>
        <p:spPr>
          <a:xfrm flipV="1">
            <a:off x="7318241" y="1484784"/>
            <a:ext cx="0" cy="148457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F5A1FF96-19E7-E581-1103-A11C76AC2AA1}"/>
              </a:ext>
            </a:extLst>
          </p:cNvPr>
          <p:cNvSpPr/>
          <p:nvPr/>
        </p:nvSpPr>
        <p:spPr>
          <a:xfrm>
            <a:off x="6512380" y="1988812"/>
            <a:ext cx="1584176"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a:t>
            </a:r>
            <a:r>
              <a:rPr lang="en-US" dirty="0">
                <a:solidFill>
                  <a:schemeClr val="tx1"/>
                </a:solidFill>
                <a:latin typeface="Times New Roman" panose="02020603050405020304" pitchFamily="18" charset="0"/>
                <a:cs typeface="Times New Roman" panose="02020603050405020304" pitchFamily="18" charset="0"/>
              </a:rPr>
              <a:t>ain</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1BF37995-FD1B-F755-58AA-C74F40B94A95}"/>
              </a:ext>
            </a:extLst>
          </p:cNvPr>
          <p:cNvSpPr/>
          <p:nvPr/>
        </p:nvSpPr>
        <p:spPr>
          <a:xfrm>
            <a:off x="8110329" y="4453936"/>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返回地址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72133785-9658-1279-11D0-7EE019C04013}"/>
              </a:ext>
            </a:extLst>
          </p:cNvPr>
          <p:cNvSpPr/>
          <p:nvPr/>
        </p:nvSpPr>
        <p:spPr>
          <a:xfrm>
            <a:off x="8110329" y="4825080"/>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old </a:t>
            </a:r>
            <a:r>
              <a:rPr lang="en-US" altLang="zh-CN" dirty="0" err="1">
                <a:solidFill>
                  <a:schemeClr val="tx1"/>
                </a:solidFill>
                <a:latin typeface="Times New Roman" panose="02020603050405020304" pitchFamily="18" charset="0"/>
                <a:cs typeface="Times New Roman" panose="02020603050405020304" pitchFamily="18" charset="0"/>
              </a:rPr>
              <a:t>ebp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FA71D053-AF02-A53B-B887-893C666127AB}"/>
              </a:ext>
            </a:extLst>
          </p:cNvPr>
          <p:cNvSpPr/>
          <p:nvPr/>
        </p:nvSpPr>
        <p:spPr>
          <a:xfrm>
            <a:off x="8110329" y="5196218"/>
            <a:ext cx="1584176" cy="585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F777B800-4360-A51C-6460-DD917ABAECAC}"/>
              </a:ext>
            </a:extLst>
          </p:cNvPr>
          <p:cNvSpPr/>
          <p:nvPr/>
        </p:nvSpPr>
        <p:spPr>
          <a:xfrm>
            <a:off x="6424692" y="5301447"/>
            <a:ext cx="1646441"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printf</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C2C465B2-E411-3FE8-4B77-77226CC056C9}"/>
              </a:ext>
            </a:extLst>
          </p:cNvPr>
          <p:cNvCxnSpPr>
            <a:cxnSpLocks/>
          </p:cNvCxnSpPr>
          <p:nvPr/>
        </p:nvCxnSpPr>
        <p:spPr>
          <a:xfrm flipH="1">
            <a:off x="7318241" y="5781908"/>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C0C945F-F32D-C56C-BE97-FC845E171E87}"/>
              </a:ext>
            </a:extLst>
          </p:cNvPr>
          <p:cNvCxnSpPr>
            <a:cxnSpLocks/>
          </p:cNvCxnSpPr>
          <p:nvPr/>
        </p:nvCxnSpPr>
        <p:spPr>
          <a:xfrm flipH="1">
            <a:off x="7318241" y="5196218"/>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77E4558-C896-4A23-D0BC-AFDC45FD7510}"/>
              </a:ext>
            </a:extLst>
          </p:cNvPr>
          <p:cNvSpPr/>
          <p:nvPr/>
        </p:nvSpPr>
        <p:spPr>
          <a:xfrm>
            <a:off x="10223529" y="4081830"/>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参数</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4875307B-600A-4FE8-52A1-D8099B467727}"/>
              </a:ext>
            </a:extLst>
          </p:cNvPr>
          <p:cNvCxnSpPr>
            <a:stCxn id="30" idx="1"/>
            <a:endCxn id="3" idx="3"/>
          </p:cNvCxnSpPr>
          <p:nvPr/>
        </p:nvCxnSpPr>
        <p:spPr>
          <a:xfrm flipH="1">
            <a:off x="9694505" y="4266921"/>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7454009-7156-2FE0-8346-8255534658A5}"/>
              </a:ext>
            </a:extLst>
          </p:cNvPr>
          <p:cNvCxnSpPr/>
          <p:nvPr/>
        </p:nvCxnSpPr>
        <p:spPr>
          <a:xfrm flipH="1">
            <a:off x="9702349" y="2040057"/>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41AE0010-77BE-2A32-A1D1-12C25D6A3D1F}"/>
              </a:ext>
            </a:extLst>
          </p:cNvPr>
          <p:cNvSpPr/>
          <p:nvPr/>
        </p:nvSpPr>
        <p:spPr>
          <a:xfrm>
            <a:off x="10129480" y="1727791"/>
            <a:ext cx="1223104" cy="517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局部变量</a:t>
            </a:r>
            <a:r>
              <a:rPr lang="en-US" altLang="zh-CN" dirty="0">
                <a:solidFill>
                  <a:schemeClr val="tx1"/>
                </a:solidFill>
                <a:latin typeface="Times New Roman" panose="02020603050405020304" pitchFamily="18" charset="0"/>
                <a:cs typeface="Times New Roman" panose="02020603050405020304" pitchFamily="18" charset="0"/>
              </a:rPr>
              <a:t>str</a:t>
            </a:r>
            <a:r>
              <a:rPr lang="zh-CN" altLang="en-US" dirty="0">
                <a:solidFill>
                  <a:schemeClr val="tx1"/>
                </a:solidFill>
                <a:latin typeface="Times New Roman" panose="02020603050405020304" pitchFamily="18" charset="0"/>
                <a:cs typeface="Times New Roman" panose="02020603050405020304" pitchFamily="18" charset="0"/>
              </a:rPr>
              <a:t>数组</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FFC8D37B-EAA2-0CF5-0008-3D9DDE892D27}"/>
              </a:ext>
            </a:extLst>
          </p:cNvPr>
          <p:cNvSpPr/>
          <p:nvPr/>
        </p:nvSpPr>
        <p:spPr>
          <a:xfrm>
            <a:off x="10223529" y="5065152"/>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ebp</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37AE7B95-AF9C-1668-64EB-0FBF28966D06}"/>
              </a:ext>
            </a:extLst>
          </p:cNvPr>
          <p:cNvCxnSpPr>
            <a:stCxn id="34" idx="1"/>
          </p:cNvCxnSpPr>
          <p:nvPr/>
        </p:nvCxnSpPr>
        <p:spPr>
          <a:xfrm flipH="1">
            <a:off x="9694505" y="5250243"/>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1F4BB824-8830-FD87-715E-1E677B47D2ED}"/>
              </a:ext>
            </a:extLst>
          </p:cNvPr>
          <p:cNvSpPr/>
          <p:nvPr/>
        </p:nvSpPr>
        <p:spPr>
          <a:xfrm>
            <a:off x="10231373" y="5445413"/>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esp</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14FCA97C-6C32-DB7B-A14B-0734164F140C}"/>
              </a:ext>
            </a:extLst>
          </p:cNvPr>
          <p:cNvCxnSpPr>
            <a:stCxn id="36" idx="1"/>
          </p:cNvCxnSpPr>
          <p:nvPr/>
        </p:nvCxnSpPr>
        <p:spPr>
          <a:xfrm flipH="1">
            <a:off x="9702349" y="5630504"/>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7E5F72B-E686-1DE6-0850-27474360C628}"/>
              </a:ext>
            </a:extLst>
          </p:cNvPr>
          <p:cNvCxnSpPr>
            <a:cxnSpLocks/>
          </p:cNvCxnSpPr>
          <p:nvPr/>
        </p:nvCxnSpPr>
        <p:spPr>
          <a:xfrm flipH="1">
            <a:off x="7304468" y="4082792"/>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BA79C8C-2FA2-13FA-F132-F47A7A0170FC}"/>
              </a:ext>
            </a:extLst>
          </p:cNvPr>
          <p:cNvCxnSpPr>
            <a:cxnSpLocks/>
          </p:cNvCxnSpPr>
          <p:nvPr/>
        </p:nvCxnSpPr>
        <p:spPr>
          <a:xfrm flipV="1">
            <a:off x="7318241" y="2957328"/>
            <a:ext cx="1760" cy="111896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117A4882-E65B-2EE8-8563-22E5A5E010AD}"/>
              </a:ext>
            </a:extLst>
          </p:cNvPr>
          <p:cNvSpPr/>
          <p:nvPr/>
        </p:nvSpPr>
        <p:spPr>
          <a:xfrm>
            <a:off x="6385496" y="3312012"/>
            <a:ext cx="1646441"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fgets</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6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4" grpId="0" animBg="1"/>
      <p:bldP spid="15" grpId="0"/>
      <p:bldP spid="3" grpId="0" animBg="1"/>
      <p:bldP spid="6" grpId="0" animBg="1"/>
      <p:bldP spid="7" grpId="0" animBg="1"/>
      <p:bldP spid="8" grpId="0" animBg="1"/>
      <p:bldP spid="16" grpId="0" animBg="1"/>
      <p:bldP spid="17" grpId="0" animBg="1"/>
      <p:bldP spid="18" grpId="0" animBg="1"/>
      <p:bldP spid="19" grpId="0" animBg="1"/>
      <p:bldP spid="23" grpId="0" animBg="1"/>
      <p:bldP spid="24" grpId="0" animBg="1"/>
      <p:bldP spid="25" grpId="0" animBg="1"/>
      <p:bldP spid="26" grpId="0" animBg="1"/>
      <p:bldP spid="27" grpId="0" animBg="1"/>
      <p:bldP spid="30" grpId="0" animBg="1"/>
      <p:bldP spid="33" grpId="0" animBg="1"/>
      <p:bldP spid="34" grpId="0" animBg="1"/>
      <p:bldP spid="36" grpId="0" animBg="1"/>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39416"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384032" y="1715785"/>
            <a:ext cx="4824536" cy="390440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如果调用这些函数时，给出了格式化符号串，</a:t>
            </a:r>
            <a:r>
              <a:rPr kumimoji="1" lang="zh-CN" altLang="en-US" sz="2000" dirty="0">
                <a:latin typeface="Microsoft YaHei" panose="020B0503020204020204" pitchFamily="34" charset="-122"/>
                <a:ea typeface="Microsoft YaHei" panose="020B0503020204020204" pitchFamily="34" charset="-122"/>
              </a:rPr>
              <a:t>但没有提供实际对应参数时</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，这些函数会将格式化字符串后面的多个栈中的内容取出作为参数，并根据格式化符号将其输出。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调用时如果传入“</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x%x…%x”</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则</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会打印出堆栈中的内容，不断增加</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的个数会逐渐显示堆栈中高地址的数据，从而导致</a:t>
            </a:r>
            <a:r>
              <a:rPr kumimoji="1" lang="zh-CN" altLang="en-US" sz="2000" dirty="0">
                <a:latin typeface="Microsoft YaHei" panose="020B0503020204020204" pitchFamily="34" charset="-122"/>
                <a:ea typeface="Microsoft YaHei" panose="020B0503020204020204" pitchFamily="34" charset="-122"/>
              </a:rPr>
              <a:t>栈中的数据泄漏</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sp>
        <p:nvSpPr>
          <p:cNvPr id="2" name="文本框 1">
            <a:extLst>
              <a:ext uri="{FF2B5EF4-FFF2-40B4-BE49-F238E27FC236}">
                <a16:creationId xmlns:a16="http://schemas.microsoft.com/office/drawing/2014/main" id="{B539FA1E-C745-0B2F-C5A9-9249D73353B1}"/>
              </a:ext>
            </a:extLst>
          </p:cNvPr>
          <p:cNvSpPr txBox="1"/>
          <p:nvPr/>
        </p:nvSpPr>
        <p:spPr>
          <a:xfrm>
            <a:off x="839416" y="1706792"/>
            <a:ext cx="4824536" cy="3134961"/>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语言中的格式化输出函数（*</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函数家族，包括</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printf</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fprintf</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sprintf</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snprintf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a:t>
            </a:r>
            <a:r>
              <a:rPr kumimoji="1" lang="zh-CN" altLang="en-US" sz="2000" dirty="0">
                <a:latin typeface="Microsoft YaHei" panose="020B0503020204020204" pitchFamily="34" charset="-122"/>
                <a:ea typeface="Microsoft YaHei" panose="020B0503020204020204" pitchFamily="34" charset="-122"/>
              </a:rPr>
              <a:t>允许可变参数</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它们根据传入的格式化字符串获知可变参数的个数和类型，并依据格式化符号进行参数的输出。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5795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8B23817-3F52-C808-0F83-B2C2DA6A1147}"/>
              </a:ext>
            </a:extLst>
          </p:cNvPr>
          <p:cNvSpPr txBox="1"/>
          <p:nvPr>
            <p:custDataLst>
              <p:tags r:id="rId2"/>
            </p:custDataLst>
          </p:nvPr>
        </p:nvSpPr>
        <p:spPr>
          <a:xfrm>
            <a:off x="623392" y="635000"/>
            <a:ext cx="11017224" cy="2143125"/>
          </a:xfrm>
          <a:prstGeom prst="rect">
            <a:avLst/>
          </a:prstGeom>
          <a:noFill/>
        </p:spPr>
        <p:txBody>
          <a:bodyPr vert="horz" wrap="square"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str[200];    </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fgets</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(str,200,stdin);    </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printf</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a:t>
            </a: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如果我们输入</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AAAA%x%x%x%x</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返回结果为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AAAA12febcbb40703041414141</a:t>
            </a: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那么输入</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AAAA%x%x%x%s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时，通过</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读到的数据为</a:t>
            </a:r>
          </a:p>
        </p:txBody>
      </p:sp>
      <p:sp>
        <p:nvSpPr>
          <p:cNvPr id="7" name="文本框 6">
            <a:extLst>
              <a:ext uri="{FF2B5EF4-FFF2-40B4-BE49-F238E27FC236}">
                <a16:creationId xmlns:a16="http://schemas.microsoft.com/office/drawing/2014/main" id="{482A86BF-3D01-35B1-6F8F-FA6E869E0DE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读到数值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AAAA</a:t>
            </a:r>
          </a:p>
        </p:txBody>
      </p:sp>
      <p:sp>
        <p:nvSpPr>
          <p:cNvPr id="8" name="文本框 7">
            <a:extLst>
              <a:ext uri="{FF2B5EF4-FFF2-40B4-BE49-F238E27FC236}">
                <a16:creationId xmlns:a16="http://schemas.microsoft.com/office/drawing/2014/main" id="{0E8EE2B4-A0F2-1F16-CA4B-8F7551D53880}"/>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读到数值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0x41414141</a:t>
            </a:r>
          </a:p>
        </p:txBody>
      </p:sp>
      <p:sp>
        <p:nvSpPr>
          <p:cNvPr id="9" name="文本框 8">
            <a:extLst>
              <a:ext uri="{FF2B5EF4-FFF2-40B4-BE49-F238E27FC236}">
                <a16:creationId xmlns:a16="http://schemas.microsoft.com/office/drawing/2014/main" id="{76EC9DD6-B7FA-85F6-E2A5-4418BD63E90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从地址</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0x41414141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上读到字符串</a:t>
            </a:r>
          </a:p>
        </p:txBody>
      </p:sp>
      <p:sp>
        <p:nvSpPr>
          <p:cNvPr id="10" name="文本框 9">
            <a:extLst>
              <a:ext uri="{FF2B5EF4-FFF2-40B4-BE49-F238E27FC236}">
                <a16:creationId xmlns:a16="http://schemas.microsoft.com/office/drawing/2014/main" id="{D22E2E0E-B4F7-0A69-E173-E714DB673EEF}"/>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从地址</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0x41414141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上读到整数</a:t>
            </a:r>
          </a:p>
        </p:txBody>
      </p:sp>
      <p:sp>
        <p:nvSpPr>
          <p:cNvPr id="11" name="椭圆 10">
            <a:extLst>
              <a:ext uri="{FF2B5EF4-FFF2-40B4-BE49-F238E27FC236}">
                <a16:creationId xmlns:a16="http://schemas.microsoft.com/office/drawing/2014/main" id="{951F9A17-B0DC-6A77-6856-7E9E79C1CD9A}"/>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E63C5B2D-7B6E-6A2D-39DE-6A0C661020D1}"/>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39517781-E09A-05B9-9390-4F116DB6CA50}"/>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2C9B5E56-7208-AE55-6DF1-4A6F85DB901E}"/>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EC45A14C-BC42-9DEF-7779-641DBECD7BC6}"/>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C4920F4-50DB-9968-C8C8-FCA7972D0B92}"/>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1EFBD72-BA0D-1C97-E0F4-74FE97024303}"/>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32105A9A-A227-B9C1-CCF0-909D0068206C}"/>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13A0F019-9DF8-4A10-7AB3-7E642D607FC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CCE2A5B-0F07-2908-0F26-DD13ABF322C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4D40407-41CC-ACCA-E5AC-D6978AC4ED3C}"/>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33403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参考答案</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31B47D21-F79E-6996-58FA-BD35FA9BAEFE}"/>
              </a:ext>
            </a:extLst>
          </p:cNvPr>
          <p:cNvPicPr>
            <a:picLocks noChangeAspect="1"/>
          </p:cNvPicPr>
          <p:nvPr/>
        </p:nvPicPr>
        <p:blipFill>
          <a:blip r:embed="rId2"/>
          <a:stretch>
            <a:fillRect/>
          </a:stretch>
        </p:blipFill>
        <p:spPr>
          <a:xfrm>
            <a:off x="6007700" y="2605725"/>
            <a:ext cx="4508732" cy="2222614"/>
          </a:xfrm>
          <a:prstGeom prst="rect">
            <a:avLst/>
          </a:prstGeom>
        </p:spPr>
      </p:pic>
      <p:pic>
        <p:nvPicPr>
          <p:cNvPr id="13" name="图片 12">
            <a:extLst>
              <a:ext uri="{FF2B5EF4-FFF2-40B4-BE49-F238E27FC236}">
                <a16:creationId xmlns:a16="http://schemas.microsoft.com/office/drawing/2014/main" id="{5F1E96A8-373B-3D70-55BB-716C68C86EEA}"/>
              </a:ext>
            </a:extLst>
          </p:cNvPr>
          <p:cNvPicPr>
            <a:picLocks noChangeAspect="1"/>
          </p:cNvPicPr>
          <p:nvPr/>
        </p:nvPicPr>
        <p:blipFill>
          <a:blip r:embed="rId3"/>
          <a:stretch>
            <a:fillRect/>
          </a:stretch>
        </p:blipFill>
        <p:spPr>
          <a:xfrm>
            <a:off x="1847528" y="2159955"/>
            <a:ext cx="3251367" cy="3010055"/>
          </a:xfrm>
          <a:prstGeom prst="rect">
            <a:avLst/>
          </a:prstGeom>
        </p:spPr>
      </p:pic>
    </p:spTree>
    <p:extLst>
      <p:ext uri="{BB962C8B-B14F-4D97-AF65-F5344CB8AC3E}">
        <p14:creationId xmlns:p14="http://schemas.microsoft.com/office/powerpoint/2010/main" val="358326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基本概念</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65179"/>
            <a:ext cx="5111750" cy="524354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61254"/>
            <a:ext cx="261161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缓冲区（</a:t>
            </a:r>
            <a:r>
              <a:rPr kumimoji="1" lang="en-US" altLang="zh-CN" sz="2400" dirty="0">
                <a:solidFill>
                  <a:srgbClr val="0048AA"/>
                </a:solidFill>
                <a:latin typeface="Microsoft YaHei" panose="020B0503020204020204" pitchFamily="34" charset="-122"/>
                <a:ea typeface="Microsoft YaHei" panose="020B0503020204020204" pitchFamily="34" charset="-122"/>
              </a:rPr>
              <a:t>Buffer</a:t>
            </a:r>
            <a:r>
              <a:rPr kumimoji="1" lang="zh-CN" altLang="en-US" sz="2400" dirty="0">
                <a:solidFill>
                  <a:srgbClr val="0048AA"/>
                </a:solidFill>
                <a:latin typeface="Microsoft YaHei" panose="020B0503020204020204" pitchFamily="34" charset="-122"/>
                <a:ea typeface="Microsoft YaHei" panose="020B0503020204020204" pitchFamily="34" charset="-122"/>
              </a:rPr>
              <a:t>）</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39770"/>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缓冲区是一块连续的内存区域，用于存放程序运行时加载到内存的运行代码或数据。</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460049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缓冲区溢出（</a:t>
            </a:r>
            <a:r>
              <a:rPr kumimoji="1" lang="en-US" altLang="zh-CN" sz="2400" dirty="0">
                <a:solidFill>
                  <a:srgbClr val="0048AA"/>
                </a:solidFill>
                <a:latin typeface="Microsoft YaHei" panose="020B0503020204020204" pitchFamily="34" charset="-122"/>
                <a:ea typeface="Microsoft YaHei" panose="020B0503020204020204" pitchFamily="34" charset="-122"/>
              </a:rPr>
              <a:t>Buffer</a:t>
            </a:r>
            <a:r>
              <a:rPr kumimoji="1" lang="zh-CN" altLang="en-US" sz="2400" dirty="0">
                <a:solidFill>
                  <a:srgbClr val="0048AA"/>
                </a:solidFill>
                <a:latin typeface="Microsoft YaHei" panose="020B0503020204020204" pitchFamily="34" charset="-122"/>
                <a:ea typeface="Microsoft YaHei" panose="020B0503020204020204" pitchFamily="34" charset="-122"/>
              </a:rPr>
              <a:t> </a:t>
            </a:r>
            <a:r>
              <a:rPr kumimoji="1" lang="en-US" altLang="zh-CN" sz="2400" dirty="0">
                <a:solidFill>
                  <a:srgbClr val="0048AA"/>
                </a:solidFill>
                <a:latin typeface="Microsoft YaHei" panose="020B0503020204020204" pitchFamily="34" charset="-122"/>
                <a:ea typeface="Microsoft YaHei" panose="020B0503020204020204" pitchFamily="34" charset="-122"/>
              </a:rPr>
              <a:t>overflow</a:t>
            </a:r>
            <a:r>
              <a:rPr kumimoji="1" lang="zh-CN" altLang="en-US" sz="2400" dirty="0">
                <a:solidFill>
                  <a:srgbClr val="0048AA"/>
                </a:solidFill>
                <a:latin typeface="Microsoft YaHei" panose="020B0503020204020204" pitchFamily="34" charset="-122"/>
                <a:ea typeface="Microsoft YaHei" panose="020B0503020204020204" pitchFamily="34" charset="-122"/>
              </a:rPr>
              <a:t>）</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3911840"/>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缓冲区溢出是指程序运行时，向固定大小的缓冲区写入超过其容量的数据，多余的数据会越过缓冲区的边界覆盖相邻的内存空间，从而造成溢出。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缓冲区的大小是由用户输入的数据决定的，如果程序不对用户输入的超长数据做长度检查，同时用户又对程序进行了非法操作或错误输入，就会造成缓冲区溢出。</a:t>
            </a:r>
          </a:p>
          <a:p>
            <a:pPr>
              <a:lnSpc>
                <a:spcPct val="125000"/>
              </a:lnSpc>
            </a:pPr>
            <a:endParaRPr kumimoji="1" lang="zh-CN" altLang="en-US" sz="2000" dirty="0">
              <a:solidFill>
                <a:schemeClr val="tx1">
                  <a:lumMod val="85000"/>
                  <a:lumOff val="15000"/>
                </a:schemeClr>
              </a:solidFill>
            </a:endParaRPr>
          </a:p>
        </p:txBody>
      </p:sp>
    </p:spTree>
    <p:extLst>
      <p:ext uri="{BB962C8B-B14F-4D97-AF65-F5344CB8AC3E}">
        <p14:creationId xmlns:p14="http://schemas.microsoft.com/office/powerpoint/2010/main" val="461734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更危险的是格式化符号</a:t>
            </a:r>
            <a:r>
              <a:rPr kumimoji="1" lang="en-US" altLang="zh-CN" sz="2000" dirty="0">
                <a:latin typeface="Microsoft YaHei" panose="020B0503020204020204" pitchFamily="34" charset="-122"/>
                <a:ea typeface="Microsoft YaHei" panose="020B0503020204020204" pitchFamily="34" charset="-122"/>
              </a:rPr>
              <a:t>%</a:t>
            </a:r>
            <a:r>
              <a:rPr kumimoji="1" lang="en" altLang="zh-CN" sz="2000" dirty="0">
                <a:latin typeface="Microsoft YaHei" panose="020B0503020204020204" pitchFamily="34" charset="-122"/>
                <a:ea typeface="Microsoft YaHei" panose="020B0503020204020204" pitchFamily="34" charset="-122"/>
              </a:rPr>
              <a:t>n</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它的作用是将格式化函数输出字符串的长度，写入函数参数指定的位置。</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647B2BCE-3F36-B546-FF55-FCEEA4D7741C}"/>
              </a:ext>
            </a:extLst>
          </p:cNvPr>
          <p:cNvSpPr txBox="1"/>
          <p:nvPr/>
        </p:nvSpPr>
        <p:spPr>
          <a:xfrm>
            <a:off x="6322616" y="1097055"/>
            <a:ext cx="4824536" cy="2308324"/>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a:t>
            </a:r>
            <a:r>
              <a:rPr lang="en-US" altLang="zh-CN" sz="1600" dirty="0">
                <a:solidFill>
                  <a:srgbClr val="0000FF"/>
                </a:solidFill>
                <a:latin typeface="Microsoft YaHei" panose="020B0503020204020204" pitchFamily="34" charset="-122"/>
                <a:ea typeface="Microsoft YaHei" panose="020B0503020204020204" pitchFamily="34" charset="-122"/>
              </a:rPr>
              <a:t>include</a:t>
            </a:r>
            <a:r>
              <a:rPr lang="en-US" altLang="zh-CN" sz="1600" dirty="0">
                <a:solidFill>
                  <a:srgbClr val="C00000"/>
                </a:solidFill>
                <a:latin typeface="Microsoft YaHei" panose="020B0503020204020204" pitchFamily="34" charset="-122"/>
                <a:ea typeface="Microsoft YaHei" panose="020B0503020204020204" pitchFamily="34" charset="-122"/>
              </a:rPr>
              <a:t>&lt;</a:t>
            </a:r>
            <a:r>
              <a:rPr lang="en-US" altLang="zh-CN" sz="1600" dirty="0" err="1">
                <a:solidFill>
                  <a:srgbClr val="C00000"/>
                </a:solidFill>
                <a:latin typeface="Microsoft YaHei" panose="020B0503020204020204" pitchFamily="34" charset="-122"/>
                <a:ea typeface="Microsoft YaHei" panose="020B0503020204020204" pitchFamily="34" charset="-122"/>
              </a:rPr>
              <a:t>stdio.h</a:t>
            </a:r>
            <a:r>
              <a:rPr lang="en-US" altLang="zh-CN" sz="1600" dirty="0">
                <a:solidFill>
                  <a:srgbClr val="C00000"/>
                </a:solidFill>
                <a:latin typeface="Microsoft YaHei" panose="020B0503020204020204" pitchFamily="34" charset="-122"/>
                <a:ea typeface="Microsoft YaHei" panose="020B0503020204020204" pitchFamily="34" charset="-122"/>
              </a:rPr>
              <a:t>&gt;</a:t>
            </a:r>
          </a:p>
          <a:p>
            <a:endParaRPr lang="en-US" altLang="zh-CN" sz="1600" dirty="0">
              <a:solidFill>
                <a:srgbClr val="0000FF"/>
              </a:solidFill>
              <a:latin typeface="Microsoft YaHei" panose="020B0503020204020204" pitchFamily="34" charset="-122"/>
              <a:ea typeface="Microsoft YaHei" panose="020B0503020204020204" pitchFamily="34" charset="-122"/>
            </a:endParaRPr>
          </a:p>
          <a:p>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br>
              <a:rPr lang="en" altLang="zh-CN" sz="1600" dirty="0">
                <a:solidFill>
                  <a:srgbClr val="000000"/>
                </a:solidFill>
                <a:latin typeface="Microsoft YaHei" panose="020B0503020204020204" pitchFamily="34" charset="-122"/>
                <a:ea typeface="Microsoft YaHei" panose="020B0503020204020204" pitchFamily="34" charset="-122"/>
              </a:rPr>
            </a:br>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count;</a:t>
            </a: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num = </a:t>
            </a:r>
            <a:r>
              <a:rPr lang="en" altLang="zh-CN" sz="1600" dirty="0">
                <a:solidFill>
                  <a:srgbClr val="098658"/>
                </a:solidFill>
                <a:latin typeface="Microsoft YaHei" panose="020B0503020204020204" pitchFamily="34" charset="-122"/>
                <a:ea typeface="Microsoft YaHei" panose="020B0503020204020204" pitchFamily="34" charset="-122"/>
              </a:rPr>
              <a:t>666666</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d%n</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num, &amp;count);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%d</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count);</a:t>
            </a:r>
            <a:br>
              <a:rPr lang="en" altLang="zh-CN" sz="1600" dirty="0">
                <a:solidFill>
                  <a:srgbClr val="000000"/>
                </a:solidFill>
                <a:latin typeface="Microsoft YaHei" panose="020B0503020204020204" pitchFamily="34" charset="-122"/>
                <a:ea typeface="Microsoft YaHei" panose="020B0503020204020204" pitchFamily="34" charset="-122"/>
              </a:rPr>
            </a:br>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17" name="矩形 16">
            <a:extLst>
              <a:ext uri="{FF2B5EF4-FFF2-40B4-BE49-F238E27FC236}">
                <a16:creationId xmlns:a16="http://schemas.microsoft.com/office/drawing/2014/main" id="{19A3D3A7-3B23-50A0-29E0-A81C3244C141}"/>
              </a:ext>
            </a:extLst>
          </p:cNvPr>
          <p:cNvSpPr/>
          <p:nvPr/>
        </p:nvSpPr>
        <p:spPr>
          <a:xfrm>
            <a:off x="6322616" y="3742364"/>
            <a:ext cx="5111750" cy="256636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9C50DA91-9377-6228-B917-D2EB34C441A1}"/>
              </a:ext>
            </a:extLst>
          </p:cNvPr>
          <p:cNvPicPr>
            <a:picLocks noChangeAspect="1"/>
          </p:cNvPicPr>
          <p:nvPr/>
        </p:nvPicPr>
        <p:blipFill>
          <a:blip r:embed="rId2"/>
          <a:stretch>
            <a:fillRect/>
          </a:stretch>
        </p:blipFill>
        <p:spPr>
          <a:xfrm>
            <a:off x="6358321" y="4388476"/>
            <a:ext cx="5066917" cy="1274137"/>
          </a:xfrm>
          <a:prstGeom prst="rect">
            <a:avLst/>
          </a:prstGeom>
        </p:spPr>
      </p:pic>
    </p:spTree>
    <p:extLst>
      <p:ext uri="{BB962C8B-B14F-4D97-AF65-F5344CB8AC3E}">
        <p14:creationId xmlns:p14="http://schemas.microsoft.com/office/powerpoint/2010/main" val="343140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3" grpId="0" animBg="1"/>
      <p:bldP spid="15" grpId="0"/>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5111750" cy="2392385"/>
            <a:chOff x="623888" y="1052513"/>
            <a:chExt cx="5111750" cy="2392385"/>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5111750" cy="239238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问题</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61369" y="1706792"/>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现在我们已经知道可以利用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向内存中写入值，如果我们写的值</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比如一个返回地址）非常大，怎么来构造这样的值？</a:t>
              </a:r>
            </a:p>
          </p:txBody>
        </p:sp>
      </p:grpSp>
      <p:grpSp>
        <p:nvGrpSpPr>
          <p:cNvPr id="2" name="组合 1">
            <a:extLst>
              <a:ext uri="{FF2B5EF4-FFF2-40B4-BE49-F238E27FC236}">
                <a16:creationId xmlns:a16="http://schemas.microsoft.com/office/drawing/2014/main" id="{DE24154A-88FA-9351-5A13-62C68CE37C22}"/>
              </a:ext>
            </a:extLst>
          </p:cNvPr>
          <p:cNvGrpSpPr/>
          <p:nvPr/>
        </p:nvGrpSpPr>
        <p:grpSpPr>
          <a:xfrm>
            <a:off x="6313488" y="1052513"/>
            <a:ext cx="5111750" cy="2376487"/>
            <a:chOff x="623888" y="1046113"/>
            <a:chExt cx="5111750" cy="2376487"/>
          </a:xfrm>
        </p:grpSpPr>
        <p:sp>
          <p:nvSpPr>
            <p:cNvPr id="13" name="矩形 12">
              <a:extLst>
                <a:ext uri="{FF2B5EF4-FFF2-40B4-BE49-F238E27FC236}">
                  <a16:creationId xmlns:a16="http://schemas.microsoft.com/office/drawing/2014/main" id="{256161F4-766C-C824-AC32-447B970A69C7}"/>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647B2BCE-3F36-B546-FF55-FCEEA4D7741C}"/>
                </a:ext>
              </a:extLst>
            </p:cNvPr>
            <p:cNvSpPr txBox="1"/>
            <p:nvPr/>
          </p:nvSpPr>
          <p:spPr>
            <a:xfrm>
              <a:off x="633016" y="1046113"/>
              <a:ext cx="4824536" cy="2062103"/>
            </a:xfrm>
            <a:prstGeom prst="rect">
              <a:avLst/>
            </a:prstGeom>
            <a:noFill/>
          </p:spPr>
          <p:txBody>
            <a:bodyPr wrap="square" rtlCol="0">
              <a:spAutoFit/>
            </a:bodyPr>
            <a:lstStyle/>
            <a:p>
              <a:r>
                <a:rPr lang="en-US" sz="1600" b="0" dirty="0">
                  <a:solidFill>
                    <a:srgbClr val="0000FF"/>
                  </a:solidFill>
                  <a:effectLst/>
                  <a:latin typeface="Menlo"/>
                </a:rPr>
                <a:t>#include</a:t>
              </a:r>
              <a:r>
                <a:rPr lang="en-US" sz="1600" b="0" dirty="0">
                  <a:solidFill>
                    <a:srgbClr val="A31515"/>
                  </a:solidFill>
                  <a:effectLst/>
                  <a:latin typeface="Menlo"/>
                </a:rPr>
                <a:t>&lt;stdio.h&gt;</a:t>
              </a:r>
              <a:br>
                <a:rPr lang="en-US" sz="1600" b="0" dirty="0">
                  <a:solidFill>
                    <a:srgbClr val="000000"/>
                  </a:solidFill>
                  <a:effectLst/>
                  <a:latin typeface="Menlo"/>
                </a:rPr>
              </a:br>
              <a:r>
                <a:rPr lang="en-US" sz="1600" b="0" dirty="0">
                  <a:solidFill>
                    <a:srgbClr val="0000FF"/>
                  </a:solidFill>
                  <a:effectLst/>
                  <a:latin typeface="Menlo"/>
                </a:rPr>
                <a:t>int</a:t>
              </a:r>
              <a:r>
                <a:rPr lang="en-US" sz="1600" b="0" dirty="0">
                  <a:solidFill>
                    <a:srgbClr val="000000"/>
                  </a:solidFill>
                  <a:effectLst/>
                  <a:latin typeface="Menlo"/>
                </a:rPr>
                <a:t> main(){</a:t>
              </a:r>
            </a:p>
            <a:p>
              <a:r>
                <a:rPr lang="en-US" sz="1600" b="0" dirty="0">
                  <a:solidFill>
                    <a:srgbClr val="0000FF"/>
                  </a:solidFill>
                  <a:effectLst/>
                  <a:latin typeface="Menlo"/>
                </a:rPr>
                <a:t>    int</a:t>
              </a:r>
              <a:r>
                <a:rPr lang="en-US" sz="1600" b="0" dirty="0">
                  <a:solidFill>
                    <a:srgbClr val="000000"/>
                  </a:solidFill>
                  <a:effectLst/>
                  <a:latin typeface="Menlo"/>
                </a:rPr>
                <a:t> count;</a:t>
              </a:r>
            </a:p>
            <a:p>
              <a:r>
                <a:rPr lang="en-US" sz="1600" b="0" dirty="0">
                  <a:solidFill>
                    <a:srgbClr val="0000FF"/>
                  </a:solidFill>
                  <a:effectLst/>
                  <a:latin typeface="Menlo"/>
                </a:rPr>
                <a:t>    int</a:t>
              </a:r>
              <a:r>
                <a:rPr lang="en-US" sz="1600" b="0" dirty="0">
                  <a:solidFill>
                    <a:srgbClr val="000000"/>
                  </a:solidFill>
                  <a:effectLst/>
                  <a:latin typeface="Menlo"/>
                </a:rPr>
                <a:t> num = </a:t>
              </a:r>
              <a:r>
                <a:rPr lang="en-US" sz="1600" b="0" dirty="0">
                  <a:solidFill>
                    <a:srgbClr val="098658"/>
                  </a:solidFill>
                  <a:effectLst/>
                  <a:latin typeface="Menlo"/>
                </a:rPr>
                <a:t>666666</a:t>
              </a:r>
              <a:r>
                <a:rPr lang="en-US" sz="1600" b="0" dirty="0">
                  <a:solidFill>
                    <a:srgbClr val="000000"/>
                  </a:solidFill>
                  <a:effectLst/>
                  <a:latin typeface="Menlo"/>
                </a:rPr>
                <a:t>;</a:t>
              </a:r>
            </a:p>
            <a:p>
              <a:r>
                <a:rPr lang="en-US" sz="1600" b="0" dirty="0">
                  <a:solidFill>
                    <a:srgbClr val="000000"/>
                  </a:solidFill>
                  <a:effectLst/>
                  <a:latin typeface="Menlo"/>
                </a:rPr>
                <a:t>    </a:t>
              </a:r>
              <a:r>
                <a:rPr lang="en-US" sz="1600" b="0" dirty="0" err="1">
                  <a:solidFill>
                    <a:srgbClr val="000000"/>
                  </a:solidFill>
                  <a:effectLst/>
                  <a:latin typeface="Menlo"/>
                </a:rPr>
                <a:t>printf</a:t>
              </a:r>
              <a:r>
                <a:rPr lang="en-US" sz="1600" b="0" dirty="0">
                  <a:solidFill>
                    <a:srgbClr val="000000"/>
                  </a:solidFill>
                  <a:effectLst/>
                  <a:latin typeface="Menlo"/>
                </a:rPr>
                <a:t>(</a:t>
              </a:r>
              <a:r>
                <a:rPr lang="en-US" sz="1600" b="0" dirty="0">
                  <a:solidFill>
                    <a:srgbClr val="A31515"/>
                  </a:solidFill>
                  <a:effectLst/>
                  <a:latin typeface="Menlo"/>
                </a:rPr>
                <a:t>"%100d%n\n"</a:t>
              </a:r>
              <a:r>
                <a:rPr lang="en-US" sz="1600" b="0" dirty="0">
                  <a:solidFill>
                    <a:srgbClr val="000000"/>
                  </a:solidFill>
                  <a:effectLst/>
                  <a:latin typeface="Menlo"/>
                </a:rPr>
                <a:t>, num, &amp;count);</a:t>
              </a:r>
            </a:p>
            <a:p>
              <a:r>
                <a:rPr lang="en-US" sz="1600" b="0" dirty="0">
                  <a:solidFill>
                    <a:srgbClr val="000000"/>
                  </a:solidFill>
                  <a:effectLst/>
                  <a:latin typeface="Menlo"/>
                </a:rPr>
                <a:t>    </a:t>
              </a:r>
              <a:r>
                <a:rPr lang="en-US" sz="1600" b="0" dirty="0" err="1">
                  <a:solidFill>
                    <a:srgbClr val="000000"/>
                  </a:solidFill>
                  <a:effectLst/>
                  <a:latin typeface="Menlo"/>
                </a:rPr>
                <a:t>printf</a:t>
              </a:r>
              <a:r>
                <a:rPr lang="en-US" sz="1600" b="0" dirty="0">
                  <a:solidFill>
                    <a:srgbClr val="000000"/>
                  </a:solidFill>
                  <a:effectLst/>
                  <a:latin typeface="Menlo"/>
                </a:rPr>
                <a:t>(</a:t>
              </a:r>
              <a:r>
                <a:rPr lang="en-US" sz="1600" b="0" dirty="0">
                  <a:solidFill>
                    <a:srgbClr val="A31515"/>
                  </a:solidFill>
                  <a:effectLst/>
                  <a:latin typeface="Menlo"/>
                </a:rPr>
                <a:t>"%d\n"</a:t>
              </a:r>
              <a:r>
                <a:rPr lang="en-US" sz="1600" b="0" dirty="0">
                  <a:solidFill>
                    <a:srgbClr val="000000"/>
                  </a:solidFill>
                  <a:effectLst/>
                  <a:latin typeface="Menlo"/>
                </a:rPr>
                <a:t>, count);</a:t>
              </a:r>
            </a:p>
            <a:p>
              <a:r>
                <a:rPr lang="en-US" sz="1600" b="0" dirty="0">
                  <a:solidFill>
                    <a:srgbClr val="0000FF"/>
                  </a:solidFill>
                  <a:effectLst/>
                  <a:latin typeface="Menlo"/>
                </a:rPr>
                <a:t>    return</a:t>
              </a:r>
              <a:r>
                <a:rPr lang="en-US" sz="1600" b="0" dirty="0">
                  <a:solidFill>
                    <a:srgbClr val="000000"/>
                  </a:solidFill>
                  <a:effectLst/>
                  <a:latin typeface="Menlo"/>
                </a:rPr>
                <a:t> </a:t>
              </a:r>
              <a:r>
                <a:rPr lang="en-US" sz="1600" b="0" dirty="0">
                  <a:solidFill>
                    <a:srgbClr val="098658"/>
                  </a:solidFill>
                  <a:effectLst/>
                  <a:latin typeface="Menlo"/>
                </a:rPr>
                <a:t>0</a:t>
              </a:r>
              <a:r>
                <a:rPr lang="en-US" sz="1600" b="0" dirty="0">
                  <a:solidFill>
                    <a:srgbClr val="000000"/>
                  </a:solidFill>
                  <a:effectLst/>
                  <a:latin typeface="Menlo"/>
                </a:rPr>
                <a:t>;</a:t>
              </a:r>
            </a:p>
            <a:p>
              <a:r>
                <a:rPr lang="en-US" sz="1600" b="0" dirty="0">
                  <a:solidFill>
                    <a:srgbClr val="000000"/>
                  </a:solidFill>
                  <a:effectLst/>
                  <a:latin typeface="Menlo"/>
                </a:rPr>
                <a:t>}</a:t>
              </a:r>
            </a:p>
          </p:txBody>
        </p:sp>
      </p:grpSp>
      <p:grpSp>
        <p:nvGrpSpPr>
          <p:cNvPr id="16" name="组合 15">
            <a:extLst>
              <a:ext uri="{FF2B5EF4-FFF2-40B4-BE49-F238E27FC236}">
                <a16:creationId xmlns:a16="http://schemas.microsoft.com/office/drawing/2014/main" id="{38991624-BE48-F77B-EF1E-D609B0DFC8EF}"/>
              </a:ext>
            </a:extLst>
          </p:cNvPr>
          <p:cNvGrpSpPr/>
          <p:nvPr/>
        </p:nvGrpSpPr>
        <p:grpSpPr>
          <a:xfrm>
            <a:off x="6322616" y="3742364"/>
            <a:ext cx="5111750" cy="2566362"/>
            <a:chOff x="623888" y="862639"/>
            <a:chExt cx="5111750" cy="2566362"/>
          </a:xfrm>
        </p:grpSpPr>
        <p:sp>
          <p:nvSpPr>
            <p:cNvPr id="17" name="矩形 16">
              <a:extLst>
                <a:ext uri="{FF2B5EF4-FFF2-40B4-BE49-F238E27FC236}">
                  <a16:creationId xmlns:a16="http://schemas.microsoft.com/office/drawing/2014/main" id="{19A3D3A7-3B23-50A0-29E0-A81C3244C141}"/>
                </a:ext>
              </a:extLst>
            </p:cNvPr>
            <p:cNvSpPr/>
            <p:nvPr/>
          </p:nvSpPr>
          <p:spPr>
            <a:xfrm>
              <a:off x="623888" y="862639"/>
              <a:ext cx="5111750" cy="256636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466A9373-70F6-B17C-8EA9-F46C88F4E494}"/>
                </a:ext>
              </a:extLst>
            </p:cNvPr>
            <p:cNvSpPr txBox="1"/>
            <p:nvPr/>
          </p:nvSpPr>
          <p:spPr>
            <a:xfrm>
              <a:off x="727022" y="960271"/>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输出结果</a:t>
              </a:r>
            </a:p>
          </p:txBody>
        </p:sp>
      </p:grpSp>
      <p:grpSp>
        <p:nvGrpSpPr>
          <p:cNvPr id="9" name="组合 8">
            <a:extLst>
              <a:ext uri="{FF2B5EF4-FFF2-40B4-BE49-F238E27FC236}">
                <a16:creationId xmlns:a16="http://schemas.microsoft.com/office/drawing/2014/main" id="{65BB0DEC-8D4D-A49C-5D37-C4C5C11C2CB2}"/>
              </a:ext>
            </a:extLst>
          </p:cNvPr>
          <p:cNvGrpSpPr/>
          <p:nvPr/>
        </p:nvGrpSpPr>
        <p:grpSpPr>
          <a:xfrm>
            <a:off x="773943" y="3742364"/>
            <a:ext cx="5111750" cy="2566362"/>
            <a:chOff x="623888" y="1052513"/>
            <a:chExt cx="5111750" cy="2566362"/>
          </a:xfrm>
        </p:grpSpPr>
        <p:sp>
          <p:nvSpPr>
            <p:cNvPr id="11" name="矩形 10">
              <a:extLst>
                <a:ext uri="{FF2B5EF4-FFF2-40B4-BE49-F238E27FC236}">
                  <a16:creationId xmlns:a16="http://schemas.microsoft.com/office/drawing/2014/main" id="{A1DA7764-E1D3-10BD-1456-BD3F5A080245}"/>
                </a:ext>
              </a:extLst>
            </p:cNvPr>
            <p:cNvSpPr/>
            <p:nvPr/>
          </p:nvSpPr>
          <p:spPr>
            <a:xfrm>
              <a:off x="623888" y="1052513"/>
              <a:ext cx="5111750" cy="256636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990F97AE-60F3-53F0-BAC3-1E7A2120882E}"/>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方法</a:t>
              </a:r>
            </a:p>
          </p:txBody>
        </p:sp>
        <p:sp>
          <p:nvSpPr>
            <p:cNvPr id="19" name="文本框 18">
              <a:extLst>
                <a:ext uri="{FF2B5EF4-FFF2-40B4-BE49-F238E27FC236}">
                  <a16:creationId xmlns:a16="http://schemas.microsoft.com/office/drawing/2014/main" id="{10B6EAC3-8FB6-107D-F735-C74E6B667533}"/>
                </a:ext>
              </a:extLst>
            </p:cNvPr>
            <p:cNvSpPr txBox="1"/>
            <p:nvPr/>
          </p:nvSpPr>
          <p:spPr>
            <a:xfrm>
              <a:off x="761369" y="1706792"/>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在格式符中间加上一个十进制整数来表示输出的最少位数，若实际位数多于定义的宽度，则按实际位数输出，若实际位数少于定义的宽度则补以空格或</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grpSp>
      <p:pic>
        <p:nvPicPr>
          <p:cNvPr id="20" name="图片 19">
            <a:extLst>
              <a:ext uri="{FF2B5EF4-FFF2-40B4-BE49-F238E27FC236}">
                <a16:creationId xmlns:a16="http://schemas.microsoft.com/office/drawing/2014/main" id="{26B5349C-8525-498B-9D88-83645DC7EB45}"/>
              </a:ext>
            </a:extLst>
          </p:cNvPr>
          <p:cNvPicPr>
            <a:picLocks noChangeAspect="1"/>
          </p:cNvPicPr>
          <p:nvPr/>
        </p:nvPicPr>
        <p:blipFill>
          <a:blip r:embed="rId2"/>
          <a:stretch>
            <a:fillRect/>
          </a:stretch>
        </p:blipFill>
        <p:spPr>
          <a:xfrm>
            <a:off x="6812701" y="4593254"/>
            <a:ext cx="4038600" cy="1092200"/>
          </a:xfrm>
          <a:prstGeom prst="rect">
            <a:avLst/>
          </a:prstGeom>
        </p:spPr>
      </p:pic>
    </p:spTree>
    <p:extLst>
      <p:ext uri="{BB962C8B-B14F-4D97-AF65-F5344CB8AC3E}">
        <p14:creationId xmlns:p14="http://schemas.microsoft.com/office/powerpoint/2010/main" val="52976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5111750" cy="2392385"/>
            <a:chOff x="623888" y="1052513"/>
            <a:chExt cx="5111750" cy="2392385"/>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5111750" cy="239238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问题</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61369" y="1706792"/>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现在我们可以控制写入的数值，如何控制写入的地址呢？</a:t>
              </a:r>
            </a:p>
          </p:txBody>
        </p:sp>
      </p:grpSp>
      <p:grpSp>
        <p:nvGrpSpPr>
          <p:cNvPr id="2" name="组合 1">
            <a:extLst>
              <a:ext uri="{FF2B5EF4-FFF2-40B4-BE49-F238E27FC236}">
                <a16:creationId xmlns:a16="http://schemas.microsoft.com/office/drawing/2014/main" id="{DE24154A-88FA-9351-5A13-62C68CE37C22}"/>
              </a:ext>
            </a:extLst>
          </p:cNvPr>
          <p:cNvGrpSpPr/>
          <p:nvPr/>
        </p:nvGrpSpPr>
        <p:grpSpPr>
          <a:xfrm>
            <a:off x="6313488" y="1058914"/>
            <a:ext cx="5111750" cy="2370086"/>
            <a:chOff x="623888" y="1052514"/>
            <a:chExt cx="5111750" cy="2370086"/>
          </a:xfrm>
        </p:grpSpPr>
        <p:sp>
          <p:nvSpPr>
            <p:cNvPr id="13" name="矩形 12">
              <a:extLst>
                <a:ext uri="{FF2B5EF4-FFF2-40B4-BE49-F238E27FC236}">
                  <a16:creationId xmlns:a16="http://schemas.microsoft.com/office/drawing/2014/main" id="{256161F4-766C-C824-AC32-447B970A69C7}"/>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647B2BCE-3F36-B546-FF55-FCEEA4D7741C}"/>
                </a:ext>
              </a:extLst>
            </p:cNvPr>
            <p:cNvSpPr txBox="1"/>
            <p:nvPr/>
          </p:nvSpPr>
          <p:spPr>
            <a:xfrm>
              <a:off x="623888" y="1052514"/>
              <a:ext cx="5111749" cy="2308324"/>
            </a:xfrm>
            <a:prstGeom prst="rect">
              <a:avLst/>
            </a:prstGeom>
            <a:noFill/>
          </p:spPr>
          <p:txBody>
            <a:bodyPr wrap="square" rtlCol="0">
              <a:spAutoFit/>
            </a:bodyPr>
            <a:lstStyle/>
            <a:p>
              <a:r>
                <a:rPr lang="en-US" sz="1600" b="0" dirty="0">
                  <a:solidFill>
                    <a:srgbClr val="0000FF"/>
                  </a:solidFill>
                  <a:effectLst/>
                  <a:latin typeface="Menlo" panose="020B0609030804020204"/>
                </a:rPr>
                <a:t>#include</a:t>
              </a:r>
              <a:r>
                <a:rPr lang="en-US" sz="1600" b="0" dirty="0">
                  <a:solidFill>
                    <a:srgbClr val="A31515"/>
                  </a:solidFill>
                  <a:effectLst/>
                  <a:latin typeface="Menlo" panose="020B0609030804020204"/>
                </a:rPr>
                <a:t>&lt;stdio.h&gt;</a:t>
              </a:r>
              <a:br>
                <a:rPr lang="en-US" sz="1600" b="0" dirty="0">
                  <a:solidFill>
                    <a:srgbClr val="000000"/>
                  </a:solidFill>
                  <a:effectLst/>
                  <a:latin typeface="Menlo" panose="020B0609030804020204"/>
                </a:rPr>
              </a:br>
              <a:r>
                <a:rPr lang="en-US" sz="1600" b="0" dirty="0">
                  <a:solidFill>
                    <a:srgbClr val="0000FF"/>
                  </a:solidFill>
                  <a:effectLst/>
                  <a:latin typeface="Menlo" panose="020B0609030804020204"/>
                </a:rPr>
                <a:t>void</a:t>
              </a:r>
              <a:r>
                <a:rPr lang="en-US" sz="1600" b="0" dirty="0">
                  <a:solidFill>
                    <a:srgbClr val="000000"/>
                  </a:solidFill>
                  <a:effectLst/>
                  <a:latin typeface="Menlo" panose="020B0609030804020204"/>
                </a:rPr>
                <a:t> f(</a:t>
              </a:r>
              <a:r>
                <a:rPr lang="en-US" sz="1600" b="0" dirty="0">
                  <a:solidFill>
                    <a:srgbClr val="0000FF"/>
                  </a:solidFill>
                  <a:effectLst/>
                  <a:latin typeface="Menlo" panose="020B0609030804020204"/>
                </a:rPr>
                <a:t>char</a:t>
              </a:r>
              <a:r>
                <a:rPr lang="en-US" sz="1600" b="0" dirty="0">
                  <a:solidFill>
                    <a:srgbClr val="000000"/>
                  </a:solidFill>
                  <a:effectLst/>
                  <a:latin typeface="Menlo" panose="020B0609030804020204"/>
                </a:rPr>
                <a:t>* format){</a:t>
              </a:r>
            </a:p>
            <a:p>
              <a:r>
                <a:rPr lang="en-US" sz="1600" b="0" dirty="0">
                  <a:solidFill>
                    <a:srgbClr val="0000FF"/>
                  </a:solidFill>
                  <a:effectLst/>
                  <a:latin typeface="Menlo" panose="020B0609030804020204"/>
                </a:rPr>
                <a:t>    char</a:t>
              </a:r>
              <a:r>
                <a:rPr lang="en-US" sz="1600" b="0" dirty="0">
                  <a:solidFill>
                    <a:srgbClr val="000000"/>
                  </a:solidFill>
                  <a:effectLst/>
                  <a:latin typeface="Menlo" panose="020B0609030804020204"/>
                </a:rPr>
                <a:t> a[</a:t>
              </a:r>
              <a:r>
                <a:rPr lang="en-US" sz="1600" b="0" dirty="0">
                  <a:solidFill>
                    <a:srgbClr val="098658"/>
                  </a:solidFill>
                  <a:effectLst/>
                  <a:latin typeface="Menlo" panose="020B0609030804020204"/>
                </a:rPr>
                <a:t>100</a:t>
              </a:r>
              <a:r>
                <a:rPr lang="en-US" sz="1600" b="0" dirty="0">
                  <a:solidFill>
                    <a:srgbClr val="000000"/>
                  </a:solidFill>
                  <a:effectLst/>
                  <a:latin typeface="Menlo" panose="020B0609030804020204"/>
                </a:rPr>
                <a:t>];</a:t>
              </a:r>
            </a:p>
            <a:p>
              <a:r>
                <a:rPr lang="en-US" sz="1600" b="0" dirty="0">
                  <a:solidFill>
                    <a:srgbClr val="000000"/>
                  </a:solidFill>
                  <a:effectLst/>
                  <a:latin typeface="Menlo" panose="020B0609030804020204"/>
                </a:rPr>
                <a:t>    </a:t>
              </a:r>
              <a:r>
                <a:rPr lang="en-US" sz="1600" b="0" dirty="0" err="1">
                  <a:solidFill>
                    <a:srgbClr val="000000"/>
                  </a:solidFill>
                  <a:effectLst/>
                  <a:latin typeface="Menlo" panose="020B0609030804020204"/>
                </a:rPr>
                <a:t>sprintf</a:t>
              </a:r>
              <a:r>
                <a:rPr lang="en-US" sz="1600" b="0" dirty="0">
                  <a:solidFill>
                    <a:srgbClr val="000000"/>
                  </a:solidFill>
                  <a:effectLst/>
                  <a:latin typeface="Menlo" panose="020B0609030804020204"/>
                </a:rPr>
                <a:t>(</a:t>
              </a:r>
              <a:r>
                <a:rPr lang="en-US" sz="1600" b="0" dirty="0" err="1">
                  <a:solidFill>
                    <a:srgbClr val="000000"/>
                  </a:solidFill>
                  <a:effectLst/>
                  <a:latin typeface="Menlo" panose="020B0609030804020204"/>
                </a:rPr>
                <a:t>a,format</a:t>
              </a:r>
              <a:r>
                <a:rPr lang="en-US" sz="1600" b="0" dirty="0">
                  <a:solidFill>
                    <a:srgbClr val="000000"/>
                  </a:solidFill>
                  <a:effectLst/>
                  <a:latin typeface="Menlo" panose="020B0609030804020204"/>
                </a:rPr>
                <a:t>);</a:t>
              </a:r>
            </a:p>
            <a:p>
              <a:r>
                <a:rPr lang="en-US" sz="1600" b="0" dirty="0">
                  <a:solidFill>
                    <a:srgbClr val="000000"/>
                  </a:solidFill>
                  <a:effectLst/>
                  <a:latin typeface="Menlo" panose="020B0609030804020204"/>
                </a:rPr>
                <a:t>}</a:t>
              </a:r>
              <a:br>
                <a:rPr lang="en-US" sz="1600" b="0" dirty="0">
                  <a:solidFill>
                    <a:srgbClr val="000000"/>
                  </a:solidFill>
                  <a:effectLst/>
                  <a:latin typeface="Menlo" panose="020B0609030804020204"/>
                </a:rPr>
              </a:br>
              <a:r>
                <a:rPr lang="en-US" sz="1600" b="0" dirty="0">
                  <a:solidFill>
                    <a:srgbClr val="0000FF"/>
                  </a:solidFill>
                  <a:effectLst/>
                  <a:latin typeface="Menlo" panose="020B0609030804020204"/>
                </a:rPr>
                <a:t>int</a:t>
              </a:r>
              <a:r>
                <a:rPr lang="en-US" sz="1600" b="0" dirty="0">
                  <a:solidFill>
                    <a:srgbClr val="000000"/>
                  </a:solidFill>
                  <a:effectLst/>
                  <a:latin typeface="Menlo" panose="020B0609030804020204"/>
                </a:rPr>
                <a:t> main(){</a:t>
              </a:r>
            </a:p>
            <a:p>
              <a:r>
                <a:rPr lang="en-US" sz="1600" b="0" dirty="0">
                  <a:solidFill>
                    <a:srgbClr val="000000"/>
                  </a:solidFill>
                  <a:effectLst/>
                  <a:latin typeface="Menlo" panose="020B0609030804020204"/>
                </a:rPr>
                <a:t>    f(</a:t>
              </a:r>
              <a:r>
                <a:rPr lang="en-US" sz="1600" b="0" dirty="0">
                  <a:solidFill>
                    <a:srgbClr val="A31515"/>
                  </a:solidFill>
                  <a:effectLst/>
                  <a:latin typeface="Menlo" panose="020B0609030804020204"/>
                </a:rPr>
                <a:t>"</a:t>
              </a:r>
              <a:r>
                <a:rPr lang="en-US" sz="1600" b="0" dirty="0" err="1">
                  <a:solidFill>
                    <a:srgbClr val="A31515"/>
                  </a:solidFill>
                  <a:effectLst/>
                  <a:latin typeface="Menlo" panose="020B0609030804020204"/>
                </a:rPr>
                <a:t>aaaa%n</a:t>
              </a:r>
              <a:r>
                <a:rPr lang="en-US" sz="1600" b="0" dirty="0">
                  <a:solidFill>
                    <a:srgbClr val="A31515"/>
                  </a:solidFill>
                  <a:effectLst/>
                  <a:latin typeface="Menlo" panose="020B0609030804020204"/>
                </a:rPr>
                <a:t>"</a:t>
              </a:r>
              <a:r>
                <a:rPr lang="en-US" sz="1600" b="0" dirty="0">
                  <a:solidFill>
                    <a:srgbClr val="000000"/>
                  </a:solidFill>
                  <a:effectLst/>
                  <a:latin typeface="Menlo" panose="020B0609030804020204"/>
                </a:rPr>
                <a:t>);</a:t>
              </a:r>
            </a:p>
            <a:p>
              <a:r>
                <a:rPr lang="en-US" sz="1600" b="0" dirty="0">
                  <a:solidFill>
                    <a:srgbClr val="0000FF"/>
                  </a:solidFill>
                  <a:effectLst/>
                  <a:latin typeface="Menlo" panose="020B0609030804020204"/>
                </a:rPr>
                <a:t>    return</a:t>
              </a:r>
              <a:r>
                <a:rPr lang="en-US" sz="1600" b="0" dirty="0">
                  <a:solidFill>
                    <a:srgbClr val="000000"/>
                  </a:solidFill>
                  <a:effectLst/>
                  <a:latin typeface="Menlo" panose="020B0609030804020204"/>
                </a:rPr>
                <a:t> </a:t>
              </a:r>
              <a:r>
                <a:rPr lang="en-US" sz="1600" b="0" dirty="0">
                  <a:solidFill>
                    <a:srgbClr val="098658"/>
                  </a:solidFill>
                  <a:effectLst/>
                  <a:latin typeface="Menlo" panose="020B0609030804020204"/>
                </a:rPr>
                <a:t>0</a:t>
              </a:r>
              <a:r>
                <a:rPr lang="en-US" sz="1600" b="0" dirty="0">
                  <a:solidFill>
                    <a:srgbClr val="000000"/>
                  </a:solidFill>
                  <a:effectLst/>
                  <a:latin typeface="Menlo" panose="020B0609030804020204"/>
                </a:rPr>
                <a:t>;</a:t>
              </a:r>
            </a:p>
            <a:p>
              <a:r>
                <a:rPr lang="en-US" sz="1600" b="0" dirty="0">
                  <a:solidFill>
                    <a:srgbClr val="000000"/>
                  </a:solidFill>
                  <a:effectLst/>
                  <a:latin typeface="Menlo" panose="020B0609030804020204"/>
                </a:rPr>
                <a:t>}</a:t>
              </a:r>
            </a:p>
          </p:txBody>
        </p:sp>
      </p:grpSp>
      <p:sp>
        <p:nvSpPr>
          <p:cNvPr id="17" name="矩形 16">
            <a:extLst>
              <a:ext uri="{FF2B5EF4-FFF2-40B4-BE49-F238E27FC236}">
                <a16:creationId xmlns:a16="http://schemas.microsoft.com/office/drawing/2014/main" id="{19A3D3A7-3B23-50A0-29E0-A81C3244C141}"/>
              </a:ext>
            </a:extLst>
          </p:cNvPr>
          <p:cNvSpPr/>
          <p:nvPr/>
        </p:nvSpPr>
        <p:spPr>
          <a:xfrm>
            <a:off x="6322616" y="3742364"/>
            <a:ext cx="5111750" cy="256636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合 8">
            <a:extLst>
              <a:ext uri="{FF2B5EF4-FFF2-40B4-BE49-F238E27FC236}">
                <a16:creationId xmlns:a16="http://schemas.microsoft.com/office/drawing/2014/main" id="{65BB0DEC-8D4D-A49C-5D37-C4C5C11C2CB2}"/>
              </a:ext>
            </a:extLst>
          </p:cNvPr>
          <p:cNvGrpSpPr/>
          <p:nvPr/>
        </p:nvGrpSpPr>
        <p:grpSpPr>
          <a:xfrm>
            <a:off x="773943" y="3742364"/>
            <a:ext cx="5111750" cy="2566362"/>
            <a:chOff x="623888" y="1052513"/>
            <a:chExt cx="5111750" cy="2566362"/>
          </a:xfrm>
        </p:grpSpPr>
        <p:sp>
          <p:nvSpPr>
            <p:cNvPr id="11" name="矩形 10">
              <a:extLst>
                <a:ext uri="{FF2B5EF4-FFF2-40B4-BE49-F238E27FC236}">
                  <a16:creationId xmlns:a16="http://schemas.microsoft.com/office/drawing/2014/main" id="{A1DA7764-E1D3-10BD-1456-BD3F5A080245}"/>
                </a:ext>
              </a:extLst>
            </p:cNvPr>
            <p:cNvSpPr/>
            <p:nvPr/>
          </p:nvSpPr>
          <p:spPr>
            <a:xfrm>
              <a:off x="623888" y="1052513"/>
              <a:ext cx="5111750" cy="256636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990F97AE-60F3-53F0-BAC3-1E7A2120882E}"/>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方法</a:t>
              </a:r>
            </a:p>
          </p:txBody>
        </p:sp>
        <p:sp>
          <p:nvSpPr>
            <p:cNvPr id="19" name="文本框 18">
              <a:extLst>
                <a:ext uri="{FF2B5EF4-FFF2-40B4-BE49-F238E27FC236}">
                  <a16:creationId xmlns:a16="http://schemas.microsoft.com/office/drawing/2014/main" id="{10B6EAC3-8FB6-107D-F735-C74E6B667533}"/>
                </a:ext>
              </a:extLst>
            </p:cNvPr>
            <p:cNvSpPr txBox="1"/>
            <p:nvPr/>
          </p:nvSpPr>
          <p:spPr>
            <a:xfrm>
              <a:off x="761369" y="1706792"/>
              <a:ext cx="4824536" cy="826573"/>
            </a:xfrm>
            <a:prstGeom prst="rect">
              <a:avLst/>
            </a:prstGeom>
            <a:noFill/>
          </p:spPr>
          <p:txBody>
            <a:bodyPr wrap="square" rtlCol="0">
              <a:spAutoFit/>
            </a:bodyPr>
            <a:lstStyle/>
            <a:p>
              <a:pPr>
                <a:lnSpc>
                  <a:spcPct val="125000"/>
                </a:lnSpc>
              </a:pP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函数的作用是把格式化的数据写入某个字符串缓冲区。</a:t>
              </a:r>
            </a:p>
          </p:txBody>
        </p:sp>
      </p:grpSp>
      <p:pic>
        <p:nvPicPr>
          <p:cNvPr id="14" name="图片 13">
            <a:extLst>
              <a:ext uri="{FF2B5EF4-FFF2-40B4-BE49-F238E27FC236}">
                <a16:creationId xmlns:a16="http://schemas.microsoft.com/office/drawing/2014/main" id="{575CFD25-6130-C9E2-9F16-3B914D77F8B6}"/>
              </a:ext>
            </a:extLst>
          </p:cNvPr>
          <p:cNvPicPr>
            <a:picLocks noChangeAspect="1"/>
          </p:cNvPicPr>
          <p:nvPr/>
        </p:nvPicPr>
        <p:blipFill>
          <a:blip r:embed="rId3"/>
          <a:stretch>
            <a:fillRect/>
          </a:stretch>
        </p:blipFill>
        <p:spPr>
          <a:xfrm>
            <a:off x="6384031" y="3861642"/>
            <a:ext cx="4949783" cy="2447084"/>
          </a:xfrm>
          <a:prstGeom prst="rect">
            <a:avLst/>
          </a:prstGeom>
        </p:spPr>
      </p:pic>
    </p:spTree>
    <p:extLst>
      <p:ext uri="{BB962C8B-B14F-4D97-AF65-F5344CB8AC3E}">
        <p14:creationId xmlns:p14="http://schemas.microsoft.com/office/powerpoint/2010/main" val="251679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格式化字符串漏洞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1B440D04-DD69-261D-F56D-FF8391ECB413}"/>
              </a:ext>
            </a:extLst>
          </p:cNvPr>
          <p:cNvSpPr txBox="1"/>
          <p:nvPr/>
        </p:nvSpPr>
        <p:spPr>
          <a:xfrm>
            <a:off x="876372" y="1146317"/>
            <a:ext cx="2392258" cy="400110"/>
          </a:xfrm>
          <a:prstGeom prst="rect">
            <a:avLst/>
          </a:prstGeom>
          <a:noFill/>
        </p:spPr>
        <p:txBody>
          <a:bodyPr wrap="none" rtlCol="0">
            <a:spAutoFit/>
          </a:bodyPr>
          <a:lstStyle/>
          <a:p>
            <a:r>
              <a:rPr kumimoji="1" lang="en-US" altLang="zh-CN" sz="2000" dirty="0">
                <a:latin typeface="Microsoft YaHei" panose="020B0503020204020204" pitchFamily="34" charset="-122"/>
                <a:ea typeface="Microsoft YaHei" panose="020B0503020204020204" pitchFamily="34" charset="-122"/>
              </a:rPr>
              <a:t>Release</a:t>
            </a:r>
            <a:r>
              <a:rPr kumimoji="1" lang="zh-CN" altLang="en-US" sz="2000" dirty="0">
                <a:latin typeface="Microsoft YaHei" panose="020B0503020204020204" pitchFamily="34" charset="-122"/>
                <a:ea typeface="Microsoft YaHei" panose="020B0503020204020204" pitchFamily="34" charset="-122"/>
              </a:rPr>
              <a:t>模式运行：</a:t>
            </a:r>
            <a:endParaRPr kumimoji="1" lang="en-US" altLang="zh-CN" sz="2000" dirty="0">
              <a:latin typeface="Microsoft YaHei" panose="020B0503020204020204" pitchFamily="34" charset="-122"/>
              <a:ea typeface="Microsoft YaHei" panose="020B0503020204020204" pitchFamily="34" charset="-122"/>
            </a:endParaRPr>
          </a:p>
        </p:txBody>
      </p:sp>
      <p:cxnSp>
        <p:nvCxnSpPr>
          <p:cNvPr id="2" name="直接连接符 1">
            <a:extLst>
              <a:ext uri="{FF2B5EF4-FFF2-40B4-BE49-F238E27FC236}">
                <a16:creationId xmlns:a16="http://schemas.microsoft.com/office/drawing/2014/main" id="{29C36E79-B48C-B78A-6D61-5F44DF1DBF6E}"/>
              </a:ext>
            </a:extLst>
          </p:cNvPr>
          <p:cNvCxnSpPr>
            <a:cxnSpLocks/>
          </p:cNvCxnSpPr>
          <p:nvPr/>
        </p:nvCxnSpPr>
        <p:spPr>
          <a:xfrm flipV="1">
            <a:off x="1817950" y="4496861"/>
            <a:ext cx="0" cy="58569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3D65CAE-0DAF-052D-6732-C44D4C971A97}"/>
              </a:ext>
            </a:extLst>
          </p:cNvPr>
          <p:cNvSpPr/>
          <p:nvPr/>
        </p:nvSpPr>
        <p:spPr>
          <a:xfrm>
            <a:off x="2610038" y="3383435"/>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format</a:t>
            </a:r>
            <a:r>
              <a:rPr lang="zh-CN" altLang="en-US" dirty="0">
                <a:solidFill>
                  <a:schemeClr val="tx1"/>
                </a:solidFill>
                <a:latin typeface="Times New Roman" panose="02020603050405020304" pitchFamily="18" charset="0"/>
                <a:cs typeface="Times New Roman" panose="02020603050405020304" pitchFamily="18" charset="0"/>
              </a:rPr>
              <a:t>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442363A0-183D-0AF4-72AB-25DFF3EAA8D6}"/>
              </a:ext>
            </a:extLst>
          </p:cNvPr>
          <p:cNvSpPr/>
          <p:nvPr/>
        </p:nvSpPr>
        <p:spPr>
          <a:xfrm>
            <a:off x="2610038" y="3012291"/>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string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55A181B7-6DD3-CBDA-76A1-386FAE38E95D}"/>
              </a:ext>
            </a:extLst>
          </p:cNvPr>
          <p:cNvSpPr/>
          <p:nvPr/>
        </p:nvSpPr>
        <p:spPr>
          <a:xfrm>
            <a:off x="2610038" y="2641147"/>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aaaa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B9D3038A-F5E1-9AF4-E2A4-E1C71AAE9B95}"/>
              </a:ext>
            </a:extLst>
          </p:cNvPr>
          <p:cNvSpPr/>
          <p:nvPr/>
        </p:nvSpPr>
        <p:spPr>
          <a:xfrm>
            <a:off x="2610038" y="2269045"/>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3" name="直接连接符 22">
            <a:extLst>
              <a:ext uri="{FF2B5EF4-FFF2-40B4-BE49-F238E27FC236}">
                <a16:creationId xmlns:a16="http://schemas.microsoft.com/office/drawing/2014/main" id="{22DE051B-29A2-A4EF-47CB-B6B2522B4C17}"/>
              </a:ext>
            </a:extLst>
          </p:cNvPr>
          <p:cNvCxnSpPr>
            <a:cxnSpLocks/>
          </p:cNvCxnSpPr>
          <p:nvPr/>
        </p:nvCxnSpPr>
        <p:spPr>
          <a:xfrm flipH="1">
            <a:off x="1810106" y="2270003"/>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400AF8E-651F-AB9B-0CF5-DB880A895B5C}"/>
              </a:ext>
            </a:extLst>
          </p:cNvPr>
          <p:cNvSpPr/>
          <p:nvPr/>
        </p:nvSpPr>
        <p:spPr>
          <a:xfrm>
            <a:off x="2610038" y="3754579"/>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返回地址</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F85D780-8813-D5F9-A250-C9C22533F398}"/>
              </a:ext>
            </a:extLst>
          </p:cNvPr>
          <p:cNvSpPr/>
          <p:nvPr/>
        </p:nvSpPr>
        <p:spPr>
          <a:xfrm>
            <a:off x="2610038" y="4125723"/>
            <a:ext cx="1584176" cy="37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old </a:t>
            </a:r>
            <a:r>
              <a:rPr lang="en-US" altLang="zh-CN" dirty="0" err="1">
                <a:solidFill>
                  <a:schemeClr val="tx1"/>
                </a:solidFill>
                <a:latin typeface="Times New Roman" panose="02020603050405020304" pitchFamily="18" charset="0"/>
                <a:cs typeface="Times New Roman" panose="02020603050405020304" pitchFamily="18" charset="0"/>
              </a:rPr>
              <a:t>ebp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07C8D2D-5EDE-0F75-0845-06DD104D0C7D}"/>
              </a:ext>
            </a:extLst>
          </p:cNvPr>
          <p:cNvSpPr/>
          <p:nvPr/>
        </p:nvSpPr>
        <p:spPr>
          <a:xfrm>
            <a:off x="2610038" y="4496861"/>
            <a:ext cx="1584176" cy="585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7920E27D-20E8-AE53-169F-4811DF13C530}"/>
              </a:ext>
            </a:extLst>
          </p:cNvPr>
          <p:cNvSpPr/>
          <p:nvPr/>
        </p:nvSpPr>
        <p:spPr>
          <a:xfrm>
            <a:off x="813197" y="4602090"/>
            <a:ext cx="1757645"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sprintf</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0" name="直接连接符 29">
            <a:extLst>
              <a:ext uri="{FF2B5EF4-FFF2-40B4-BE49-F238E27FC236}">
                <a16:creationId xmlns:a16="http://schemas.microsoft.com/office/drawing/2014/main" id="{AA4785F9-9CD3-5980-9DA5-EDC378F143A2}"/>
              </a:ext>
            </a:extLst>
          </p:cNvPr>
          <p:cNvCxnSpPr>
            <a:cxnSpLocks/>
          </p:cNvCxnSpPr>
          <p:nvPr/>
        </p:nvCxnSpPr>
        <p:spPr>
          <a:xfrm flipH="1">
            <a:off x="1817950" y="5082551"/>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8BC066D-C366-7DD7-E8A0-9146AF06DDD1}"/>
              </a:ext>
            </a:extLst>
          </p:cNvPr>
          <p:cNvCxnSpPr>
            <a:cxnSpLocks/>
          </p:cNvCxnSpPr>
          <p:nvPr/>
        </p:nvCxnSpPr>
        <p:spPr>
          <a:xfrm flipH="1">
            <a:off x="1817950" y="4496861"/>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8380F8A-3D3C-1AD8-F24A-2BFECBCDA438}"/>
              </a:ext>
            </a:extLst>
          </p:cNvPr>
          <p:cNvSpPr/>
          <p:nvPr/>
        </p:nvSpPr>
        <p:spPr>
          <a:xfrm>
            <a:off x="4723238" y="3382473"/>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参数</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E5BBF099-853F-D36C-90EB-37BFD5108703}"/>
              </a:ext>
            </a:extLst>
          </p:cNvPr>
          <p:cNvCxnSpPr>
            <a:cxnSpLocks/>
            <a:stCxn id="32" idx="1"/>
            <a:endCxn id="10" idx="3"/>
          </p:cNvCxnSpPr>
          <p:nvPr/>
        </p:nvCxnSpPr>
        <p:spPr>
          <a:xfrm flipH="1">
            <a:off x="4194214" y="3567564"/>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D3890BE-43CF-8F8E-08AB-FAE1B716CBB6}"/>
              </a:ext>
            </a:extLst>
          </p:cNvPr>
          <p:cNvCxnSpPr/>
          <p:nvPr/>
        </p:nvCxnSpPr>
        <p:spPr>
          <a:xfrm flipH="1">
            <a:off x="4202058" y="2846161"/>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F4FED87-B479-9753-F733-420720A2E6F8}"/>
              </a:ext>
            </a:extLst>
          </p:cNvPr>
          <p:cNvSpPr/>
          <p:nvPr/>
        </p:nvSpPr>
        <p:spPr>
          <a:xfrm>
            <a:off x="4629189" y="2565298"/>
            <a:ext cx="1223104" cy="517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局部变量</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dirty="0">
                <a:solidFill>
                  <a:schemeClr val="tx1"/>
                </a:solidFill>
                <a:latin typeface="Times New Roman" panose="02020603050405020304" pitchFamily="18" charset="0"/>
                <a:cs typeface="Times New Roman" panose="02020603050405020304" pitchFamily="18" charset="0"/>
              </a:rPr>
              <a:t>a</a:t>
            </a:r>
            <a:r>
              <a:rPr lang="zh-CN" altLang="en-US" dirty="0">
                <a:solidFill>
                  <a:schemeClr val="tx1"/>
                </a:solidFill>
                <a:latin typeface="Times New Roman" panose="02020603050405020304" pitchFamily="18" charset="0"/>
                <a:cs typeface="Times New Roman" panose="02020603050405020304" pitchFamily="18" charset="0"/>
              </a:rPr>
              <a:t>数组</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D1A2BD5E-69A7-FFBB-D61C-A60886B03309}"/>
              </a:ext>
            </a:extLst>
          </p:cNvPr>
          <p:cNvSpPr/>
          <p:nvPr/>
        </p:nvSpPr>
        <p:spPr>
          <a:xfrm>
            <a:off x="4723238" y="4365795"/>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ebp</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48ED268E-FB03-B271-0EFA-23555BCB20D6}"/>
              </a:ext>
            </a:extLst>
          </p:cNvPr>
          <p:cNvCxnSpPr>
            <a:stCxn id="36" idx="1"/>
          </p:cNvCxnSpPr>
          <p:nvPr/>
        </p:nvCxnSpPr>
        <p:spPr>
          <a:xfrm flipH="1">
            <a:off x="4194214" y="4550886"/>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6CF3B585-94CC-CF1B-89CB-D6D85E9DCF6B}"/>
              </a:ext>
            </a:extLst>
          </p:cNvPr>
          <p:cNvSpPr/>
          <p:nvPr/>
        </p:nvSpPr>
        <p:spPr>
          <a:xfrm>
            <a:off x="4731082" y="4746056"/>
            <a:ext cx="864742"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esp</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098EF3A4-D4AD-A1F3-50F4-3DB5D07ECAA7}"/>
              </a:ext>
            </a:extLst>
          </p:cNvPr>
          <p:cNvCxnSpPr>
            <a:stCxn id="38" idx="1"/>
          </p:cNvCxnSpPr>
          <p:nvPr/>
        </p:nvCxnSpPr>
        <p:spPr>
          <a:xfrm flipH="1">
            <a:off x="4202058" y="4931147"/>
            <a:ext cx="529024" cy="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550EBA4-6FDC-C5D9-3461-23AF201E3B89}"/>
              </a:ext>
            </a:extLst>
          </p:cNvPr>
          <p:cNvCxnSpPr>
            <a:cxnSpLocks/>
          </p:cNvCxnSpPr>
          <p:nvPr/>
        </p:nvCxnSpPr>
        <p:spPr>
          <a:xfrm flipH="1">
            <a:off x="1819710" y="3012291"/>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4C9A096-DD52-C0D6-5B5C-7EA0094CD007}"/>
              </a:ext>
            </a:extLst>
          </p:cNvPr>
          <p:cNvCxnSpPr>
            <a:cxnSpLocks/>
          </p:cNvCxnSpPr>
          <p:nvPr/>
        </p:nvCxnSpPr>
        <p:spPr>
          <a:xfrm flipH="1" flipV="1">
            <a:off x="1819710" y="2257971"/>
            <a:ext cx="6558" cy="72867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AA74A907-E5A1-96A4-296C-6F6B20B3E0AA}"/>
              </a:ext>
            </a:extLst>
          </p:cNvPr>
          <p:cNvSpPr/>
          <p:nvPr/>
        </p:nvSpPr>
        <p:spPr>
          <a:xfrm>
            <a:off x="890943" y="2442711"/>
            <a:ext cx="1646441" cy="37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main</a:t>
            </a:r>
            <a:r>
              <a:rPr lang="zh-CN" altLang="en-US" dirty="0">
                <a:solidFill>
                  <a:schemeClr val="tx1"/>
                </a:solidFill>
                <a:latin typeface="Times New Roman" panose="02020603050405020304" pitchFamily="18" charset="0"/>
                <a:cs typeface="Times New Roman" panose="02020603050405020304" pitchFamily="18" charset="0"/>
              </a:rPr>
              <a:t>函数栈帧</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E54E33C3-3FD5-A8E7-798F-BFD09735184D}"/>
              </a:ext>
            </a:extLst>
          </p:cNvPr>
          <p:cNvSpPr txBox="1"/>
          <p:nvPr/>
        </p:nvSpPr>
        <p:spPr>
          <a:xfrm>
            <a:off x="6384032" y="111554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69" name="文本框 68">
            <a:extLst>
              <a:ext uri="{FF2B5EF4-FFF2-40B4-BE49-F238E27FC236}">
                <a16:creationId xmlns:a16="http://schemas.microsoft.com/office/drawing/2014/main" id="{2CC30290-2FF1-0B8E-C97F-6B16A455F88D}"/>
              </a:ext>
            </a:extLst>
          </p:cNvPr>
          <p:cNvSpPr txBox="1"/>
          <p:nvPr/>
        </p:nvSpPr>
        <p:spPr>
          <a:xfrm>
            <a:off x="6384032" y="1665961"/>
            <a:ext cx="4824536" cy="82663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通过这种格式化字符串的利用方式，可以实现向任意内存写入任意数值。</a:t>
            </a:r>
          </a:p>
        </p:txBody>
      </p:sp>
    </p:spTree>
    <p:extLst>
      <p:ext uri="{BB962C8B-B14F-4D97-AF65-F5344CB8AC3E}">
        <p14:creationId xmlns:p14="http://schemas.microsoft.com/office/powerpoint/2010/main" val="129262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9" grpId="0"/>
      <p:bldP spid="10" grpId="0" animBg="1"/>
      <p:bldP spid="15" grpId="0" animBg="1"/>
      <p:bldP spid="16" grpId="0" animBg="1"/>
      <p:bldP spid="21" grpId="0" animBg="1"/>
      <p:bldP spid="26" grpId="0" animBg="1"/>
      <p:bldP spid="27" grpId="0" animBg="1"/>
      <p:bldP spid="28" grpId="0" animBg="1"/>
      <p:bldP spid="29" grpId="0" animBg="1"/>
      <p:bldP spid="32" grpId="0" animBg="1"/>
      <p:bldP spid="35" grpId="0" animBg="1"/>
      <p:bldP spid="36" grpId="0" animBg="1"/>
      <p:bldP spid="38" grpId="0" animBg="1"/>
      <p:bldP spid="42" grpId="0" animBg="1"/>
      <p:bldP spid="68" grpId="0"/>
      <p:bldP spid="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AC9A19-13E8-3E9E-E5CE-BE89589E64C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能写入数据的格式化符号是</a:t>
            </a:r>
          </a:p>
        </p:txBody>
      </p:sp>
      <p:sp>
        <p:nvSpPr>
          <p:cNvPr id="5" name="文本框 4">
            <a:extLst>
              <a:ext uri="{FF2B5EF4-FFF2-40B4-BE49-F238E27FC236}">
                <a16:creationId xmlns:a16="http://schemas.microsoft.com/office/drawing/2014/main" id="{B231EF34-A24F-22B5-A3B9-27AD8ED3DAF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6892D4A-5AEE-6BC9-B77F-3025D7FF0DF7}"/>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C76882E-14D8-9A32-E3CF-AD22AA09DB0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45E6E92-94E2-4A05-4068-54DB2C71C9E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7432A3D2-A54E-5AB9-A0B7-7CAF16D4E72A}"/>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椭圆 9">
            <a:extLst>
              <a:ext uri="{FF2B5EF4-FFF2-40B4-BE49-F238E27FC236}">
                <a16:creationId xmlns:a16="http://schemas.microsoft.com/office/drawing/2014/main" id="{B4F39FAC-B937-B2D4-D80E-F6A55359451A}"/>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椭圆 10">
            <a:extLst>
              <a:ext uri="{FF2B5EF4-FFF2-40B4-BE49-F238E27FC236}">
                <a16:creationId xmlns:a16="http://schemas.microsoft.com/office/drawing/2014/main" id="{10B8D7B0-AA56-24AD-3831-7210FBF7B965}"/>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椭圆 11">
            <a:extLst>
              <a:ext uri="{FF2B5EF4-FFF2-40B4-BE49-F238E27FC236}">
                <a16:creationId xmlns:a16="http://schemas.microsoft.com/office/drawing/2014/main" id="{4DA557AD-19C7-553C-F73A-FE9A792266F5}"/>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3" name="矩形: 圆角 12">
            <a:extLst>
              <a:ext uri="{FF2B5EF4-FFF2-40B4-BE49-F238E27FC236}">
                <a16:creationId xmlns:a16="http://schemas.microsoft.com/office/drawing/2014/main" id="{A23DCEC8-6509-41E6-AA72-95904966F5E2}"/>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CD0C1C3-91EA-7A1F-8D02-146064BA4153}"/>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6D0210B7-A777-CC5A-74B9-A5C178C27072}"/>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EADCA38A-89BC-3394-2DC8-10183D2AE72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58652573-C0F5-D526-1C85-8C956BC516E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29C39E7E-8E77-E45C-7212-8E75FAA2408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597011ED-8CCE-A886-329B-451D759D3971}"/>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31685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03</a:t>
            </a:r>
            <a:r>
              <a:rPr kumimoji="1" lang="zh-CN" altLang="en-US" sz="6000" dirty="0">
                <a:solidFill>
                  <a:schemeClr val="bg1"/>
                </a:solidFill>
                <a:latin typeface="Microsoft YaHei" panose="020B0503020204020204" pitchFamily="34" charset="-122"/>
                <a:ea typeface="Microsoft YaHei" panose="020B0503020204020204" pitchFamily="34" charset="-122"/>
              </a:rPr>
              <a:t>   整数溢出漏洞</a:t>
            </a:r>
          </a:p>
        </p:txBody>
      </p:sp>
    </p:spTree>
    <p:extLst>
      <p:ext uri="{BB962C8B-B14F-4D97-AF65-F5344CB8AC3E}">
        <p14:creationId xmlns:p14="http://schemas.microsoft.com/office/powerpoint/2010/main" val="2420009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整数溢出漏洞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6313488" y="1062089"/>
            <a:ext cx="5111750" cy="5256212"/>
            <a:chOff x="623888" y="1052513"/>
            <a:chExt cx="5111750" cy="5256212"/>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1369" y="11488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整数溢出类型</a:t>
              </a:r>
            </a:p>
          </p:txBody>
        </p:sp>
      </p:gr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整数</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428905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高级程序语言中，整数分为</a:t>
            </a:r>
            <a:r>
              <a:rPr kumimoji="1" lang="zh-CN" altLang="en-US" sz="2000" dirty="0">
                <a:latin typeface="Microsoft YaHei" panose="020B0503020204020204" pitchFamily="34" charset="-122"/>
                <a:ea typeface="Microsoft YaHei" panose="020B0503020204020204" pitchFamily="34" charset="-122"/>
              </a:rPr>
              <a:t>无符号数和有符号数两类。</a:t>
            </a: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其中有</a:t>
            </a:r>
            <a:r>
              <a:rPr kumimoji="1" lang="zh-CN" altLang="en-US" sz="2000" dirty="0">
                <a:latin typeface="Microsoft YaHei" panose="020B0503020204020204" pitchFamily="34" charset="-122"/>
                <a:ea typeface="Microsoft YaHei" panose="020B0503020204020204" pitchFamily="34" charset="-122"/>
              </a:rPr>
              <a:t>符号数负整数最高位为</a:t>
            </a:r>
            <a:r>
              <a:rPr kumimoji="1" lang="en-US" altLang="zh-CN" sz="2000" dirty="0">
                <a:latin typeface="Microsoft YaHei" panose="020B0503020204020204" pitchFamily="34" charset="-122"/>
                <a:ea typeface="Microsoft YaHei" panose="020B0503020204020204" pitchFamily="34" charset="-122"/>
              </a:rPr>
              <a:t>1</a:t>
            </a:r>
            <a:r>
              <a:rPr kumimoji="1" lang="zh-CN" altLang="en-US" sz="2000" dirty="0">
                <a:latin typeface="Microsoft YaHei" panose="020B0503020204020204" pitchFamily="34" charset="-122"/>
                <a:ea typeface="Microsoft YaHei" panose="020B0503020204020204" pitchFamily="34" charset="-122"/>
              </a:rPr>
              <a:t>，正整数最高位为</a:t>
            </a:r>
            <a:r>
              <a:rPr kumimoji="1" lang="en-US" altLang="zh-CN" sz="2000" dirty="0">
                <a:latin typeface="Microsoft YaHei" panose="020B0503020204020204" pitchFamily="34" charset="-122"/>
                <a:ea typeface="Microsoft YaHei" panose="020B0503020204020204" pitchFamily="34" charset="-122"/>
              </a:rPr>
              <a:t>0</a:t>
            </a:r>
            <a:r>
              <a:rPr kumimoji="1" lang="zh-CN" altLang="en-US" sz="2000" dirty="0">
                <a:latin typeface="Microsoft YaHei" panose="020B0503020204020204" pitchFamily="34" charset="-122"/>
                <a:ea typeface="Microsoft YaHei" panose="020B0503020204020204" pitchFamily="34" charset="-122"/>
              </a:rPr>
              <a:t>。</a:t>
            </a: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无符号整数则无此限制。</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常见的整数类型有</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16</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位以及</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位等，对应的每种类型整数都包含一定的范围。</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当对整数进行加，乘等运算时，计算的结果如果大于该类型的整数所能表示的范围时，就会发生整数溢出。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2" name="组合 1">
            <a:extLst>
              <a:ext uri="{FF2B5EF4-FFF2-40B4-BE49-F238E27FC236}">
                <a16:creationId xmlns:a16="http://schemas.microsoft.com/office/drawing/2014/main" id="{5410459B-5C92-717F-E170-5F15BC6EA5A2}"/>
              </a:ext>
            </a:extLst>
          </p:cNvPr>
          <p:cNvGrpSpPr/>
          <p:nvPr/>
        </p:nvGrpSpPr>
        <p:grpSpPr>
          <a:xfrm>
            <a:off x="6450969" y="1970302"/>
            <a:ext cx="4844579" cy="793198"/>
            <a:chOff x="1037584" y="1052512"/>
            <a:chExt cx="10116824" cy="793198"/>
          </a:xfrm>
        </p:grpSpPr>
        <p:sp>
          <p:nvSpPr>
            <p:cNvPr id="3" name="矩形 2">
              <a:extLst>
                <a:ext uri="{FF2B5EF4-FFF2-40B4-BE49-F238E27FC236}">
                  <a16:creationId xmlns:a16="http://schemas.microsoft.com/office/drawing/2014/main" id="{3DF40251-1B41-D9DA-3D73-32F80145708E}"/>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58C934A5-290C-9E0F-50D3-397A6D01FF53}"/>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存储溢出</a:t>
              </a:r>
            </a:p>
          </p:txBody>
        </p:sp>
      </p:grpSp>
      <p:grpSp>
        <p:nvGrpSpPr>
          <p:cNvPr id="14" name="组合 13">
            <a:extLst>
              <a:ext uri="{FF2B5EF4-FFF2-40B4-BE49-F238E27FC236}">
                <a16:creationId xmlns:a16="http://schemas.microsoft.com/office/drawing/2014/main" id="{2A96A67F-E89D-2312-8C74-24A221306929}"/>
              </a:ext>
            </a:extLst>
          </p:cNvPr>
          <p:cNvGrpSpPr/>
          <p:nvPr/>
        </p:nvGrpSpPr>
        <p:grpSpPr>
          <a:xfrm>
            <a:off x="6462007" y="3089076"/>
            <a:ext cx="4833541" cy="792310"/>
            <a:chOff x="766764" y="1052513"/>
            <a:chExt cx="10093773" cy="792310"/>
          </a:xfrm>
        </p:grpSpPr>
        <p:sp>
          <p:nvSpPr>
            <p:cNvPr id="15" name="矩形 14">
              <a:extLst>
                <a:ext uri="{FF2B5EF4-FFF2-40B4-BE49-F238E27FC236}">
                  <a16:creationId xmlns:a16="http://schemas.microsoft.com/office/drawing/2014/main" id="{FF6504F1-851D-69AC-51BD-6E1B7307E53F}"/>
                </a:ext>
              </a:extLst>
            </p:cNvPr>
            <p:cNvSpPr/>
            <p:nvPr/>
          </p:nvSpPr>
          <p:spPr>
            <a:xfrm>
              <a:off x="766764" y="1052513"/>
              <a:ext cx="149126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BB9CEA2F-69DA-F996-A88A-592E793AC93C}"/>
                </a:ext>
              </a:extLst>
            </p:cNvPr>
            <p:cNvSpPr/>
            <p:nvPr/>
          </p:nvSpPr>
          <p:spPr>
            <a:xfrm>
              <a:off x="2258030" y="1052513"/>
              <a:ext cx="8602507"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运算溢出</a:t>
              </a:r>
            </a:p>
          </p:txBody>
        </p:sp>
      </p:grpSp>
      <p:grpSp>
        <p:nvGrpSpPr>
          <p:cNvPr id="17" name="组合 16">
            <a:extLst>
              <a:ext uri="{FF2B5EF4-FFF2-40B4-BE49-F238E27FC236}">
                <a16:creationId xmlns:a16="http://schemas.microsoft.com/office/drawing/2014/main" id="{F546E238-6B43-C03E-8FD4-0A1CF903F19B}"/>
              </a:ext>
            </a:extLst>
          </p:cNvPr>
          <p:cNvGrpSpPr/>
          <p:nvPr/>
        </p:nvGrpSpPr>
        <p:grpSpPr>
          <a:xfrm>
            <a:off x="6462007" y="4213980"/>
            <a:ext cx="4833541" cy="792310"/>
            <a:chOff x="766764" y="1052513"/>
            <a:chExt cx="10093773" cy="792310"/>
          </a:xfrm>
        </p:grpSpPr>
        <p:sp>
          <p:nvSpPr>
            <p:cNvPr id="18" name="矩形 17">
              <a:extLst>
                <a:ext uri="{FF2B5EF4-FFF2-40B4-BE49-F238E27FC236}">
                  <a16:creationId xmlns:a16="http://schemas.microsoft.com/office/drawing/2014/main" id="{52605078-FF76-D7C0-9807-FB483B84186C}"/>
                </a:ext>
              </a:extLst>
            </p:cNvPr>
            <p:cNvSpPr/>
            <p:nvPr/>
          </p:nvSpPr>
          <p:spPr>
            <a:xfrm>
              <a:off x="766764" y="1052513"/>
              <a:ext cx="149126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5AF76A5C-0D3E-E603-F3DC-5DE1BF13240B}"/>
                </a:ext>
              </a:extLst>
            </p:cNvPr>
            <p:cNvSpPr/>
            <p:nvPr/>
          </p:nvSpPr>
          <p:spPr>
            <a:xfrm>
              <a:off x="2258030" y="1052513"/>
              <a:ext cx="8602507"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符号问题</a:t>
              </a:r>
            </a:p>
          </p:txBody>
        </p:sp>
      </p:grpSp>
    </p:spTree>
    <p:extLst>
      <p:ext uri="{BB962C8B-B14F-4D97-AF65-F5344CB8AC3E}">
        <p14:creationId xmlns:p14="http://schemas.microsoft.com/office/powerpoint/2010/main" val="294912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整数溢出漏洞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2" y="1052513"/>
            <a:ext cx="10651296" cy="1769266"/>
            <a:chOff x="623887" y="1052513"/>
            <a:chExt cx="10651296" cy="1769266"/>
          </a:xfrm>
        </p:grpSpPr>
        <p:sp>
          <p:nvSpPr>
            <p:cNvPr id="6" name="矩形 5">
              <a:extLst>
                <a:ext uri="{FF2B5EF4-FFF2-40B4-BE49-F238E27FC236}">
                  <a16:creationId xmlns:a16="http://schemas.microsoft.com/office/drawing/2014/main" id="{36D4B131-9145-70B2-D459-8D1562DD0E27}"/>
                </a:ext>
              </a:extLst>
            </p:cNvPr>
            <p:cNvSpPr/>
            <p:nvPr/>
          </p:nvSpPr>
          <p:spPr>
            <a:xfrm>
              <a:off x="623887" y="1052513"/>
              <a:ext cx="10651296" cy="176926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613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存储溢出</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61369" y="1610485"/>
              <a:ext cx="10369152"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存储溢出是使用另外的数据类型来存储整型数造成的。例如</a:t>
              </a:r>
              <a:r>
                <a:rPr kumimoji="1" lang="zh-CN" altLang="en-US" sz="2000" dirty="0">
                  <a:latin typeface="Microsoft YaHei" panose="020B0503020204020204" pitchFamily="34" charset="-122"/>
                  <a:ea typeface="Microsoft YaHei" panose="020B0503020204020204" pitchFamily="34" charset="-122"/>
                </a:rPr>
                <a:t>，把一个大的变量放入一个小变量的存储区域，最终是只能保留小变量能够存储的位，其</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他的位都无法存储，以至于造成安全隐患。</a:t>
              </a:r>
            </a:p>
          </p:txBody>
        </p:sp>
      </p:grpSp>
      <p:grpSp>
        <p:nvGrpSpPr>
          <p:cNvPr id="2" name="组合 1">
            <a:extLst>
              <a:ext uri="{FF2B5EF4-FFF2-40B4-BE49-F238E27FC236}">
                <a16:creationId xmlns:a16="http://schemas.microsoft.com/office/drawing/2014/main" id="{AAE45357-39EA-2651-B328-A56A4998D65A}"/>
              </a:ext>
            </a:extLst>
          </p:cNvPr>
          <p:cNvGrpSpPr/>
          <p:nvPr/>
        </p:nvGrpSpPr>
        <p:grpSpPr>
          <a:xfrm>
            <a:off x="773942" y="3180707"/>
            <a:ext cx="10651296" cy="1384545"/>
            <a:chOff x="623887" y="1052513"/>
            <a:chExt cx="10651296" cy="1384545"/>
          </a:xfrm>
        </p:grpSpPr>
        <p:sp>
          <p:nvSpPr>
            <p:cNvPr id="9" name="矩形 8">
              <a:extLst>
                <a:ext uri="{FF2B5EF4-FFF2-40B4-BE49-F238E27FC236}">
                  <a16:creationId xmlns:a16="http://schemas.microsoft.com/office/drawing/2014/main" id="{EF14A8E8-93E2-8BFA-3015-EC45803D8550}"/>
                </a:ext>
              </a:extLst>
            </p:cNvPr>
            <p:cNvSpPr/>
            <p:nvPr/>
          </p:nvSpPr>
          <p:spPr>
            <a:xfrm>
              <a:off x="623887" y="1052513"/>
              <a:ext cx="10651296" cy="138454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0621873-FC2E-0E71-F66E-3959C87F263F}"/>
                </a:ext>
              </a:extLst>
            </p:cNvPr>
            <p:cNvSpPr txBox="1"/>
            <p:nvPr/>
          </p:nvSpPr>
          <p:spPr>
            <a:xfrm>
              <a:off x="7613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运算溢出</a:t>
              </a:r>
            </a:p>
          </p:txBody>
        </p:sp>
        <p:sp>
          <p:nvSpPr>
            <p:cNvPr id="11" name="文本框 10">
              <a:extLst>
                <a:ext uri="{FF2B5EF4-FFF2-40B4-BE49-F238E27FC236}">
                  <a16:creationId xmlns:a16="http://schemas.microsoft.com/office/drawing/2014/main" id="{68FC4CFF-09E0-732F-0039-1C1CD7341DF5}"/>
                </a:ext>
              </a:extLst>
            </p:cNvPr>
            <p:cNvSpPr txBox="1"/>
            <p:nvPr/>
          </p:nvSpPr>
          <p:spPr>
            <a:xfrm>
              <a:off x="761369" y="1610485"/>
              <a:ext cx="10369152"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运算溢出是对整型变量进行运算时没有考虑到其边界范围，造成运算后的数值范围超出了其存储空间。</a:t>
              </a:r>
            </a:p>
          </p:txBody>
        </p:sp>
      </p:grpSp>
      <p:grpSp>
        <p:nvGrpSpPr>
          <p:cNvPr id="12" name="组合 11">
            <a:extLst>
              <a:ext uri="{FF2B5EF4-FFF2-40B4-BE49-F238E27FC236}">
                <a16:creationId xmlns:a16="http://schemas.microsoft.com/office/drawing/2014/main" id="{05AB3C0A-B14B-FEBC-A44A-F85999CD86F9}"/>
              </a:ext>
            </a:extLst>
          </p:cNvPr>
          <p:cNvGrpSpPr/>
          <p:nvPr/>
        </p:nvGrpSpPr>
        <p:grpSpPr>
          <a:xfrm>
            <a:off x="770352" y="4924180"/>
            <a:ext cx="10651296" cy="1384545"/>
            <a:chOff x="623887" y="1052513"/>
            <a:chExt cx="10651296" cy="1384545"/>
          </a:xfrm>
        </p:grpSpPr>
        <p:sp>
          <p:nvSpPr>
            <p:cNvPr id="13" name="矩形 12">
              <a:extLst>
                <a:ext uri="{FF2B5EF4-FFF2-40B4-BE49-F238E27FC236}">
                  <a16:creationId xmlns:a16="http://schemas.microsoft.com/office/drawing/2014/main" id="{608E1714-EAB8-143A-68E7-CA631CD912E9}"/>
                </a:ext>
              </a:extLst>
            </p:cNvPr>
            <p:cNvSpPr/>
            <p:nvPr/>
          </p:nvSpPr>
          <p:spPr>
            <a:xfrm>
              <a:off x="623887" y="1052513"/>
              <a:ext cx="10651296" cy="138454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865F8F77-8F0E-7B9D-A2D4-29F074FA02BD}"/>
                </a:ext>
              </a:extLst>
            </p:cNvPr>
            <p:cNvSpPr txBox="1"/>
            <p:nvPr/>
          </p:nvSpPr>
          <p:spPr>
            <a:xfrm>
              <a:off x="7613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符号问题</a:t>
              </a:r>
            </a:p>
          </p:txBody>
        </p:sp>
        <p:sp>
          <p:nvSpPr>
            <p:cNvPr id="15" name="文本框 14">
              <a:extLst>
                <a:ext uri="{FF2B5EF4-FFF2-40B4-BE49-F238E27FC236}">
                  <a16:creationId xmlns:a16="http://schemas.microsoft.com/office/drawing/2014/main" id="{4CBB49C8-9891-3F2A-4E93-766206BC4675}"/>
                </a:ext>
              </a:extLst>
            </p:cNvPr>
            <p:cNvSpPr txBox="1"/>
            <p:nvPr/>
          </p:nvSpPr>
          <p:spPr>
            <a:xfrm>
              <a:off x="761369" y="1610485"/>
              <a:ext cx="10369152"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整型数据可分为有符号整型数据和无符号整型数据两种。在开发过程中，一般长度变量使用无符号整型数，然而如果程序员忽略了符号，在进行安全检查判断的时候就可能出现问题。</a:t>
              </a:r>
            </a:p>
          </p:txBody>
        </p:sp>
      </p:grpSp>
    </p:spTree>
    <p:extLst>
      <p:ext uri="{BB962C8B-B14F-4D97-AF65-F5344CB8AC3E}">
        <p14:creationId xmlns:p14="http://schemas.microsoft.com/office/powerpoint/2010/main" val="13802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整数溢出漏洞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404783" cy="5256212"/>
            <a:chOff x="623888" y="1052513"/>
            <a:chExt cx="5404783" cy="5256212"/>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13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623888" y="1706792"/>
              <a:ext cx="5404783" cy="2308324"/>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short</a:t>
              </a:r>
              <a:r>
                <a:rPr lang="en" altLang="zh-CN" dirty="0">
                  <a:solidFill>
                    <a:srgbClr val="000000"/>
                  </a:solidFill>
                  <a:latin typeface="Microsoft YaHei" panose="020B0503020204020204" pitchFamily="34" charset="-122"/>
                  <a:ea typeface="Microsoft YaHei" panose="020B0503020204020204" pitchFamily="34" charset="-122"/>
                </a:rPr>
                <a:t> a = </a:t>
              </a:r>
              <a:r>
                <a:rPr lang="en" altLang="zh-CN" dirty="0">
                  <a:solidFill>
                    <a:srgbClr val="098658"/>
                  </a:solidFill>
                  <a:latin typeface="Microsoft YaHei" panose="020B0503020204020204" pitchFamily="34" charset="-122"/>
                  <a:ea typeface="Microsoft YaHei" panose="020B0503020204020204" pitchFamily="34" charset="-122"/>
                </a:rPr>
                <a:t>30000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short</a:t>
              </a:r>
              <a:r>
                <a:rPr lang="en" altLang="zh-CN" dirty="0">
                  <a:solidFill>
                    <a:srgbClr val="000000"/>
                  </a:solidFill>
                  <a:latin typeface="Microsoft YaHei" panose="020B0503020204020204" pitchFamily="34" charset="-122"/>
                  <a:ea typeface="Microsoft YaHei" panose="020B0503020204020204" pitchFamily="34" charset="-122"/>
                </a:rPr>
                <a:t> b = </a:t>
              </a:r>
              <a:r>
                <a:rPr lang="en" altLang="zh-CN" dirty="0">
                  <a:solidFill>
                    <a:srgbClr val="098658"/>
                  </a:solidFill>
                  <a:latin typeface="Microsoft YaHei" panose="020B0503020204020204" pitchFamily="34" charset="-122"/>
                  <a:ea typeface="Microsoft YaHei" panose="020B0503020204020204" pitchFamily="34" charset="-122"/>
                </a:rPr>
                <a:t>30000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short</a:t>
              </a:r>
              <a:r>
                <a:rPr lang="en" altLang="zh-CN" dirty="0">
                  <a:solidFill>
                    <a:srgbClr val="000000"/>
                  </a:solidFill>
                  <a:latin typeface="Microsoft YaHei" panose="020B0503020204020204" pitchFamily="34" charset="-122"/>
                  <a:ea typeface="Microsoft YaHei" panose="020B0503020204020204" pitchFamily="34" charset="-122"/>
                </a:rPr>
                <a:t> c = </a:t>
              </a:r>
              <a:r>
                <a:rPr lang="en" altLang="zh-CN" dirty="0" err="1">
                  <a:solidFill>
                    <a:srgbClr val="000000"/>
                  </a:solidFill>
                  <a:latin typeface="Microsoft YaHei" panose="020B0503020204020204" pitchFamily="34" charset="-122"/>
                  <a:ea typeface="Microsoft YaHei" panose="020B0503020204020204" pitchFamily="34" charset="-122"/>
                </a:rPr>
                <a:t>a+b</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a+b</a:t>
              </a:r>
              <a:r>
                <a:rPr lang="en" altLang="zh-CN" dirty="0">
                  <a:solidFill>
                    <a:srgbClr val="A31515"/>
                  </a:solidFill>
                  <a:latin typeface="Microsoft YaHei" panose="020B0503020204020204" pitchFamily="34" charset="-122"/>
                  <a:ea typeface="Microsoft YaHei" panose="020B0503020204020204" pitchFamily="34" charset="-122"/>
                </a:rPr>
                <a:t>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a+b</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"c = </a:t>
              </a:r>
              <a:r>
                <a:rPr lang="en" altLang="zh-CN" dirty="0">
                  <a:solidFill>
                    <a:srgbClr val="001080"/>
                  </a:solidFill>
                  <a:latin typeface="Microsoft YaHei" panose="020B0503020204020204" pitchFamily="34" charset="-122"/>
                  <a:ea typeface="Microsoft YaHei" panose="020B0503020204020204" pitchFamily="34" charset="-122"/>
                </a:rPr>
                <a:t>%d</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 c);</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grpSp>
        <p:nvGrpSpPr>
          <p:cNvPr id="13" name="组合 12">
            <a:extLst>
              <a:ext uri="{FF2B5EF4-FFF2-40B4-BE49-F238E27FC236}">
                <a16:creationId xmlns:a16="http://schemas.microsoft.com/office/drawing/2014/main" id="{5D9DC5DC-8FF1-6E1A-5C1D-FBF82AF6C8A5}"/>
              </a:ext>
            </a:extLst>
          </p:cNvPr>
          <p:cNvGrpSpPr/>
          <p:nvPr/>
        </p:nvGrpSpPr>
        <p:grpSpPr>
          <a:xfrm>
            <a:off x="6313488" y="1052513"/>
            <a:ext cx="5111750" cy="5256212"/>
            <a:chOff x="623888" y="1052513"/>
            <a:chExt cx="5111750" cy="5256212"/>
          </a:xfrm>
        </p:grpSpPr>
        <p:sp>
          <p:nvSpPr>
            <p:cNvPr id="14" name="矩形 13">
              <a:extLst>
                <a:ext uri="{FF2B5EF4-FFF2-40B4-BE49-F238E27FC236}">
                  <a16:creationId xmlns:a16="http://schemas.microsoft.com/office/drawing/2014/main" id="{0065E4BB-623F-ED4D-6B5D-ABB3EA8A6B08}"/>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761369" y="1815075"/>
              <a:ext cx="4824536" cy="2750176"/>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short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型整数表示范围为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-32768~32767</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a+b</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超过了</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short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型整数的最大范围后会变为一个负数。</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整数溢出一般不能被单独利用，而是用来绕过目标程序中的条件检测，进而实现其他攻击。</a:t>
              </a:r>
            </a:p>
          </p:txBody>
        </p:sp>
      </p:grpSp>
      <p:pic>
        <p:nvPicPr>
          <p:cNvPr id="2" name="图片 1">
            <a:extLst>
              <a:ext uri="{FF2B5EF4-FFF2-40B4-BE49-F238E27FC236}">
                <a16:creationId xmlns:a16="http://schemas.microsoft.com/office/drawing/2014/main" id="{6BD6C1E2-8507-BDE1-9237-B667CBD19F56}"/>
              </a:ext>
            </a:extLst>
          </p:cNvPr>
          <p:cNvPicPr>
            <a:picLocks noChangeAspect="1"/>
          </p:cNvPicPr>
          <p:nvPr/>
        </p:nvPicPr>
        <p:blipFill>
          <a:blip r:embed="rId2"/>
          <a:stretch>
            <a:fillRect/>
          </a:stretch>
        </p:blipFill>
        <p:spPr>
          <a:xfrm>
            <a:off x="1367406" y="4111423"/>
            <a:ext cx="4187911" cy="1790371"/>
          </a:xfrm>
          <a:prstGeom prst="rect">
            <a:avLst/>
          </a:prstGeom>
        </p:spPr>
      </p:pic>
    </p:spTree>
    <p:extLst>
      <p:ext uri="{BB962C8B-B14F-4D97-AF65-F5344CB8AC3E}">
        <p14:creationId xmlns:p14="http://schemas.microsoft.com/office/powerpoint/2010/main" val="366230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整数溢出示例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0" y="1052513"/>
            <a:ext cx="6057110" cy="5256212"/>
            <a:chOff x="623887" y="1052513"/>
            <a:chExt cx="5769077" cy="5256212"/>
          </a:xfrm>
        </p:grpSpPr>
        <p:sp>
          <p:nvSpPr>
            <p:cNvPr id="9" name="矩形 8">
              <a:extLst>
                <a:ext uri="{FF2B5EF4-FFF2-40B4-BE49-F238E27FC236}">
                  <a16:creationId xmlns:a16="http://schemas.microsoft.com/office/drawing/2014/main" id="{C0F44430-9A0B-4002-7AEA-7A41764A1036}"/>
                </a:ext>
              </a:extLst>
            </p:cNvPr>
            <p:cNvSpPr/>
            <p:nvPr/>
          </p:nvSpPr>
          <p:spPr>
            <a:xfrm>
              <a:off x="623887" y="1052513"/>
              <a:ext cx="5769077"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623887" y="1122601"/>
              <a:ext cx="5769076" cy="3139321"/>
            </a:xfrm>
            <a:prstGeom prst="rect">
              <a:avLst/>
            </a:prstGeom>
            <a:noFill/>
          </p:spPr>
          <p:txBody>
            <a:bodyPr wrap="square" rtlCol="0">
              <a:spAutoFit/>
            </a:bodyPr>
            <a:lstStyle/>
            <a:p>
              <a:r>
                <a:rPr lang="en-US" b="0" dirty="0">
                  <a:solidFill>
                    <a:srgbClr val="0000FF"/>
                  </a:solidFill>
                  <a:effectLst/>
                  <a:latin typeface="Menlo"/>
                </a:rPr>
                <a:t>#include</a:t>
              </a:r>
              <a:r>
                <a:rPr lang="en-US" b="0" dirty="0">
                  <a:solidFill>
                    <a:srgbClr val="A31515"/>
                  </a:solidFill>
                  <a:effectLst/>
                  <a:latin typeface="Menlo"/>
                </a:rPr>
                <a:t>&lt;iostream&gt;</a:t>
              </a:r>
              <a:endParaRPr lang="en-US" b="0" dirty="0">
                <a:solidFill>
                  <a:srgbClr val="000000"/>
                </a:solidFill>
                <a:effectLst/>
                <a:latin typeface="Menlo"/>
              </a:endParaRPr>
            </a:p>
            <a:p>
              <a:r>
                <a:rPr lang="en-US" b="0" dirty="0">
                  <a:solidFill>
                    <a:srgbClr val="0000FF"/>
                  </a:solidFill>
                  <a:effectLst/>
                  <a:latin typeface="Menlo"/>
                </a:rPr>
                <a:t>#include</a:t>
              </a:r>
              <a:r>
                <a:rPr lang="en-US" b="0" dirty="0">
                  <a:solidFill>
                    <a:srgbClr val="A31515"/>
                  </a:solidFill>
                  <a:effectLst/>
                  <a:latin typeface="Menlo"/>
                </a:rPr>
                <a:t>&lt;windows.h&gt;</a:t>
              </a:r>
              <a:endParaRPr lang="en-US" b="0" dirty="0">
                <a:solidFill>
                  <a:srgbClr val="000000"/>
                </a:solidFill>
                <a:effectLst/>
                <a:latin typeface="Menlo"/>
              </a:endParaRPr>
            </a:p>
            <a:p>
              <a:r>
                <a:rPr lang="en-US" b="0" dirty="0">
                  <a:solidFill>
                    <a:srgbClr val="0000FF"/>
                  </a:solidFill>
                  <a:effectLst/>
                  <a:latin typeface="Menlo"/>
                </a:rPr>
                <a:t>#include</a:t>
              </a:r>
              <a:r>
                <a:rPr lang="en-US" b="0" dirty="0">
                  <a:solidFill>
                    <a:srgbClr val="A31515"/>
                  </a:solidFill>
                  <a:effectLst/>
                  <a:latin typeface="Menlo"/>
                </a:rPr>
                <a:t>&lt;shellapi.h&gt;</a:t>
              </a:r>
              <a:endParaRPr lang="en-US" b="0" dirty="0">
                <a:solidFill>
                  <a:srgbClr val="000000"/>
                </a:solidFill>
                <a:effectLst/>
                <a:latin typeface="Menlo"/>
              </a:endParaRPr>
            </a:p>
            <a:p>
              <a:r>
                <a:rPr lang="en-US" b="0" dirty="0">
                  <a:solidFill>
                    <a:srgbClr val="0000FF"/>
                  </a:solidFill>
                  <a:effectLst/>
                  <a:latin typeface="Menlo"/>
                </a:rPr>
                <a:t>#include</a:t>
              </a:r>
              <a:r>
                <a:rPr lang="en-US" b="0" dirty="0">
                  <a:solidFill>
                    <a:srgbClr val="A31515"/>
                  </a:solidFill>
                  <a:effectLst/>
                  <a:latin typeface="Menlo"/>
                </a:rPr>
                <a:t>&lt;stdio.h&gt;</a:t>
              </a:r>
              <a:endParaRPr lang="en-US" b="0" dirty="0">
                <a:solidFill>
                  <a:srgbClr val="000000"/>
                </a:solidFill>
                <a:effectLst/>
                <a:latin typeface="Menlo"/>
              </a:endParaRPr>
            </a:p>
            <a:p>
              <a:r>
                <a:rPr lang="en-US" b="0" dirty="0">
                  <a:solidFill>
                    <a:srgbClr val="0000FF"/>
                  </a:solidFill>
                  <a:effectLst/>
                  <a:latin typeface="Menlo"/>
                </a:rPr>
                <a:t>#include</a:t>
              </a:r>
              <a:r>
                <a:rPr lang="en-US" b="0" dirty="0">
                  <a:solidFill>
                    <a:srgbClr val="A31515"/>
                  </a:solidFill>
                  <a:effectLst/>
                  <a:latin typeface="Menlo"/>
                </a:rPr>
                <a:t>&lt;stdlib.h&gt;</a:t>
              </a:r>
              <a:endParaRPr lang="en-US" b="0" dirty="0">
                <a:solidFill>
                  <a:srgbClr val="000000"/>
                </a:solidFill>
                <a:effectLst/>
                <a:latin typeface="Menlo"/>
              </a:endParaRPr>
            </a:p>
            <a:p>
              <a:r>
                <a:rPr lang="en-US" b="0" dirty="0">
                  <a:solidFill>
                    <a:srgbClr val="0000FF"/>
                  </a:solidFill>
                  <a:effectLst/>
                  <a:latin typeface="Menlo"/>
                </a:rPr>
                <a:t>#define MAX_INFO </a:t>
              </a:r>
              <a:r>
                <a:rPr lang="en-US" b="0" dirty="0">
                  <a:solidFill>
                    <a:srgbClr val="098658"/>
                  </a:solidFill>
                  <a:effectLst/>
                  <a:latin typeface="Menlo"/>
                </a:rPr>
                <a:t>32767</a:t>
              </a:r>
              <a:endParaRPr lang="en-US" b="0" dirty="0">
                <a:solidFill>
                  <a:srgbClr val="000000"/>
                </a:solidFill>
                <a:effectLst/>
                <a:latin typeface="Menlo"/>
              </a:endParaRPr>
            </a:p>
            <a:p>
              <a:r>
                <a:rPr lang="en-US" b="0" dirty="0">
                  <a:solidFill>
                    <a:srgbClr val="000000"/>
                  </a:solidFill>
                  <a:effectLst/>
                  <a:latin typeface="Menlo"/>
                </a:rPr>
                <a:t>using namespace std;</a:t>
              </a:r>
            </a:p>
            <a:p>
              <a:r>
                <a:rPr lang="en-US" b="0" dirty="0">
                  <a:solidFill>
                    <a:srgbClr val="0000FF"/>
                  </a:solidFill>
                  <a:effectLst/>
                  <a:highlight>
                    <a:srgbClr val="FFFF00"/>
                  </a:highlight>
                  <a:latin typeface="Menlo"/>
                </a:rPr>
                <a:t>void</a:t>
              </a:r>
              <a:r>
                <a:rPr lang="en-US" b="0" dirty="0">
                  <a:solidFill>
                    <a:srgbClr val="000000"/>
                  </a:solidFill>
                  <a:effectLst/>
                  <a:highlight>
                    <a:srgbClr val="FFFF00"/>
                  </a:highlight>
                  <a:latin typeface="Menlo"/>
                </a:rPr>
                <a:t> </a:t>
              </a:r>
              <a:r>
                <a:rPr lang="en-US" b="0" dirty="0" err="1">
                  <a:solidFill>
                    <a:srgbClr val="000000"/>
                  </a:solidFill>
                  <a:effectLst/>
                  <a:highlight>
                    <a:srgbClr val="FFFF00"/>
                  </a:highlight>
                  <a:latin typeface="Menlo"/>
                </a:rPr>
                <a:t>func</a:t>
              </a:r>
              <a:r>
                <a:rPr lang="en-US" b="0" dirty="0">
                  <a:solidFill>
                    <a:srgbClr val="000000"/>
                  </a:solidFill>
                  <a:effectLst/>
                  <a:highlight>
                    <a:srgbClr val="FFFF00"/>
                  </a:highlight>
                  <a:latin typeface="Menlo"/>
                </a:rPr>
                <a:t>(){ </a:t>
              </a:r>
            </a:p>
            <a:p>
              <a:r>
                <a:rPr lang="en-US" b="0" dirty="0" err="1">
                  <a:solidFill>
                    <a:srgbClr val="000000"/>
                  </a:solidFill>
                  <a:effectLst/>
                  <a:highlight>
                    <a:srgbClr val="FFFF00"/>
                  </a:highlight>
                  <a:latin typeface="Menlo"/>
                </a:rPr>
                <a:t>ShellExecute</a:t>
              </a:r>
              <a:r>
                <a:rPr lang="en-US" b="0" dirty="0">
                  <a:solidFill>
                    <a:srgbClr val="000000"/>
                  </a:solidFill>
                  <a:effectLst/>
                  <a:highlight>
                    <a:srgbClr val="FFFF00"/>
                  </a:highlight>
                  <a:latin typeface="Menlo"/>
                </a:rPr>
                <a:t>(</a:t>
              </a:r>
              <a:r>
                <a:rPr lang="en-US" b="0" dirty="0" err="1">
                  <a:solidFill>
                    <a:srgbClr val="0000FF"/>
                  </a:solidFill>
                  <a:effectLst/>
                  <a:highlight>
                    <a:srgbClr val="FFFF00"/>
                  </a:highlight>
                  <a:latin typeface="Menlo"/>
                </a:rPr>
                <a:t>NULL</a:t>
              </a:r>
              <a:r>
                <a:rPr lang="en-US" b="0" dirty="0" err="1">
                  <a:solidFill>
                    <a:srgbClr val="000000"/>
                  </a:solidFill>
                  <a:effectLst/>
                  <a:highlight>
                    <a:srgbClr val="FFFF00"/>
                  </a:highlight>
                  <a:latin typeface="Menlo"/>
                </a:rPr>
                <a:t>,</a:t>
              </a:r>
              <a:r>
                <a:rPr lang="en-US" b="0" dirty="0" err="1">
                  <a:solidFill>
                    <a:srgbClr val="A31515"/>
                  </a:solidFill>
                  <a:effectLst/>
                  <a:highlight>
                    <a:srgbClr val="FFFF00"/>
                  </a:highlight>
                  <a:latin typeface="Menlo"/>
                </a:rPr>
                <a:t>"open"</a:t>
              </a:r>
              <a:r>
                <a:rPr lang="en-US" b="0" dirty="0" err="1">
                  <a:solidFill>
                    <a:srgbClr val="000000"/>
                  </a:solidFill>
                  <a:effectLst/>
                  <a:highlight>
                    <a:srgbClr val="FFFF00"/>
                  </a:highlight>
                  <a:latin typeface="Menlo"/>
                </a:rPr>
                <a:t>,</a:t>
              </a:r>
              <a:r>
                <a:rPr lang="en-US" b="0" dirty="0" err="1">
                  <a:solidFill>
                    <a:srgbClr val="A31515"/>
                  </a:solidFill>
                  <a:effectLst/>
                  <a:highlight>
                    <a:srgbClr val="FFFF00"/>
                  </a:highlight>
                  <a:latin typeface="Menlo"/>
                </a:rPr>
                <a:t>"notepad"</a:t>
              </a:r>
              <a:r>
                <a:rPr lang="en-US" b="0" dirty="0" err="1">
                  <a:solidFill>
                    <a:srgbClr val="000000"/>
                  </a:solidFill>
                  <a:effectLst/>
                  <a:highlight>
                    <a:srgbClr val="FFFF00"/>
                  </a:highlight>
                  <a:latin typeface="Menlo"/>
                </a:rPr>
                <a:t>,</a:t>
              </a:r>
              <a:r>
                <a:rPr lang="en-US" b="0" dirty="0" err="1">
                  <a:solidFill>
                    <a:srgbClr val="0000FF"/>
                  </a:solidFill>
                  <a:effectLst/>
                  <a:highlight>
                    <a:srgbClr val="FFFF00"/>
                  </a:highlight>
                  <a:latin typeface="Menlo"/>
                </a:rPr>
                <a:t>NULL</a:t>
              </a:r>
              <a:r>
                <a:rPr lang="en-US" b="0" dirty="0" err="1">
                  <a:solidFill>
                    <a:srgbClr val="000000"/>
                  </a:solidFill>
                  <a:effectLst/>
                  <a:highlight>
                    <a:srgbClr val="FFFF00"/>
                  </a:highlight>
                  <a:latin typeface="Menlo"/>
                </a:rPr>
                <a:t>,</a:t>
              </a:r>
              <a:r>
                <a:rPr lang="en-US" b="0" dirty="0" err="1">
                  <a:solidFill>
                    <a:srgbClr val="0000FF"/>
                  </a:solidFill>
                  <a:effectLst/>
                  <a:highlight>
                    <a:srgbClr val="FFFF00"/>
                  </a:highlight>
                  <a:latin typeface="Menlo"/>
                </a:rPr>
                <a:t>NULL</a:t>
              </a:r>
              <a:r>
                <a:rPr lang="en-US" b="0" dirty="0" err="1">
                  <a:solidFill>
                    <a:srgbClr val="000000"/>
                  </a:solidFill>
                  <a:effectLst/>
                  <a:highlight>
                    <a:srgbClr val="FFFF00"/>
                  </a:highlight>
                  <a:latin typeface="Menlo"/>
                </a:rPr>
                <a:t>,SW_SHOW</a:t>
              </a:r>
              <a:r>
                <a:rPr lang="en-US" b="0" dirty="0">
                  <a:solidFill>
                    <a:srgbClr val="000000"/>
                  </a:solidFill>
                  <a:effectLst/>
                  <a:highlight>
                    <a:srgbClr val="FFFF00"/>
                  </a:highlight>
                  <a:latin typeface="Menlo"/>
                </a:rPr>
                <a:t>); </a:t>
              </a:r>
            </a:p>
            <a:p>
              <a:r>
                <a:rPr lang="en-US" b="0" dirty="0">
                  <a:solidFill>
                    <a:srgbClr val="008000"/>
                  </a:solidFill>
                  <a:effectLst/>
                  <a:highlight>
                    <a:srgbClr val="FFFF00"/>
                  </a:highlight>
                  <a:latin typeface="Menlo"/>
                </a:rPr>
                <a:t>//</a:t>
              </a:r>
              <a:r>
                <a:rPr lang="zh-CN" altLang="en-US" b="0" dirty="0">
                  <a:solidFill>
                    <a:srgbClr val="008000"/>
                  </a:solidFill>
                  <a:effectLst/>
                  <a:highlight>
                    <a:srgbClr val="FFFF00"/>
                  </a:highlight>
                  <a:latin typeface="Menlo"/>
                </a:rPr>
                <a:t>打开记事本</a:t>
              </a:r>
              <a:endParaRPr lang="zh-CN" altLang="en-US" b="0" dirty="0">
                <a:solidFill>
                  <a:srgbClr val="000000"/>
                </a:solidFill>
                <a:effectLst/>
                <a:highlight>
                  <a:srgbClr val="FFFF00"/>
                </a:highlight>
                <a:latin typeface="Menlo"/>
              </a:endParaRPr>
            </a:p>
            <a:p>
              <a:r>
                <a:rPr lang="en-US" altLang="zh-CN" b="0" dirty="0">
                  <a:solidFill>
                    <a:srgbClr val="000000"/>
                  </a:solidFill>
                  <a:effectLst/>
                  <a:highlight>
                    <a:srgbClr val="FFFF00"/>
                  </a:highlight>
                  <a:latin typeface="Menlo"/>
                </a:rPr>
                <a:t>}</a:t>
              </a:r>
            </a:p>
          </p:txBody>
        </p:sp>
      </p:grpSp>
      <p:sp>
        <p:nvSpPr>
          <p:cNvPr id="14" name="矩形 13">
            <a:extLst>
              <a:ext uri="{FF2B5EF4-FFF2-40B4-BE49-F238E27FC236}">
                <a16:creationId xmlns:a16="http://schemas.microsoft.com/office/drawing/2014/main" id="{0065E4BB-623F-ED4D-6B5D-ABB3EA8A6B08}"/>
              </a:ext>
            </a:extLst>
          </p:cNvPr>
          <p:cNvSpPr/>
          <p:nvPr/>
        </p:nvSpPr>
        <p:spPr>
          <a:xfrm>
            <a:off x="7032104" y="1052513"/>
            <a:ext cx="4393134"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C150653E-21CC-1393-253C-C827F2DB7C87}"/>
              </a:ext>
            </a:extLst>
          </p:cNvPr>
          <p:cNvSpPr txBox="1"/>
          <p:nvPr/>
        </p:nvSpPr>
        <p:spPr>
          <a:xfrm>
            <a:off x="7103466" y="1052513"/>
            <a:ext cx="4393134" cy="5078313"/>
          </a:xfrm>
          <a:prstGeom prst="rect">
            <a:avLst/>
          </a:prstGeom>
          <a:noFill/>
        </p:spPr>
        <p:txBody>
          <a:bodyPr wrap="square">
            <a:spAutoFit/>
          </a:bodyPr>
          <a:lstStyle/>
          <a:p>
            <a:r>
              <a:rPr lang="en-US" b="0" dirty="0">
                <a:solidFill>
                  <a:srgbClr val="0000FF"/>
                </a:solidFill>
                <a:effectLst/>
                <a:latin typeface="Menlo"/>
              </a:rPr>
              <a:t>int</a:t>
            </a:r>
            <a:r>
              <a:rPr lang="en-US" b="0" dirty="0">
                <a:solidFill>
                  <a:srgbClr val="000000"/>
                </a:solidFill>
                <a:effectLst/>
                <a:latin typeface="Menlo"/>
              </a:rPr>
              <a:t> main(){</a:t>
            </a:r>
          </a:p>
          <a:p>
            <a:r>
              <a:rPr lang="en-US" b="0" dirty="0">
                <a:solidFill>
                  <a:srgbClr val="0000FF"/>
                </a:solidFill>
                <a:effectLst/>
                <a:latin typeface="Menlo"/>
              </a:rPr>
              <a:t>  </a:t>
            </a:r>
            <a:r>
              <a:rPr lang="en-US" b="0" dirty="0">
                <a:solidFill>
                  <a:srgbClr val="0000FF"/>
                </a:solidFill>
                <a:effectLst/>
                <a:highlight>
                  <a:srgbClr val="FFFF00"/>
                </a:highlight>
                <a:latin typeface="Menlo"/>
              </a:rPr>
              <a:t>void</a:t>
            </a:r>
            <a:r>
              <a:rPr lang="en-US" b="0" dirty="0">
                <a:solidFill>
                  <a:srgbClr val="000000"/>
                </a:solidFill>
                <a:effectLst/>
                <a:highlight>
                  <a:srgbClr val="FFFF00"/>
                </a:highlight>
                <a:latin typeface="Menlo"/>
              </a:rPr>
              <a:t> (*</a:t>
            </a:r>
            <a:r>
              <a:rPr lang="en-US" b="0" dirty="0" err="1">
                <a:solidFill>
                  <a:srgbClr val="000000"/>
                </a:solidFill>
                <a:effectLst/>
                <a:highlight>
                  <a:srgbClr val="FFFF00"/>
                </a:highlight>
                <a:latin typeface="Menlo"/>
              </a:rPr>
              <a:t>fuc_ptr</a:t>
            </a:r>
            <a:r>
              <a:rPr lang="en-US" b="0" dirty="0">
                <a:solidFill>
                  <a:srgbClr val="000000"/>
                </a:solidFill>
                <a:effectLst/>
                <a:highlight>
                  <a:srgbClr val="FFFF00"/>
                </a:highlight>
                <a:latin typeface="Menlo"/>
              </a:rPr>
              <a:t>)() = </a:t>
            </a:r>
            <a:r>
              <a:rPr lang="en-US" b="0" dirty="0" err="1">
                <a:solidFill>
                  <a:srgbClr val="000000"/>
                </a:solidFill>
                <a:effectLst/>
                <a:highlight>
                  <a:srgbClr val="FFFF00"/>
                </a:highlight>
                <a:latin typeface="Menlo"/>
              </a:rPr>
              <a:t>func</a:t>
            </a:r>
            <a:r>
              <a:rPr lang="en-US" b="0" dirty="0">
                <a:solidFill>
                  <a:srgbClr val="000000"/>
                </a:solidFill>
                <a:effectLst/>
                <a:highlight>
                  <a:srgbClr val="FFFF00"/>
                </a:highlight>
                <a:latin typeface="Menlo"/>
              </a:rPr>
              <a:t>;</a:t>
            </a:r>
          </a:p>
          <a:p>
            <a:r>
              <a:rPr lang="en-US" b="0" dirty="0">
                <a:solidFill>
                  <a:srgbClr val="0000FF"/>
                </a:solidFill>
                <a:effectLst/>
                <a:latin typeface="Menlo"/>
              </a:rPr>
              <a:t>  char</a:t>
            </a:r>
            <a:r>
              <a:rPr lang="en-US" b="0" dirty="0">
                <a:solidFill>
                  <a:srgbClr val="000000"/>
                </a:solidFill>
                <a:effectLst/>
                <a:latin typeface="Menlo"/>
              </a:rPr>
              <a:t> info[MAX_INFO]; </a:t>
            </a:r>
          </a:p>
          <a:p>
            <a:r>
              <a:rPr lang="en-US" b="0" dirty="0">
                <a:solidFill>
                  <a:srgbClr val="0000FF"/>
                </a:solidFill>
                <a:effectLst/>
                <a:latin typeface="Menlo"/>
              </a:rPr>
              <a:t>  char</a:t>
            </a:r>
            <a:r>
              <a:rPr lang="en-US" b="0" dirty="0">
                <a:solidFill>
                  <a:srgbClr val="000000"/>
                </a:solidFill>
                <a:effectLst/>
                <a:latin typeface="Menlo"/>
              </a:rPr>
              <a:t> info1[</a:t>
            </a:r>
            <a:r>
              <a:rPr lang="en-US" b="0" dirty="0">
                <a:solidFill>
                  <a:srgbClr val="098658"/>
                </a:solidFill>
                <a:effectLst/>
                <a:latin typeface="Menlo"/>
              </a:rPr>
              <a:t>30000</a:t>
            </a:r>
            <a:r>
              <a:rPr lang="en-US" b="0" dirty="0">
                <a:solidFill>
                  <a:srgbClr val="000000"/>
                </a:solidFill>
                <a:effectLst/>
                <a:latin typeface="Menlo"/>
              </a:rPr>
              <a:t>]; </a:t>
            </a:r>
          </a:p>
          <a:p>
            <a:r>
              <a:rPr lang="en-US" dirty="0">
                <a:solidFill>
                  <a:srgbClr val="000000"/>
                </a:solidFill>
                <a:latin typeface="Menlo"/>
              </a:rPr>
              <a:t>  </a:t>
            </a:r>
            <a:r>
              <a:rPr lang="en-US" b="0" dirty="0">
                <a:solidFill>
                  <a:srgbClr val="0000FF"/>
                </a:solidFill>
                <a:effectLst/>
                <a:latin typeface="Menlo"/>
              </a:rPr>
              <a:t>char</a:t>
            </a:r>
            <a:r>
              <a:rPr lang="en-US" b="0" dirty="0">
                <a:solidFill>
                  <a:srgbClr val="000000"/>
                </a:solidFill>
                <a:effectLst/>
                <a:latin typeface="Menlo"/>
              </a:rPr>
              <a:t> info2[</a:t>
            </a:r>
            <a:r>
              <a:rPr lang="en-US" b="0" dirty="0">
                <a:solidFill>
                  <a:srgbClr val="098658"/>
                </a:solidFill>
                <a:effectLst/>
                <a:latin typeface="Menlo"/>
              </a:rPr>
              <a:t>30000</a:t>
            </a:r>
            <a:r>
              <a:rPr lang="en-US" b="0" dirty="0">
                <a:solidFill>
                  <a:srgbClr val="000000"/>
                </a:solidFill>
                <a:effectLst/>
                <a:latin typeface="Menlo"/>
              </a:rPr>
              <a:t>];</a:t>
            </a:r>
            <a:br>
              <a:rPr lang="en-US" b="0" dirty="0">
                <a:solidFill>
                  <a:srgbClr val="000000"/>
                </a:solidFill>
                <a:effectLst/>
                <a:latin typeface="Menlo"/>
              </a:rPr>
            </a:br>
            <a:r>
              <a:rPr lang="en-US" b="0" dirty="0">
                <a:solidFill>
                  <a:srgbClr val="000000"/>
                </a:solidFill>
                <a:effectLst/>
                <a:latin typeface="Menlo"/>
              </a:rPr>
              <a:t>  </a:t>
            </a:r>
            <a:r>
              <a:rPr lang="en-US" b="0" dirty="0" err="1">
                <a:solidFill>
                  <a:srgbClr val="000000"/>
                </a:solidFill>
                <a:effectLst/>
                <a:latin typeface="Menlo"/>
              </a:rPr>
              <a:t>freopen</a:t>
            </a:r>
            <a:r>
              <a:rPr lang="en-US" b="0" dirty="0">
                <a:solidFill>
                  <a:srgbClr val="000000"/>
                </a:solidFill>
                <a:effectLst/>
                <a:latin typeface="Menlo"/>
              </a:rPr>
              <a:t>(</a:t>
            </a:r>
            <a:r>
              <a:rPr lang="en-US" b="0" dirty="0">
                <a:solidFill>
                  <a:srgbClr val="A31515"/>
                </a:solidFill>
                <a:effectLst/>
                <a:latin typeface="Menlo"/>
              </a:rPr>
              <a:t>"</a:t>
            </a:r>
            <a:r>
              <a:rPr lang="en-US" b="0" dirty="0" err="1">
                <a:solidFill>
                  <a:srgbClr val="A31515"/>
                </a:solidFill>
                <a:effectLst/>
                <a:latin typeface="Menlo"/>
              </a:rPr>
              <a:t>input.txt"</a:t>
            </a:r>
            <a:r>
              <a:rPr lang="en-US" b="0" dirty="0" err="1">
                <a:solidFill>
                  <a:srgbClr val="000000"/>
                </a:solidFill>
                <a:effectLst/>
                <a:latin typeface="Menlo"/>
              </a:rPr>
              <a:t>,</a:t>
            </a:r>
            <a:r>
              <a:rPr lang="en-US" b="0" dirty="0" err="1">
                <a:solidFill>
                  <a:srgbClr val="A31515"/>
                </a:solidFill>
                <a:effectLst/>
                <a:latin typeface="Menlo"/>
              </a:rPr>
              <a:t>"r"</a:t>
            </a:r>
            <a:r>
              <a:rPr lang="en-US" b="0" dirty="0" err="1">
                <a:solidFill>
                  <a:srgbClr val="000000"/>
                </a:solidFill>
                <a:effectLst/>
                <a:latin typeface="Menlo"/>
              </a:rPr>
              <a:t>,stdin</a:t>
            </a:r>
            <a:r>
              <a:rPr lang="en-US" b="0" dirty="0">
                <a:solidFill>
                  <a:srgbClr val="000000"/>
                </a:solidFill>
                <a:effectLst/>
                <a:latin typeface="Menlo"/>
              </a:rPr>
              <a:t>); </a:t>
            </a:r>
          </a:p>
          <a:p>
            <a:r>
              <a:rPr lang="en-US" b="0" dirty="0">
                <a:solidFill>
                  <a:srgbClr val="000000"/>
                </a:solidFill>
                <a:effectLst/>
                <a:latin typeface="Menlo"/>
              </a:rPr>
              <a:t>  </a:t>
            </a:r>
            <a:r>
              <a:rPr lang="en-US" b="0" dirty="0" err="1">
                <a:solidFill>
                  <a:srgbClr val="000000"/>
                </a:solidFill>
                <a:effectLst/>
                <a:latin typeface="Menlo"/>
              </a:rPr>
              <a:t>cin.getline</a:t>
            </a:r>
            <a:r>
              <a:rPr lang="en-US" b="0" dirty="0">
                <a:solidFill>
                  <a:srgbClr val="000000"/>
                </a:solidFill>
                <a:effectLst/>
                <a:latin typeface="Menlo"/>
              </a:rPr>
              <a:t>(info1,</a:t>
            </a:r>
            <a:r>
              <a:rPr lang="en-US" b="0" dirty="0">
                <a:solidFill>
                  <a:srgbClr val="098658"/>
                </a:solidFill>
                <a:effectLst/>
                <a:latin typeface="Menlo"/>
              </a:rPr>
              <a:t>30000</a:t>
            </a:r>
            <a:r>
              <a:rPr lang="en-US" b="0" dirty="0">
                <a:solidFill>
                  <a:srgbClr val="000000"/>
                </a:solidFill>
                <a:effectLst/>
                <a:latin typeface="Menlo"/>
              </a:rPr>
              <a:t>,</a:t>
            </a:r>
            <a:r>
              <a:rPr lang="en-US" b="0" dirty="0">
                <a:solidFill>
                  <a:srgbClr val="A31515"/>
                </a:solidFill>
                <a:effectLst/>
                <a:latin typeface="Menlo"/>
              </a:rPr>
              <a:t>' ‘</a:t>
            </a:r>
            <a:r>
              <a:rPr lang="en-US" b="0" dirty="0">
                <a:solidFill>
                  <a:srgbClr val="000000"/>
                </a:solidFill>
                <a:effectLst/>
                <a:latin typeface="Menlo"/>
              </a:rPr>
              <a:t>); </a:t>
            </a:r>
          </a:p>
          <a:p>
            <a:r>
              <a:rPr lang="en-US" dirty="0">
                <a:solidFill>
                  <a:srgbClr val="000000"/>
                </a:solidFill>
                <a:latin typeface="Menlo"/>
              </a:rPr>
              <a:t>  </a:t>
            </a:r>
            <a:r>
              <a:rPr lang="en-US" b="0" dirty="0" err="1">
                <a:solidFill>
                  <a:srgbClr val="000000"/>
                </a:solidFill>
                <a:effectLst/>
                <a:latin typeface="Menlo"/>
              </a:rPr>
              <a:t>cin.getline</a:t>
            </a:r>
            <a:r>
              <a:rPr lang="en-US" b="0" dirty="0">
                <a:solidFill>
                  <a:srgbClr val="000000"/>
                </a:solidFill>
                <a:effectLst/>
                <a:latin typeface="Menlo"/>
              </a:rPr>
              <a:t>(info2,</a:t>
            </a:r>
            <a:r>
              <a:rPr lang="en-US" b="0" dirty="0">
                <a:solidFill>
                  <a:srgbClr val="098658"/>
                </a:solidFill>
                <a:effectLst/>
                <a:latin typeface="Menlo"/>
              </a:rPr>
              <a:t>30000</a:t>
            </a:r>
            <a:r>
              <a:rPr lang="en-US" b="0" dirty="0">
                <a:solidFill>
                  <a:srgbClr val="000000"/>
                </a:solidFill>
                <a:effectLst/>
                <a:latin typeface="Menlo"/>
              </a:rPr>
              <a:t>,</a:t>
            </a:r>
            <a:r>
              <a:rPr lang="en-US" b="0" dirty="0">
                <a:solidFill>
                  <a:srgbClr val="A31515"/>
                </a:solidFill>
                <a:effectLst/>
                <a:latin typeface="Menlo"/>
              </a:rPr>
              <a:t>' ‘</a:t>
            </a:r>
            <a:r>
              <a:rPr lang="en-US" b="0" dirty="0">
                <a:solidFill>
                  <a:srgbClr val="000000"/>
                </a:solidFill>
                <a:effectLst/>
                <a:latin typeface="Menlo"/>
              </a:rPr>
              <a:t>);</a:t>
            </a:r>
          </a:p>
          <a:p>
            <a:r>
              <a:rPr lang="en-US" dirty="0">
                <a:solidFill>
                  <a:srgbClr val="000000"/>
                </a:solidFill>
                <a:latin typeface="Menlo"/>
              </a:rPr>
              <a:t>  </a:t>
            </a:r>
            <a:r>
              <a:rPr lang="en-US" b="0" dirty="0">
                <a:solidFill>
                  <a:srgbClr val="0000FF"/>
                </a:solidFill>
                <a:effectLst/>
                <a:latin typeface="Menlo"/>
              </a:rPr>
              <a:t>short</a:t>
            </a:r>
            <a:r>
              <a:rPr lang="en-US" b="0" dirty="0">
                <a:solidFill>
                  <a:srgbClr val="000000"/>
                </a:solidFill>
                <a:effectLst/>
                <a:latin typeface="Menlo"/>
              </a:rPr>
              <a:t> len1 = </a:t>
            </a:r>
            <a:r>
              <a:rPr lang="en-US" b="0" dirty="0" err="1">
                <a:solidFill>
                  <a:srgbClr val="000000"/>
                </a:solidFill>
                <a:effectLst/>
                <a:latin typeface="Menlo"/>
              </a:rPr>
              <a:t>strlen</a:t>
            </a:r>
            <a:r>
              <a:rPr lang="en-US" b="0" dirty="0">
                <a:solidFill>
                  <a:srgbClr val="000000"/>
                </a:solidFill>
                <a:effectLst/>
                <a:latin typeface="Menlo"/>
              </a:rPr>
              <a:t>(info1);</a:t>
            </a:r>
          </a:p>
          <a:p>
            <a:r>
              <a:rPr lang="en-US" b="0" dirty="0">
                <a:solidFill>
                  <a:srgbClr val="0000FF"/>
                </a:solidFill>
                <a:effectLst/>
                <a:latin typeface="Menlo"/>
              </a:rPr>
              <a:t>  short</a:t>
            </a:r>
            <a:r>
              <a:rPr lang="en-US" b="0" dirty="0">
                <a:solidFill>
                  <a:srgbClr val="000000"/>
                </a:solidFill>
                <a:effectLst/>
                <a:latin typeface="Menlo"/>
              </a:rPr>
              <a:t> len2 = </a:t>
            </a:r>
            <a:r>
              <a:rPr lang="en-US" b="0" dirty="0" err="1">
                <a:solidFill>
                  <a:srgbClr val="000000"/>
                </a:solidFill>
                <a:effectLst/>
                <a:latin typeface="Menlo"/>
              </a:rPr>
              <a:t>strlen</a:t>
            </a:r>
            <a:r>
              <a:rPr lang="en-US" b="0" dirty="0">
                <a:solidFill>
                  <a:srgbClr val="000000"/>
                </a:solidFill>
                <a:effectLst/>
                <a:latin typeface="Menlo"/>
              </a:rPr>
              <a:t>(info2);</a:t>
            </a:r>
          </a:p>
          <a:p>
            <a:r>
              <a:rPr lang="en-US" b="0" dirty="0">
                <a:solidFill>
                  <a:srgbClr val="0000FF"/>
                </a:solidFill>
                <a:effectLst/>
                <a:latin typeface="Menlo"/>
              </a:rPr>
              <a:t>  </a:t>
            </a:r>
            <a:r>
              <a:rPr lang="en-US" b="0" dirty="0">
                <a:solidFill>
                  <a:srgbClr val="0000FF"/>
                </a:solidFill>
                <a:effectLst/>
                <a:highlight>
                  <a:srgbClr val="FFFF00"/>
                </a:highlight>
                <a:latin typeface="Menlo"/>
              </a:rPr>
              <a:t>short</a:t>
            </a:r>
            <a:r>
              <a:rPr lang="en-US" b="0" dirty="0">
                <a:solidFill>
                  <a:srgbClr val="000000"/>
                </a:solidFill>
                <a:effectLst/>
                <a:highlight>
                  <a:srgbClr val="FFFF00"/>
                </a:highlight>
                <a:latin typeface="Menlo"/>
              </a:rPr>
              <a:t> </a:t>
            </a:r>
            <a:r>
              <a:rPr lang="en-US" b="0" dirty="0" err="1">
                <a:solidFill>
                  <a:srgbClr val="000000"/>
                </a:solidFill>
                <a:effectLst/>
                <a:highlight>
                  <a:srgbClr val="FFFF00"/>
                </a:highlight>
                <a:latin typeface="Menlo"/>
              </a:rPr>
              <a:t>all_len</a:t>
            </a:r>
            <a:r>
              <a:rPr lang="en-US" b="0" dirty="0">
                <a:solidFill>
                  <a:srgbClr val="000000"/>
                </a:solidFill>
                <a:effectLst/>
                <a:highlight>
                  <a:srgbClr val="FFFF00"/>
                </a:highlight>
                <a:latin typeface="Menlo"/>
              </a:rPr>
              <a:t> = len1 + len2;</a:t>
            </a:r>
            <a:br>
              <a:rPr lang="en-US" b="0" dirty="0">
                <a:solidFill>
                  <a:srgbClr val="000000"/>
                </a:solidFill>
                <a:effectLst/>
                <a:highlight>
                  <a:srgbClr val="FFFF00"/>
                </a:highlight>
                <a:latin typeface="Menlo"/>
              </a:rPr>
            </a:br>
            <a:r>
              <a:rPr lang="en-US" b="0" dirty="0">
                <a:solidFill>
                  <a:srgbClr val="000000"/>
                </a:solidFill>
                <a:effectLst/>
                <a:latin typeface="Menlo"/>
              </a:rPr>
              <a:t>  </a:t>
            </a:r>
            <a:r>
              <a:rPr lang="en-US" b="0" dirty="0">
                <a:solidFill>
                  <a:srgbClr val="0000FF"/>
                </a:solidFill>
                <a:effectLst/>
                <a:highlight>
                  <a:srgbClr val="FFFF00"/>
                </a:highlight>
                <a:latin typeface="Menlo"/>
              </a:rPr>
              <a:t>if</a:t>
            </a:r>
            <a:r>
              <a:rPr lang="en-US" b="0" dirty="0">
                <a:solidFill>
                  <a:srgbClr val="000000"/>
                </a:solidFill>
                <a:effectLst/>
                <a:highlight>
                  <a:srgbClr val="FFFF00"/>
                </a:highlight>
                <a:latin typeface="Menlo"/>
              </a:rPr>
              <a:t>(</a:t>
            </a:r>
            <a:r>
              <a:rPr lang="en-US" b="0" dirty="0" err="1">
                <a:solidFill>
                  <a:srgbClr val="000000"/>
                </a:solidFill>
                <a:effectLst/>
                <a:highlight>
                  <a:srgbClr val="FFFF00"/>
                </a:highlight>
                <a:latin typeface="Menlo"/>
              </a:rPr>
              <a:t>all_len</a:t>
            </a:r>
            <a:r>
              <a:rPr lang="en-US" b="0" dirty="0">
                <a:solidFill>
                  <a:srgbClr val="000000"/>
                </a:solidFill>
                <a:effectLst/>
                <a:highlight>
                  <a:srgbClr val="FFFF00"/>
                </a:highlight>
                <a:latin typeface="Menlo"/>
              </a:rPr>
              <a:t>&lt;MAX_INFO){</a:t>
            </a:r>
          </a:p>
          <a:p>
            <a:r>
              <a:rPr lang="en-US" b="0" dirty="0">
                <a:solidFill>
                  <a:srgbClr val="000000"/>
                </a:solidFill>
                <a:effectLst/>
                <a:latin typeface="Menlo"/>
              </a:rPr>
              <a:t>     </a:t>
            </a:r>
            <a:r>
              <a:rPr lang="en-US" b="0" dirty="0" err="1">
                <a:solidFill>
                  <a:srgbClr val="000000"/>
                </a:solidFill>
                <a:effectLst/>
                <a:latin typeface="Menlo"/>
              </a:rPr>
              <a:t>strcpy</a:t>
            </a:r>
            <a:r>
              <a:rPr lang="en-US" b="0" dirty="0">
                <a:solidFill>
                  <a:srgbClr val="000000"/>
                </a:solidFill>
                <a:effectLst/>
                <a:latin typeface="Menlo"/>
              </a:rPr>
              <a:t>(info,info1);</a:t>
            </a:r>
          </a:p>
          <a:p>
            <a:r>
              <a:rPr lang="en-US" b="0" dirty="0">
                <a:solidFill>
                  <a:srgbClr val="000000"/>
                </a:solidFill>
                <a:effectLst/>
                <a:latin typeface="Menlo"/>
              </a:rPr>
              <a:t>     </a:t>
            </a:r>
            <a:r>
              <a:rPr lang="en-US" b="0" dirty="0" err="1">
                <a:solidFill>
                  <a:srgbClr val="000000"/>
                </a:solidFill>
                <a:effectLst/>
                <a:latin typeface="Menlo"/>
              </a:rPr>
              <a:t>strcat</a:t>
            </a:r>
            <a:r>
              <a:rPr lang="en-US" b="0" dirty="0">
                <a:solidFill>
                  <a:srgbClr val="000000"/>
                </a:solidFill>
                <a:effectLst/>
                <a:latin typeface="Menlo"/>
              </a:rPr>
              <a:t>(info,info2);</a:t>
            </a:r>
          </a:p>
          <a:p>
            <a:r>
              <a:rPr lang="en-US" b="0" dirty="0">
                <a:solidFill>
                  <a:srgbClr val="000000"/>
                </a:solidFill>
                <a:effectLst/>
                <a:latin typeface="Menlo"/>
              </a:rPr>
              <a:t>  }</a:t>
            </a:r>
          </a:p>
          <a:p>
            <a:r>
              <a:rPr lang="en-US" b="0" dirty="0">
                <a:solidFill>
                  <a:srgbClr val="000000"/>
                </a:solidFill>
                <a:effectLst/>
                <a:latin typeface="Menlo"/>
              </a:rPr>
              <a:t>  </a:t>
            </a:r>
            <a:r>
              <a:rPr lang="en-US" b="0" dirty="0" err="1">
                <a:solidFill>
                  <a:srgbClr val="000000"/>
                </a:solidFill>
                <a:effectLst/>
                <a:highlight>
                  <a:srgbClr val="FFFF00"/>
                </a:highlight>
                <a:latin typeface="Menlo"/>
              </a:rPr>
              <a:t>fuc_ptr</a:t>
            </a:r>
            <a:r>
              <a:rPr lang="en-US" b="0" dirty="0">
                <a:solidFill>
                  <a:srgbClr val="000000"/>
                </a:solidFill>
                <a:effectLst/>
                <a:highlight>
                  <a:srgbClr val="FFFF00"/>
                </a:highlight>
                <a:latin typeface="Menlo"/>
              </a:rPr>
              <a:t>();</a:t>
            </a:r>
          </a:p>
          <a:p>
            <a:r>
              <a:rPr lang="en-US" b="0" dirty="0">
                <a:solidFill>
                  <a:srgbClr val="0000FF"/>
                </a:solidFill>
                <a:effectLst/>
                <a:latin typeface="Menlo"/>
              </a:rPr>
              <a:t>  return</a:t>
            </a:r>
            <a:r>
              <a:rPr lang="en-US" b="0" dirty="0">
                <a:solidFill>
                  <a:srgbClr val="000000"/>
                </a:solidFill>
                <a:effectLst/>
                <a:latin typeface="Menlo"/>
              </a:rPr>
              <a:t> </a:t>
            </a:r>
            <a:r>
              <a:rPr lang="en-US" b="0" dirty="0">
                <a:solidFill>
                  <a:srgbClr val="098658"/>
                </a:solidFill>
                <a:effectLst/>
                <a:latin typeface="Menlo"/>
              </a:rPr>
              <a:t>0</a:t>
            </a:r>
            <a:r>
              <a:rPr lang="en-US" b="0" dirty="0">
                <a:solidFill>
                  <a:srgbClr val="000000"/>
                </a:solidFill>
                <a:effectLst/>
                <a:latin typeface="Menlo"/>
              </a:rPr>
              <a:t>;</a:t>
            </a:r>
          </a:p>
          <a:p>
            <a:r>
              <a:rPr lang="en-US" b="0" dirty="0">
                <a:solidFill>
                  <a:srgbClr val="000000"/>
                </a:solidFill>
                <a:effectLst/>
                <a:latin typeface="Menlo"/>
              </a:rPr>
              <a:t>}</a:t>
            </a:r>
          </a:p>
        </p:txBody>
      </p:sp>
    </p:spTree>
    <p:extLst>
      <p:ext uri="{BB962C8B-B14F-4D97-AF65-F5344CB8AC3E}">
        <p14:creationId xmlns:p14="http://schemas.microsoft.com/office/powerpoint/2010/main" val="68469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基本概念</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65179"/>
            <a:ext cx="5111750" cy="524354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61254"/>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缓冲区溢出攻击</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39770"/>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是指发生缓冲区溢出时，溢出的数据会覆盖相邻内存空间的返回地址，函数指针，堆管理结构等合法数据，从而使程序运行失败，发生转向去执行其他程序代码或者执行预先注入内存缓冲区中的代码。</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漏洞成因</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429495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造成缓冲区溢出的根本原因是缺乏类型安全的程序设计语言（</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等），处于效率的考虑，部分函数不对数组边界条件和函数指针引用等进行边界检查。例如，</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标准库中和字符串操作有关的函数，像</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strcat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sprintf</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gets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等函数中，数组和指针都没有自动边界检查。 </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程序员开发时必须自己进行边界检查，防范缓冲区溢出，否则所开发的程序就存在缓冲区溢出的安全隐患。</a:t>
            </a:r>
            <a:endParaRPr kumimoji="1" lang="zh-CN" altLang="en-US" sz="2000" dirty="0">
              <a:solidFill>
                <a:schemeClr val="tx1">
                  <a:lumMod val="85000"/>
                  <a:lumOff val="15000"/>
                </a:schemeClr>
              </a:solidFill>
            </a:endParaRPr>
          </a:p>
        </p:txBody>
      </p:sp>
    </p:spTree>
    <p:extLst>
      <p:ext uri="{BB962C8B-B14F-4D97-AF65-F5344CB8AC3E}">
        <p14:creationId xmlns:p14="http://schemas.microsoft.com/office/powerpoint/2010/main" val="29898700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       整数溢出示例</a:t>
            </a:r>
            <a:endParaRPr kumimoji="1" lang="en" altLang="zh-CN" sz="32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488867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dirty="0">
                <a:latin typeface="Microsoft YaHei" panose="020B0503020204020204" pitchFamily="34" charset="-122"/>
                <a:ea typeface="Microsoft YaHei" panose="020B0503020204020204" pitchFamily="34" charset="-122"/>
              </a:rPr>
              <a:t>在</a:t>
            </a:r>
            <a:r>
              <a:rPr kumimoji="1" lang="en-US" altLang="zh-CN" sz="2000" dirty="0">
                <a:latin typeface="Microsoft YaHei" panose="020B0503020204020204" pitchFamily="34" charset="-122"/>
                <a:ea typeface="Microsoft YaHei" panose="020B0503020204020204" pitchFamily="34" charset="-122"/>
              </a:rPr>
              <a:t>input.txt</a:t>
            </a:r>
            <a:r>
              <a:rPr kumimoji="1" lang="zh-CN" altLang="en-US" sz="2000" dirty="0">
                <a:latin typeface="Microsoft YaHei" panose="020B0503020204020204" pitchFamily="34" charset="-122"/>
                <a:ea typeface="Microsoft YaHei" panose="020B0503020204020204" pitchFamily="34" charset="-122"/>
              </a:rPr>
              <a:t>中存储以</a:t>
            </a:r>
            <a:r>
              <a:rPr kumimoji="1" lang="en-US" altLang="zh-CN" sz="2000" dirty="0">
                <a:latin typeface="Microsoft YaHei" panose="020B0503020204020204" pitchFamily="34" charset="-122"/>
                <a:ea typeface="Microsoft YaHei" panose="020B0503020204020204" pitchFamily="34" charset="-122"/>
              </a:rPr>
              <a:t>’ ’</a:t>
            </a:r>
            <a:r>
              <a:rPr kumimoji="1" lang="zh-CN" altLang="en-US" sz="2000" dirty="0">
                <a:latin typeface="Microsoft YaHei" panose="020B0503020204020204" pitchFamily="34" charset="-122"/>
                <a:ea typeface="Microsoft YaHei" panose="020B0503020204020204" pitchFamily="34" charset="-122"/>
              </a:rPr>
              <a:t>分割的两个字符串，且长度相加少于</a:t>
            </a:r>
            <a:r>
              <a:rPr kumimoji="1" lang="en-US" altLang="zh-CN" sz="2000" dirty="0">
                <a:latin typeface="Microsoft YaHei" panose="020B0503020204020204" pitchFamily="34" charset="-122"/>
                <a:ea typeface="Microsoft YaHei" panose="020B0503020204020204" pitchFamily="34" charset="-122"/>
              </a:rPr>
              <a:t>32767</a:t>
            </a:r>
            <a:r>
              <a:rPr kumimoji="1" lang="zh-CN" altLang="en-US" sz="2000" dirty="0">
                <a:latin typeface="Microsoft YaHei" panose="020B0503020204020204" pitchFamily="34" charset="-122"/>
                <a:ea typeface="Microsoft YaHei" panose="020B0503020204020204" pitchFamily="34" charset="-122"/>
              </a:rPr>
              <a:t>时：</a:t>
            </a:r>
            <a:endParaRPr kumimoji="1" lang="zh-CN" altLang="en-US" sz="20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文本框 15">
            <a:extLst>
              <a:ext uri="{FF2B5EF4-FFF2-40B4-BE49-F238E27FC236}">
                <a16:creationId xmlns:a16="http://schemas.microsoft.com/office/drawing/2014/main" id="{3F472FF1-5875-D9F8-85CA-69FAA56500A8}"/>
              </a:ext>
            </a:extLst>
          </p:cNvPr>
          <p:cNvSpPr txBox="1"/>
          <p:nvPr/>
        </p:nvSpPr>
        <p:spPr>
          <a:xfrm>
            <a:off x="6384031" y="1148820"/>
            <a:ext cx="4963399" cy="707886"/>
          </a:xfrm>
          <a:prstGeom prst="rect">
            <a:avLst/>
          </a:prstGeom>
          <a:noFill/>
        </p:spPr>
        <p:txBody>
          <a:bodyPr wrap="square" rtlCol="0">
            <a:spAutoFit/>
          </a:bodyPr>
          <a:lstStyle/>
          <a:p>
            <a:pPr lvl="0">
              <a:defRPr/>
            </a:pPr>
            <a:r>
              <a:rPr kumimoji="1" lang="zh-CN" altLang="en-US" sz="2000" dirty="0">
                <a:latin typeface="Microsoft YaHei" panose="020B0503020204020204" pitchFamily="34" charset="-122"/>
                <a:ea typeface="Microsoft YaHei" panose="020B0503020204020204" pitchFamily="34" charset="-122"/>
              </a:rPr>
              <a:t>在</a:t>
            </a:r>
            <a:r>
              <a:rPr kumimoji="1" lang="en-US" altLang="zh-CN" sz="2000" dirty="0">
                <a:latin typeface="Microsoft YaHei" panose="020B0503020204020204" pitchFamily="34" charset="-122"/>
                <a:ea typeface="Microsoft YaHei" panose="020B0503020204020204" pitchFamily="34" charset="-122"/>
              </a:rPr>
              <a:t>input.txt</a:t>
            </a:r>
            <a:r>
              <a:rPr kumimoji="1" lang="zh-CN" altLang="en-US" sz="2000" dirty="0">
                <a:latin typeface="Microsoft YaHei" panose="020B0503020204020204" pitchFamily="34" charset="-122"/>
                <a:ea typeface="Microsoft YaHei" panose="020B0503020204020204" pitchFamily="34" charset="-122"/>
              </a:rPr>
              <a:t>中存储以</a:t>
            </a:r>
            <a:r>
              <a:rPr kumimoji="1" lang="en-US" altLang="zh-CN" sz="2000" dirty="0">
                <a:latin typeface="Microsoft YaHei" panose="020B0503020204020204" pitchFamily="34" charset="-122"/>
                <a:ea typeface="Microsoft YaHei" panose="020B0503020204020204" pitchFamily="34" charset="-122"/>
              </a:rPr>
              <a:t>’ ’</a:t>
            </a:r>
            <a:r>
              <a:rPr kumimoji="1" lang="zh-CN" altLang="en-US" sz="2000" dirty="0">
                <a:latin typeface="Microsoft YaHei" panose="020B0503020204020204" pitchFamily="34" charset="-122"/>
                <a:ea typeface="Microsoft YaHei" panose="020B0503020204020204" pitchFamily="34" charset="-122"/>
              </a:rPr>
              <a:t>分割的两个字符串，且长度相加多于</a:t>
            </a:r>
            <a:r>
              <a:rPr kumimoji="1" lang="en-US" altLang="zh-CN" sz="2000" dirty="0">
                <a:latin typeface="Microsoft YaHei" panose="020B0503020204020204" pitchFamily="34" charset="-122"/>
                <a:ea typeface="Microsoft YaHei" panose="020B0503020204020204" pitchFamily="34" charset="-122"/>
              </a:rPr>
              <a:t>32767</a:t>
            </a:r>
            <a:r>
              <a:rPr kumimoji="1" lang="zh-CN" altLang="en-US" sz="2000" dirty="0">
                <a:latin typeface="Microsoft YaHei" panose="020B0503020204020204" pitchFamily="34" charset="-122"/>
                <a:ea typeface="Microsoft YaHei" panose="020B0503020204020204" pitchFamily="34" charset="-122"/>
              </a:rPr>
              <a:t>时：</a:t>
            </a:r>
          </a:p>
        </p:txBody>
      </p:sp>
      <p:pic>
        <p:nvPicPr>
          <p:cNvPr id="3" name="图片 2">
            <a:extLst>
              <a:ext uri="{FF2B5EF4-FFF2-40B4-BE49-F238E27FC236}">
                <a16:creationId xmlns:a16="http://schemas.microsoft.com/office/drawing/2014/main" id="{AFE64F8C-213C-C128-A5DF-94002B2C859B}"/>
              </a:ext>
            </a:extLst>
          </p:cNvPr>
          <p:cNvPicPr>
            <a:picLocks noChangeAspect="1"/>
          </p:cNvPicPr>
          <p:nvPr/>
        </p:nvPicPr>
        <p:blipFill>
          <a:blip r:embed="rId2"/>
          <a:stretch>
            <a:fillRect/>
          </a:stretch>
        </p:blipFill>
        <p:spPr>
          <a:xfrm>
            <a:off x="844569" y="2132856"/>
            <a:ext cx="4940554" cy="3505380"/>
          </a:xfrm>
          <a:prstGeom prst="rect">
            <a:avLst/>
          </a:prstGeom>
        </p:spPr>
      </p:pic>
      <p:pic>
        <p:nvPicPr>
          <p:cNvPr id="7" name="图片 6">
            <a:extLst>
              <a:ext uri="{FF2B5EF4-FFF2-40B4-BE49-F238E27FC236}">
                <a16:creationId xmlns:a16="http://schemas.microsoft.com/office/drawing/2014/main" id="{9F870A72-AC65-060E-3154-D49FD6F1A6B9}"/>
              </a:ext>
            </a:extLst>
          </p:cNvPr>
          <p:cNvPicPr>
            <a:picLocks noChangeAspect="1"/>
          </p:cNvPicPr>
          <p:nvPr/>
        </p:nvPicPr>
        <p:blipFill>
          <a:blip r:embed="rId3"/>
          <a:stretch>
            <a:fillRect/>
          </a:stretch>
        </p:blipFill>
        <p:spPr>
          <a:xfrm>
            <a:off x="6407218" y="2780928"/>
            <a:ext cx="4940213" cy="2449350"/>
          </a:xfrm>
          <a:prstGeom prst="rect">
            <a:avLst/>
          </a:prstGeom>
        </p:spPr>
      </p:pic>
    </p:spTree>
    <p:extLst>
      <p:ext uri="{BB962C8B-B14F-4D97-AF65-F5344CB8AC3E}">
        <p14:creationId xmlns:p14="http://schemas.microsoft.com/office/powerpoint/2010/main" val="14015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       整数溢出示例</a:t>
            </a:r>
            <a:endParaRPr kumimoji="1" lang="en" altLang="zh-CN" sz="32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11750" cy="5256212"/>
            <a:chOff x="623888" y="1052513"/>
            <a:chExt cx="5111750" cy="5256212"/>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A5FFB534-A007-DC6E-779C-C54B198959B3}"/>
                </a:ext>
              </a:extLst>
            </p:cNvPr>
            <p:cNvSpPr txBox="1"/>
            <p:nvPr/>
          </p:nvSpPr>
          <p:spPr>
            <a:xfrm>
              <a:off x="761369" y="1148820"/>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0048AA"/>
                  </a:solidFill>
                  <a:effectLst/>
                  <a:uLnTx/>
                  <a:uFillTx/>
                  <a:latin typeface="Microsoft YaHei" panose="020B0503020204020204" pitchFamily="34" charset="-122"/>
                  <a:ea typeface="Microsoft YaHei" panose="020B0503020204020204" pitchFamily="34" charset="-122"/>
                  <a:cs typeface="+mn-cs"/>
                </a:rPr>
                <a:t>分析</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623888" y="1706792"/>
              <a:ext cx="4976989"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short</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型整数表示范围为</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-32768 ~ 32767</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，当</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len1+len2</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超过了</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short</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型整数的最大范围后会变为一个负数，将满足</a:t>
              </a:r>
              <a:r>
                <a:rPr kumimoji="0" lang="en-US" altLang="zh-CN" sz="2400" b="0" i="0" u="none" strike="noStrike" kern="1200" cap="none" spc="0" normalizeH="0" baseline="0" noProof="0" dirty="0" err="1">
                  <a:ln>
                    <a:noFill/>
                  </a:ln>
                  <a:effectLst/>
                  <a:uLnTx/>
                  <a:uFillTx/>
                  <a:latin typeface="Microsoft YaHei" panose="020B0503020204020204" pitchFamily="34" charset="-122"/>
                  <a:ea typeface="Microsoft YaHei" panose="020B0503020204020204" pitchFamily="34" charset="-122"/>
                  <a:cs typeface="+mn-cs"/>
                </a:rPr>
                <a:t>all_len</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&lt;MAX_INFO</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的判断条件，进而进入</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if</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的分支语句。于是继续执行</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if</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语句的时候，将</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info1</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与</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info2</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的内容都写进</a:t>
              </a:r>
              <a:r>
                <a:rPr kumimoji="0" lang="en-US" altLang="zh-CN"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info</a:t>
              </a:r>
              <a:r>
                <a:rPr kumimoji="0" lang="zh-CN" altLang="en-US" sz="2400" b="0"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cs typeface="+mn-cs"/>
                </a:rPr>
                <a:t>中。</a:t>
              </a:r>
            </a:p>
          </p:txBody>
        </p:sp>
      </p:grpSp>
      <p:grpSp>
        <p:nvGrpSpPr>
          <p:cNvPr id="13" name="组合 12">
            <a:extLst>
              <a:ext uri="{FF2B5EF4-FFF2-40B4-BE49-F238E27FC236}">
                <a16:creationId xmlns:a16="http://schemas.microsoft.com/office/drawing/2014/main" id="{5D9DC5DC-8FF1-6E1A-5C1D-FBF82AF6C8A5}"/>
              </a:ext>
            </a:extLst>
          </p:cNvPr>
          <p:cNvGrpSpPr/>
          <p:nvPr/>
        </p:nvGrpSpPr>
        <p:grpSpPr>
          <a:xfrm>
            <a:off x="6313488" y="1052513"/>
            <a:ext cx="5111750" cy="5256212"/>
            <a:chOff x="623888" y="1052513"/>
            <a:chExt cx="5111750" cy="5256212"/>
          </a:xfrm>
        </p:grpSpPr>
        <p:sp>
          <p:nvSpPr>
            <p:cNvPr id="14" name="矩形 13">
              <a:extLst>
                <a:ext uri="{FF2B5EF4-FFF2-40B4-BE49-F238E27FC236}">
                  <a16:creationId xmlns:a16="http://schemas.microsoft.com/office/drawing/2014/main" id="{0065E4BB-623F-ED4D-6B5D-ABB3EA8A6B08}"/>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F3A26240-894B-6B0B-E15D-310F4FF11E82}"/>
                </a:ext>
              </a:extLst>
            </p:cNvPr>
            <p:cNvSpPr txBox="1"/>
            <p:nvPr/>
          </p:nvSpPr>
          <p:spPr>
            <a:xfrm>
              <a:off x="761369" y="1148820"/>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0048AA"/>
                  </a:solidFill>
                  <a:effectLst/>
                  <a:uLnTx/>
                  <a:uFillTx/>
                  <a:latin typeface="Microsoft YaHei" panose="020B0503020204020204" pitchFamily="34" charset="-122"/>
                  <a:ea typeface="Microsoft YaHei" panose="020B0503020204020204" pitchFamily="34" charset="-122"/>
                  <a:cs typeface="+mn-cs"/>
                </a:rPr>
                <a:t>分析</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761369" y="1815075"/>
              <a:ext cx="4824536" cy="1980799"/>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超出</a:t>
              </a:r>
              <a:r>
                <a:rPr kumimoji="1" lang="en-US" altLang="zh-CN"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32767</a:t>
              </a:r>
              <a:r>
                <a:rPr kumimoji="1" lang="zh-CN" altLang="en-US"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个字符的部分造成</a:t>
              </a:r>
              <a:r>
                <a:rPr kumimoji="1" lang="en-US" altLang="zh-CN"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info</a:t>
              </a:r>
              <a:r>
                <a:rPr kumimoji="1" lang="zh-CN" altLang="en-US"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数组溢出，覆盖了</a:t>
              </a:r>
              <a:r>
                <a:rPr kumimoji="1" lang="en-US" altLang="zh-CN" sz="2000" b="0" i="0" u="none" strike="noStrike" kern="1200" cap="none" spc="0" normalizeH="0" baseline="0" noProof="0" dirty="0" err="1">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func_ptr</a:t>
              </a:r>
              <a:r>
                <a:rPr kumimoji="1" lang="zh-CN" altLang="en-US"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rPr>
                <a:t>变量。</a:t>
              </a:r>
              <a:endParaRPr kumimoji="1" lang="en-US" altLang="zh-CN"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例如：</a:t>
              </a:r>
              <a:r>
                <a:rPr kumimoji="1" lang="en-US" altLang="zh-CN" sz="2000" dirty="0" err="1">
                  <a:solidFill>
                    <a:prstClr val="black">
                      <a:lumMod val="85000"/>
                      <a:lumOff val="15000"/>
                    </a:prstClr>
                  </a:solidFill>
                  <a:latin typeface="Microsoft YaHei" panose="020B0503020204020204" pitchFamily="34" charset="-122"/>
                  <a:ea typeface="Microsoft YaHei" panose="020B0503020204020204" pitchFamily="34" charset="-122"/>
                </a:rPr>
                <a:t>func_ptr</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被“</a:t>
              </a:r>
              <a:r>
                <a:rPr kumimoji="1" lang="en-US" altLang="zh-CN" sz="2000" dirty="0" err="1">
                  <a:solidFill>
                    <a:prstClr val="black">
                      <a:lumMod val="85000"/>
                      <a:lumOff val="15000"/>
                    </a:prstClr>
                  </a:solidFill>
                  <a:latin typeface="Microsoft YaHei" panose="020B0503020204020204" pitchFamily="34" charset="-122"/>
                  <a:ea typeface="Microsoft YaHei" panose="020B0503020204020204" pitchFamily="34" charset="-122"/>
                </a:rPr>
                <a:t>aaaa</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”覆盖，</a:t>
              </a:r>
              <a:r>
                <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rPr>
                <a:t>EIP</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被控制为</a:t>
              </a:r>
              <a:r>
                <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rPr>
                <a:t>0x61616161</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a:t>
              </a:r>
              <a:r>
                <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rPr>
                <a:t>0x61</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为“</a:t>
              </a:r>
              <a:r>
                <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rPr>
                <a:t>a</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”的</a:t>
              </a:r>
              <a:r>
                <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rPr>
                <a:t>ASCII</a:t>
              </a: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码。</a:t>
              </a:r>
              <a:endParaRPr kumimoji="1" lang="zh-CN" altLang="en-US" sz="2000" b="0" i="0" u="none" strike="noStrike" kern="1200" cap="none" spc="0" normalizeH="0" baseline="0" noProof="0" dirty="0">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cs typeface="+mn-cs"/>
              </a:endParaRPr>
            </a:p>
          </p:txBody>
        </p:sp>
      </p:grpSp>
    </p:spTree>
    <p:extLst>
      <p:ext uri="{BB962C8B-B14F-4D97-AF65-F5344CB8AC3E}">
        <p14:creationId xmlns:p14="http://schemas.microsoft.com/office/powerpoint/2010/main" val="167428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FEE6303-E55A-7281-3089-D60F489DAA0B}"/>
              </a:ext>
            </a:extLst>
          </p:cNvPr>
          <p:cNvSpPr txBox="1"/>
          <p:nvPr>
            <p:custDataLst>
              <p:tags r:id="rId2"/>
            </p:custDataLst>
          </p:nvPr>
        </p:nvSpPr>
        <p:spPr>
          <a:xfrm>
            <a:off x="1219200" y="635000"/>
            <a:ext cx="9753600" cy="5530304"/>
          </a:xfrm>
          <a:prstGeom prst="rect">
            <a:avLst/>
          </a:prstGeom>
          <a:noFill/>
        </p:spPr>
        <p:txBody>
          <a:bodyPr vert="horz" wrap="square" rtlCol="0" anchor="ctr" anchorCtr="0">
            <a:noAutofit/>
          </a:bodyPr>
          <a:lstStyle/>
          <a:p>
            <a:r>
              <a:rPr lang="en-US" sz="2800" b="0" dirty="0">
                <a:solidFill>
                  <a:srgbClr val="0000FF"/>
                </a:solidFill>
                <a:effectLst/>
                <a:latin typeface="Menlo"/>
              </a:rPr>
              <a:t>#include</a:t>
            </a:r>
            <a:r>
              <a:rPr lang="en-US" sz="2800" b="0" dirty="0">
                <a:solidFill>
                  <a:srgbClr val="A31515"/>
                </a:solidFill>
                <a:effectLst/>
                <a:latin typeface="Menlo"/>
              </a:rPr>
              <a:t>&lt;iostream&gt;</a:t>
            </a:r>
            <a:endParaRPr lang="en-US" sz="2800" b="0" dirty="0">
              <a:solidFill>
                <a:srgbClr val="000000"/>
              </a:solidFill>
              <a:effectLst/>
              <a:latin typeface="Menlo"/>
            </a:endParaRPr>
          </a:p>
          <a:p>
            <a:br>
              <a:rPr lang="en-US" sz="2800" b="0" dirty="0">
                <a:solidFill>
                  <a:srgbClr val="000000"/>
                </a:solidFill>
                <a:effectLst/>
                <a:latin typeface="Menlo"/>
              </a:rPr>
            </a:br>
            <a:r>
              <a:rPr lang="en-US" sz="2800" b="0" dirty="0">
                <a:solidFill>
                  <a:srgbClr val="0000FF"/>
                </a:solidFill>
                <a:effectLst/>
                <a:latin typeface="Menlo"/>
              </a:rPr>
              <a:t>int</a:t>
            </a:r>
            <a:r>
              <a:rPr lang="en-US" sz="2800" b="0" dirty="0">
                <a:solidFill>
                  <a:srgbClr val="000000"/>
                </a:solidFill>
                <a:effectLst/>
                <a:latin typeface="Menlo"/>
              </a:rPr>
              <a:t> main(){</a:t>
            </a:r>
          </a:p>
          <a:p>
            <a:r>
              <a:rPr lang="en-US" sz="2800" b="0" dirty="0">
                <a:solidFill>
                  <a:srgbClr val="0000FF"/>
                </a:solidFill>
                <a:effectLst/>
                <a:latin typeface="Menlo"/>
              </a:rPr>
              <a:t>     short</a:t>
            </a:r>
            <a:r>
              <a:rPr lang="en-US" sz="2800" b="0" dirty="0">
                <a:solidFill>
                  <a:srgbClr val="000000"/>
                </a:solidFill>
                <a:effectLst/>
                <a:latin typeface="Menlo"/>
              </a:rPr>
              <a:t> a = </a:t>
            </a:r>
            <a:r>
              <a:rPr lang="en-US" sz="2800" b="0" dirty="0">
                <a:solidFill>
                  <a:srgbClr val="098658"/>
                </a:solidFill>
                <a:effectLst/>
                <a:latin typeface="Menlo"/>
              </a:rPr>
              <a:t>32767</a:t>
            </a:r>
            <a:r>
              <a:rPr lang="en-US" sz="2800" b="0" dirty="0">
                <a:solidFill>
                  <a:srgbClr val="000000"/>
                </a:solidFill>
                <a:effectLst/>
                <a:latin typeface="Menlo"/>
              </a:rPr>
              <a:t>;</a:t>
            </a:r>
          </a:p>
          <a:p>
            <a:r>
              <a:rPr lang="en-US" sz="2800" b="0" dirty="0">
                <a:solidFill>
                  <a:srgbClr val="0000FF"/>
                </a:solidFill>
                <a:effectLst/>
                <a:latin typeface="Menlo"/>
              </a:rPr>
              <a:t>     short</a:t>
            </a:r>
            <a:r>
              <a:rPr lang="en-US" sz="2800" b="0" dirty="0">
                <a:solidFill>
                  <a:srgbClr val="000000"/>
                </a:solidFill>
                <a:effectLst/>
                <a:latin typeface="Menlo"/>
              </a:rPr>
              <a:t> b = a + </a:t>
            </a:r>
            <a:r>
              <a:rPr lang="en-US" sz="2800" b="0" dirty="0">
                <a:solidFill>
                  <a:srgbClr val="098658"/>
                </a:solidFill>
                <a:effectLst/>
                <a:latin typeface="Menlo"/>
              </a:rPr>
              <a:t>1</a:t>
            </a:r>
            <a:r>
              <a:rPr lang="en-US" sz="2800" b="0" dirty="0">
                <a:solidFill>
                  <a:srgbClr val="000000"/>
                </a:solidFill>
                <a:effectLst/>
                <a:latin typeface="Menlo"/>
              </a:rPr>
              <a:t>;</a:t>
            </a:r>
          </a:p>
          <a:p>
            <a:r>
              <a:rPr lang="en-US" sz="2800" b="0" dirty="0">
                <a:solidFill>
                  <a:srgbClr val="0000FF"/>
                </a:solidFill>
                <a:effectLst/>
                <a:latin typeface="Menlo"/>
              </a:rPr>
              <a:t>     int</a:t>
            </a:r>
            <a:r>
              <a:rPr lang="en-US" sz="2800" b="0" dirty="0">
                <a:solidFill>
                  <a:srgbClr val="000000"/>
                </a:solidFill>
                <a:effectLst/>
                <a:latin typeface="Menlo"/>
              </a:rPr>
              <a:t> c = b;</a:t>
            </a:r>
          </a:p>
          <a:p>
            <a:r>
              <a:rPr lang="en-US" sz="2800" b="0" dirty="0">
                <a:solidFill>
                  <a:srgbClr val="000000"/>
                </a:solidFill>
                <a:effectLst/>
                <a:latin typeface="Menlo"/>
              </a:rPr>
              <a:t>     </a:t>
            </a:r>
            <a:r>
              <a:rPr lang="en-US" sz="2800" b="0" dirty="0" err="1">
                <a:solidFill>
                  <a:srgbClr val="000000"/>
                </a:solidFill>
                <a:effectLst/>
                <a:latin typeface="Menlo"/>
              </a:rPr>
              <a:t>printf</a:t>
            </a:r>
            <a:r>
              <a:rPr lang="en-US" sz="2800" b="0" dirty="0">
                <a:solidFill>
                  <a:srgbClr val="000000"/>
                </a:solidFill>
                <a:effectLst/>
                <a:latin typeface="Menlo"/>
              </a:rPr>
              <a:t>(</a:t>
            </a:r>
            <a:r>
              <a:rPr lang="en-US" sz="2800" b="0" dirty="0">
                <a:solidFill>
                  <a:srgbClr val="A31515"/>
                </a:solidFill>
                <a:effectLst/>
                <a:latin typeface="Menlo"/>
              </a:rPr>
              <a:t>"%d"</a:t>
            </a:r>
            <a:r>
              <a:rPr lang="en-US" sz="2800" b="0" dirty="0">
                <a:solidFill>
                  <a:srgbClr val="000000"/>
                </a:solidFill>
                <a:effectLst/>
                <a:latin typeface="Menlo"/>
              </a:rPr>
              <a:t>, c);</a:t>
            </a:r>
          </a:p>
          <a:p>
            <a:r>
              <a:rPr lang="en-US" sz="2800" b="0" dirty="0">
                <a:solidFill>
                  <a:srgbClr val="0000FF"/>
                </a:solidFill>
                <a:effectLst/>
                <a:latin typeface="Menlo"/>
              </a:rPr>
              <a:t>     return</a:t>
            </a:r>
            <a:r>
              <a:rPr lang="en-US" sz="2800" b="0" dirty="0">
                <a:solidFill>
                  <a:srgbClr val="000000"/>
                </a:solidFill>
                <a:effectLst/>
                <a:latin typeface="Menlo"/>
              </a:rPr>
              <a:t> </a:t>
            </a:r>
            <a:r>
              <a:rPr lang="en-US" sz="2800" b="0" dirty="0">
                <a:solidFill>
                  <a:srgbClr val="098658"/>
                </a:solidFill>
                <a:effectLst/>
                <a:latin typeface="Menlo"/>
              </a:rPr>
              <a:t>0</a:t>
            </a:r>
            <a:r>
              <a:rPr lang="en-US" sz="2800" b="0" dirty="0">
                <a:solidFill>
                  <a:srgbClr val="000000"/>
                </a:solidFill>
                <a:effectLst/>
                <a:latin typeface="Menlo"/>
              </a:rPr>
              <a:t>;</a:t>
            </a:r>
          </a:p>
          <a:p>
            <a:r>
              <a:rPr lang="en-US" sz="2800" b="0" dirty="0">
                <a:solidFill>
                  <a:srgbClr val="000000"/>
                </a:solidFill>
                <a:effectLst/>
                <a:latin typeface="Menlo"/>
              </a:rPr>
              <a:t>}</a:t>
            </a:r>
            <a:endParaRPr lang="en-US" sz="2800" dirty="0">
              <a:solidFill>
                <a:srgbClr val="000000"/>
              </a:solidFill>
              <a:latin typeface="Menlo"/>
            </a:endParaRPr>
          </a:p>
          <a:p>
            <a:r>
              <a:rPr lang="zh-CN" altLang="en-US" sz="2800" dirty="0">
                <a:solidFill>
                  <a:srgbClr val="000000"/>
                </a:solidFill>
                <a:latin typeface="Menlo"/>
              </a:rPr>
              <a:t>以上程序的输出为：</a:t>
            </a:r>
            <a:r>
              <a:rPr lang="zh-CN" altLang="en-US" sz="2800" dirty="0">
                <a:solidFill>
                  <a:srgbClr val="639EF4"/>
                </a:solidFill>
                <a:latin typeface="Menlo"/>
              </a:rPr>
              <a:t> </a:t>
            </a:r>
            <a:r>
              <a:rPr lang="en-US" altLang="zh-CN" sz="2800" dirty="0">
                <a:solidFill>
                  <a:srgbClr val="639EF4"/>
                </a:solidFill>
                <a:latin typeface="Menlo"/>
              </a:rPr>
              <a:t>[</a:t>
            </a:r>
            <a:r>
              <a:rPr lang="zh-CN" altLang="en-US" sz="2800" dirty="0">
                <a:solidFill>
                  <a:srgbClr val="639EF4"/>
                </a:solidFill>
                <a:latin typeface="Menlo"/>
              </a:rPr>
              <a:t>填空</a:t>
            </a:r>
            <a:r>
              <a:rPr lang="en-US" altLang="zh-CN" sz="2800" dirty="0">
                <a:solidFill>
                  <a:srgbClr val="639EF4"/>
                </a:solidFill>
                <a:latin typeface="Menlo"/>
              </a:rPr>
              <a:t>1]</a:t>
            </a:r>
            <a:r>
              <a:rPr lang="en-US" altLang="zh-CN" sz="2800" dirty="0">
                <a:solidFill>
                  <a:srgbClr val="000000"/>
                </a:solidFill>
                <a:latin typeface="Menlo"/>
              </a:rPr>
              <a:t> </a:t>
            </a:r>
            <a:endParaRPr lang="en-US" sz="2800" b="0" dirty="0">
              <a:solidFill>
                <a:srgbClr val="000000"/>
              </a:solidFill>
              <a:effectLst/>
              <a:latin typeface="Menlo"/>
            </a:endParaRPr>
          </a:p>
        </p:txBody>
      </p:sp>
      <p:sp>
        <p:nvSpPr>
          <p:cNvPr id="7" name="矩形: 圆角 6">
            <a:extLst>
              <a:ext uri="{FF2B5EF4-FFF2-40B4-BE49-F238E27FC236}">
                <a16:creationId xmlns:a16="http://schemas.microsoft.com/office/drawing/2014/main" id="{81A662F0-5F73-DDCD-EED1-8587B4B011B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384937C-8EAD-64DA-41E2-96E2D41F6C89}"/>
              </a:ext>
            </a:extLst>
          </p:cNvPr>
          <p:cNvGrpSpPr/>
          <p:nvPr>
            <p:custDataLst>
              <p:tags r:id="rId4"/>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8234F8C5-DCEF-EACC-7737-D8EE72D89B30}"/>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1D66A8FB-7999-A53D-155A-5EB505203076}"/>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318A5F25-D93B-C5B5-82AA-AAB4AA03BB4F}"/>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1385D479-1408-4A9A-419C-10806E5168BE}"/>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0F1FA5B-4EA4-A02F-90FC-86A602ED7C45}"/>
              </a:ext>
            </a:extLst>
          </p:cNvPr>
          <p:cNvPicPr>
            <a:picLocks/>
          </p:cNvPicPr>
          <p:nvPr>
            <p:custDataLst>
              <p:tags r:id="rId5"/>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82502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04</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US" altLang="zh-CN" sz="6000" dirty="0">
                <a:solidFill>
                  <a:schemeClr val="bg1"/>
                </a:solidFill>
                <a:latin typeface="Microsoft YaHei" panose="020B0503020204020204" pitchFamily="34" charset="-122"/>
                <a:ea typeface="Microsoft YaHei" panose="020B0503020204020204" pitchFamily="34" charset="-122"/>
              </a:rPr>
              <a:t>Use</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US" altLang="zh-CN" sz="6000" dirty="0">
                <a:solidFill>
                  <a:schemeClr val="bg1"/>
                </a:solidFill>
                <a:latin typeface="Microsoft YaHei" panose="020B0503020204020204" pitchFamily="34" charset="-122"/>
                <a:ea typeface="Microsoft YaHei" panose="020B0503020204020204" pitchFamily="34" charset="-122"/>
              </a:rPr>
              <a:t>After</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US" altLang="zh-CN" sz="6000" dirty="0">
                <a:solidFill>
                  <a:schemeClr val="bg1"/>
                </a:solidFill>
                <a:latin typeface="Microsoft YaHei" panose="020B0503020204020204" pitchFamily="34" charset="-122"/>
                <a:ea typeface="Microsoft YaHei" panose="020B0503020204020204" pitchFamily="34" charset="-122"/>
              </a:rPr>
              <a:t>Free</a:t>
            </a:r>
            <a:endParaRPr kumimoji="1" lang="zh-CN" altLang="en-US" sz="6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56980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6762" y="1148820"/>
            <a:ext cx="3168998" cy="461665"/>
          </a:xfrm>
          <a:prstGeom prst="rect">
            <a:avLst/>
          </a:prstGeom>
          <a:noFill/>
        </p:spPr>
        <p:txBody>
          <a:bodyPr wrap="squar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400" dirty="0">
                <a:solidFill>
                  <a:srgbClr val="0048AA"/>
                </a:solidFill>
                <a:latin typeface="Microsoft YaHei" panose="020B0503020204020204" pitchFamily="34" charset="-122"/>
                <a:ea typeface="Microsoft YaHei" panose="020B0503020204020204" pitchFamily="34" charset="-122"/>
              </a:rPr>
              <a:t>XP</a:t>
            </a:r>
            <a:r>
              <a:rPr kumimoji="1" lang="zh-CN" altLang="en-US" sz="2400" dirty="0">
                <a:solidFill>
                  <a:srgbClr val="0048AA"/>
                </a:solidFill>
                <a:latin typeface="Microsoft YaHei" panose="020B0503020204020204" pitchFamily="34" charset="-122"/>
                <a:ea typeface="Microsoft YaHei" panose="020B0503020204020204" pitchFamily="34" charset="-122"/>
              </a:rPr>
              <a:t>，</a:t>
            </a:r>
            <a:r>
              <a:rPr kumimoji="1" lang="en-US" altLang="zh-CN" sz="2400" dirty="0">
                <a:solidFill>
                  <a:srgbClr val="0048AA"/>
                </a:solidFill>
                <a:latin typeface="Microsoft YaHei" panose="020B0503020204020204" pitchFamily="34" charset="-122"/>
                <a:ea typeface="Microsoft YaHei" panose="020B0503020204020204" pitchFamily="34" charset="-122"/>
              </a:rPr>
              <a:t>VC6</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1" y="1706792"/>
            <a:ext cx="5048997" cy="4524315"/>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#include </a:t>
            </a:r>
            <a:r>
              <a:rPr lang="en" altLang="zh-CN" dirty="0">
                <a:latin typeface="Microsoft YaHei" panose="020B0503020204020204" pitchFamily="34" charset="-122"/>
                <a:ea typeface="Microsoft YaHei" panose="020B0503020204020204" pitchFamily="34" charset="-122"/>
              </a:rPr>
              <a:t>&lt;stdlib.h&gt;</a:t>
            </a:r>
          </a:p>
          <a:p>
            <a:r>
              <a:rPr lang="en" altLang="zh-CN" dirty="0">
                <a:solidFill>
                  <a:srgbClr val="0000FF"/>
                </a:solidFill>
                <a:latin typeface="Microsoft YaHei" panose="020B0503020204020204" pitchFamily="34" charset="-122"/>
                <a:ea typeface="Microsoft YaHei" panose="020B0503020204020204" pitchFamily="34" charset="-122"/>
              </a:rPr>
              <a:t>#include </a:t>
            </a:r>
            <a:r>
              <a:rPr lang="en" altLang="zh-CN" dirty="0">
                <a:latin typeface="Microsoft YaHei" panose="020B0503020204020204" pitchFamily="34" charset="-122"/>
                <a:ea typeface="Microsoft YaHei" panose="020B0503020204020204" pitchFamily="34" charset="-122"/>
              </a:rPr>
              <a:t>&lt;stdio.h&gt;</a:t>
            </a:r>
          </a:p>
          <a:p>
            <a:r>
              <a:rPr lang="en" altLang="zh-CN" dirty="0">
                <a:solidFill>
                  <a:srgbClr val="0000FF"/>
                </a:solidFill>
                <a:latin typeface="Microsoft YaHei" panose="020B0503020204020204" pitchFamily="34" charset="-122"/>
                <a:ea typeface="Microsoft YaHei" panose="020B0503020204020204" pitchFamily="34" charset="-122"/>
              </a:rPr>
              <a:t>#include </a:t>
            </a:r>
            <a:r>
              <a:rPr lang="en" altLang="zh-CN" dirty="0">
                <a:latin typeface="Microsoft YaHei" panose="020B0503020204020204" pitchFamily="34" charset="-122"/>
                <a:ea typeface="Microsoft YaHei" panose="020B0503020204020204" pitchFamily="34" charset="-122"/>
              </a:rPr>
              <a:t>&lt;string.h&gt;</a:t>
            </a:r>
          </a:p>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*p0=(</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malloc</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(p0,</a:t>
            </a:r>
            <a:r>
              <a:rPr lang="en" altLang="zh-CN" dirty="0">
                <a:solidFill>
                  <a:srgbClr val="A31515"/>
                </a:solidFill>
                <a:latin typeface="Microsoft YaHei" panose="020B0503020204020204" pitchFamily="34" charset="-122"/>
                <a:ea typeface="Microsoft YaHei" panose="020B0503020204020204" pitchFamily="34" charset="-122"/>
              </a:rPr>
              <a:t>"hello"</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"p0 address:</a:t>
            </a:r>
            <a:r>
              <a:rPr lang="en" altLang="zh-CN" dirty="0">
                <a:solidFill>
                  <a:srgbClr val="001080"/>
                </a:solidFill>
                <a:latin typeface="Microsoft YaHei" panose="020B0503020204020204" pitchFamily="34" charset="-122"/>
                <a:ea typeface="Microsoft YaHei" panose="020B0503020204020204" pitchFamily="34" charset="-122"/>
              </a:rPr>
              <a:t>%x</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,p0);</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"p0 :</a:t>
            </a:r>
            <a:r>
              <a:rPr lang="en" altLang="zh-CN" dirty="0">
                <a:solidFill>
                  <a:srgbClr val="001080"/>
                </a:solidFill>
                <a:latin typeface="Microsoft YaHei" panose="020B0503020204020204" pitchFamily="34" charset="-122"/>
                <a:ea typeface="Microsoft YaHei" panose="020B0503020204020204" pitchFamily="34" charset="-122"/>
              </a:rPr>
              <a:t>%s</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,p0);</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free</a:t>
            </a:r>
            <a:r>
              <a:rPr lang="en" altLang="zh-CN" dirty="0">
                <a:solidFill>
                  <a:srgbClr val="000000"/>
                </a:solidFill>
                <a:latin typeface="Microsoft YaHei" panose="020B0503020204020204" pitchFamily="34" charset="-122"/>
                <a:ea typeface="Microsoft YaHei" panose="020B0503020204020204" pitchFamily="34" charset="-122"/>
              </a:rPr>
              <a:t>(p0);</a:t>
            </a:r>
          </a:p>
          <a:p>
            <a:br>
              <a:rPr lang="en" altLang="zh-CN" dirty="0">
                <a:solidFill>
                  <a:srgbClr val="000000"/>
                </a:solidFill>
                <a:latin typeface="Microsoft YaHei" panose="020B0503020204020204" pitchFamily="34" charset="-122"/>
                <a:ea typeface="Microsoft YaHei" panose="020B0503020204020204" pitchFamily="34" charset="-122"/>
              </a:rPr>
            </a:b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*p1=(</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malloc</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(p1,</a:t>
            </a:r>
            <a:r>
              <a:rPr lang="en" altLang="zh-CN" dirty="0">
                <a:solidFill>
                  <a:srgbClr val="A31515"/>
                </a:solidFill>
                <a:latin typeface="Microsoft YaHei" panose="020B0503020204020204" pitchFamily="34" charset="-122"/>
                <a:ea typeface="Microsoft YaHei" panose="020B0503020204020204" pitchFamily="34" charset="-122"/>
              </a:rPr>
              <a:t>"world"</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"p1 address:</a:t>
            </a:r>
            <a:r>
              <a:rPr lang="en" altLang="zh-CN" dirty="0">
                <a:solidFill>
                  <a:srgbClr val="001080"/>
                </a:solidFill>
                <a:latin typeface="Microsoft YaHei" panose="020B0503020204020204" pitchFamily="34" charset="-122"/>
                <a:ea typeface="Microsoft YaHei" panose="020B0503020204020204" pitchFamily="34" charset="-122"/>
              </a:rPr>
              <a:t>%x</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,p1);</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"p0 :</a:t>
            </a:r>
            <a:r>
              <a:rPr lang="en" altLang="zh-CN" dirty="0">
                <a:solidFill>
                  <a:srgbClr val="001080"/>
                </a:solidFill>
                <a:latin typeface="Microsoft YaHei" panose="020B0503020204020204" pitchFamily="34" charset="-122"/>
                <a:ea typeface="Microsoft YaHei" panose="020B0503020204020204" pitchFamily="34" charset="-122"/>
              </a:rPr>
              <a:t>%s</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,p0);</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4657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运行结果</a:t>
            </a:r>
          </a:p>
        </p:txBody>
      </p:sp>
      <p:pic>
        <p:nvPicPr>
          <p:cNvPr id="2" name="图片 1">
            <a:extLst>
              <a:ext uri="{FF2B5EF4-FFF2-40B4-BE49-F238E27FC236}">
                <a16:creationId xmlns:a16="http://schemas.microsoft.com/office/drawing/2014/main" id="{35CDDC2D-0832-5B4C-FD95-E26C2D215B83}"/>
              </a:ext>
            </a:extLst>
          </p:cNvPr>
          <p:cNvPicPr>
            <a:picLocks noChangeAspect="1"/>
          </p:cNvPicPr>
          <p:nvPr/>
        </p:nvPicPr>
        <p:blipFill>
          <a:blip r:embed="rId2"/>
          <a:stretch>
            <a:fillRect/>
          </a:stretch>
        </p:blipFill>
        <p:spPr>
          <a:xfrm>
            <a:off x="6450969" y="1970302"/>
            <a:ext cx="4899041" cy="1782879"/>
          </a:xfrm>
          <a:prstGeom prst="rect">
            <a:avLst/>
          </a:prstGeom>
        </p:spPr>
      </p:pic>
    </p:spTree>
    <p:extLst>
      <p:ext uri="{BB962C8B-B14F-4D97-AF65-F5344CB8AC3E}">
        <p14:creationId xmlns:p14="http://schemas.microsoft.com/office/powerpoint/2010/main" val="32285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11750" cy="5256212"/>
            <a:chOff x="623888" y="1052513"/>
            <a:chExt cx="5111750" cy="5256212"/>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31679" y="1148820"/>
              <a:ext cx="300543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400" dirty="0">
                  <a:solidFill>
                    <a:srgbClr val="0048AA"/>
                  </a:solidFill>
                  <a:latin typeface="Microsoft YaHei" panose="020B0503020204020204" pitchFamily="34" charset="-122"/>
                  <a:ea typeface="Microsoft YaHei" panose="020B0503020204020204" pitchFamily="34" charset="-122"/>
                </a:rPr>
                <a:t>XP</a:t>
              </a:r>
              <a:r>
                <a:rPr kumimoji="1" lang="zh-CN" altLang="en-US" sz="2400" dirty="0">
                  <a:solidFill>
                    <a:srgbClr val="0048AA"/>
                  </a:solidFill>
                  <a:latin typeface="Microsoft YaHei" panose="020B0503020204020204" pitchFamily="34" charset="-122"/>
                  <a:ea typeface="Microsoft YaHei" panose="020B0503020204020204" pitchFamily="34" charset="-122"/>
                </a:rPr>
                <a:t>，</a:t>
              </a:r>
              <a:r>
                <a:rPr kumimoji="1" lang="en-US" altLang="zh-CN" sz="2400" dirty="0">
                  <a:solidFill>
                    <a:srgbClr val="0048AA"/>
                  </a:solidFill>
                  <a:latin typeface="Microsoft YaHei" panose="020B0503020204020204" pitchFamily="34" charset="-122"/>
                  <a:ea typeface="Microsoft YaHei" panose="020B0503020204020204" pitchFamily="34" charset="-122"/>
                </a:rPr>
                <a:t>VC6</a:t>
              </a:r>
            </a:p>
          </p:txBody>
        </p:sp>
      </p:grpSp>
      <p:grpSp>
        <p:nvGrpSpPr>
          <p:cNvPr id="13" name="组合 12">
            <a:extLst>
              <a:ext uri="{FF2B5EF4-FFF2-40B4-BE49-F238E27FC236}">
                <a16:creationId xmlns:a16="http://schemas.microsoft.com/office/drawing/2014/main" id="{5D9DC5DC-8FF1-6E1A-5C1D-FBF82AF6C8A5}"/>
              </a:ext>
            </a:extLst>
          </p:cNvPr>
          <p:cNvGrpSpPr/>
          <p:nvPr/>
        </p:nvGrpSpPr>
        <p:grpSpPr>
          <a:xfrm>
            <a:off x="6313488" y="1052513"/>
            <a:ext cx="5111750" cy="5256212"/>
            <a:chOff x="623888" y="1052513"/>
            <a:chExt cx="5111750" cy="5256212"/>
          </a:xfrm>
        </p:grpSpPr>
        <p:sp>
          <p:nvSpPr>
            <p:cNvPr id="14" name="矩形 13">
              <a:extLst>
                <a:ext uri="{FF2B5EF4-FFF2-40B4-BE49-F238E27FC236}">
                  <a16:creationId xmlns:a16="http://schemas.microsoft.com/office/drawing/2014/main" id="{0065E4BB-623F-ED4D-6B5D-ABB3EA8A6B08}"/>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7613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示例分析</a:t>
              </a:r>
            </a:p>
          </p:txBody>
        </p:sp>
      </p:grpSp>
      <p:sp>
        <p:nvSpPr>
          <p:cNvPr id="3" name="文本框 2">
            <a:extLst>
              <a:ext uri="{FF2B5EF4-FFF2-40B4-BE49-F238E27FC236}">
                <a16:creationId xmlns:a16="http://schemas.microsoft.com/office/drawing/2014/main" id="{42216E90-E7BC-13B7-8ED6-A223E4C950D6}"/>
              </a:ext>
            </a:extLst>
          </p:cNvPr>
          <p:cNvSpPr txBox="1"/>
          <p:nvPr/>
        </p:nvSpPr>
        <p:spPr>
          <a:xfrm>
            <a:off x="6450969" y="1815075"/>
            <a:ext cx="4824536" cy="2365456"/>
          </a:xfrm>
          <a:prstGeom prst="rect">
            <a:avLst/>
          </a:prstGeom>
          <a:noFill/>
        </p:spPr>
        <p:txBody>
          <a:bodyPr wrap="square" rtlCol="0">
            <a:spAutoFit/>
          </a:bodyPr>
          <a:lstStyle/>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指针</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申请了一块空间，然后将其释放。</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再次申请同样大小的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，被分到刚刚释放的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内存。</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程序在释放后又错误使用了</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，但其中内容已经是错误的。</a:t>
            </a:r>
          </a:p>
        </p:txBody>
      </p:sp>
      <p:sp>
        <p:nvSpPr>
          <p:cNvPr id="2" name="文本框 1">
            <a:extLst>
              <a:ext uri="{FF2B5EF4-FFF2-40B4-BE49-F238E27FC236}">
                <a16:creationId xmlns:a16="http://schemas.microsoft.com/office/drawing/2014/main" id="{20552201-809F-2DA8-589C-CAA96B965756}"/>
              </a:ext>
            </a:extLst>
          </p:cNvPr>
          <p:cNvSpPr txBox="1"/>
          <p:nvPr/>
        </p:nvSpPr>
        <p:spPr>
          <a:xfrm>
            <a:off x="758971" y="1706792"/>
            <a:ext cx="5048997" cy="4524315"/>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#include </a:t>
            </a:r>
            <a:r>
              <a:rPr lang="en" altLang="zh-CN" dirty="0">
                <a:latin typeface="Microsoft YaHei" panose="020B0503020204020204" pitchFamily="34" charset="-122"/>
                <a:ea typeface="Microsoft YaHei" panose="020B0503020204020204" pitchFamily="34" charset="-122"/>
              </a:rPr>
              <a:t>&lt;stdlib.h&gt;</a:t>
            </a:r>
          </a:p>
          <a:p>
            <a:r>
              <a:rPr lang="en" altLang="zh-CN" dirty="0">
                <a:solidFill>
                  <a:srgbClr val="0000FF"/>
                </a:solidFill>
                <a:latin typeface="Microsoft YaHei" panose="020B0503020204020204" pitchFamily="34" charset="-122"/>
                <a:ea typeface="Microsoft YaHei" panose="020B0503020204020204" pitchFamily="34" charset="-122"/>
              </a:rPr>
              <a:t>#include </a:t>
            </a:r>
            <a:r>
              <a:rPr lang="en" altLang="zh-CN" dirty="0">
                <a:latin typeface="Microsoft YaHei" panose="020B0503020204020204" pitchFamily="34" charset="-122"/>
                <a:ea typeface="Microsoft YaHei" panose="020B0503020204020204" pitchFamily="34" charset="-122"/>
              </a:rPr>
              <a:t>&lt;stdio.h&gt;</a:t>
            </a:r>
          </a:p>
          <a:p>
            <a:r>
              <a:rPr lang="en" altLang="zh-CN" dirty="0">
                <a:solidFill>
                  <a:srgbClr val="0000FF"/>
                </a:solidFill>
                <a:latin typeface="Microsoft YaHei" panose="020B0503020204020204" pitchFamily="34" charset="-122"/>
                <a:ea typeface="Microsoft YaHei" panose="020B0503020204020204" pitchFamily="34" charset="-122"/>
              </a:rPr>
              <a:t>#include </a:t>
            </a:r>
            <a:r>
              <a:rPr lang="en" altLang="zh-CN" dirty="0">
                <a:latin typeface="Microsoft YaHei" panose="020B0503020204020204" pitchFamily="34" charset="-122"/>
                <a:ea typeface="Microsoft YaHei" panose="020B0503020204020204" pitchFamily="34" charset="-122"/>
              </a:rPr>
              <a:t>&lt;string.h&gt;</a:t>
            </a:r>
          </a:p>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*p0=(</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malloc</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(p0,</a:t>
            </a:r>
            <a:r>
              <a:rPr lang="en" altLang="zh-CN" dirty="0">
                <a:solidFill>
                  <a:srgbClr val="A31515"/>
                </a:solidFill>
                <a:latin typeface="Microsoft YaHei" panose="020B0503020204020204" pitchFamily="34" charset="-122"/>
                <a:ea typeface="Microsoft YaHei" panose="020B0503020204020204" pitchFamily="34" charset="-122"/>
              </a:rPr>
              <a:t>"hello"</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"p0 address:</a:t>
            </a:r>
            <a:r>
              <a:rPr lang="en" altLang="zh-CN" dirty="0">
                <a:solidFill>
                  <a:srgbClr val="001080"/>
                </a:solidFill>
                <a:latin typeface="Microsoft YaHei" panose="020B0503020204020204" pitchFamily="34" charset="-122"/>
                <a:ea typeface="Microsoft YaHei" panose="020B0503020204020204" pitchFamily="34" charset="-122"/>
              </a:rPr>
              <a:t>%x</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,p0);</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"p0 :</a:t>
            </a:r>
            <a:r>
              <a:rPr lang="en" altLang="zh-CN" dirty="0">
                <a:solidFill>
                  <a:srgbClr val="001080"/>
                </a:solidFill>
                <a:latin typeface="Microsoft YaHei" panose="020B0503020204020204" pitchFamily="34" charset="-122"/>
                <a:ea typeface="Microsoft YaHei" panose="020B0503020204020204" pitchFamily="34" charset="-122"/>
              </a:rPr>
              <a:t>%s</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,p0);</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free</a:t>
            </a:r>
            <a:r>
              <a:rPr lang="en" altLang="zh-CN" dirty="0">
                <a:solidFill>
                  <a:srgbClr val="000000"/>
                </a:solidFill>
                <a:latin typeface="Microsoft YaHei" panose="020B0503020204020204" pitchFamily="34" charset="-122"/>
                <a:ea typeface="Microsoft YaHei" panose="020B0503020204020204" pitchFamily="34" charset="-122"/>
              </a:rPr>
              <a:t>(p0);</a:t>
            </a:r>
          </a:p>
          <a:p>
            <a:br>
              <a:rPr lang="en" altLang="zh-CN" dirty="0">
                <a:solidFill>
                  <a:srgbClr val="000000"/>
                </a:solidFill>
                <a:latin typeface="Microsoft YaHei" panose="020B0503020204020204" pitchFamily="34" charset="-122"/>
                <a:ea typeface="Microsoft YaHei" panose="020B0503020204020204" pitchFamily="34" charset="-122"/>
              </a:rPr>
            </a:b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*p1=(</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malloc</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(p1,</a:t>
            </a:r>
            <a:r>
              <a:rPr lang="en" altLang="zh-CN" dirty="0">
                <a:solidFill>
                  <a:srgbClr val="A31515"/>
                </a:solidFill>
                <a:latin typeface="Microsoft YaHei" panose="020B0503020204020204" pitchFamily="34" charset="-122"/>
                <a:ea typeface="Microsoft YaHei" panose="020B0503020204020204" pitchFamily="34" charset="-122"/>
              </a:rPr>
              <a:t>"world"</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"p1 address:</a:t>
            </a:r>
            <a:r>
              <a:rPr lang="en" altLang="zh-CN" dirty="0">
                <a:solidFill>
                  <a:srgbClr val="001080"/>
                </a:solidFill>
                <a:latin typeface="Microsoft YaHei" panose="020B0503020204020204" pitchFamily="34" charset="-122"/>
                <a:ea typeface="Microsoft YaHei" panose="020B0503020204020204" pitchFamily="34" charset="-122"/>
              </a:rPr>
              <a:t>%x</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,p1);</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"p0 :</a:t>
            </a:r>
            <a:r>
              <a:rPr lang="en" altLang="zh-CN" dirty="0">
                <a:solidFill>
                  <a:srgbClr val="001080"/>
                </a:solidFill>
                <a:latin typeface="Microsoft YaHei" panose="020B0503020204020204" pitchFamily="34" charset="-122"/>
                <a:ea typeface="Microsoft YaHei" panose="020B0503020204020204" pitchFamily="34" charset="-122"/>
              </a:rPr>
              <a:t>%s</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,p0);</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76225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2" y="1706792"/>
            <a:ext cx="5111750" cy="400110"/>
          </a:xfrm>
          <a:prstGeom prst="rect">
            <a:avLst/>
          </a:prstGeom>
          <a:noFill/>
        </p:spPr>
        <p:txBody>
          <a:bodyPr wrap="square" rtlCol="0">
            <a:spAutoFit/>
          </a:bodyPr>
          <a:lstStyle/>
          <a:p>
            <a:r>
              <a:rPr lang="en" altLang="zh-CN" sz="2000" dirty="0">
                <a:solidFill>
                  <a:srgbClr val="000000"/>
                </a:solidFill>
                <a:latin typeface="Microsoft YaHei" panose="020B0503020204020204" pitchFamily="34" charset="-122"/>
                <a:ea typeface="Microsoft YaHei" panose="020B0503020204020204" pitchFamily="34" charset="-122"/>
              </a:rPr>
              <a:t>Use After Free</a:t>
            </a:r>
            <a:r>
              <a:rPr lang="zh-CN" altLang="en" sz="2000" dirty="0">
                <a:solidFill>
                  <a:srgbClr val="000000"/>
                </a:solidFill>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rPr>
              <a:t>释放后重用，简称</a:t>
            </a:r>
            <a:r>
              <a:rPr lang="en-US" altLang="zh-CN" sz="2000" dirty="0" err="1">
                <a:solidFill>
                  <a:srgbClr val="000000"/>
                </a:solidFill>
                <a:latin typeface="Microsoft YaHei" panose="020B0503020204020204" pitchFamily="34" charset="-122"/>
                <a:ea typeface="Microsoft YaHei" panose="020B0503020204020204" pitchFamily="34" charset="-122"/>
              </a:rPr>
              <a:t>uaf</a:t>
            </a:r>
            <a:r>
              <a:rPr lang="zh-CN" altLang="en-US" sz="2000" dirty="0">
                <a:solidFill>
                  <a:srgbClr val="000000"/>
                </a:solidFill>
                <a:latin typeface="Microsoft YaHei" panose="020B0503020204020204" pitchFamily="34" charset="-122"/>
                <a:ea typeface="Microsoft YaHei" panose="020B0503020204020204" pitchFamily="34" charset="-122"/>
              </a:rPr>
              <a:t>。</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3" name="文本框 2">
            <a:extLst>
              <a:ext uri="{FF2B5EF4-FFF2-40B4-BE49-F238E27FC236}">
                <a16:creationId xmlns:a16="http://schemas.microsoft.com/office/drawing/2014/main" id="{42216E90-E7BC-13B7-8ED6-A223E4C950D6}"/>
              </a:ext>
            </a:extLst>
          </p:cNvPr>
          <p:cNvSpPr txBox="1"/>
          <p:nvPr/>
        </p:nvSpPr>
        <p:spPr>
          <a:xfrm>
            <a:off x="6450969" y="1815075"/>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内存释放后如果被恶意数据覆盖，再次使用可能导致控制流被劫持。</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正确做法：</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free(p0); p0=NULL;</a:t>
            </a:r>
          </a:p>
        </p:txBody>
      </p:sp>
    </p:spTree>
    <p:extLst>
      <p:ext uri="{BB962C8B-B14F-4D97-AF65-F5344CB8AC3E}">
        <p14:creationId xmlns:p14="http://schemas.microsoft.com/office/powerpoint/2010/main" val="24684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4" grpId="0" animBg="1"/>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 After 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39416" y="1109407"/>
            <a:ext cx="5472608" cy="400110"/>
          </a:xfrm>
          <a:prstGeom prst="rect">
            <a:avLst/>
          </a:prstGeom>
          <a:noFill/>
        </p:spPr>
        <p:txBody>
          <a:bodyPr wrap="squar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000" dirty="0">
                <a:solidFill>
                  <a:srgbClr val="0048AA"/>
                </a:solidFill>
                <a:latin typeface="Microsoft YaHei" panose="020B0503020204020204" pitchFamily="34" charset="-122"/>
                <a:ea typeface="Microsoft YaHei" panose="020B0503020204020204" pitchFamily="34" charset="-122"/>
              </a:rPr>
              <a:t> 64bit ubuntu 16.04</a:t>
            </a:r>
            <a:r>
              <a:rPr kumimoji="1" lang="zh-CN" altLang="en-US" sz="2000" dirty="0">
                <a:solidFill>
                  <a:srgbClr val="0048AA"/>
                </a:solidFill>
                <a:latin typeface="Microsoft YaHei" panose="020B0503020204020204" pitchFamily="34" charset="-122"/>
                <a:ea typeface="Microsoft YaHei" panose="020B0503020204020204" pitchFamily="34" charset="-122"/>
              </a:rPr>
              <a:t>，</a:t>
            </a:r>
            <a:r>
              <a:rPr kumimoji="1" lang="en-US" altLang="zh-CN" sz="2000" dirty="0" err="1">
                <a:solidFill>
                  <a:srgbClr val="0048AA"/>
                </a:solidFill>
                <a:latin typeface="Microsoft YaHei" panose="020B0503020204020204" pitchFamily="34" charset="-122"/>
                <a:ea typeface="Microsoft YaHei" panose="020B0503020204020204" pitchFamily="34" charset="-122"/>
              </a:rPr>
              <a:t>glibc</a:t>
            </a:r>
            <a:r>
              <a:rPr kumimoji="1" lang="en-US" altLang="zh-CN" sz="2000" dirty="0">
                <a:solidFill>
                  <a:srgbClr val="0048AA"/>
                </a:solidFill>
                <a:latin typeface="Microsoft YaHei" panose="020B0503020204020204" pitchFamily="34" charset="-122"/>
                <a:ea typeface="Microsoft YaHei" panose="020B0503020204020204" pitchFamily="34" charset="-122"/>
              </a:rPr>
              <a:t> 2.23</a:t>
            </a:r>
            <a:endParaRPr kumimoji="1" lang="zh-CN" altLang="en-US" sz="2000" dirty="0">
              <a:solidFill>
                <a:srgbClr val="0048AA"/>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6EF5C5E2-D73E-9162-DE59-39BBAF0B8A1E}"/>
              </a:ext>
            </a:extLst>
          </p:cNvPr>
          <p:cNvSpPr txBox="1"/>
          <p:nvPr/>
        </p:nvSpPr>
        <p:spPr>
          <a:xfrm>
            <a:off x="839416" y="1637049"/>
            <a:ext cx="6696744" cy="4031873"/>
          </a:xfrm>
          <a:prstGeom prst="rect">
            <a:avLst/>
          </a:prstGeom>
          <a:noFill/>
        </p:spPr>
        <p:txBody>
          <a:bodyPr wrap="square" rtlCol="0">
            <a:spAutoFit/>
          </a:bodyPr>
          <a:lstStyle/>
          <a:p>
            <a:r>
              <a:rPr lang="en-US" sz="1600" dirty="0">
                <a:solidFill>
                  <a:srgbClr val="0000FF"/>
                </a:solidFill>
                <a:latin typeface="Menlo" panose="020B0609030804020204"/>
              </a:rPr>
              <a:t>#include </a:t>
            </a:r>
            <a:r>
              <a:rPr lang="en-US" sz="1600" dirty="0">
                <a:solidFill>
                  <a:srgbClr val="A31515"/>
                </a:solidFill>
                <a:latin typeface="Menlo" panose="020B0609030804020204"/>
              </a:rPr>
              <a:t>&lt;</a:t>
            </a:r>
            <a:r>
              <a:rPr lang="en-US" sz="1600" dirty="0" err="1">
                <a:solidFill>
                  <a:srgbClr val="A31515"/>
                </a:solidFill>
                <a:latin typeface="Menlo" panose="020B0609030804020204"/>
              </a:rPr>
              <a:t>stdio.h</a:t>
            </a:r>
            <a:r>
              <a:rPr lang="en-US" sz="1600" dirty="0">
                <a:solidFill>
                  <a:srgbClr val="A31515"/>
                </a:solidFill>
                <a:latin typeface="Menlo" panose="020B0609030804020204"/>
              </a:rPr>
              <a:t>&gt;</a:t>
            </a:r>
            <a:endParaRPr lang="en-US" sz="1600" dirty="0">
              <a:solidFill>
                <a:srgbClr val="000000"/>
              </a:solidFill>
              <a:latin typeface="Menlo" panose="020B0609030804020204"/>
            </a:endParaRPr>
          </a:p>
          <a:p>
            <a:r>
              <a:rPr lang="en-US" sz="1600" dirty="0">
                <a:solidFill>
                  <a:srgbClr val="0000FF"/>
                </a:solidFill>
                <a:latin typeface="Menlo" panose="020B0609030804020204"/>
              </a:rPr>
              <a:t>#include </a:t>
            </a:r>
            <a:r>
              <a:rPr lang="en-US" sz="1600" dirty="0">
                <a:solidFill>
                  <a:srgbClr val="A31515"/>
                </a:solidFill>
                <a:latin typeface="Menlo" panose="020B0609030804020204"/>
              </a:rPr>
              <a:t>&lt;</a:t>
            </a:r>
            <a:r>
              <a:rPr lang="en-US" sz="1600" dirty="0" err="1">
                <a:solidFill>
                  <a:srgbClr val="A31515"/>
                </a:solidFill>
                <a:latin typeface="Menlo" panose="020B0609030804020204"/>
              </a:rPr>
              <a:t>stdlib.h</a:t>
            </a:r>
            <a:r>
              <a:rPr lang="en-US" sz="1600" dirty="0">
                <a:solidFill>
                  <a:srgbClr val="A31515"/>
                </a:solidFill>
                <a:latin typeface="Menlo" panose="020B0609030804020204"/>
              </a:rPr>
              <a:t>&gt;</a:t>
            </a:r>
            <a:endParaRPr lang="en-US" sz="1600" dirty="0">
              <a:solidFill>
                <a:srgbClr val="000000"/>
              </a:solidFill>
              <a:latin typeface="Menlo" panose="020B0609030804020204"/>
            </a:endParaRPr>
          </a:p>
          <a:p>
            <a:r>
              <a:rPr lang="en-US" sz="1600" dirty="0">
                <a:solidFill>
                  <a:srgbClr val="0000FF"/>
                </a:solidFill>
                <a:latin typeface="Menlo" panose="020B0609030804020204"/>
              </a:rPr>
              <a:t>#include </a:t>
            </a:r>
            <a:r>
              <a:rPr lang="en-US" sz="1600" dirty="0">
                <a:solidFill>
                  <a:srgbClr val="A31515"/>
                </a:solidFill>
                <a:latin typeface="Menlo" panose="020B0609030804020204"/>
              </a:rPr>
              <a:t>&lt;</a:t>
            </a:r>
            <a:r>
              <a:rPr lang="en-US" sz="1600" dirty="0" err="1">
                <a:solidFill>
                  <a:srgbClr val="A31515"/>
                </a:solidFill>
                <a:latin typeface="Menlo" panose="020B0609030804020204"/>
              </a:rPr>
              <a:t>string.h</a:t>
            </a:r>
            <a:r>
              <a:rPr lang="en-US" sz="1600" dirty="0">
                <a:solidFill>
                  <a:srgbClr val="A31515"/>
                </a:solidFill>
                <a:latin typeface="Menlo" panose="020B0609030804020204"/>
              </a:rPr>
              <a:t>&gt;</a:t>
            </a:r>
            <a:endParaRPr lang="en-US" sz="1600" dirty="0">
              <a:solidFill>
                <a:srgbClr val="000000"/>
              </a:solidFill>
              <a:latin typeface="Menlo" panose="020B0609030804020204"/>
            </a:endParaRPr>
          </a:p>
          <a:p>
            <a:br>
              <a:rPr lang="en-US" sz="1600" dirty="0">
                <a:solidFill>
                  <a:srgbClr val="000000"/>
                </a:solidFill>
                <a:latin typeface="Menlo" panose="020B0609030804020204"/>
              </a:rPr>
            </a:br>
            <a:r>
              <a:rPr lang="en-US" sz="1600" dirty="0">
                <a:solidFill>
                  <a:srgbClr val="0000FF"/>
                </a:solidFill>
                <a:latin typeface="Menlo" panose="020B0609030804020204"/>
              </a:rPr>
              <a:t>int</a:t>
            </a:r>
            <a:r>
              <a:rPr lang="en-US" sz="1600" dirty="0">
                <a:solidFill>
                  <a:srgbClr val="000000"/>
                </a:solidFill>
                <a:latin typeface="Menlo" panose="020B0609030804020204"/>
              </a:rPr>
              <a:t> main(){</a:t>
            </a:r>
          </a:p>
          <a:p>
            <a:r>
              <a:rPr lang="en-US" sz="1600" dirty="0">
                <a:solidFill>
                  <a:srgbClr val="0000FF"/>
                </a:solidFill>
                <a:latin typeface="Menlo" panose="020B0609030804020204"/>
              </a:rPr>
              <a:t>char</a:t>
            </a:r>
            <a:r>
              <a:rPr lang="en-US" sz="1600" dirty="0">
                <a:solidFill>
                  <a:srgbClr val="000000"/>
                </a:solidFill>
                <a:latin typeface="Menlo" panose="020B0609030804020204"/>
              </a:rPr>
              <a:t> *p = malloc(</a:t>
            </a:r>
            <a:r>
              <a:rPr lang="en-US" sz="1600" dirty="0">
                <a:solidFill>
                  <a:srgbClr val="098658"/>
                </a:solidFill>
                <a:latin typeface="Menlo" panose="020B0609030804020204"/>
              </a:rPr>
              <a:t>0x80</a:t>
            </a:r>
            <a:r>
              <a:rPr lang="en-US" sz="1600" dirty="0">
                <a:solidFill>
                  <a:srgbClr val="000000"/>
                </a:solidFill>
                <a:latin typeface="Menlo" panose="020B0609030804020204"/>
              </a:rPr>
              <a:t>);</a:t>
            </a:r>
          </a:p>
          <a:p>
            <a:r>
              <a:rPr lang="en-US" sz="1600" dirty="0" err="1">
                <a:solidFill>
                  <a:srgbClr val="000000"/>
                </a:solidFill>
                <a:latin typeface="Menlo" panose="020B0609030804020204"/>
              </a:rPr>
              <a:t>printf</a:t>
            </a:r>
            <a:r>
              <a:rPr lang="en-US" sz="1600" dirty="0">
                <a:solidFill>
                  <a:srgbClr val="000000"/>
                </a:solidFill>
                <a:latin typeface="Menlo" panose="020B0609030804020204"/>
              </a:rPr>
              <a:t>(</a:t>
            </a:r>
            <a:r>
              <a:rPr lang="en-US" sz="1600" dirty="0">
                <a:solidFill>
                  <a:srgbClr val="A31515"/>
                </a:solidFill>
                <a:latin typeface="Menlo" panose="020B0609030804020204"/>
              </a:rPr>
              <a:t>"p = %p\n"</a:t>
            </a:r>
            <a:r>
              <a:rPr lang="en-US" sz="1600" dirty="0">
                <a:solidFill>
                  <a:srgbClr val="000000"/>
                </a:solidFill>
                <a:latin typeface="Menlo" panose="020B0609030804020204"/>
              </a:rPr>
              <a:t>, p);</a:t>
            </a:r>
          </a:p>
          <a:p>
            <a:br>
              <a:rPr lang="en-US" sz="1600" dirty="0">
                <a:solidFill>
                  <a:srgbClr val="000000"/>
                </a:solidFill>
                <a:latin typeface="Menlo" panose="020B0609030804020204"/>
              </a:rPr>
            </a:br>
            <a:r>
              <a:rPr lang="en-US" sz="1600" dirty="0">
                <a:solidFill>
                  <a:srgbClr val="000000"/>
                </a:solidFill>
                <a:latin typeface="Menlo" panose="020B0609030804020204"/>
              </a:rPr>
              <a:t>free(p);</a:t>
            </a:r>
          </a:p>
          <a:p>
            <a:br>
              <a:rPr lang="en-US" sz="1600" dirty="0">
                <a:solidFill>
                  <a:srgbClr val="000000"/>
                </a:solidFill>
                <a:latin typeface="Menlo" panose="020B0609030804020204"/>
              </a:rPr>
            </a:br>
            <a:r>
              <a:rPr lang="en-US" sz="1600" dirty="0" err="1">
                <a:solidFill>
                  <a:srgbClr val="000000"/>
                </a:solidFill>
                <a:latin typeface="Menlo" panose="020B0609030804020204"/>
              </a:rPr>
              <a:t>printf</a:t>
            </a:r>
            <a:r>
              <a:rPr lang="en-US" sz="1600" dirty="0">
                <a:solidFill>
                  <a:srgbClr val="000000"/>
                </a:solidFill>
                <a:latin typeface="Menlo" panose="020B0609030804020204"/>
              </a:rPr>
              <a:t>(</a:t>
            </a:r>
            <a:r>
              <a:rPr lang="en-US" sz="1600" dirty="0">
                <a:solidFill>
                  <a:srgbClr val="A31515"/>
                </a:solidFill>
                <a:latin typeface="Menlo" panose="020B0609030804020204"/>
              </a:rPr>
              <a:t>"*p = %p\n"</a:t>
            </a:r>
            <a:r>
              <a:rPr lang="en-US" sz="1600" dirty="0">
                <a:solidFill>
                  <a:srgbClr val="000000"/>
                </a:solidFill>
                <a:latin typeface="Menlo" panose="020B0609030804020204"/>
              </a:rPr>
              <a:t>,*(</a:t>
            </a:r>
            <a:r>
              <a:rPr lang="en-US" sz="1600" dirty="0">
                <a:solidFill>
                  <a:srgbClr val="0000FF"/>
                </a:solidFill>
                <a:latin typeface="Menlo" panose="020B0609030804020204"/>
              </a:rPr>
              <a:t>void</a:t>
            </a:r>
            <a:r>
              <a:rPr lang="en-US" sz="1600" dirty="0">
                <a:solidFill>
                  <a:srgbClr val="000000"/>
                </a:solidFill>
                <a:latin typeface="Menlo" panose="020B0609030804020204"/>
              </a:rPr>
              <a:t> **)p);</a:t>
            </a:r>
          </a:p>
          <a:p>
            <a:r>
              <a:rPr lang="en-US" sz="1600" dirty="0" err="1">
                <a:solidFill>
                  <a:srgbClr val="000000"/>
                </a:solidFill>
                <a:latin typeface="Menlo" panose="020B0609030804020204"/>
              </a:rPr>
              <a:t>printf</a:t>
            </a:r>
            <a:r>
              <a:rPr lang="en-US" sz="1600" dirty="0">
                <a:solidFill>
                  <a:srgbClr val="000000"/>
                </a:solidFill>
                <a:latin typeface="Menlo" panose="020B0609030804020204"/>
              </a:rPr>
              <a:t>(</a:t>
            </a:r>
            <a:r>
              <a:rPr lang="en-US" sz="1600" dirty="0">
                <a:solidFill>
                  <a:srgbClr val="A31515"/>
                </a:solidFill>
                <a:latin typeface="Menlo" panose="020B0609030804020204"/>
              </a:rPr>
              <a:t>"</a:t>
            </a:r>
            <a:r>
              <a:rPr lang="en-US" sz="1600" dirty="0" err="1">
                <a:solidFill>
                  <a:srgbClr val="A31515"/>
                </a:solidFill>
                <a:latin typeface="Menlo" panose="020B0609030804020204"/>
              </a:rPr>
              <a:t>main_arena</a:t>
            </a:r>
            <a:r>
              <a:rPr lang="en-US" sz="1600" dirty="0">
                <a:solidFill>
                  <a:srgbClr val="A31515"/>
                </a:solidFill>
                <a:latin typeface="Menlo" panose="020B0609030804020204"/>
              </a:rPr>
              <a:t>=%p\n"</a:t>
            </a:r>
            <a:r>
              <a:rPr lang="en-US" sz="1600" dirty="0">
                <a:solidFill>
                  <a:srgbClr val="000000"/>
                </a:solidFill>
                <a:latin typeface="Menlo" panose="020B0609030804020204"/>
              </a:rPr>
              <a:t>,*(</a:t>
            </a:r>
            <a:r>
              <a:rPr lang="en-US" sz="1600" dirty="0">
                <a:solidFill>
                  <a:srgbClr val="0000FF"/>
                </a:solidFill>
                <a:latin typeface="Menlo" panose="020B0609030804020204"/>
              </a:rPr>
              <a:t>void</a:t>
            </a:r>
            <a:r>
              <a:rPr lang="en-US" sz="1600" dirty="0">
                <a:solidFill>
                  <a:srgbClr val="000000"/>
                </a:solidFill>
                <a:latin typeface="Menlo" panose="020B0609030804020204"/>
              </a:rPr>
              <a:t> **)p-</a:t>
            </a:r>
            <a:r>
              <a:rPr lang="en-US" sz="1600" dirty="0">
                <a:solidFill>
                  <a:srgbClr val="098658"/>
                </a:solidFill>
                <a:latin typeface="Menlo" panose="020B0609030804020204"/>
              </a:rPr>
              <a:t>88</a:t>
            </a:r>
            <a:r>
              <a:rPr lang="en-US" sz="1600" dirty="0">
                <a:solidFill>
                  <a:srgbClr val="000000"/>
                </a:solidFill>
                <a:latin typeface="Menlo" panose="020B0609030804020204"/>
              </a:rPr>
              <a:t>);</a:t>
            </a:r>
          </a:p>
          <a:p>
            <a:r>
              <a:rPr lang="en-US" sz="1600" dirty="0" err="1">
                <a:solidFill>
                  <a:srgbClr val="000000"/>
                </a:solidFill>
                <a:latin typeface="Menlo" panose="020B0609030804020204"/>
              </a:rPr>
              <a:t>printf</a:t>
            </a:r>
            <a:r>
              <a:rPr lang="en-US" sz="1600" dirty="0">
                <a:solidFill>
                  <a:srgbClr val="000000"/>
                </a:solidFill>
                <a:latin typeface="Menlo" panose="020B0609030804020204"/>
              </a:rPr>
              <a:t>(</a:t>
            </a:r>
            <a:r>
              <a:rPr lang="en-US" sz="1600" dirty="0">
                <a:solidFill>
                  <a:srgbClr val="A31515"/>
                </a:solidFill>
                <a:latin typeface="Menlo" panose="020B0609030804020204"/>
              </a:rPr>
              <a:t>"</a:t>
            </a:r>
            <a:r>
              <a:rPr lang="en-US" sz="1600" dirty="0" err="1">
                <a:solidFill>
                  <a:srgbClr val="A31515"/>
                </a:solidFill>
                <a:latin typeface="Menlo" panose="020B0609030804020204"/>
              </a:rPr>
              <a:t>libc</a:t>
            </a:r>
            <a:r>
              <a:rPr lang="en-US" sz="1600" dirty="0">
                <a:solidFill>
                  <a:srgbClr val="A31515"/>
                </a:solidFill>
                <a:latin typeface="Menlo" panose="020B0609030804020204"/>
              </a:rPr>
              <a:t> base=%p\n"</a:t>
            </a:r>
            <a:r>
              <a:rPr lang="en-US" sz="1600" dirty="0">
                <a:solidFill>
                  <a:srgbClr val="000000"/>
                </a:solidFill>
                <a:latin typeface="Menlo" panose="020B0609030804020204"/>
              </a:rPr>
              <a:t>,*(</a:t>
            </a:r>
            <a:r>
              <a:rPr lang="en-US" sz="1600" dirty="0">
                <a:solidFill>
                  <a:srgbClr val="0000FF"/>
                </a:solidFill>
                <a:latin typeface="Menlo" panose="020B0609030804020204"/>
              </a:rPr>
              <a:t>void</a:t>
            </a:r>
            <a:r>
              <a:rPr lang="en-US" sz="1600" dirty="0">
                <a:solidFill>
                  <a:srgbClr val="000000"/>
                </a:solidFill>
                <a:latin typeface="Menlo" panose="020B0609030804020204"/>
              </a:rPr>
              <a:t> **)p–</a:t>
            </a:r>
            <a:r>
              <a:rPr lang="en-US" sz="1600" dirty="0">
                <a:solidFill>
                  <a:srgbClr val="098658"/>
                </a:solidFill>
                <a:latin typeface="Menlo" panose="020B0609030804020204"/>
              </a:rPr>
              <a:t>88</a:t>
            </a:r>
            <a:r>
              <a:rPr lang="en-US" sz="1600" dirty="0">
                <a:solidFill>
                  <a:srgbClr val="000000"/>
                </a:solidFill>
                <a:latin typeface="Menlo" panose="020B0609030804020204"/>
              </a:rPr>
              <a:t>–</a:t>
            </a:r>
            <a:r>
              <a:rPr lang="en-US" sz="1600" dirty="0">
                <a:solidFill>
                  <a:srgbClr val="098658"/>
                </a:solidFill>
                <a:latin typeface="Menlo" panose="020B0609030804020204"/>
              </a:rPr>
              <a:t>0x3c4b20</a:t>
            </a:r>
            <a:r>
              <a:rPr lang="en-US" sz="1600" dirty="0">
                <a:solidFill>
                  <a:srgbClr val="000000"/>
                </a:solidFill>
                <a:latin typeface="Menlo" panose="020B0609030804020204"/>
              </a:rPr>
              <a:t>);</a:t>
            </a:r>
          </a:p>
          <a:p>
            <a:br>
              <a:rPr lang="en-US" sz="1600" dirty="0">
                <a:solidFill>
                  <a:srgbClr val="000000"/>
                </a:solidFill>
                <a:latin typeface="Menlo" panose="020B0609030804020204"/>
              </a:rPr>
            </a:br>
            <a:r>
              <a:rPr lang="en-US" sz="1600" dirty="0">
                <a:solidFill>
                  <a:srgbClr val="0000FF"/>
                </a:solidFill>
                <a:latin typeface="Menlo" panose="020B0609030804020204"/>
              </a:rPr>
              <a:t>return</a:t>
            </a:r>
            <a:r>
              <a:rPr lang="en-US" sz="1600" dirty="0">
                <a:solidFill>
                  <a:srgbClr val="000000"/>
                </a:solidFill>
                <a:latin typeface="Menlo" panose="020B0609030804020204"/>
              </a:rPr>
              <a:t> </a:t>
            </a:r>
            <a:r>
              <a:rPr lang="en-US" sz="1600" dirty="0">
                <a:solidFill>
                  <a:srgbClr val="098658"/>
                </a:solidFill>
                <a:latin typeface="Menlo" panose="020B0609030804020204"/>
              </a:rPr>
              <a:t>0</a:t>
            </a:r>
            <a:r>
              <a:rPr lang="en-US" sz="1600" dirty="0">
                <a:solidFill>
                  <a:srgbClr val="000000"/>
                </a:solidFill>
                <a:latin typeface="Menlo" panose="020B0609030804020204"/>
              </a:rPr>
              <a:t>;</a:t>
            </a:r>
          </a:p>
          <a:p>
            <a:r>
              <a:rPr lang="en-US" sz="1600" dirty="0">
                <a:solidFill>
                  <a:srgbClr val="000000"/>
                </a:solidFill>
                <a:latin typeface="Menlo" panose="020B0609030804020204"/>
              </a:rPr>
              <a:t>}</a:t>
            </a:r>
          </a:p>
        </p:txBody>
      </p:sp>
      <p:sp>
        <p:nvSpPr>
          <p:cNvPr id="32" name="矩形 31">
            <a:extLst>
              <a:ext uri="{FF2B5EF4-FFF2-40B4-BE49-F238E27FC236}">
                <a16:creationId xmlns:a16="http://schemas.microsoft.com/office/drawing/2014/main" id="{44338157-D3E1-B004-6A2B-58D00E602173}"/>
              </a:ext>
            </a:extLst>
          </p:cNvPr>
          <p:cNvSpPr/>
          <p:nvPr/>
        </p:nvSpPr>
        <p:spPr>
          <a:xfrm>
            <a:off x="5290340" y="1820086"/>
            <a:ext cx="1872208" cy="348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p = 0x602010</a:t>
            </a:r>
          </a:p>
        </p:txBody>
      </p:sp>
      <p:sp>
        <p:nvSpPr>
          <p:cNvPr id="33" name="矩形 32">
            <a:extLst>
              <a:ext uri="{FF2B5EF4-FFF2-40B4-BE49-F238E27FC236}">
                <a16:creationId xmlns:a16="http://schemas.microsoft.com/office/drawing/2014/main" id="{6F36C188-78EC-9C19-2D6D-1782560A8266}"/>
              </a:ext>
            </a:extLst>
          </p:cNvPr>
          <p:cNvSpPr/>
          <p:nvPr/>
        </p:nvSpPr>
        <p:spPr>
          <a:xfrm>
            <a:off x="5288650" y="2252729"/>
            <a:ext cx="6053048" cy="757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latin typeface="Arial" panose="020B0604020202020204" pitchFamily="34" charset="0"/>
              </a:rPr>
              <a:t>0x602010: 0x00000000 </a:t>
            </a:r>
            <a:r>
              <a:rPr lang="en-US" sz="1600" dirty="0" err="1">
                <a:solidFill>
                  <a:srgbClr val="000000"/>
                </a:solidFill>
                <a:latin typeface="Arial" panose="020B0604020202020204" pitchFamily="34" charset="0"/>
              </a:rPr>
              <a:t>0x00000000</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0x00000000</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0x00000000</a:t>
            </a:r>
            <a:endParaRPr lang="en-US" sz="1600" dirty="0">
              <a:solidFill>
                <a:srgbClr val="000000"/>
              </a:solidFill>
              <a:latin typeface="Arial" panose="020B0604020202020204" pitchFamily="34" charset="0"/>
            </a:endParaRPr>
          </a:p>
          <a:p>
            <a:r>
              <a:rPr lang="en-US" sz="1600" dirty="0">
                <a:solidFill>
                  <a:srgbClr val="000000"/>
                </a:solidFill>
                <a:latin typeface="Arial" panose="020B0604020202020204" pitchFamily="34" charset="0"/>
              </a:rPr>
              <a:t>0x602020: 0x00000000 </a:t>
            </a:r>
            <a:r>
              <a:rPr lang="en-US" sz="1600" dirty="0" err="1">
                <a:solidFill>
                  <a:srgbClr val="000000"/>
                </a:solidFill>
                <a:latin typeface="Arial" panose="020B0604020202020204" pitchFamily="34" charset="0"/>
              </a:rPr>
              <a:t>0x00000000</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0x00000000</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0x00000000</a:t>
            </a:r>
            <a:endParaRPr lang="en-US" sz="1600" dirty="0">
              <a:solidFill>
                <a:srgbClr val="000000"/>
              </a:solidFill>
              <a:latin typeface="Arial" panose="020B0604020202020204" pitchFamily="34" charset="0"/>
            </a:endParaRPr>
          </a:p>
          <a:p>
            <a:r>
              <a:rPr lang="en-US" sz="1600" dirty="0">
                <a:solidFill>
                  <a:srgbClr val="000000"/>
                </a:solidFill>
                <a:latin typeface="Arial" panose="020B0604020202020204" pitchFamily="34" charset="0"/>
              </a:rPr>
              <a:t>0x602030: 0x00000000 </a:t>
            </a:r>
            <a:r>
              <a:rPr lang="en-US" sz="1600" dirty="0" err="1">
                <a:solidFill>
                  <a:srgbClr val="000000"/>
                </a:solidFill>
                <a:latin typeface="Arial" panose="020B0604020202020204" pitchFamily="34" charset="0"/>
              </a:rPr>
              <a:t>0x00000000</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0x00000000</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0x00000000</a:t>
            </a:r>
            <a:endParaRPr lang="en-US" sz="1600" dirty="0">
              <a:solidFill>
                <a:srgbClr val="000000"/>
              </a:solidFill>
              <a:latin typeface="Arial" panose="020B0604020202020204" pitchFamily="34" charset="0"/>
            </a:endParaRPr>
          </a:p>
        </p:txBody>
      </p:sp>
      <p:sp>
        <p:nvSpPr>
          <p:cNvPr id="37" name="矩形 36">
            <a:extLst>
              <a:ext uri="{FF2B5EF4-FFF2-40B4-BE49-F238E27FC236}">
                <a16:creationId xmlns:a16="http://schemas.microsoft.com/office/drawing/2014/main" id="{D7E9816A-B56F-D19B-405C-628A6047FB5E}"/>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9DCB4BD3-2C0C-5698-E920-82706323A16B}"/>
              </a:ext>
            </a:extLst>
          </p:cNvPr>
          <p:cNvSpPr/>
          <p:nvPr/>
        </p:nvSpPr>
        <p:spPr>
          <a:xfrm>
            <a:off x="5288650" y="3215782"/>
            <a:ext cx="6053048" cy="757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latin typeface="Arial" panose="020B0604020202020204" pitchFamily="34" charset="0"/>
              </a:rPr>
              <a:t>0x602010: </a:t>
            </a:r>
            <a:r>
              <a:rPr lang="en-US" sz="1600" dirty="0">
                <a:solidFill>
                  <a:srgbClr val="000000"/>
                </a:solidFill>
                <a:highlight>
                  <a:srgbClr val="FFFF00"/>
                </a:highlight>
                <a:latin typeface="Arial" panose="020B0604020202020204" pitchFamily="34" charset="0"/>
              </a:rPr>
              <a:t>0xf7dd1b78 0x00007fff </a:t>
            </a:r>
            <a:r>
              <a:rPr lang="en-US" sz="1600" dirty="0">
                <a:solidFill>
                  <a:srgbClr val="000000"/>
                </a:solidFill>
                <a:latin typeface="Arial" panose="020B0604020202020204" pitchFamily="34" charset="0"/>
              </a:rPr>
              <a:t>0xf7dd1b78 0x00007fff</a:t>
            </a:r>
          </a:p>
          <a:p>
            <a:r>
              <a:rPr lang="en-US" sz="1600" dirty="0">
                <a:solidFill>
                  <a:srgbClr val="000000"/>
                </a:solidFill>
                <a:latin typeface="Arial" panose="020B0604020202020204" pitchFamily="34" charset="0"/>
              </a:rPr>
              <a:t>0x602020: 0x00000000 0x00000000 0x00000000 0x00000000</a:t>
            </a:r>
          </a:p>
          <a:p>
            <a:r>
              <a:rPr lang="en-US" sz="1600" dirty="0">
                <a:solidFill>
                  <a:srgbClr val="000000"/>
                </a:solidFill>
                <a:latin typeface="Arial" panose="020B0604020202020204" pitchFamily="34" charset="0"/>
              </a:rPr>
              <a:t>0x602030: 0x00000000 0x00000000 0x00000000 0x00000000</a:t>
            </a:r>
          </a:p>
        </p:txBody>
      </p:sp>
      <p:sp>
        <p:nvSpPr>
          <p:cNvPr id="6" name="矩形 5">
            <a:extLst>
              <a:ext uri="{FF2B5EF4-FFF2-40B4-BE49-F238E27FC236}">
                <a16:creationId xmlns:a16="http://schemas.microsoft.com/office/drawing/2014/main" id="{7769B76F-B2FC-9943-A448-2982CEC0DE78}"/>
              </a:ext>
            </a:extLst>
          </p:cNvPr>
          <p:cNvSpPr/>
          <p:nvPr/>
        </p:nvSpPr>
        <p:spPr>
          <a:xfrm>
            <a:off x="7237242" y="4068913"/>
            <a:ext cx="4104456" cy="33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*p = 0x7ffff7dd1b78</a:t>
            </a:r>
          </a:p>
        </p:txBody>
      </p:sp>
      <p:sp>
        <p:nvSpPr>
          <p:cNvPr id="7" name="矩形 6">
            <a:extLst>
              <a:ext uri="{FF2B5EF4-FFF2-40B4-BE49-F238E27FC236}">
                <a16:creationId xmlns:a16="http://schemas.microsoft.com/office/drawing/2014/main" id="{EA5110E5-EE0E-4971-1C6B-84F13D014785}"/>
              </a:ext>
            </a:extLst>
          </p:cNvPr>
          <p:cNvSpPr/>
          <p:nvPr/>
        </p:nvSpPr>
        <p:spPr>
          <a:xfrm>
            <a:off x="7237242" y="4521528"/>
            <a:ext cx="4104456" cy="336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Menlo" panose="020B0609030804020204"/>
              </a:rPr>
              <a:t>main_arena</a:t>
            </a:r>
            <a:r>
              <a:rPr lang="en-US" dirty="0">
                <a:solidFill>
                  <a:schemeClr val="tx1"/>
                </a:solidFill>
                <a:latin typeface="Menlo" panose="020B0609030804020204"/>
              </a:rPr>
              <a:t> = 0x7ffff7dd1b20</a:t>
            </a:r>
          </a:p>
        </p:txBody>
      </p:sp>
      <p:sp>
        <p:nvSpPr>
          <p:cNvPr id="8" name="矩形 7">
            <a:extLst>
              <a:ext uri="{FF2B5EF4-FFF2-40B4-BE49-F238E27FC236}">
                <a16:creationId xmlns:a16="http://schemas.microsoft.com/office/drawing/2014/main" id="{E85100A5-A105-C551-85A6-64629B956991}"/>
              </a:ext>
            </a:extLst>
          </p:cNvPr>
          <p:cNvSpPr/>
          <p:nvPr/>
        </p:nvSpPr>
        <p:spPr>
          <a:xfrm>
            <a:off x="7237242" y="4985609"/>
            <a:ext cx="4104456" cy="336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Menlo" panose="020B0609030804020204"/>
              </a:rPr>
              <a:t>libc</a:t>
            </a:r>
            <a:r>
              <a:rPr lang="en-US" dirty="0">
                <a:solidFill>
                  <a:schemeClr val="tx1"/>
                </a:solidFill>
                <a:latin typeface="Menlo" panose="020B0609030804020204"/>
              </a:rPr>
              <a:t> base = 0x7ffff7a0d000</a:t>
            </a:r>
          </a:p>
        </p:txBody>
      </p:sp>
    </p:spTree>
    <p:extLst>
      <p:ext uri="{BB962C8B-B14F-4D97-AF65-F5344CB8AC3E}">
        <p14:creationId xmlns:p14="http://schemas.microsoft.com/office/powerpoint/2010/main" val="406276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2" grpId="0" animBg="1"/>
      <p:bldP spid="33" grpId="0" animBg="1"/>
      <p:bldP spid="37" grpId="0" animBg="1"/>
      <p:bldP spid="2"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2637260"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Linux malloc</a:t>
            </a:r>
            <a:r>
              <a:rPr kumimoji="1" lang="zh-CN" altLang="en-US" sz="2400" dirty="0">
                <a:solidFill>
                  <a:srgbClr val="0048AA"/>
                </a:solidFill>
                <a:latin typeface="Microsoft YaHei" panose="020B0503020204020204" pitchFamily="34" charset="-122"/>
                <a:ea typeface="Microsoft YaHei" panose="020B0503020204020204" pitchFamily="34" charset="-122"/>
              </a:rPr>
              <a:t>机制</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2" y="1706792"/>
            <a:ext cx="5111750" cy="1015663"/>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在</a:t>
            </a:r>
            <a:r>
              <a:rPr lang="en-US" altLang="zh-CN" sz="2000" dirty="0">
                <a:solidFill>
                  <a:srgbClr val="000000"/>
                </a:solidFill>
                <a:latin typeface="Microsoft YaHei" panose="020B0503020204020204" pitchFamily="34" charset="-122"/>
                <a:ea typeface="Microsoft YaHei" panose="020B0503020204020204" pitchFamily="34" charset="-122"/>
              </a:rPr>
              <a:t>Linux malloc</a:t>
            </a:r>
            <a:r>
              <a:rPr lang="zh-CN" altLang="en-US" sz="2000" dirty="0">
                <a:solidFill>
                  <a:srgbClr val="000000"/>
                </a:solidFill>
                <a:latin typeface="Microsoft YaHei" panose="020B0503020204020204" pitchFamily="34" charset="-122"/>
                <a:ea typeface="Microsoft YaHei" panose="020B0503020204020204" pitchFamily="34" charset="-122"/>
              </a:rPr>
              <a:t>的实现中，一个空闲链表被称作一个</a:t>
            </a:r>
            <a:r>
              <a:rPr lang="en-US" altLang="zh-CN" sz="2000" dirty="0">
                <a:solidFill>
                  <a:srgbClr val="000000"/>
                </a:solidFill>
                <a:latin typeface="Microsoft YaHei" panose="020B0503020204020204" pitchFamily="34" charset="-122"/>
                <a:ea typeface="Microsoft YaHei" panose="020B0503020204020204" pitchFamily="34" charset="-122"/>
              </a:rPr>
              <a:t>bin</a:t>
            </a:r>
            <a:r>
              <a:rPr lang="zh-CN" altLang="en-US" sz="2000" dirty="0">
                <a:solidFill>
                  <a:srgbClr val="000000"/>
                </a:solidFill>
                <a:latin typeface="Microsoft YaHei" panose="020B0503020204020204" pitchFamily="34" charset="-122"/>
                <a:ea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rPr>
              <a:t>malloc</a:t>
            </a:r>
            <a:r>
              <a:rPr lang="zh-CN" altLang="en-US" sz="2000" dirty="0">
                <a:solidFill>
                  <a:srgbClr val="000000"/>
                </a:solidFill>
                <a:latin typeface="Microsoft YaHei" panose="020B0503020204020204" pitchFamily="34" charset="-122"/>
                <a:ea typeface="Microsoft YaHei" panose="020B0503020204020204" pitchFamily="34" charset="-122"/>
              </a:rPr>
              <a:t>的实现中有下面几种</a:t>
            </a:r>
            <a:r>
              <a:rPr lang="en-US" altLang="zh-CN" sz="2000" dirty="0">
                <a:solidFill>
                  <a:srgbClr val="000000"/>
                </a:solidFill>
                <a:latin typeface="Microsoft YaHei" panose="020B0503020204020204" pitchFamily="34" charset="-122"/>
                <a:ea typeface="Microsoft YaHei" panose="020B0503020204020204" pitchFamily="34" charset="-122"/>
              </a:rPr>
              <a:t>bin</a:t>
            </a:r>
            <a:r>
              <a:rPr lang="zh-CN" altLang="en-US" sz="2000" dirty="0">
                <a:solidFill>
                  <a:srgbClr val="000000"/>
                </a:solidFill>
                <a:latin typeface="Microsoft YaHei" panose="020B0503020204020204" pitchFamily="34" charset="-122"/>
                <a:ea typeface="Microsoft YaHei" panose="020B0503020204020204" pitchFamily="34" charset="-122"/>
              </a:rPr>
              <a:t>：</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2565767"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 Unsorted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42216E90-E7BC-13B7-8ED6-A223E4C950D6}"/>
              </a:ext>
            </a:extLst>
          </p:cNvPr>
          <p:cNvSpPr txBox="1"/>
          <p:nvPr/>
        </p:nvSpPr>
        <p:spPr>
          <a:xfrm>
            <a:off x="6377060" y="1815075"/>
            <a:ext cx="5048178" cy="4289123"/>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释放一个不属于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fast bin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chunk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，并且该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chunk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不和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top chunk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紧邻时，该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chunk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会被首先放到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unsorted bin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Font typeface="Arial" panose="020B0604020202020204" pitchFamily="34" charset="0"/>
              <a:buChar char="•"/>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当一个较大的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chunk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被分割成两半后，如果剩下的部分大于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MINSIZE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，就会被放到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unsorted bin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Font typeface="Arial" panose="020B0604020202020204" pitchFamily="34" charset="0"/>
              <a:buChar char="•"/>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当进行空闲堆块合并时，如果合并后的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chunk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不和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top chunk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近邻的话，可能会把合并后的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chunk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放到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unsorted bin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a:t>
            </a:r>
          </a:p>
        </p:txBody>
      </p:sp>
      <p:grpSp>
        <p:nvGrpSpPr>
          <p:cNvPr id="2" name="组合 1">
            <a:extLst>
              <a:ext uri="{FF2B5EF4-FFF2-40B4-BE49-F238E27FC236}">
                <a16:creationId xmlns:a16="http://schemas.microsoft.com/office/drawing/2014/main" id="{E000AD39-0153-A17B-13AB-C8B8FCD5A9F1}"/>
              </a:ext>
            </a:extLst>
          </p:cNvPr>
          <p:cNvGrpSpPr/>
          <p:nvPr/>
        </p:nvGrpSpPr>
        <p:grpSpPr>
          <a:xfrm>
            <a:off x="899702" y="2760789"/>
            <a:ext cx="4844579" cy="525548"/>
            <a:chOff x="1037584" y="1052512"/>
            <a:chExt cx="10116824" cy="793198"/>
          </a:xfrm>
        </p:grpSpPr>
        <p:sp>
          <p:nvSpPr>
            <p:cNvPr id="6" name="矩形 5">
              <a:extLst>
                <a:ext uri="{FF2B5EF4-FFF2-40B4-BE49-F238E27FC236}">
                  <a16:creationId xmlns:a16="http://schemas.microsoft.com/office/drawing/2014/main" id="{F6C51D37-F74D-1A38-C9A1-EE3C12F58F33}"/>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AA129DB9-C563-6A85-FEDB-33EB19D420AD}"/>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Unsorted bin</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8" name="组合 7">
            <a:extLst>
              <a:ext uri="{FF2B5EF4-FFF2-40B4-BE49-F238E27FC236}">
                <a16:creationId xmlns:a16="http://schemas.microsoft.com/office/drawing/2014/main" id="{A9CFA64C-AA0D-5D94-A43B-D914E1BC3B43}"/>
              </a:ext>
            </a:extLst>
          </p:cNvPr>
          <p:cNvGrpSpPr/>
          <p:nvPr/>
        </p:nvGrpSpPr>
        <p:grpSpPr>
          <a:xfrm>
            <a:off x="899702" y="3570979"/>
            <a:ext cx="4844579" cy="524960"/>
            <a:chOff x="1037584" y="1052512"/>
            <a:chExt cx="10116824" cy="793198"/>
          </a:xfrm>
        </p:grpSpPr>
        <p:sp>
          <p:nvSpPr>
            <p:cNvPr id="12" name="矩形 11">
              <a:extLst>
                <a:ext uri="{FF2B5EF4-FFF2-40B4-BE49-F238E27FC236}">
                  <a16:creationId xmlns:a16="http://schemas.microsoft.com/office/drawing/2014/main" id="{4D4C54F8-D360-4AF7-A2B6-306AEB9F3EC6}"/>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A5ECDC6D-31BA-1958-DD09-ACDFF1FEEEFC}"/>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Fast bin</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6" name="组合 15">
            <a:extLst>
              <a:ext uri="{FF2B5EF4-FFF2-40B4-BE49-F238E27FC236}">
                <a16:creationId xmlns:a16="http://schemas.microsoft.com/office/drawing/2014/main" id="{6C4354AC-D13D-BD78-4785-5F4EB5F337E6}"/>
              </a:ext>
            </a:extLst>
          </p:cNvPr>
          <p:cNvGrpSpPr/>
          <p:nvPr/>
        </p:nvGrpSpPr>
        <p:grpSpPr>
          <a:xfrm>
            <a:off x="899702" y="4380581"/>
            <a:ext cx="4844579" cy="524372"/>
            <a:chOff x="1037584" y="1052512"/>
            <a:chExt cx="10116824" cy="793198"/>
          </a:xfrm>
        </p:grpSpPr>
        <p:sp>
          <p:nvSpPr>
            <p:cNvPr id="17" name="矩形 16">
              <a:extLst>
                <a:ext uri="{FF2B5EF4-FFF2-40B4-BE49-F238E27FC236}">
                  <a16:creationId xmlns:a16="http://schemas.microsoft.com/office/drawing/2014/main" id="{C5928C57-6F54-23B1-0778-FF4865AB6794}"/>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261EEA91-F28B-08BA-9966-D9216716315E}"/>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Small bin</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8CB2007F-5CA1-5E2B-B56F-A4613BE26CD2}"/>
              </a:ext>
            </a:extLst>
          </p:cNvPr>
          <p:cNvGrpSpPr/>
          <p:nvPr/>
        </p:nvGrpSpPr>
        <p:grpSpPr>
          <a:xfrm>
            <a:off x="892556" y="5189595"/>
            <a:ext cx="4844579" cy="523785"/>
            <a:chOff x="1037584" y="1052512"/>
            <a:chExt cx="10116824" cy="793198"/>
          </a:xfrm>
        </p:grpSpPr>
        <p:sp>
          <p:nvSpPr>
            <p:cNvPr id="20" name="矩形 19">
              <a:extLst>
                <a:ext uri="{FF2B5EF4-FFF2-40B4-BE49-F238E27FC236}">
                  <a16:creationId xmlns:a16="http://schemas.microsoft.com/office/drawing/2014/main" id="{573AF6BE-8D81-4414-754D-912EAA9BCDC0}"/>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F3AFFF90-95B0-DA00-E483-91642C52B0D0}"/>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Large bin</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9662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4" grpId="0" animBg="1"/>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5327" y="1148820"/>
            <a:ext cx="2565767"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 Unsorted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42216E90-E7BC-13B7-8ED6-A223E4C950D6}"/>
              </a:ext>
            </a:extLst>
          </p:cNvPr>
          <p:cNvSpPr txBox="1"/>
          <p:nvPr/>
        </p:nvSpPr>
        <p:spPr>
          <a:xfrm>
            <a:off x="827084" y="1819113"/>
            <a:ext cx="4975524" cy="400110"/>
          </a:xfrm>
          <a:prstGeom prst="rect">
            <a:avLst/>
          </a:prstGeom>
          <a:noFill/>
        </p:spPr>
        <p:txBody>
          <a:bodyPr wrap="square" rtlCol="0">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rPr>
              <a:t>Unsorted Bin </a:t>
            </a:r>
            <a:r>
              <a:rPr lang="zh-CN" altLang="en-US" sz="2000" dirty="0">
                <a:solidFill>
                  <a:srgbClr val="000000"/>
                </a:solidFill>
                <a:latin typeface="Microsoft YaHei" panose="020B0503020204020204" pitchFamily="34" charset="-122"/>
                <a:ea typeface="Microsoft YaHei" panose="020B0503020204020204" pitchFamily="34" charset="-122"/>
              </a:rPr>
              <a:t>在管理时为循环双向链表。</a:t>
            </a:r>
          </a:p>
        </p:txBody>
      </p:sp>
      <p:sp>
        <p:nvSpPr>
          <p:cNvPr id="17" name="文本框 16">
            <a:extLst>
              <a:ext uri="{FF2B5EF4-FFF2-40B4-BE49-F238E27FC236}">
                <a16:creationId xmlns:a16="http://schemas.microsoft.com/office/drawing/2014/main" id="{F03B7C78-AA99-89C5-BBE1-1E8FF549D52E}"/>
              </a:ext>
            </a:extLst>
          </p:cNvPr>
          <p:cNvSpPr txBox="1"/>
          <p:nvPr/>
        </p:nvSpPr>
        <p:spPr>
          <a:xfrm>
            <a:off x="6321281" y="1148819"/>
            <a:ext cx="2565767"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 Unsorted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12C77BB1-471C-F61C-EC37-E1FDCBBD35B9}"/>
              </a:ext>
            </a:extLst>
          </p:cNvPr>
          <p:cNvSpPr/>
          <p:nvPr/>
        </p:nvSpPr>
        <p:spPr>
          <a:xfrm>
            <a:off x="839416" y="2874640"/>
            <a:ext cx="136048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main_arena</a:t>
            </a:r>
            <a:endParaRPr lang="en-US" dirty="0">
              <a:solidFill>
                <a:schemeClr val="tx1"/>
              </a:solidFill>
            </a:endParaRPr>
          </a:p>
        </p:txBody>
      </p:sp>
      <p:sp>
        <p:nvSpPr>
          <p:cNvPr id="19" name="矩形 18">
            <a:extLst>
              <a:ext uri="{FF2B5EF4-FFF2-40B4-BE49-F238E27FC236}">
                <a16:creationId xmlns:a16="http://schemas.microsoft.com/office/drawing/2014/main" id="{EE670A7D-12C1-89B4-46F9-5DD94DCFFC65}"/>
              </a:ext>
            </a:extLst>
          </p:cNvPr>
          <p:cNvSpPr/>
          <p:nvPr/>
        </p:nvSpPr>
        <p:spPr>
          <a:xfrm>
            <a:off x="3039146" y="2874640"/>
            <a:ext cx="864096"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bin1</a:t>
            </a:r>
            <a:endParaRPr lang="en-US" dirty="0">
              <a:solidFill>
                <a:schemeClr val="tx1"/>
              </a:solidFill>
            </a:endParaRPr>
          </a:p>
        </p:txBody>
      </p:sp>
      <p:sp>
        <p:nvSpPr>
          <p:cNvPr id="24" name="矩形 23">
            <a:extLst>
              <a:ext uri="{FF2B5EF4-FFF2-40B4-BE49-F238E27FC236}">
                <a16:creationId xmlns:a16="http://schemas.microsoft.com/office/drawing/2014/main" id="{867D2EFA-6B6C-04BB-BB79-B2E8CDA1C472}"/>
              </a:ext>
            </a:extLst>
          </p:cNvPr>
          <p:cNvSpPr/>
          <p:nvPr/>
        </p:nvSpPr>
        <p:spPr>
          <a:xfrm>
            <a:off x="4734820" y="2873399"/>
            <a:ext cx="864096"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bin2</a:t>
            </a:r>
            <a:endParaRPr lang="en-US" dirty="0">
              <a:solidFill>
                <a:schemeClr val="tx1"/>
              </a:solidFill>
            </a:endParaRPr>
          </a:p>
        </p:txBody>
      </p:sp>
      <p:cxnSp>
        <p:nvCxnSpPr>
          <p:cNvPr id="36" name="直接箭头连接符 35">
            <a:extLst>
              <a:ext uri="{FF2B5EF4-FFF2-40B4-BE49-F238E27FC236}">
                <a16:creationId xmlns:a16="http://schemas.microsoft.com/office/drawing/2014/main" id="{7413D24E-868E-2476-D5DA-E66E90CE7D18}"/>
              </a:ext>
            </a:extLst>
          </p:cNvPr>
          <p:cNvCxnSpPr>
            <a:cxnSpLocks/>
          </p:cNvCxnSpPr>
          <p:nvPr/>
        </p:nvCxnSpPr>
        <p:spPr>
          <a:xfrm>
            <a:off x="2199896" y="3150216"/>
            <a:ext cx="83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934CEBF-BEEB-E45E-A675-86F19772F1D5}"/>
              </a:ext>
            </a:extLst>
          </p:cNvPr>
          <p:cNvCxnSpPr>
            <a:cxnSpLocks/>
          </p:cNvCxnSpPr>
          <p:nvPr/>
        </p:nvCxnSpPr>
        <p:spPr>
          <a:xfrm>
            <a:off x="3895570" y="3150216"/>
            <a:ext cx="83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9FCEEA7-D014-7A57-F68C-59F3632ADA03}"/>
              </a:ext>
            </a:extLst>
          </p:cNvPr>
          <p:cNvCxnSpPr>
            <a:cxnSpLocks/>
          </p:cNvCxnSpPr>
          <p:nvPr/>
        </p:nvCxnSpPr>
        <p:spPr>
          <a:xfrm flipH="1">
            <a:off x="2199896" y="3294232"/>
            <a:ext cx="83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F998C7E-D7F0-8321-3DBF-2CA09F158CC0}"/>
              </a:ext>
            </a:extLst>
          </p:cNvPr>
          <p:cNvCxnSpPr>
            <a:cxnSpLocks/>
          </p:cNvCxnSpPr>
          <p:nvPr/>
        </p:nvCxnSpPr>
        <p:spPr>
          <a:xfrm flipH="1">
            <a:off x="3903242" y="3294232"/>
            <a:ext cx="83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14BD7C96-90EB-8985-A73F-455B5157FA7E}"/>
              </a:ext>
            </a:extLst>
          </p:cNvPr>
          <p:cNvCxnSpPr>
            <a:cxnSpLocks/>
            <a:stCxn id="24" idx="3"/>
            <a:endCxn id="18" idx="0"/>
          </p:cNvCxnSpPr>
          <p:nvPr/>
        </p:nvCxnSpPr>
        <p:spPr>
          <a:xfrm flipH="1" flipV="1">
            <a:off x="1519656" y="2874640"/>
            <a:ext cx="4079260" cy="358799"/>
          </a:xfrm>
          <a:prstGeom prst="bentConnector4">
            <a:avLst>
              <a:gd name="adj1" fmla="val -5604"/>
              <a:gd name="adj2" fmla="val 164058"/>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D8C5AF5-BEA6-FA6B-EFF8-CC743EBF8363}"/>
              </a:ext>
            </a:extLst>
          </p:cNvPr>
          <p:cNvSpPr/>
          <p:nvPr/>
        </p:nvSpPr>
        <p:spPr>
          <a:xfrm>
            <a:off x="2419424" y="3268840"/>
            <a:ext cx="446476" cy="325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bk</a:t>
            </a:r>
          </a:p>
        </p:txBody>
      </p:sp>
      <p:sp>
        <p:nvSpPr>
          <p:cNvPr id="44" name="矩形 43">
            <a:extLst>
              <a:ext uri="{FF2B5EF4-FFF2-40B4-BE49-F238E27FC236}">
                <a16:creationId xmlns:a16="http://schemas.microsoft.com/office/drawing/2014/main" id="{9A9B7DF1-A77E-D17B-2C84-CC51E9970397}"/>
              </a:ext>
            </a:extLst>
          </p:cNvPr>
          <p:cNvSpPr/>
          <p:nvPr/>
        </p:nvSpPr>
        <p:spPr>
          <a:xfrm>
            <a:off x="4063063" y="2832508"/>
            <a:ext cx="419625" cy="325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fd</a:t>
            </a:r>
            <a:endParaRPr lang="en-US" dirty="0">
              <a:solidFill>
                <a:schemeClr val="tx1"/>
              </a:solidFill>
            </a:endParaRPr>
          </a:p>
        </p:txBody>
      </p:sp>
      <p:sp>
        <p:nvSpPr>
          <p:cNvPr id="45" name="矩形 44">
            <a:extLst>
              <a:ext uri="{FF2B5EF4-FFF2-40B4-BE49-F238E27FC236}">
                <a16:creationId xmlns:a16="http://schemas.microsoft.com/office/drawing/2014/main" id="{6C872270-3657-6716-BA32-BE74CD867279}"/>
              </a:ext>
            </a:extLst>
          </p:cNvPr>
          <p:cNvSpPr/>
          <p:nvPr/>
        </p:nvSpPr>
        <p:spPr>
          <a:xfrm>
            <a:off x="3471194" y="2331196"/>
            <a:ext cx="419625" cy="325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fd</a:t>
            </a:r>
            <a:endParaRPr lang="en-US" dirty="0">
              <a:solidFill>
                <a:schemeClr val="tx1"/>
              </a:solidFill>
            </a:endParaRPr>
          </a:p>
        </p:txBody>
      </p:sp>
      <p:sp>
        <p:nvSpPr>
          <p:cNvPr id="46" name="矩形 45">
            <a:extLst>
              <a:ext uri="{FF2B5EF4-FFF2-40B4-BE49-F238E27FC236}">
                <a16:creationId xmlns:a16="http://schemas.microsoft.com/office/drawing/2014/main" id="{A4C9B66B-D0F2-B995-D53E-3537E3407A3C}"/>
              </a:ext>
            </a:extLst>
          </p:cNvPr>
          <p:cNvSpPr/>
          <p:nvPr/>
        </p:nvSpPr>
        <p:spPr>
          <a:xfrm>
            <a:off x="2409708" y="2837056"/>
            <a:ext cx="419625" cy="364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fd</a:t>
            </a:r>
            <a:endParaRPr lang="en-US" dirty="0">
              <a:solidFill>
                <a:schemeClr val="tx1"/>
              </a:solidFill>
            </a:endParaRPr>
          </a:p>
        </p:txBody>
      </p:sp>
      <p:sp>
        <p:nvSpPr>
          <p:cNvPr id="47" name="矩形 46">
            <a:extLst>
              <a:ext uri="{FF2B5EF4-FFF2-40B4-BE49-F238E27FC236}">
                <a16:creationId xmlns:a16="http://schemas.microsoft.com/office/drawing/2014/main" id="{8FC54E56-2AFD-CB00-E450-3B6F9B913FB0}"/>
              </a:ext>
            </a:extLst>
          </p:cNvPr>
          <p:cNvSpPr/>
          <p:nvPr/>
        </p:nvSpPr>
        <p:spPr>
          <a:xfrm>
            <a:off x="4066961" y="3256384"/>
            <a:ext cx="446476" cy="325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bk</a:t>
            </a:r>
          </a:p>
        </p:txBody>
      </p:sp>
      <p:sp>
        <p:nvSpPr>
          <p:cNvPr id="66" name="文本框 65">
            <a:extLst>
              <a:ext uri="{FF2B5EF4-FFF2-40B4-BE49-F238E27FC236}">
                <a16:creationId xmlns:a16="http://schemas.microsoft.com/office/drawing/2014/main" id="{25D07C2A-7DC2-2920-0F89-14B15F9DC282}"/>
              </a:ext>
            </a:extLst>
          </p:cNvPr>
          <p:cNvSpPr txBox="1"/>
          <p:nvPr/>
        </p:nvSpPr>
        <p:spPr>
          <a:xfrm>
            <a:off x="861391" y="4026122"/>
            <a:ext cx="4975524" cy="707886"/>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在该链表中必有一个节点（尾节点）的 </a:t>
            </a:r>
            <a:r>
              <a:rPr lang="en-US" altLang="zh-CN" sz="2000" dirty="0" err="1">
                <a:solidFill>
                  <a:srgbClr val="000000"/>
                </a:solidFill>
                <a:latin typeface="Microsoft YaHei" panose="020B0503020204020204" pitchFamily="34" charset="-122"/>
                <a:ea typeface="Microsoft YaHei" panose="020B0503020204020204" pitchFamily="34" charset="-122"/>
              </a:rPr>
              <a:t>fd</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指针会指向 </a:t>
            </a:r>
            <a:r>
              <a:rPr lang="en-US" altLang="zh-CN" sz="2000" dirty="0" err="1">
                <a:solidFill>
                  <a:srgbClr val="000000"/>
                </a:solidFill>
                <a:latin typeface="Microsoft YaHei" panose="020B0503020204020204" pitchFamily="34" charset="-122"/>
                <a:ea typeface="Microsoft YaHei" panose="020B0503020204020204" pitchFamily="34" charset="-122"/>
              </a:rPr>
              <a:t>main_arena</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结构体内部。</a:t>
            </a:r>
            <a:endParaRPr lang="en-US" altLang="zh-CN" sz="2000" dirty="0">
              <a:solidFill>
                <a:srgbClr val="000000"/>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A542FB05-F850-3FB3-4597-55190C8A588D}"/>
              </a:ext>
            </a:extLst>
          </p:cNvPr>
          <p:cNvSpPr txBox="1"/>
          <p:nvPr/>
        </p:nvSpPr>
        <p:spPr>
          <a:xfrm>
            <a:off x="6313556" y="1824323"/>
            <a:ext cx="5111750" cy="3170099"/>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如果我们可以把正确的 </a:t>
            </a:r>
            <a:r>
              <a:rPr lang="en-US" altLang="zh-CN" sz="2000" dirty="0" err="1">
                <a:solidFill>
                  <a:srgbClr val="000000"/>
                </a:solidFill>
                <a:latin typeface="Microsoft YaHei" panose="020B0503020204020204" pitchFamily="34" charset="-122"/>
                <a:ea typeface="Microsoft YaHei" panose="020B0503020204020204" pitchFamily="34" charset="-122"/>
              </a:rPr>
              <a:t>fd</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指针 </a:t>
            </a:r>
            <a:r>
              <a:rPr lang="en-US" altLang="zh-CN" sz="2000" dirty="0">
                <a:solidFill>
                  <a:srgbClr val="000000"/>
                </a:solidFill>
                <a:latin typeface="Microsoft YaHei" panose="020B0503020204020204" pitchFamily="34" charset="-122"/>
                <a:ea typeface="Microsoft YaHei" panose="020B0503020204020204" pitchFamily="34" charset="-122"/>
              </a:rPr>
              <a:t>leak </a:t>
            </a:r>
            <a:r>
              <a:rPr lang="zh-CN" altLang="en-US" sz="2000" dirty="0">
                <a:solidFill>
                  <a:srgbClr val="000000"/>
                </a:solidFill>
                <a:latin typeface="Microsoft YaHei" panose="020B0503020204020204" pitchFamily="34" charset="-122"/>
                <a:ea typeface="Microsoft YaHei" panose="020B0503020204020204" pitchFamily="34" charset="-122"/>
              </a:rPr>
              <a:t>出来，就可以获得一个与 </a:t>
            </a:r>
            <a:r>
              <a:rPr lang="en-US" altLang="zh-CN" sz="2000" dirty="0" err="1">
                <a:solidFill>
                  <a:srgbClr val="000000"/>
                </a:solidFill>
                <a:latin typeface="Microsoft YaHei" panose="020B0503020204020204" pitchFamily="34" charset="-122"/>
                <a:ea typeface="Microsoft YaHei" panose="020B0503020204020204" pitchFamily="34" charset="-122"/>
              </a:rPr>
              <a:t>main_arena</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有固定偏移的地址。</a:t>
            </a:r>
          </a:p>
          <a:p>
            <a:endParaRPr lang="en-US" altLang="zh-CN" sz="2000" dirty="0">
              <a:solidFill>
                <a:srgbClr val="000000"/>
              </a:solidFill>
              <a:latin typeface="Microsoft YaHei" panose="020B0503020204020204" pitchFamily="34" charset="-122"/>
              <a:ea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rPr>
              <a:t>在</a:t>
            </a:r>
            <a:r>
              <a:rPr lang="en-US" altLang="zh-CN" sz="2000" dirty="0">
                <a:solidFill>
                  <a:srgbClr val="000000"/>
                </a:solidFill>
                <a:latin typeface="Microsoft YaHei" panose="020B0503020204020204" pitchFamily="34" charset="-122"/>
                <a:ea typeface="Microsoft YaHei" panose="020B0503020204020204" pitchFamily="34" charset="-122"/>
              </a:rPr>
              <a:t>32</a:t>
            </a:r>
            <a:r>
              <a:rPr lang="zh-CN" altLang="en-US" sz="2000" dirty="0">
                <a:solidFill>
                  <a:srgbClr val="000000"/>
                </a:solidFill>
                <a:latin typeface="Microsoft YaHei" panose="020B0503020204020204" pitchFamily="34" charset="-122"/>
                <a:ea typeface="Microsoft YaHei" panose="020B0503020204020204" pitchFamily="34" charset="-122"/>
              </a:rPr>
              <a:t>位系统中，</a:t>
            </a:r>
            <a:r>
              <a:rPr lang="en-US" altLang="zh-CN" sz="2000" dirty="0">
                <a:solidFill>
                  <a:srgbClr val="000000"/>
                </a:solidFill>
                <a:latin typeface="Microsoft YaHei" panose="020B0503020204020204" pitchFamily="34" charset="-122"/>
                <a:ea typeface="Microsoft YaHei" panose="020B0503020204020204" pitchFamily="34" charset="-122"/>
              </a:rPr>
              <a:t>unsorted bin</a:t>
            </a:r>
            <a:r>
              <a:rPr lang="zh-CN" altLang="en-US" sz="2000" dirty="0">
                <a:solidFill>
                  <a:srgbClr val="000000"/>
                </a:solidFill>
                <a:latin typeface="Microsoft YaHei" panose="020B0503020204020204" pitchFamily="34" charset="-122"/>
                <a:ea typeface="Microsoft YaHei" panose="020B0503020204020204" pitchFamily="34" charset="-122"/>
              </a:rPr>
              <a:t>尾结点的</a:t>
            </a:r>
            <a:r>
              <a:rPr lang="en-US" altLang="zh-CN" sz="2000" dirty="0" err="1">
                <a:solidFill>
                  <a:srgbClr val="000000"/>
                </a:solidFill>
                <a:latin typeface="Microsoft YaHei" panose="020B0503020204020204" pitchFamily="34" charset="-122"/>
                <a:ea typeface="Microsoft YaHei" panose="020B0503020204020204" pitchFamily="34" charset="-122"/>
              </a:rPr>
              <a:t>fd</a:t>
            </a:r>
            <a:r>
              <a:rPr lang="zh-CN" altLang="en-US" sz="2000" dirty="0">
                <a:solidFill>
                  <a:srgbClr val="000000"/>
                </a:solidFill>
                <a:latin typeface="Microsoft YaHei" panose="020B0503020204020204" pitchFamily="34" charset="-122"/>
                <a:ea typeface="Microsoft YaHei" panose="020B0503020204020204" pitchFamily="34" charset="-122"/>
              </a:rPr>
              <a:t>指针指向</a:t>
            </a:r>
            <a:r>
              <a:rPr lang="en-US" altLang="zh-CN" sz="2000" dirty="0">
                <a:solidFill>
                  <a:srgbClr val="000000"/>
                </a:solidFill>
                <a:latin typeface="Microsoft YaHei" panose="020B0503020204020204" pitchFamily="34" charset="-122"/>
                <a:ea typeface="Microsoft YaHei" panose="020B0503020204020204" pitchFamily="34" charset="-122"/>
              </a:rPr>
              <a:t>main_arena+</a:t>
            </a:r>
            <a:r>
              <a:rPr lang="en-US" altLang="zh-CN" sz="2000" dirty="0">
                <a:latin typeface="Microsoft YaHei" panose="020B0503020204020204" pitchFamily="34" charset="-122"/>
                <a:ea typeface="Microsoft YaHei" panose="020B0503020204020204" pitchFamily="34" charset="-122"/>
              </a:rPr>
              <a:t>48</a:t>
            </a:r>
            <a:r>
              <a:rPr lang="zh-CN" altLang="en-US" sz="2000" dirty="0">
                <a:solidFill>
                  <a:srgbClr val="000000"/>
                </a:solidFill>
                <a:latin typeface="Microsoft YaHei" panose="020B0503020204020204" pitchFamily="34" charset="-122"/>
                <a:ea typeface="Microsoft YaHei" panose="020B0503020204020204" pitchFamily="34" charset="-122"/>
              </a:rPr>
              <a:t>处。</a:t>
            </a:r>
          </a:p>
          <a:p>
            <a:endParaRPr lang="zh-CN" altLang="en-US" sz="2000" dirty="0">
              <a:solidFill>
                <a:srgbClr val="000000"/>
              </a:solidFill>
              <a:latin typeface="Microsoft YaHei" panose="020B0503020204020204" pitchFamily="34" charset="-122"/>
              <a:ea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rPr>
              <a:t>在</a:t>
            </a:r>
            <a:r>
              <a:rPr lang="en-US" altLang="zh-CN" sz="2000" dirty="0">
                <a:solidFill>
                  <a:srgbClr val="000000"/>
                </a:solidFill>
                <a:latin typeface="Microsoft YaHei" panose="020B0503020204020204" pitchFamily="34" charset="-122"/>
                <a:ea typeface="Microsoft YaHei" panose="020B0503020204020204" pitchFamily="34" charset="-122"/>
              </a:rPr>
              <a:t>64</a:t>
            </a:r>
            <a:r>
              <a:rPr lang="zh-CN" altLang="en-US" sz="2000" dirty="0">
                <a:solidFill>
                  <a:srgbClr val="000000"/>
                </a:solidFill>
                <a:latin typeface="Microsoft YaHei" panose="020B0503020204020204" pitchFamily="34" charset="-122"/>
                <a:ea typeface="Microsoft YaHei" panose="020B0503020204020204" pitchFamily="34" charset="-122"/>
              </a:rPr>
              <a:t>位系统中，</a:t>
            </a:r>
            <a:r>
              <a:rPr lang="en-US" altLang="zh-CN" sz="2000" dirty="0">
                <a:solidFill>
                  <a:srgbClr val="000000"/>
                </a:solidFill>
                <a:latin typeface="Microsoft YaHei" panose="020B0503020204020204" pitchFamily="34" charset="-122"/>
                <a:ea typeface="Microsoft YaHei" panose="020B0503020204020204" pitchFamily="34" charset="-122"/>
              </a:rPr>
              <a:t>unsorted bin</a:t>
            </a:r>
            <a:r>
              <a:rPr lang="zh-CN" altLang="en-US" sz="2000" dirty="0">
                <a:solidFill>
                  <a:srgbClr val="000000"/>
                </a:solidFill>
                <a:latin typeface="Microsoft YaHei" panose="020B0503020204020204" pitchFamily="34" charset="-122"/>
                <a:ea typeface="Microsoft YaHei" panose="020B0503020204020204" pitchFamily="34" charset="-122"/>
              </a:rPr>
              <a:t>尾结点的</a:t>
            </a:r>
            <a:r>
              <a:rPr lang="en-US" altLang="zh-CN" sz="2000" dirty="0" err="1">
                <a:solidFill>
                  <a:srgbClr val="000000"/>
                </a:solidFill>
                <a:latin typeface="Microsoft YaHei" panose="020B0503020204020204" pitchFamily="34" charset="-122"/>
                <a:ea typeface="Microsoft YaHei" panose="020B0503020204020204" pitchFamily="34" charset="-122"/>
              </a:rPr>
              <a:t>fd</a:t>
            </a:r>
            <a:r>
              <a:rPr lang="zh-CN" altLang="en-US" sz="2000" dirty="0">
                <a:solidFill>
                  <a:srgbClr val="000000"/>
                </a:solidFill>
                <a:latin typeface="Microsoft YaHei" panose="020B0503020204020204" pitchFamily="34" charset="-122"/>
                <a:ea typeface="Microsoft YaHei" panose="020B0503020204020204" pitchFamily="34" charset="-122"/>
              </a:rPr>
              <a:t>指针指向</a:t>
            </a:r>
            <a:r>
              <a:rPr lang="en-US" altLang="zh-CN" sz="2000" dirty="0">
                <a:solidFill>
                  <a:srgbClr val="000000"/>
                </a:solidFill>
                <a:latin typeface="Microsoft YaHei" panose="020B0503020204020204" pitchFamily="34" charset="-122"/>
                <a:ea typeface="Microsoft YaHei" panose="020B0503020204020204" pitchFamily="34" charset="-122"/>
              </a:rPr>
              <a:t>main_arena+</a:t>
            </a:r>
            <a:r>
              <a:rPr lang="en-US" altLang="zh-CN" sz="2000" dirty="0">
                <a:latin typeface="Microsoft YaHei" panose="020B0503020204020204" pitchFamily="34" charset="-122"/>
                <a:ea typeface="Microsoft YaHei" panose="020B0503020204020204" pitchFamily="34" charset="-122"/>
              </a:rPr>
              <a:t>88</a:t>
            </a:r>
            <a:r>
              <a:rPr lang="zh-CN" altLang="en-US" sz="2000" dirty="0">
                <a:solidFill>
                  <a:srgbClr val="000000"/>
                </a:solidFill>
                <a:latin typeface="Microsoft YaHei" panose="020B0503020204020204" pitchFamily="34" charset="-122"/>
                <a:ea typeface="Microsoft YaHei" panose="020B0503020204020204" pitchFamily="34" charset="-122"/>
              </a:rPr>
              <a:t>处。</a:t>
            </a:r>
          </a:p>
          <a:p>
            <a:endParaRPr lang="zh-CN" altLang="en-US" sz="20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8359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3" grpId="0"/>
      <p:bldP spid="17" grpId="0"/>
      <p:bldP spid="18" grpId="0" animBg="1"/>
      <p:bldP spid="19" grpId="0" animBg="1"/>
      <p:bldP spid="24" grpId="0" animBg="1"/>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基本概念</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2392001"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缓冲区溢出示例</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26585" y="1733017"/>
            <a:ext cx="4923735" cy="923330"/>
          </a:xfrm>
          <a:prstGeom prst="rect">
            <a:avLst/>
          </a:prstGeom>
          <a:noFill/>
        </p:spPr>
        <p:txBody>
          <a:bodyPr wrap="square" rtlCol="0">
            <a:spAutoFit/>
          </a:bodyPr>
          <a:lstStyle/>
          <a:p>
            <a:r>
              <a:rPr lang="en" altLang="zh-CN" dirty="0">
                <a:solidFill>
                  <a:srgbClr val="0000FF"/>
                </a:solidFill>
                <a:latin typeface="Menlo" panose="020B0609030804020204" pitchFamily="49" charset="0"/>
              </a:rPr>
              <a:t>char</a:t>
            </a:r>
            <a:r>
              <a:rPr lang="en" altLang="zh-CN" dirty="0">
                <a:solidFill>
                  <a:srgbClr val="000000"/>
                </a:solidFill>
                <a:latin typeface="Menlo" panose="020B0609030804020204" pitchFamily="49" charset="0"/>
              </a:rPr>
              <a:t> </a:t>
            </a:r>
            <a:r>
              <a:rPr lang="en" altLang="zh-CN" dirty="0">
                <a:solidFill>
                  <a:srgbClr val="001080"/>
                </a:solidFill>
                <a:latin typeface="Menlo" panose="020B0609030804020204" pitchFamily="49" charset="0"/>
              </a:rPr>
              <a:t>a</a:t>
            </a:r>
            <a:r>
              <a:rPr lang="en" altLang="zh-CN" dirty="0">
                <a:solidFill>
                  <a:srgbClr val="000000"/>
                </a:solidFill>
                <a:latin typeface="Menlo" panose="020B0609030804020204" pitchFamily="49" charset="0"/>
              </a:rPr>
              <a:t>[</a:t>
            </a:r>
            <a:r>
              <a:rPr lang="en" altLang="zh-CN" dirty="0">
                <a:solidFill>
                  <a:srgbClr val="098658"/>
                </a:solidFill>
                <a:latin typeface="Menlo" panose="020B0609030804020204" pitchFamily="49" charset="0"/>
              </a:rPr>
              <a:t>3</a:t>
            </a:r>
            <a:r>
              <a:rPr lang="en" altLang="zh-CN" dirty="0">
                <a:solidFill>
                  <a:srgbClr val="000000"/>
                </a:solidFill>
                <a:latin typeface="Menlo" panose="020B0609030804020204" pitchFamily="49" charset="0"/>
              </a:rPr>
              <a:t>];</a:t>
            </a:r>
          </a:p>
          <a:p>
            <a:r>
              <a:rPr lang="en" altLang="zh-CN" dirty="0">
                <a:solidFill>
                  <a:srgbClr val="0000FF"/>
                </a:solidFill>
                <a:latin typeface="Menlo" panose="020B0609030804020204" pitchFamily="49" charset="0"/>
              </a:rPr>
              <a:t>char</a:t>
            </a:r>
            <a:r>
              <a:rPr lang="en" altLang="zh-CN" dirty="0">
                <a:solidFill>
                  <a:srgbClr val="000000"/>
                </a:solidFill>
                <a:latin typeface="Menlo" panose="020B0609030804020204" pitchFamily="49" charset="0"/>
              </a:rPr>
              <a:t> </a:t>
            </a:r>
            <a:r>
              <a:rPr lang="en" altLang="zh-CN" dirty="0">
                <a:solidFill>
                  <a:srgbClr val="001080"/>
                </a:solidFill>
                <a:latin typeface="Menlo" panose="020B0609030804020204" pitchFamily="49" charset="0"/>
              </a:rPr>
              <a:t>b</a:t>
            </a:r>
            <a:r>
              <a:rPr lang="en" altLang="zh-CN" dirty="0">
                <a:solidFill>
                  <a:srgbClr val="000000"/>
                </a:solidFill>
                <a:latin typeface="Menlo" panose="020B0609030804020204" pitchFamily="49" charset="0"/>
              </a:rPr>
              <a:t>[</a:t>
            </a:r>
            <a:r>
              <a:rPr lang="en" altLang="zh-CN" dirty="0">
                <a:solidFill>
                  <a:srgbClr val="098658"/>
                </a:solidFill>
                <a:latin typeface="Menlo" panose="020B0609030804020204" pitchFamily="49" charset="0"/>
              </a:rPr>
              <a:t>3</a:t>
            </a:r>
            <a:r>
              <a:rPr lang="en" altLang="zh-CN" dirty="0">
                <a:solidFill>
                  <a:srgbClr val="000000"/>
                </a:solidFill>
                <a:latin typeface="Menlo" panose="020B0609030804020204" pitchFamily="49" charset="0"/>
              </a:rPr>
              <a:t>];</a:t>
            </a:r>
          </a:p>
          <a:p>
            <a:r>
              <a:rPr lang="en" altLang="zh-CN" dirty="0" err="1">
                <a:solidFill>
                  <a:srgbClr val="795E26"/>
                </a:solidFill>
                <a:latin typeface="Menlo" panose="020B0609030804020204" pitchFamily="49" charset="0"/>
              </a:rPr>
              <a:t>memcpy</a:t>
            </a:r>
            <a:r>
              <a:rPr lang="en" altLang="zh-CN" dirty="0">
                <a:solidFill>
                  <a:srgbClr val="000000"/>
                </a:solidFill>
                <a:latin typeface="Menlo" panose="020B0609030804020204" pitchFamily="49" charset="0"/>
              </a:rPr>
              <a:t>(b,”</a:t>
            </a:r>
            <a:r>
              <a:rPr lang="en-US" altLang="zh-CN" dirty="0">
                <a:solidFill>
                  <a:srgbClr val="000000"/>
                </a:solidFill>
                <a:latin typeface="Menlo" panose="020B0609030804020204" pitchFamily="49" charset="0"/>
              </a:rPr>
              <a:t>12345</a:t>
            </a:r>
            <a:r>
              <a:rPr lang="en" altLang="zh-CN" dirty="0">
                <a:solidFill>
                  <a:srgbClr val="000000"/>
                </a:solidFill>
                <a:latin typeface="Menlo" panose="020B0609030804020204" pitchFamily="49" charset="0"/>
              </a:rPr>
              <a:t>”,</a:t>
            </a:r>
            <a:r>
              <a:rPr lang="en" altLang="zh-CN" dirty="0" err="1">
                <a:solidFill>
                  <a:srgbClr val="795E26"/>
                </a:solidFill>
                <a:latin typeface="Menlo" panose="020B0609030804020204" pitchFamily="49" charset="0"/>
              </a:rPr>
              <a:t>strlen</a:t>
            </a:r>
            <a:r>
              <a:rPr lang="en" altLang="zh-CN" dirty="0">
                <a:solidFill>
                  <a:srgbClr val="000000"/>
                </a:solidFill>
                <a:latin typeface="Menlo" panose="020B0609030804020204" pitchFamily="49" charset="0"/>
              </a:rPr>
              <a:t>(“</a:t>
            </a:r>
            <a:r>
              <a:rPr lang="en-US" altLang="zh-CN" dirty="0">
                <a:solidFill>
                  <a:srgbClr val="000000"/>
                </a:solidFill>
                <a:latin typeface="Menlo" panose="020B0609030804020204" pitchFamily="49" charset="0"/>
              </a:rPr>
              <a:t>12345</a:t>
            </a:r>
            <a:r>
              <a:rPr lang="en" altLang="zh-CN" dirty="0">
                <a:solidFill>
                  <a:srgbClr val="000000"/>
                </a:solidFill>
                <a:latin typeface="Menlo" panose="020B0609030804020204" pitchFamily="49" charset="0"/>
              </a:rPr>
              <a:t>”));</a:t>
            </a:r>
          </a:p>
        </p:txBody>
      </p:sp>
      <p:sp>
        <p:nvSpPr>
          <p:cNvPr id="19" name="矩形 18">
            <a:extLst>
              <a:ext uri="{FF2B5EF4-FFF2-40B4-BE49-F238E27FC236}">
                <a16:creationId xmlns:a16="http://schemas.microsoft.com/office/drawing/2014/main" id="{DAE48B84-5058-C2BF-80B9-F167865694AB}"/>
              </a:ext>
            </a:extLst>
          </p:cNvPr>
          <p:cNvSpPr/>
          <p:nvPr/>
        </p:nvSpPr>
        <p:spPr>
          <a:xfrm>
            <a:off x="2656845" y="3036690"/>
            <a:ext cx="1013725" cy="2859145"/>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直线连接符 19">
            <a:extLst>
              <a:ext uri="{FF2B5EF4-FFF2-40B4-BE49-F238E27FC236}">
                <a16:creationId xmlns:a16="http://schemas.microsoft.com/office/drawing/2014/main" id="{0D0D1B4F-CA4A-28EF-DB62-9B7C4B447EB0}"/>
              </a:ext>
            </a:extLst>
          </p:cNvPr>
          <p:cNvCxnSpPr>
            <a:cxnSpLocks/>
          </p:cNvCxnSpPr>
          <p:nvPr/>
        </p:nvCxnSpPr>
        <p:spPr>
          <a:xfrm>
            <a:off x="2656845" y="3467871"/>
            <a:ext cx="1013725"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a:extLst>
              <a:ext uri="{FF2B5EF4-FFF2-40B4-BE49-F238E27FC236}">
                <a16:creationId xmlns:a16="http://schemas.microsoft.com/office/drawing/2014/main" id="{0396D180-E008-C244-D4B3-728C4E6012C1}"/>
              </a:ext>
            </a:extLst>
          </p:cNvPr>
          <p:cNvCxnSpPr>
            <a:cxnSpLocks/>
          </p:cNvCxnSpPr>
          <p:nvPr/>
        </p:nvCxnSpPr>
        <p:spPr>
          <a:xfrm>
            <a:off x="2656845" y="3763706"/>
            <a:ext cx="101372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线连接符 21">
            <a:extLst>
              <a:ext uri="{FF2B5EF4-FFF2-40B4-BE49-F238E27FC236}">
                <a16:creationId xmlns:a16="http://schemas.microsoft.com/office/drawing/2014/main" id="{E229F659-0B57-EF4E-81DA-7C2FA11C298A}"/>
              </a:ext>
            </a:extLst>
          </p:cNvPr>
          <p:cNvCxnSpPr>
            <a:cxnSpLocks/>
          </p:cNvCxnSpPr>
          <p:nvPr/>
        </p:nvCxnSpPr>
        <p:spPr>
          <a:xfrm>
            <a:off x="2656845" y="4059541"/>
            <a:ext cx="101372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3" name="直线连接符 22">
            <a:extLst>
              <a:ext uri="{FF2B5EF4-FFF2-40B4-BE49-F238E27FC236}">
                <a16:creationId xmlns:a16="http://schemas.microsoft.com/office/drawing/2014/main" id="{B2A7AC46-0495-0134-5D3A-8AAE50111EB0}"/>
              </a:ext>
            </a:extLst>
          </p:cNvPr>
          <p:cNvCxnSpPr>
            <a:cxnSpLocks/>
          </p:cNvCxnSpPr>
          <p:nvPr/>
        </p:nvCxnSpPr>
        <p:spPr>
          <a:xfrm>
            <a:off x="2656845" y="4355377"/>
            <a:ext cx="1013725" cy="0"/>
          </a:xfrm>
          <a:prstGeom prst="line">
            <a:avLst/>
          </a:prstGeom>
        </p:spPr>
        <p:style>
          <a:lnRef idx="2">
            <a:schemeClr val="dk1"/>
          </a:lnRef>
          <a:fillRef idx="0">
            <a:schemeClr val="dk1"/>
          </a:fillRef>
          <a:effectRef idx="1">
            <a:schemeClr val="dk1"/>
          </a:effectRef>
          <a:fontRef idx="minor">
            <a:schemeClr val="tx1"/>
          </a:fontRef>
        </p:style>
      </p:cxnSp>
      <p:grpSp>
        <p:nvGrpSpPr>
          <p:cNvPr id="24" name="组合 23">
            <a:extLst>
              <a:ext uri="{FF2B5EF4-FFF2-40B4-BE49-F238E27FC236}">
                <a16:creationId xmlns:a16="http://schemas.microsoft.com/office/drawing/2014/main" id="{1B611091-5C44-4A60-71FC-88D0B016F90E}"/>
              </a:ext>
            </a:extLst>
          </p:cNvPr>
          <p:cNvGrpSpPr/>
          <p:nvPr/>
        </p:nvGrpSpPr>
        <p:grpSpPr>
          <a:xfrm>
            <a:off x="1991544" y="4016823"/>
            <a:ext cx="541221" cy="338554"/>
            <a:chOff x="7742182" y="2112843"/>
            <a:chExt cx="541221" cy="338554"/>
          </a:xfrm>
        </p:grpSpPr>
        <p:sp>
          <p:nvSpPr>
            <p:cNvPr id="25" name="文本框 24">
              <a:extLst>
                <a:ext uri="{FF2B5EF4-FFF2-40B4-BE49-F238E27FC236}">
                  <a16:creationId xmlns:a16="http://schemas.microsoft.com/office/drawing/2014/main" id="{C5289247-8E51-7E1E-5DE9-7101E0E17C1B}"/>
                </a:ext>
              </a:extLst>
            </p:cNvPr>
            <p:cNvSpPr txBox="1"/>
            <p:nvPr/>
          </p:nvSpPr>
          <p:spPr>
            <a:xfrm>
              <a:off x="7742182" y="2112843"/>
              <a:ext cx="27764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1600" dirty="0"/>
                <a:t>a</a:t>
              </a:r>
              <a:endParaRPr kumimoji="1" lang="zh-CN" altLang="en-US" sz="1600" dirty="0"/>
            </a:p>
          </p:txBody>
        </p:sp>
        <p:cxnSp>
          <p:nvCxnSpPr>
            <p:cNvPr id="26" name="直线箭头连接符 25">
              <a:extLst>
                <a:ext uri="{FF2B5EF4-FFF2-40B4-BE49-F238E27FC236}">
                  <a16:creationId xmlns:a16="http://schemas.microsoft.com/office/drawing/2014/main" id="{D42EE8DA-23EA-29CC-46A0-9160C687A92A}"/>
                </a:ext>
              </a:extLst>
            </p:cNvPr>
            <p:cNvCxnSpPr/>
            <p:nvPr/>
          </p:nvCxnSpPr>
          <p:spPr>
            <a:xfrm>
              <a:off x="8059479" y="2303386"/>
              <a:ext cx="22392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7" name="直线连接符 26">
            <a:extLst>
              <a:ext uri="{FF2B5EF4-FFF2-40B4-BE49-F238E27FC236}">
                <a16:creationId xmlns:a16="http://schemas.microsoft.com/office/drawing/2014/main" id="{3B475324-CF59-7054-8F08-72B42CE47631}"/>
              </a:ext>
            </a:extLst>
          </p:cNvPr>
          <p:cNvCxnSpPr>
            <a:cxnSpLocks/>
          </p:cNvCxnSpPr>
          <p:nvPr/>
        </p:nvCxnSpPr>
        <p:spPr>
          <a:xfrm>
            <a:off x="2656845" y="4660176"/>
            <a:ext cx="101372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8" name="直线连接符 27">
            <a:extLst>
              <a:ext uri="{FF2B5EF4-FFF2-40B4-BE49-F238E27FC236}">
                <a16:creationId xmlns:a16="http://schemas.microsoft.com/office/drawing/2014/main" id="{FE38601E-11E0-AC55-5A3A-F190BE610853}"/>
              </a:ext>
            </a:extLst>
          </p:cNvPr>
          <p:cNvCxnSpPr>
            <a:cxnSpLocks/>
          </p:cNvCxnSpPr>
          <p:nvPr/>
        </p:nvCxnSpPr>
        <p:spPr>
          <a:xfrm>
            <a:off x="2656845" y="4956011"/>
            <a:ext cx="101372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9" name="直线连接符 28">
            <a:extLst>
              <a:ext uri="{FF2B5EF4-FFF2-40B4-BE49-F238E27FC236}">
                <a16:creationId xmlns:a16="http://schemas.microsoft.com/office/drawing/2014/main" id="{8400D422-1039-C5A7-2CB7-FC94C38F3B99}"/>
              </a:ext>
            </a:extLst>
          </p:cNvPr>
          <p:cNvCxnSpPr>
            <a:cxnSpLocks/>
          </p:cNvCxnSpPr>
          <p:nvPr/>
        </p:nvCxnSpPr>
        <p:spPr>
          <a:xfrm>
            <a:off x="2656845" y="5251847"/>
            <a:ext cx="1013725" cy="0"/>
          </a:xfrm>
          <a:prstGeom prst="line">
            <a:avLst/>
          </a:prstGeom>
        </p:spPr>
        <p:style>
          <a:lnRef idx="2">
            <a:schemeClr val="dk1"/>
          </a:lnRef>
          <a:fillRef idx="0">
            <a:schemeClr val="dk1"/>
          </a:fillRef>
          <a:effectRef idx="1">
            <a:schemeClr val="dk1"/>
          </a:effectRef>
          <a:fontRef idx="minor">
            <a:schemeClr val="tx1"/>
          </a:fontRef>
        </p:style>
      </p:cxnSp>
      <p:grpSp>
        <p:nvGrpSpPr>
          <p:cNvPr id="30" name="组合 29">
            <a:extLst>
              <a:ext uri="{FF2B5EF4-FFF2-40B4-BE49-F238E27FC236}">
                <a16:creationId xmlns:a16="http://schemas.microsoft.com/office/drawing/2014/main" id="{332DAA12-F3FE-02A6-BF3A-E6C3F00474A4}"/>
              </a:ext>
            </a:extLst>
          </p:cNvPr>
          <p:cNvGrpSpPr/>
          <p:nvPr/>
        </p:nvGrpSpPr>
        <p:grpSpPr>
          <a:xfrm>
            <a:off x="1998573" y="4946465"/>
            <a:ext cx="541221" cy="338554"/>
            <a:chOff x="7742182" y="2112843"/>
            <a:chExt cx="541221" cy="338554"/>
          </a:xfrm>
        </p:grpSpPr>
        <p:sp>
          <p:nvSpPr>
            <p:cNvPr id="31" name="文本框 30">
              <a:extLst>
                <a:ext uri="{FF2B5EF4-FFF2-40B4-BE49-F238E27FC236}">
                  <a16:creationId xmlns:a16="http://schemas.microsoft.com/office/drawing/2014/main" id="{496CFC55-A74E-D479-BCD7-F34AB2891CB9}"/>
                </a:ext>
              </a:extLst>
            </p:cNvPr>
            <p:cNvSpPr txBox="1"/>
            <p:nvPr/>
          </p:nvSpPr>
          <p:spPr>
            <a:xfrm>
              <a:off x="7742182" y="2112843"/>
              <a:ext cx="27764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sz="1600" dirty="0"/>
                <a:t>b</a:t>
              </a:r>
              <a:endParaRPr kumimoji="1" lang="zh-CN" altLang="en-US" sz="1600" dirty="0"/>
            </a:p>
          </p:txBody>
        </p:sp>
        <p:cxnSp>
          <p:nvCxnSpPr>
            <p:cNvPr id="32" name="直线箭头连接符 31">
              <a:extLst>
                <a:ext uri="{FF2B5EF4-FFF2-40B4-BE49-F238E27FC236}">
                  <a16:creationId xmlns:a16="http://schemas.microsoft.com/office/drawing/2014/main" id="{BD73F56D-3CB9-D678-FB69-BF31B27F4D13}"/>
                </a:ext>
              </a:extLst>
            </p:cNvPr>
            <p:cNvCxnSpPr/>
            <p:nvPr/>
          </p:nvCxnSpPr>
          <p:spPr>
            <a:xfrm>
              <a:off x="8059479" y="2303386"/>
              <a:ext cx="22392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3" name="矩形 32">
            <a:extLst>
              <a:ext uri="{FF2B5EF4-FFF2-40B4-BE49-F238E27FC236}">
                <a16:creationId xmlns:a16="http://schemas.microsoft.com/office/drawing/2014/main" id="{377334B7-B1B0-03F7-7D70-7D6B42F4B9C1}"/>
              </a:ext>
            </a:extLst>
          </p:cNvPr>
          <p:cNvSpPr/>
          <p:nvPr/>
        </p:nvSpPr>
        <p:spPr>
          <a:xfrm>
            <a:off x="2665802" y="4946465"/>
            <a:ext cx="1006695" cy="295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34" name="矩形 33">
            <a:extLst>
              <a:ext uri="{FF2B5EF4-FFF2-40B4-BE49-F238E27FC236}">
                <a16:creationId xmlns:a16="http://schemas.microsoft.com/office/drawing/2014/main" id="{43A7D2B6-4696-AE6B-37B3-E6D98080268D}"/>
              </a:ext>
            </a:extLst>
          </p:cNvPr>
          <p:cNvSpPr/>
          <p:nvPr/>
        </p:nvSpPr>
        <p:spPr>
          <a:xfrm>
            <a:off x="2665802" y="4655369"/>
            <a:ext cx="1006695" cy="295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5" name="矩形 34">
            <a:extLst>
              <a:ext uri="{FF2B5EF4-FFF2-40B4-BE49-F238E27FC236}">
                <a16:creationId xmlns:a16="http://schemas.microsoft.com/office/drawing/2014/main" id="{70619A95-74A4-6EEC-0C8A-B87E01773B5F}"/>
              </a:ext>
            </a:extLst>
          </p:cNvPr>
          <p:cNvSpPr/>
          <p:nvPr/>
        </p:nvSpPr>
        <p:spPr>
          <a:xfrm>
            <a:off x="2665802" y="4365768"/>
            <a:ext cx="1006695" cy="295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36" name="矩形 35">
            <a:extLst>
              <a:ext uri="{FF2B5EF4-FFF2-40B4-BE49-F238E27FC236}">
                <a16:creationId xmlns:a16="http://schemas.microsoft.com/office/drawing/2014/main" id="{53089072-636D-A7DB-F042-9188FC926A21}"/>
              </a:ext>
            </a:extLst>
          </p:cNvPr>
          <p:cNvSpPr/>
          <p:nvPr/>
        </p:nvSpPr>
        <p:spPr>
          <a:xfrm>
            <a:off x="2665802" y="4060508"/>
            <a:ext cx="1006695" cy="295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37" name="矩形 36">
            <a:extLst>
              <a:ext uri="{FF2B5EF4-FFF2-40B4-BE49-F238E27FC236}">
                <a16:creationId xmlns:a16="http://schemas.microsoft.com/office/drawing/2014/main" id="{81347AB1-7CCC-FB1C-5CD5-8732BAB39296}"/>
              </a:ext>
            </a:extLst>
          </p:cNvPr>
          <p:cNvSpPr/>
          <p:nvPr/>
        </p:nvSpPr>
        <p:spPr>
          <a:xfrm>
            <a:off x="2665802" y="3766864"/>
            <a:ext cx="1006695" cy="295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sp>
        <p:nvSpPr>
          <p:cNvPr id="38" name="矩形 37">
            <a:extLst>
              <a:ext uri="{FF2B5EF4-FFF2-40B4-BE49-F238E27FC236}">
                <a16:creationId xmlns:a16="http://schemas.microsoft.com/office/drawing/2014/main" id="{4CF96E2C-F734-61AB-46F1-3D86E4D2138D}"/>
              </a:ext>
            </a:extLst>
          </p:cNvPr>
          <p:cNvSpPr/>
          <p:nvPr/>
        </p:nvSpPr>
        <p:spPr>
          <a:xfrm>
            <a:off x="2663874" y="4062768"/>
            <a:ext cx="1006695" cy="2958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39" name="矩形 38">
            <a:extLst>
              <a:ext uri="{FF2B5EF4-FFF2-40B4-BE49-F238E27FC236}">
                <a16:creationId xmlns:a16="http://schemas.microsoft.com/office/drawing/2014/main" id="{91080629-641C-C06A-CDBB-DA34E24A2D43}"/>
              </a:ext>
            </a:extLst>
          </p:cNvPr>
          <p:cNvSpPr/>
          <p:nvPr/>
        </p:nvSpPr>
        <p:spPr>
          <a:xfrm>
            <a:off x="2663875" y="3756464"/>
            <a:ext cx="1006695" cy="2958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sp>
        <p:nvSpPr>
          <p:cNvPr id="40" name="矩形 39">
            <a:extLst>
              <a:ext uri="{FF2B5EF4-FFF2-40B4-BE49-F238E27FC236}">
                <a16:creationId xmlns:a16="http://schemas.microsoft.com/office/drawing/2014/main" id="{4E21B85D-F01E-F670-0F37-6E6937E9DD36}"/>
              </a:ext>
            </a:extLst>
          </p:cNvPr>
          <p:cNvSpPr/>
          <p:nvPr/>
        </p:nvSpPr>
        <p:spPr>
          <a:xfrm>
            <a:off x="6317039" y="1052512"/>
            <a:ext cx="512113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43DBC85-B744-97CD-5EC4-730C327289F0}"/>
              </a:ext>
            </a:extLst>
          </p:cNvPr>
          <p:cNvSpPr txBox="1"/>
          <p:nvPr/>
        </p:nvSpPr>
        <p:spPr>
          <a:xfrm>
            <a:off x="6459128" y="11488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缓冲区溢出漏洞分类</a:t>
            </a:r>
          </a:p>
        </p:txBody>
      </p:sp>
      <p:sp>
        <p:nvSpPr>
          <p:cNvPr id="3" name="文本框 2">
            <a:extLst>
              <a:ext uri="{FF2B5EF4-FFF2-40B4-BE49-F238E27FC236}">
                <a16:creationId xmlns:a16="http://schemas.microsoft.com/office/drawing/2014/main" id="{6A18756E-66F6-A362-FFDA-A7AED49FB91D}"/>
              </a:ext>
            </a:extLst>
          </p:cNvPr>
          <p:cNvSpPr txBox="1"/>
          <p:nvPr/>
        </p:nvSpPr>
        <p:spPr>
          <a:xfrm>
            <a:off x="6450969" y="1929217"/>
            <a:ext cx="4824536" cy="83247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根据缓冲区溢出位置的不同，可分为栈缓冲区溢出漏洞和堆缓冲区溢出漏洞。</a:t>
            </a:r>
            <a:endParaRPr kumimoji="1" lang="zh-CN" altLang="en-US" sz="2000" dirty="0">
              <a:solidFill>
                <a:schemeClr val="tx1">
                  <a:lumMod val="85000"/>
                  <a:lumOff val="15000"/>
                </a:schemeClr>
              </a:solidFill>
            </a:endParaRPr>
          </a:p>
        </p:txBody>
      </p:sp>
    </p:spTree>
    <p:extLst>
      <p:ext uri="{BB962C8B-B14F-4D97-AF65-F5344CB8AC3E}">
        <p14:creationId xmlns:p14="http://schemas.microsoft.com/office/powerpoint/2010/main" val="175351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3" grpId="0" animBg="1"/>
      <p:bldP spid="34" grpId="0" animBg="1"/>
      <p:bldP spid="35" grpId="0" animBg="1"/>
      <p:bldP spid="36" grpId="0" animBg="1"/>
      <p:bldP spid="37" grpId="0" animBg="1"/>
      <p:bldP spid="38" grpId="0" animBg="1"/>
      <p:bldP spid="39" grpId="0" animBg="1"/>
      <p:bldP spid="2"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5327" y="1148820"/>
            <a:ext cx="2565767"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 Unsorted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42216E90-E7BC-13B7-8ED6-A223E4C950D6}"/>
              </a:ext>
            </a:extLst>
          </p:cNvPr>
          <p:cNvSpPr txBox="1"/>
          <p:nvPr/>
        </p:nvSpPr>
        <p:spPr>
          <a:xfrm>
            <a:off x="765327" y="1785507"/>
            <a:ext cx="5028900" cy="3170099"/>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而</a:t>
            </a:r>
            <a:r>
              <a:rPr lang="en-US" altLang="zh-CN" sz="2000" dirty="0" err="1">
                <a:solidFill>
                  <a:srgbClr val="000000"/>
                </a:solidFill>
                <a:latin typeface="Microsoft YaHei" panose="020B0503020204020204" pitchFamily="34" charset="-122"/>
                <a:ea typeface="Microsoft YaHei" panose="020B0503020204020204" pitchFamily="34" charset="-122"/>
              </a:rPr>
              <a:t>main_arena</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是一个 </a:t>
            </a:r>
            <a:r>
              <a:rPr lang="en-US" altLang="zh-CN" sz="2000" dirty="0">
                <a:solidFill>
                  <a:srgbClr val="000000"/>
                </a:solidFill>
                <a:latin typeface="Microsoft YaHei" panose="020B0503020204020204" pitchFamily="34" charset="-122"/>
                <a:ea typeface="Microsoft YaHei" panose="020B0503020204020204" pitchFamily="34" charset="-122"/>
              </a:rPr>
              <a:t>struct </a:t>
            </a:r>
            <a:r>
              <a:rPr lang="en-US" altLang="zh-CN" sz="2000" dirty="0" err="1">
                <a:solidFill>
                  <a:srgbClr val="000000"/>
                </a:solidFill>
                <a:latin typeface="Microsoft YaHei" panose="020B0503020204020204" pitchFamily="34" charset="-122"/>
                <a:ea typeface="Microsoft YaHei" panose="020B0503020204020204" pitchFamily="34" charset="-122"/>
              </a:rPr>
              <a:t>malloc_state</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类型的全局变量，是 </a:t>
            </a:r>
            <a:r>
              <a:rPr lang="en-US" altLang="zh-CN" sz="2000" dirty="0" err="1">
                <a:solidFill>
                  <a:srgbClr val="000000"/>
                </a:solidFill>
                <a:latin typeface="Microsoft YaHei" panose="020B0503020204020204" pitchFamily="34" charset="-122"/>
                <a:ea typeface="Microsoft YaHei" panose="020B0503020204020204" pitchFamily="34" charset="-122"/>
              </a:rPr>
              <a:t>ptmalloc</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管理主分配区的唯一实例。</a:t>
            </a:r>
            <a:endParaRPr lang="en-US" altLang="zh-CN" sz="2000" dirty="0">
              <a:solidFill>
                <a:srgbClr val="000000"/>
              </a:solidFill>
              <a:latin typeface="Microsoft YaHei" panose="020B0503020204020204" pitchFamily="34" charset="-122"/>
              <a:ea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rPr>
              <a:t>说到全局变量，立马可以想到他会被分配在 </a:t>
            </a:r>
            <a:r>
              <a:rPr lang="en-US" altLang="zh-CN" sz="2000" dirty="0">
                <a:solidFill>
                  <a:srgbClr val="000000"/>
                </a:solidFill>
                <a:latin typeface="Microsoft YaHei" panose="020B0503020204020204" pitchFamily="34" charset="-122"/>
                <a:ea typeface="Microsoft YaHei" panose="020B0503020204020204" pitchFamily="34" charset="-122"/>
              </a:rPr>
              <a:t>.data </a:t>
            </a:r>
            <a:r>
              <a:rPr lang="zh-CN" altLang="en-US" sz="2000" dirty="0">
                <a:solidFill>
                  <a:srgbClr val="000000"/>
                </a:solidFill>
                <a:latin typeface="Microsoft YaHei" panose="020B0503020204020204" pitchFamily="34" charset="-122"/>
                <a:ea typeface="Microsoft YaHei" panose="020B0503020204020204" pitchFamily="34" charset="-122"/>
              </a:rPr>
              <a:t>或者 </a:t>
            </a:r>
            <a:r>
              <a:rPr lang="en-US" altLang="zh-CN" sz="2000" dirty="0">
                <a:solidFill>
                  <a:srgbClr val="000000"/>
                </a:solidFill>
                <a:latin typeface="Microsoft YaHei" panose="020B0503020204020204" pitchFamily="34" charset="-122"/>
                <a:ea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rPr>
              <a:t>bss</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等段上，那么如果我们有进程所使用的 </a:t>
            </a:r>
            <a:r>
              <a:rPr lang="en-US" altLang="zh-CN" sz="2000" dirty="0">
                <a:solidFill>
                  <a:srgbClr val="000000"/>
                </a:solidFill>
                <a:latin typeface="Microsoft YaHei" panose="020B0503020204020204" pitchFamily="34" charset="-122"/>
                <a:ea typeface="Microsoft YaHei" panose="020B0503020204020204" pitchFamily="34" charset="-122"/>
              </a:rPr>
              <a:t>libc </a:t>
            </a:r>
            <a:r>
              <a:rPr lang="zh-CN" altLang="en-US" sz="2000" dirty="0">
                <a:solidFill>
                  <a:srgbClr val="000000"/>
                </a:solidFill>
                <a:latin typeface="Microsoft YaHei" panose="020B0503020204020204" pitchFamily="34" charset="-122"/>
                <a:ea typeface="Microsoft YaHei" panose="020B0503020204020204" pitchFamily="34" charset="-122"/>
              </a:rPr>
              <a:t>的 </a:t>
            </a:r>
            <a:r>
              <a:rPr lang="en-US" altLang="zh-CN" sz="2000" dirty="0">
                <a:solidFill>
                  <a:srgbClr val="000000"/>
                </a:solidFill>
                <a:latin typeface="Microsoft YaHei" panose="020B0503020204020204" pitchFamily="34" charset="-122"/>
                <a:ea typeface="Microsoft YaHei" panose="020B0503020204020204" pitchFamily="34" charset="-122"/>
              </a:rPr>
              <a:t>.so </a:t>
            </a:r>
            <a:r>
              <a:rPr lang="zh-CN" altLang="en-US" sz="2000" dirty="0">
                <a:solidFill>
                  <a:srgbClr val="000000"/>
                </a:solidFill>
                <a:latin typeface="Microsoft YaHei" panose="020B0503020204020204" pitchFamily="34" charset="-122"/>
                <a:ea typeface="Microsoft YaHei" panose="020B0503020204020204" pitchFamily="34" charset="-122"/>
              </a:rPr>
              <a:t>文件的话，我们就可以获得 </a:t>
            </a:r>
            <a:r>
              <a:rPr lang="en-US" altLang="zh-CN" sz="2000" dirty="0" err="1">
                <a:solidFill>
                  <a:srgbClr val="000000"/>
                </a:solidFill>
                <a:latin typeface="Microsoft YaHei" panose="020B0503020204020204" pitchFamily="34" charset="-122"/>
                <a:ea typeface="Microsoft YaHei" panose="020B0503020204020204" pitchFamily="34" charset="-122"/>
              </a:rPr>
              <a:t>main_arena</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与 </a:t>
            </a:r>
            <a:r>
              <a:rPr lang="en-US" altLang="zh-CN" sz="2000" dirty="0">
                <a:solidFill>
                  <a:srgbClr val="000000"/>
                </a:solidFill>
                <a:latin typeface="Microsoft YaHei" panose="020B0503020204020204" pitchFamily="34" charset="-122"/>
                <a:ea typeface="Microsoft YaHei" panose="020B0503020204020204" pitchFamily="34" charset="-122"/>
              </a:rPr>
              <a:t>libc </a:t>
            </a:r>
            <a:r>
              <a:rPr lang="zh-CN" altLang="en-US" sz="2000" dirty="0">
                <a:solidFill>
                  <a:srgbClr val="000000"/>
                </a:solidFill>
                <a:latin typeface="Microsoft YaHei" panose="020B0503020204020204" pitchFamily="34" charset="-122"/>
                <a:ea typeface="Microsoft YaHei" panose="020B0503020204020204" pitchFamily="34" charset="-122"/>
              </a:rPr>
              <a:t>基地址的偏移</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0x3c4b20</a:t>
            </a:r>
            <a:r>
              <a:rPr lang="zh-CN" altLang="en-US" sz="2000" dirty="0">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rPr>
              <a:t>，实现对 </a:t>
            </a:r>
            <a:r>
              <a:rPr lang="en-US" altLang="zh-CN" sz="2000" dirty="0">
                <a:solidFill>
                  <a:srgbClr val="000000"/>
                </a:solidFill>
                <a:latin typeface="Microsoft YaHei" panose="020B0503020204020204" pitchFamily="34" charset="-122"/>
                <a:ea typeface="Microsoft YaHei" panose="020B0503020204020204" pitchFamily="34" charset="-122"/>
              </a:rPr>
              <a:t>ASLR </a:t>
            </a:r>
            <a:r>
              <a:rPr lang="zh-CN" altLang="en-US" sz="2000" dirty="0">
                <a:solidFill>
                  <a:srgbClr val="000000"/>
                </a:solidFill>
                <a:latin typeface="Microsoft YaHei" panose="020B0503020204020204" pitchFamily="34" charset="-122"/>
                <a:ea typeface="Microsoft YaHei" panose="020B0503020204020204" pitchFamily="34" charset="-122"/>
              </a:rPr>
              <a:t>的绕过。</a:t>
            </a:r>
          </a:p>
        </p:txBody>
      </p:sp>
      <p:sp>
        <p:nvSpPr>
          <p:cNvPr id="25" name="文本框 24">
            <a:extLst>
              <a:ext uri="{FF2B5EF4-FFF2-40B4-BE49-F238E27FC236}">
                <a16:creationId xmlns:a16="http://schemas.microsoft.com/office/drawing/2014/main" id="{3FE4AF5B-CD55-68ED-619E-8EABEF378922}"/>
              </a:ext>
            </a:extLst>
          </p:cNvPr>
          <p:cNvSpPr txBox="1"/>
          <p:nvPr/>
        </p:nvSpPr>
        <p:spPr>
          <a:xfrm>
            <a:off x="6360773" y="1145977"/>
            <a:ext cx="4638257"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计算</a:t>
            </a:r>
            <a:r>
              <a:rPr kumimoji="1" lang="en-US" altLang="zh-CN" sz="2400" dirty="0">
                <a:solidFill>
                  <a:srgbClr val="0048AA"/>
                </a:solidFill>
                <a:latin typeface="Microsoft YaHei" panose="020B0503020204020204" pitchFamily="34" charset="-122"/>
                <a:ea typeface="Microsoft YaHei" panose="020B0503020204020204" pitchFamily="34" charset="-122"/>
              </a:rPr>
              <a:t>main_arena</a:t>
            </a:r>
            <a:r>
              <a:rPr kumimoji="1" lang="zh-CN" altLang="en-US" sz="2400" dirty="0">
                <a:solidFill>
                  <a:srgbClr val="0048AA"/>
                </a:solidFill>
                <a:latin typeface="Microsoft YaHei" panose="020B0503020204020204" pitchFamily="34" charset="-122"/>
                <a:ea typeface="Microsoft YaHei" panose="020B0503020204020204" pitchFamily="34" charset="-122"/>
              </a:rPr>
              <a:t>偏移量：方法一</a:t>
            </a:r>
          </a:p>
        </p:txBody>
      </p:sp>
      <p:pic>
        <p:nvPicPr>
          <p:cNvPr id="26" name="图片 25">
            <a:extLst>
              <a:ext uri="{FF2B5EF4-FFF2-40B4-BE49-F238E27FC236}">
                <a16:creationId xmlns:a16="http://schemas.microsoft.com/office/drawing/2014/main" id="{A7B1BE3D-6347-AABF-B4E6-6F381798D498}"/>
              </a:ext>
            </a:extLst>
          </p:cNvPr>
          <p:cNvPicPr>
            <a:picLocks noChangeAspect="1"/>
          </p:cNvPicPr>
          <p:nvPr/>
        </p:nvPicPr>
        <p:blipFill>
          <a:blip r:embed="rId3"/>
          <a:stretch>
            <a:fillRect/>
          </a:stretch>
        </p:blipFill>
        <p:spPr>
          <a:xfrm>
            <a:off x="6672064" y="1706791"/>
            <a:ext cx="3600400" cy="2157543"/>
          </a:xfrm>
          <a:prstGeom prst="rect">
            <a:avLst/>
          </a:prstGeom>
        </p:spPr>
      </p:pic>
      <p:pic>
        <p:nvPicPr>
          <p:cNvPr id="27" name="图片 26">
            <a:extLst>
              <a:ext uri="{FF2B5EF4-FFF2-40B4-BE49-F238E27FC236}">
                <a16:creationId xmlns:a16="http://schemas.microsoft.com/office/drawing/2014/main" id="{C88FA591-B7AE-9A97-939E-78C9E067E980}"/>
              </a:ext>
            </a:extLst>
          </p:cNvPr>
          <p:cNvPicPr>
            <a:picLocks noChangeAspect="1"/>
          </p:cNvPicPr>
          <p:nvPr/>
        </p:nvPicPr>
        <p:blipFill>
          <a:blip r:embed="rId4"/>
          <a:stretch>
            <a:fillRect/>
          </a:stretch>
        </p:blipFill>
        <p:spPr>
          <a:xfrm>
            <a:off x="6595824" y="3960641"/>
            <a:ext cx="3672408" cy="2200694"/>
          </a:xfrm>
          <a:prstGeom prst="rect">
            <a:avLst/>
          </a:prstGeom>
        </p:spPr>
      </p:pic>
      <p:sp>
        <p:nvSpPr>
          <p:cNvPr id="28" name="矩形 27">
            <a:extLst>
              <a:ext uri="{FF2B5EF4-FFF2-40B4-BE49-F238E27FC236}">
                <a16:creationId xmlns:a16="http://schemas.microsoft.com/office/drawing/2014/main" id="{69C0CECF-464C-A224-5293-5D6F1116D411}"/>
              </a:ext>
            </a:extLst>
          </p:cNvPr>
          <p:cNvSpPr/>
          <p:nvPr/>
        </p:nvSpPr>
        <p:spPr>
          <a:xfrm>
            <a:off x="7320136" y="5085184"/>
            <a:ext cx="93610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8BCA4552-A384-80C6-8A85-C7644CBCAD08}"/>
              </a:ext>
            </a:extLst>
          </p:cNvPr>
          <p:cNvSpPr/>
          <p:nvPr/>
        </p:nvSpPr>
        <p:spPr>
          <a:xfrm>
            <a:off x="6816080" y="2827213"/>
            <a:ext cx="93610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54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25" grpId="0"/>
      <p:bldP spid="28" grpId="0" animBg="1"/>
      <p:bldP spid="2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2113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5327" y="1148820"/>
            <a:ext cx="4638257"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计算</a:t>
            </a:r>
            <a:r>
              <a:rPr kumimoji="1" lang="en-US" altLang="zh-CN" sz="2400" dirty="0">
                <a:solidFill>
                  <a:srgbClr val="0048AA"/>
                </a:solidFill>
                <a:latin typeface="Microsoft YaHei" panose="020B0503020204020204" pitchFamily="34" charset="-122"/>
                <a:ea typeface="Microsoft YaHei" panose="020B0503020204020204" pitchFamily="34" charset="-122"/>
              </a:rPr>
              <a:t>main_arena</a:t>
            </a:r>
            <a:r>
              <a:rPr kumimoji="1" lang="zh-CN" altLang="en-US" sz="2400" dirty="0">
                <a:solidFill>
                  <a:srgbClr val="0048AA"/>
                </a:solidFill>
                <a:latin typeface="Microsoft YaHei" panose="020B0503020204020204" pitchFamily="34" charset="-122"/>
                <a:ea typeface="Microsoft YaHei" panose="020B0503020204020204" pitchFamily="34" charset="-122"/>
              </a:rPr>
              <a:t>偏移量：方法二</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1" y="1706792"/>
            <a:ext cx="5098827" cy="3170099"/>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查看</a:t>
            </a:r>
            <a:r>
              <a:rPr lang="en-US" altLang="zh-CN" sz="2000" dirty="0" err="1">
                <a:solidFill>
                  <a:srgbClr val="000000"/>
                </a:solidFill>
                <a:latin typeface="Microsoft YaHei" panose="020B0503020204020204" pitchFamily="34" charset="-122"/>
                <a:ea typeface="Microsoft YaHei" panose="020B0503020204020204" pitchFamily="34" charset="-122"/>
              </a:rPr>
              <a:t>main_arena</a:t>
            </a:r>
            <a:r>
              <a:rPr lang="zh-CN" altLang="en-US" sz="2000" dirty="0">
                <a:solidFill>
                  <a:srgbClr val="000000"/>
                </a:solidFill>
                <a:latin typeface="Microsoft YaHei" panose="020B0503020204020204" pitchFamily="34" charset="-122"/>
                <a:ea typeface="Microsoft YaHei" panose="020B0503020204020204" pitchFamily="34" charset="-122"/>
              </a:rPr>
              <a:t>在</a:t>
            </a:r>
            <a:r>
              <a:rPr lang="en-US" altLang="zh-CN" sz="2000" dirty="0">
                <a:solidFill>
                  <a:srgbClr val="000000"/>
                </a:solidFill>
                <a:latin typeface="Microsoft YaHei" panose="020B0503020204020204" pitchFamily="34" charset="-122"/>
                <a:ea typeface="Microsoft YaHei" panose="020B0503020204020204" pitchFamily="34" charset="-122"/>
              </a:rPr>
              <a:t>libc</a:t>
            </a:r>
            <a:r>
              <a:rPr lang="zh-CN" altLang="en-US" sz="2000" dirty="0">
                <a:solidFill>
                  <a:srgbClr val="000000"/>
                </a:solidFill>
                <a:latin typeface="Microsoft YaHei" panose="020B0503020204020204" pitchFamily="34" charset="-122"/>
                <a:ea typeface="Microsoft YaHei" panose="020B0503020204020204" pitchFamily="34" charset="-122"/>
              </a:rPr>
              <a:t>中的偏移量：</a:t>
            </a:r>
            <a:endParaRPr lang="en-US" altLang="zh-CN" sz="2000" dirty="0">
              <a:solidFill>
                <a:srgbClr val="000000"/>
              </a:solidFill>
              <a:latin typeface="Microsoft YaHei" panose="020B0503020204020204" pitchFamily="34" charset="-122"/>
              <a:ea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endParaRPr>
          </a:p>
          <a:p>
            <a:r>
              <a:rPr lang="en-US" sz="2000" dirty="0">
                <a:solidFill>
                  <a:srgbClr val="0000FF"/>
                </a:solidFill>
                <a:latin typeface="Menlo"/>
              </a:rPr>
              <a:t>from</a:t>
            </a:r>
            <a:r>
              <a:rPr lang="en-US" sz="2000" dirty="0">
                <a:solidFill>
                  <a:srgbClr val="000000"/>
                </a:solidFill>
                <a:latin typeface="Menlo"/>
              </a:rPr>
              <a:t> </a:t>
            </a:r>
            <a:r>
              <a:rPr lang="en-US" sz="2000" dirty="0" err="1">
                <a:solidFill>
                  <a:srgbClr val="000000"/>
                </a:solidFill>
                <a:latin typeface="Menlo"/>
              </a:rPr>
              <a:t>pwn</a:t>
            </a:r>
            <a:r>
              <a:rPr lang="en-US" sz="2000" dirty="0">
                <a:solidFill>
                  <a:srgbClr val="000000"/>
                </a:solidFill>
                <a:latin typeface="Menlo"/>
              </a:rPr>
              <a:t> </a:t>
            </a:r>
            <a:r>
              <a:rPr lang="en-US" sz="2000" dirty="0">
                <a:solidFill>
                  <a:srgbClr val="0000FF"/>
                </a:solidFill>
                <a:latin typeface="Menlo"/>
              </a:rPr>
              <a:t>import</a:t>
            </a:r>
            <a:r>
              <a:rPr lang="en-US" sz="2000" dirty="0">
                <a:solidFill>
                  <a:srgbClr val="000000"/>
                </a:solidFill>
                <a:latin typeface="Menlo"/>
              </a:rPr>
              <a:t> *</a:t>
            </a:r>
          </a:p>
          <a:p>
            <a:r>
              <a:rPr lang="en-US" sz="2000" dirty="0">
                <a:solidFill>
                  <a:srgbClr val="000000"/>
                </a:solidFill>
                <a:latin typeface="Menlo"/>
              </a:rPr>
              <a:t>e=ELF(</a:t>
            </a:r>
            <a:r>
              <a:rPr lang="en-US" sz="2000" dirty="0">
                <a:solidFill>
                  <a:srgbClr val="A31515"/>
                </a:solidFill>
                <a:latin typeface="Menlo"/>
              </a:rPr>
              <a:t>'./libc.so.6'</a:t>
            </a:r>
            <a:r>
              <a:rPr lang="en-US" sz="2000" dirty="0">
                <a:solidFill>
                  <a:srgbClr val="000000"/>
                </a:solidFill>
                <a:latin typeface="Menlo"/>
              </a:rPr>
              <a:t>)</a:t>
            </a:r>
          </a:p>
          <a:p>
            <a:r>
              <a:rPr lang="en-US" sz="2000" dirty="0" err="1">
                <a:solidFill>
                  <a:srgbClr val="000000"/>
                </a:solidFill>
                <a:latin typeface="Menlo"/>
              </a:rPr>
              <a:t>main_arena_offset</a:t>
            </a:r>
            <a:r>
              <a:rPr lang="en-US" sz="2000" dirty="0">
                <a:solidFill>
                  <a:srgbClr val="000000"/>
                </a:solidFill>
                <a:latin typeface="Menlo"/>
              </a:rPr>
              <a:t> = </a:t>
            </a:r>
            <a:r>
              <a:rPr lang="en-US" sz="2000" dirty="0" err="1">
                <a:solidFill>
                  <a:srgbClr val="000000"/>
                </a:solidFill>
                <a:latin typeface="Menlo"/>
              </a:rPr>
              <a:t>e.symbols</a:t>
            </a:r>
            <a:r>
              <a:rPr lang="en-US" sz="2000" dirty="0">
                <a:solidFill>
                  <a:srgbClr val="000000"/>
                </a:solidFill>
                <a:latin typeface="Menlo"/>
              </a:rPr>
              <a:t>[</a:t>
            </a:r>
            <a:r>
              <a:rPr lang="en-US" sz="2000" dirty="0">
                <a:solidFill>
                  <a:srgbClr val="A31515"/>
                </a:solidFill>
                <a:latin typeface="Menlo"/>
              </a:rPr>
              <a:t>"__</a:t>
            </a:r>
            <a:r>
              <a:rPr lang="en-US" sz="2000" dirty="0" err="1">
                <a:solidFill>
                  <a:srgbClr val="A31515"/>
                </a:solidFill>
                <a:latin typeface="Menlo"/>
              </a:rPr>
              <a:t>malloc_hook</a:t>
            </a:r>
            <a:r>
              <a:rPr lang="en-US" sz="2000" dirty="0">
                <a:solidFill>
                  <a:srgbClr val="A31515"/>
                </a:solidFill>
                <a:latin typeface="Menlo"/>
              </a:rPr>
              <a:t>"</a:t>
            </a:r>
            <a:r>
              <a:rPr lang="en-US" sz="2000" dirty="0">
                <a:solidFill>
                  <a:srgbClr val="000000"/>
                </a:solidFill>
                <a:latin typeface="Menlo"/>
              </a:rPr>
              <a:t>]+</a:t>
            </a:r>
            <a:r>
              <a:rPr lang="en-US" sz="2000" dirty="0">
                <a:solidFill>
                  <a:srgbClr val="0000FF"/>
                </a:solidFill>
                <a:latin typeface="Menlo"/>
              </a:rPr>
              <a:t>0x</a:t>
            </a:r>
            <a:r>
              <a:rPr lang="en-US" sz="2000" dirty="0">
                <a:solidFill>
                  <a:srgbClr val="098658"/>
                </a:solidFill>
                <a:latin typeface="Menlo"/>
              </a:rPr>
              <a:t>10</a:t>
            </a:r>
            <a:endParaRPr lang="en-US" sz="2000" dirty="0">
              <a:solidFill>
                <a:srgbClr val="000000"/>
              </a:solidFill>
              <a:latin typeface="Menlo"/>
            </a:endParaRPr>
          </a:p>
          <a:p>
            <a:r>
              <a:rPr lang="en-US" sz="2000" dirty="0">
                <a:solidFill>
                  <a:srgbClr val="000000"/>
                </a:solidFill>
                <a:latin typeface="Menlo"/>
              </a:rPr>
              <a:t>print(hex(</a:t>
            </a:r>
            <a:r>
              <a:rPr lang="en-US" sz="2000" dirty="0" err="1">
                <a:solidFill>
                  <a:srgbClr val="000000"/>
                </a:solidFill>
                <a:latin typeface="Menlo"/>
              </a:rPr>
              <a:t>main_arena_offset</a:t>
            </a:r>
            <a:r>
              <a:rPr lang="en-US" sz="2000" dirty="0">
                <a:solidFill>
                  <a:srgbClr val="000000"/>
                </a:solidFill>
                <a:latin typeface="Menlo"/>
              </a:rPr>
              <a:t>))</a:t>
            </a:r>
          </a:p>
          <a:p>
            <a:br>
              <a:rPr lang="en-US" sz="2000" dirty="0">
                <a:solidFill>
                  <a:srgbClr val="000000"/>
                </a:solidFill>
                <a:latin typeface="Menlo"/>
              </a:rPr>
            </a:br>
            <a:r>
              <a:rPr lang="zh-CN" altLang="en-US" sz="2000" dirty="0">
                <a:solidFill>
                  <a:srgbClr val="000000"/>
                </a:solidFill>
                <a:latin typeface="Menlo"/>
              </a:rPr>
              <a:t>输出：</a:t>
            </a:r>
            <a:endParaRPr lang="en-US" altLang="zh-CN" sz="2000" dirty="0">
              <a:solidFill>
                <a:srgbClr val="000000"/>
              </a:solidFill>
              <a:latin typeface="Menlo"/>
            </a:endParaRPr>
          </a:p>
          <a:p>
            <a:r>
              <a:rPr lang="en-US" sz="2000" dirty="0">
                <a:solidFill>
                  <a:srgbClr val="000000"/>
                </a:solidFill>
                <a:latin typeface="Menlo"/>
              </a:rPr>
              <a:t>0</a:t>
            </a:r>
            <a:r>
              <a:rPr lang="en-US" altLang="zh-CN" sz="2000" dirty="0">
                <a:solidFill>
                  <a:srgbClr val="000000"/>
                </a:solidFill>
                <a:latin typeface="Menlo"/>
              </a:rPr>
              <a:t>x3c4b20</a:t>
            </a:r>
            <a:endParaRPr lang="en-US" sz="2000" dirty="0">
              <a:solidFill>
                <a:srgbClr val="000000"/>
              </a:solidFill>
              <a:latin typeface="Menlo"/>
            </a:endParaRPr>
          </a:p>
        </p:txBody>
      </p:sp>
      <p:sp>
        <p:nvSpPr>
          <p:cNvPr id="2" name="矩形 1">
            <a:extLst>
              <a:ext uri="{FF2B5EF4-FFF2-40B4-BE49-F238E27FC236}">
                <a16:creationId xmlns:a16="http://schemas.microsoft.com/office/drawing/2014/main" id="{FE8F424C-A2DC-24A5-490C-610491CF3A2E}"/>
              </a:ext>
            </a:extLst>
          </p:cNvPr>
          <p:cNvSpPr/>
          <p:nvPr/>
        </p:nvSpPr>
        <p:spPr>
          <a:xfrm>
            <a:off x="6304108" y="1052513"/>
            <a:ext cx="512113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7F79E95A-4F33-7265-3A9F-76582D69FAFE}"/>
              </a:ext>
            </a:extLst>
          </p:cNvPr>
          <p:cNvSpPr txBox="1"/>
          <p:nvPr/>
        </p:nvSpPr>
        <p:spPr>
          <a:xfrm>
            <a:off x="6450969" y="1148820"/>
            <a:ext cx="1776961"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02 Fast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7F883BE2-CB14-0172-C886-2A1D019CA509}"/>
              </a:ext>
            </a:extLst>
          </p:cNvPr>
          <p:cNvSpPr txBox="1"/>
          <p:nvPr/>
        </p:nvSpPr>
        <p:spPr>
          <a:xfrm>
            <a:off x="6377060" y="1815075"/>
            <a:ext cx="5048178" cy="121135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fast bin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的个数为</a:t>
            </a:r>
            <a:r>
              <a:rPr kumimoji="1" lang="en-US" altLang="zh-CN" sz="2000" dirty="0">
                <a:latin typeface="Microsoft YaHei" panose="020B0503020204020204" pitchFamily="34" charset="-122"/>
                <a:ea typeface="Microsoft YaHei" panose="020B0503020204020204" pitchFamily="34" charset="-122"/>
              </a:rPr>
              <a:t>10</a:t>
            </a:r>
            <a:r>
              <a:rPr kumimoji="1" lang="zh-CN" altLang="en-US" sz="2000" dirty="0">
                <a:latin typeface="Microsoft YaHei" panose="020B0503020204020204" pitchFamily="34" charset="-122"/>
                <a:ea typeface="Microsoft YaHei" panose="020B0503020204020204" pitchFamily="34" charset="-122"/>
              </a:rPr>
              <a:t>个，是单链表而不是双链表，即只使用了</a:t>
            </a:r>
            <a:r>
              <a:rPr kumimoji="1" lang="en-US" altLang="zh-CN" sz="2000" dirty="0" err="1">
                <a:latin typeface="Microsoft YaHei" panose="020B0503020204020204" pitchFamily="34" charset="-122"/>
                <a:ea typeface="Microsoft YaHei" panose="020B0503020204020204" pitchFamily="34" charset="-122"/>
              </a:rPr>
              <a:t>fd</a:t>
            </a:r>
            <a:r>
              <a:rPr kumimoji="1" lang="zh-CN" altLang="en-US" sz="2000" dirty="0">
                <a:latin typeface="Microsoft YaHei" panose="020B0503020204020204" pitchFamily="34" charset="-122"/>
                <a:ea typeface="Microsoft YaHei" panose="020B0503020204020204" pitchFamily="34" charset="-122"/>
              </a:rPr>
              <a:t>指针。</a:t>
            </a:r>
            <a:r>
              <a:rPr kumimoji="1" lang="en-US" altLang="zh-CN" sz="2000" dirty="0">
                <a:latin typeface="Microsoft YaHei" panose="020B0503020204020204" pitchFamily="34" charset="-122"/>
                <a:ea typeface="Microsoft YaHei" panose="020B0503020204020204" pitchFamily="34" charset="-122"/>
              </a:rPr>
              <a:t>Fast bin</a:t>
            </a:r>
            <a:r>
              <a:rPr kumimoji="1" lang="zh-CN" altLang="en-US" sz="2000" dirty="0">
                <a:latin typeface="Microsoft YaHei" panose="020B0503020204020204" pitchFamily="34" charset="-122"/>
                <a:ea typeface="Microsoft YaHei" panose="020B0503020204020204" pitchFamily="34" charset="-122"/>
              </a:rPr>
              <a:t>的</a:t>
            </a:r>
            <a:r>
              <a:rPr kumimoji="1" lang="en-US" altLang="zh-CN" sz="2000" dirty="0">
                <a:latin typeface="Microsoft YaHei" panose="020B0503020204020204" pitchFamily="34" charset="-122"/>
                <a:ea typeface="Microsoft YaHei" panose="020B0503020204020204" pitchFamily="34" charset="-122"/>
              </a:rPr>
              <a:t>chunk size</a:t>
            </a:r>
            <a:r>
              <a:rPr kumimoji="1" lang="zh-CN" altLang="en-US" sz="2000" dirty="0">
                <a:latin typeface="Microsoft YaHei" panose="020B0503020204020204" pitchFamily="34" charset="-122"/>
                <a:ea typeface="Microsoft YaHei" panose="020B0503020204020204" pitchFamily="34" charset="-122"/>
              </a:rPr>
              <a:t>是</a:t>
            </a:r>
            <a:r>
              <a:rPr kumimoji="1" lang="en-US" altLang="zh-CN" sz="2000" dirty="0">
                <a:latin typeface="Microsoft YaHei" panose="020B0503020204020204" pitchFamily="34" charset="-122"/>
                <a:ea typeface="Microsoft YaHei" panose="020B0503020204020204" pitchFamily="34" charset="-122"/>
              </a:rPr>
              <a:t>8</a:t>
            </a:r>
            <a:r>
              <a:rPr kumimoji="1" lang="zh-CN" altLang="en-US" sz="2000" dirty="0">
                <a:latin typeface="Microsoft YaHei" panose="020B0503020204020204" pitchFamily="34" charset="-122"/>
                <a:ea typeface="Microsoft YaHei" panose="020B0503020204020204" pitchFamily="34" charset="-122"/>
              </a:rPr>
              <a:t>字节递增的</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sp>
        <p:nvSpPr>
          <p:cNvPr id="14" name="矩形 13">
            <a:extLst>
              <a:ext uri="{FF2B5EF4-FFF2-40B4-BE49-F238E27FC236}">
                <a16:creationId xmlns:a16="http://schemas.microsoft.com/office/drawing/2014/main" id="{561936DE-A084-36B9-A5BE-F2206432D60C}"/>
              </a:ext>
            </a:extLst>
          </p:cNvPr>
          <p:cNvSpPr/>
          <p:nvPr/>
        </p:nvSpPr>
        <p:spPr>
          <a:xfrm>
            <a:off x="6641654" y="3515747"/>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free[1]</a:t>
            </a:r>
          </a:p>
        </p:txBody>
      </p:sp>
      <p:sp>
        <p:nvSpPr>
          <p:cNvPr id="15" name="矩形 14">
            <a:extLst>
              <a:ext uri="{FF2B5EF4-FFF2-40B4-BE49-F238E27FC236}">
                <a16:creationId xmlns:a16="http://schemas.microsoft.com/office/drawing/2014/main" id="{47C72CE0-CC75-7F4D-CDD1-E4C27350F478}"/>
              </a:ext>
            </a:extLst>
          </p:cNvPr>
          <p:cNvSpPr/>
          <p:nvPr/>
        </p:nvSpPr>
        <p:spPr>
          <a:xfrm>
            <a:off x="6641654" y="3119563"/>
            <a:ext cx="1038522" cy="40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en-US" dirty="0">
              <a:solidFill>
                <a:schemeClr val="tx1"/>
              </a:solidFill>
            </a:endParaRPr>
          </a:p>
        </p:txBody>
      </p:sp>
      <p:sp>
        <p:nvSpPr>
          <p:cNvPr id="16" name="矩形 15">
            <a:extLst>
              <a:ext uri="{FF2B5EF4-FFF2-40B4-BE49-F238E27FC236}">
                <a16:creationId xmlns:a16="http://schemas.microsoft.com/office/drawing/2014/main" id="{03FCF46B-9B6F-D739-73D0-EF2CBCB88386}"/>
              </a:ext>
            </a:extLst>
          </p:cNvPr>
          <p:cNvSpPr/>
          <p:nvPr/>
        </p:nvSpPr>
        <p:spPr>
          <a:xfrm>
            <a:off x="6641654" y="4206347"/>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chunk</a:t>
            </a:r>
            <a:endParaRPr lang="en-US" dirty="0">
              <a:solidFill>
                <a:schemeClr val="tx1"/>
              </a:solidFill>
            </a:endParaRPr>
          </a:p>
        </p:txBody>
      </p:sp>
      <p:cxnSp>
        <p:nvCxnSpPr>
          <p:cNvPr id="17" name="直接箭头连接符 16">
            <a:extLst>
              <a:ext uri="{FF2B5EF4-FFF2-40B4-BE49-F238E27FC236}">
                <a16:creationId xmlns:a16="http://schemas.microsoft.com/office/drawing/2014/main" id="{ECB00991-4070-8B42-5F6E-EFA27BFB63E2}"/>
              </a:ext>
            </a:extLst>
          </p:cNvPr>
          <p:cNvCxnSpPr>
            <a:stCxn id="14" idx="2"/>
            <a:endCxn id="16" idx="0"/>
          </p:cNvCxnSpPr>
          <p:nvPr/>
        </p:nvCxnSpPr>
        <p:spPr>
          <a:xfrm>
            <a:off x="7160915" y="3918316"/>
            <a:ext cx="0" cy="28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E24C4E2-7EDE-D978-62D3-5812ACF1EFEF}"/>
              </a:ext>
            </a:extLst>
          </p:cNvPr>
          <p:cNvSpPr/>
          <p:nvPr/>
        </p:nvSpPr>
        <p:spPr>
          <a:xfrm>
            <a:off x="6641654" y="4892272"/>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chunk</a:t>
            </a:r>
            <a:endParaRPr lang="en-US" dirty="0">
              <a:solidFill>
                <a:schemeClr val="tx1"/>
              </a:solidFill>
            </a:endParaRPr>
          </a:p>
        </p:txBody>
      </p:sp>
      <p:cxnSp>
        <p:nvCxnSpPr>
          <p:cNvPr id="19" name="直接箭头连接符 18">
            <a:extLst>
              <a:ext uri="{FF2B5EF4-FFF2-40B4-BE49-F238E27FC236}">
                <a16:creationId xmlns:a16="http://schemas.microsoft.com/office/drawing/2014/main" id="{74875953-9DCE-C168-FB6B-4965ACF19640}"/>
              </a:ext>
            </a:extLst>
          </p:cNvPr>
          <p:cNvCxnSpPr>
            <a:stCxn id="16" idx="2"/>
            <a:endCxn id="18" idx="0"/>
          </p:cNvCxnSpPr>
          <p:nvPr/>
        </p:nvCxnSpPr>
        <p:spPr>
          <a:xfrm>
            <a:off x="7160915" y="4608916"/>
            <a:ext cx="0" cy="28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A798AC4-1A61-7467-0EE9-EFE19D184F49}"/>
              </a:ext>
            </a:extLst>
          </p:cNvPr>
          <p:cNvSpPr/>
          <p:nvPr/>
        </p:nvSpPr>
        <p:spPr>
          <a:xfrm>
            <a:off x="7680176" y="3515746"/>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free[2]</a:t>
            </a:r>
            <a:endParaRPr lang="en-US" dirty="0">
              <a:solidFill>
                <a:schemeClr val="tx1"/>
              </a:solidFill>
            </a:endParaRPr>
          </a:p>
        </p:txBody>
      </p:sp>
      <p:sp>
        <p:nvSpPr>
          <p:cNvPr id="21" name="矩形 20">
            <a:extLst>
              <a:ext uri="{FF2B5EF4-FFF2-40B4-BE49-F238E27FC236}">
                <a16:creationId xmlns:a16="http://schemas.microsoft.com/office/drawing/2014/main" id="{D51D9E0E-BCE6-E8AE-6610-CD7724B9B42F}"/>
              </a:ext>
            </a:extLst>
          </p:cNvPr>
          <p:cNvSpPr/>
          <p:nvPr/>
        </p:nvSpPr>
        <p:spPr>
          <a:xfrm>
            <a:off x="7608814" y="3130804"/>
            <a:ext cx="1038522" cy="40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24</a:t>
            </a:r>
            <a:endParaRPr lang="en-US" dirty="0">
              <a:solidFill>
                <a:schemeClr val="tx1"/>
              </a:solidFill>
            </a:endParaRPr>
          </a:p>
        </p:txBody>
      </p:sp>
      <p:sp>
        <p:nvSpPr>
          <p:cNvPr id="22" name="矩形 21">
            <a:extLst>
              <a:ext uri="{FF2B5EF4-FFF2-40B4-BE49-F238E27FC236}">
                <a16:creationId xmlns:a16="http://schemas.microsoft.com/office/drawing/2014/main" id="{9D5DD850-9340-6EA1-F374-A49600A2B17C}"/>
              </a:ext>
            </a:extLst>
          </p:cNvPr>
          <p:cNvSpPr/>
          <p:nvPr/>
        </p:nvSpPr>
        <p:spPr>
          <a:xfrm>
            <a:off x="8718698" y="3515745"/>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3" name="矩形 22">
            <a:extLst>
              <a:ext uri="{FF2B5EF4-FFF2-40B4-BE49-F238E27FC236}">
                <a16:creationId xmlns:a16="http://schemas.microsoft.com/office/drawing/2014/main" id="{3FDEB76B-F4F9-8DD8-94A1-117A2A1D0654}"/>
              </a:ext>
            </a:extLst>
          </p:cNvPr>
          <p:cNvSpPr/>
          <p:nvPr/>
        </p:nvSpPr>
        <p:spPr>
          <a:xfrm>
            <a:off x="9757220" y="3515227"/>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free[10]</a:t>
            </a:r>
          </a:p>
        </p:txBody>
      </p:sp>
      <p:sp>
        <p:nvSpPr>
          <p:cNvPr id="24" name="矩形 23">
            <a:extLst>
              <a:ext uri="{FF2B5EF4-FFF2-40B4-BE49-F238E27FC236}">
                <a16:creationId xmlns:a16="http://schemas.microsoft.com/office/drawing/2014/main" id="{0E0ACDF3-E1C6-8C36-2519-E1C26ED7BA00}"/>
              </a:ext>
            </a:extLst>
          </p:cNvPr>
          <p:cNvSpPr/>
          <p:nvPr/>
        </p:nvSpPr>
        <p:spPr>
          <a:xfrm>
            <a:off x="9757220" y="3119563"/>
            <a:ext cx="1038522" cy="40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88</a:t>
            </a:r>
            <a:endParaRPr lang="en-US" dirty="0">
              <a:solidFill>
                <a:schemeClr val="tx1"/>
              </a:solidFill>
            </a:endParaRPr>
          </a:p>
        </p:txBody>
      </p:sp>
      <p:sp>
        <p:nvSpPr>
          <p:cNvPr id="25" name="矩形 24">
            <a:extLst>
              <a:ext uri="{FF2B5EF4-FFF2-40B4-BE49-F238E27FC236}">
                <a16:creationId xmlns:a16="http://schemas.microsoft.com/office/drawing/2014/main" id="{CA948678-84DC-4702-21EA-B6B09E2B4BFB}"/>
              </a:ext>
            </a:extLst>
          </p:cNvPr>
          <p:cNvSpPr/>
          <p:nvPr/>
        </p:nvSpPr>
        <p:spPr>
          <a:xfrm>
            <a:off x="9757220" y="4206346"/>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chunk</a:t>
            </a:r>
            <a:endParaRPr lang="en-US" dirty="0">
              <a:solidFill>
                <a:schemeClr val="tx1"/>
              </a:solidFill>
            </a:endParaRPr>
          </a:p>
        </p:txBody>
      </p:sp>
      <p:cxnSp>
        <p:nvCxnSpPr>
          <p:cNvPr id="26" name="直接箭头连接符 25">
            <a:extLst>
              <a:ext uri="{FF2B5EF4-FFF2-40B4-BE49-F238E27FC236}">
                <a16:creationId xmlns:a16="http://schemas.microsoft.com/office/drawing/2014/main" id="{401EF1A2-5039-68B4-6939-CA8F98DD213B}"/>
              </a:ext>
            </a:extLst>
          </p:cNvPr>
          <p:cNvCxnSpPr>
            <a:cxnSpLocks/>
            <a:stCxn id="23" idx="2"/>
            <a:endCxn id="25" idx="0"/>
          </p:cNvCxnSpPr>
          <p:nvPr/>
        </p:nvCxnSpPr>
        <p:spPr>
          <a:xfrm>
            <a:off x="10276481" y="3917796"/>
            <a:ext cx="0" cy="288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21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 grpId="0" animBg="1"/>
      <p:bldP spid="6" grpId="0"/>
      <p:bldP spid="8" grpId="0"/>
      <p:bldP spid="14" grpId="0" animBg="1"/>
      <p:bldP spid="15" grpId="0"/>
      <p:bldP spid="16" grpId="0" animBg="1"/>
      <p:bldP spid="18" grpId="0" animBg="1"/>
      <p:bldP spid="20" grpId="0" animBg="1"/>
      <p:bldP spid="21" grpId="0"/>
      <p:bldP spid="22" grpId="0" animBg="1"/>
      <p:bldP spid="23" grpId="0" animBg="1"/>
      <p:bldP spid="24" grpId="0"/>
      <p:bldP spid="2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997663"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03 Small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2" y="1706792"/>
            <a:ext cx="5111750" cy="1323439"/>
          </a:xfrm>
          <a:prstGeom prst="rect">
            <a:avLst/>
          </a:prstGeom>
          <a:noFill/>
        </p:spPr>
        <p:txBody>
          <a:bodyPr wrap="square" rtlCol="0">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rPr>
              <a:t>Small bin</a:t>
            </a:r>
            <a:r>
              <a:rPr lang="zh-CN" altLang="en-US" sz="2000" dirty="0">
                <a:solidFill>
                  <a:srgbClr val="000000"/>
                </a:solidFill>
                <a:latin typeface="Microsoft YaHei" panose="020B0503020204020204" pitchFamily="34" charset="-122"/>
                <a:ea typeface="Microsoft YaHei" panose="020B0503020204020204" pitchFamily="34" charset="-122"/>
              </a:rPr>
              <a:t>是用来管理小于</a:t>
            </a:r>
            <a:r>
              <a:rPr lang="en-US" altLang="zh-CN" sz="2000" dirty="0">
                <a:solidFill>
                  <a:srgbClr val="000000"/>
                </a:solidFill>
                <a:latin typeface="Microsoft YaHei" panose="020B0503020204020204" pitchFamily="34" charset="-122"/>
                <a:ea typeface="Microsoft YaHei" panose="020B0503020204020204" pitchFamily="34" charset="-122"/>
              </a:rPr>
              <a:t>512</a:t>
            </a:r>
            <a:r>
              <a:rPr lang="zh-CN" altLang="en-US" sz="2000" dirty="0">
                <a:solidFill>
                  <a:srgbClr val="000000"/>
                </a:solidFill>
                <a:latin typeface="Microsoft YaHei" panose="020B0503020204020204" pitchFamily="34" charset="-122"/>
                <a:ea typeface="Microsoft YaHei" panose="020B0503020204020204" pitchFamily="34" charset="-122"/>
              </a:rPr>
              <a:t>字节的</a:t>
            </a:r>
            <a:r>
              <a:rPr lang="en-US" altLang="zh-CN" sz="2000" dirty="0">
                <a:solidFill>
                  <a:srgbClr val="000000"/>
                </a:solidFill>
                <a:latin typeface="Microsoft YaHei" panose="020B0503020204020204" pitchFamily="34" charset="-122"/>
                <a:ea typeface="Microsoft YaHei" panose="020B0503020204020204" pitchFamily="34" charset="-122"/>
              </a:rPr>
              <a:t>chunk</a:t>
            </a:r>
            <a:r>
              <a:rPr lang="zh-CN" altLang="en-US" sz="2000" dirty="0">
                <a:solidFill>
                  <a:srgbClr val="000000"/>
                </a:solidFill>
                <a:latin typeface="Microsoft YaHei" panose="020B0503020204020204" pitchFamily="34" charset="-122"/>
                <a:ea typeface="Microsoft YaHei" panose="020B0503020204020204" pitchFamily="34" charset="-122"/>
              </a:rPr>
              <a:t>的，一共有</a:t>
            </a:r>
            <a:r>
              <a:rPr lang="en-US" altLang="zh-CN" sz="2000" dirty="0">
                <a:latin typeface="Microsoft YaHei" panose="020B0503020204020204" pitchFamily="34" charset="-122"/>
                <a:ea typeface="Microsoft YaHei" panose="020B0503020204020204" pitchFamily="34" charset="-122"/>
              </a:rPr>
              <a:t>62</a:t>
            </a:r>
            <a:r>
              <a:rPr lang="zh-CN" altLang="en-US" sz="2000" dirty="0">
                <a:latin typeface="Microsoft YaHei" panose="020B0503020204020204" pitchFamily="34" charset="-122"/>
                <a:ea typeface="Microsoft YaHei" panose="020B0503020204020204" pitchFamily="34" charset="-122"/>
              </a:rPr>
              <a:t>个</a:t>
            </a:r>
            <a:r>
              <a:rPr lang="zh-CN" altLang="en-US" sz="2000" dirty="0">
                <a:solidFill>
                  <a:srgbClr val="000000"/>
                </a:solidFill>
                <a:latin typeface="Microsoft YaHei" panose="020B0503020204020204" pitchFamily="34" charset="-122"/>
                <a:ea typeface="Microsoft YaHei" panose="020B0503020204020204" pitchFamily="34" charset="-122"/>
              </a:rPr>
              <a:t>，使用双链表。</a:t>
            </a:r>
            <a:r>
              <a:rPr lang="en-US" altLang="zh-CN" sz="2000" dirty="0">
                <a:solidFill>
                  <a:srgbClr val="000000"/>
                </a:solidFill>
                <a:latin typeface="Microsoft YaHei" panose="020B0503020204020204" pitchFamily="34" charset="-122"/>
                <a:ea typeface="Microsoft YaHei" panose="020B0503020204020204" pitchFamily="34" charset="-122"/>
              </a:rPr>
              <a:t>chunk size</a:t>
            </a:r>
            <a:r>
              <a:rPr lang="zh-CN" altLang="en-US" sz="2000" dirty="0">
                <a:solidFill>
                  <a:srgbClr val="000000"/>
                </a:solidFill>
                <a:latin typeface="Microsoft YaHei" panose="020B0503020204020204" pitchFamily="34" charset="-122"/>
                <a:ea typeface="Microsoft YaHei" panose="020B0503020204020204" pitchFamily="34" charset="-122"/>
              </a:rPr>
              <a:t>大小从</a:t>
            </a:r>
            <a:r>
              <a:rPr lang="en-US" altLang="zh-CN" sz="2000" dirty="0">
                <a:solidFill>
                  <a:srgbClr val="000000"/>
                </a:solidFill>
                <a:latin typeface="Microsoft YaHei" panose="020B0503020204020204" pitchFamily="34" charset="-122"/>
                <a:ea typeface="Microsoft YaHei" panose="020B0503020204020204" pitchFamily="34" charset="-122"/>
              </a:rPr>
              <a:t>16</a:t>
            </a:r>
            <a:r>
              <a:rPr lang="zh-CN" altLang="en-US" sz="2000" dirty="0">
                <a:solidFill>
                  <a:srgbClr val="000000"/>
                </a:solidFill>
                <a:latin typeface="Microsoft YaHei" panose="020B0503020204020204" pitchFamily="34" charset="-122"/>
                <a:ea typeface="Microsoft YaHei" panose="020B0503020204020204" pitchFamily="34" charset="-122"/>
              </a:rPr>
              <a:t>字节开始，</a:t>
            </a:r>
            <a:r>
              <a:rPr lang="en-US" altLang="zh-CN" sz="2000" dirty="0">
                <a:solidFill>
                  <a:srgbClr val="000000"/>
                </a:solidFill>
                <a:latin typeface="Microsoft YaHei" panose="020B0503020204020204" pitchFamily="34" charset="-122"/>
                <a:ea typeface="Microsoft YaHei" panose="020B0503020204020204" pitchFamily="34" charset="-122"/>
              </a:rPr>
              <a:t>8</a:t>
            </a:r>
            <a:r>
              <a:rPr lang="zh-CN" altLang="en-US" sz="2000" dirty="0">
                <a:solidFill>
                  <a:srgbClr val="000000"/>
                </a:solidFill>
                <a:latin typeface="Microsoft YaHei" panose="020B0503020204020204" pitchFamily="34" charset="-122"/>
                <a:ea typeface="Microsoft YaHei" panose="020B0503020204020204" pitchFamily="34" charset="-122"/>
              </a:rPr>
              <a:t>字节递增，最大</a:t>
            </a:r>
            <a:r>
              <a:rPr lang="en-US" altLang="zh-CN" sz="2000" dirty="0">
                <a:solidFill>
                  <a:srgbClr val="000000"/>
                </a:solidFill>
                <a:latin typeface="Microsoft YaHei" panose="020B0503020204020204" pitchFamily="34" charset="-122"/>
                <a:ea typeface="Microsoft YaHei" panose="020B0503020204020204" pitchFamily="34" charset="-122"/>
              </a:rPr>
              <a:t>504</a:t>
            </a:r>
            <a:r>
              <a:rPr lang="zh-CN" altLang="en-US" sz="2000" dirty="0">
                <a:solidFill>
                  <a:srgbClr val="000000"/>
                </a:solidFill>
                <a:latin typeface="Microsoft YaHei" panose="020B0503020204020204" pitchFamily="34" charset="-122"/>
                <a:ea typeface="Microsoft YaHei" panose="020B0503020204020204" pitchFamily="34" charset="-122"/>
              </a:rPr>
              <a:t>字节。</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2010935"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04 Large bin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42216E90-E7BC-13B7-8ED6-A223E4C950D6}"/>
              </a:ext>
            </a:extLst>
          </p:cNvPr>
          <p:cNvSpPr txBox="1"/>
          <p:nvPr/>
        </p:nvSpPr>
        <p:spPr>
          <a:xfrm>
            <a:off x="6377060" y="1815075"/>
            <a:ext cx="5119540" cy="1015663"/>
          </a:xfrm>
          <a:prstGeom prst="rect">
            <a:avLst/>
          </a:prstGeom>
          <a:noFill/>
        </p:spPr>
        <p:txBody>
          <a:bodyPr wrap="square" rtlCol="0">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rPr>
              <a:t>Large bin</a:t>
            </a:r>
            <a:r>
              <a:rPr lang="zh-CN" altLang="en-US" sz="2000" dirty="0">
                <a:solidFill>
                  <a:srgbClr val="000000"/>
                </a:solidFill>
                <a:latin typeface="Microsoft YaHei" panose="020B0503020204020204" pitchFamily="34" charset="-122"/>
                <a:ea typeface="Microsoft YaHei" panose="020B0503020204020204" pitchFamily="34" charset="-122"/>
              </a:rPr>
              <a:t>是用来管理大于</a:t>
            </a:r>
            <a:r>
              <a:rPr lang="en-US" altLang="zh-CN" sz="2000" dirty="0">
                <a:solidFill>
                  <a:srgbClr val="000000"/>
                </a:solidFill>
                <a:latin typeface="Microsoft YaHei" panose="020B0503020204020204" pitchFamily="34" charset="-122"/>
                <a:ea typeface="Microsoft YaHei" panose="020B0503020204020204" pitchFamily="34" charset="-122"/>
              </a:rPr>
              <a:t>512</a:t>
            </a:r>
            <a:r>
              <a:rPr lang="zh-CN" altLang="en-US" sz="2000" dirty="0">
                <a:solidFill>
                  <a:srgbClr val="000000"/>
                </a:solidFill>
                <a:latin typeface="Microsoft YaHei" panose="020B0503020204020204" pitchFamily="34" charset="-122"/>
                <a:ea typeface="Microsoft YaHei" panose="020B0503020204020204" pitchFamily="34" charset="-122"/>
              </a:rPr>
              <a:t>字节的</a:t>
            </a:r>
            <a:r>
              <a:rPr lang="en-US" altLang="zh-CN" sz="2000" dirty="0">
                <a:solidFill>
                  <a:srgbClr val="000000"/>
                </a:solidFill>
                <a:latin typeface="Microsoft YaHei" panose="020B0503020204020204" pitchFamily="34" charset="-122"/>
                <a:ea typeface="Microsoft YaHei" panose="020B0503020204020204" pitchFamily="34" charset="-122"/>
              </a:rPr>
              <a:t>chunk</a:t>
            </a:r>
            <a:r>
              <a:rPr lang="zh-CN" altLang="en-US" sz="2000" dirty="0">
                <a:solidFill>
                  <a:srgbClr val="000000"/>
                </a:solidFill>
                <a:latin typeface="Microsoft YaHei" panose="020B0503020204020204" pitchFamily="34" charset="-122"/>
                <a:ea typeface="Microsoft YaHei" panose="020B0503020204020204" pitchFamily="34" charset="-122"/>
              </a:rPr>
              <a:t>的，一共有</a:t>
            </a:r>
            <a:r>
              <a:rPr lang="en-US" altLang="zh-CN" sz="2000" dirty="0">
                <a:latin typeface="Microsoft YaHei" panose="020B0503020204020204" pitchFamily="34" charset="-122"/>
                <a:ea typeface="Microsoft YaHei" panose="020B0503020204020204" pitchFamily="34" charset="-122"/>
              </a:rPr>
              <a:t>63</a:t>
            </a:r>
            <a:r>
              <a:rPr lang="zh-CN" altLang="en-US" sz="2000" dirty="0">
                <a:solidFill>
                  <a:srgbClr val="000000"/>
                </a:solidFill>
                <a:latin typeface="Microsoft YaHei" panose="020B0503020204020204" pitchFamily="34" charset="-122"/>
                <a:ea typeface="Microsoft YaHei" panose="020B0503020204020204" pitchFamily="34" charset="-122"/>
              </a:rPr>
              <a:t>个，使用双链表。</a:t>
            </a:r>
            <a:r>
              <a:rPr lang="en-US" altLang="zh-CN" sz="2000" dirty="0">
                <a:solidFill>
                  <a:srgbClr val="000000"/>
                </a:solidFill>
                <a:latin typeface="Microsoft YaHei" panose="020B0503020204020204" pitchFamily="34" charset="-122"/>
                <a:ea typeface="Microsoft YaHei" panose="020B0503020204020204" pitchFamily="34" charset="-122"/>
              </a:rPr>
              <a:t>chunk size</a:t>
            </a:r>
            <a:r>
              <a:rPr lang="zh-CN" altLang="en-US" sz="2000" dirty="0">
                <a:solidFill>
                  <a:srgbClr val="000000"/>
                </a:solidFill>
                <a:latin typeface="Microsoft YaHei" panose="020B0503020204020204" pitchFamily="34" charset="-122"/>
                <a:ea typeface="Microsoft YaHei" panose="020B0503020204020204" pitchFamily="34" charset="-122"/>
              </a:rPr>
              <a:t>大小间隔递增。</a:t>
            </a:r>
          </a:p>
        </p:txBody>
      </p:sp>
      <p:sp>
        <p:nvSpPr>
          <p:cNvPr id="48" name="矩形 47">
            <a:extLst>
              <a:ext uri="{FF2B5EF4-FFF2-40B4-BE49-F238E27FC236}">
                <a16:creationId xmlns:a16="http://schemas.microsoft.com/office/drawing/2014/main" id="{72029DF5-2D64-CFD0-5852-B34D7CC78247}"/>
              </a:ext>
            </a:extLst>
          </p:cNvPr>
          <p:cNvSpPr/>
          <p:nvPr/>
        </p:nvSpPr>
        <p:spPr>
          <a:xfrm>
            <a:off x="919930" y="3537857"/>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free[1]</a:t>
            </a:r>
          </a:p>
        </p:txBody>
      </p:sp>
      <p:sp>
        <p:nvSpPr>
          <p:cNvPr id="49" name="矩形 48">
            <a:extLst>
              <a:ext uri="{FF2B5EF4-FFF2-40B4-BE49-F238E27FC236}">
                <a16:creationId xmlns:a16="http://schemas.microsoft.com/office/drawing/2014/main" id="{5A3A8E94-2E6D-1F70-AEBC-3C1A662ACA7D}"/>
              </a:ext>
            </a:extLst>
          </p:cNvPr>
          <p:cNvSpPr/>
          <p:nvPr/>
        </p:nvSpPr>
        <p:spPr>
          <a:xfrm>
            <a:off x="919930" y="3141673"/>
            <a:ext cx="1038522" cy="40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en-US" dirty="0">
              <a:solidFill>
                <a:schemeClr val="tx1"/>
              </a:solidFill>
            </a:endParaRPr>
          </a:p>
        </p:txBody>
      </p:sp>
      <p:sp>
        <p:nvSpPr>
          <p:cNvPr id="50" name="矩形 49">
            <a:extLst>
              <a:ext uri="{FF2B5EF4-FFF2-40B4-BE49-F238E27FC236}">
                <a16:creationId xmlns:a16="http://schemas.microsoft.com/office/drawing/2014/main" id="{BF087374-1455-B7F4-14B7-3BDE7EEF04B4}"/>
              </a:ext>
            </a:extLst>
          </p:cNvPr>
          <p:cNvSpPr/>
          <p:nvPr/>
        </p:nvSpPr>
        <p:spPr>
          <a:xfrm>
            <a:off x="919930" y="4228457"/>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chunk</a:t>
            </a:r>
            <a:endParaRPr lang="en-US" dirty="0">
              <a:solidFill>
                <a:schemeClr val="tx1"/>
              </a:solidFill>
            </a:endParaRPr>
          </a:p>
        </p:txBody>
      </p:sp>
      <p:cxnSp>
        <p:nvCxnSpPr>
          <p:cNvPr id="51" name="直接箭头连接符 50">
            <a:extLst>
              <a:ext uri="{FF2B5EF4-FFF2-40B4-BE49-F238E27FC236}">
                <a16:creationId xmlns:a16="http://schemas.microsoft.com/office/drawing/2014/main" id="{E1587B1D-31ED-281E-2B77-C61BA8BD1E4C}"/>
              </a:ext>
            </a:extLst>
          </p:cNvPr>
          <p:cNvCxnSpPr>
            <a:cxnSpLocks/>
          </p:cNvCxnSpPr>
          <p:nvPr/>
        </p:nvCxnSpPr>
        <p:spPr>
          <a:xfrm>
            <a:off x="1343472" y="3940426"/>
            <a:ext cx="0" cy="28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441671CD-350A-5813-F8BD-275EA2199591}"/>
              </a:ext>
            </a:extLst>
          </p:cNvPr>
          <p:cNvSpPr/>
          <p:nvPr/>
        </p:nvSpPr>
        <p:spPr>
          <a:xfrm>
            <a:off x="919930" y="4914382"/>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chunk</a:t>
            </a:r>
            <a:endParaRPr lang="en-US" dirty="0">
              <a:solidFill>
                <a:schemeClr val="tx1"/>
              </a:solidFill>
            </a:endParaRPr>
          </a:p>
        </p:txBody>
      </p:sp>
      <p:cxnSp>
        <p:nvCxnSpPr>
          <p:cNvPr id="53" name="直接箭头连接符 52">
            <a:extLst>
              <a:ext uri="{FF2B5EF4-FFF2-40B4-BE49-F238E27FC236}">
                <a16:creationId xmlns:a16="http://schemas.microsoft.com/office/drawing/2014/main" id="{7E2A689D-8FBA-7725-9DA0-AFB7BB967810}"/>
              </a:ext>
            </a:extLst>
          </p:cNvPr>
          <p:cNvCxnSpPr>
            <a:cxnSpLocks/>
          </p:cNvCxnSpPr>
          <p:nvPr/>
        </p:nvCxnSpPr>
        <p:spPr>
          <a:xfrm>
            <a:off x="1343472" y="4631026"/>
            <a:ext cx="0" cy="28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617700B5-D689-D128-855F-BDFB979DAFC9}"/>
              </a:ext>
            </a:extLst>
          </p:cNvPr>
          <p:cNvSpPr/>
          <p:nvPr/>
        </p:nvSpPr>
        <p:spPr>
          <a:xfrm>
            <a:off x="1958452" y="3537856"/>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free[2]</a:t>
            </a:r>
          </a:p>
        </p:txBody>
      </p:sp>
      <p:sp>
        <p:nvSpPr>
          <p:cNvPr id="55" name="矩形 54">
            <a:extLst>
              <a:ext uri="{FF2B5EF4-FFF2-40B4-BE49-F238E27FC236}">
                <a16:creationId xmlns:a16="http://schemas.microsoft.com/office/drawing/2014/main" id="{199A10D6-4185-F6FF-66A7-13259F475BE9}"/>
              </a:ext>
            </a:extLst>
          </p:cNvPr>
          <p:cNvSpPr/>
          <p:nvPr/>
        </p:nvSpPr>
        <p:spPr>
          <a:xfrm>
            <a:off x="1887090" y="3152914"/>
            <a:ext cx="1038522" cy="40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24</a:t>
            </a:r>
            <a:endParaRPr lang="en-US" dirty="0">
              <a:solidFill>
                <a:schemeClr val="tx1"/>
              </a:solidFill>
            </a:endParaRPr>
          </a:p>
        </p:txBody>
      </p:sp>
      <p:sp>
        <p:nvSpPr>
          <p:cNvPr id="56" name="矩形 55">
            <a:extLst>
              <a:ext uri="{FF2B5EF4-FFF2-40B4-BE49-F238E27FC236}">
                <a16:creationId xmlns:a16="http://schemas.microsoft.com/office/drawing/2014/main" id="{DBEA25EE-52C7-FE14-2A99-3502DB2C1085}"/>
              </a:ext>
            </a:extLst>
          </p:cNvPr>
          <p:cNvSpPr/>
          <p:nvPr/>
        </p:nvSpPr>
        <p:spPr>
          <a:xfrm>
            <a:off x="2996974" y="3537855"/>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7" name="矩形 56">
            <a:extLst>
              <a:ext uri="{FF2B5EF4-FFF2-40B4-BE49-F238E27FC236}">
                <a16:creationId xmlns:a16="http://schemas.microsoft.com/office/drawing/2014/main" id="{4C537BF0-2E82-298A-4637-37F136A5C04A}"/>
              </a:ext>
            </a:extLst>
          </p:cNvPr>
          <p:cNvSpPr/>
          <p:nvPr/>
        </p:nvSpPr>
        <p:spPr>
          <a:xfrm>
            <a:off x="4035496" y="3537337"/>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free[62]</a:t>
            </a:r>
          </a:p>
        </p:txBody>
      </p:sp>
      <p:sp>
        <p:nvSpPr>
          <p:cNvPr id="58" name="矩形 57">
            <a:extLst>
              <a:ext uri="{FF2B5EF4-FFF2-40B4-BE49-F238E27FC236}">
                <a16:creationId xmlns:a16="http://schemas.microsoft.com/office/drawing/2014/main" id="{F03F2D75-311F-B6D8-C9FD-EBE92C3569A7}"/>
              </a:ext>
            </a:extLst>
          </p:cNvPr>
          <p:cNvSpPr/>
          <p:nvPr/>
        </p:nvSpPr>
        <p:spPr>
          <a:xfrm>
            <a:off x="4035496" y="3141673"/>
            <a:ext cx="1038522" cy="402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504</a:t>
            </a:r>
            <a:endParaRPr lang="en-US" dirty="0">
              <a:solidFill>
                <a:schemeClr val="tx1"/>
              </a:solidFill>
            </a:endParaRPr>
          </a:p>
        </p:txBody>
      </p:sp>
      <p:sp>
        <p:nvSpPr>
          <p:cNvPr id="59" name="矩形 58">
            <a:extLst>
              <a:ext uri="{FF2B5EF4-FFF2-40B4-BE49-F238E27FC236}">
                <a16:creationId xmlns:a16="http://schemas.microsoft.com/office/drawing/2014/main" id="{F9070097-977A-0F83-D529-10BD1AABCF47}"/>
              </a:ext>
            </a:extLst>
          </p:cNvPr>
          <p:cNvSpPr/>
          <p:nvPr/>
        </p:nvSpPr>
        <p:spPr>
          <a:xfrm>
            <a:off x="4035496" y="4228456"/>
            <a:ext cx="1038522"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chunk</a:t>
            </a:r>
            <a:endParaRPr lang="en-US" dirty="0">
              <a:solidFill>
                <a:schemeClr val="tx1"/>
              </a:solidFill>
            </a:endParaRPr>
          </a:p>
        </p:txBody>
      </p:sp>
      <p:cxnSp>
        <p:nvCxnSpPr>
          <p:cNvPr id="60" name="直接箭头连接符 59">
            <a:extLst>
              <a:ext uri="{FF2B5EF4-FFF2-40B4-BE49-F238E27FC236}">
                <a16:creationId xmlns:a16="http://schemas.microsoft.com/office/drawing/2014/main" id="{78BAD7EC-F8E8-61DA-F01A-575AF3AB7F21}"/>
              </a:ext>
            </a:extLst>
          </p:cNvPr>
          <p:cNvCxnSpPr>
            <a:cxnSpLocks/>
          </p:cNvCxnSpPr>
          <p:nvPr/>
        </p:nvCxnSpPr>
        <p:spPr>
          <a:xfrm>
            <a:off x="4439816" y="3939906"/>
            <a:ext cx="0" cy="288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259DC75F-D131-1AE6-9E9F-0D82509BCC9D}"/>
              </a:ext>
            </a:extLst>
          </p:cNvPr>
          <p:cNvCxnSpPr/>
          <p:nvPr/>
        </p:nvCxnSpPr>
        <p:spPr>
          <a:xfrm flipV="1">
            <a:off x="1487488" y="3940426"/>
            <a:ext cx="0" cy="28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11901446-DD70-9CC6-3C72-DA732D21846C}"/>
              </a:ext>
            </a:extLst>
          </p:cNvPr>
          <p:cNvCxnSpPr/>
          <p:nvPr/>
        </p:nvCxnSpPr>
        <p:spPr>
          <a:xfrm flipV="1">
            <a:off x="1487488" y="4626351"/>
            <a:ext cx="0" cy="28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78B8DCDE-3A77-123B-16A7-40112070CF7A}"/>
              </a:ext>
            </a:extLst>
          </p:cNvPr>
          <p:cNvCxnSpPr/>
          <p:nvPr/>
        </p:nvCxnSpPr>
        <p:spPr>
          <a:xfrm flipV="1">
            <a:off x="4655840" y="3939906"/>
            <a:ext cx="0" cy="28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271D498F-8F58-CE6D-18A0-C949082C5D4B}"/>
              </a:ext>
            </a:extLst>
          </p:cNvPr>
          <p:cNvSpPr/>
          <p:nvPr/>
        </p:nvSpPr>
        <p:spPr>
          <a:xfrm>
            <a:off x="6488202" y="3033522"/>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64</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68" name="矩形 67">
            <a:extLst>
              <a:ext uri="{FF2B5EF4-FFF2-40B4-BE49-F238E27FC236}">
                <a16:creationId xmlns:a16="http://schemas.microsoft.com/office/drawing/2014/main" id="{3052D3FF-B2FD-DB5F-6E3D-BF8A1AD4F6C0}"/>
              </a:ext>
            </a:extLst>
          </p:cNvPr>
          <p:cNvSpPr/>
          <p:nvPr/>
        </p:nvSpPr>
        <p:spPr>
          <a:xfrm>
            <a:off x="7677388" y="3033522"/>
            <a:ext cx="2308845"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大小</a:t>
            </a:r>
            <a:r>
              <a:rPr lang="en-US" dirty="0">
                <a:solidFill>
                  <a:schemeClr val="tx1"/>
                </a:solidFill>
              </a:rPr>
              <a:t>8</a:t>
            </a:r>
            <a:r>
              <a:rPr lang="zh-CN" altLang="en-US" dirty="0">
                <a:solidFill>
                  <a:schemeClr val="tx1"/>
                </a:solidFill>
              </a:rPr>
              <a:t>字节递增</a:t>
            </a:r>
            <a:endParaRPr lang="en-US" dirty="0">
              <a:solidFill>
                <a:schemeClr val="tx1"/>
              </a:solidFill>
            </a:endParaRPr>
          </a:p>
        </p:txBody>
      </p:sp>
      <p:sp>
        <p:nvSpPr>
          <p:cNvPr id="69" name="矩形 68">
            <a:extLst>
              <a:ext uri="{FF2B5EF4-FFF2-40B4-BE49-F238E27FC236}">
                <a16:creationId xmlns:a16="http://schemas.microsoft.com/office/drawing/2014/main" id="{AED2684C-ABD9-242B-E822-8A2F82B5AFE2}"/>
              </a:ext>
            </a:extLst>
          </p:cNvPr>
          <p:cNvSpPr/>
          <p:nvPr/>
        </p:nvSpPr>
        <p:spPr>
          <a:xfrm>
            <a:off x="9984432" y="3033522"/>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Small bin</a:t>
            </a:r>
            <a:endParaRPr lang="en-US" dirty="0">
              <a:solidFill>
                <a:schemeClr val="tx1"/>
              </a:solidFill>
            </a:endParaRPr>
          </a:p>
        </p:txBody>
      </p:sp>
      <p:sp>
        <p:nvSpPr>
          <p:cNvPr id="70" name="矩形 69">
            <a:extLst>
              <a:ext uri="{FF2B5EF4-FFF2-40B4-BE49-F238E27FC236}">
                <a16:creationId xmlns:a16="http://schemas.microsoft.com/office/drawing/2014/main" id="{5731EC91-687C-F51B-1963-CD68D0D787D1}"/>
              </a:ext>
            </a:extLst>
          </p:cNvPr>
          <p:cNvSpPr/>
          <p:nvPr/>
        </p:nvSpPr>
        <p:spPr>
          <a:xfrm>
            <a:off x="6487450" y="3436091"/>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32</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71" name="矩形 70">
            <a:extLst>
              <a:ext uri="{FF2B5EF4-FFF2-40B4-BE49-F238E27FC236}">
                <a16:creationId xmlns:a16="http://schemas.microsoft.com/office/drawing/2014/main" id="{59D35CDE-EC21-E6A6-C893-4003C2E097B0}"/>
              </a:ext>
            </a:extLst>
          </p:cNvPr>
          <p:cNvSpPr/>
          <p:nvPr/>
        </p:nvSpPr>
        <p:spPr>
          <a:xfrm>
            <a:off x="7680176" y="3436091"/>
            <a:ext cx="2304256"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大小</a:t>
            </a:r>
            <a:r>
              <a:rPr lang="en-US" altLang="zh-CN" dirty="0">
                <a:solidFill>
                  <a:schemeClr val="tx1"/>
                </a:solidFill>
              </a:rPr>
              <a:t>64</a:t>
            </a:r>
            <a:r>
              <a:rPr lang="zh-CN" altLang="en-US" dirty="0">
                <a:solidFill>
                  <a:schemeClr val="tx1"/>
                </a:solidFill>
              </a:rPr>
              <a:t>字节递增</a:t>
            </a:r>
            <a:endParaRPr lang="en-US" dirty="0">
              <a:solidFill>
                <a:schemeClr val="tx1"/>
              </a:solidFill>
            </a:endParaRPr>
          </a:p>
        </p:txBody>
      </p:sp>
      <p:sp>
        <p:nvSpPr>
          <p:cNvPr id="72" name="矩形 71">
            <a:extLst>
              <a:ext uri="{FF2B5EF4-FFF2-40B4-BE49-F238E27FC236}">
                <a16:creationId xmlns:a16="http://schemas.microsoft.com/office/drawing/2014/main" id="{AE04977C-20C5-1B31-DEFC-7106EFB942FC}"/>
              </a:ext>
            </a:extLst>
          </p:cNvPr>
          <p:cNvSpPr/>
          <p:nvPr/>
        </p:nvSpPr>
        <p:spPr>
          <a:xfrm>
            <a:off x="9984432" y="5448382"/>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Large bin</a:t>
            </a:r>
            <a:endParaRPr lang="en-US" dirty="0">
              <a:solidFill>
                <a:schemeClr val="tx1"/>
              </a:solidFill>
            </a:endParaRPr>
          </a:p>
        </p:txBody>
      </p:sp>
      <p:sp>
        <p:nvSpPr>
          <p:cNvPr id="73" name="矩形 72">
            <a:extLst>
              <a:ext uri="{FF2B5EF4-FFF2-40B4-BE49-F238E27FC236}">
                <a16:creationId xmlns:a16="http://schemas.microsoft.com/office/drawing/2014/main" id="{14BA556C-E604-91B9-E5EA-F9832EC7157E}"/>
              </a:ext>
            </a:extLst>
          </p:cNvPr>
          <p:cNvSpPr/>
          <p:nvPr/>
        </p:nvSpPr>
        <p:spPr>
          <a:xfrm>
            <a:off x="6484505" y="3838660"/>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74" name="矩形 73">
            <a:extLst>
              <a:ext uri="{FF2B5EF4-FFF2-40B4-BE49-F238E27FC236}">
                <a16:creationId xmlns:a16="http://schemas.microsoft.com/office/drawing/2014/main" id="{E2A40E9E-E5E4-4846-F53B-EE83F119AD43}"/>
              </a:ext>
            </a:extLst>
          </p:cNvPr>
          <p:cNvSpPr/>
          <p:nvPr/>
        </p:nvSpPr>
        <p:spPr>
          <a:xfrm>
            <a:off x="7681225" y="3838659"/>
            <a:ext cx="2303207"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大小</a:t>
            </a:r>
            <a:r>
              <a:rPr lang="en-US" altLang="zh-CN" dirty="0">
                <a:solidFill>
                  <a:schemeClr val="tx1"/>
                </a:solidFill>
              </a:rPr>
              <a:t>512</a:t>
            </a:r>
            <a:r>
              <a:rPr lang="zh-CN" altLang="en-US" dirty="0">
                <a:solidFill>
                  <a:schemeClr val="tx1"/>
                </a:solidFill>
              </a:rPr>
              <a:t>字节递增</a:t>
            </a:r>
            <a:endParaRPr lang="en-US" dirty="0">
              <a:solidFill>
                <a:schemeClr val="tx1"/>
              </a:solidFill>
            </a:endParaRPr>
          </a:p>
        </p:txBody>
      </p:sp>
      <p:sp>
        <p:nvSpPr>
          <p:cNvPr id="75" name="矩形 74">
            <a:extLst>
              <a:ext uri="{FF2B5EF4-FFF2-40B4-BE49-F238E27FC236}">
                <a16:creationId xmlns:a16="http://schemas.microsoft.com/office/drawing/2014/main" id="{BBE6B703-9871-F59D-94DB-7F2276A8D74E}"/>
              </a:ext>
            </a:extLst>
          </p:cNvPr>
          <p:cNvSpPr/>
          <p:nvPr/>
        </p:nvSpPr>
        <p:spPr>
          <a:xfrm>
            <a:off x="6484505" y="4241227"/>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76" name="矩形 75">
            <a:extLst>
              <a:ext uri="{FF2B5EF4-FFF2-40B4-BE49-F238E27FC236}">
                <a16:creationId xmlns:a16="http://schemas.microsoft.com/office/drawing/2014/main" id="{A134D628-D711-0F03-4874-3EF14B4EC708}"/>
              </a:ext>
            </a:extLst>
          </p:cNvPr>
          <p:cNvSpPr/>
          <p:nvPr/>
        </p:nvSpPr>
        <p:spPr>
          <a:xfrm>
            <a:off x="6484505" y="4643794"/>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77" name="矩形 76">
            <a:extLst>
              <a:ext uri="{FF2B5EF4-FFF2-40B4-BE49-F238E27FC236}">
                <a16:creationId xmlns:a16="http://schemas.microsoft.com/office/drawing/2014/main" id="{768DF6B5-26B5-00C0-D10E-4FA6B6F53F40}"/>
              </a:ext>
            </a:extLst>
          </p:cNvPr>
          <p:cNvSpPr/>
          <p:nvPr/>
        </p:nvSpPr>
        <p:spPr>
          <a:xfrm>
            <a:off x="6484505" y="5046359"/>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78" name="矩形 77">
            <a:extLst>
              <a:ext uri="{FF2B5EF4-FFF2-40B4-BE49-F238E27FC236}">
                <a16:creationId xmlns:a16="http://schemas.microsoft.com/office/drawing/2014/main" id="{62793899-DB19-3B56-2442-308249A60B25}"/>
              </a:ext>
            </a:extLst>
          </p:cNvPr>
          <p:cNvSpPr/>
          <p:nvPr/>
        </p:nvSpPr>
        <p:spPr>
          <a:xfrm>
            <a:off x="6484505" y="5448922"/>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zh-CN" altLang="en-US" dirty="0">
                <a:solidFill>
                  <a:schemeClr val="tx1"/>
                </a:solidFill>
              </a:rPr>
              <a:t>个</a:t>
            </a:r>
            <a:r>
              <a:rPr lang="en-US" altLang="zh-CN" dirty="0">
                <a:solidFill>
                  <a:schemeClr val="tx1"/>
                </a:solidFill>
              </a:rPr>
              <a:t>bin</a:t>
            </a:r>
            <a:endParaRPr lang="en-US" dirty="0">
              <a:solidFill>
                <a:schemeClr val="tx1"/>
              </a:solidFill>
            </a:endParaRPr>
          </a:p>
        </p:txBody>
      </p:sp>
      <p:sp>
        <p:nvSpPr>
          <p:cNvPr id="79" name="矩形 78">
            <a:extLst>
              <a:ext uri="{FF2B5EF4-FFF2-40B4-BE49-F238E27FC236}">
                <a16:creationId xmlns:a16="http://schemas.microsoft.com/office/drawing/2014/main" id="{615F39C2-6B4B-7694-DBD2-83133BF8A6C0}"/>
              </a:ext>
            </a:extLst>
          </p:cNvPr>
          <p:cNvSpPr/>
          <p:nvPr/>
        </p:nvSpPr>
        <p:spPr>
          <a:xfrm>
            <a:off x="7681225" y="4241495"/>
            <a:ext cx="2303207"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大小</a:t>
            </a:r>
            <a:r>
              <a:rPr lang="en-US" altLang="zh-CN" dirty="0">
                <a:solidFill>
                  <a:schemeClr val="tx1"/>
                </a:solidFill>
              </a:rPr>
              <a:t>4096</a:t>
            </a:r>
            <a:r>
              <a:rPr lang="zh-CN" altLang="en-US" dirty="0">
                <a:solidFill>
                  <a:schemeClr val="tx1"/>
                </a:solidFill>
              </a:rPr>
              <a:t>字节递增</a:t>
            </a:r>
            <a:endParaRPr lang="en-US" dirty="0">
              <a:solidFill>
                <a:schemeClr val="tx1"/>
              </a:solidFill>
            </a:endParaRPr>
          </a:p>
        </p:txBody>
      </p:sp>
      <p:sp>
        <p:nvSpPr>
          <p:cNvPr id="80" name="矩形 79">
            <a:extLst>
              <a:ext uri="{FF2B5EF4-FFF2-40B4-BE49-F238E27FC236}">
                <a16:creationId xmlns:a16="http://schemas.microsoft.com/office/drawing/2014/main" id="{62768636-1C12-F0E1-8587-B5F105E15480}"/>
              </a:ext>
            </a:extLst>
          </p:cNvPr>
          <p:cNvSpPr/>
          <p:nvPr/>
        </p:nvSpPr>
        <p:spPr>
          <a:xfrm>
            <a:off x="7681225" y="4644064"/>
            <a:ext cx="2303207"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大小</a:t>
            </a:r>
            <a:r>
              <a:rPr lang="en-US" altLang="zh-CN" dirty="0">
                <a:solidFill>
                  <a:schemeClr val="tx1"/>
                </a:solidFill>
              </a:rPr>
              <a:t>32768</a:t>
            </a:r>
            <a:r>
              <a:rPr lang="zh-CN" altLang="en-US" dirty="0">
                <a:solidFill>
                  <a:schemeClr val="tx1"/>
                </a:solidFill>
              </a:rPr>
              <a:t>字节递增</a:t>
            </a:r>
            <a:endParaRPr lang="en-US" dirty="0">
              <a:solidFill>
                <a:schemeClr val="tx1"/>
              </a:solidFill>
            </a:endParaRPr>
          </a:p>
        </p:txBody>
      </p:sp>
      <p:sp>
        <p:nvSpPr>
          <p:cNvPr id="81" name="矩形 80">
            <a:extLst>
              <a:ext uri="{FF2B5EF4-FFF2-40B4-BE49-F238E27FC236}">
                <a16:creationId xmlns:a16="http://schemas.microsoft.com/office/drawing/2014/main" id="{439EEAC8-3112-15B3-71EE-3708DE1A41F1}"/>
              </a:ext>
            </a:extLst>
          </p:cNvPr>
          <p:cNvSpPr/>
          <p:nvPr/>
        </p:nvSpPr>
        <p:spPr>
          <a:xfrm>
            <a:off x="7681225" y="5046363"/>
            <a:ext cx="2303207"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大小</a:t>
            </a:r>
            <a:r>
              <a:rPr lang="en-US" altLang="zh-CN" dirty="0">
                <a:solidFill>
                  <a:schemeClr val="tx1"/>
                </a:solidFill>
              </a:rPr>
              <a:t>262144</a:t>
            </a:r>
            <a:r>
              <a:rPr lang="zh-CN" altLang="en-US" dirty="0">
                <a:solidFill>
                  <a:schemeClr val="tx1"/>
                </a:solidFill>
              </a:rPr>
              <a:t>字节递增</a:t>
            </a:r>
            <a:endParaRPr lang="en-US" dirty="0">
              <a:solidFill>
                <a:schemeClr val="tx1"/>
              </a:solidFill>
            </a:endParaRPr>
          </a:p>
        </p:txBody>
      </p:sp>
      <p:sp>
        <p:nvSpPr>
          <p:cNvPr id="82" name="矩形 81">
            <a:extLst>
              <a:ext uri="{FF2B5EF4-FFF2-40B4-BE49-F238E27FC236}">
                <a16:creationId xmlns:a16="http://schemas.microsoft.com/office/drawing/2014/main" id="{959B8ECC-FA1C-D7B5-6660-E610BE00F205}"/>
              </a:ext>
            </a:extLst>
          </p:cNvPr>
          <p:cNvSpPr/>
          <p:nvPr/>
        </p:nvSpPr>
        <p:spPr>
          <a:xfrm>
            <a:off x="7681225" y="5448652"/>
            <a:ext cx="2303207"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剩下所有的</a:t>
            </a:r>
            <a:endParaRPr lang="en-US" dirty="0">
              <a:solidFill>
                <a:schemeClr val="tx1"/>
              </a:solidFill>
            </a:endParaRPr>
          </a:p>
        </p:txBody>
      </p:sp>
      <p:sp>
        <p:nvSpPr>
          <p:cNvPr id="83" name="矩形 82">
            <a:extLst>
              <a:ext uri="{FF2B5EF4-FFF2-40B4-BE49-F238E27FC236}">
                <a16:creationId xmlns:a16="http://schemas.microsoft.com/office/drawing/2014/main" id="{58EAFE67-529F-A339-355D-2C6DAC10933F}"/>
              </a:ext>
            </a:extLst>
          </p:cNvPr>
          <p:cNvSpPr/>
          <p:nvPr/>
        </p:nvSpPr>
        <p:spPr>
          <a:xfrm>
            <a:off x="9984432" y="5046633"/>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Large bin</a:t>
            </a:r>
            <a:endParaRPr lang="en-US" dirty="0">
              <a:solidFill>
                <a:schemeClr val="tx1"/>
              </a:solidFill>
            </a:endParaRPr>
          </a:p>
        </p:txBody>
      </p:sp>
      <p:sp>
        <p:nvSpPr>
          <p:cNvPr id="84" name="矩形 83">
            <a:extLst>
              <a:ext uri="{FF2B5EF4-FFF2-40B4-BE49-F238E27FC236}">
                <a16:creationId xmlns:a16="http://schemas.microsoft.com/office/drawing/2014/main" id="{82952637-5C38-7EA4-7138-1DAC692F049D}"/>
              </a:ext>
            </a:extLst>
          </p:cNvPr>
          <p:cNvSpPr/>
          <p:nvPr/>
        </p:nvSpPr>
        <p:spPr>
          <a:xfrm>
            <a:off x="9984432" y="4646438"/>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Large bin</a:t>
            </a:r>
            <a:endParaRPr lang="en-US" dirty="0">
              <a:solidFill>
                <a:schemeClr val="tx1"/>
              </a:solidFill>
            </a:endParaRPr>
          </a:p>
        </p:txBody>
      </p:sp>
      <p:sp>
        <p:nvSpPr>
          <p:cNvPr id="85" name="矩形 84">
            <a:extLst>
              <a:ext uri="{FF2B5EF4-FFF2-40B4-BE49-F238E27FC236}">
                <a16:creationId xmlns:a16="http://schemas.microsoft.com/office/drawing/2014/main" id="{5B057753-252E-DCEB-E23C-B5E874298A5A}"/>
              </a:ext>
            </a:extLst>
          </p:cNvPr>
          <p:cNvSpPr/>
          <p:nvPr/>
        </p:nvSpPr>
        <p:spPr>
          <a:xfrm>
            <a:off x="9984432" y="4238088"/>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Large bin</a:t>
            </a:r>
            <a:endParaRPr lang="en-US" dirty="0">
              <a:solidFill>
                <a:schemeClr val="tx1"/>
              </a:solidFill>
            </a:endParaRPr>
          </a:p>
        </p:txBody>
      </p:sp>
      <p:sp>
        <p:nvSpPr>
          <p:cNvPr id="86" name="矩形 85">
            <a:extLst>
              <a:ext uri="{FF2B5EF4-FFF2-40B4-BE49-F238E27FC236}">
                <a16:creationId xmlns:a16="http://schemas.microsoft.com/office/drawing/2014/main" id="{390F182D-6C96-0979-152F-E42E831AD75E}"/>
              </a:ext>
            </a:extLst>
          </p:cNvPr>
          <p:cNvSpPr/>
          <p:nvPr/>
        </p:nvSpPr>
        <p:spPr>
          <a:xfrm>
            <a:off x="9984432" y="3839894"/>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Large bin</a:t>
            </a:r>
            <a:endParaRPr lang="en-US" dirty="0">
              <a:solidFill>
                <a:schemeClr val="tx1"/>
              </a:solidFill>
            </a:endParaRPr>
          </a:p>
        </p:txBody>
      </p:sp>
      <p:sp>
        <p:nvSpPr>
          <p:cNvPr id="87" name="矩形 86">
            <a:extLst>
              <a:ext uri="{FF2B5EF4-FFF2-40B4-BE49-F238E27FC236}">
                <a16:creationId xmlns:a16="http://schemas.microsoft.com/office/drawing/2014/main" id="{FED80632-9D30-D92D-7485-0A2F20BCDB78}"/>
              </a:ext>
            </a:extLst>
          </p:cNvPr>
          <p:cNvSpPr/>
          <p:nvPr/>
        </p:nvSpPr>
        <p:spPr>
          <a:xfrm>
            <a:off x="9986233" y="3432817"/>
            <a:ext cx="1191974" cy="40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Large bin</a:t>
            </a:r>
            <a:endParaRPr lang="en-US" dirty="0">
              <a:solidFill>
                <a:schemeClr val="tx1"/>
              </a:solidFill>
            </a:endParaRPr>
          </a:p>
        </p:txBody>
      </p:sp>
    </p:spTree>
    <p:extLst>
      <p:ext uri="{BB962C8B-B14F-4D97-AF65-F5344CB8AC3E}">
        <p14:creationId xmlns:p14="http://schemas.microsoft.com/office/powerpoint/2010/main" val="321418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4" grpId="0" animBg="1"/>
      <p:bldP spid="15" grpId="0"/>
      <p:bldP spid="3" grpId="0"/>
      <p:bldP spid="48" grpId="0" animBg="1"/>
      <p:bldP spid="49" grpId="0"/>
      <p:bldP spid="50" grpId="0" animBg="1"/>
      <p:bldP spid="52" grpId="0" animBg="1"/>
      <p:bldP spid="54" grpId="0" animBg="1"/>
      <p:bldP spid="55" grpId="0"/>
      <p:bldP spid="56" grpId="0" animBg="1"/>
      <p:bldP spid="57" grpId="0" animBg="1"/>
      <p:bldP spid="58" grpId="0"/>
      <p:bldP spid="59"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839236" y="1115919"/>
            <a:ext cx="199766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特殊的</a:t>
            </a:r>
            <a:r>
              <a:rPr kumimoji="1" lang="en-US" altLang="zh-CN" sz="2400" dirty="0">
                <a:solidFill>
                  <a:srgbClr val="0048AA"/>
                </a:solidFill>
                <a:latin typeface="Microsoft YaHei" panose="020B0503020204020204" pitchFamily="34" charset="-122"/>
                <a:ea typeface="Microsoft YaHei" panose="020B0503020204020204" pitchFamily="34" charset="-122"/>
              </a:rPr>
              <a:t>chunk</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42216E90-E7BC-13B7-8ED6-A223E4C950D6}"/>
              </a:ext>
            </a:extLst>
          </p:cNvPr>
          <p:cNvSpPr txBox="1"/>
          <p:nvPr/>
        </p:nvSpPr>
        <p:spPr>
          <a:xfrm>
            <a:off x="765327" y="1643018"/>
            <a:ext cx="4975524" cy="400110"/>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除了四种</a:t>
            </a:r>
            <a:r>
              <a:rPr lang="en-US" altLang="zh-CN" sz="2000" dirty="0">
                <a:solidFill>
                  <a:srgbClr val="000000"/>
                </a:solidFill>
                <a:latin typeface="Microsoft YaHei" panose="020B0503020204020204" pitchFamily="34" charset="-122"/>
                <a:ea typeface="Microsoft YaHei" panose="020B0503020204020204" pitchFamily="34" charset="-122"/>
              </a:rPr>
              <a:t>bin</a:t>
            </a:r>
            <a:r>
              <a:rPr lang="zh-CN" altLang="en-US" sz="2000" dirty="0">
                <a:solidFill>
                  <a:srgbClr val="000000"/>
                </a:solidFill>
                <a:latin typeface="Microsoft YaHei" panose="020B0503020204020204" pitchFamily="34" charset="-122"/>
                <a:ea typeface="Microsoft YaHei" panose="020B0503020204020204" pitchFamily="34" charset="-122"/>
              </a:rPr>
              <a:t>，还有两个特殊的</a:t>
            </a:r>
            <a:r>
              <a:rPr lang="en-US" altLang="zh-CN" sz="2000" dirty="0">
                <a:solidFill>
                  <a:srgbClr val="000000"/>
                </a:solidFill>
                <a:latin typeface="Microsoft YaHei" panose="020B0503020204020204" pitchFamily="34" charset="-122"/>
                <a:ea typeface="Microsoft YaHei" panose="020B0503020204020204" pitchFamily="34" charset="-122"/>
              </a:rPr>
              <a:t>chunk</a:t>
            </a:r>
            <a:r>
              <a:rPr lang="zh-CN" altLang="en-US" sz="2000" dirty="0">
                <a:solidFill>
                  <a:srgbClr val="000000"/>
                </a:solidFill>
                <a:latin typeface="Microsoft YaHei" panose="020B0503020204020204" pitchFamily="34" charset="-122"/>
                <a:ea typeface="Microsoft YaHei" panose="020B0503020204020204" pitchFamily="34" charset="-122"/>
              </a:rPr>
              <a:t>：</a:t>
            </a:r>
          </a:p>
        </p:txBody>
      </p:sp>
      <p:grpSp>
        <p:nvGrpSpPr>
          <p:cNvPr id="2" name="组合 1">
            <a:extLst>
              <a:ext uri="{FF2B5EF4-FFF2-40B4-BE49-F238E27FC236}">
                <a16:creationId xmlns:a16="http://schemas.microsoft.com/office/drawing/2014/main" id="{8D1AA563-3A91-7A33-9D67-EC968C5438BD}"/>
              </a:ext>
            </a:extLst>
          </p:cNvPr>
          <p:cNvGrpSpPr/>
          <p:nvPr/>
        </p:nvGrpSpPr>
        <p:grpSpPr>
          <a:xfrm>
            <a:off x="839236" y="2442516"/>
            <a:ext cx="4844579" cy="618680"/>
            <a:chOff x="1037584" y="1052512"/>
            <a:chExt cx="10116824" cy="793198"/>
          </a:xfrm>
        </p:grpSpPr>
        <p:sp>
          <p:nvSpPr>
            <p:cNvPr id="6" name="矩形 5">
              <a:extLst>
                <a:ext uri="{FF2B5EF4-FFF2-40B4-BE49-F238E27FC236}">
                  <a16:creationId xmlns:a16="http://schemas.microsoft.com/office/drawing/2014/main" id="{7B0336F6-F78D-A02B-639B-6FCA0C6AC38C}"/>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BA59BE46-3111-1110-0231-4185F2263D69}"/>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Top chunk</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8" name="组合 7">
            <a:extLst>
              <a:ext uri="{FF2B5EF4-FFF2-40B4-BE49-F238E27FC236}">
                <a16:creationId xmlns:a16="http://schemas.microsoft.com/office/drawing/2014/main" id="{3572F166-C672-BF47-0F10-1335569A494E}"/>
              </a:ext>
            </a:extLst>
          </p:cNvPr>
          <p:cNvGrpSpPr/>
          <p:nvPr/>
        </p:nvGrpSpPr>
        <p:grpSpPr>
          <a:xfrm>
            <a:off x="839236" y="3458604"/>
            <a:ext cx="4844579" cy="618680"/>
            <a:chOff x="1037584" y="1052512"/>
            <a:chExt cx="10116824" cy="793198"/>
          </a:xfrm>
        </p:grpSpPr>
        <p:sp>
          <p:nvSpPr>
            <p:cNvPr id="12" name="矩形 11">
              <a:extLst>
                <a:ext uri="{FF2B5EF4-FFF2-40B4-BE49-F238E27FC236}">
                  <a16:creationId xmlns:a16="http://schemas.microsoft.com/office/drawing/2014/main" id="{CAC69B1A-516E-1D34-FA00-2A6B4224A80E}"/>
                </a:ext>
              </a:extLst>
            </p:cNvPr>
            <p:cNvSpPr/>
            <p:nvPr/>
          </p:nvSpPr>
          <p:spPr>
            <a:xfrm>
              <a:off x="1037584" y="1053400"/>
              <a:ext cx="151431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A3C5C060-9B4E-12CA-9C90-BD85D17EBA73}"/>
                </a:ext>
              </a:extLst>
            </p:cNvPr>
            <p:cNvSpPr/>
            <p:nvPr/>
          </p:nvSpPr>
          <p:spPr>
            <a:xfrm>
              <a:off x="2551901" y="1052512"/>
              <a:ext cx="8602507"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Last chunk reminder</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16" name="文本框 15">
            <a:extLst>
              <a:ext uri="{FF2B5EF4-FFF2-40B4-BE49-F238E27FC236}">
                <a16:creationId xmlns:a16="http://schemas.microsoft.com/office/drawing/2014/main" id="{6CBB1AE8-08DC-CE70-3932-487275DC23F0}"/>
              </a:ext>
            </a:extLst>
          </p:cNvPr>
          <p:cNvSpPr txBox="1"/>
          <p:nvPr/>
        </p:nvSpPr>
        <p:spPr>
          <a:xfrm>
            <a:off x="6384032" y="1115918"/>
            <a:ext cx="215417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 Top chunk</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5421CD45-C0CD-C090-11E4-EC3808BCCC30}"/>
              </a:ext>
            </a:extLst>
          </p:cNvPr>
          <p:cNvSpPr txBox="1"/>
          <p:nvPr/>
        </p:nvSpPr>
        <p:spPr>
          <a:xfrm>
            <a:off x="6415134" y="1643018"/>
            <a:ext cx="4865441" cy="2862322"/>
          </a:xfrm>
          <a:prstGeom prst="rect">
            <a:avLst/>
          </a:prstGeom>
          <a:noFill/>
        </p:spPr>
        <p:txBody>
          <a:bodyPr wrap="square">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rPr>
              <a:t>Top chunk</a:t>
            </a:r>
            <a:r>
              <a:rPr lang="zh-CN" altLang="en-US" sz="2000" dirty="0">
                <a:solidFill>
                  <a:srgbClr val="000000"/>
                </a:solidFill>
                <a:latin typeface="Microsoft YaHei" panose="020B0503020204020204" pitchFamily="34" charset="-122"/>
                <a:ea typeface="Microsoft YaHei" panose="020B0503020204020204" pitchFamily="34" charset="-122"/>
              </a:rPr>
              <a:t>是堆最上面的一段空间，它不属于任何</a:t>
            </a:r>
            <a:r>
              <a:rPr lang="en-US" altLang="zh-CN" sz="2000" dirty="0">
                <a:solidFill>
                  <a:srgbClr val="000000"/>
                </a:solidFill>
                <a:latin typeface="Microsoft YaHei" panose="020B0503020204020204" pitchFamily="34" charset="-122"/>
                <a:ea typeface="Microsoft YaHei" panose="020B0503020204020204" pitchFamily="34" charset="-122"/>
              </a:rPr>
              <a:t>bin</a:t>
            </a:r>
            <a:r>
              <a:rPr lang="zh-CN" altLang="en-US" sz="2000" dirty="0">
                <a:solidFill>
                  <a:srgbClr val="000000"/>
                </a:solidFill>
                <a:latin typeface="Microsoft YaHei" panose="020B0503020204020204" pitchFamily="34" charset="-122"/>
                <a:ea typeface="Microsoft YaHei" panose="020B0503020204020204" pitchFamily="34" charset="-122"/>
              </a:rPr>
              <a:t>，当所有的</a:t>
            </a:r>
            <a:r>
              <a:rPr lang="en-US" altLang="zh-CN" sz="2000" dirty="0">
                <a:solidFill>
                  <a:srgbClr val="000000"/>
                </a:solidFill>
                <a:latin typeface="Microsoft YaHei" panose="020B0503020204020204" pitchFamily="34" charset="-122"/>
                <a:ea typeface="Microsoft YaHei" panose="020B0503020204020204" pitchFamily="34" charset="-122"/>
              </a:rPr>
              <a:t>bin</a:t>
            </a:r>
            <a:r>
              <a:rPr lang="zh-CN" altLang="en-US" sz="2000" dirty="0">
                <a:solidFill>
                  <a:srgbClr val="000000"/>
                </a:solidFill>
                <a:latin typeface="Microsoft YaHei" panose="020B0503020204020204" pitchFamily="34" charset="-122"/>
                <a:ea typeface="Microsoft YaHei" panose="020B0503020204020204" pitchFamily="34" charset="-122"/>
              </a:rPr>
              <a:t>都无法满足分配要求时，就要从这块区域里来分配，分配的空间返给用户，剩余部分形成新的</a:t>
            </a:r>
            <a:r>
              <a:rPr lang="en-US" altLang="zh-CN" sz="2000" dirty="0">
                <a:solidFill>
                  <a:srgbClr val="000000"/>
                </a:solidFill>
                <a:latin typeface="Microsoft YaHei" panose="020B0503020204020204" pitchFamily="34" charset="-122"/>
                <a:ea typeface="Microsoft YaHei" panose="020B0503020204020204" pitchFamily="34" charset="-122"/>
              </a:rPr>
              <a:t>top chunk</a:t>
            </a:r>
            <a:r>
              <a:rPr lang="zh-CN" altLang="en-US" sz="2000" dirty="0">
                <a:solidFill>
                  <a:srgbClr val="000000"/>
                </a:solidFill>
                <a:latin typeface="Microsoft YaHei" panose="020B0503020204020204" pitchFamily="34" charset="-122"/>
                <a:ea typeface="Microsoft YaHei" panose="020B0503020204020204" pitchFamily="34" charset="-122"/>
              </a:rPr>
              <a:t>，如果</a:t>
            </a:r>
            <a:r>
              <a:rPr lang="en-US" altLang="zh-CN" sz="2000" dirty="0">
                <a:solidFill>
                  <a:srgbClr val="000000"/>
                </a:solidFill>
                <a:latin typeface="Microsoft YaHei" panose="020B0503020204020204" pitchFamily="34" charset="-122"/>
                <a:ea typeface="Microsoft YaHei" panose="020B0503020204020204" pitchFamily="34" charset="-122"/>
              </a:rPr>
              <a:t>top chunk</a:t>
            </a:r>
            <a:r>
              <a:rPr lang="zh-CN" altLang="en-US" sz="2000" dirty="0">
                <a:solidFill>
                  <a:srgbClr val="000000"/>
                </a:solidFill>
                <a:latin typeface="Microsoft YaHei" panose="020B0503020204020204" pitchFamily="34" charset="-122"/>
                <a:ea typeface="Microsoft YaHei" panose="020B0503020204020204" pitchFamily="34" charset="-122"/>
              </a:rPr>
              <a:t>的空间也不满足用户的请求，就要使用</a:t>
            </a:r>
            <a:r>
              <a:rPr lang="en-US" altLang="zh-CN" sz="2000" dirty="0" err="1">
                <a:solidFill>
                  <a:srgbClr val="000000"/>
                </a:solidFill>
                <a:latin typeface="Microsoft YaHei" panose="020B0503020204020204" pitchFamily="34" charset="-122"/>
                <a:ea typeface="Microsoft YaHei" panose="020B0503020204020204" pitchFamily="34" charset="-122"/>
              </a:rPr>
              <a:t>brk</a:t>
            </a:r>
            <a:r>
              <a:rPr lang="zh-CN" altLang="en-US" sz="2000" dirty="0">
                <a:solidFill>
                  <a:srgbClr val="000000"/>
                </a:solidFill>
                <a:latin typeface="Microsoft YaHei" panose="020B0503020204020204" pitchFamily="34" charset="-122"/>
                <a:ea typeface="Microsoft YaHei" panose="020B0503020204020204" pitchFamily="34" charset="-122"/>
              </a:rPr>
              <a:t>或者</a:t>
            </a:r>
            <a:r>
              <a:rPr lang="en-US" altLang="zh-CN" sz="2000" dirty="0" err="1">
                <a:solidFill>
                  <a:srgbClr val="000000"/>
                </a:solidFill>
                <a:latin typeface="Microsoft YaHei" panose="020B0503020204020204" pitchFamily="34" charset="-122"/>
                <a:ea typeface="Microsoft YaHei" panose="020B0503020204020204" pitchFamily="34" charset="-122"/>
              </a:rPr>
              <a:t>mmap</a:t>
            </a:r>
            <a:r>
              <a:rPr lang="zh-CN" altLang="en-US" sz="2000" dirty="0">
                <a:solidFill>
                  <a:srgbClr val="000000"/>
                </a:solidFill>
                <a:latin typeface="Microsoft YaHei" panose="020B0503020204020204" pitchFamily="34" charset="-122"/>
                <a:ea typeface="Microsoft YaHei" panose="020B0503020204020204" pitchFamily="34" charset="-122"/>
              </a:rPr>
              <a:t>来向系统申请更多的堆空间（</a:t>
            </a:r>
            <a:r>
              <a:rPr lang="en-US" altLang="zh-CN" sz="2000" dirty="0">
                <a:solidFill>
                  <a:srgbClr val="000000"/>
                </a:solidFill>
                <a:latin typeface="Microsoft YaHei" panose="020B0503020204020204" pitchFamily="34" charset="-122"/>
                <a:ea typeface="Microsoft YaHei" panose="020B0503020204020204" pitchFamily="34" charset="-122"/>
              </a:rPr>
              <a:t>main arena</a:t>
            </a:r>
            <a:r>
              <a:rPr lang="zh-CN" altLang="en-US" sz="2000" dirty="0">
                <a:solidFill>
                  <a:srgbClr val="000000"/>
                </a:solidFill>
                <a:latin typeface="Microsoft YaHei" panose="020B0503020204020204" pitchFamily="34" charset="-122"/>
                <a:ea typeface="Microsoft YaHei" panose="020B0503020204020204" pitchFamily="34" charset="-122"/>
              </a:rPr>
              <a:t>使用</a:t>
            </a:r>
            <a:r>
              <a:rPr lang="en-US" altLang="zh-CN" sz="2000" dirty="0" err="1">
                <a:solidFill>
                  <a:srgbClr val="000000"/>
                </a:solidFill>
                <a:latin typeface="Microsoft YaHei" panose="020B0503020204020204" pitchFamily="34" charset="-122"/>
                <a:ea typeface="Microsoft YaHei" panose="020B0503020204020204" pitchFamily="34" charset="-122"/>
              </a:rPr>
              <a:t>brk</a:t>
            </a:r>
            <a:r>
              <a:rPr lang="zh-CN" altLang="en-US" sz="2000" dirty="0">
                <a:solidFill>
                  <a:srgbClr val="000000"/>
                </a:solidFill>
                <a:latin typeface="Microsoft YaHei" panose="020B0503020204020204" pitchFamily="34" charset="-122"/>
                <a:ea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rPr>
              <a:t>sbrk</a:t>
            </a:r>
            <a:r>
              <a:rPr lang="zh-CN" altLang="en-US" sz="2000" dirty="0">
                <a:solidFill>
                  <a:srgbClr val="000000"/>
                </a:solidFill>
                <a:latin typeface="Microsoft YaHei" panose="020B0503020204020204" pitchFamily="34" charset="-122"/>
                <a:ea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rPr>
              <a:t>thread arena</a:t>
            </a:r>
            <a:r>
              <a:rPr lang="zh-CN" altLang="en-US" sz="2000" dirty="0">
                <a:solidFill>
                  <a:srgbClr val="000000"/>
                </a:solidFill>
                <a:latin typeface="Microsoft YaHei" panose="020B0503020204020204" pitchFamily="34" charset="-122"/>
                <a:ea typeface="Microsoft YaHei" panose="020B0503020204020204" pitchFamily="34" charset="-122"/>
              </a:rPr>
              <a:t>使用</a:t>
            </a:r>
            <a:r>
              <a:rPr lang="en-US" altLang="zh-CN" sz="2000" dirty="0" err="1">
                <a:solidFill>
                  <a:srgbClr val="000000"/>
                </a:solidFill>
                <a:latin typeface="Microsoft YaHei" panose="020B0503020204020204" pitchFamily="34" charset="-122"/>
                <a:ea typeface="Microsoft YaHei" panose="020B0503020204020204" pitchFamily="34" charset="-122"/>
              </a:rPr>
              <a:t>mmap</a:t>
            </a:r>
            <a:r>
              <a:rPr lang="zh-CN" altLang="en-US" sz="2000" dirty="0">
                <a:solidFill>
                  <a:srgbClr val="000000"/>
                </a:solidFill>
                <a:latin typeface="Microsoft YaHei" panose="020B0503020204020204" pitchFamily="34" charset="-122"/>
                <a:ea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262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p:bldP spid="3" grpId="0"/>
      <p:bldP spid="16" grpId="0"/>
      <p:bldP spid="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Use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After</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215417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 Top chunk</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2" y="1706792"/>
            <a:ext cx="5111750" cy="1323439"/>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在</a:t>
            </a:r>
            <a:r>
              <a:rPr lang="en-US" altLang="zh-CN" sz="2000" dirty="0">
                <a:solidFill>
                  <a:srgbClr val="000000"/>
                </a:solidFill>
                <a:latin typeface="Microsoft YaHei" panose="020B0503020204020204" pitchFamily="34" charset="-122"/>
                <a:ea typeface="Microsoft YaHei" panose="020B0503020204020204" pitchFamily="34" charset="-122"/>
              </a:rPr>
              <a:t>free chunk</a:t>
            </a:r>
            <a:r>
              <a:rPr lang="zh-CN" altLang="en-US" sz="2000" dirty="0">
                <a:solidFill>
                  <a:srgbClr val="000000"/>
                </a:solidFill>
                <a:latin typeface="Microsoft YaHei" panose="020B0503020204020204" pitchFamily="34" charset="-122"/>
                <a:ea typeface="Microsoft YaHei" panose="020B0503020204020204" pitchFamily="34" charset="-122"/>
              </a:rPr>
              <a:t>的时候，如果</a:t>
            </a:r>
            <a:r>
              <a:rPr lang="en-US" altLang="zh-CN" sz="2000" dirty="0">
                <a:solidFill>
                  <a:srgbClr val="000000"/>
                </a:solidFill>
                <a:latin typeface="Microsoft YaHei" panose="020B0503020204020204" pitchFamily="34" charset="-122"/>
                <a:ea typeface="Microsoft YaHei" panose="020B0503020204020204" pitchFamily="34" charset="-122"/>
              </a:rPr>
              <a:t>chunk size</a:t>
            </a:r>
            <a:r>
              <a:rPr lang="zh-CN" altLang="en-US" sz="2000" dirty="0">
                <a:solidFill>
                  <a:srgbClr val="000000"/>
                </a:solidFill>
                <a:latin typeface="Microsoft YaHei" panose="020B0503020204020204" pitchFamily="34" charset="-122"/>
                <a:ea typeface="Microsoft YaHei" panose="020B0503020204020204" pitchFamily="34" charset="-122"/>
              </a:rPr>
              <a:t>不属于</a:t>
            </a:r>
            <a:r>
              <a:rPr lang="en-US" altLang="zh-CN" sz="2000" dirty="0" err="1">
                <a:solidFill>
                  <a:srgbClr val="000000"/>
                </a:solidFill>
                <a:latin typeface="Microsoft YaHei" panose="020B0503020204020204" pitchFamily="34" charset="-122"/>
                <a:ea typeface="Microsoft YaHei" panose="020B0503020204020204" pitchFamily="34" charset="-122"/>
              </a:rPr>
              <a:t>fastbin</a:t>
            </a:r>
            <a:r>
              <a:rPr lang="zh-CN" altLang="en-US" sz="2000" dirty="0">
                <a:solidFill>
                  <a:srgbClr val="000000"/>
                </a:solidFill>
                <a:latin typeface="Microsoft YaHei" panose="020B0503020204020204" pitchFamily="34" charset="-122"/>
                <a:ea typeface="Microsoft YaHei" panose="020B0503020204020204" pitchFamily="34" charset="-122"/>
              </a:rPr>
              <a:t>的范围，就要考虑是不是和</a:t>
            </a:r>
            <a:r>
              <a:rPr lang="en-US" altLang="zh-CN" sz="2000" dirty="0">
                <a:solidFill>
                  <a:srgbClr val="000000"/>
                </a:solidFill>
                <a:latin typeface="Microsoft YaHei" panose="020B0503020204020204" pitchFamily="34" charset="-122"/>
                <a:ea typeface="Microsoft YaHei" panose="020B0503020204020204" pitchFamily="34" charset="-122"/>
              </a:rPr>
              <a:t>top chunk</a:t>
            </a:r>
            <a:r>
              <a:rPr lang="zh-CN" altLang="en-US" sz="2000" dirty="0">
                <a:solidFill>
                  <a:srgbClr val="000000"/>
                </a:solidFill>
                <a:latin typeface="Microsoft YaHei" panose="020B0503020204020204" pitchFamily="34" charset="-122"/>
                <a:ea typeface="Microsoft YaHei" panose="020B0503020204020204" pitchFamily="34" charset="-122"/>
              </a:rPr>
              <a:t>挨着，如果挨着，就要</a:t>
            </a:r>
            <a:r>
              <a:rPr lang="en-US" altLang="zh-CN" sz="2000" dirty="0">
                <a:solidFill>
                  <a:srgbClr val="000000"/>
                </a:solidFill>
                <a:latin typeface="Microsoft YaHei" panose="020B0503020204020204" pitchFamily="34" charset="-122"/>
                <a:ea typeface="Microsoft YaHei" panose="020B0503020204020204" pitchFamily="34" charset="-122"/>
              </a:rPr>
              <a:t>merge</a:t>
            </a:r>
            <a:r>
              <a:rPr lang="zh-CN" altLang="en-US" sz="2000" dirty="0">
                <a:solidFill>
                  <a:srgbClr val="000000"/>
                </a:solidFill>
                <a:latin typeface="Microsoft YaHei" panose="020B0503020204020204" pitchFamily="34" charset="-122"/>
                <a:ea typeface="Microsoft YaHei" panose="020B0503020204020204" pitchFamily="34" charset="-122"/>
              </a:rPr>
              <a:t>到</a:t>
            </a:r>
            <a:r>
              <a:rPr lang="en-US" altLang="zh-CN" sz="2000" dirty="0">
                <a:solidFill>
                  <a:srgbClr val="000000"/>
                </a:solidFill>
                <a:latin typeface="Microsoft YaHei" panose="020B0503020204020204" pitchFamily="34" charset="-122"/>
                <a:ea typeface="Microsoft YaHei" panose="020B0503020204020204" pitchFamily="34" charset="-122"/>
              </a:rPr>
              <a:t>top chunk</a:t>
            </a:r>
            <a:r>
              <a:rPr lang="zh-CN" altLang="en-US" sz="2000" dirty="0">
                <a:solidFill>
                  <a:srgbClr val="000000"/>
                </a:solidFill>
                <a:latin typeface="Microsoft YaHei" panose="020B0503020204020204" pitchFamily="34" charset="-122"/>
                <a:ea typeface="Microsoft YaHei" panose="020B0503020204020204" pitchFamily="34" charset="-122"/>
              </a:rPr>
              <a:t>中。</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377060" y="1148820"/>
            <a:ext cx="3633174"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02 Last reminder chunk</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42216E90-E7BC-13B7-8ED6-A223E4C950D6}"/>
              </a:ext>
            </a:extLst>
          </p:cNvPr>
          <p:cNvSpPr txBox="1"/>
          <p:nvPr/>
        </p:nvSpPr>
        <p:spPr>
          <a:xfrm>
            <a:off x="6377060" y="1815075"/>
            <a:ext cx="4975524" cy="1323439"/>
          </a:xfrm>
          <a:prstGeom prst="rect">
            <a:avLst/>
          </a:prstGeom>
          <a:noFill/>
        </p:spPr>
        <p:txBody>
          <a:bodyPr wrap="square" rtlCol="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在用户使用 </a:t>
            </a:r>
            <a:r>
              <a:rPr lang="en-US" altLang="zh-CN" sz="2000" dirty="0">
                <a:solidFill>
                  <a:srgbClr val="000000"/>
                </a:solidFill>
                <a:latin typeface="Microsoft YaHei" panose="020B0503020204020204" pitchFamily="34" charset="-122"/>
                <a:ea typeface="Microsoft YaHei" panose="020B0503020204020204" pitchFamily="34" charset="-122"/>
              </a:rPr>
              <a:t>malloc </a:t>
            </a:r>
            <a:r>
              <a:rPr lang="zh-CN" altLang="en-US" sz="2000" dirty="0">
                <a:solidFill>
                  <a:srgbClr val="000000"/>
                </a:solidFill>
                <a:latin typeface="Microsoft YaHei" panose="020B0503020204020204" pitchFamily="34" charset="-122"/>
                <a:ea typeface="Microsoft YaHei" panose="020B0503020204020204" pitchFamily="34" charset="-122"/>
              </a:rPr>
              <a:t>请求分配内存时，找到的 </a:t>
            </a:r>
            <a:r>
              <a:rPr lang="en-US" altLang="zh-CN" sz="2000" dirty="0">
                <a:solidFill>
                  <a:srgbClr val="000000"/>
                </a:solidFill>
                <a:latin typeface="Microsoft YaHei" panose="020B0503020204020204" pitchFamily="34" charset="-122"/>
                <a:ea typeface="Microsoft YaHei" panose="020B0503020204020204" pitchFamily="34" charset="-122"/>
              </a:rPr>
              <a:t>chunk </a:t>
            </a:r>
            <a:r>
              <a:rPr lang="zh-CN" altLang="en-US" sz="2000" dirty="0">
                <a:solidFill>
                  <a:srgbClr val="000000"/>
                </a:solidFill>
                <a:latin typeface="Microsoft YaHei" panose="020B0503020204020204" pitchFamily="34" charset="-122"/>
                <a:ea typeface="Microsoft YaHei" panose="020B0503020204020204" pitchFamily="34" charset="-122"/>
              </a:rPr>
              <a:t>可能并不和申请的内存大小一致，这时候就将分割之后的剩余部分称之为 </a:t>
            </a:r>
            <a:r>
              <a:rPr lang="en-US" altLang="zh-CN" sz="2000" dirty="0">
                <a:solidFill>
                  <a:srgbClr val="000000"/>
                </a:solidFill>
                <a:latin typeface="Microsoft YaHei" panose="020B0503020204020204" pitchFamily="34" charset="-122"/>
                <a:ea typeface="Microsoft YaHei" panose="020B0503020204020204" pitchFamily="34" charset="-122"/>
              </a:rPr>
              <a:t>last remainder chunk </a:t>
            </a:r>
            <a:r>
              <a:rPr lang="zh-CN" altLang="en-US" sz="2000"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1105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9C62C1-1CBC-D238-8E03-586176E1F88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 After Free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漏洞的原因是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6291F4B-B396-E005-D50A-F756A1819AB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读写缓冲区时没有进行长度检查</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09B3C60-F766-28FF-BD61-35841C58E153}"/>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整数运算时没有考虑变量类型所能表示的数值范围</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80B13979-FBD8-E091-2104-86DACB415B0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指针释放后重新使用</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38D37990-DABA-2E5C-F568-536DE57829C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指针释放后再次释放</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CA84A76-8160-544E-92D8-88A8ECAD15D8}"/>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3FAB8A9B-9E61-AEF9-A275-56B37BE3DF3B}"/>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FD438C14-AAB1-FF9D-633D-7DB1664A9413}"/>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05EA2F56-405A-569E-AE61-4F469E48125D}"/>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374F8C43-670E-B96B-0E37-5C4270FA38B9}"/>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653F342B-509C-22CA-B573-1757FC3B5124}"/>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96815DF5-54B6-E098-38B5-8FCB83CE8C5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2895386C-09EC-F90F-FDFA-F00071E20D77}"/>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54227163-20B2-965A-8BCC-313B267EE12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69CE26C7-6A67-D2CD-F588-9A353CF99DF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53B70EF1-9C46-7628-FA03-EDEFA273A452}"/>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07201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05</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US" altLang="zh-CN" sz="6000" dirty="0">
                <a:solidFill>
                  <a:schemeClr val="bg1"/>
                </a:solidFill>
                <a:latin typeface="Microsoft YaHei" panose="020B0503020204020204" pitchFamily="34" charset="-122"/>
                <a:ea typeface="Microsoft YaHei" panose="020B0503020204020204" pitchFamily="34" charset="-122"/>
              </a:rPr>
              <a:t>Double Free</a:t>
            </a:r>
            <a:endParaRPr kumimoji="1" lang="zh-CN" altLang="en-US" sz="6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687492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Double 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39416" y="1109407"/>
            <a:ext cx="4969198" cy="400110"/>
          </a:xfrm>
          <a:prstGeom prst="rect">
            <a:avLst/>
          </a:prstGeom>
          <a:noFill/>
        </p:spPr>
        <p:txBody>
          <a:bodyPr wrap="squar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000" dirty="0">
                <a:solidFill>
                  <a:srgbClr val="0048AA"/>
                </a:solidFill>
                <a:latin typeface="Microsoft YaHei" panose="020B0503020204020204" pitchFamily="34" charset="-122"/>
                <a:ea typeface="Microsoft YaHei" panose="020B0503020204020204" pitchFamily="34" charset="-122"/>
              </a:rPr>
              <a:t>ubuntu 16.04</a:t>
            </a:r>
            <a:r>
              <a:rPr kumimoji="1" lang="zh-CN" altLang="en-US" sz="2000" dirty="0">
                <a:solidFill>
                  <a:srgbClr val="0048AA"/>
                </a:solidFill>
                <a:latin typeface="Microsoft YaHei" panose="020B0503020204020204" pitchFamily="34" charset="-122"/>
                <a:ea typeface="Microsoft YaHei" panose="020B0503020204020204" pitchFamily="34" charset="-122"/>
              </a:rPr>
              <a:t>，</a:t>
            </a:r>
            <a:r>
              <a:rPr kumimoji="1" lang="en-US" altLang="zh-CN" sz="2000" dirty="0" err="1">
                <a:solidFill>
                  <a:srgbClr val="0048AA"/>
                </a:solidFill>
                <a:latin typeface="Microsoft YaHei" panose="020B0503020204020204" pitchFamily="34" charset="-122"/>
                <a:ea typeface="Microsoft YaHei" panose="020B0503020204020204" pitchFamily="34" charset="-122"/>
              </a:rPr>
              <a:t>glibc</a:t>
            </a:r>
            <a:r>
              <a:rPr kumimoji="1" lang="en-US" altLang="zh-CN" sz="2000" dirty="0">
                <a:solidFill>
                  <a:srgbClr val="0048AA"/>
                </a:solidFill>
                <a:latin typeface="Microsoft YaHei" panose="020B0503020204020204" pitchFamily="34" charset="-122"/>
                <a:ea typeface="Microsoft YaHei" panose="020B0503020204020204" pitchFamily="34" charset="-122"/>
              </a:rPr>
              <a:t> 2.23</a:t>
            </a:r>
            <a:endParaRPr kumimoji="1" lang="zh-CN" altLang="en-US" sz="2000" dirty="0">
              <a:solidFill>
                <a:srgbClr val="0048AA"/>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6EF5C5E2-D73E-9162-DE59-39BBAF0B8A1E}"/>
              </a:ext>
            </a:extLst>
          </p:cNvPr>
          <p:cNvSpPr txBox="1"/>
          <p:nvPr/>
        </p:nvSpPr>
        <p:spPr>
          <a:xfrm>
            <a:off x="839416" y="1507083"/>
            <a:ext cx="4391842" cy="4247317"/>
          </a:xfrm>
          <a:prstGeom prst="rect">
            <a:avLst/>
          </a:prstGeom>
          <a:noFill/>
        </p:spPr>
        <p:txBody>
          <a:bodyPr wrap="square" rtlCol="0">
            <a:spAutoFit/>
          </a:bodyPr>
          <a:lstStyle/>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stdio.h</a:t>
            </a:r>
            <a:r>
              <a:rPr lang="en-US" dirty="0">
                <a:solidFill>
                  <a:srgbClr val="A31515"/>
                </a:solidFill>
                <a:latin typeface="Menlo" panose="020B0609030804020204"/>
              </a:rPr>
              <a:t>&gt;</a:t>
            </a:r>
            <a:endParaRPr lang="en-US" dirty="0">
              <a:solidFill>
                <a:srgbClr val="000000"/>
              </a:solidFill>
              <a:latin typeface="Menlo" panose="020B0609030804020204"/>
            </a:endParaRPr>
          </a:p>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stdlib.h</a:t>
            </a:r>
            <a:r>
              <a:rPr lang="en-US" dirty="0">
                <a:solidFill>
                  <a:srgbClr val="A31515"/>
                </a:solidFill>
                <a:latin typeface="Menlo" panose="020B0609030804020204"/>
              </a:rPr>
              <a:t>&gt;</a:t>
            </a:r>
            <a:endParaRPr lang="en-US" dirty="0">
              <a:solidFill>
                <a:srgbClr val="000000"/>
              </a:solidFill>
              <a:latin typeface="Menlo" panose="020B0609030804020204"/>
            </a:endParaRPr>
          </a:p>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string.h</a:t>
            </a:r>
            <a:r>
              <a:rPr lang="en-US" dirty="0">
                <a:solidFill>
                  <a:srgbClr val="A31515"/>
                </a:solidFill>
                <a:latin typeface="Menlo" panose="020B0609030804020204"/>
              </a:rPr>
              <a:t>&gt;</a:t>
            </a:r>
            <a:endParaRPr lang="en-US" dirty="0">
              <a:solidFill>
                <a:srgbClr val="000000"/>
              </a:solidFill>
              <a:latin typeface="Menlo" panose="020B0609030804020204"/>
            </a:endParaRPr>
          </a:p>
          <a:p>
            <a:br>
              <a:rPr lang="en-US" dirty="0">
                <a:solidFill>
                  <a:srgbClr val="000000"/>
                </a:solidFill>
                <a:latin typeface="Menlo" panose="020B0609030804020204"/>
              </a:rPr>
            </a:br>
            <a:r>
              <a:rPr lang="en-US" dirty="0">
                <a:solidFill>
                  <a:srgbClr val="0000FF"/>
                </a:solidFill>
                <a:latin typeface="Menlo" panose="020B0609030804020204"/>
              </a:rPr>
              <a:t>int</a:t>
            </a:r>
            <a:r>
              <a:rPr lang="en-US" dirty="0">
                <a:solidFill>
                  <a:srgbClr val="000000"/>
                </a:solidFill>
                <a:latin typeface="Menlo" panose="020B0609030804020204"/>
              </a:rPr>
              <a:t> main(){</a:t>
            </a:r>
          </a:p>
          <a:p>
            <a:r>
              <a:rPr lang="en-US" dirty="0">
                <a:solidFill>
                  <a:srgbClr val="000000"/>
                </a:solidFill>
                <a:latin typeface="Menlo" panose="020B0609030804020204"/>
              </a:rPr>
              <a:t>    puts(</a:t>
            </a:r>
            <a:r>
              <a:rPr lang="en-US" dirty="0">
                <a:solidFill>
                  <a:srgbClr val="A31515"/>
                </a:solidFill>
                <a:latin typeface="Menlo" panose="020B0609030804020204"/>
              </a:rPr>
              <a:t>"[+] allocate p1"</a:t>
            </a:r>
            <a:r>
              <a:rPr lang="en-US" dirty="0">
                <a:solidFill>
                  <a:srgbClr val="000000"/>
                </a:solidFill>
                <a:latin typeface="Menlo" panose="020B0609030804020204"/>
              </a:rPr>
              <a:t>);</a:t>
            </a:r>
          </a:p>
          <a:p>
            <a:r>
              <a:rPr lang="en-US" dirty="0">
                <a:solidFill>
                  <a:srgbClr val="0000FF"/>
                </a:solidFill>
                <a:latin typeface="Menlo" panose="020B0609030804020204"/>
              </a:rPr>
              <a:t>    char</a:t>
            </a:r>
            <a:r>
              <a:rPr lang="en-US" dirty="0">
                <a:solidFill>
                  <a:srgbClr val="000000"/>
                </a:solidFill>
                <a:latin typeface="Menlo" panose="020B0609030804020204"/>
              </a:rPr>
              <a:t> *p1 = malloc(</a:t>
            </a:r>
            <a:r>
              <a:rPr lang="en-US" dirty="0">
                <a:solidFill>
                  <a:srgbClr val="098658"/>
                </a:solidFill>
                <a:latin typeface="Menlo" panose="020B0609030804020204"/>
              </a:rPr>
              <a:t>0x80</a:t>
            </a:r>
            <a:r>
              <a:rPr lang="en-US" dirty="0">
                <a:solidFill>
                  <a:srgbClr val="000000"/>
                </a:solidFill>
                <a:latin typeface="Menlo" panose="020B0609030804020204"/>
              </a:rPr>
              <a:t>);</a:t>
            </a:r>
          </a:p>
          <a:p>
            <a:r>
              <a:rPr lang="en-US" dirty="0">
                <a:solidFill>
                  <a:srgbClr val="000000"/>
                </a:solidFill>
                <a:latin typeface="Menlo" panose="020B0609030804020204"/>
              </a:rPr>
              <a:t>    </a:t>
            </a:r>
            <a:r>
              <a:rPr lang="en-US" dirty="0" err="1">
                <a:solidFill>
                  <a:srgbClr val="000000"/>
                </a:solidFill>
                <a:latin typeface="Menlo" panose="020B0609030804020204"/>
              </a:rPr>
              <a:t>printf</a:t>
            </a:r>
            <a:r>
              <a:rPr lang="en-US" dirty="0">
                <a:solidFill>
                  <a:srgbClr val="000000"/>
                </a:solidFill>
                <a:latin typeface="Menlo" panose="020B0609030804020204"/>
              </a:rPr>
              <a:t>(</a:t>
            </a:r>
            <a:r>
              <a:rPr lang="en-US" dirty="0">
                <a:solidFill>
                  <a:srgbClr val="A31515"/>
                </a:solidFill>
                <a:latin typeface="Menlo" panose="020B0609030804020204"/>
              </a:rPr>
              <a:t>"p1 = %p\n"</a:t>
            </a:r>
            <a:r>
              <a:rPr lang="en-US" dirty="0">
                <a:solidFill>
                  <a:srgbClr val="000000"/>
                </a:solidFill>
                <a:latin typeface="Menlo" panose="020B0609030804020204"/>
              </a:rPr>
              <a:t>, p1);</a:t>
            </a:r>
          </a:p>
          <a:p>
            <a:br>
              <a:rPr lang="en-US" dirty="0">
                <a:solidFill>
                  <a:srgbClr val="000000"/>
                </a:solidFill>
                <a:latin typeface="Menlo" panose="020B0609030804020204"/>
              </a:rPr>
            </a:br>
            <a:r>
              <a:rPr lang="en-US" dirty="0">
                <a:solidFill>
                  <a:srgbClr val="000000"/>
                </a:solidFill>
                <a:latin typeface="Menlo" panose="020B0609030804020204"/>
              </a:rPr>
              <a:t>    puts(</a:t>
            </a:r>
            <a:r>
              <a:rPr lang="en-US" dirty="0">
                <a:solidFill>
                  <a:srgbClr val="A31515"/>
                </a:solidFill>
                <a:latin typeface="Menlo" panose="020B0609030804020204"/>
              </a:rPr>
              <a:t>"\n[+] free p1"</a:t>
            </a:r>
            <a:r>
              <a:rPr lang="en-US" dirty="0">
                <a:solidFill>
                  <a:srgbClr val="000000"/>
                </a:solidFill>
                <a:latin typeface="Menlo" panose="020B0609030804020204"/>
              </a:rPr>
              <a:t>);</a:t>
            </a:r>
          </a:p>
          <a:p>
            <a:r>
              <a:rPr lang="en-US" dirty="0">
                <a:solidFill>
                  <a:srgbClr val="000000"/>
                </a:solidFill>
                <a:latin typeface="Menlo" panose="020B0609030804020204"/>
              </a:rPr>
              <a:t>    free(p1);</a:t>
            </a:r>
          </a:p>
          <a:p>
            <a:br>
              <a:rPr lang="en-US" dirty="0">
                <a:solidFill>
                  <a:srgbClr val="000000"/>
                </a:solidFill>
                <a:latin typeface="Menlo" panose="020B0609030804020204"/>
              </a:rPr>
            </a:br>
            <a:r>
              <a:rPr lang="en-US" dirty="0">
                <a:solidFill>
                  <a:srgbClr val="000000"/>
                </a:solidFill>
                <a:latin typeface="Menlo" panose="020B0609030804020204"/>
              </a:rPr>
              <a:t>    puts(</a:t>
            </a:r>
            <a:r>
              <a:rPr lang="en-US" dirty="0">
                <a:solidFill>
                  <a:srgbClr val="A31515"/>
                </a:solidFill>
                <a:latin typeface="Menlo" panose="020B0609030804020204"/>
              </a:rPr>
              <a:t>"\n[+] allocate p2"</a:t>
            </a:r>
            <a:r>
              <a:rPr lang="en-US" dirty="0">
                <a:solidFill>
                  <a:srgbClr val="000000"/>
                </a:solidFill>
                <a:latin typeface="Menlo" panose="020B0609030804020204"/>
              </a:rPr>
              <a:t>);</a:t>
            </a:r>
          </a:p>
          <a:p>
            <a:r>
              <a:rPr lang="en-US" dirty="0">
                <a:solidFill>
                  <a:srgbClr val="0000FF"/>
                </a:solidFill>
                <a:latin typeface="Menlo" panose="020B0609030804020204"/>
              </a:rPr>
              <a:t>    char</a:t>
            </a:r>
            <a:r>
              <a:rPr lang="en-US" dirty="0">
                <a:solidFill>
                  <a:srgbClr val="000000"/>
                </a:solidFill>
                <a:latin typeface="Menlo" panose="020B0609030804020204"/>
              </a:rPr>
              <a:t> *p2 = malloc(</a:t>
            </a:r>
            <a:r>
              <a:rPr lang="en-US" dirty="0">
                <a:solidFill>
                  <a:srgbClr val="098658"/>
                </a:solidFill>
                <a:latin typeface="Menlo" panose="020B0609030804020204"/>
              </a:rPr>
              <a:t>0x90</a:t>
            </a:r>
            <a:r>
              <a:rPr lang="en-US" dirty="0">
                <a:solidFill>
                  <a:srgbClr val="000000"/>
                </a:solidFill>
                <a:latin typeface="Menlo" panose="020B0609030804020204"/>
              </a:rPr>
              <a:t>);</a:t>
            </a:r>
          </a:p>
          <a:p>
            <a:r>
              <a:rPr lang="en-US" dirty="0">
                <a:solidFill>
                  <a:srgbClr val="000000"/>
                </a:solidFill>
                <a:latin typeface="Menlo" panose="020B0609030804020204"/>
              </a:rPr>
              <a:t>    </a:t>
            </a:r>
            <a:r>
              <a:rPr lang="en-US" dirty="0" err="1">
                <a:solidFill>
                  <a:srgbClr val="000000"/>
                </a:solidFill>
                <a:latin typeface="Menlo" panose="020B0609030804020204"/>
              </a:rPr>
              <a:t>printf</a:t>
            </a:r>
            <a:r>
              <a:rPr lang="en-US" dirty="0">
                <a:solidFill>
                  <a:srgbClr val="000000"/>
                </a:solidFill>
                <a:latin typeface="Menlo" panose="020B0609030804020204"/>
              </a:rPr>
              <a:t>(</a:t>
            </a:r>
            <a:r>
              <a:rPr lang="en-US" dirty="0">
                <a:solidFill>
                  <a:srgbClr val="A31515"/>
                </a:solidFill>
                <a:latin typeface="Menlo" panose="020B0609030804020204"/>
              </a:rPr>
              <a:t>"p2 = %p\n"</a:t>
            </a:r>
            <a:r>
              <a:rPr lang="en-US" dirty="0">
                <a:solidFill>
                  <a:srgbClr val="000000"/>
                </a:solidFill>
                <a:latin typeface="Menlo" panose="020B0609030804020204"/>
              </a:rPr>
              <a:t>, p2);</a:t>
            </a:r>
          </a:p>
        </p:txBody>
      </p:sp>
      <p:sp>
        <p:nvSpPr>
          <p:cNvPr id="32" name="矩形 31">
            <a:extLst>
              <a:ext uri="{FF2B5EF4-FFF2-40B4-BE49-F238E27FC236}">
                <a16:creationId xmlns:a16="http://schemas.microsoft.com/office/drawing/2014/main" id="{44338157-D3E1-B004-6A2B-58D00E602173}"/>
              </a:ext>
            </a:extLst>
          </p:cNvPr>
          <p:cNvSpPr/>
          <p:nvPr/>
        </p:nvSpPr>
        <p:spPr>
          <a:xfrm>
            <a:off x="5808614" y="2905612"/>
            <a:ext cx="2880320" cy="684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 allocate p1</a:t>
            </a:r>
          </a:p>
          <a:p>
            <a:r>
              <a:rPr lang="en-US" dirty="0">
                <a:solidFill>
                  <a:schemeClr val="tx1"/>
                </a:solidFill>
                <a:latin typeface="Menlo" panose="020B0609030804020204"/>
              </a:rPr>
              <a:t>p1 = 0x8b10410</a:t>
            </a:r>
          </a:p>
        </p:txBody>
      </p:sp>
      <p:sp>
        <p:nvSpPr>
          <p:cNvPr id="37" name="矩形 36">
            <a:extLst>
              <a:ext uri="{FF2B5EF4-FFF2-40B4-BE49-F238E27FC236}">
                <a16:creationId xmlns:a16="http://schemas.microsoft.com/office/drawing/2014/main" id="{D7E9816A-B56F-D19B-405C-628A6047FB5E}"/>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EE7BE9AF-DC90-1ACC-2740-280D5A5FAB76}"/>
              </a:ext>
            </a:extLst>
          </p:cNvPr>
          <p:cNvSpPr/>
          <p:nvPr/>
        </p:nvSpPr>
        <p:spPr>
          <a:xfrm>
            <a:off x="5808614" y="4124684"/>
            <a:ext cx="2880320"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 free p1</a:t>
            </a:r>
          </a:p>
        </p:txBody>
      </p:sp>
      <p:sp>
        <p:nvSpPr>
          <p:cNvPr id="39" name="矩形 38">
            <a:extLst>
              <a:ext uri="{FF2B5EF4-FFF2-40B4-BE49-F238E27FC236}">
                <a16:creationId xmlns:a16="http://schemas.microsoft.com/office/drawing/2014/main" id="{D57628E7-5698-ABC6-3F8E-82602E37F2D5}"/>
              </a:ext>
            </a:extLst>
          </p:cNvPr>
          <p:cNvSpPr/>
          <p:nvPr/>
        </p:nvSpPr>
        <p:spPr>
          <a:xfrm>
            <a:off x="5820902" y="4884611"/>
            <a:ext cx="2880320" cy="684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 allocate p2</a:t>
            </a:r>
          </a:p>
          <a:p>
            <a:r>
              <a:rPr lang="en-US" dirty="0">
                <a:solidFill>
                  <a:schemeClr val="tx1"/>
                </a:solidFill>
                <a:latin typeface="Menlo" panose="020B0609030804020204"/>
              </a:rPr>
              <a:t>p2 = 0x8b10410</a:t>
            </a:r>
          </a:p>
        </p:txBody>
      </p:sp>
    </p:spTree>
    <p:extLst>
      <p:ext uri="{BB962C8B-B14F-4D97-AF65-F5344CB8AC3E}">
        <p14:creationId xmlns:p14="http://schemas.microsoft.com/office/powerpoint/2010/main" val="223107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2" grpId="0" animBg="1"/>
      <p:bldP spid="37" grpId="0" animBg="1"/>
      <p:bldP spid="38" grpId="0" animBg="1"/>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Double 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6EF5C5E2-D73E-9162-DE59-39BBAF0B8A1E}"/>
              </a:ext>
            </a:extLst>
          </p:cNvPr>
          <p:cNvSpPr txBox="1"/>
          <p:nvPr/>
        </p:nvSpPr>
        <p:spPr>
          <a:xfrm>
            <a:off x="783663" y="1384574"/>
            <a:ext cx="5480491" cy="4524315"/>
          </a:xfrm>
          <a:prstGeom prst="rect">
            <a:avLst/>
          </a:prstGeom>
          <a:noFill/>
        </p:spPr>
        <p:txBody>
          <a:bodyPr wrap="square" rtlCol="0">
            <a:spAutoFit/>
          </a:bodyPr>
          <a:lstStyle/>
          <a:p>
            <a:r>
              <a:rPr lang="en-US" b="0" dirty="0">
                <a:solidFill>
                  <a:srgbClr val="000000"/>
                </a:solidFill>
                <a:effectLst/>
                <a:latin typeface="Menlo" panose="020B0609030804020204"/>
              </a:rPr>
              <a:t>   puts(</a:t>
            </a:r>
            <a:r>
              <a:rPr lang="en-US" b="0" dirty="0">
                <a:solidFill>
                  <a:srgbClr val="A31515"/>
                </a:solidFill>
                <a:effectLst/>
                <a:latin typeface="Menlo" panose="020B0609030804020204"/>
              </a:rPr>
              <a:t>"\n[+] p1 double free"</a:t>
            </a:r>
            <a:r>
              <a:rPr lang="en-US" b="0" dirty="0">
                <a:solidFill>
                  <a:srgbClr val="000000"/>
                </a:solidFill>
                <a:effectLst/>
                <a:latin typeface="Menlo" panose="020B0609030804020204"/>
              </a:rPr>
              <a:t>);</a:t>
            </a:r>
          </a:p>
          <a:p>
            <a:r>
              <a:rPr lang="en-US" b="0" dirty="0">
                <a:solidFill>
                  <a:srgbClr val="000000"/>
                </a:solidFill>
                <a:effectLst/>
                <a:latin typeface="Menlo" panose="020B0609030804020204"/>
              </a:rPr>
              <a:t>   free(p1);</a:t>
            </a:r>
          </a:p>
          <a:p>
            <a:br>
              <a:rPr lang="en-US" b="0" dirty="0">
                <a:solidFill>
                  <a:srgbClr val="000000"/>
                </a:solidFill>
                <a:effectLst/>
                <a:latin typeface="Menlo" panose="020B0609030804020204"/>
              </a:rPr>
            </a:br>
            <a:r>
              <a:rPr lang="en-US" b="0" dirty="0">
                <a:solidFill>
                  <a:srgbClr val="000000"/>
                </a:solidFill>
                <a:effectLst/>
                <a:latin typeface="Menlo" panose="020B0609030804020204"/>
              </a:rPr>
              <a:t>   puts(</a:t>
            </a:r>
            <a:r>
              <a:rPr lang="en-US" b="0" dirty="0">
                <a:solidFill>
                  <a:srgbClr val="A31515"/>
                </a:solidFill>
                <a:effectLst/>
                <a:latin typeface="Menlo" panose="020B0609030804020204"/>
              </a:rPr>
              <a:t>"\n[+] allocate p3"</a:t>
            </a:r>
            <a:r>
              <a:rPr lang="en-US" b="0" dirty="0">
                <a:solidFill>
                  <a:srgbClr val="000000"/>
                </a:solidFill>
                <a:effectLst/>
                <a:latin typeface="Menlo" panose="020B0609030804020204"/>
              </a:rPr>
              <a:t>);</a:t>
            </a:r>
          </a:p>
          <a:p>
            <a:r>
              <a:rPr lang="en-US" b="0" dirty="0">
                <a:solidFill>
                  <a:srgbClr val="0000FF"/>
                </a:solidFill>
                <a:effectLst/>
                <a:latin typeface="Menlo" panose="020B0609030804020204"/>
              </a:rPr>
              <a:t>   char</a:t>
            </a:r>
            <a:r>
              <a:rPr lang="en-US" b="0" dirty="0">
                <a:solidFill>
                  <a:srgbClr val="000000"/>
                </a:solidFill>
                <a:effectLst/>
                <a:latin typeface="Menlo" panose="020B0609030804020204"/>
              </a:rPr>
              <a:t> *p3 = malloc(</a:t>
            </a:r>
            <a:r>
              <a:rPr lang="en-US" b="0" dirty="0">
                <a:solidFill>
                  <a:srgbClr val="098658"/>
                </a:solidFill>
                <a:effectLst/>
                <a:latin typeface="Menlo" panose="020B0609030804020204"/>
              </a:rPr>
              <a:t>0xa0</a:t>
            </a:r>
            <a:r>
              <a:rPr lang="en-US" b="0" dirty="0">
                <a:solidFill>
                  <a:srgbClr val="000000"/>
                </a:solidFill>
                <a:effectLst/>
                <a:latin typeface="Menlo" panose="020B0609030804020204"/>
              </a:rPr>
              <a:t>);</a:t>
            </a:r>
          </a:p>
          <a:p>
            <a:r>
              <a:rPr lang="en-US" b="0" dirty="0">
                <a:solidFill>
                  <a:srgbClr val="000000"/>
                </a:solidFill>
                <a:effectLst/>
                <a:latin typeface="Menlo" panose="020B0609030804020204"/>
              </a:rPr>
              <a:t>   </a:t>
            </a:r>
            <a:r>
              <a:rPr lang="en-US" b="0" dirty="0" err="1">
                <a:solidFill>
                  <a:srgbClr val="000000"/>
                </a:solidFill>
                <a:effectLst/>
                <a:latin typeface="Menlo" panose="020B0609030804020204"/>
              </a:rPr>
              <a:t>printf</a:t>
            </a:r>
            <a:r>
              <a:rPr lang="en-US" b="0" dirty="0">
                <a:solidFill>
                  <a:srgbClr val="000000"/>
                </a:solidFill>
                <a:effectLst/>
                <a:latin typeface="Menlo" panose="020B0609030804020204"/>
              </a:rPr>
              <a:t>(</a:t>
            </a:r>
            <a:r>
              <a:rPr lang="en-US" b="0" dirty="0">
                <a:solidFill>
                  <a:srgbClr val="A31515"/>
                </a:solidFill>
                <a:effectLst/>
                <a:latin typeface="Menlo" panose="020B0609030804020204"/>
              </a:rPr>
              <a:t>"p3 = %p\n"</a:t>
            </a:r>
            <a:r>
              <a:rPr lang="en-US" b="0" dirty="0">
                <a:solidFill>
                  <a:srgbClr val="000000"/>
                </a:solidFill>
                <a:effectLst/>
                <a:latin typeface="Menlo" panose="020B0609030804020204"/>
              </a:rPr>
              <a:t>, p3);</a:t>
            </a:r>
          </a:p>
          <a:p>
            <a:br>
              <a:rPr lang="en-US" b="0" dirty="0">
                <a:solidFill>
                  <a:srgbClr val="000000"/>
                </a:solidFill>
                <a:effectLst/>
                <a:latin typeface="Menlo" panose="020B0609030804020204"/>
              </a:rPr>
            </a:br>
            <a:r>
              <a:rPr lang="en-US" b="0" dirty="0">
                <a:solidFill>
                  <a:srgbClr val="000000"/>
                </a:solidFill>
                <a:effectLst/>
                <a:latin typeface="Menlo" panose="020B0609030804020204"/>
              </a:rPr>
              <a:t>   puts(</a:t>
            </a:r>
            <a:r>
              <a:rPr lang="en-US" b="0" dirty="0">
                <a:solidFill>
                  <a:srgbClr val="A31515"/>
                </a:solidFill>
                <a:effectLst/>
                <a:latin typeface="Menlo" panose="020B0609030804020204"/>
              </a:rPr>
              <a:t>"\n[+] now p2 and p3 are overlapped"</a:t>
            </a:r>
            <a:r>
              <a:rPr lang="en-US" b="0" dirty="0">
                <a:solidFill>
                  <a:srgbClr val="000000"/>
                </a:solidFill>
                <a:effectLst/>
                <a:latin typeface="Menlo" panose="020B0609030804020204"/>
              </a:rPr>
              <a:t>);</a:t>
            </a:r>
          </a:p>
          <a:p>
            <a:r>
              <a:rPr lang="en-US" b="0" dirty="0">
                <a:solidFill>
                  <a:srgbClr val="000000"/>
                </a:solidFill>
                <a:effectLst/>
                <a:latin typeface="Menlo" panose="020B0609030804020204"/>
              </a:rPr>
              <a:t>   </a:t>
            </a:r>
            <a:r>
              <a:rPr lang="en-US" b="0" dirty="0" err="1">
                <a:solidFill>
                  <a:srgbClr val="000000"/>
                </a:solidFill>
                <a:effectLst/>
                <a:latin typeface="Menlo" panose="020B0609030804020204"/>
              </a:rPr>
              <a:t>memset</a:t>
            </a:r>
            <a:r>
              <a:rPr lang="en-US" b="0" dirty="0">
                <a:solidFill>
                  <a:srgbClr val="000000"/>
                </a:solidFill>
                <a:effectLst/>
                <a:latin typeface="Menlo" panose="020B0609030804020204"/>
              </a:rPr>
              <a:t>(p2, </a:t>
            </a:r>
            <a:r>
              <a:rPr lang="en-US" b="0" dirty="0">
                <a:solidFill>
                  <a:srgbClr val="A31515"/>
                </a:solidFill>
                <a:effectLst/>
                <a:latin typeface="Menlo" panose="020B0609030804020204"/>
              </a:rPr>
              <a:t>'A'</a:t>
            </a:r>
            <a:r>
              <a:rPr lang="en-US" b="0" dirty="0">
                <a:solidFill>
                  <a:srgbClr val="000000"/>
                </a:solidFill>
                <a:effectLst/>
                <a:latin typeface="Menlo" panose="020B0609030804020204"/>
              </a:rPr>
              <a:t>, </a:t>
            </a:r>
            <a:r>
              <a:rPr lang="en-US" b="0" dirty="0">
                <a:solidFill>
                  <a:srgbClr val="098658"/>
                </a:solidFill>
                <a:effectLst/>
                <a:latin typeface="Menlo" panose="020B0609030804020204"/>
              </a:rPr>
              <a:t>0x80</a:t>
            </a:r>
            <a:r>
              <a:rPr lang="en-US" b="0" dirty="0">
                <a:solidFill>
                  <a:srgbClr val="000000"/>
                </a:solidFill>
                <a:effectLst/>
                <a:latin typeface="Menlo" panose="020B0609030804020204"/>
              </a:rPr>
              <a:t>);</a:t>
            </a:r>
          </a:p>
          <a:p>
            <a:r>
              <a:rPr lang="en-US" b="0" dirty="0">
                <a:solidFill>
                  <a:srgbClr val="000000"/>
                </a:solidFill>
                <a:effectLst/>
                <a:latin typeface="Menlo" panose="020B0609030804020204"/>
              </a:rPr>
              <a:t>   </a:t>
            </a:r>
            <a:r>
              <a:rPr lang="en-US" b="0" dirty="0" err="1">
                <a:solidFill>
                  <a:srgbClr val="000000"/>
                </a:solidFill>
                <a:effectLst/>
                <a:latin typeface="Menlo" panose="020B0609030804020204"/>
              </a:rPr>
              <a:t>printf</a:t>
            </a:r>
            <a:r>
              <a:rPr lang="en-US" b="0" dirty="0">
                <a:solidFill>
                  <a:srgbClr val="000000"/>
                </a:solidFill>
                <a:effectLst/>
                <a:latin typeface="Menlo" panose="020B0609030804020204"/>
              </a:rPr>
              <a:t>(</a:t>
            </a:r>
            <a:r>
              <a:rPr lang="en-US" b="0" dirty="0">
                <a:solidFill>
                  <a:srgbClr val="A31515"/>
                </a:solidFill>
                <a:effectLst/>
                <a:latin typeface="Menlo" panose="020B0609030804020204"/>
              </a:rPr>
              <a:t>"*p2 = %s\n"</a:t>
            </a:r>
            <a:r>
              <a:rPr lang="en-US" b="0" dirty="0">
                <a:solidFill>
                  <a:srgbClr val="000000"/>
                </a:solidFill>
                <a:effectLst/>
                <a:latin typeface="Menlo" panose="020B0609030804020204"/>
              </a:rPr>
              <a:t>, p2);</a:t>
            </a:r>
          </a:p>
          <a:p>
            <a:r>
              <a:rPr lang="en-US" b="0" dirty="0">
                <a:solidFill>
                  <a:srgbClr val="000000"/>
                </a:solidFill>
                <a:effectLst/>
                <a:latin typeface="Menlo" panose="020B0609030804020204"/>
              </a:rPr>
              <a:t>   </a:t>
            </a:r>
            <a:r>
              <a:rPr lang="en-US" b="0" dirty="0" err="1">
                <a:solidFill>
                  <a:srgbClr val="000000"/>
                </a:solidFill>
                <a:effectLst/>
                <a:latin typeface="Menlo" panose="020B0609030804020204"/>
              </a:rPr>
              <a:t>memset</a:t>
            </a:r>
            <a:r>
              <a:rPr lang="en-US" b="0" dirty="0">
                <a:solidFill>
                  <a:srgbClr val="000000"/>
                </a:solidFill>
                <a:effectLst/>
                <a:latin typeface="Menlo" panose="020B0609030804020204"/>
              </a:rPr>
              <a:t>(p3, </a:t>
            </a:r>
            <a:r>
              <a:rPr lang="en-US" b="0" dirty="0">
                <a:solidFill>
                  <a:srgbClr val="A31515"/>
                </a:solidFill>
                <a:effectLst/>
                <a:latin typeface="Menlo" panose="020B0609030804020204"/>
              </a:rPr>
              <a:t>'B'</a:t>
            </a:r>
            <a:r>
              <a:rPr lang="en-US" b="0" dirty="0">
                <a:solidFill>
                  <a:srgbClr val="000000"/>
                </a:solidFill>
                <a:effectLst/>
                <a:latin typeface="Menlo" panose="020B0609030804020204"/>
              </a:rPr>
              <a:t>, </a:t>
            </a:r>
            <a:r>
              <a:rPr lang="en-US" b="0" dirty="0">
                <a:solidFill>
                  <a:srgbClr val="098658"/>
                </a:solidFill>
                <a:effectLst/>
                <a:latin typeface="Menlo" panose="020B0609030804020204"/>
              </a:rPr>
              <a:t>0x80</a:t>
            </a:r>
            <a:r>
              <a:rPr lang="en-US" b="0" dirty="0">
                <a:solidFill>
                  <a:srgbClr val="000000"/>
                </a:solidFill>
                <a:effectLst/>
                <a:latin typeface="Menlo" panose="020B0609030804020204"/>
              </a:rPr>
              <a:t>);</a:t>
            </a:r>
          </a:p>
          <a:p>
            <a:r>
              <a:rPr lang="en-US" b="0" dirty="0">
                <a:solidFill>
                  <a:srgbClr val="000000"/>
                </a:solidFill>
                <a:effectLst/>
                <a:latin typeface="Menlo" panose="020B0609030804020204"/>
              </a:rPr>
              <a:t>   </a:t>
            </a:r>
            <a:r>
              <a:rPr lang="en-US" b="0" dirty="0" err="1">
                <a:solidFill>
                  <a:srgbClr val="000000"/>
                </a:solidFill>
                <a:effectLst/>
                <a:latin typeface="Menlo" panose="020B0609030804020204"/>
              </a:rPr>
              <a:t>printf</a:t>
            </a:r>
            <a:r>
              <a:rPr lang="en-US" b="0" dirty="0">
                <a:solidFill>
                  <a:srgbClr val="000000"/>
                </a:solidFill>
                <a:effectLst/>
                <a:latin typeface="Menlo" panose="020B0609030804020204"/>
              </a:rPr>
              <a:t>(</a:t>
            </a:r>
            <a:r>
              <a:rPr lang="en-US" b="0" dirty="0">
                <a:solidFill>
                  <a:srgbClr val="A31515"/>
                </a:solidFill>
                <a:effectLst/>
                <a:latin typeface="Menlo" panose="020B0609030804020204"/>
              </a:rPr>
              <a:t>"*p2 = %s\n"</a:t>
            </a:r>
            <a:r>
              <a:rPr lang="en-US" b="0" dirty="0">
                <a:solidFill>
                  <a:srgbClr val="000000"/>
                </a:solidFill>
                <a:effectLst/>
                <a:latin typeface="Menlo" panose="020B0609030804020204"/>
              </a:rPr>
              <a:t>, p2);</a:t>
            </a:r>
          </a:p>
          <a:p>
            <a:br>
              <a:rPr lang="en-US" b="0" dirty="0">
                <a:solidFill>
                  <a:srgbClr val="000000"/>
                </a:solidFill>
                <a:effectLst/>
                <a:latin typeface="Menlo" panose="020B0609030804020204"/>
              </a:rPr>
            </a:br>
            <a:r>
              <a:rPr lang="en-US" b="0" dirty="0">
                <a:solidFill>
                  <a:srgbClr val="000000"/>
                </a:solidFill>
                <a:effectLst/>
                <a:latin typeface="Menlo" panose="020B0609030804020204"/>
              </a:rPr>
              <a:t>   </a:t>
            </a:r>
            <a:r>
              <a:rPr lang="en-US" b="0" dirty="0">
                <a:solidFill>
                  <a:srgbClr val="0000FF"/>
                </a:solidFill>
                <a:effectLst/>
                <a:latin typeface="Menlo" panose="020B0609030804020204"/>
              </a:rPr>
              <a:t>return</a:t>
            </a:r>
            <a:r>
              <a:rPr lang="en-US" b="0" dirty="0">
                <a:solidFill>
                  <a:srgbClr val="000000"/>
                </a:solidFill>
                <a:effectLst/>
                <a:latin typeface="Menlo" panose="020B0609030804020204"/>
              </a:rPr>
              <a:t> </a:t>
            </a:r>
            <a:r>
              <a:rPr lang="en-US" b="0" dirty="0">
                <a:solidFill>
                  <a:srgbClr val="098658"/>
                </a:solidFill>
                <a:effectLst/>
                <a:latin typeface="Menlo" panose="020B0609030804020204"/>
              </a:rPr>
              <a:t>0</a:t>
            </a:r>
            <a:r>
              <a:rPr lang="en-US" b="0" dirty="0">
                <a:solidFill>
                  <a:srgbClr val="000000"/>
                </a:solidFill>
                <a:effectLst/>
                <a:latin typeface="Menlo" panose="020B0609030804020204"/>
              </a:rPr>
              <a:t>;</a:t>
            </a:r>
          </a:p>
          <a:p>
            <a:r>
              <a:rPr lang="en-US" b="0" dirty="0">
                <a:solidFill>
                  <a:srgbClr val="000000"/>
                </a:solidFill>
                <a:effectLst/>
                <a:latin typeface="Menlo" panose="020B0609030804020204"/>
              </a:rPr>
              <a:t>}</a:t>
            </a:r>
          </a:p>
        </p:txBody>
      </p:sp>
      <p:sp>
        <p:nvSpPr>
          <p:cNvPr id="32" name="矩形 31">
            <a:extLst>
              <a:ext uri="{FF2B5EF4-FFF2-40B4-BE49-F238E27FC236}">
                <a16:creationId xmlns:a16="http://schemas.microsoft.com/office/drawing/2014/main" id="{44338157-D3E1-B004-6A2B-58D00E602173}"/>
              </a:ext>
            </a:extLst>
          </p:cNvPr>
          <p:cNvSpPr/>
          <p:nvPr/>
        </p:nvSpPr>
        <p:spPr>
          <a:xfrm>
            <a:off x="5879976" y="1471390"/>
            <a:ext cx="2938631"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 p1 double free</a:t>
            </a:r>
          </a:p>
        </p:txBody>
      </p:sp>
      <p:sp>
        <p:nvSpPr>
          <p:cNvPr id="37" name="矩形 36">
            <a:extLst>
              <a:ext uri="{FF2B5EF4-FFF2-40B4-BE49-F238E27FC236}">
                <a16:creationId xmlns:a16="http://schemas.microsoft.com/office/drawing/2014/main" id="{D7E9816A-B56F-D19B-405C-628A6047FB5E}"/>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EE7BE9AF-DC90-1ACC-2740-280D5A5FAB76}"/>
              </a:ext>
            </a:extLst>
          </p:cNvPr>
          <p:cNvSpPr/>
          <p:nvPr/>
        </p:nvSpPr>
        <p:spPr>
          <a:xfrm>
            <a:off x="5879976" y="2374173"/>
            <a:ext cx="2938630" cy="552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nlo" panose="020B0609030804020204"/>
              </a:rPr>
              <a:t>[+] allocate p3</a:t>
            </a:r>
          </a:p>
          <a:p>
            <a:r>
              <a:rPr lang="en-US" dirty="0">
                <a:solidFill>
                  <a:schemeClr val="tx1"/>
                </a:solidFill>
                <a:latin typeface="Menlo" panose="020B0609030804020204"/>
              </a:rPr>
              <a:t>p3 = 0x8b10410</a:t>
            </a:r>
          </a:p>
        </p:txBody>
      </p:sp>
      <p:sp>
        <p:nvSpPr>
          <p:cNvPr id="39" name="矩形 38">
            <a:extLst>
              <a:ext uri="{FF2B5EF4-FFF2-40B4-BE49-F238E27FC236}">
                <a16:creationId xmlns:a16="http://schemas.microsoft.com/office/drawing/2014/main" id="{D57628E7-5698-ABC6-3F8E-82602E37F2D5}"/>
              </a:ext>
            </a:extLst>
          </p:cNvPr>
          <p:cNvSpPr/>
          <p:nvPr/>
        </p:nvSpPr>
        <p:spPr>
          <a:xfrm>
            <a:off x="5879975" y="3106817"/>
            <a:ext cx="5480491" cy="1546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enlo" panose="020B0609030804020204"/>
              </a:rPr>
              <a:t>[+] now p2 and p3 are overlapped </a:t>
            </a:r>
          </a:p>
          <a:p>
            <a:r>
              <a:rPr lang="en-US" sz="1600" dirty="0">
                <a:solidFill>
                  <a:schemeClr val="tx1"/>
                </a:solidFill>
                <a:latin typeface="Menlo" panose="020B0609030804020204"/>
              </a:rPr>
              <a:t>*p2 = AAAAAAAAAAAAAAAAAAAAAAAAAAAAAAAAAAAAAAAAAAAAAAAAAAAAAAAAAAAAAAAAAAAAAAAAAAAAAAAAAAAAAAAAAAAAAAAAAAAAAAAAAAAAAAAAAAAAAAAAAAAAAAAA</a:t>
            </a:r>
          </a:p>
        </p:txBody>
      </p:sp>
      <p:sp>
        <p:nvSpPr>
          <p:cNvPr id="7" name="矩形 6">
            <a:extLst>
              <a:ext uri="{FF2B5EF4-FFF2-40B4-BE49-F238E27FC236}">
                <a16:creationId xmlns:a16="http://schemas.microsoft.com/office/drawing/2014/main" id="{C4144A85-838C-4A1A-176B-3F7BB1795962}"/>
              </a:ext>
            </a:extLst>
          </p:cNvPr>
          <p:cNvSpPr/>
          <p:nvPr/>
        </p:nvSpPr>
        <p:spPr>
          <a:xfrm>
            <a:off x="5879975" y="4755418"/>
            <a:ext cx="5480492" cy="12625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enlo" panose="020B0609030804020204"/>
              </a:rPr>
              <a:t>*p2 = BBBBBBBBBBBBBBBBBBBBBBBBBBBBBBBBBBBBBBBBBBBBBBBBBBBBBBBBBBBBBBBBBBBBBBBBBBBBBBBBBBBBBBBBBBBBBBBBBBBBBBBBBBBBBBBBBBBBBBBBBBBBBBBB</a:t>
            </a:r>
          </a:p>
        </p:txBody>
      </p:sp>
    </p:spTree>
    <p:extLst>
      <p:ext uri="{BB962C8B-B14F-4D97-AF65-F5344CB8AC3E}">
        <p14:creationId xmlns:p14="http://schemas.microsoft.com/office/powerpoint/2010/main" val="4504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8" grpId="0" animBg="1"/>
      <p:bldP spid="39"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Double Free</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2" y="1706792"/>
            <a:ext cx="5111750" cy="1015663"/>
          </a:xfrm>
          <a:prstGeom prst="rect">
            <a:avLst/>
          </a:prstGeom>
          <a:noFill/>
        </p:spPr>
        <p:txBody>
          <a:bodyPr wrap="square" rtlCol="0">
            <a:spAutoFit/>
          </a:bodyPr>
          <a:lstStyle/>
          <a:p>
            <a:r>
              <a:rPr lang="en" altLang="zh-CN" sz="2000" dirty="0">
                <a:solidFill>
                  <a:srgbClr val="000000"/>
                </a:solidFill>
                <a:latin typeface="Microsoft YaHei" panose="020B0503020204020204" pitchFamily="34" charset="-122"/>
                <a:ea typeface="Microsoft YaHei" panose="020B0503020204020204" pitchFamily="34" charset="-122"/>
              </a:rPr>
              <a:t>Double Free</a:t>
            </a:r>
            <a:r>
              <a:rPr lang="zh-CN" altLang="en" sz="2000" dirty="0">
                <a:solidFill>
                  <a:srgbClr val="000000"/>
                </a:solidFill>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rPr>
              <a:t>双重释放。</a:t>
            </a:r>
            <a:endParaRPr lang="en-US" altLang="zh-CN" sz="2000" dirty="0">
              <a:solidFill>
                <a:srgbClr val="000000"/>
              </a:solidFill>
              <a:latin typeface="Microsoft YaHei" panose="020B0503020204020204" pitchFamily="34" charset="-122"/>
              <a:ea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rPr>
              <a:t>漏洞产生的原因，是同一个指针释放两次。</a:t>
            </a:r>
            <a:endParaRPr lang="en" altLang="zh-CN" sz="2000" dirty="0">
              <a:solidFill>
                <a:srgbClr val="000000"/>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3" name="文本框 2">
            <a:extLst>
              <a:ext uri="{FF2B5EF4-FFF2-40B4-BE49-F238E27FC236}">
                <a16:creationId xmlns:a16="http://schemas.microsoft.com/office/drawing/2014/main" id="{42216E90-E7BC-13B7-8ED6-A223E4C950D6}"/>
              </a:ext>
            </a:extLst>
          </p:cNvPr>
          <p:cNvSpPr txBox="1"/>
          <p:nvPr/>
        </p:nvSpPr>
        <p:spPr>
          <a:xfrm>
            <a:off x="6450969" y="1815075"/>
            <a:ext cx="4824536" cy="82663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双重释放会造成跟</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use after free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一样的危害。</a:t>
            </a:r>
          </a:p>
        </p:txBody>
      </p:sp>
    </p:spTree>
    <p:extLst>
      <p:ext uri="{BB962C8B-B14F-4D97-AF65-F5344CB8AC3E}">
        <p14:creationId xmlns:p14="http://schemas.microsoft.com/office/powerpoint/2010/main" val="105166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4" grpId="0" animBg="1"/>
      <p:bldP spid="1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9BA8B-840F-8AC8-59C4-BB69BA4804C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发生缓冲区溢出漏洞的主要原因是</a:t>
            </a:r>
          </a:p>
        </p:txBody>
      </p:sp>
      <p:sp>
        <p:nvSpPr>
          <p:cNvPr id="7" name="文本框 6">
            <a:extLst>
              <a:ext uri="{FF2B5EF4-FFF2-40B4-BE49-F238E27FC236}">
                <a16:creationId xmlns:a16="http://schemas.microsoft.com/office/drawing/2014/main" id="{2A26B4C1-CF9C-08A1-0406-FC93AC82E6D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缺少堆栈安全检查机制</a:t>
            </a:r>
          </a:p>
        </p:txBody>
      </p:sp>
      <p:sp>
        <p:nvSpPr>
          <p:cNvPr id="8" name="文本框 7">
            <a:extLst>
              <a:ext uri="{FF2B5EF4-FFF2-40B4-BE49-F238E27FC236}">
                <a16:creationId xmlns:a16="http://schemas.microsoft.com/office/drawing/2014/main" id="{FB42054E-D4C2-0135-31A5-121FFEF2FEA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栈地址是从高地址向低地址增长</a:t>
            </a:r>
          </a:p>
        </p:txBody>
      </p:sp>
      <p:sp>
        <p:nvSpPr>
          <p:cNvPr id="9" name="文本框 8">
            <a:extLst>
              <a:ext uri="{FF2B5EF4-FFF2-40B4-BE49-F238E27FC236}">
                <a16:creationId xmlns:a16="http://schemas.microsoft.com/office/drawing/2014/main" id="{5F39218B-F91B-4591-5224-ED411D3884EC}"/>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栈帧结构设计不合理</a:t>
            </a:r>
          </a:p>
        </p:txBody>
      </p:sp>
      <p:sp>
        <p:nvSpPr>
          <p:cNvPr id="10" name="文本框 9">
            <a:extLst>
              <a:ext uri="{FF2B5EF4-FFF2-40B4-BE49-F238E27FC236}">
                <a16:creationId xmlns:a16="http://schemas.microsoft.com/office/drawing/2014/main" id="{AF6510DE-02A1-0783-A5A5-6FD2EA2DEDCD}"/>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未对输入进行长度检查</a:t>
            </a:r>
          </a:p>
        </p:txBody>
      </p:sp>
      <p:sp>
        <p:nvSpPr>
          <p:cNvPr id="11" name="椭圆 10">
            <a:extLst>
              <a:ext uri="{FF2B5EF4-FFF2-40B4-BE49-F238E27FC236}">
                <a16:creationId xmlns:a16="http://schemas.microsoft.com/office/drawing/2014/main" id="{071E0CD5-B8B3-4F9B-3799-D7673CFADC56}"/>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C7429B5C-34A6-CAD2-C07E-1A7679ACD3D9}"/>
              </a:ext>
            </a:extLst>
          </p:cNvPr>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0FA98781-0825-3808-45E3-6CF615582A8E}"/>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246CF9C0-96F1-C2F8-B8E2-E65AEB725018}"/>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600A1455-DCBB-3ECD-DB43-AFDCF55C417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A870FB7A-AF12-5D10-E9C7-98BDD4F38008}"/>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52F8FA6-FCD3-2DF6-5E9E-1D761AA05EE0}"/>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8C582A33-171B-56C5-9E30-18F2B1A85224}"/>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8A710B3A-E0F0-0401-8B17-35121AE465E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0F2D1807-9477-9949-84C1-A265C98F9E9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17F7461-6303-D39A-F80A-67454E4F84B4}"/>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44280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9C62C1-1CBC-D238-8E03-586176E1F88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Double Free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漏洞的原因是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6291F4B-B396-E005-D50A-F756A1819AB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读写缓冲区时没有进行长度检查</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09B3C60-F766-28FF-BD61-35841C58E153}"/>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整数运算时没有考虑变量类型所能表示的数值范围</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80B13979-FBD8-E091-2104-86DACB415B0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指针释放后重新使用</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38D37990-DABA-2E5C-F568-536DE57829C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指针释放后再次释放</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CA84A76-8160-544E-92D8-88A8ECAD15D8}"/>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3FAB8A9B-9E61-AEF9-A275-56B37BE3DF3B}"/>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FD438C14-AAB1-FF9D-633D-7DB1664A9413}"/>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05EA2F56-405A-569E-AE61-4F469E48125D}"/>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374F8C43-670E-B96B-0E37-5C4270FA38B9}"/>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653F342B-509C-22CA-B573-1757FC3B5124}"/>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96815DF5-54B6-E098-38B5-8FCB83CE8C5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2895386C-09EC-F90F-FDFA-F00071E20D77}"/>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54227163-20B2-965A-8BCC-313B267EE12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69CE26C7-6A67-D2CD-F588-9A353CF99DF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53B70EF1-9C46-7628-FA03-EDEFA273A452}"/>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17837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06</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US" altLang="zh-CN" sz="6000" dirty="0">
                <a:solidFill>
                  <a:schemeClr val="bg1"/>
                </a:solidFill>
                <a:latin typeface="Microsoft YaHei" panose="020B0503020204020204" pitchFamily="34" charset="-122"/>
                <a:ea typeface="Microsoft YaHei" panose="020B0503020204020204" pitchFamily="34" charset="-122"/>
              </a:rPr>
              <a:t>C++</a:t>
            </a:r>
            <a:r>
              <a:rPr kumimoji="1" lang="zh-CN" altLang="en-US" sz="6000" dirty="0">
                <a:solidFill>
                  <a:schemeClr val="bg1"/>
                </a:solidFill>
                <a:latin typeface="Microsoft YaHei" panose="020B0503020204020204" pitchFamily="34" charset="-122"/>
                <a:ea typeface="Microsoft YaHei" panose="020B0503020204020204" pitchFamily="34" charset="-122"/>
              </a:rPr>
              <a:t>虚函数漏洞</a:t>
            </a:r>
          </a:p>
        </p:txBody>
      </p:sp>
    </p:spTree>
    <p:extLst>
      <p:ext uri="{BB962C8B-B14F-4D97-AF65-F5344CB8AC3E}">
        <p14:creationId xmlns:p14="http://schemas.microsoft.com/office/powerpoint/2010/main" val="3757301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C++</a:t>
            </a:r>
            <a:r>
              <a:rPr kumimoji="1" lang="zh-CN" altLang="en-US" sz="3200" dirty="0">
                <a:latin typeface="Microsoft YaHei" panose="020B0503020204020204" pitchFamily="34" charset="-122"/>
                <a:ea typeface="Microsoft YaHei" panose="020B0503020204020204" pitchFamily="34" charset="-122"/>
              </a:rPr>
              <a:t>虚函数漏洞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6762" y="1148819"/>
            <a:ext cx="195277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虚表</a:t>
            </a:r>
            <a:r>
              <a:rPr kumimoji="1" lang="en" altLang="zh-CN" sz="2400" dirty="0">
                <a:solidFill>
                  <a:srgbClr val="0048AA"/>
                </a:solidFill>
                <a:latin typeface="Microsoft YaHei" panose="020B0503020204020204" pitchFamily="34" charset="-122"/>
                <a:ea typeface="Microsoft YaHei" panose="020B0503020204020204" pitchFamily="34" charset="-122"/>
              </a:rPr>
              <a:t>(</a:t>
            </a:r>
            <a:r>
              <a:rPr kumimoji="1" lang="en" altLang="zh-CN" sz="2400" dirty="0" err="1">
                <a:solidFill>
                  <a:srgbClr val="0048AA"/>
                </a:solidFill>
                <a:latin typeface="Microsoft YaHei" panose="020B0503020204020204" pitchFamily="34" charset="-122"/>
                <a:ea typeface="Microsoft YaHei" panose="020B0503020204020204" pitchFamily="34" charset="-122"/>
              </a:rPr>
              <a:t>Vtable</a:t>
            </a:r>
            <a:r>
              <a:rPr kumimoji="1" lang="en" altLang="zh-CN" sz="2400" dirty="0">
                <a:solidFill>
                  <a:srgbClr val="0048AA"/>
                </a:solidFill>
                <a:latin typeface="Microsoft YaHei" panose="020B0503020204020204" pitchFamily="34" charset="-122"/>
                <a:ea typeface="Microsoft YaHei" panose="020B0503020204020204" pitchFamily="34" charset="-122"/>
              </a:rPr>
              <a:t>)</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758972" y="1706792"/>
            <a:ext cx="5111750" cy="3519681"/>
          </a:xfrm>
          <a:prstGeom prst="rect">
            <a:avLst/>
          </a:prstGeom>
          <a:noFill/>
        </p:spPr>
        <p:txBody>
          <a:bodyPr wrap="square" rtlCol="0">
            <a:spAutoFit/>
          </a:bodyPr>
          <a:lstStyle/>
          <a:p>
            <a:pPr>
              <a:lnSpc>
                <a:spcPct val="125000"/>
              </a:lnSpc>
            </a:pPr>
            <a:r>
              <a:rPr lang="zh-CN" altLang="en-US" sz="2000" dirty="0">
                <a:solidFill>
                  <a:srgbClr val="000000"/>
                </a:solidFill>
                <a:latin typeface="Microsoft YaHei" panose="020B0503020204020204" pitchFamily="34" charset="-122"/>
                <a:ea typeface="Microsoft YaHei" panose="020B0503020204020204" pitchFamily="34" charset="-122"/>
              </a:rPr>
              <a:t>多态是面向对象的一个重要特性。</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sz="2000" dirty="0">
                <a:solidFill>
                  <a:srgbClr val="000000"/>
                </a:solidFill>
                <a:latin typeface="Microsoft YaHei" panose="020B0503020204020204" pitchFamily="34" charset="-122"/>
                <a:ea typeface="Microsoft YaHei" panose="020B0503020204020204" pitchFamily="34" charset="-122"/>
              </a:rPr>
              <a:t>在</a:t>
            </a:r>
            <a:r>
              <a:rPr lang="en" altLang="zh-CN" sz="2000" dirty="0">
                <a:solidFill>
                  <a:srgbClr val="000000"/>
                </a:solidFill>
                <a:latin typeface="Microsoft YaHei" panose="020B0503020204020204" pitchFamily="34" charset="-122"/>
                <a:ea typeface="Microsoft YaHei" panose="020B0503020204020204" pitchFamily="34" charset="-122"/>
              </a:rPr>
              <a:t>C++</a:t>
            </a:r>
            <a:r>
              <a:rPr lang="zh-CN" altLang="en-US" sz="2000" dirty="0">
                <a:solidFill>
                  <a:srgbClr val="000000"/>
                </a:solidFill>
                <a:latin typeface="Microsoft YaHei" panose="020B0503020204020204" pitchFamily="34" charset="-122"/>
                <a:ea typeface="Microsoft YaHei" panose="020B0503020204020204" pitchFamily="34" charset="-122"/>
              </a:rPr>
              <a:t>中，这个特性主要靠对虚函数的动态调用来实现。</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en" altLang="zh-CN" sz="2000" dirty="0">
                <a:solidFill>
                  <a:srgbClr val="000000"/>
                </a:solidFill>
                <a:latin typeface="Microsoft YaHei" panose="020B0503020204020204" pitchFamily="34" charset="-122"/>
                <a:ea typeface="Microsoft YaHei" panose="020B0503020204020204" pitchFamily="34" charset="-122"/>
              </a:rPr>
              <a:t>C++</a:t>
            </a:r>
            <a:r>
              <a:rPr lang="zh-CN" altLang="en-US" sz="2000" dirty="0">
                <a:solidFill>
                  <a:srgbClr val="000000"/>
                </a:solidFill>
                <a:latin typeface="Microsoft YaHei" panose="020B0503020204020204" pitchFamily="34" charset="-122"/>
                <a:ea typeface="Microsoft YaHei" panose="020B0503020204020204" pitchFamily="34" charset="-122"/>
              </a:rPr>
              <a:t>类的成员函数声明时，若使用关键字 </a:t>
            </a:r>
            <a:r>
              <a:rPr lang="en" altLang="zh-CN" sz="2000" dirty="0">
                <a:solidFill>
                  <a:srgbClr val="000000"/>
                </a:solidFill>
                <a:latin typeface="Microsoft YaHei" panose="020B0503020204020204" pitchFamily="34" charset="-122"/>
                <a:ea typeface="Microsoft YaHei" panose="020B0503020204020204" pitchFamily="34" charset="-122"/>
              </a:rPr>
              <a:t>virtual </a:t>
            </a:r>
            <a:r>
              <a:rPr lang="zh-CN" altLang="en-US" sz="2000" dirty="0">
                <a:solidFill>
                  <a:srgbClr val="000000"/>
                </a:solidFill>
                <a:latin typeface="Microsoft YaHei" panose="020B0503020204020204" pitchFamily="34" charset="-122"/>
                <a:ea typeface="Microsoft YaHei" panose="020B0503020204020204" pitchFamily="34" charset="-122"/>
              </a:rPr>
              <a:t>进行修饰，则被称为虚函数。</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sz="2000" dirty="0">
                <a:solidFill>
                  <a:srgbClr val="000000"/>
                </a:solidFill>
                <a:latin typeface="Microsoft YaHei" panose="020B0503020204020204" pitchFamily="34" charset="-122"/>
                <a:ea typeface="Microsoft YaHei" panose="020B0503020204020204" pitchFamily="34" charset="-122"/>
              </a:rPr>
              <a:t>虚函数的入口地址被统一保存在</a:t>
            </a:r>
            <a:r>
              <a:rPr lang="zh-CN" altLang="en-US" sz="2000" dirty="0">
                <a:latin typeface="Microsoft YaHei" panose="020B0503020204020204" pitchFamily="34" charset="-122"/>
                <a:ea typeface="Microsoft YaHei" panose="020B0503020204020204" pitchFamily="34" charset="-122"/>
              </a:rPr>
              <a:t>虚表</a:t>
            </a:r>
            <a:r>
              <a:rPr lang="zh-CN" altLang="en-US" sz="2000" dirty="0">
                <a:solidFill>
                  <a:srgbClr val="000000"/>
                </a:solidFill>
                <a:latin typeface="Microsoft YaHei" panose="020B0503020204020204" pitchFamily="34" charset="-122"/>
                <a:ea typeface="Microsoft YaHei" panose="020B0503020204020204" pitchFamily="34" charset="-122"/>
              </a:rPr>
              <a:t>中。</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sz="2000" dirty="0">
                <a:solidFill>
                  <a:srgbClr val="000000"/>
                </a:solidFill>
                <a:latin typeface="Microsoft YaHei" panose="020B0503020204020204" pitchFamily="34" charset="-122"/>
                <a:ea typeface="Microsoft YaHei" panose="020B0503020204020204" pitchFamily="34" charset="-122"/>
              </a:rPr>
              <a:t>对象在使用虚函数时，先通过虚表指针找到虚表，然后从虚表中取出最终的函数入口地址进行调用。 </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313488" y="1148820"/>
            <a:ext cx="393889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虚函数（</a:t>
            </a:r>
            <a:r>
              <a:rPr kumimoji="1" lang="en-US" altLang="zh-CN" sz="2400" dirty="0" err="1">
                <a:solidFill>
                  <a:srgbClr val="0048AA"/>
                </a:solidFill>
                <a:latin typeface="Microsoft YaHei" panose="020B0503020204020204" pitchFamily="34" charset="-122"/>
                <a:ea typeface="Microsoft YaHei" panose="020B0503020204020204" pitchFamily="34" charset="-122"/>
              </a:rPr>
              <a:t>Vitual</a:t>
            </a:r>
            <a:r>
              <a:rPr kumimoji="1" lang="zh-CN" altLang="en-US" sz="2400" dirty="0">
                <a:solidFill>
                  <a:srgbClr val="0048AA"/>
                </a:solidFill>
                <a:latin typeface="Microsoft YaHei" panose="020B0503020204020204" pitchFamily="34" charset="-122"/>
                <a:ea typeface="Microsoft YaHei" panose="020B0503020204020204" pitchFamily="34" charset="-122"/>
              </a:rPr>
              <a:t> </a:t>
            </a:r>
            <a:r>
              <a:rPr kumimoji="1" lang="en-US" altLang="zh-CN" sz="2400" dirty="0">
                <a:solidFill>
                  <a:srgbClr val="0048AA"/>
                </a:solidFill>
                <a:latin typeface="Microsoft YaHei" panose="020B0503020204020204" pitchFamily="34" charset="-122"/>
                <a:ea typeface="Microsoft YaHei" panose="020B0503020204020204" pitchFamily="34" charset="-122"/>
              </a:rPr>
              <a:t>Function</a:t>
            </a:r>
            <a:r>
              <a:rPr kumimoji="1" lang="zh-CN" altLang="en-US" sz="2400" dirty="0">
                <a:solidFill>
                  <a:srgbClr val="0048AA"/>
                </a:solidFill>
                <a:latin typeface="Microsoft YaHei" panose="020B0503020204020204" pitchFamily="34" charset="-122"/>
                <a:ea typeface="Microsoft YaHei" panose="020B0503020204020204" pitchFamily="34" charset="-122"/>
              </a:rPr>
              <a:t>）</a:t>
            </a:r>
          </a:p>
        </p:txBody>
      </p:sp>
      <p:sp>
        <p:nvSpPr>
          <p:cNvPr id="2" name="矩形 1">
            <a:extLst>
              <a:ext uri="{FF2B5EF4-FFF2-40B4-BE49-F238E27FC236}">
                <a16:creationId xmlns:a16="http://schemas.microsoft.com/office/drawing/2014/main" id="{51FB88E9-7448-433F-4FF3-C3DC45F86FF3}"/>
              </a:ext>
            </a:extLst>
          </p:cNvPr>
          <p:cNvSpPr/>
          <p:nvPr/>
        </p:nvSpPr>
        <p:spPr>
          <a:xfrm>
            <a:off x="6445019" y="235600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虚表指针</a:t>
            </a:r>
          </a:p>
        </p:txBody>
      </p:sp>
      <p:sp>
        <p:nvSpPr>
          <p:cNvPr id="6" name="矩形 5">
            <a:extLst>
              <a:ext uri="{FF2B5EF4-FFF2-40B4-BE49-F238E27FC236}">
                <a16:creationId xmlns:a16="http://schemas.microsoft.com/office/drawing/2014/main" id="{C89EA3A2-7ABB-6B9F-CAC4-3B77DC0BED5A}"/>
              </a:ext>
            </a:extLst>
          </p:cNvPr>
          <p:cNvSpPr/>
          <p:nvPr/>
        </p:nvSpPr>
        <p:spPr>
          <a:xfrm>
            <a:off x="6445019" y="2817667"/>
            <a:ext cx="1030917" cy="663474"/>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其他成员变量</a:t>
            </a:r>
          </a:p>
        </p:txBody>
      </p:sp>
      <p:sp>
        <p:nvSpPr>
          <p:cNvPr id="8" name="矩形 7">
            <a:extLst>
              <a:ext uri="{FF2B5EF4-FFF2-40B4-BE49-F238E27FC236}">
                <a16:creationId xmlns:a16="http://schemas.microsoft.com/office/drawing/2014/main" id="{830E53F9-7D11-1838-2461-80406949B1BF}"/>
              </a:ext>
            </a:extLst>
          </p:cNvPr>
          <p:cNvSpPr/>
          <p:nvPr/>
        </p:nvSpPr>
        <p:spPr>
          <a:xfrm>
            <a:off x="6445018" y="1894337"/>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对象</a:t>
            </a:r>
          </a:p>
        </p:txBody>
      </p:sp>
      <p:sp>
        <p:nvSpPr>
          <p:cNvPr id="16" name="矩形 15">
            <a:extLst>
              <a:ext uri="{FF2B5EF4-FFF2-40B4-BE49-F238E27FC236}">
                <a16:creationId xmlns:a16="http://schemas.microsoft.com/office/drawing/2014/main" id="{3E028B9A-4E62-D44B-E291-74B911D4F3B7}"/>
              </a:ext>
            </a:extLst>
          </p:cNvPr>
          <p:cNvSpPr/>
          <p:nvPr/>
        </p:nvSpPr>
        <p:spPr>
          <a:xfrm>
            <a:off x="8112224" y="2356002"/>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2274A105-4DF2-D9DD-B1A8-88226E7E9720}"/>
              </a:ext>
            </a:extLst>
          </p:cNvPr>
          <p:cNvSpPr/>
          <p:nvPr/>
        </p:nvSpPr>
        <p:spPr>
          <a:xfrm>
            <a:off x="8112224" y="2817667"/>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2</a:t>
            </a:r>
          </a:p>
        </p:txBody>
      </p:sp>
      <p:sp>
        <p:nvSpPr>
          <p:cNvPr id="18" name="矩形 17">
            <a:extLst>
              <a:ext uri="{FF2B5EF4-FFF2-40B4-BE49-F238E27FC236}">
                <a16:creationId xmlns:a16="http://schemas.microsoft.com/office/drawing/2014/main" id="{6274539C-9412-783C-46C8-B14263F59290}"/>
              </a:ext>
            </a:extLst>
          </p:cNvPr>
          <p:cNvSpPr/>
          <p:nvPr/>
        </p:nvSpPr>
        <p:spPr>
          <a:xfrm>
            <a:off x="8112224" y="1894336"/>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虚表</a:t>
            </a:r>
          </a:p>
        </p:txBody>
      </p:sp>
      <p:sp>
        <p:nvSpPr>
          <p:cNvPr id="19" name="矩形 18">
            <a:extLst>
              <a:ext uri="{FF2B5EF4-FFF2-40B4-BE49-F238E27FC236}">
                <a16:creationId xmlns:a16="http://schemas.microsoft.com/office/drawing/2014/main" id="{EF65FBB0-7332-1D85-CD64-F8150414DE8A}"/>
              </a:ext>
            </a:extLst>
          </p:cNvPr>
          <p:cNvSpPr/>
          <p:nvPr/>
        </p:nvSpPr>
        <p:spPr>
          <a:xfrm>
            <a:off x="8112224" y="3274852"/>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3</a:t>
            </a:r>
          </a:p>
        </p:txBody>
      </p:sp>
      <p:sp>
        <p:nvSpPr>
          <p:cNvPr id="20" name="矩形 19">
            <a:extLst>
              <a:ext uri="{FF2B5EF4-FFF2-40B4-BE49-F238E27FC236}">
                <a16:creationId xmlns:a16="http://schemas.microsoft.com/office/drawing/2014/main" id="{E2426839-E143-2373-978D-A58E7A20DB62}"/>
              </a:ext>
            </a:extLst>
          </p:cNvPr>
          <p:cNvSpPr/>
          <p:nvPr/>
        </p:nvSpPr>
        <p:spPr>
          <a:xfrm>
            <a:off x="8112224" y="3736517"/>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cxnSp>
        <p:nvCxnSpPr>
          <p:cNvPr id="22" name="直线箭头连接符 21">
            <a:extLst>
              <a:ext uri="{FF2B5EF4-FFF2-40B4-BE49-F238E27FC236}">
                <a16:creationId xmlns:a16="http://schemas.microsoft.com/office/drawing/2014/main" id="{C47E864F-9BE5-9DDE-25A3-1DF90956C350}"/>
              </a:ext>
            </a:extLst>
          </p:cNvPr>
          <p:cNvCxnSpPr>
            <a:cxnSpLocks/>
            <a:stCxn id="2" idx="3"/>
            <a:endCxn id="16" idx="1"/>
          </p:cNvCxnSpPr>
          <p:nvPr/>
        </p:nvCxnSpPr>
        <p:spPr>
          <a:xfrm>
            <a:off x="7475936" y="2586835"/>
            <a:ext cx="6362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087BC33-0542-2F34-5611-F0570F9659DD}"/>
              </a:ext>
            </a:extLst>
          </p:cNvPr>
          <p:cNvSpPr/>
          <p:nvPr/>
        </p:nvSpPr>
        <p:spPr>
          <a:xfrm>
            <a:off x="10105643" y="235600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6C4CEB62-828A-1AD3-759F-4A7F894D3FC4}"/>
              </a:ext>
            </a:extLst>
          </p:cNvPr>
          <p:cNvSpPr/>
          <p:nvPr/>
        </p:nvSpPr>
        <p:spPr>
          <a:xfrm>
            <a:off x="10105643" y="301947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AB125069-E52D-5A63-CDF6-31B0A41DA57A}"/>
              </a:ext>
            </a:extLst>
          </p:cNvPr>
          <p:cNvSpPr/>
          <p:nvPr/>
        </p:nvSpPr>
        <p:spPr>
          <a:xfrm>
            <a:off x="10105643" y="373651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26" name="直线箭头连接符 25">
            <a:extLst>
              <a:ext uri="{FF2B5EF4-FFF2-40B4-BE49-F238E27FC236}">
                <a16:creationId xmlns:a16="http://schemas.microsoft.com/office/drawing/2014/main" id="{99A9615C-6104-55FD-D655-119637FA7059}"/>
              </a:ext>
            </a:extLst>
          </p:cNvPr>
          <p:cNvCxnSpPr>
            <a:cxnSpLocks/>
            <a:stCxn id="16" idx="3"/>
            <a:endCxn id="23" idx="1"/>
          </p:cNvCxnSpPr>
          <p:nvPr/>
        </p:nvCxnSpPr>
        <p:spPr>
          <a:xfrm>
            <a:off x="9336360" y="2586835"/>
            <a:ext cx="7692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6032867D-A80D-8306-AE13-E3E096F8405F}"/>
              </a:ext>
            </a:extLst>
          </p:cNvPr>
          <p:cNvCxnSpPr>
            <a:cxnSpLocks/>
            <a:stCxn id="17" idx="3"/>
            <a:endCxn id="24" idx="1"/>
          </p:cNvCxnSpPr>
          <p:nvPr/>
        </p:nvCxnSpPr>
        <p:spPr>
          <a:xfrm>
            <a:off x="9336360" y="3048500"/>
            <a:ext cx="769283" cy="2018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5A26F644-9C38-2DA6-E1D4-614E990D6875}"/>
              </a:ext>
            </a:extLst>
          </p:cNvPr>
          <p:cNvCxnSpPr>
            <a:cxnSpLocks/>
            <a:stCxn id="19" idx="3"/>
            <a:endCxn id="25" idx="1"/>
          </p:cNvCxnSpPr>
          <p:nvPr/>
        </p:nvCxnSpPr>
        <p:spPr>
          <a:xfrm>
            <a:off x="9336360" y="3505685"/>
            <a:ext cx="769283"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80E452DD-E058-AE7D-0FE0-F2E36EC39FEE}"/>
              </a:ext>
            </a:extLst>
          </p:cNvPr>
          <p:cNvSpPr/>
          <p:nvPr/>
        </p:nvSpPr>
        <p:spPr>
          <a:xfrm>
            <a:off x="10094945" y="1894336"/>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p>
        </p:txBody>
      </p:sp>
    </p:spTree>
    <p:extLst>
      <p:ext uri="{BB962C8B-B14F-4D97-AF65-F5344CB8AC3E}">
        <p14:creationId xmlns:p14="http://schemas.microsoft.com/office/powerpoint/2010/main" val="3748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p:bldP spid="2" grpId="0" animBg="1"/>
      <p:bldP spid="6" grpId="0" animBg="1"/>
      <p:bldP spid="8" grpId="0"/>
      <p:bldP spid="16" grpId="0" animBg="1"/>
      <p:bldP spid="17" grpId="0" animBg="1"/>
      <p:bldP spid="18" grpId="0"/>
      <p:bldP spid="19" grpId="0" animBg="1"/>
      <p:bldP spid="20" grpId="0" animBg="1"/>
      <p:bldP spid="23" grpId="0" animBg="1"/>
      <p:bldP spid="24" grpId="0" animBg="1"/>
      <p:bldP spid="25" grpId="0" animBg="1"/>
      <p:bldP spid="3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C++</a:t>
            </a:r>
            <a:r>
              <a:rPr kumimoji="1" lang="zh-CN" altLang="en-US" sz="3200" dirty="0">
                <a:latin typeface="Microsoft YaHei" panose="020B0503020204020204" pitchFamily="34" charset="-122"/>
                <a:ea typeface="Microsoft YaHei" panose="020B0503020204020204" pitchFamily="34" charset="-122"/>
              </a:rPr>
              <a:t>虚函数漏洞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攻击方法</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706792"/>
            <a:ext cx="4812842" cy="1596078"/>
          </a:xfrm>
          <a:prstGeom prst="rect">
            <a:avLst/>
          </a:prstGeom>
          <a:noFill/>
        </p:spPr>
        <p:txBody>
          <a:bodyPr wrap="square" rtlCol="0">
            <a:spAutoFit/>
          </a:bodyPr>
          <a:lstStyle/>
          <a:p>
            <a:pPr>
              <a:lnSpc>
                <a:spcPct val="125000"/>
              </a:lnSpc>
            </a:pPr>
            <a:r>
              <a:rPr lang="zh-CN" altLang="en-US" sz="2000" dirty="0">
                <a:solidFill>
                  <a:srgbClr val="000000"/>
                </a:solidFill>
                <a:latin typeface="Microsoft YaHei" panose="020B0503020204020204" pitchFamily="34" charset="-122"/>
                <a:ea typeface="Microsoft YaHei" panose="020B0503020204020204" pitchFamily="34" charset="-122"/>
              </a:rPr>
              <a:t>如果虚表里存储的虚函数指针被篡改，程序调用虚函数的时候就会执行篡改后的指定地址的</a:t>
            </a:r>
            <a:r>
              <a:rPr lang="en" altLang="zh-CN" sz="2000" dirty="0">
                <a:solidFill>
                  <a:srgbClr val="000000"/>
                </a:solidFill>
                <a:latin typeface="Microsoft YaHei" panose="020B0503020204020204" pitchFamily="34" charset="-122"/>
                <a:ea typeface="Microsoft YaHei" panose="020B0503020204020204" pitchFamily="34" charset="-122"/>
              </a:rPr>
              <a:t>shellcode</a:t>
            </a:r>
            <a:r>
              <a:rPr lang="zh-CN" altLang="en" sz="2000" dirty="0">
                <a:solidFill>
                  <a:srgbClr val="000000"/>
                </a:solidFill>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rPr>
              <a:t>就会发动虚函数攻击。</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篡改虚函数指针</a:t>
            </a:r>
          </a:p>
        </p:txBody>
      </p:sp>
      <p:sp>
        <p:nvSpPr>
          <p:cNvPr id="12" name="矩形 11">
            <a:extLst>
              <a:ext uri="{FF2B5EF4-FFF2-40B4-BE49-F238E27FC236}">
                <a16:creationId xmlns:a16="http://schemas.microsoft.com/office/drawing/2014/main" id="{1F21D5D2-BBF0-D02F-5BDF-8F3F104E4E36}"/>
              </a:ext>
            </a:extLst>
          </p:cNvPr>
          <p:cNvSpPr/>
          <p:nvPr/>
        </p:nvSpPr>
        <p:spPr>
          <a:xfrm>
            <a:off x="6445019" y="235600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虚表指针</a:t>
            </a:r>
          </a:p>
        </p:txBody>
      </p:sp>
      <p:sp>
        <p:nvSpPr>
          <p:cNvPr id="27" name="矩形 26">
            <a:extLst>
              <a:ext uri="{FF2B5EF4-FFF2-40B4-BE49-F238E27FC236}">
                <a16:creationId xmlns:a16="http://schemas.microsoft.com/office/drawing/2014/main" id="{A77994CC-149F-D7C8-BBD2-9A90891FADFE}"/>
              </a:ext>
            </a:extLst>
          </p:cNvPr>
          <p:cNvSpPr/>
          <p:nvPr/>
        </p:nvSpPr>
        <p:spPr>
          <a:xfrm>
            <a:off x="6445019" y="2817667"/>
            <a:ext cx="1030917" cy="663474"/>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其他成员变量</a:t>
            </a:r>
          </a:p>
        </p:txBody>
      </p:sp>
      <p:sp>
        <p:nvSpPr>
          <p:cNvPr id="29" name="矩形 28">
            <a:extLst>
              <a:ext uri="{FF2B5EF4-FFF2-40B4-BE49-F238E27FC236}">
                <a16:creationId xmlns:a16="http://schemas.microsoft.com/office/drawing/2014/main" id="{0612F4F5-C306-916E-9817-E044616336C5}"/>
              </a:ext>
            </a:extLst>
          </p:cNvPr>
          <p:cNvSpPr/>
          <p:nvPr/>
        </p:nvSpPr>
        <p:spPr>
          <a:xfrm>
            <a:off x="6445018" y="1894337"/>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对象</a:t>
            </a:r>
          </a:p>
        </p:txBody>
      </p:sp>
      <p:sp>
        <p:nvSpPr>
          <p:cNvPr id="31" name="矩形 30">
            <a:extLst>
              <a:ext uri="{FF2B5EF4-FFF2-40B4-BE49-F238E27FC236}">
                <a16:creationId xmlns:a16="http://schemas.microsoft.com/office/drawing/2014/main" id="{BF662301-A685-CBF4-3D05-52F8D095F06A}"/>
              </a:ext>
            </a:extLst>
          </p:cNvPr>
          <p:cNvSpPr/>
          <p:nvPr/>
        </p:nvSpPr>
        <p:spPr>
          <a:xfrm>
            <a:off x="8112224" y="2356002"/>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FCE05D82-9791-D6A8-E562-DC8A7BDB0CEB}"/>
              </a:ext>
            </a:extLst>
          </p:cNvPr>
          <p:cNvSpPr/>
          <p:nvPr/>
        </p:nvSpPr>
        <p:spPr>
          <a:xfrm>
            <a:off x="8112224" y="2817667"/>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2</a:t>
            </a:r>
          </a:p>
        </p:txBody>
      </p:sp>
      <p:sp>
        <p:nvSpPr>
          <p:cNvPr id="34" name="矩形 33">
            <a:extLst>
              <a:ext uri="{FF2B5EF4-FFF2-40B4-BE49-F238E27FC236}">
                <a16:creationId xmlns:a16="http://schemas.microsoft.com/office/drawing/2014/main" id="{E78C53EC-266A-2B53-672B-3237F52C5373}"/>
              </a:ext>
            </a:extLst>
          </p:cNvPr>
          <p:cNvSpPr/>
          <p:nvPr/>
        </p:nvSpPr>
        <p:spPr>
          <a:xfrm>
            <a:off x="8112224" y="1894336"/>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虚表</a:t>
            </a:r>
          </a:p>
        </p:txBody>
      </p:sp>
      <p:sp>
        <p:nvSpPr>
          <p:cNvPr id="35" name="矩形 34">
            <a:extLst>
              <a:ext uri="{FF2B5EF4-FFF2-40B4-BE49-F238E27FC236}">
                <a16:creationId xmlns:a16="http://schemas.microsoft.com/office/drawing/2014/main" id="{70A9F4D9-49B6-2183-9750-E5C45B977A15}"/>
              </a:ext>
            </a:extLst>
          </p:cNvPr>
          <p:cNvSpPr/>
          <p:nvPr/>
        </p:nvSpPr>
        <p:spPr>
          <a:xfrm>
            <a:off x="8112224" y="3274852"/>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3</a:t>
            </a:r>
          </a:p>
        </p:txBody>
      </p:sp>
      <p:sp>
        <p:nvSpPr>
          <p:cNvPr id="36" name="矩形 35">
            <a:extLst>
              <a:ext uri="{FF2B5EF4-FFF2-40B4-BE49-F238E27FC236}">
                <a16:creationId xmlns:a16="http://schemas.microsoft.com/office/drawing/2014/main" id="{21B563EC-5835-1E22-7C23-486C712060FD}"/>
              </a:ext>
            </a:extLst>
          </p:cNvPr>
          <p:cNvSpPr/>
          <p:nvPr/>
        </p:nvSpPr>
        <p:spPr>
          <a:xfrm>
            <a:off x="8112224" y="3736517"/>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cxnSp>
        <p:nvCxnSpPr>
          <p:cNvPr id="37" name="直线箭头连接符 21">
            <a:extLst>
              <a:ext uri="{FF2B5EF4-FFF2-40B4-BE49-F238E27FC236}">
                <a16:creationId xmlns:a16="http://schemas.microsoft.com/office/drawing/2014/main" id="{598060A3-AEA4-CFAE-316E-710D7952AF55}"/>
              </a:ext>
            </a:extLst>
          </p:cNvPr>
          <p:cNvCxnSpPr>
            <a:cxnSpLocks/>
            <a:stCxn id="12" idx="3"/>
            <a:endCxn id="31" idx="1"/>
          </p:cNvCxnSpPr>
          <p:nvPr/>
        </p:nvCxnSpPr>
        <p:spPr>
          <a:xfrm>
            <a:off x="7475936" y="2586835"/>
            <a:ext cx="6362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09A03069-0282-6E72-2708-81A7616AF865}"/>
              </a:ext>
            </a:extLst>
          </p:cNvPr>
          <p:cNvSpPr/>
          <p:nvPr/>
        </p:nvSpPr>
        <p:spPr>
          <a:xfrm>
            <a:off x="10105643" y="235600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9" name="矩形 38">
            <a:extLst>
              <a:ext uri="{FF2B5EF4-FFF2-40B4-BE49-F238E27FC236}">
                <a16:creationId xmlns:a16="http://schemas.microsoft.com/office/drawing/2014/main" id="{12A22E79-BD0C-A67C-416C-4797D954998A}"/>
              </a:ext>
            </a:extLst>
          </p:cNvPr>
          <p:cNvSpPr/>
          <p:nvPr/>
        </p:nvSpPr>
        <p:spPr>
          <a:xfrm>
            <a:off x="10105643" y="301947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0" name="矩形 39">
            <a:extLst>
              <a:ext uri="{FF2B5EF4-FFF2-40B4-BE49-F238E27FC236}">
                <a16:creationId xmlns:a16="http://schemas.microsoft.com/office/drawing/2014/main" id="{7C3B6867-77F4-0961-5084-EECBE63D593A}"/>
              </a:ext>
            </a:extLst>
          </p:cNvPr>
          <p:cNvSpPr/>
          <p:nvPr/>
        </p:nvSpPr>
        <p:spPr>
          <a:xfrm>
            <a:off x="10105643" y="373651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1" name="直线箭头连接符 25">
            <a:extLst>
              <a:ext uri="{FF2B5EF4-FFF2-40B4-BE49-F238E27FC236}">
                <a16:creationId xmlns:a16="http://schemas.microsoft.com/office/drawing/2014/main" id="{66339ED2-D481-A0DF-C7AB-B2F0E6C5BA6D}"/>
              </a:ext>
            </a:extLst>
          </p:cNvPr>
          <p:cNvCxnSpPr>
            <a:cxnSpLocks/>
            <a:stCxn id="31" idx="3"/>
            <a:endCxn id="38" idx="1"/>
          </p:cNvCxnSpPr>
          <p:nvPr/>
        </p:nvCxnSpPr>
        <p:spPr>
          <a:xfrm>
            <a:off x="9336360" y="2586835"/>
            <a:ext cx="7692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27">
            <a:extLst>
              <a:ext uri="{FF2B5EF4-FFF2-40B4-BE49-F238E27FC236}">
                <a16:creationId xmlns:a16="http://schemas.microsoft.com/office/drawing/2014/main" id="{7788A959-348B-6942-0468-2A1276DCD01E}"/>
              </a:ext>
            </a:extLst>
          </p:cNvPr>
          <p:cNvCxnSpPr>
            <a:cxnSpLocks/>
            <a:stCxn id="33" idx="3"/>
            <a:endCxn id="39" idx="1"/>
          </p:cNvCxnSpPr>
          <p:nvPr/>
        </p:nvCxnSpPr>
        <p:spPr>
          <a:xfrm>
            <a:off x="9336360" y="3048500"/>
            <a:ext cx="769283" cy="2018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29">
            <a:extLst>
              <a:ext uri="{FF2B5EF4-FFF2-40B4-BE49-F238E27FC236}">
                <a16:creationId xmlns:a16="http://schemas.microsoft.com/office/drawing/2014/main" id="{669B890C-F325-4557-DC36-DCCFA092CE85}"/>
              </a:ext>
            </a:extLst>
          </p:cNvPr>
          <p:cNvCxnSpPr>
            <a:cxnSpLocks/>
            <a:stCxn id="35" idx="3"/>
            <a:endCxn id="40" idx="1"/>
          </p:cNvCxnSpPr>
          <p:nvPr/>
        </p:nvCxnSpPr>
        <p:spPr>
          <a:xfrm>
            <a:off x="9336360" y="3505685"/>
            <a:ext cx="769283"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B131EB4-48F4-66ED-7998-04E4AE134044}"/>
              </a:ext>
            </a:extLst>
          </p:cNvPr>
          <p:cNvSpPr/>
          <p:nvPr/>
        </p:nvSpPr>
        <p:spPr>
          <a:xfrm>
            <a:off x="10094945" y="1894336"/>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p>
        </p:txBody>
      </p:sp>
      <p:sp>
        <p:nvSpPr>
          <p:cNvPr id="47" name="矩形 46">
            <a:extLst>
              <a:ext uri="{FF2B5EF4-FFF2-40B4-BE49-F238E27FC236}">
                <a16:creationId xmlns:a16="http://schemas.microsoft.com/office/drawing/2014/main" id="{46B71E53-21C0-C19B-1D11-991357334CAD}"/>
              </a:ext>
            </a:extLst>
          </p:cNvPr>
          <p:cNvSpPr/>
          <p:nvPr/>
        </p:nvSpPr>
        <p:spPr>
          <a:xfrm>
            <a:off x="10104493" y="2361278"/>
            <a:ext cx="1032067" cy="461665"/>
          </a:xfrm>
          <a:prstGeom prst="rect">
            <a:avLst/>
          </a:prstGeom>
          <a:solidFill>
            <a:schemeClr val="accent1">
              <a:lumMod val="60000"/>
              <a:lumOff val="40000"/>
            </a:schemeClr>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恶意代码</a:t>
            </a:r>
          </a:p>
        </p:txBody>
      </p:sp>
      <p:sp>
        <p:nvSpPr>
          <p:cNvPr id="48" name="矩形 47">
            <a:extLst>
              <a:ext uri="{FF2B5EF4-FFF2-40B4-BE49-F238E27FC236}">
                <a16:creationId xmlns:a16="http://schemas.microsoft.com/office/drawing/2014/main" id="{60B37F60-3B61-F1C5-B429-73843E9F35CC}"/>
              </a:ext>
            </a:extLst>
          </p:cNvPr>
          <p:cNvSpPr/>
          <p:nvPr/>
        </p:nvSpPr>
        <p:spPr>
          <a:xfrm>
            <a:off x="8100933" y="2352202"/>
            <a:ext cx="1224136" cy="461665"/>
          </a:xfrm>
          <a:prstGeom prst="rect">
            <a:avLst/>
          </a:prstGeom>
          <a:solidFill>
            <a:schemeClr val="accent1">
              <a:lumMod val="60000"/>
              <a:lumOff val="40000"/>
            </a:schemeClr>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恶意地址</a:t>
            </a:r>
          </a:p>
        </p:txBody>
      </p:sp>
      <p:cxnSp>
        <p:nvCxnSpPr>
          <p:cNvPr id="49" name="直线箭头连接符 25">
            <a:extLst>
              <a:ext uri="{FF2B5EF4-FFF2-40B4-BE49-F238E27FC236}">
                <a16:creationId xmlns:a16="http://schemas.microsoft.com/office/drawing/2014/main" id="{5794CF28-E01C-B632-F497-CC2B0E1EB386}"/>
              </a:ext>
            </a:extLst>
          </p:cNvPr>
          <p:cNvCxnSpPr>
            <a:cxnSpLocks/>
          </p:cNvCxnSpPr>
          <p:nvPr/>
        </p:nvCxnSpPr>
        <p:spPr>
          <a:xfrm>
            <a:off x="9336360" y="2592921"/>
            <a:ext cx="7692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5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4" grpId="0" animBg="1"/>
      <p:bldP spid="15" grpId="0"/>
      <p:bldP spid="12" grpId="0" animBg="1"/>
      <p:bldP spid="27" grpId="0" animBg="1"/>
      <p:bldP spid="29" grpId="0"/>
      <p:bldP spid="31" grpId="0" animBg="1"/>
      <p:bldP spid="33" grpId="0" animBg="1"/>
      <p:bldP spid="34" grpId="0"/>
      <p:bldP spid="35" grpId="0" animBg="1"/>
      <p:bldP spid="36" grpId="0" animBg="1"/>
      <p:bldP spid="38" grpId="0" animBg="1"/>
      <p:bldP spid="39" grpId="0" animBg="1"/>
      <p:bldP spid="40" grpId="0" animBg="1"/>
      <p:bldP spid="44" grpId="0"/>
      <p:bldP spid="47" grpId="0" animBg="1"/>
      <p:bldP spid="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B6EAF4C-12EC-A8A5-C266-994DF2F193F9}"/>
              </a:ext>
            </a:extLst>
          </p:cNvPr>
          <p:cNvPicPr>
            <a:picLocks noChangeAspect="1"/>
          </p:cNvPicPr>
          <p:nvPr/>
        </p:nvPicPr>
        <p:blipFill rotWithShape="1">
          <a:blip r:embed="rId2"/>
          <a:srcRect b="62273"/>
          <a:stretch/>
        </p:blipFill>
        <p:spPr>
          <a:xfrm>
            <a:off x="7165406" y="1108586"/>
            <a:ext cx="3426249" cy="906213"/>
          </a:xfrm>
          <a:prstGeom prst="rect">
            <a:avLst/>
          </a:prstGeom>
        </p:spPr>
      </p:pic>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C++</a:t>
            </a:r>
            <a:r>
              <a:rPr kumimoji="1" lang="zh-CN" altLang="en-US" sz="3200" dirty="0">
                <a:latin typeface="Microsoft YaHei" panose="020B0503020204020204" pitchFamily="34" charset="-122"/>
                <a:ea typeface="Microsoft YaHei" panose="020B0503020204020204" pitchFamily="34" charset="-122"/>
              </a:rPr>
              <a:t>虚函数漏洞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66762" y="1045746"/>
            <a:ext cx="5562311" cy="5262979"/>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shellcode[]=</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EE0000"/>
                </a:solidFill>
                <a:latin typeface="Microsoft YaHei" panose="020B0503020204020204" pitchFamily="34" charset="-122"/>
                <a:ea typeface="Microsoft YaHei" panose="020B0503020204020204" pitchFamily="34" charset="-122"/>
              </a:rPr>
              <a:t>\xFC\x68\x6A...</a:t>
            </a:r>
            <a:r>
              <a:rPr lang="en" altLang="zh-CN" sz="1600" dirty="0">
                <a:solidFill>
                  <a:srgbClr val="EE0000"/>
                </a:solidFill>
                <a:highlight>
                  <a:srgbClr val="D6D6D6"/>
                </a:highlight>
                <a:latin typeface="Microsoft YaHei" panose="020B0503020204020204" pitchFamily="34" charset="-122"/>
                <a:ea typeface="Microsoft YaHei" panose="020B0503020204020204" pitchFamily="34" charset="-122"/>
              </a:rPr>
              <a:t>x50\x80\x40\x00</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class</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Failwest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public:</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00FF"/>
                </a:solidFill>
                <a:latin typeface="Microsoft YaHei" panose="020B0503020204020204" pitchFamily="34" charset="-122"/>
                <a:ea typeface="Microsoft YaHei" panose="020B0503020204020204" pitchFamily="34" charset="-122"/>
              </a:rPr>
              <a:t>    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buf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200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    virtual</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test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cout</a:t>
            </a:r>
            <a:r>
              <a:rPr lang="en" altLang="zh-CN" sz="1600" dirty="0">
                <a:solidFill>
                  <a:srgbClr val="000000"/>
                </a:solidFill>
                <a:latin typeface="Microsoft YaHei" panose="020B0503020204020204" pitchFamily="34" charset="-122"/>
                <a:ea typeface="Microsoft YaHei" panose="020B0503020204020204" pitchFamily="34" charset="-122"/>
              </a:rPr>
              <a:t>&lt;&lt;</a:t>
            </a:r>
            <a:r>
              <a:rPr lang="en" altLang="zh-CN" sz="1600" dirty="0">
                <a:solidFill>
                  <a:srgbClr val="A31515"/>
                </a:solidFill>
                <a:latin typeface="Microsoft YaHei" panose="020B0503020204020204" pitchFamily="34" charset="-122"/>
                <a:ea typeface="Microsoft YaHei" panose="020B0503020204020204" pitchFamily="34" charset="-122"/>
              </a:rPr>
              <a:t>"Class </a:t>
            </a:r>
            <a:r>
              <a:rPr lang="en" altLang="zh-CN" sz="1600" dirty="0" err="1">
                <a:solidFill>
                  <a:srgbClr val="A31515"/>
                </a:solidFill>
                <a:latin typeface="Microsoft YaHei" panose="020B0503020204020204" pitchFamily="34" charset="-122"/>
                <a:ea typeface="Microsoft YaHei" panose="020B0503020204020204" pitchFamily="34" charset="-122"/>
              </a:rPr>
              <a:t>Vtable</a:t>
            </a:r>
            <a:r>
              <a:rPr lang="en" altLang="zh-CN" sz="1600" dirty="0">
                <a:solidFill>
                  <a:srgbClr val="A31515"/>
                </a:solidFill>
                <a:latin typeface="Microsoft YaHei" panose="020B0503020204020204" pitchFamily="34" charset="-122"/>
                <a:ea typeface="Microsoft YaHei" panose="020B0503020204020204" pitchFamily="34" charset="-122"/>
              </a:rPr>
              <a:t>::test()"</a:t>
            </a:r>
            <a:r>
              <a:rPr lang="en" altLang="zh-CN" sz="1600" dirty="0">
                <a:solidFill>
                  <a:srgbClr val="000000"/>
                </a:solidFill>
                <a:latin typeface="Microsoft YaHei" panose="020B0503020204020204" pitchFamily="34" charset="-122"/>
                <a:ea typeface="Microsoft YaHei" panose="020B0503020204020204" pitchFamily="34" charset="-122"/>
              </a:rPr>
              <a:t>&lt;&lt;</a:t>
            </a:r>
            <a:r>
              <a:rPr lang="en" altLang="zh-CN" sz="1600" dirty="0" err="1">
                <a:solidFill>
                  <a:srgbClr val="000000"/>
                </a:solidFill>
                <a:latin typeface="Microsoft YaHei" panose="020B0503020204020204" pitchFamily="34" charset="-122"/>
                <a:ea typeface="Microsoft YaHei" panose="020B0503020204020204" pitchFamily="34" charset="-122"/>
              </a:rPr>
              <a:t>endl</a:t>
            </a:r>
            <a:r>
              <a:rPr lang="en" altLang="zh-CN" sz="1600" dirty="0">
                <a:solidFill>
                  <a:srgbClr val="000000"/>
                </a:solidFill>
                <a:latin typeface="Microsoft YaHei" panose="020B0503020204020204" pitchFamily="34" charset="-122"/>
                <a:ea typeface="Microsoft YaHei" panose="020B0503020204020204" pitchFamily="34" charset="-122"/>
              </a:rPr>
              <a:t>; };</a:t>
            </a:r>
          </a:p>
          <a:p>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Failwest overflow, *p;</a:t>
            </a:r>
          </a:p>
          <a:p>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*p_vtable;</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err="1">
                <a:solidFill>
                  <a:srgbClr val="001080"/>
                </a:solidFill>
                <a:latin typeface="Microsoft YaHei" panose="020B0503020204020204" pitchFamily="34" charset="-122"/>
                <a:ea typeface="Microsoft YaHei" panose="020B0503020204020204" pitchFamily="34" charset="-122"/>
              </a:rPr>
              <a:t>overflow</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buf</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4</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"shellcode=</a:t>
            </a:r>
            <a:r>
              <a:rPr lang="en" altLang="zh-CN" sz="1600" dirty="0">
                <a:solidFill>
                  <a:srgbClr val="001080"/>
                </a:solidFill>
                <a:latin typeface="Microsoft YaHei" panose="020B0503020204020204" pitchFamily="34" charset="-122"/>
                <a:ea typeface="Microsoft YaHei" panose="020B0503020204020204" pitchFamily="34" charset="-122"/>
              </a:rPr>
              <a:t>%p</a:t>
            </a:r>
            <a:r>
              <a:rPr lang="en" altLang="zh-CN" sz="1600" dirty="0">
                <a:solidFill>
                  <a:srgbClr val="EE0000"/>
                </a:solidFill>
                <a:latin typeface="Microsoft YaHei" panose="020B0503020204020204" pitchFamily="34" charset="-122"/>
                <a:ea typeface="Microsoft YaHei" panose="020B0503020204020204" pitchFamily="34" charset="-122"/>
              </a:rPr>
              <a:t>\</a:t>
            </a:r>
            <a:r>
              <a:rPr lang="en" altLang="zh-CN" sz="1600" dirty="0" err="1">
                <a:solidFill>
                  <a:srgbClr val="EE0000"/>
                </a:solidFill>
                <a:latin typeface="Microsoft YaHei" panose="020B0503020204020204" pitchFamily="34" charset="-122"/>
                <a:ea typeface="Microsoft YaHei" panose="020B0503020204020204" pitchFamily="34" charset="-122"/>
              </a:rPr>
              <a:t>n</a:t>
            </a:r>
            <a:r>
              <a:rPr lang="en" altLang="zh-CN" sz="1600" dirty="0" err="1">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,shellcode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A31515"/>
                </a:solidFill>
                <a:latin typeface="Microsoft YaHei" panose="020B0503020204020204" pitchFamily="34" charset="-122"/>
                <a:ea typeface="Microsoft YaHei" panose="020B0503020204020204" pitchFamily="34" charset="-122"/>
              </a:rPr>
              <a:t>len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%x</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strlen</a:t>
            </a:r>
            <a:r>
              <a:rPr lang="en" altLang="zh-CN" sz="1600" dirty="0">
                <a:solidFill>
                  <a:srgbClr val="000000"/>
                </a:solidFill>
                <a:latin typeface="Microsoft YaHei" panose="020B0503020204020204" pitchFamily="34" charset="-122"/>
                <a:ea typeface="Microsoft YaHei" panose="020B0503020204020204" pitchFamily="34" charset="-122"/>
              </a:rPr>
              <a:t>(shellcode));</a:t>
            </a: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0x00</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8000"/>
                </a:solidFill>
                <a:latin typeface="Microsoft YaHei" panose="020B0503020204020204" pitchFamily="34" charset="-122"/>
                <a:ea typeface="Microsoft YaHei" panose="020B0503020204020204" pitchFamily="34" charset="-122"/>
              </a:rPr>
              <a:t>//= shellcode+len+1-4</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1</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0x81</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2</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0x40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3</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0x00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strcpy</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overflow</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buf</a:t>
            </a:r>
            <a:r>
              <a:rPr lang="en" altLang="zh-CN" sz="1600" dirty="0">
                <a:solidFill>
                  <a:srgbClr val="000000"/>
                </a:solidFill>
                <a:latin typeface="Microsoft YaHei" panose="020B0503020204020204" pitchFamily="34" charset="-122"/>
                <a:ea typeface="Microsoft YaHei" panose="020B0503020204020204" pitchFamily="34" charset="-122"/>
              </a:rPr>
              <a:t>, shellcode);</a:t>
            </a:r>
          </a:p>
          <a:p>
            <a:r>
              <a:rPr lang="en" altLang="zh-CN" sz="1600" dirty="0">
                <a:solidFill>
                  <a:srgbClr val="000000"/>
                </a:solidFill>
                <a:latin typeface="Microsoft YaHei" panose="020B0503020204020204" pitchFamily="34" charset="-122"/>
                <a:ea typeface="Microsoft YaHei" panose="020B0503020204020204" pitchFamily="34" charset="-122"/>
              </a:rPr>
              <a:t>    p = &amp;overflow;</a:t>
            </a:r>
          </a:p>
          <a:p>
            <a:r>
              <a:rPr lang="en" altLang="zh-CN" sz="1600" dirty="0">
                <a:solidFill>
                  <a:srgbClr val="001080"/>
                </a:solidFill>
                <a:latin typeface="Microsoft YaHei" panose="020B0503020204020204" pitchFamily="34" charset="-122"/>
                <a:ea typeface="Microsoft YaHei" panose="020B0503020204020204" pitchFamily="34" charset="-122"/>
              </a:rPr>
              <a:t>    p</a:t>
            </a:r>
            <a:r>
              <a:rPr lang="en" altLang="zh-CN" sz="1600" dirty="0">
                <a:solidFill>
                  <a:srgbClr val="000000"/>
                </a:solidFill>
                <a:latin typeface="Microsoft YaHei" panose="020B0503020204020204" pitchFamily="34" charset="-122"/>
                <a:ea typeface="Microsoft YaHei" panose="020B0503020204020204" pitchFamily="34" charset="-122"/>
              </a:rPr>
              <a:t>-&gt;</a:t>
            </a:r>
            <a:r>
              <a:rPr lang="en" altLang="zh-CN" sz="1600" dirty="0">
                <a:solidFill>
                  <a:srgbClr val="795E26"/>
                </a:solidFill>
                <a:latin typeface="Microsoft YaHei" panose="020B0503020204020204" pitchFamily="34" charset="-122"/>
                <a:ea typeface="Microsoft YaHei" panose="020B0503020204020204" pitchFamily="34" charset="-122"/>
              </a:rPr>
              <a:t>test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a:extLst>
              <a:ext uri="{FF2B5EF4-FFF2-40B4-BE49-F238E27FC236}">
                <a16:creationId xmlns:a16="http://schemas.microsoft.com/office/drawing/2014/main" id="{0516F5B5-CE43-E79F-8D11-6F31BF3334E9}"/>
              </a:ext>
            </a:extLst>
          </p:cNvPr>
          <p:cNvPicPr>
            <a:picLocks noChangeAspect="1"/>
          </p:cNvPicPr>
          <p:nvPr/>
        </p:nvPicPr>
        <p:blipFill>
          <a:blip r:embed="rId3"/>
          <a:stretch>
            <a:fillRect/>
          </a:stretch>
        </p:blipFill>
        <p:spPr>
          <a:xfrm>
            <a:off x="7162655" y="1105138"/>
            <a:ext cx="3429000" cy="2400300"/>
          </a:xfrm>
          <a:prstGeom prst="rect">
            <a:avLst/>
          </a:prstGeom>
        </p:spPr>
      </p:pic>
      <p:sp>
        <p:nvSpPr>
          <p:cNvPr id="13" name="矩形 12">
            <a:extLst>
              <a:ext uri="{FF2B5EF4-FFF2-40B4-BE49-F238E27FC236}">
                <a16:creationId xmlns:a16="http://schemas.microsoft.com/office/drawing/2014/main" id="{A0D5AB34-AFFB-76C1-546F-4685667BBD4C}"/>
              </a:ext>
            </a:extLst>
          </p:cNvPr>
          <p:cNvSpPr/>
          <p:nvPr/>
        </p:nvSpPr>
        <p:spPr>
          <a:xfrm>
            <a:off x="6456040" y="3686053"/>
            <a:ext cx="4824535" cy="504056"/>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vTable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位于</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buf</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前面</a:t>
            </a:r>
          </a:p>
        </p:txBody>
      </p:sp>
      <p:sp>
        <p:nvSpPr>
          <p:cNvPr id="15" name="矩形 14">
            <a:extLst>
              <a:ext uri="{FF2B5EF4-FFF2-40B4-BE49-F238E27FC236}">
                <a16:creationId xmlns:a16="http://schemas.microsoft.com/office/drawing/2014/main" id="{8D51CC7C-C42A-647D-57FE-C69BE206822D}"/>
              </a:ext>
            </a:extLst>
          </p:cNvPr>
          <p:cNvSpPr/>
          <p:nvPr/>
        </p:nvSpPr>
        <p:spPr>
          <a:xfrm>
            <a:off x="6456040" y="4568142"/>
            <a:ext cx="4824535" cy="504056"/>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让</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vTable</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指向</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的倒数第四位</a:t>
            </a:r>
          </a:p>
        </p:txBody>
      </p:sp>
      <p:sp>
        <p:nvSpPr>
          <p:cNvPr id="16" name="矩形 15">
            <a:extLst>
              <a:ext uri="{FF2B5EF4-FFF2-40B4-BE49-F238E27FC236}">
                <a16:creationId xmlns:a16="http://schemas.microsoft.com/office/drawing/2014/main" id="{6BA011C3-4E64-DC4A-7AE4-98EEB42344A7}"/>
              </a:ext>
            </a:extLst>
          </p:cNvPr>
          <p:cNvSpPr/>
          <p:nvPr/>
        </p:nvSpPr>
        <p:spPr>
          <a:xfrm>
            <a:off x="6456039" y="5450231"/>
            <a:ext cx="4824535" cy="504056"/>
          </a:xfrm>
          <a:prstGeom prst="rect">
            <a:avLst/>
          </a:prstGeom>
          <a:solidFill>
            <a:srgbClr val="D6D6D6"/>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调用第一个虚函数，</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被执行</a:t>
            </a:r>
          </a:p>
        </p:txBody>
      </p:sp>
      <p:cxnSp>
        <p:nvCxnSpPr>
          <p:cNvPr id="18" name="直线箭头连接符 17">
            <a:extLst>
              <a:ext uri="{FF2B5EF4-FFF2-40B4-BE49-F238E27FC236}">
                <a16:creationId xmlns:a16="http://schemas.microsoft.com/office/drawing/2014/main" id="{CD89F674-F80C-3982-2A2F-FE8052544856}"/>
              </a:ext>
            </a:extLst>
          </p:cNvPr>
          <p:cNvCxnSpPr>
            <a:cxnSpLocks/>
            <a:endCxn id="13" idx="1"/>
          </p:cNvCxnSpPr>
          <p:nvPr/>
        </p:nvCxnSpPr>
        <p:spPr>
          <a:xfrm>
            <a:off x="3980289" y="3677235"/>
            <a:ext cx="2475751" cy="260846"/>
          </a:xfrm>
          <a:prstGeom prst="straightConnector1">
            <a:avLst/>
          </a:prstGeom>
          <a:ln w="38100">
            <a:solidFill>
              <a:srgbClr val="0048A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2CB0D138-9DEA-6138-8B8E-1D5547FA6A19}"/>
              </a:ext>
            </a:extLst>
          </p:cNvPr>
          <p:cNvCxnSpPr>
            <a:cxnSpLocks/>
            <a:endCxn id="15" idx="1"/>
          </p:cNvCxnSpPr>
          <p:nvPr/>
        </p:nvCxnSpPr>
        <p:spPr>
          <a:xfrm>
            <a:off x="5230881" y="4370724"/>
            <a:ext cx="1225159" cy="449446"/>
          </a:xfrm>
          <a:prstGeom prst="straightConnector1">
            <a:avLst/>
          </a:prstGeom>
          <a:ln w="38100">
            <a:solidFill>
              <a:srgbClr val="0048A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52122A60-B220-77E6-9642-17F833313A7F}"/>
              </a:ext>
            </a:extLst>
          </p:cNvPr>
          <p:cNvCxnSpPr>
            <a:cxnSpLocks/>
            <a:endCxn id="16" idx="1"/>
          </p:cNvCxnSpPr>
          <p:nvPr/>
        </p:nvCxnSpPr>
        <p:spPr>
          <a:xfrm flipV="1">
            <a:off x="2135560" y="5702259"/>
            <a:ext cx="4320479" cy="142913"/>
          </a:xfrm>
          <a:prstGeom prst="straightConnector1">
            <a:avLst/>
          </a:prstGeom>
          <a:ln w="38100">
            <a:solidFill>
              <a:srgbClr val="0048AA"/>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30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C++</a:t>
            </a:r>
            <a:r>
              <a:rPr kumimoji="1" lang="zh-CN" altLang="en-US" sz="3200" dirty="0">
                <a:latin typeface="Microsoft YaHei" panose="020B0503020204020204" pitchFamily="34" charset="-122"/>
                <a:ea typeface="Microsoft YaHei" panose="020B0503020204020204" pitchFamily="34" charset="-122"/>
              </a:rPr>
              <a:t>虚函数漏洞</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45746"/>
            <a:ext cx="5276804" cy="5262979"/>
            <a:chOff x="623888" y="1045746"/>
            <a:chExt cx="5276804" cy="5262979"/>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631680" y="1045746"/>
              <a:ext cx="5269012" cy="5262979"/>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shellcode[]=</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EE0000"/>
                  </a:solidFill>
                  <a:latin typeface="Microsoft YaHei" panose="020B0503020204020204" pitchFamily="34" charset="-122"/>
                  <a:ea typeface="Microsoft YaHei" panose="020B0503020204020204" pitchFamily="34" charset="-122"/>
                </a:rPr>
                <a:t>\</a:t>
              </a:r>
              <a:r>
                <a:rPr lang="en" altLang="zh-CN" sz="1600" dirty="0" err="1">
                  <a:solidFill>
                    <a:srgbClr val="EE0000"/>
                  </a:solidFill>
                  <a:latin typeface="Microsoft YaHei" panose="020B0503020204020204" pitchFamily="34" charset="-122"/>
                  <a:ea typeface="Microsoft YaHei" panose="020B0503020204020204" pitchFamily="34" charset="-122"/>
                </a:rPr>
                <a:t>xFC</a:t>
              </a:r>
              <a:r>
                <a:rPr lang="en" altLang="zh-CN" sz="1600" dirty="0">
                  <a:solidFill>
                    <a:srgbClr val="EE0000"/>
                  </a:solidFill>
                  <a:latin typeface="Microsoft YaHei" panose="020B0503020204020204" pitchFamily="34" charset="-122"/>
                  <a:ea typeface="Microsoft YaHei" panose="020B0503020204020204" pitchFamily="34" charset="-122"/>
                </a:rPr>
                <a:t>\x68\x6A...</a:t>
              </a:r>
              <a:r>
                <a:rPr lang="en" altLang="zh-CN" sz="1600" dirty="0">
                  <a:solidFill>
                    <a:srgbClr val="EE0000"/>
                  </a:solidFill>
                  <a:highlight>
                    <a:srgbClr val="D6D6D6"/>
                  </a:highlight>
                  <a:latin typeface="Microsoft YaHei" panose="020B0503020204020204" pitchFamily="34" charset="-122"/>
                  <a:ea typeface="Microsoft YaHei" panose="020B0503020204020204" pitchFamily="34" charset="-122"/>
                </a:rPr>
                <a:t>x50\x80\x40\x00</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class</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267F99"/>
                  </a:solidFill>
                  <a:latin typeface="Microsoft YaHei" panose="020B0503020204020204" pitchFamily="34" charset="-122"/>
                  <a:ea typeface="Microsoft YaHei" panose="020B0503020204020204" pitchFamily="34" charset="-122"/>
                </a:rPr>
                <a:t>Failwest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public:</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00FF"/>
                  </a:solidFill>
                  <a:latin typeface="Microsoft YaHei" panose="020B0503020204020204" pitchFamily="34" charset="-122"/>
                  <a:ea typeface="Microsoft YaHei" panose="020B0503020204020204" pitchFamily="34" charset="-122"/>
                </a:rPr>
                <a:t>    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buf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200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    virtual</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test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cout</a:t>
              </a:r>
              <a:r>
                <a:rPr lang="en" altLang="zh-CN" sz="1600" dirty="0">
                  <a:solidFill>
                    <a:srgbClr val="000000"/>
                  </a:solidFill>
                  <a:latin typeface="Microsoft YaHei" panose="020B0503020204020204" pitchFamily="34" charset="-122"/>
                  <a:ea typeface="Microsoft YaHei" panose="020B0503020204020204" pitchFamily="34" charset="-122"/>
                </a:rPr>
                <a:t>&lt;&lt;</a:t>
              </a:r>
              <a:r>
                <a:rPr lang="en" altLang="zh-CN" sz="1600" dirty="0">
                  <a:solidFill>
                    <a:srgbClr val="A31515"/>
                  </a:solidFill>
                  <a:latin typeface="Microsoft YaHei" panose="020B0503020204020204" pitchFamily="34" charset="-122"/>
                  <a:ea typeface="Microsoft YaHei" panose="020B0503020204020204" pitchFamily="34" charset="-122"/>
                </a:rPr>
                <a:t>"Class </a:t>
              </a:r>
              <a:r>
                <a:rPr lang="en" altLang="zh-CN" sz="1600" dirty="0" err="1">
                  <a:solidFill>
                    <a:srgbClr val="A31515"/>
                  </a:solidFill>
                  <a:latin typeface="Microsoft YaHei" panose="020B0503020204020204" pitchFamily="34" charset="-122"/>
                  <a:ea typeface="Microsoft YaHei" panose="020B0503020204020204" pitchFamily="34" charset="-122"/>
                </a:rPr>
                <a:t>Vtable</a:t>
              </a:r>
              <a:r>
                <a:rPr lang="en" altLang="zh-CN" sz="1600" dirty="0">
                  <a:solidFill>
                    <a:srgbClr val="A31515"/>
                  </a:solidFill>
                  <a:latin typeface="Microsoft YaHei" panose="020B0503020204020204" pitchFamily="34" charset="-122"/>
                  <a:ea typeface="Microsoft YaHei" panose="020B0503020204020204" pitchFamily="34" charset="-122"/>
                </a:rPr>
                <a:t>::test()"</a:t>
              </a:r>
              <a:r>
                <a:rPr lang="en" altLang="zh-CN" sz="1600" dirty="0">
                  <a:solidFill>
                    <a:srgbClr val="000000"/>
                  </a:solidFill>
                  <a:latin typeface="Microsoft YaHei" panose="020B0503020204020204" pitchFamily="34" charset="-122"/>
                  <a:ea typeface="Microsoft YaHei" panose="020B0503020204020204" pitchFamily="34" charset="-122"/>
                </a:rPr>
                <a:t>&lt;&lt;</a:t>
              </a:r>
              <a:r>
                <a:rPr lang="en" altLang="zh-CN" sz="1600" dirty="0" err="1">
                  <a:solidFill>
                    <a:srgbClr val="000000"/>
                  </a:solidFill>
                  <a:latin typeface="Microsoft YaHei" panose="020B0503020204020204" pitchFamily="34" charset="-122"/>
                  <a:ea typeface="Microsoft YaHei" panose="020B0503020204020204" pitchFamily="34" charset="-122"/>
                </a:rPr>
                <a:t>endl</a:t>
              </a:r>
              <a:r>
                <a:rPr lang="en" altLang="zh-CN" sz="1600" dirty="0">
                  <a:solidFill>
                    <a:srgbClr val="000000"/>
                  </a:solidFill>
                  <a:latin typeface="Microsoft YaHei" panose="020B0503020204020204" pitchFamily="34" charset="-122"/>
                  <a:ea typeface="Microsoft YaHei" panose="020B0503020204020204" pitchFamily="34" charset="-122"/>
                </a:rPr>
                <a:t>; };</a:t>
              </a:r>
            </a:p>
            <a:p>
              <a:r>
                <a:rPr lang="en" altLang="zh-CN" sz="1600" dirty="0">
                  <a:solidFill>
                    <a:srgbClr val="000000"/>
                  </a:solidFill>
                  <a:latin typeface="Microsoft YaHei" panose="020B0503020204020204" pitchFamily="34" charset="-122"/>
                  <a:ea typeface="Microsoft YaHei" panose="020B0503020204020204" pitchFamily="34" charset="-122"/>
                </a:rPr>
                <a:t>};</a:t>
              </a:r>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err="1">
                  <a:solidFill>
                    <a:srgbClr val="000000"/>
                  </a:solidFill>
                  <a:latin typeface="Microsoft YaHei" panose="020B0503020204020204" pitchFamily="34" charset="-122"/>
                  <a:ea typeface="Microsoft YaHei" panose="020B0503020204020204" pitchFamily="34" charset="-122"/>
                </a:rPr>
                <a:t>Failwest</a:t>
              </a:r>
              <a:r>
                <a:rPr lang="en" altLang="zh-CN" sz="1600" dirty="0">
                  <a:solidFill>
                    <a:srgbClr val="000000"/>
                  </a:solidFill>
                  <a:latin typeface="Microsoft YaHei" panose="020B0503020204020204" pitchFamily="34" charset="-122"/>
                  <a:ea typeface="Microsoft YaHei" panose="020B0503020204020204" pitchFamily="34" charset="-122"/>
                </a:rPr>
                <a:t> overflow, *p;</a:t>
              </a:r>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    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err="1">
                  <a:solidFill>
                    <a:srgbClr val="001080"/>
                  </a:solidFill>
                  <a:latin typeface="Microsoft YaHei" panose="020B0503020204020204" pitchFamily="34" charset="-122"/>
                  <a:ea typeface="Microsoft YaHei" panose="020B0503020204020204" pitchFamily="34" charset="-122"/>
                </a:rPr>
                <a:t>overflow</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buf</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4</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"shellcode=</a:t>
              </a:r>
              <a:r>
                <a:rPr lang="en" altLang="zh-CN" sz="1600" dirty="0">
                  <a:solidFill>
                    <a:srgbClr val="001080"/>
                  </a:solidFill>
                  <a:latin typeface="Microsoft YaHei" panose="020B0503020204020204" pitchFamily="34" charset="-122"/>
                  <a:ea typeface="Microsoft YaHei" panose="020B0503020204020204" pitchFamily="34" charset="-122"/>
                </a:rPr>
                <a:t>%p</a:t>
              </a:r>
              <a:r>
                <a:rPr lang="en" altLang="zh-CN" sz="1600" dirty="0">
                  <a:solidFill>
                    <a:srgbClr val="EE0000"/>
                  </a:solidFill>
                  <a:latin typeface="Microsoft YaHei" panose="020B0503020204020204" pitchFamily="34" charset="-122"/>
                  <a:ea typeface="Microsoft YaHei" panose="020B0503020204020204" pitchFamily="34" charset="-122"/>
                </a:rPr>
                <a:t>\</a:t>
              </a:r>
              <a:r>
                <a:rPr lang="en" altLang="zh-CN" sz="1600" dirty="0" err="1">
                  <a:solidFill>
                    <a:srgbClr val="EE0000"/>
                  </a:solidFill>
                  <a:latin typeface="Microsoft YaHei" panose="020B0503020204020204" pitchFamily="34" charset="-122"/>
                  <a:ea typeface="Microsoft YaHei" panose="020B0503020204020204" pitchFamily="34" charset="-122"/>
                </a:rPr>
                <a:t>n</a:t>
              </a:r>
              <a:r>
                <a:rPr lang="en" altLang="zh-CN" sz="1600" dirty="0" err="1">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,shellcode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A31515"/>
                  </a:solidFill>
                  <a:latin typeface="Microsoft YaHei" panose="020B0503020204020204" pitchFamily="34" charset="-122"/>
                  <a:ea typeface="Microsoft YaHei" panose="020B0503020204020204" pitchFamily="34" charset="-122"/>
                </a:rPr>
                <a:t>len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%x</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strlen</a:t>
              </a:r>
              <a:r>
                <a:rPr lang="en" altLang="zh-CN" sz="1600" dirty="0">
                  <a:solidFill>
                    <a:srgbClr val="000000"/>
                  </a:solidFill>
                  <a:latin typeface="Microsoft YaHei" panose="020B0503020204020204" pitchFamily="34" charset="-122"/>
                  <a:ea typeface="Microsoft YaHei" panose="020B0503020204020204" pitchFamily="34" charset="-122"/>
                </a:rPr>
                <a:t>(shellcode));</a:t>
              </a: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0x00</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8000"/>
                  </a:solidFill>
                  <a:latin typeface="Microsoft YaHei" panose="020B0503020204020204" pitchFamily="34" charset="-122"/>
                  <a:ea typeface="Microsoft YaHei" panose="020B0503020204020204" pitchFamily="34" charset="-122"/>
                </a:rPr>
                <a:t>//= shellcode+len+1-4</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1</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0x81</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2</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0x40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p_vtable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3</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0x00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strcpy</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overflow</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buf</a:t>
              </a:r>
              <a:r>
                <a:rPr lang="en" altLang="zh-CN" sz="1600" dirty="0">
                  <a:solidFill>
                    <a:srgbClr val="000000"/>
                  </a:solidFill>
                  <a:latin typeface="Microsoft YaHei" panose="020B0503020204020204" pitchFamily="34" charset="-122"/>
                  <a:ea typeface="Microsoft YaHei" panose="020B0503020204020204" pitchFamily="34" charset="-122"/>
                </a:rPr>
                <a:t>, shellcode);</a:t>
              </a:r>
            </a:p>
            <a:p>
              <a:r>
                <a:rPr lang="en" altLang="zh-CN" sz="1600" dirty="0">
                  <a:solidFill>
                    <a:srgbClr val="000000"/>
                  </a:solidFill>
                  <a:latin typeface="Microsoft YaHei" panose="020B0503020204020204" pitchFamily="34" charset="-122"/>
                  <a:ea typeface="Microsoft YaHei" panose="020B0503020204020204" pitchFamily="34" charset="-122"/>
                </a:rPr>
                <a:t>    p = &amp;overflow;</a:t>
              </a:r>
            </a:p>
            <a:p>
              <a:r>
                <a:rPr lang="en" altLang="zh-CN" sz="1600" dirty="0">
                  <a:solidFill>
                    <a:srgbClr val="001080"/>
                  </a:solidFill>
                  <a:latin typeface="Microsoft YaHei" panose="020B0503020204020204" pitchFamily="34" charset="-122"/>
                  <a:ea typeface="Microsoft YaHei" panose="020B0503020204020204" pitchFamily="34" charset="-122"/>
                </a:rPr>
                <a:t>    p</a:t>
              </a:r>
              <a:r>
                <a:rPr lang="en" altLang="zh-CN" sz="1600" dirty="0">
                  <a:solidFill>
                    <a:srgbClr val="000000"/>
                  </a:solidFill>
                  <a:latin typeface="Microsoft YaHei" panose="020B0503020204020204" pitchFamily="34" charset="-122"/>
                  <a:ea typeface="Microsoft YaHei" panose="020B0503020204020204" pitchFamily="34" charset="-122"/>
                </a:rPr>
                <a:t>-&gt;</a:t>
              </a:r>
              <a:r>
                <a:rPr lang="en" altLang="zh-CN" sz="1600" dirty="0">
                  <a:solidFill>
                    <a:srgbClr val="795E26"/>
                  </a:solidFill>
                  <a:latin typeface="Microsoft YaHei" panose="020B0503020204020204" pitchFamily="34" charset="-122"/>
                  <a:ea typeface="Microsoft YaHei" panose="020B0503020204020204" pitchFamily="34" charset="-122"/>
                </a:rPr>
                <a:t>test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gr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259702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1E086727-CEDC-606B-185F-5609F48D5767}"/>
              </a:ext>
            </a:extLst>
          </p:cNvPr>
          <p:cNvSpPr/>
          <p:nvPr/>
        </p:nvSpPr>
        <p:spPr>
          <a:xfrm>
            <a:off x="6805058" y="4384428"/>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lumMod val="85000"/>
                    <a:lumOff val="15000"/>
                  </a:schemeClr>
                </a:solidFill>
                <a:latin typeface="Microsoft YaHei" panose="020B0503020204020204" pitchFamily="34" charset="-122"/>
                <a:ea typeface="Microsoft YaHei" panose="020B0503020204020204" pitchFamily="34" charset="-122"/>
              </a:rPr>
              <a:t>p_vtable</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BF7531FC-DCD3-8769-CBA7-D85614FE8645}"/>
              </a:ext>
            </a:extLst>
          </p:cNvPr>
          <p:cNvSpPr/>
          <p:nvPr/>
        </p:nvSpPr>
        <p:spPr>
          <a:xfrm>
            <a:off x="6805058" y="4846093"/>
            <a:ext cx="1030917" cy="45718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a:solidFill>
                  <a:schemeClr val="tx1">
                    <a:lumMod val="85000"/>
                    <a:lumOff val="15000"/>
                  </a:schemeClr>
                </a:solidFill>
                <a:latin typeface="Microsoft YaHei" panose="020B0503020204020204" pitchFamily="34" charset="-122"/>
                <a:ea typeface="Microsoft YaHei" panose="020B0503020204020204" pitchFamily="34" charset="-122"/>
              </a:rPr>
              <a:t>buf</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DF52EDF4-11E0-ACB4-7D40-62E76D7BE681}"/>
              </a:ext>
            </a:extLst>
          </p:cNvPr>
          <p:cNvSpPr/>
          <p:nvPr/>
        </p:nvSpPr>
        <p:spPr>
          <a:xfrm>
            <a:off x="6805057" y="3922763"/>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overflow</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B7D988D0-3AB9-E344-FA02-23F260DE21C6}"/>
              </a:ext>
            </a:extLst>
          </p:cNvPr>
          <p:cNvSpPr/>
          <p:nvPr/>
        </p:nvSpPr>
        <p:spPr>
          <a:xfrm>
            <a:off x="9480375" y="439513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endPar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2AA5DE97-0745-73DD-F577-23A1F9656CDE}"/>
              </a:ext>
            </a:extLst>
          </p:cNvPr>
          <p:cNvSpPr/>
          <p:nvPr/>
        </p:nvSpPr>
        <p:spPr>
          <a:xfrm>
            <a:off x="9480375" y="577564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0x408050</a:t>
            </a:r>
          </a:p>
        </p:txBody>
      </p:sp>
      <p:sp>
        <p:nvSpPr>
          <p:cNvPr id="31" name="矩形 30">
            <a:extLst>
              <a:ext uri="{FF2B5EF4-FFF2-40B4-BE49-F238E27FC236}">
                <a16:creationId xmlns:a16="http://schemas.microsoft.com/office/drawing/2014/main" id="{358399C0-C902-B4F7-9FE0-23259C6D206D}"/>
              </a:ext>
            </a:extLst>
          </p:cNvPr>
          <p:cNvSpPr/>
          <p:nvPr/>
        </p:nvSpPr>
        <p:spPr>
          <a:xfrm>
            <a:off x="9480375" y="4384428"/>
            <a:ext cx="1030917" cy="1391216"/>
          </a:xfrm>
          <a:prstGeom prst="rect">
            <a:avLst/>
          </a:prstGeom>
          <a:solidFill>
            <a:srgbClr val="0048AA"/>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Microsoft YaHei" panose="020B0503020204020204" pitchFamily="34" charset="-122"/>
                <a:ea typeface="Microsoft YaHei" panose="020B0503020204020204" pitchFamily="34" charset="-122"/>
              </a:rPr>
              <a:t>shellcode</a:t>
            </a:r>
            <a:endParaRPr kumimoji="1" lang="zh-CN" altLang="en-US" sz="1400" dirty="0">
              <a:solidFill>
                <a:schemeClr val="bg1"/>
              </a:solidFill>
              <a:latin typeface="Microsoft YaHei" panose="020B0503020204020204" pitchFamily="34" charset="-122"/>
              <a:ea typeface="Microsoft YaHei" panose="020B0503020204020204" pitchFamily="34" charset="-122"/>
            </a:endParaRPr>
          </a:p>
        </p:txBody>
      </p:sp>
      <p:cxnSp>
        <p:nvCxnSpPr>
          <p:cNvPr id="36" name="肘形连接符 35">
            <a:extLst>
              <a:ext uri="{FF2B5EF4-FFF2-40B4-BE49-F238E27FC236}">
                <a16:creationId xmlns:a16="http://schemas.microsoft.com/office/drawing/2014/main" id="{EB6B3742-EF17-B885-690D-4EA6B364D633}"/>
              </a:ext>
            </a:extLst>
          </p:cNvPr>
          <p:cNvCxnSpPr>
            <a:stCxn id="2" idx="3"/>
            <a:endCxn id="21" idx="1"/>
          </p:cNvCxnSpPr>
          <p:nvPr/>
        </p:nvCxnSpPr>
        <p:spPr>
          <a:xfrm>
            <a:off x="7835975" y="4615261"/>
            <a:ext cx="1644400" cy="1391219"/>
          </a:xfrm>
          <a:prstGeom prst="bentConnector3">
            <a:avLst>
              <a:gd name="adj1" fmla="val 14915"/>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3134ADF4-235C-4AC7-3DA9-5E17CA8CDDDB}"/>
              </a:ext>
            </a:extLst>
          </p:cNvPr>
          <p:cNvCxnSpPr>
            <a:stCxn id="21" idx="3"/>
          </p:cNvCxnSpPr>
          <p:nvPr/>
        </p:nvCxnSpPr>
        <p:spPr>
          <a:xfrm>
            <a:off x="10511292" y="6006480"/>
            <a:ext cx="409243"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42" name="肘形连接符 41">
            <a:extLst>
              <a:ext uri="{FF2B5EF4-FFF2-40B4-BE49-F238E27FC236}">
                <a16:creationId xmlns:a16="http://schemas.microsoft.com/office/drawing/2014/main" id="{97ECCC3F-DC3B-1839-D3DE-AC24E64315F9}"/>
              </a:ext>
            </a:extLst>
          </p:cNvPr>
          <p:cNvCxnSpPr/>
          <p:nvPr/>
        </p:nvCxnSpPr>
        <p:spPr>
          <a:xfrm rot="16200000" flipV="1">
            <a:off x="9904888" y="4990832"/>
            <a:ext cx="1622052" cy="409243"/>
          </a:xfrm>
          <a:prstGeom prst="bentConnector3">
            <a:avLst>
              <a:gd name="adj1" fmla="val 99662"/>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61D9A443-248F-DB60-143C-3BD562CE016F}"/>
              </a:ext>
            </a:extLst>
          </p:cNvPr>
          <p:cNvSpPr/>
          <p:nvPr/>
        </p:nvSpPr>
        <p:spPr>
          <a:xfrm>
            <a:off x="8100174" y="5551582"/>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0x408100</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5" name="矩形 64">
            <a:extLst>
              <a:ext uri="{FF2B5EF4-FFF2-40B4-BE49-F238E27FC236}">
                <a16:creationId xmlns:a16="http://schemas.microsoft.com/office/drawing/2014/main" id="{0CC3D347-32A9-681C-D961-113DDABFB7B8}"/>
              </a:ext>
            </a:extLst>
          </p:cNvPr>
          <p:cNvSpPr/>
          <p:nvPr/>
        </p:nvSpPr>
        <p:spPr>
          <a:xfrm>
            <a:off x="6313488" y="3898177"/>
            <a:ext cx="5111750" cy="2406843"/>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337C1C48-636F-37F3-24CB-8F7E44B760FB}"/>
              </a:ext>
            </a:extLst>
          </p:cNvPr>
          <p:cNvSpPr/>
          <p:nvPr/>
        </p:nvSpPr>
        <p:spPr>
          <a:xfrm>
            <a:off x="6445019" y="168114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虚表指针</a:t>
            </a:r>
          </a:p>
        </p:txBody>
      </p:sp>
      <p:sp>
        <p:nvSpPr>
          <p:cNvPr id="10" name="矩形 9">
            <a:extLst>
              <a:ext uri="{FF2B5EF4-FFF2-40B4-BE49-F238E27FC236}">
                <a16:creationId xmlns:a16="http://schemas.microsoft.com/office/drawing/2014/main" id="{8B7363D5-D9CF-B16B-DF27-7683B2709756}"/>
              </a:ext>
            </a:extLst>
          </p:cNvPr>
          <p:cNvSpPr/>
          <p:nvPr/>
        </p:nvSpPr>
        <p:spPr>
          <a:xfrm>
            <a:off x="6445019" y="2142807"/>
            <a:ext cx="1030917" cy="663474"/>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其他成员变量</a:t>
            </a:r>
          </a:p>
        </p:txBody>
      </p:sp>
      <p:sp>
        <p:nvSpPr>
          <p:cNvPr id="13" name="矩形 12">
            <a:extLst>
              <a:ext uri="{FF2B5EF4-FFF2-40B4-BE49-F238E27FC236}">
                <a16:creationId xmlns:a16="http://schemas.microsoft.com/office/drawing/2014/main" id="{33B5FA8B-1E9D-3DC7-BE32-F24FE5E43FB9}"/>
              </a:ext>
            </a:extLst>
          </p:cNvPr>
          <p:cNvSpPr/>
          <p:nvPr/>
        </p:nvSpPr>
        <p:spPr>
          <a:xfrm>
            <a:off x="6445018" y="1219477"/>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对象</a:t>
            </a:r>
          </a:p>
        </p:txBody>
      </p:sp>
      <p:sp>
        <p:nvSpPr>
          <p:cNvPr id="15" name="矩形 14">
            <a:extLst>
              <a:ext uri="{FF2B5EF4-FFF2-40B4-BE49-F238E27FC236}">
                <a16:creationId xmlns:a16="http://schemas.microsoft.com/office/drawing/2014/main" id="{FF161A87-5E8F-92BB-4325-97D0FED9E0C4}"/>
              </a:ext>
            </a:extLst>
          </p:cNvPr>
          <p:cNvSpPr/>
          <p:nvPr/>
        </p:nvSpPr>
        <p:spPr>
          <a:xfrm>
            <a:off x="8112224" y="1681142"/>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366894C9-5E44-EDE0-D81B-7F63E322A13D}"/>
              </a:ext>
            </a:extLst>
          </p:cNvPr>
          <p:cNvSpPr/>
          <p:nvPr/>
        </p:nvSpPr>
        <p:spPr>
          <a:xfrm>
            <a:off x="8112224" y="2142807"/>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2</a:t>
            </a:r>
          </a:p>
        </p:txBody>
      </p:sp>
      <p:sp>
        <p:nvSpPr>
          <p:cNvPr id="17" name="矩形 16">
            <a:extLst>
              <a:ext uri="{FF2B5EF4-FFF2-40B4-BE49-F238E27FC236}">
                <a16:creationId xmlns:a16="http://schemas.microsoft.com/office/drawing/2014/main" id="{D1CD37A9-CC4A-001D-36DA-00714FEC686B}"/>
              </a:ext>
            </a:extLst>
          </p:cNvPr>
          <p:cNvSpPr/>
          <p:nvPr/>
        </p:nvSpPr>
        <p:spPr>
          <a:xfrm>
            <a:off x="8112224" y="1219476"/>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虚表</a:t>
            </a:r>
          </a:p>
        </p:txBody>
      </p:sp>
      <p:sp>
        <p:nvSpPr>
          <p:cNvPr id="18" name="矩形 17">
            <a:extLst>
              <a:ext uri="{FF2B5EF4-FFF2-40B4-BE49-F238E27FC236}">
                <a16:creationId xmlns:a16="http://schemas.microsoft.com/office/drawing/2014/main" id="{3AF791B0-C10A-6937-4A4E-B5A5E2FB0929}"/>
              </a:ext>
            </a:extLst>
          </p:cNvPr>
          <p:cNvSpPr/>
          <p:nvPr/>
        </p:nvSpPr>
        <p:spPr>
          <a:xfrm>
            <a:off x="8112224" y="2599992"/>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虚函数指针</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3</a:t>
            </a:r>
          </a:p>
        </p:txBody>
      </p:sp>
      <p:sp>
        <p:nvSpPr>
          <p:cNvPr id="19" name="矩形 18">
            <a:extLst>
              <a:ext uri="{FF2B5EF4-FFF2-40B4-BE49-F238E27FC236}">
                <a16:creationId xmlns:a16="http://schemas.microsoft.com/office/drawing/2014/main" id="{835BF51A-381A-28DA-F937-585F50D5CD6D}"/>
              </a:ext>
            </a:extLst>
          </p:cNvPr>
          <p:cNvSpPr/>
          <p:nvPr/>
        </p:nvSpPr>
        <p:spPr>
          <a:xfrm>
            <a:off x="8112224" y="3061657"/>
            <a:ext cx="1224136"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cxnSp>
        <p:nvCxnSpPr>
          <p:cNvPr id="20" name="直线箭头连接符 21">
            <a:extLst>
              <a:ext uri="{FF2B5EF4-FFF2-40B4-BE49-F238E27FC236}">
                <a16:creationId xmlns:a16="http://schemas.microsoft.com/office/drawing/2014/main" id="{07C6FB8A-5678-E1D1-0B04-4E6521AD6F71}"/>
              </a:ext>
            </a:extLst>
          </p:cNvPr>
          <p:cNvCxnSpPr>
            <a:cxnSpLocks/>
            <a:stCxn id="8" idx="3"/>
            <a:endCxn id="15" idx="1"/>
          </p:cNvCxnSpPr>
          <p:nvPr/>
        </p:nvCxnSpPr>
        <p:spPr>
          <a:xfrm>
            <a:off x="7475936" y="1911975"/>
            <a:ext cx="6362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812DAFF-C6B1-A2B8-0586-D9EF080B5914}"/>
              </a:ext>
            </a:extLst>
          </p:cNvPr>
          <p:cNvSpPr/>
          <p:nvPr/>
        </p:nvSpPr>
        <p:spPr>
          <a:xfrm>
            <a:off x="10105643" y="1681142"/>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16F51383-E8D4-50B5-7D01-239EDBDEEF83}"/>
              </a:ext>
            </a:extLst>
          </p:cNvPr>
          <p:cNvSpPr/>
          <p:nvPr/>
        </p:nvSpPr>
        <p:spPr>
          <a:xfrm>
            <a:off x="10105643" y="234461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4C33716A-7E6F-7FDB-9AA7-16901AF2EDB9}"/>
              </a:ext>
            </a:extLst>
          </p:cNvPr>
          <p:cNvSpPr/>
          <p:nvPr/>
        </p:nvSpPr>
        <p:spPr>
          <a:xfrm>
            <a:off x="10105643" y="3061657"/>
            <a:ext cx="1030917" cy="461665"/>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25" name="直线箭头连接符 25">
            <a:extLst>
              <a:ext uri="{FF2B5EF4-FFF2-40B4-BE49-F238E27FC236}">
                <a16:creationId xmlns:a16="http://schemas.microsoft.com/office/drawing/2014/main" id="{B3A5ACDC-3518-8BA5-5731-8FB7042A8600}"/>
              </a:ext>
            </a:extLst>
          </p:cNvPr>
          <p:cNvCxnSpPr>
            <a:cxnSpLocks/>
            <a:stCxn id="15" idx="3"/>
            <a:endCxn id="22" idx="1"/>
          </p:cNvCxnSpPr>
          <p:nvPr/>
        </p:nvCxnSpPr>
        <p:spPr>
          <a:xfrm>
            <a:off x="9336360" y="1911975"/>
            <a:ext cx="7692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7">
            <a:extLst>
              <a:ext uri="{FF2B5EF4-FFF2-40B4-BE49-F238E27FC236}">
                <a16:creationId xmlns:a16="http://schemas.microsoft.com/office/drawing/2014/main" id="{18683C8D-1543-EF9B-73E5-A197C0954229}"/>
              </a:ext>
            </a:extLst>
          </p:cNvPr>
          <p:cNvCxnSpPr>
            <a:cxnSpLocks/>
            <a:stCxn id="16" idx="3"/>
            <a:endCxn id="23" idx="1"/>
          </p:cNvCxnSpPr>
          <p:nvPr/>
        </p:nvCxnSpPr>
        <p:spPr>
          <a:xfrm>
            <a:off x="9336360" y="2373640"/>
            <a:ext cx="769283" cy="2018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9">
            <a:extLst>
              <a:ext uri="{FF2B5EF4-FFF2-40B4-BE49-F238E27FC236}">
                <a16:creationId xmlns:a16="http://schemas.microsoft.com/office/drawing/2014/main" id="{EE2F177E-B22A-13F7-8AC0-ADAC48D3B4F0}"/>
              </a:ext>
            </a:extLst>
          </p:cNvPr>
          <p:cNvCxnSpPr>
            <a:cxnSpLocks/>
            <a:stCxn id="18" idx="3"/>
            <a:endCxn id="24" idx="1"/>
          </p:cNvCxnSpPr>
          <p:nvPr/>
        </p:nvCxnSpPr>
        <p:spPr>
          <a:xfrm>
            <a:off x="9336360" y="2830825"/>
            <a:ext cx="769283" cy="461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F0BB590-274F-B0EE-B914-E1EBD4D28235}"/>
              </a:ext>
            </a:extLst>
          </p:cNvPr>
          <p:cNvSpPr/>
          <p:nvPr/>
        </p:nvSpPr>
        <p:spPr>
          <a:xfrm>
            <a:off x="10094945" y="1219476"/>
            <a:ext cx="10309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虚函数</a:t>
            </a:r>
          </a:p>
        </p:txBody>
      </p:sp>
      <p:sp>
        <p:nvSpPr>
          <p:cNvPr id="29" name="矩形 28">
            <a:extLst>
              <a:ext uri="{FF2B5EF4-FFF2-40B4-BE49-F238E27FC236}">
                <a16:creationId xmlns:a16="http://schemas.microsoft.com/office/drawing/2014/main" id="{77568657-A8CF-C386-A611-9EEB6FF8FD2D}"/>
              </a:ext>
            </a:extLst>
          </p:cNvPr>
          <p:cNvSpPr/>
          <p:nvPr/>
        </p:nvSpPr>
        <p:spPr>
          <a:xfrm>
            <a:off x="10104493" y="1686418"/>
            <a:ext cx="1032067" cy="461665"/>
          </a:xfrm>
          <a:prstGeom prst="rect">
            <a:avLst/>
          </a:prstGeom>
          <a:solidFill>
            <a:schemeClr val="accent1">
              <a:lumMod val="60000"/>
              <a:lumOff val="40000"/>
            </a:schemeClr>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恶意代码</a:t>
            </a:r>
          </a:p>
        </p:txBody>
      </p:sp>
      <p:sp>
        <p:nvSpPr>
          <p:cNvPr id="30" name="矩形 29">
            <a:extLst>
              <a:ext uri="{FF2B5EF4-FFF2-40B4-BE49-F238E27FC236}">
                <a16:creationId xmlns:a16="http://schemas.microsoft.com/office/drawing/2014/main" id="{235319CD-4017-404F-3773-DECBBA26D71B}"/>
              </a:ext>
            </a:extLst>
          </p:cNvPr>
          <p:cNvSpPr/>
          <p:nvPr/>
        </p:nvSpPr>
        <p:spPr>
          <a:xfrm>
            <a:off x="8100933" y="1677342"/>
            <a:ext cx="1224136" cy="461665"/>
          </a:xfrm>
          <a:prstGeom prst="rect">
            <a:avLst/>
          </a:prstGeom>
          <a:solidFill>
            <a:schemeClr val="accent1">
              <a:lumMod val="60000"/>
              <a:lumOff val="40000"/>
            </a:schemeClr>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恶意地址</a:t>
            </a:r>
          </a:p>
        </p:txBody>
      </p:sp>
      <p:cxnSp>
        <p:nvCxnSpPr>
          <p:cNvPr id="32" name="直线箭头连接符 25">
            <a:extLst>
              <a:ext uri="{FF2B5EF4-FFF2-40B4-BE49-F238E27FC236}">
                <a16:creationId xmlns:a16="http://schemas.microsoft.com/office/drawing/2014/main" id="{7A368191-72B2-1F09-56CD-D5790F2D8D18}"/>
              </a:ext>
            </a:extLst>
          </p:cNvPr>
          <p:cNvCxnSpPr>
            <a:cxnSpLocks/>
          </p:cNvCxnSpPr>
          <p:nvPr/>
        </p:nvCxnSpPr>
        <p:spPr>
          <a:xfrm>
            <a:off x="9336360" y="1918061"/>
            <a:ext cx="7692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2013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6F230E-98A6-D22D-2DE7-16AB905652D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虚表指针保存在</a:t>
            </a:r>
          </a:p>
        </p:txBody>
      </p:sp>
      <p:sp>
        <p:nvSpPr>
          <p:cNvPr id="7" name="文本框 6">
            <a:extLst>
              <a:ext uri="{FF2B5EF4-FFF2-40B4-BE49-F238E27FC236}">
                <a16:creationId xmlns:a16="http://schemas.microsoft.com/office/drawing/2014/main" id="{39B06C2D-A462-DB72-D176-1C62C407A38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静态数据区</a:t>
            </a:r>
          </a:p>
        </p:txBody>
      </p:sp>
      <p:sp>
        <p:nvSpPr>
          <p:cNvPr id="8" name="文本框 7">
            <a:extLst>
              <a:ext uri="{FF2B5EF4-FFF2-40B4-BE49-F238E27FC236}">
                <a16:creationId xmlns:a16="http://schemas.microsoft.com/office/drawing/2014/main" id="{2ED5E617-A4E5-4EBB-0B47-102FEB1405F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对象的内存空间</a:t>
            </a:r>
          </a:p>
        </p:txBody>
      </p:sp>
      <p:sp>
        <p:nvSpPr>
          <p:cNvPr id="9" name="文本框 8">
            <a:extLst>
              <a:ext uri="{FF2B5EF4-FFF2-40B4-BE49-F238E27FC236}">
                <a16:creationId xmlns:a16="http://schemas.microsoft.com/office/drawing/2014/main" id="{0D97A889-CBEE-3E1E-DFCF-8AC7D60171C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类的声明区</a:t>
            </a:r>
          </a:p>
        </p:txBody>
      </p:sp>
      <p:sp>
        <p:nvSpPr>
          <p:cNvPr id="10" name="文本框 9">
            <a:extLst>
              <a:ext uri="{FF2B5EF4-FFF2-40B4-BE49-F238E27FC236}">
                <a16:creationId xmlns:a16="http://schemas.microsoft.com/office/drawing/2014/main" id="{65BB4FCD-1C27-06F0-DCE6-1594EEDE6FA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对象的虚函数区</a:t>
            </a:r>
          </a:p>
        </p:txBody>
      </p:sp>
      <p:sp>
        <p:nvSpPr>
          <p:cNvPr id="11" name="椭圆 10">
            <a:extLst>
              <a:ext uri="{FF2B5EF4-FFF2-40B4-BE49-F238E27FC236}">
                <a16:creationId xmlns:a16="http://schemas.microsoft.com/office/drawing/2014/main" id="{9D61F292-5F60-D86D-D2F0-90A3D4C60FF5}"/>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FCEEF835-543A-743D-6A3F-6CFC29C2ECB7}"/>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EF79C0D4-3C6E-34BE-941B-557C129BFC3C}"/>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BE153F3F-1CA9-FFCC-7E67-DA66BB6BE2C8}"/>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1D5A7D1D-4239-A7E3-7BE5-5BA40996DD03}"/>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BB754A6C-F579-EC68-3930-BE6D67B94EBD}"/>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6EEB4A40-0021-ED11-AF88-6B061D64A13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05E18566-36E5-DF27-0D4C-B6CD85208795}"/>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2A6FC2D4-298E-C7E0-792E-617884943D9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A495D514-49B2-DF60-541C-856DA8BD84A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C868C7B-044B-9802-AA69-4E4F31F3631D}"/>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488548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287688" y="1620253"/>
            <a:ext cx="5976664" cy="576064"/>
            <a:chOff x="3215680" y="2204864"/>
            <a:chExt cx="5976664"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4536504"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85000"/>
                      <a:lumOff val="15000"/>
                    </a:schemeClr>
                  </a:solidFill>
                  <a:latin typeface="Microsoft YaHei" panose="020B0503020204020204" pitchFamily="34" charset="-122"/>
                  <a:ea typeface="Microsoft YaHei" panose="020B0503020204020204" pitchFamily="34" charset="-122"/>
                </a:rPr>
                <a:t>  缓冲区溢出漏洞</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287688" y="2439343"/>
            <a:ext cx="5976664" cy="576064"/>
            <a:chOff x="3215680" y="2204864"/>
            <a:chExt cx="5976664"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格式化字符串漏洞</a:t>
              </a:r>
            </a:p>
          </p:txBody>
        </p:sp>
      </p:grpSp>
      <p:grpSp>
        <p:nvGrpSpPr>
          <p:cNvPr id="13" name="组合 12">
            <a:extLst>
              <a:ext uri="{FF2B5EF4-FFF2-40B4-BE49-F238E27FC236}">
                <a16:creationId xmlns:a16="http://schemas.microsoft.com/office/drawing/2014/main" id="{085B336E-CAEF-A723-DE79-29F9B1744562}"/>
              </a:ext>
            </a:extLst>
          </p:cNvPr>
          <p:cNvGrpSpPr/>
          <p:nvPr/>
        </p:nvGrpSpPr>
        <p:grpSpPr>
          <a:xfrm>
            <a:off x="3287688" y="3258433"/>
            <a:ext cx="5976664" cy="576064"/>
            <a:chOff x="3215680" y="2204864"/>
            <a:chExt cx="5976664" cy="576064"/>
          </a:xfrm>
        </p:grpSpPr>
        <p:sp>
          <p:nvSpPr>
            <p:cNvPr id="14" name="矩形 13">
              <a:extLst>
                <a:ext uri="{FF2B5EF4-FFF2-40B4-BE49-F238E27FC236}">
                  <a16:creationId xmlns:a16="http://schemas.microsoft.com/office/drawing/2014/main" id="{39FAFEB2-7BE1-FA8E-4242-AEF2DAB530DB}"/>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0F92446-92C1-8353-D1C5-60AC6A7AD6AE}"/>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整数溢出漏洞</a:t>
              </a:r>
            </a:p>
          </p:txBody>
        </p:sp>
      </p:grpSp>
      <p:grpSp>
        <p:nvGrpSpPr>
          <p:cNvPr id="2" name="组合 1">
            <a:extLst>
              <a:ext uri="{FF2B5EF4-FFF2-40B4-BE49-F238E27FC236}">
                <a16:creationId xmlns:a16="http://schemas.microsoft.com/office/drawing/2014/main" id="{9B18D5B0-3017-DF51-CA4C-1A73AF667EDF}"/>
              </a:ext>
            </a:extLst>
          </p:cNvPr>
          <p:cNvGrpSpPr/>
          <p:nvPr/>
        </p:nvGrpSpPr>
        <p:grpSpPr>
          <a:xfrm>
            <a:off x="3287688" y="4073086"/>
            <a:ext cx="5976664" cy="576064"/>
            <a:chOff x="3215680" y="2204864"/>
            <a:chExt cx="5976664" cy="576064"/>
          </a:xfrm>
        </p:grpSpPr>
        <p:sp>
          <p:nvSpPr>
            <p:cNvPr id="3" name="矩形 2">
              <a:extLst>
                <a:ext uri="{FF2B5EF4-FFF2-40B4-BE49-F238E27FC236}">
                  <a16:creationId xmlns:a16="http://schemas.microsoft.com/office/drawing/2014/main" id="{7D86065D-3B56-3926-1F06-8E7FF3E1D1F8}"/>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FED27927-38E4-1A10-530E-C2FB309070A6}"/>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Use</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after</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free</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6" name="组合 5">
            <a:extLst>
              <a:ext uri="{FF2B5EF4-FFF2-40B4-BE49-F238E27FC236}">
                <a16:creationId xmlns:a16="http://schemas.microsoft.com/office/drawing/2014/main" id="{7E56C1D0-E267-78D8-6DEF-77FAB2E9FADF}"/>
              </a:ext>
            </a:extLst>
          </p:cNvPr>
          <p:cNvGrpSpPr/>
          <p:nvPr/>
        </p:nvGrpSpPr>
        <p:grpSpPr>
          <a:xfrm>
            <a:off x="3287688" y="4887739"/>
            <a:ext cx="5976664" cy="576064"/>
            <a:chOff x="3215680" y="2204864"/>
            <a:chExt cx="5976664" cy="576064"/>
          </a:xfrm>
        </p:grpSpPr>
        <p:sp>
          <p:nvSpPr>
            <p:cNvPr id="16" name="矩形 15">
              <a:extLst>
                <a:ext uri="{FF2B5EF4-FFF2-40B4-BE49-F238E27FC236}">
                  <a16:creationId xmlns:a16="http://schemas.microsoft.com/office/drawing/2014/main" id="{3C3D01CE-F3C8-CEA8-AF73-EB23C39B99DD}"/>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05</a:t>
              </a:r>
              <a:endParaRPr kumimoji="1" lang="zh-CN" altLang="en-US" sz="2800" b="1"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857461FD-961E-B3A5-3490-529AE66F4EA1}"/>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Double</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free</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8" name="组合 17">
            <a:extLst>
              <a:ext uri="{FF2B5EF4-FFF2-40B4-BE49-F238E27FC236}">
                <a16:creationId xmlns:a16="http://schemas.microsoft.com/office/drawing/2014/main" id="{3C5AA31B-FFD9-5BF8-04AC-605F61264C65}"/>
              </a:ext>
            </a:extLst>
          </p:cNvPr>
          <p:cNvGrpSpPr/>
          <p:nvPr/>
        </p:nvGrpSpPr>
        <p:grpSpPr>
          <a:xfrm>
            <a:off x="3287688" y="5702392"/>
            <a:ext cx="5976664" cy="576064"/>
            <a:chOff x="3215680" y="2204864"/>
            <a:chExt cx="5976664" cy="576064"/>
          </a:xfrm>
        </p:grpSpPr>
        <p:sp>
          <p:nvSpPr>
            <p:cNvPr id="19" name="矩形 18">
              <a:extLst>
                <a:ext uri="{FF2B5EF4-FFF2-40B4-BE49-F238E27FC236}">
                  <a16:creationId xmlns:a16="http://schemas.microsoft.com/office/drawing/2014/main" id="{1FC586EB-A369-D4B7-040F-E7AB77F55D6C}"/>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06</a:t>
              </a:r>
              <a:endParaRPr kumimoji="1" lang="zh-CN" altLang="en-US" sz="2800" b="1" dirty="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09E6C7AF-29CA-9461-E12A-CBC5A14694F8}"/>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C++</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虚函数漏洞</a:t>
              </a:r>
            </a:p>
          </p:txBody>
        </p:sp>
      </p:grpSp>
    </p:spTree>
    <p:extLst>
      <p:ext uri="{BB962C8B-B14F-4D97-AF65-F5344CB8AC3E}">
        <p14:creationId xmlns:p14="http://schemas.microsoft.com/office/powerpoint/2010/main" val="17484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39416" y="1111329"/>
            <a:ext cx="502958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环境：</a:t>
            </a:r>
            <a:r>
              <a:rPr kumimoji="1" lang="en-US" altLang="zh-CN" sz="2000" dirty="0">
                <a:solidFill>
                  <a:srgbClr val="0048AA"/>
                </a:solidFill>
                <a:latin typeface="Microsoft YaHei" panose="020B0503020204020204" pitchFamily="34" charset="-122"/>
                <a:ea typeface="Microsoft YaHei" panose="020B0503020204020204" pitchFamily="34" charset="-122"/>
              </a:rPr>
              <a:t>Windows</a:t>
            </a:r>
            <a:r>
              <a:rPr kumimoji="1" lang="zh-CN" altLang="en-US" sz="2000" dirty="0">
                <a:solidFill>
                  <a:srgbClr val="0048AA"/>
                </a:solidFill>
                <a:latin typeface="Microsoft YaHei" panose="020B0503020204020204" pitchFamily="34" charset="-122"/>
                <a:ea typeface="Microsoft YaHei" panose="020B0503020204020204" pitchFamily="34" charset="-122"/>
              </a:rPr>
              <a:t> </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操作系统，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39416" y="1695459"/>
            <a:ext cx="4894584" cy="4247317"/>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"why are you here?</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2</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0000"/>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
        <p:nvSpPr>
          <p:cNvPr id="45" name="文本框 44">
            <a:extLst>
              <a:ext uri="{FF2B5EF4-FFF2-40B4-BE49-F238E27FC236}">
                <a16:creationId xmlns:a16="http://schemas.microsoft.com/office/drawing/2014/main" id="{5ADFBC3E-31C0-A9AB-3842-24FE67956327}"/>
              </a:ext>
            </a:extLst>
          </p:cNvPr>
          <p:cNvSpPr txBox="1"/>
          <p:nvPr/>
        </p:nvSpPr>
        <p:spPr>
          <a:xfrm>
            <a:off x="6384032" y="1111329"/>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运行结果</a:t>
            </a:r>
          </a:p>
        </p:txBody>
      </p:sp>
      <p:sp>
        <p:nvSpPr>
          <p:cNvPr id="47" name="矩形 46">
            <a:extLst>
              <a:ext uri="{FF2B5EF4-FFF2-40B4-BE49-F238E27FC236}">
                <a16:creationId xmlns:a16="http://schemas.microsoft.com/office/drawing/2014/main" id="{5E1462C2-DFBB-01D5-C248-C2EE16133958}"/>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51383DB9-33C6-8BEB-006F-56728BF1E8C1}"/>
              </a:ext>
            </a:extLst>
          </p:cNvPr>
          <p:cNvPicPr>
            <a:picLocks noChangeAspect="1"/>
          </p:cNvPicPr>
          <p:nvPr/>
        </p:nvPicPr>
        <p:blipFill>
          <a:blip r:embed="rId2"/>
          <a:stretch>
            <a:fillRect/>
          </a:stretch>
        </p:blipFill>
        <p:spPr>
          <a:xfrm>
            <a:off x="6411853" y="2088818"/>
            <a:ext cx="4940731" cy="3460597"/>
          </a:xfrm>
          <a:prstGeom prst="rect">
            <a:avLst/>
          </a:prstGeom>
        </p:spPr>
      </p:pic>
    </p:spTree>
    <p:extLst>
      <p:ext uri="{BB962C8B-B14F-4D97-AF65-F5344CB8AC3E}">
        <p14:creationId xmlns:p14="http://schemas.microsoft.com/office/powerpoint/2010/main" val="134688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5" grpId="0"/>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栈缓冲区溢出漏洞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5121130" cy="5256211"/>
            <a:chOff x="623888" y="1052513"/>
            <a:chExt cx="5121130" cy="5256211"/>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04333" y="1695459"/>
              <a:ext cx="4894584" cy="4247317"/>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"why are you here?</a:t>
              </a:r>
              <a:r>
                <a:rPr lang="en" altLang="zh-CN" dirty="0">
                  <a:solidFill>
                    <a:srgbClr val="EE0000"/>
                  </a:solidFill>
                  <a:latin typeface="Microsoft YaHei" panose="020B0503020204020204" pitchFamily="34" charset="-122"/>
                  <a:ea typeface="Microsoft YaHei" panose="020B0503020204020204" pitchFamily="34" charset="-122"/>
                </a:rPr>
                <a:t>\n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2</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0000"/>
                  </a:solidFill>
                  <a:latin typeface="Microsoft YaHei" panose="020B0503020204020204" pitchFamily="34" charset="-122"/>
                  <a:ea typeface="Microsoft YaHei" panose="020B0503020204020204" pitchFamily="34" charset="-122"/>
                </a:rPr>
                <a:t>why_here</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sp>
        <p:nvSpPr>
          <p:cNvPr id="13" name="矩形 12">
            <a:extLst>
              <a:ext uri="{FF2B5EF4-FFF2-40B4-BE49-F238E27FC236}">
                <a16:creationId xmlns:a16="http://schemas.microsoft.com/office/drawing/2014/main" id="{20D59CD3-9B74-B65A-55E2-3D6ECFFA6C6B}"/>
              </a:ext>
            </a:extLst>
          </p:cNvPr>
          <p:cNvSpPr/>
          <p:nvPr/>
        </p:nvSpPr>
        <p:spPr>
          <a:xfrm>
            <a:off x="6311901" y="1052512"/>
            <a:ext cx="5121130" cy="52562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4C532A0A-822F-2EF1-0E5B-34C4571F8B96}"/>
              </a:ext>
            </a:extLst>
          </p:cNvPr>
          <p:cNvSpPr txBox="1"/>
          <p:nvPr/>
        </p:nvSpPr>
        <p:spPr>
          <a:xfrm>
            <a:off x="6456040" y="1125340"/>
            <a:ext cx="1210588"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漏洞分析</a:t>
            </a:r>
          </a:p>
        </p:txBody>
      </p:sp>
      <p:sp>
        <p:nvSpPr>
          <p:cNvPr id="15" name="文本框 14">
            <a:extLst>
              <a:ext uri="{FF2B5EF4-FFF2-40B4-BE49-F238E27FC236}">
                <a16:creationId xmlns:a16="http://schemas.microsoft.com/office/drawing/2014/main" id="{516770F2-C0CF-969D-891B-93B2A7C417B7}"/>
              </a:ext>
            </a:extLst>
          </p:cNvPr>
          <p:cNvSpPr txBox="1"/>
          <p:nvPr/>
        </p:nvSpPr>
        <p:spPr>
          <a:xfrm>
            <a:off x="6425174" y="1695458"/>
            <a:ext cx="4894584" cy="2446824"/>
          </a:xfrm>
          <a:prstGeom prst="rect">
            <a:avLst/>
          </a:prstGeom>
          <a:noFill/>
        </p:spPr>
        <p:txBody>
          <a:bodyPr wrap="square" rtlCol="0">
            <a:spAutoFit/>
          </a:bodyPr>
          <a:lstStyle/>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在函数</a:t>
            </a:r>
            <a:r>
              <a:rPr lang="en" altLang="zh-CN" dirty="0">
                <a:solidFill>
                  <a:srgbClr val="000000"/>
                </a:solidFill>
                <a:latin typeface="Microsoft YaHei" panose="020B0503020204020204" pitchFamily="34" charset="-122"/>
                <a:ea typeface="Microsoft YaHei" panose="020B0503020204020204" pitchFamily="34" charset="-122"/>
              </a:rPr>
              <a:t>f</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中，所声明的数组</a:t>
            </a:r>
            <a:r>
              <a:rPr lang="en"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长度为</a:t>
            </a:r>
            <a:r>
              <a:rPr lang="en-US" altLang="zh-CN" dirty="0">
                <a:solidFill>
                  <a:srgbClr val="000000"/>
                </a:solidFill>
                <a:latin typeface="Microsoft YaHei" panose="020B0503020204020204" pitchFamily="34" charset="-122"/>
                <a:ea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在对数组</a:t>
            </a:r>
            <a:r>
              <a:rPr lang="en-US"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进行访问时，索引值超出了范围；</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这是一个典型的缓冲区溢出漏洞。</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数组</a:t>
            </a:r>
            <a:r>
              <a:rPr lang="en-US"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是函数局部变量，保存在栈区，所以属于栈缓冲区溢出漏洞。</a:t>
            </a:r>
          </a:p>
          <a:p>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C39E3136-3D34-160F-C0FE-41FE58473E52}"/>
              </a:ext>
            </a:extLst>
          </p:cNvPr>
          <p:cNvSpPr txBox="1"/>
          <p:nvPr/>
        </p:nvSpPr>
        <p:spPr>
          <a:xfrm>
            <a:off x="839416" y="1111329"/>
            <a:ext cx="5029582" cy="400110"/>
          </a:xfrm>
          <a:prstGeom prst="rect">
            <a:avLst/>
          </a:prstGeom>
          <a:noFill/>
        </p:spPr>
        <p:txBody>
          <a:bodyPr wrap="none" rtlCol="0">
            <a:spAutoFit/>
          </a:bodyPr>
          <a:lstStyle/>
          <a:p>
            <a:r>
              <a:rPr kumimoji="1" lang="zh-CN" altLang="en-US" sz="2000" dirty="0">
                <a:solidFill>
                  <a:srgbClr val="0048AA"/>
                </a:solidFill>
                <a:latin typeface="Microsoft YaHei" panose="020B0503020204020204" pitchFamily="34" charset="-122"/>
                <a:ea typeface="Microsoft YaHei" panose="020B0503020204020204" pitchFamily="34" charset="-122"/>
              </a:rPr>
              <a:t>环境：</a:t>
            </a:r>
            <a:r>
              <a:rPr kumimoji="1" lang="en-US" altLang="zh-CN" sz="2000" dirty="0">
                <a:solidFill>
                  <a:srgbClr val="0048AA"/>
                </a:solidFill>
                <a:latin typeface="Microsoft YaHei" panose="020B0503020204020204" pitchFamily="34" charset="-122"/>
                <a:ea typeface="Microsoft YaHei" panose="020B0503020204020204" pitchFamily="34" charset="-122"/>
              </a:rPr>
              <a:t>Windows</a:t>
            </a:r>
            <a:r>
              <a:rPr kumimoji="1" lang="zh-CN" altLang="en-US" sz="2000" dirty="0">
                <a:solidFill>
                  <a:srgbClr val="0048AA"/>
                </a:solidFill>
                <a:latin typeface="Microsoft YaHei" panose="020B0503020204020204" pitchFamily="34" charset="-122"/>
                <a:ea typeface="Microsoft YaHei" panose="020B0503020204020204" pitchFamily="34" charset="-122"/>
              </a:rPr>
              <a:t> </a:t>
            </a:r>
            <a:r>
              <a:rPr kumimoji="1" lang="en-US" altLang="zh-CN" sz="2000" dirty="0">
                <a:solidFill>
                  <a:srgbClr val="0048AA"/>
                </a:solidFill>
                <a:latin typeface="Microsoft YaHei" panose="020B0503020204020204" pitchFamily="34" charset="-122"/>
                <a:ea typeface="Microsoft YaHei" panose="020B0503020204020204" pitchFamily="34" charset="-122"/>
              </a:rPr>
              <a:t>XP</a:t>
            </a:r>
            <a:r>
              <a:rPr kumimoji="1" lang="zh-CN" altLang="en-US" sz="2000" dirty="0">
                <a:solidFill>
                  <a:srgbClr val="0048AA"/>
                </a:solidFill>
                <a:latin typeface="Microsoft YaHei" panose="020B0503020204020204" pitchFamily="34" charset="-122"/>
                <a:ea typeface="Microsoft YaHei" panose="020B0503020204020204" pitchFamily="34" charset="-122"/>
              </a:rPr>
              <a:t>操作系统，</a:t>
            </a:r>
            <a:r>
              <a:rPr kumimoji="1" lang="en-US" altLang="zh-CN" sz="2000" dirty="0">
                <a:solidFill>
                  <a:srgbClr val="0048AA"/>
                </a:solidFill>
                <a:latin typeface="Microsoft YaHei" panose="020B0503020204020204" pitchFamily="34" charset="-122"/>
                <a:ea typeface="Microsoft YaHei" panose="020B0503020204020204" pitchFamily="34" charset="-122"/>
              </a:rPr>
              <a:t>VC6</a:t>
            </a:r>
            <a:r>
              <a:rPr kumimoji="1" lang="zh-CN" altLang="en-US" sz="2000" dirty="0">
                <a:solidFill>
                  <a:srgbClr val="0048AA"/>
                </a:solidFill>
                <a:latin typeface="Microsoft YaHei" panose="020B0503020204020204" pitchFamily="34" charset="-122"/>
                <a:ea typeface="Microsoft YaHei" panose="020B0503020204020204" pitchFamily="34" charset="-122"/>
              </a:rPr>
              <a:t>编译器</a:t>
            </a:r>
          </a:p>
        </p:txBody>
      </p:sp>
    </p:spTree>
    <p:extLst>
      <p:ext uri="{BB962C8B-B14F-4D97-AF65-F5344CB8AC3E}">
        <p14:creationId xmlns:p14="http://schemas.microsoft.com/office/powerpoint/2010/main" val="138758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p[2]&quot;,&quot;*(p+2)&quot;]}]"/>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False"/>
  <p:tag name="PROBLEMBLANK" val="[{&quot;num&quot;:1,&quot;caseSensitive&quot;:false,&quot;fuzzyMatch&quot;:false,&quot;Score&quot;:1.0,&quot;answers&quot;:[&quot;printf(\&quot;%d\&quot;,a);&quot;,&quot;pritf(\&quot;%d\\n\&quot;,a);&quot;]}]"/>
  <p:tag name="PROBLEMSCORE" val="1.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32768&quot;]}]"/>
  <p:tag name="PROBLEMSCORE" val="1.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5404</TotalTime>
  <Words>7608</Words>
  <Application>Microsoft Macintosh PowerPoint</Application>
  <PresentationFormat>宽屏</PresentationFormat>
  <Paragraphs>1150</Paragraphs>
  <Slides>77</Slides>
  <Notes>21</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等线</vt:lpstr>
      <vt:lpstr>等线 Light</vt:lpstr>
      <vt:lpstr>Microsoft Yahei</vt:lpstr>
      <vt:lpstr>Microsoft Yahei</vt:lpstr>
      <vt:lpstr>Arial</vt:lpstr>
      <vt:lpstr>Menlo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Xianghong Wang</cp:lastModifiedBy>
  <cp:revision>65</cp:revision>
  <dcterms:created xsi:type="dcterms:W3CDTF">2022-07-11T02:43:00Z</dcterms:created>
  <dcterms:modified xsi:type="dcterms:W3CDTF">2024-09-03T03:43:42Z</dcterms:modified>
</cp:coreProperties>
</file>