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64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65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177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178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179" name="文本框 7"/>
          <p:cNvSpPr txBox="1"/>
          <p:nvPr/>
        </p:nvSpPr>
        <p:spPr>
          <a:xfrm>
            <a:off x="1447799" y="1058307"/>
            <a:ext cx="9296402" cy="1107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4000" b="1" spc="300">
                <a:solidFill>
                  <a:srgbClr val="1C4372"/>
                </a:solidFill>
                <a:latin typeface="Roboto Regular (标题)"/>
                <a:ea typeface="Roboto Regular (标题)"/>
                <a:cs typeface="Roboto Regular (标题)"/>
                <a:sym typeface="Roboto Regular (标题)"/>
              </a:defRPr>
            </a:pPr>
            <a:r>
              <a:t>WORK REPORT</a:t>
            </a:r>
          </a:p>
          <a:p>
            <a:pPr algn="ctr">
              <a:defRPr sz="2700" spc="202">
                <a:solidFill>
                  <a:srgbClr val="1C4372"/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YOM</a:t>
            </a:r>
          </a:p>
        </p:txBody>
      </p:sp>
      <p:sp>
        <p:nvSpPr>
          <p:cNvPr id="180" name="文本框 12"/>
          <p:cNvSpPr txBox="1"/>
          <p:nvPr/>
        </p:nvSpPr>
        <p:spPr>
          <a:xfrm>
            <a:off x="4604791" y="5814695"/>
            <a:ext cx="2982418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Wang Can &amp; Luo Runyi</a:t>
            </a:r>
          </a:p>
        </p:txBody>
      </p:sp>
      <p:grpSp>
        <p:nvGrpSpPr>
          <p:cNvPr id="183" name="组合 14"/>
          <p:cNvGrpSpPr/>
          <p:nvPr/>
        </p:nvGrpSpPr>
        <p:grpSpPr>
          <a:xfrm>
            <a:off x="4137025" y="5838190"/>
            <a:ext cx="349250" cy="349253"/>
            <a:chOff x="0" y="0"/>
            <a:chExt cx="349250" cy="349251"/>
          </a:xfrm>
        </p:grpSpPr>
        <p:sp>
          <p:nvSpPr>
            <p:cNvPr id="181" name="Freeform 106"/>
            <p:cNvSpPr/>
            <p:nvPr/>
          </p:nvSpPr>
          <p:spPr>
            <a:xfrm>
              <a:off x="49033" y="49884"/>
              <a:ext cx="257530" cy="249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555"/>
                  </a:moveTo>
                  <a:cubicBezTo>
                    <a:pt x="21600" y="20555"/>
                    <a:pt x="21600" y="20555"/>
                    <a:pt x="21600" y="20555"/>
                  </a:cubicBezTo>
                  <a:cubicBezTo>
                    <a:pt x="21600" y="21165"/>
                    <a:pt x="21178" y="21600"/>
                    <a:pt x="20587" y="21600"/>
                  </a:cubicBezTo>
                  <a:cubicBezTo>
                    <a:pt x="1013" y="21600"/>
                    <a:pt x="1013" y="21600"/>
                    <a:pt x="1013" y="21600"/>
                  </a:cubicBezTo>
                  <a:cubicBezTo>
                    <a:pt x="506" y="21600"/>
                    <a:pt x="0" y="21165"/>
                    <a:pt x="0" y="20555"/>
                  </a:cubicBezTo>
                  <a:cubicBezTo>
                    <a:pt x="0" y="20555"/>
                    <a:pt x="0" y="20555"/>
                    <a:pt x="0" y="20555"/>
                  </a:cubicBezTo>
                  <a:cubicBezTo>
                    <a:pt x="0" y="20555"/>
                    <a:pt x="0" y="20555"/>
                    <a:pt x="0" y="20555"/>
                  </a:cubicBezTo>
                  <a:cubicBezTo>
                    <a:pt x="0" y="20555"/>
                    <a:pt x="0" y="16723"/>
                    <a:pt x="2700" y="15329"/>
                  </a:cubicBezTo>
                  <a:cubicBezTo>
                    <a:pt x="4472" y="14458"/>
                    <a:pt x="3797" y="15155"/>
                    <a:pt x="5906" y="14284"/>
                  </a:cubicBezTo>
                  <a:cubicBezTo>
                    <a:pt x="7931" y="13413"/>
                    <a:pt x="8438" y="13065"/>
                    <a:pt x="8438" y="13065"/>
                  </a:cubicBezTo>
                  <a:cubicBezTo>
                    <a:pt x="8438" y="11061"/>
                    <a:pt x="8438" y="11061"/>
                    <a:pt x="8438" y="11061"/>
                  </a:cubicBezTo>
                  <a:cubicBezTo>
                    <a:pt x="8438" y="11061"/>
                    <a:pt x="7678" y="10365"/>
                    <a:pt x="7425" y="8448"/>
                  </a:cubicBezTo>
                  <a:cubicBezTo>
                    <a:pt x="6919" y="8623"/>
                    <a:pt x="6834" y="7839"/>
                    <a:pt x="6750" y="7403"/>
                  </a:cubicBezTo>
                  <a:cubicBezTo>
                    <a:pt x="6750" y="6968"/>
                    <a:pt x="6497" y="5487"/>
                    <a:pt x="7088" y="5661"/>
                  </a:cubicBezTo>
                  <a:cubicBezTo>
                    <a:pt x="6919" y="4703"/>
                    <a:pt x="6834" y="3832"/>
                    <a:pt x="6919" y="3397"/>
                  </a:cubicBezTo>
                  <a:cubicBezTo>
                    <a:pt x="7088" y="1742"/>
                    <a:pt x="8522" y="87"/>
                    <a:pt x="10884" y="0"/>
                  </a:cubicBezTo>
                  <a:cubicBezTo>
                    <a:pt x="13500" y="87"/>
                    <a:pt x="14597" y="1742"/>
                    <a:pt x="14766" y="3397"/>
                  </a:cubicBezTo>
                  <a:cubicBezTo>
                    <a:pt x="14766" y="3832"/>
                    <a:pt x="14681" y="4703"/>
                    <a:pt x="14597" y="5661"/>
                  </a:cubicBezTo>
                  <a:cubicBezTo>
                    <a:pt x="15188" y="5487"/>
                    <a:pt x="14934" y="6968"/>
                    <a:pt x="14934" y="7403"/>
                  </a:cubicBezTo>
                  <a:cubicBezTo>
                    <a:pt x="14850" y="7839"/>
                    <a:pt x="14681" y="8623"/>
                    <a:pt x="14175" y="8448"/>
                  </a:cubicBezTo>
                  <a:cubicBezTo>
                    <a:pt x="14006" y="10365"/>
                    <a:pt x="13163" y="10974"/>
                    <a:pt x="13163" y="10974"/>
                  </a:cubicBezTo>
                  <a:cubicBezTo>
                    <a:pt x="13163" y="13065"/>
                    <a:pt x="13163" y="13065"/>
                    <a:pt x="13163" y="13065"/>
                  </a:cubicBezTo>
                  <a:cubicBezTo>
                    <a:pt x="13163" y="13065"/>
                    <a:pt x="13669" y="13326"/>
                    <a:pt x="15778" y="14284"/>
                  </a:cubicBezTo>
                  <a:cubicBezTo>
                    <a:pt x="17887" y="15155"/>
                    <a:pt x="17213" y="14458"/>
                    <a:pt x="18900" y="15329"/>
                  </a:cubicBezTo>
                  <a:cubicBezTo>
                    <a:pt x="21600" y="16723"/>
                    <a:pt x="21600" y="20555"/>
                    <a:pt x="21600" y="20555"/>
                  </a:cubicBezTo>
                  <a:close/>
                </a:path>
              </a:pathLst>
            </a:custGeom>
            <a:solidFill>
              <a:srgbClr val="1C43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700">
                  <a:solidFill>
                    <a:srgbClr val="1C4372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</a:p>
          </p:txBody>
        </p:sp>
        <p:sp>
          <p:nvSpPr>
            <p:cNvPr id="182" name="椭圆 16"/>
            <p:cNvSpPr/>
            <p:nvPr/>
          </p:nvSpPr>
          <p:spPr>
            <a:xfrm>
              <a:off x="0" y="0"/>
              <a:ext cx="349250" cy="349252"/>
            </a:xfrm>
            <a:prstGeom prst="ellipse">
              <a:avLst/>
            </a:prstGeom>
            <a:noFill/>
            <a:ln w="28575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1C4372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</a:p>
          </p:txBody>
        </p:sp>
      </p:grpSp>
      <p:sp>
        <p:nvSpPr>
          <p:cNvPr id="184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46" y="2477173"/>
            <a:ext cx="2319340" cy="11064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73" y="2604135"/>
            <a:ext cx="2222502" cy="1201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7" name="Rectangle 2"/>
          <p:cNvSpPr txBox="1"/>
          <p:nvPr>
            <p:ph type="subTitle" sz="quarter" idx="1"/>
          </p:nvPr>
        </p:nvSpPr>
        <p:spPr>
          <a:xfrm>
            <a:off x="2419350" y="3895090"/>
            <a:ext cx="7353300" cy="1444627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defRPr sz="1800"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HOCHSCHULE FÜR TECHNIK UND WIRTSCHAFT DRESDEN (FH) Fakultät Informatik/Mathematik</a:t>
            </a:r>
          </a:p>
          <a:p>
            <a:pPr>
              <a:defRPr sz="1800"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ZHEJIANG UNIVERSITY OF SCIENCE AND TECHNOLOGY(ZUST)</a:t>
            </a:r>
          </a:p>
          <a:p>
            <a:pPr>
              <a:defRPr sz="1800"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Information and Computing Science</a:t>
            </a:r>
          </a:p>
        </p:txBody>
      </p:sp>
      <p:sp>
        <p:nvSpPr>
          <p:cNvPr id="188" name="灯片编号占位符 8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8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49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50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51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52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53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354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355" name="—— Onesignal"/>
          <p:cNvSpPr txBox="1"/>
          <p:nvPr/>
        </p:nvSpPr>
        <p:spPr>
          <a:xfrm>
            <a:off x="3943350" y="537844"/>
            <a:ext cx="4102100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r>
              <a:t>—— Onesignal </a:t>
            </a:r>
            <a:r>
              <a:rPr lang="en-US"/>
              <a:t>all message send before</a:t>
            </a:r>
            <a:endParaRPr lang="en-US"/>
          </a:p>
        </p:txBody>
      </p:sp>
      <p:pic>
        <p:nvPicPr>
          <p:cNvPr id="356" name="onesignal推送面板.png" descr="onesignal推送面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63" y="1161492"/>
            <a:ext cx="8878274" cy="45350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0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71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72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73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74" name="灯片编号占位符 7"/>
          <p:cNvSpPr txBox="1"/>
          <p:nvPr>
            <p:ph type="sldNum" sz="quarter" idx="4294967295"/>
          </p:nvPr>
        </p:nvSpPr>
        <p:spPr>
          <a:xfrm>
            <a:off x="11091383" y="6404293"/>
            <a:ext cx="26241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75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Work Summary</a:t>
            </a:r>
          </a:p>
        </p:txBody>
      </p:sp>
      <p:sp>
        <p:nvSpPr>
          <p:cNvPr id="376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02</a:t>
            </a:r>
          </a:p>
        </p:txBody>
      </p:sp>
      <p:sp>
        <p:nvSpPr>
          <p:cNvPr id="377" name="DETECT"/>
          <p:cNvSpPr/>
          <p:nvPr/>
        </p:nvSpPr>
        <p:spPr>
          <a:xfrm>
            <a:off x="8064500" y="2374900"/>
            <a:ext cx="1664818" cy="1664820"/>
          </a:xfrm>
          <a:prstGeom prst="ellipse">
            <a:avLst/>
          </a:prstGeom>
          <a:solidFill>
            <a:srgbClr val="3580A0">
              <a:alpha val="51107"/>
            </a:srgbClr>
          </a:solidFill>
          <a:ln w="25400">
            <a:solidFill>
              <a:srgbClr val="24566A"/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rgbClr val="24566A"/>
                </a:solidFill>
              </a:defRPr>
            </a:lvl1pPr>
          </a:lstStyle>
          <a:p>
            <a:r>
              <a:t>DETECT</a:t>
            </a:r>
          </a:p>
        </p:txBody>
      </p:sp>
      <p:sp>
        <p:nvSpPr>
          <p:cNvPr id="378" name="SUGGESTION"/>
          <p:cNvSpPr/>
          <p:nvPr/>
        </p:nvSpPr>
        <p:spPr>
          <a:xfrm>
            <a:off x="2717800" y="2374900"/>
            <a:ext cx="1664818" cy="1664820"/>
          </a:xfrm>
          <a:prstGeom prst="ellipse">
            <a:avLst/>
          </a:prstGeom>
          <a:solidFill>
            <a:srgbClr val="769F8F">
              <a:alpha val="63982"/>
            </a:srgbClr>
          </a:solidFill>
          <a:ln w="25400">
            <a:solidFill>
              <a:srgbClr val="24566A"/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rgbClr val="24566A"/>
                </a:solidFill>
              </a:defRPr>
            </a:lvl1pPr>
          </a:lstStyle>
          <a:p>
            <a:r>
              <a:t>SUGGESTION</a:t>
            </a:r>
          </a:p>
        </p:txBody>
      </p:sp>
      <p:sp>
        <p:nvSpPr>
          <p:cNvPr id="379" name="Background sync time delay"/>
          <p:cNvSpPr/>
          <p:nvPr/>
        </p:nvSpPr>
        <p:spPr>
          <a:xfrm>
            <a:off x="9055100" y="834132"/>
            <a:ext cx="1798489" cy="1139826"/>
          </a:xfrm>
          <a:prstGeom prst="wedgeEllipseCallout">
            <a:avLst>
              <a:gd name="adj1" fmla="val -49396"/>
              <a:gd name="adj2" fmla="val 65254"/>
            </a:avLst>
          </a:prstGeom>
          <a:solidFill>
            <a:srgbClr val="FFFFFF"/>
          </a:solidFill>
          <a:ln w="25400">
            <a:solidFill>
              <a:srgbClr val="A7A7A7"/>
            </a:solidFill>
          </a:ln>
        </p:spPr>
        <p:txBody>
          <a:bodyPr lIns="0" tIns="0" rIns="0" bIns="0" anchor="ctr"/>
          <a:lstStyle>
            <a:lvl1pPr algn="ctr">
              <a:defRPr sz="1400">
                <a:solidFill>
                  <a:schemeClr val="accent3">
                    <a:lumOff val="-12939"/>
                  </a:schemeClr>
                </a:solidFill>
              </a:defRPr>
            </a:lvl1pPr>
          </a:lstStyle>
          <a:p>
            <a:r>
              <a:t>Background sync time delay</a:t>
            </a:r>
          </a:p>
        </p:txBody>
      </p:sp>
      <p:sp>
        <p:nvSpPr>
          <p:cNvPr id="380" name="Service work first loaded"/>
          <p:cNvSpPr/>
          <p:nvPr/>
        </p:nvSpPr>
        <p:spPr>
          <a:xfrm>
            <a:off x="9499600" y="4174232"/>
            <a:ext cx="1798489" cy="1139826"/>
          </a:xfrm>
          <a:prstGeom prst="wedgeEllipseCallout">
            <a:avLst>
              <a:gd name="adj1" fmla="val -48392"/>
              <a:gd name="adj2" fmla="val -61430"/>
            </a:avLst>
          </a:prstGeom>
          <a:solidFill>
            <a:srgbClr val="FFFFFF"/>
          </a:solidFill>
          <a:ln w="25400">
            <a:solidFill>
              <a:srgbClr val="A7A7A7"/>
            </a:solidFill>
          </a:ln>
        </p:spPr>
        <p:txBody>
          <a:bodyPr lIns="0" tIns="0" rIns="0" bIns="0" anchor="ctr"/>
          <a:lstStyle>
            <a:lvl1pPr algn="ctr">
              <a:defRPr sz="1400">
                <a:solidFill>
                  <a:schemeClr val="accent3">
                    <a:lumOff val="-12939"/>
                  </a:schemeClr>
                </a:solidFill>
              </a:defRPr>
            </a:lvl1pPr>
          </a:lstStyle>
          <a:p>
            <a:r>
              <a:t>Service work first loaded</a:t>
            </a:r>
          </a:p>
        </p:txBody>
      </p:sp>
      <p:sp>
        <p:nvSpPr>
          <p:cNvPr id="381" name="Add OfflineTips"/>
          <p:cNvSpPr/>
          <p:nvPr/>
        </p:nvSpPr>
        <p:spPr>
          <a:xfrm>
            <a:off x="4165600" y="1138932"/>
            <a:ext cx="1798489" cy="1139826"/>
          </a:xfrm>
          <a:prstGeom prst="wedgeEllipseCallout">
            <a:avLst>
              <a:gd name="adj1" fmla="val -49396"/>
              <a:gd name="adj2" fmla="val 65254"/>
            </a:avLst>
          </a:prstGeom>
          <a:solidFill>
            <a:srgbClr val="FFFFFF"/>
          </a:solidFill>
          <a:ln w="25400">
            <a:solidFill>
              <a:srgbClr val="A7A7A7"/>
            </a:solidFill>
          </a:ln>
        </p:spPr>
        <p:txBody>
          <a:bodyPr lIns="0" tIns="0" rIns="0" bIns="0" anchor="ctr"/>
          <a:lstStyle>
            <a:lvl1pPr algn="ctr">
              <a:defRPr sz="1400">
                <a:solidFill>
                  <a:schemeClr val="accent3">
                    <a:lumOff val="-12939"/>
                  </a:schemeClr>
                </a:solidFill>
              </a:defRPr>
            </a:lvl1pPr>
          </a:lstStyle>
          <a:p>
            <a:r>
              <a:t>Add OfflineTips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4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85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86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87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88" name="灯片编号占位符 7"/>
          <p:cNvSpPr txBox="1"/>
          <p:nvPr>
            <p:ph type="sldNum" sz="quarter" idx="4294967295"/>
          </p:nvPr>
        </p:nvSpPr>
        <p:spPr>
          <a:xfrm>
            <a:off x="11080146" y="6404293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89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Future Work</a:t>
            </a:r>
          </a:p>
        </p:txBody>
      </p:sp>
      <p:sp>
        <p:nvSpPr>
          <p:cNvPr id="390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03</a:t>
            </a:r>
          </a:p>
        </p:txBody>
      </p:sp>
      <p:sp>
        <p:nvSpPr>
          <p:cNvPr id="391" name="Modify project details…"/>
          <p:cNvSpPr txBox="1"/>
          <p:nvPr/>
        </p:nvSpPr>
        <p:spPr>
          <a:xfrm>
            <a:off x="4556124" y="2539674"/>
            <a:ext cx="3079752" cy="177865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90830" indent="-290830" defTabSz="457200">
              <a:lnSpc>
                <a:spcPts val="5800"/>
              </a:lnSpc>
              <a:buSzPct val="100000"/>
              <a:buChar char="•"/>
              <a:defRPr sz="1900" b="1">
                <a:solidFill>
                  <a:srgbClr val="21212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Modify project details</a:t>
            </a:r>
          </a:p>
          <a:p>
            <a:pPr marL="290830" indent="-290830" defTabSz="457200">
              <a:lnSpc>
                <a:spcPts val="5800"/>
              </a:lnSpc>
              <a:buSzPct val="100000"/>
              <a:buChar char="•"/>
              <a:defRPr sz="1900" b="1">
                <a:solidFill>
                  <a:srgbClr val="21212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Finish bachelor thesis</a:t>
            </a:r>
          </a:p>
          <a:p>
            <a:pPr defTabSz="457200">
              <a:lnSpc>
                <a:spcPts val="7000"/>
              </a:lnSpc>
              <a:defRPr sz="2900">
                <a:solidFill>
                  <a:srgbClr val="21212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394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192" name="矩形 5"/>
          <p:cNvSpPr/>
          <p:nvPr/>
        </p:nvSpPr>
        <p:spPr>
          <a:xfrm>
            <a:off x="392158" y="208127"/>
            <a:ext cx="11393715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193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194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grpSp>
        <p:nvGrpSpPr>
          <p:cNvPr id="199" name="组合 7"/>
          <p:cNvGrpSpPr/>
          <p:nvPr/>
        </p:nvGrpSpPr>
        <p:grpSpPr>
          <a:xfrm>
            <a:off x="4527232" y="3013074"/>
            <a:ext cx="3137539" cy="1484631"/>
            <a:chOff x="0" y="0"/>
            <a:chExt cx="3137537" cy="1484629"/>
          </a:xfrm>
        </p:grpSpPr>
        <p:sp>
          <p:nvSpPr>
            <p:cNvPr id="195" name="矩形 27"/>
            <p:cNvSpPr/>
            <p:nvPr/>
          </p:nvSpPr>
          <p:spPr>
            <a:xfrm>
              <a:off x="1256030" y="-1"/>
              <a:ext cx="611507" cy="611507"/>
            </a:xfrm>
            <a:prstGeom prst="rect">
              <a:avLst/>
            </a:prstGeom>
            <a:solidFill>
              <a:srgbClr val="1C4372"/>
            </a:solidFill>
            <a:ln w="12700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</a:p>
          </p:txBody>
        </p:sp>
        <p:grpSp>
          <p:nvGrpSpPr>
            <p:cNvPr id="198" name="组合 2"/>
            <p:cNvGrpSpPr/>
            <p:nvPr/>
          </p:nvGrpSpPr>
          <p:grpSpPr>
            <a:xfrm>
              <a:off x="0" y="13334"/>
              <a:ext cx="3137538" cy="1471296"/>
              <a:chOff x="0" y="0"/>
              <a:chExt cx="3137537" cy="1471294"/>
            </a:xfrm>
          </p:grpSpPr>
          <p:sp>
            <p:nvSpPr>
              <p:cNvPr id="196" name="文本框 26"/>
              <p:cNvSpPr txBox="1"/>
              <p:nvPr/>
            </p:nvSpPr>
            <p:spPr>
              <a:xfrm>
                <a:off x="0" y="1138556"/>
                <a:ext cx="3137538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600">
                    <a:solidFill>
                      <a:srgbClr val="1C437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Work Summary</a:t>
                </a:r>
              </a:p>
            </p:txBody>
          </p:sp>
          <p:sp>
            <p:nvSpPr>
              <p:cNvPr id="197" name="文本框 28"/>
              <p:cNvSpPr txBox="1"/>
              <p:nvPr/>
            </p:nvSpPr>
            <p:spPr>
              <a:xfrm>
                <a:off x="1197610" y="0"/>
                <a:ext cx="728347" cy="574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02</a:t>
                </a:r>
              </a:p>
            </p:txBody>
          </p:sp>
        </p:grpSp>
      </p:grpSp>
      <p:grpSp>
        <p:nvGrpSpPr>
          <p:cNvPr id="203" name="组合 8"/>
          <p:cNvGrpSpPr/>
          <p:nvPr/>
        </p:nvGrpSpPr>
        <p:grpSpPr>
          <a:xfrm>
            <a:off x="9137650" y="3006724"/>
            <a:ext cx="1759588" cy="1484630"/>
            <a:chOff x="0" y="0"/>
            <a:chExt cx="1759586" cy="1484628"/>
          </a:xfrm>
        </p:grpSpPr>
        <p:sp>
          <p:nvSpPr>
            <p:cNvPr id="200" name="文本框 30"/>
            <p:cNvSpPr txBox="1"/>
            <p:nvPr/>
          </p:nvSpPr>
          <p:spPr>
            <a:xfrm>
              <a:off x="0" y="1151890"/>
              <a:ext cx="175958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600">
                  <a:solidFill>
                    <a:srgbClr val="1C437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Future Work</a:t>
              </a:r>
            </a:p>
          </p:txBody>
        </p:sp>
        <p:sp>
          <p:nvSpPr>
            <p:cNvPr id="201" name="矩形 31"/>
            <p:cNvSpPr/>
            <p:nvPr/>
          </p:nvSpPr>
          <p:spPr>
            <a:xfrm>
              <a:off x="607695" y="-1"/>
              <a:ext cx="611507" cy="611507"/>
            </a:xfrm>
            <a:prstGeom prst="rect">
              <a:avLst/>
            </a:prstGeom>
            <a:solidFill>
              <a:srgbClr val="1C4372"/>
            </a:solidFill>
            <a:ln w="12700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</a:p>
          </p:txBody>
        </p:sp>
        <p:sp>
          <p:nvSpPr>
            <p:cNvPr id="202" name="文本框 32"/>
            <p:cNvSpPr txBox="1"/>
            <p:nvPr/>
          </p:nvSpPr>
          <p:spPr>
            <a:xfrm>
              <a:off x="549275" y="13335"/>
              <a:ext cx="728347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204" name="文本框 42"/>
          <p:cNvSpPr txBox="1"/>
          <p:nvPr/>
        </p:nvSpPr>
        <p:spPr>
          <a:xfrm>
            <a:off x="4754245" y="728344"/>
            <a:ext cx="2669542" cy="637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36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CONTENTS</a:t>
            </a:r>
          </a:p>
        </p:txBody>
      </p:sp>
      <p:sp>
        <p:nvSpPr>
          <p:cNvPr id="205" name="灯片编号占位符 9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210" name="组合 7"/>
          <p:cNvGrpSpPr/>
          <p:nvPr/>
        </p:nvGrpSpPr>
        <p:grpSpPr>
          <a:xfrm>
            <a:off x="507118" y="3013074"/>
            <a:ext cx="3137538" cy="1484631"/>
            <a:chOff x="0" y="0"/>
            <a:chExt cx="3137537" cy="1484629"/>
          </a:xfrm>
        </p:grpSpPr>
        <p:sp>
          <p:nvSpPr>
            <p:cNvPr id="206" name="矩形 27"/>
            <p:cNvSpPr/>
            <p:nvPr/>
          </p:nvSpPr>
          <p:spPr>
            <a:xfrm>
              <a:off x="1256030" y="-1"/>
              <a:ext cx="611507" cy="611507"/>
            </a:xfrm>
            <a:prstGeom prst="rect">
              <a:avLst/>
            </a:prstGeom>
            <a:solidFill>
              <a:srgbClr val="1C4372"/>
            </a:solidFill>
            <a:ln w="12700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</a:p>
          </p:txBody>
        </p:sp>
        <p:grpSp>
          <p:nvGrpSpPr>
            <p:cNvPr id="209" name="组合 2"/>
            <p:cNvGrpSpPr/>
            <p:nvPr/>
          </p:nvGrpSpPr>
          <p:grpSpPr>
            <a:xfrm>
              <a:off x="0" y="13334"/>
              <a:ext cx="3137538" cy="1471296"/>
              <a:chOff x="0" y="0"/>
              <a:chExt cx="3137537" cy="1471294"/>
            </a:xfrm>
          </p:grpSpPr>
          <p:sp>
            <p:nvSpPr>
              <p:cNvPr id="207" name="文本框 26"/>
              <p:cNvSpPr txBox="1"/>
              <p:nvPr/>
            </p:nvSpPr>
            <p:spPr>
              <a:xfrm>
                <a:off x="0" y="1138556"/>
                <a:ext cx="3137538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600">
                    <a:solidFill>
                      <a:srgbClr val="1C437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Introduction</a:t>
                </a:r>
              </a:p>
            </p:txBody>
          </p:sp>
          <p:sp>
            <p:nvSpPr>
              <p:cNvPr id="208" name="文本框 28"/>
              <p:cNvSpPr txBox="1"/>
              <p:nvPr/>
            </p:nvSpPr>
            <p:spPr>
              <a:xfrm>
                <a:off x="1197610" y="0"/>
                <a:ext cx="728347" cy="574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01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3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14" name="矩形 5"/>
          <p:cNvSpPr/>
          <p:nvPr/>
        </p:nvSpPr>
        <p:spPr>
          <a:xfrm>
            <a:off x="399143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15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16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17" name="文本框 46"/>
          <p:cNvSpPr txBox="1"/>
          <p:nvPr/>
        </p:nvSpPr>
        <p:spPr>
          <a:xfrm>
            <a:off x="2264410" y="479425"/>
            <a:ext cx="1854200" cy="397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218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219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20" name="1. The structure of the project after rebuilding"/>
          <p:cNvSpPr txBox="1"/>
          <p:nvPr/>
        </p:nvSpPr>
        <p:spPr>
          <a:xfrm>
            <a:off x="1644650" y="2051050"/>
            <a:ext cx="4570413" cy="279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r>
              <a:t>1. The structure of the project after rebuilding</a:t>
            </a:r>
          </a:p>
        </p:txBody>
      </p:sp>
      <p:sp>
        <p:nvSpPr>
          <p:cNvPr id="221" name="2. Show how the functions work"/>
          <p:cNvSpPr txBox="1"/>
          <p:nvPr/>
        </p:nvSpPr>
        <p:spPr>
          <a:xfrm>
            <a:off x="1644650" y="2778442"/>
            <a:ext cx="3227500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r>
              <a:t>2. Show how the functions work</a:t>
            </a:r>
          </a:p>
        </p:txBody>
      </p:sp>
      <p:sp>
        <p:nvSpPr>
          <p:cNvPr id="222" name="3. OneSignal"/>
          <p:cNvSpPr txBox="1"/>
          <p:nvPr/>
        </p:nvSpPr>
        <p:spPr>
          <a:xfrm>
            <a:off x="1644650" y="3505834"/>
            <a:ext cx="1334406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r>
              <a:t>3. OneSignal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26" name="矩形 5"/>
          <p:cNvSpPr/>
          <p:nvPr/>
        </p:nvSpPr>
        <p:spPr>
          <a:xfrm>
            <a:off x="399143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27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28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29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230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231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32" name="1. Reuse pages cause lots of problems"/>
          <p:cNvSpPr txBox="1"/>
          <p:nvPr/>
        </p:nvSpPr>
        <p:spPr>
          <a:xfrm>
            <a:off x="3785393" y="1839753"/>
            <a:ext cx="4230528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27426F"/>
                </a:solidFill>
              </a:defRPr>
            </a:lvl1pPr>
          </a:lstStyle>
          <a:p>
            <a:r>
              <a:t>1. Reuse pages cause lots of problems</a:t>
            </a:r>
          </a:p>
        </p:txBody>
      </p:sp>
      <p:sp>
        <p:nvSpPr>
          <p:cNvPr id="233" name="2. Bad User Interface"/>
          <p:cNvSpPr txBox="1"/>
          <p:nvPr/>
        </p:nvSpPr>
        <p:spPr>
          <a:xfrm>
            <a:off x="3790950" y="3532723"/>
            <a:ext cx="2286980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27426F"/>
                </a:solidFill>
              </a:defRPr>
            </a:lvl1pPr>
          </a:lstStyle>
          <a:p>
            <a:r>
              <a:t>2. Bad User Interface</a:t>
            </a:r>
          </a:p>
        </p:txBody>
      </p:sp>
      <p:sp>
        <p:nvSpPr>
          <p:cNvPr id="234" name="Shape 756"/>
          <p:cNvSpPr/>
          <p:nvPr/>
        </p:nvSpPr>
        <p:spPr>
          <a:xfrm>
            <a:off x="1154428" y="2339021"/>
            <a:ext cx="1127763" cy="1158243"/>
          </a:xfrm>
          <a:prstGeom prst="ellipse">
            <a:avLst/>
          </a:prstGeom>
          <a:solidFill>
            <a:srgbClr val="25599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5" name="文本框 11"/>
          <p:cNvSpPr txBox="1"/>
          <p:nvPr/>
        </p:nvSpPr>
        <p:spPr>
          <a:xfrm>
            <a:off x="1277936" y="2732721"/>
            <a:ext cx="829947" cy="370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Roboto Regular (标题)"/>
                <a:ea typeface="Roboto Regular (标题)"/>
                <a:cs typeface="Roboto Regular (标题)"/>
                <a:sym typeface="Roboto Regular (标题)"/>
              </a:defRPr>
            </a:lvl1pPr>
          </a:lstStyle>
          <a:p>
            <a:r>
              <a:t>  WHY</a:t>
            </a:r>
          </a:p>
        </p:txBody>
      </p:sp>
      <p:sp>
        <p:nvSpPr>
          <p:cNvPr id="236" name="—— The structure of the project after rebuilding"/>
          <p:cNvSpPr txBox="1"/>
          <p:nvPr/>
        </p:nvSpPr>
        <p:spPr>
          <a:xfrm>
            <a:off x="3930650" y="537844"/>
            <a:ext cx="483696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r>
              <a:t>—— The structure of the project after rebuilding</a:t>
            </a:r>
          </a:p>
        </p:txBody>
      </p:sp>
      <p:sp>
        <p:nvSpPr>
          <p:cNvPr id="237" name="-  Have to add complicate additional conditions to deal"/>
          <p:cNvSpPr txBox="1"/>
          <p:nvPr/>
        </p:nvSpPr>
        <p:spPr>
          <a:xfrm>
            <a:off x="4077493" y="2357596"/>
            <a:ext cx="4937622" cy="241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r>
              <a:t>-  Have to add complicate additional conditions to deal </a:t>
            </a:r>
          </a:p>
        </p:txBody>
      </p:sp>
      <p:sp>
        <p:nvSpPr>
          <p:cNvPr id="238" name="-  After fixing a problem, but another will come up soon"/>
          <p:cNvSpPr txBox="1"/>
          <p:nvPr/>
        </p:nvSpPr>
        <p:spPr>
          <a:xfrm>
            <a:off x="4077493" y="2707719"/>
            <a:ext cx="4971158" cy="241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r>
              <a:t>-  After fixing a problem, but another will come up soon </a:t>
            </a:r>
          </a:p>
        </p:txBody>
      </p:sp>
      <p:sp>
        <p:nvSpPr>
          <p:cNvPr id="239" name="-  Too much code in one page(difficult to maintain)"/>
          <p:cNvSpPr txBox="1"/>
          <p:nvPr/>
        </p:nvSpPr>
        <p:spPr>
          <a:xfrm>
            <a:off x="4088779" y="3057842"/>
            <a:ext cx="4500961" cy="241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r>
              <a:t>-  Too much code in one page(difficult to maintain)</a:t>
            </a:r>
          </a:p>
        </p:txBody>
      </p:sp>
      <p:sp>
        <p:nvSpPr>
          <p:cNvPr id="240" name="-  Before data being loaded completely, the view comes up first"/>
          <p:cNvSpPr txBox="1"/>
          <p:nvPr/>
        </p:nvSpPr>
        <p:spPr>
          <a:xfrm>
            <a:off x="4106961" y="4017505"/>
            <a:ext cx="5656462" cy="241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r>
              <a:t>-  Before data being loaded completely, the view comes up first</a:t>
            </a:r>
          </a:p>
        </p:txBody>
      </p:sp>
      <p:sp>
        <p:nvSpPr>
          <p:cNvPr id="241" name="-  Delete many redundant code"/>
          <p:cNvSpPr txBox="1"/>
          <p:nvPr/>
        </p:nvSpPr>
        <p:spPr>
          <a:xfrm>
            <a:off x="4106961" y="4952890"/>
            <a:ext cx="2802732" cy="241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r>
              <a:t>-  Delete many redundant code</a:t>
            </a:r>
          </a:p>
        </p:txBody>
      </p:sp>
      <p:sp>
        <p:nvSpPr>
          <p:cNvPr id="242" name="3. Optimized Code"/>
          <p:cNvSpPr txBox="1"/>
          <p:nvPr/>
        </p:nvSpPr>
        <p:spPr>
          <a:xfrm>
            <a:off x="3803650" y="4468107"/>
            <a:ext cx="2006811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27426F"/>
                </a:solidFill>
              </a:defRPr>
            </a:lvl1pPr>
          </a:lstStyle>
          <a:p>
            <a:r>
              <a:t>3. Optimized Code</a:t>
            </a:r>
          </a:p>
        </p:txBody>
      </p:sp>
      <p:sp>
        <p:nvSpPr>
          <p:cNvPr id="243" name="-  Reflect on if it’s a good way to realize"/>
          <p:cNvSpPr txBox="1"/>
          <p:nvPr/>
        </p:nvSpPr>
        <p:spPr>
          <a:xfrm>
            <a:off x="4103160" y="5323373"/>
            <a:ext cx="3544194" cy="241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r>
              <a:t>-  Reflect on if it’s a good way to realize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6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47" name="矩形 5"/>
          <p:cNvSpPr/>
          <p:nvPr/>
        </p:nvSpPr>
        <p:spPr>
          <a:xfrm>
            <a:off x="437243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48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49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250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51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252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253" name="—— The structure of the project after rebuilding"/>
          <p:cNvSpPr txBox="1"/>
          <p:nvPr/>
        </p:nvSpPr>
        <p:spPr>
          <a:xfrm>
            <a:off x="3930650" y="537844"/>
            <a:ext cx="483696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r>
              <a:t>—— The structure of the project after rebuilding</a:t>
            </a:r>
          </a:p>
        </p:txBody>
      </p:sp>
      <p:sp>
        <p:nvSpPr>
          <p:cNvPr id="254" name="Login page"/>
          <p:cNvSpPr/>
          <p:nvPr/>
        </p:nvSpPr>
        <p:spPr>
          <a:xfrm>
            <a:off x="5479119" y="1003300"/>
            <a:ext cx="1233763" cy="497841"/>
          </a:xfrm>
          <a:prstGeom prst="roundRect">
            <a:avLst>
              <a:gd name="adj" fmla="val 29963"/>
            </a:avLst>
          </a:prstGeom>
          <a:solidFill>
            <a:schemeClr val="accent2"/>
          </a:solidFill>
          <a:ln w="25400">
            <a:solidFill>
              <a:srgbClr val="AD5B24"/>
            </a:solidFill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Login page</a:t>
            </a:r>
          </a:p>
        </p:txBody>
      </p:sp>
      <p:sp>
        <p:nvSpPr>
          <p:cNvPr id="255" name="chooseType(index.vue)"/>
          <p:cNvSpPr/>
          <p:nvPr/>
        </p:nvSpPr>
        <p:spPr>
          <a:xfrm>
            <a:off x="836444" y="2136299"/>
            <a:ext cx="2309196" cy="510541"/>
          </a:xfrm>
          <a:prstGeom prst="roundRect">
            <a:avLst>
              <a:gd name="adj" fmla="val 33491"/>
            </a:avLst>
          </a:prstGeom>
          <a:solidFill>
            <a:schemeClr val="accent6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chooseType(index.vue)</a:t>
            </a:r>
          </a:p>
        </p:txBody>
      </p:sp>
      <p:sp>
        <p:nvSpPr>
          <p:cNvPr id="256" name="detail"/>
          <p:cNvSpPr/>
          <p:nvPr/>
        </p:nvSpPr>
        <p:spPr>
          <a:xfrm>
            <a:off x="4082196" y="2136299"/>
            <a:ext cx="714377" cy="510541"/>
          </a:xfrm>
          <a:prstGeom prst="roundRect">
            <a:avLst>
              <a:gd name="adj" fmla="val 29963"/>
            </a:avLst>
          </a:prstGeom>
          <a:solidFill>
            <a:schemeClr val="accent6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detail</a:t>
            </a:r>
          </a:p>
        </p:txBody>
      </p:sp>
      <p:sp>
        <p:nvSpPr>
          <p:cNvPr id="257" name="preview"/>
          <p:cNvSpPr/>
          <p:nvPr/>
        </p:nvSpPr>
        <p:spPr>
          <a:xfrm>
            <a:off x="7051587" y="2136299"/>
            <a:ext cx="818632" cy="510541"/>
          </a:xfrm>
          <a:prstGeom prst="roundRect">
            <a:avLst>
              <a:gd name="adj" fmla="val 29963"/>
            </a:avLst>
          </a:prstGeom>
          <a:solidFill>
            <a:schemeClr val="accent6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preview</a:t>
            </a:r>
          </a:p>
        </p:txBody>
      </p:sp>
      <p:sp>
        <p:nvSpPr>
          <p:cNvPr id="258" name="project(index.vue)"/>
          <p:cNvSpPr/>
          <p:nvPr/>
        </p:nvSpPr>
        <p:spPr>
          <a:xfrm>
            <a:off x="9515387" y="2136299"/>
            <a:ext cx="1562376" cy="510541"/>
          </a:xfrm>
          <a:prstGeom prst="roundRect">
            <a:avLst>
              <a:gd name="adj" fmla="val 29963"/>
            </a:avLst>
          </a:prstGeom>
          <a:solidFill>
            <a:schemeClr val="accent6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project(index.vue)</a:t>
            </a:r>
          </a:p>
        </p:txBody>
      </p:sp>
      <p:sp>
        <p:nvSpPr>
          <p:cNvPr id="259" name="TypeItem"/>
          <p:cNvSpPr/>
          <p:nvPr/>
        </p:nvSpPr>
        <p:spPr>
          <a:xfrm>
            <a:off x="1053218" y="3850323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TypeItem </a:t>
            </a:r>
          </a:p>
        </p:txBody>
      </p:sp>
      <p:sp>
        <p:nvSpPr>
          <p:cNvPr id="260" name="BasicInfo"/>
          <p:cNvSpPr/>
          <p:nvPr/>
        </p:nvSpPr>
        <p:spPr>
          <a:xfrm>
            <a:off x="1383418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BasicInfo</a:t>
            </a:r>
          </a:p>
        </p:txBody>
      </p:sp>
      <p:sp>
        <p:nvSpPr>
          <p:cNvPr id="261" name="ProjCats"/>
          <p:cNvSpPr/>
          <p:nvPr/>
        </p:nvSpPr>
        <p:spPr>
          <a:xfrm>
            <a:off x="2678818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ProjCats</a:t>
            </a:r>
          </a:p>
        </p:txBody>
      </p:sp>
      <p:sp>
        <p:nvSpPr>
          <p:cNvPr id="262" name="TimeDialog"/>
          <p:cNvSpPr/>
          <p:nvPr/>
        </p:nvSpPr>
        <p:spPr>
          <a:xfrm>
            <a:off x="3974218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TimeDialog</a:t>
            </a:r>
          </a:p>
        </p:txBody>
      </p:sp>
      <p:sp>
        <p:nvSpPr>
          <p:cNvPr id="263" name="index.vue"/>
          <p:cNvSpPr/>
          <p:nvPr/>
        </p:nvSpPr>
        <p:spPr>
          <a:xfrm>
            <a:off x="3339966" y="3376929"/>
            <a:ext cx="928640" cy="510541"/>
          </a:xfrm>
          <a:prstGeom prst="roundRect">
            <a:avLst>
              <a:gd name="adj" fmla="val 29963"/>
            </a:avLst>
          </a:prstGeom>
          <a:solidFill>
            <a:schemeClr val="accent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index.vue</a:t>
            </a:r>
          </a:p>
        </p:txBody>
      </p:sp>
      <p:sp>
        <p:nvSpPr>
          <p:cNvPr id="264" name="_id.vue"/>
          <p:cNvSpPr/>
          <p:nvPr/>
        </p:nvSpPr>
        <p:spPr>
          <a:xfrm>
            <a:off x="4620355" y="3376929"/>
            <a:ext cx="928640" cy="510541"/>
          </a:xfrm>
          <a:prstGeom prst="roundRect">
            <a:avLst>
              <a:gd name="adj" fmla="val 29963"/>
            </a:avLst>
          </a:prstGeom>
          <a:solidFill>
            <a:schemeClr val="accent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_id.vue</a:t>
            </a:r>
          </a:p>
        </p:txBody>
      </p:sp>
      <p:sp>
        <p:nvSpPr>
          <p:cNvPr id="265" name="index.vue"/>
          <p:cNvSpPr/>
          <p:nvPr/>
        </p:nvSpPr>
        <p:spPr>
          <a:xfrm>
            <a:off x="6583106" y="3376929"/>
            <a:ext cx="928640" cy="510541"/>
          </a:xfrm>
          <a:prstGeom prst="roundRect">
            <a:avLst>
              <a:gd name="adj" fmla="val 29963"/>
            </a:avLst>
          </a:prstGeom>
          <a:solidFill>
            <a:schemeClr val="accent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index.vue</a:t>
            </a:r>
          </a:p>
        </p:txBody>
      </p:sp>
      <p:sp>
        <p:nvSpPr>
          <p:cNvPr id="266" name="_id.vue"/>
          <p:cNvSpPr/>
          <p:nvPr/>
        </p:nvSpPr>
        <p:spPr>
          <a:xfrm>
            <a:off x="7864471" y="3376929"/>
            <a:ext cx="928640" cy="510541"/>
          </a:xfrm>
          <a:prstGeom prst="roundRect">
            <a:avLst>
              <a:gd name="adj" fmla="val 29963"/>
            </a:avLst>
          </a:prstGeom>
          <a:solidFill>
            <a:schemeClr val="accent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_id.vue</a:t>
            </a:r>
          </a:p>
        </p:txBody>
      </p:sp>
      <p:sp>
        <p:nvSpPr>
          <p:cNvPr id="267" name="FillDialog"/>
          <p:cNvSpPr/>
          <p:nvPr/>
        </p:nvSpPr>
        <p:spPr>
          <a:xfrm>
            <a:off x="5440148" y="5114052"/>
            <a:ext cx="1022203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FillDialog</a:t>
            </a:r>
          </a:p>
        </p:txBody>
      </p:sp>
      <p:sp>
        <p:nvSpPr>
          <p:cNvPr id="268" name="ImgDialog"/>
          <p:cNvSpPr/>
          <p:nvPr/>
        </p:nvSpPr>
        <p:spPr>
          <a:xfrm>
            <a:off x="6713687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ImgDialog</a:t>
            </a:r>
          </a:p>
        </p:txBody>
      </p:sp>
      <p:sp>
        <p:nvSpPr>
          <p:cNvPr id="269" name="ProjDoc"/>
          <p:cNvSpPr/>
          <p:nvPr/>
        </p:nvSpPr>
        <p:spPr>
          <a:xfrm>
            <a:off x="7974140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ProjDoc</a:t>
            </a:r>
          </a:p>
        </p:txBody>
      </p:sp>
      <p:sp>
        <p:nvSpPr>
          <p:cNvPr id="270" name="SavingDialog"/>
          <p:cNvSpPr/>
          <p:nvPr/>
        </p:nvSpPr>
        <p:spPr>
          <a:xfrm>
            <a:off x="9292835" y="5114052"/>
            <a:ext cx="1246463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SavingDialog</a:t>
            </a:r>
          </a:p>
        </p:txBody>
      </p:sp>
      <p:sp>
        <p:nvSpPr>
          <p:cNvPr id="271" name="TipDialog"/>
          <p:cNvSpPr/>
          <p:nvPr/>
        </p:nvSpPr>
        <p:spPr>
          <a:xfrm>
            <a:off x="10748555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TipDialog</a:t>
            </a:r>
          </a:p>
        </p:txBody>
      </p:sp>
      <p:sp>
        <p:nvSpPr>
          <p:cNvPr id="272" name="ProjItem"/>
          <p:cNvSpPr/>
          <p:nvPr/>
        </p:nvSpPr>
        <p:spPr>
          <a:xfrm>
            <a:off x="9836662" y="3850323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5"/>
              <a:lumOff val="-10350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ProjItem </a:t>
            </a:r>
          </a:p>
        </p:txBody>
      </p:sp>
      <p:sp>
        <p:nvSpPr>
          <p:cNvPr id="273" name="线条"/>
          <p:cNvSpPr/>
          <p:nvPr/>
        </p:nvSpPr>
        <p:spPr>
          <a:xfrm flipV="1">
            <a:off x="6096000" y="1487091"/>
            <a:ext cx="0" cy="27940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74" name="线条"/>
          <p:cNvSpPr/>
          <p:nvPr/>
        </p:nvSpPr>
        <p:spPr>
          <a:xfrm flipH="1" flipV="1">
            <a:off x="1928738" y="1750695"/>
            <a:ext cx="841072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75" name="线条"/>
          <p:cNvSpPr/>
          <p:nvPr/>
        </p:nvSpPr>
        <p:spPr>
          <a:xfrm>
            <a:off x="1940241" y="1752599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76" name="线条"/>
          <p:cNvSpPr/>
          <p:nvPr/>
        </p:nvSpPr>
        <p:spPr>
          <a:xfrm>
            <a:off x="4439384" y="1752599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77" name="线条"/>
          <p:cNvSpPr/>
          <p:nvPr/>
        </p:nvSpPr>
        <p:spPr>
          <a:xfrm>
            <a:off x="7460902" y="1760456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78" name="线条"/>
          <p:cNvSpPr/>
          <p:nvPr/>
        </p:nvSpPr>
        <p:spPr>
          <a:xfrm>
            <a:off x="10321974" y="1752599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79" name="线条"/>
          <p:cNvSpPr/>
          <p:nvPr/>
        </p:nvSpPr>
        <p:spPr>
          <a:xfrm flipH="1">
            <a:off x="1564319" y="2628619"/>
            <a:ext cx="1" cy="12399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80" name="线条"/>
          <p:cNvSpPr/>
          <p:nvPr/>
        </p:nvSpPr>
        <p:spPr>
          <a:xfrm>
            <a:off x="3816985" y="2984499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81" name="线条"/>
          <p:cNvSpPr/>
          <p:nvPr/>
        </p:nvSpPr>
        <p:spPr>
          <a:xfrm>
            <a:off x="5059275" y="2998033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82" name="线条"/>
          <p:cNvSpPr/>
          <p:nvPr/>
        </p:nvSpPr>
        <p:spPr>
          <a:xfrm>
            <a:off x="7047425" y="2977277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83" name="线条"/>
          <p:cNvSpPr/>
          <p:nvPr/>
        </p:nvSpPr>
        <p:spPr>
          <a:xfrm>
            <a:off x="8290690" y="2998033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84" name="线条"/>
          <p:cNvSpPr/>
          <p:nvPr/>
        </p:nvSpPr>
        <p:spPr>
          <a:xfrm>
            <a:off x="3809803" y="2987873"/>
            <a:ext cx="125916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85" name="线条"/>
          <p:cNvSpPr/>
          <p:nvPr/>
        </p:nvSpPr>
        <p:spPr>
          <a:xfrm>
            <a:off x="7048303" y="2987873"/>
            <a:ext cx="125916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86" name="线条"/>
          <p:cNvSpPr/>
          <p:nvPr/>
        </p:nvSpPr>
        <p:spPr>
          <a:xfrm>
            <a:off x="4439384" y="2625726"/>
            <a:ext cx="1" cy="36595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87" name="线条"/>
          <p:cNvSpPr/>
          <p:nvPr/>
        </p:nvSpPr>
        <p:spPr>
          <a:xfrm>
            <a:off x="7471008" y="2615643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88" name="线条"/>
          <p:cNvSpPr/>
          <p:nvPr/>
        </p:nvSpPr>
        <p:spPr>
          <a:xfrm>
            <a:off x="10347763" y="2628619"/>
            <a:ext cx="1" cy="12399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89" name="线条"/>
          <p:cNvSpPr/>
          <p:nvPr/>
        </p:nvSpPr>
        <p:spPr>
          <a:xfrm>
            <a:off x="1991041" y="4627168"/>
            <a:ext cx="1" cy="5232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90" name="线条"/>
          <p:cNvSpPr/>
          <p:nvPr/>
        </p:nvSpPr>
        <p:spPr>
          <a:xfrm>
            <a:off x="3189919" y="46390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91" name="线条"/>
          <p:cNvSpPr/>
          <p:nvPr/>
        </p:nvSpPr>
        <p:spPr>
          <a:xfrm>
            <a:off x="4409119" y="4627168"/>
            <a:ext cx="1" cy="5232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92" name="线条"/>
          <p:cNvSpPr/>
          <p:nvPr/>
        </p:nvSpPr>
        <p:spPr>
          <a:xfrm>
            <a:off x="5989349" y="46517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93" name="线条"/>
          <p:cNvSpPr/>
          <p:nvPr/>
        </p:nvSpPr>
        <p:spPr>
          <a:xfrm>
            <a:off x="1979710" y="4632723"/>
            <a:ext cx="2420418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4" name="线条"/>
          <p:cNvSpPr/>
          <p:nvPr/>
        </p:nvSpPr>
        <p:spPr>
          <a:xfrm flipV="1">
            <a:off x="3804285" y="3901911"/>
            <a:ext cx="1" cy="73783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5" name="线条"/>
          <p:cNvSpPr/>
          <p:nvPr/>
        </p:nvSpPr>
        <p:spPr>
          <a:xfrm flipV="1">
            <a:off x="3885962" y="3901911"/>
            <a:ext cx="1198714" cy="71594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6" name="线条"/>
          <p:cNvSpPr/>
          <p:nvPr/>
        </p:nvSpPr>
        <p:spPr>
          <a:xfrm>
            <a:off x="5980589" y="4645423"/>
            <a:ext cx="5269946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7" name="线条"/>
          <p:cNvSpPr/>
          <p:nvPr/>
        </p:nvSpPr>
        <p:spPr>
          <a:xfrm flipV="1">
            <a:off x="7043163" y="3860182"/>
            <a:ext cx="1" cy="79589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8" name="线条"/>
          <p:cNvSpPr/>
          <p:nvPr/>
        </p:nvSpPr>
        <p:spPr>
          <a:xfrm flipV="1">
            <a:off x="8336253" y="3872882"/>
            <a:ext cx="1" cy="77399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99" name="线条"/>
          <p:cNvSpPr/>
          <p:nvPr/>
        </p:nvSpPr>
        <p:spPr>
          <a:xfrm>
            <a:off x="7322849" y="46517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300" name="线条"/>
          <p:cNvSpPr/>
          <p:nvPr/>
        </p:nvSpPr>
        <p:spPr>
          <a:xfrm>
            <a:off x="8485240" y="46517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301" name="线条"/>
          <p:cNvSpPr/>
          <p:nvPr/>
        </p:nvSpPr>
        <p:spPr>
          <a:xfrm>
            <a:off x="9987656" y="46517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302" name="线条"/>
          <p:cNvSpPr/>
          <p:nvPr/>
        </p:nvSpPr>
        <p:spPr>
          <a:xfrm>
            <a:off x="11246651" y="4650497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06" name="矩形 5"/>
          <p:cNvSpPr/>
          <p:nvPr/>
        </p:nvSpPr>
        <p:spPr>
          <a:xfrm>
            <a:off x="399143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07" name="矩形"/>
          <p:cNvSpPr/>
          <p:nvPr/>
        </p:nvSpPr>
        <p:spPr>
          <a:xfrm>
            <a:off x="6707733" y="1025177"/>
            <a:ext cx="4954886" cy="48076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4">
                <a:lumOff val="-9997"/>
              </a:schemeClr>
            </a:solidFill>
          </a:ln>
        </p:spPr>
        <p:txBody>
          <a:bodyPr lIns="0" tIns="0" rIns="0" bIns="0"/>
          <a:lstStyle/>
          <a:p>
            <a:pPr>
              <a:defRPr>
                <a:solidFill>
                  <a:schemeClr val="accent4">
                    <a:lumOff val="-9997"/>
                  </a:schemeClr>
                </a:solidFill>
              </a:defRPr>
            </a:pPr>
          </a:p>
        </p:txBody>
      </p:sp>
      <p:sp>
        <p:nvSpPr>
          <p:cNvPr id="308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09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10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11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312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313" name="——  Show how the functions work"/>
          <p:cNvSpPr txBox="1"/>
          <p:nvPr/>
        </p:nvSpPr>
        <p:spPr>
          <a:xfrm>
            <a:off x="3968750" y="537844"/>
            <a:ext cx="3557563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r>
              <a:t>——  Show how the functions work</a:t>
            </a:r>
          </a:p>
        </p:txBody>
      </p:sp>
      <p:sp>
        <p:nvSpPr>
          <p:cNvPr id="314" name="ONLINE"/>
          <p:cNvSpPr/>
          <p:nvPr/>
        </p:nvSpPr>
        <p:spPr>
          <a:xfrm>
            <a:off x="1612900" y="1409700"/>
            <a:ext cx="1270000" cy="1270000"/>
          </a:xfrm>
          <a:prstGeom prst="ellipse">
            <a:avLst/>
          </a:prstGeom>
          <a:solidFill>
            <a:schemeClr val="accent6">
              <a:satOff val="-3455"/>
              <a:lumOff val="26078"/>
            </a:schemeClr>
          </a:solidFill>
          <a:ln w="25400">
            <a:solidFill>
              <a:schemeClr val="accent6">
                <a:lumOff val="-9566"/>
              </a:schemeClr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chemeClr val="accent6">
                    <a:lumOff val="-9566"/>
                  </a:schemeClr>
                </a:solidFill>
              </a:defRPr>
            </a:lvl1pPr>
          </a:lstStyle>
          <a:p>
            <a:r>
              <a:t>ONLINE</a:t>
            </a:r>
          </a:p>
        </p:txBody>
      </p:sp>
      <p:sp>
        <p:nvSpPr>
          <p:cNvPr id="315" name="OFFLINE"/>
          <p:cNvSpPr/>
          <p:nvPr/>
        </p:nvSpPr>
        <p:spPr>
          <a:xfrm>
            <a:off x="1612900" y="3708400"/>
            <a:ext cx="1270000" cy="1270000"/>
          </a:xfrm>
          <a:prstGeom prst="ellipse">
            <a:avLst/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2"/>
                <a:lumOff val="-11213"/>
              </a:schemeClr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chemeClr val="accent2">
                    <a:satOff val="-18192"/>
                    <a:lumOff val="-11213"/>
                  </a:schemeClr>
                </a:solidFill>
              </a:defRPr>
            </a:lvl1pPr>
          </a:lstStyle>
          <a:p>
            <a:r>
              <a:t>OFFLINE</a:t>
            </a:r>
          </a:p>
        </p:txBody>
      </p:sp>
      <p:sp>
        <p:nvSpPr>
          <p:cNvPr id="316" name="Create a project"/>
          <p:cNvSpPr/>
          <p:nvPr/>
        </p:nvSpPr>
        <p:spPr>
          <a:xfrm>
            <a:off x="6901060" y="1692994"/>
            <a:ext cx="2060180" cy="703412"/>
          </a:xfrm>
          <a:prstGeom prst="roundRect">
            <a:avLst>
              <a:gd name="adj" fmla="val 27082"/>
            </a:avLst>
          </a:prstGeom>
          <a:solidFill>
            <a:schemeClr val="accent6">
              <a:satOff val="-3455"/>
              <a:lumOff val="26078"/>
            </a:schemeClr>
          </a:solidFill>
          <a:ln w="25400">
            <a:solidFill>
              <a:schemeClr val="accent6">
                <a:lumOff val="-9566"/>
              </a:schemeClr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chemeClr val="accent6">
                    <a:lumOff val="-9566"/>
                  </a:schemeClr>
                </a:solidFill>
              </a:defRPr>
            </a:lvl1pPr>
          </a:lstStyle>
          <a:p>
            <a:r>
              <a:t>Create a project</a:t>
            </a:r>
          </a:p>
        </p:txBody>
      </p:sp>
      <p:sp>
        <p:nvSpPr>
          <p:cNvPr id="317" name="Update a project"/>
          <p:cNvSpPr/>
          <p:nvPr/>
        </p:nvSpPr>
        <p:spPr>
          <a:xfrm>
            <a:off x="9258300" y="1692994"/>
            <a:ext cx="2060179" cy="703412"/>
          </a:xfrm>
          <a:prstGeom prst="roundRect">
            <a:avLst>
              <a:gd name="adj" fmla="val 27082"/>
            </a:avLst>
          </a:prstGeom>
          <a:solidFill>
            <a:schemeClr val="accent6">
              <a:satOff val="-3455"/>
              <a:lumOff val="26078"/>
            </a:schemeClr>
          </a:solidFill>
          <a:ln w="25400">
            <a:solidFill>
              <a:schemeClr val="accent6">
                <a:lumOff val="-9566"/>
              </a:schemeClr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chemeClr val="accent6">
                    <a:lumOff val="-9566"/>
                  </a:schemeClr>
                </a:solidFill>
              </a:defRPr>
            </a:lvl1pPr>
          </a:lstStyle>
          <a:p>
            <a:r>
              <a:t>Update a project</a:t>
            </a:r>
          </a:p>
        </p:txBody>
      </p:sp>
      <p:sp>
        <p:nvSpPr>
          <p:cNvPr id="318" name="Create a project"/>
          <p:cNvSpPr/>
          <p:nvPr/>
        </p:nvSpPr>
        <p:spPr>
          <a:xfrm>
            <a:off x="6901060" y="3991694"/>
            <a:ext cx="2060180" cy="703412"/>
          </a:xfrm>
          <a:prstGeom prst="roundRect">
            <a:avLst>
              <a:gd name="adj" fmla="val 27082"/>
            </a:avLst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2"/>
                <a:lumOff val="-11213"/>
              </a:schemeClr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chemeClr val="accent2">
                    <a:satOff val="-18192"/>
                    <a:lumOff val="-11213"/>
                  </a:schemeClr>
                </a:solidFill>
              </a:defRPr>
            </a:lvl1pPr>
          </a:lstStyle>
          <a:p>
            <a:r>
              <a:t>Create a project</a:t>
            </a:r>
          </a:p>
        </p:txBody>
      </p:sp>
      <p:sp>
        <p:nvSpPr>
          <p:cNvPr id="319" name="Search  projects"/>
          <p:cNvSpPr/>
          <p:nvPr/>
        </p:nvSpPr>
        <p:spPr>
          <a:xfrm>
            <a:off x="4259460" y="3991694"/>
            <a:ext cx="2060180" cy="703412"/>
          </a:xfrm>
          <a:prstGeom prst="roundRect">
            <a:avLst>
              <a:gd name="adj" fmla="val 27082"/>
            </a:avLst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2"/>
                <a:lumOff val="-11213"/>
              </a:schemeClr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chemeClr val="accent2">
                    <a:satOff val="-18192"/>
                    <a:lumOff val="-11213"/>
                  </a:schemeClr>
                </a:solidFill>
              </a:defRPr>
            </a:lvl1pPr>
          </a:lstStyle>
          <a:p>
            <a:r>
              <a:t>Search  projects </a:t>
            </a:r>
          </a:p>
        </p:txBody>
      </p:sp>
      <p:sp>
        <p:nvSpPr>
          <p:cNvPr id="320" name="Search a project"/>
          <p:cNvSpPr/>
          <p:nvPr/>
        </p:nvSpPr>
        <p:spPr>
          <a:xfrm>
            <a:off x="4259460" y="1692994"/>
            <a:ext cx="2060180" cy="703412"/>
          </a:xfrm>
          <a:prstGeom prst="roundRect">
            <a:avLst>
              <a:gd name="adj" fmla="val 27082"/>
            </a:avLst>
          </a:prstGeom>
          <a:solidFill>
            <a:schemeClr val="accent6">
              <a:satOff val="-3455"/>
              <a:lumOff val="26078"/>
            </a:schemeClr>
          </a:solidFill>
          <a:ln w="25400">
            <a:solidFill>
              <a:schemeClr val="accent6">
                <a:lumOff val="-9566"/>
              </a:schemeClr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chemeClr val="accent6">
                    <a:lumOff val="-9566"/>
                  </a:schemeClr>
                </a:solidFill>
              </a:defRPr>
            </a:lvl1pPr>
          </a:lstStyle>
          <a:p>
            <a:r>
              <a:t>Search a project</a:t>
            </a:r>
          </a:p>
        </p:txBody>
      </p:sp>
      <p:sp>
        <p:nvSpPr>
          <p:cNvPr id="321" name="Update a project…"/>
          <p:cNvSpPr/>
          <p:nvPr/>
        </p:nvSpPr>
        <p:spPr>
          <a:xfrm>
            <a:off x="9372600" y="3077294"/>
            <a:ext cx="2060179" cy="910134"/>
          </a:xfrm>
          <a:prstGeom prst="roundRect">
            <a:avLst>
              <a:gd name="adj" fmla="val 20931"/>
            </a:avLst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2"/>
                <a:lumOff val="-11213"/>
              </a:schemeClr>
            </a:solidFill>
          </a:ln>
        </p:spPr>
        <p:txBody>
          <a:bodyPr lIns="0" tIns="0" rIns="0" bIns="0" anchor="ctr"/>
          <a:lstStyle/>
          <a:p>
            <a:pPr algn="ctr">
              <a:defRPr b="1">
                <a:solidFill>
                  <a:schemeClr val="accent2">
                    <a:satOff val="-18192"/>
                    <a:lumOff val="-11213"/>
                  </a:schemeClr>
                </a:solidFill>
              </a:defRPr>
            </a:pPr>
            <a:r>
              <a:t>Update a project</a:t>
            </a:r>
          </a:p>
          <a:p>
            <a:pPr algn="ctr">
              <a:defRPr b="1">
                <a:solidFill>
                  <a:schemeClr val="accent2">
                    <a:satOff val="-18192"/>
                    <a:lumOff val="-11213"/>
                  </a:schemeClr>
                </a:solidFill>
              </a:defRPr>
            </a:pPr>
            <a:r>
              <a:t>In DB</a:t>
            </a:r>
          </a:p>
        </p:txBody>
      </p:sp>
      <p:sp>
        <p:nvSpPr>
          <p:cNvPr id="322" name="Update a project…"/>
          <p:cNvSpPr/>
          <p:nvPr/>
        </p:nvSpPr>
        <p:spPr>
          <a:xfrm>
            <a:off x="9372600" y="4448894"/>
            <a:ext cx="2060179" cy="910134"/>
          </a:xfrm>
          <a:prstGeom prst="roundRect">
            <a:avLst>
              <a:gd name="adj" fmla="val 20931"/>
            </a:avLst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2"/>
                <a:lumOff val="-11213"/>
              </a:schemeClr>
            </a:solidFill>
          </a:ln>
        </p:spPr>
        <p:txBody>
          <a:bodyPr lIns="0" tIns="0" rIns="0" bIns="0" anchor="ctr"/>
          <a:lstStyle/>
          <a:p>
            <a:pPr algn="ctr">
              <a:defRPr b="1">
                <a:solidFill>
                  <a:schemeClr val="accent2">
                    <a:satOff val="-18192"/>
                    <a:lumOff val="-11213"/>
                  </a:schemeClr>
                </a:solidFill>
              </a:defRPr>
            </a:pPr>
            <a:r>
              <a:t>Update a project</a:t>
            </a:r>
          </a:p>
          <a:p>
            <a:pPr algn="ctr">
              <a:defRPr b="1">
                <a:solidFill>
                  <a:schemeClr val="accent2">
                    <a:satOff val="-18192"/>
                    <a:lumOff val="-11213"/>
                  </a:schemeClr>
                </a:solidFill>
              </a:defRPr>
            </a:pPr>
            <a:r>
              <a:t>Not In DB</a:t>
            </a:r>
          </a:p>
        </p:txBody>
      </p:sp>
      <p:sp>
        <p:nvSpPr>
          <p:cNvPr id="323" name="Generate Pictures"/>
          <p:cNvSpPr/>
          <p:nvPr/>
        </p:nvSpPr>
        <p:spPr>
          <a:xfrm>
            <a:off x="7098741" y="2842344"/>
            <a:ext cx="1664819" cy="703412"/>
          </a:xfrm>
          <a:prstGeom prst="roundRect">
            <a:avLst>
              <a:gd name="adj" fmla="val 27082"/>
            </a:avLst>
          </a:prstGeom>
          <a:solidFill>
            <a:schemeClr val="accent4">
              <a:lumOff val="12500"/>
            </a:schemeClr>
          </a:solidFill>
          <a:ln w="25400">
            <a:solidFill>
              <a:schemeClr val="accent4">
                <a:lumOff val="-9997"/>
              </a:schemeClr>
            </a:solidFill>
          </a:ln>
        </p:spPr>
        <p:txBody>
          <a:bodyPr lIns="0" tIns="0" rIns="0" bIns="0" anchor="ctr"/>
          <a:lstStyle>
            <a:lvl1pPr algn="ctr">
              <a:defRPr b="1">
                <a:solidFill>
                  <a:schemeClr val="accent4">
                    <a:lumOff val="-9997"/>
                  </a:schemeClr>
                </a:solidFill>
              </a:defRPr>
            </a:lvl1pPr>
          </a:lstStyle>
          <a:p>
            <a:r>
              <a:t>Generate Pictures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6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27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28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29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30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31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332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333" name="—— Onesignal"/>
          <p:cNvSpPr txBox="1"/>
          <p:nvPr/>
        </p:nvSpPr>
        <p:spPr>
          <a:xfrm>
            <a:off x="3943350" y="537844"/>
            <a:ext cx="3454400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r>
              <a:t>—— </a:t>
            </a:r>
            <a:r>
              <a:rPr lang="en-US"/>
              <a:t>Use </a:t>
            </a:r>
            <a:r>
              <a:t>Onesignal </a:t>
            </a:r>
            <a:r>
              <a:rPr lang="en-US"/>
              <a:t>realize PUSH</a:t>
            </a:r>
            <a:endParaRPr lang="en-US"/>
          </a:p>
        </p:txBody>
      </p:sp>
      <p:pic>
        <p:nvPicPr>
          <p:cNvPr id="334" name="onesignal实际场景.jpg" descr="onesignal实际场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443" y="1143729"/>
            <a:ext cx="2194813" cy="457054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9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60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61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62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63" name="灯片编号占位符 7"/>
          <p:cNvSpPr txBox="1"/>
          <p:nvPr>
            <p:ph type="sldNum" sz="quarter" idx="4294967295"/>
          </p:nvPr>
        </p:nvSpPr>
        <p:spPr>
          <a:xfrm>
            <a:off x="11080146" y="6404293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64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365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366" name="—— Onesignal"/>
          <p:cNvSpPr txBox="1"/>
          <p:nvPr/>
        </p:nvSpPr>
        <p:spPr>
          <a:xfrm>
            <a:off x="3943350" y="537844"/>
            <a:ext cx="4914900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r>
              <a:t>—— Onesignal </a:t>
            </a:r>
            <a:r>
              <a:rPr lang="en-US"/>
              <a:t>edit the information and preview</a:t>
            </a:r>
            <a:r>
              <a:t> </a:t>
            </a:r>
          </a:p>
        </p:txBody>
      </p:sp>
      <p:pic>
        <p:nvPicPr>
          <p:cNvPr id="367" name="onesignal消息定义和预览.png" descr="onesignal消息定义和预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97" y="947325"/>
            <a:ext cx="6720888" cy="52248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图片 3" descr="图片 3"/>
          <p:cNvPicPr>
            <a:picLocks noChangeAspect="1"/>
          </p:cNvPicPr>
          <p:nvPr/>
        </p:nvPicPr>
        <p:blipFill>
          <a:blip r:embed="rId1"/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7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38" name="矩形 5"/>
          <p:cNvSpPr/>
          <p:nvPr/>
        </p:nvSpPr>
        <p:spPr>
          <a:xfrm>
            <a:off x="399506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39" name="直角三角形 6"/>
          <p:cNvSpPr/>
          <p:nvPr/>
        </p:nvSpPr>
        <p:spPr>
          <a:xfrm rot="16200000" flipH="1" flipV="1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40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blurRad="50800" dist="38100" dir="135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pPr>
          </a:p>
        </p:txBody>
      </p:sp>
      <p:sp>
        <p:nvSpPr>
          <p:cNvPr id="341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42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Introduction</a:t>
            </a:r>
          </a:p>
        </p:txBody>
      </p:sp>
      <p:sp>
        <p:nvSpPr>
          <p:cNvPr id="343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344" name="—— Onesignal"/>
          <p:cNvSpPr txBox="1"/>
          <p:nvPr/>
        </p:nvSpPr>
        <p:spPr>
          <a:xfrm>
            <a:off x="3943350" y="537844"/>
            <a:ext cx="3695700" cy="2768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 algn="l"/>
            <a:r>
              <a:t>—— Onesignal </a:t>
            </a:r>
            <a:r>
              <a:rPr lang="en-US"/>
              <a:t>backend for analysis</a:t>
            </a:r>
            <a:endParaRPr lang="en-US"/>
          </a:p>
        </p:txBody>
      </p:sp>
      <p:pic>
        <p:nvPicPr>
          <p:cNvPr id="345" name="onesignal推送发送后的分析.png" descr="onesignal推送发送后的分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72" y="1167961"/>
            <a:ext cx="9580028" cy="49949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WPS 演示</Application>
  <PresentationFormat/>
  <Paragraphs>203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Helvetica</vt:lpstr>
      <vt:lpstr>等线</vt:lpstr>
      <vt:lpstr>等线 Light</vt:lpstr>
      <vt:lpstr>Arial</vt:lpstr>
      <vt:lpstr>Calibri</vt:lpstr>
      <vt:lpstr>Roboto Regular (标题)</vt:lpstr>
      <vt:lpstr>Times New Roman (正文)</vt:lpstr>
      <vt:lpstr>微软雅黑</vt:lpstr>
      <vt:lpstr>Helvetica Light</vt:lpstr>
      <vt:lpstr>Segoe Print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王璨</cp:lastModifiedBy>
  <cp:revision>4</cp:revision>
  <dcterms:created xsi:type="dcterms:W3CDTF">2019-05-19T12:49:00Z</dcterms:created>
  <dcterms:modified xsi:type="dcterms:W3CDTF">2019-05-19T12:56:49Z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