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334" r:id="rId7"/>
    <p:sldId id="338" r:id="rId8"/>
    <p:sldId id="335" r:id="rId9"/>
    <p:sldId id="339" r:id="rId10"/>
    <p:sldId id="264" r:id="rId11"/>
    <p:sldId id="281" r:id="rId12"/>
    <p:sldId id="287" r:id="rId13"/>
    <p:sldId id="329" r:id="rId14"/>
    <p:sldId id="330" r:id="rId15"/>
    <p:sldId id="331" r:id="rId16"/>
    <p:sldId id="3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F9F"/>
    <a:srgbClr val="1C4372"/>
    <a:srgbClr val="0F6E9E"/>
    <a:srgbClr val="3BB525"/>
    <a:srgbClr val="F0D8A7"/>
    <a:srgbClr val="2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11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B697-D204-47B6-A69E-835EBEE39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7164" y="524907"/>
            <a:ext cx="929640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</a:rPr>
              <a:t>A </a:t>
            </a:r>
            <a:r>
              <a:rPr lang="en-US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</a:rPr>
              <a:t>order </a:t>
            </a:r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</a:rPr>
              <a:t>management system </a:t>
            </a:r>
            <a:r>
              <a:rPr lang="zh-CN" altLang="en-US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</a:rPr>
              <a:t>realized with Progressive Web Apps(PWA)</a:t>
            </a:r>
            <a:endParaRPr lang="zh-CN" altLang="en-US" sz="4000" spc="300" dirty="0">
              <a:solidFill>
                <a:srgbClr val="1C4372"/>
              </a:solidFill>
              <a:latin typeface="Times New Roman (正文)" charset="0"/>
              <a:ea typeface="微软雅黑" panose="020B0503020204020204" pitchFamily="34" charset="-122"/>
              <a:cs typeface="Times New Roman (正文)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78070" y="5575300"/>
            <a:ext cx="2436495" cy="875965"/>
          </a:xfrm>
          <a:prstGeom prst="roundRect">
            <a:avLst>
              <a:gd name="adj" fmla="val 33061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WangCan &amp;LuoRunyi</a:t>
            </a:r>
            <a:endParaRPr lang="en-US" altLang="zh-CN" sz="20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0">
            <a:off x="4645025" y="5838190"/>
            <a:ext cx="349250" cy="349250"/>
            <a:chOff x="6674909" y="4916673"/>
            <a:chExt cx="349404" cy="349404"/>
          </a:xfrm>
        </p:grpSpPr>
        <p:sp>
          <p:nvSpPr>
            <p:cNvPr id="16" name="Freeform 106"/>
            <p:cNvSpPr/>
            <p:nvPr/>
          </p:nvSpPr>
          <p:spPr bwMode="auto">
            <a:xfrm>
              <a:off x="6723964" y="4966579"/>
              <a:ext cx="257643" cy="249592"/>
            </a:xfrm>
            <a:custGeom>
              <a:avLst/>
              <a:gdLst>
                <a:gd name="T0" fmla="*/ 256 w 256"/>
                <a:gd name="T1" fmla="*/ 236 h 248"/>
                <a:gd name="T2" fmla="*/ 256 w 256"/>
                <a:gd name="T3" fmla="*/ 236 h 248"/>
                <a:gd name="T4" fmla="*/ 244 w 256"/>
                <a:gd name="T5" fmla="*/ 248 h 248"/>
                <a:gd name="T6" fmla="*/ 12 w 256"/>
                <a:gd name="T7" fmla="*/ 248 h 248"/>
                <a:gd name="T8" fmla="*/ 0 w 256"/>
                <a:gd name="T9" fmla="*/ 236 h 248"/>
                <a:gd name="T10" fmla="*/ 0 w 256"/>
                <a:gd name="T11" fmla="*/ 236 h 248"/>
                <a:gd name="T12" fmla="*/ 0 w 256"/>
                <a:gd name="T13" fmla="*/ 236 h 248"/>
                <a:gd name="T14" fmla="*/ 32 w 256"/>
                <a:gd name="T15" fmla="*/ 176 h 248"/>
                <a:gd name="T16" fmla="*/ 70 w 256"/>
                <a:gd name="T17" fmla="*/ 164 h 248"/>
                <a:gd name="T18" fmla="*/ 100 w 256"/>
                <a:gd name="T19" fmla="*/ 150 h 248"/>
                <a:gd name="T20" fmla="*/ 100 w 256"/>
                <a:gd name="T21" fmla="*/ 127 h 248"/>
                <a:gd name="T22" fmla="*/ 88 w 256"/>
                <a:gd name="T23" fmla="*/ 97 h 248"/>
                <a:gd name="T24" fmla="*/ 80 w 256"/>
                <a:gd name="T25" fmla="*/ 85 h 248"/>
                <a:gd name="T26" fmla="*/ 84 w 256"/>
                <a:gd name="T27" fmla="*/ 65 h 248"/>
                <a:gd name="T28" fmla="*/ 82 w 256"/>
                <a:gd name="T29" fmla="*/ 39 h 248"/>
                <a:gd name="T30" fmla="*/ 129 w 256"/>
                <a:gd name="T31" fmla="*/ 0 h 248"/>
                <a:gd name="T32" fmla="*/ 175 w 256"/>
                <a:gd name="T33" fmla="*/ 39 h 248"/>
                <a:gd name="T34" fmla="*/ 173 w 256"/>
                <a:gd name="T35" fmla="*/ 65 h 248"/>
                <a:gd name="T36" fmla="*/ 177 w 256"/>
                <a:gd name="T37" fmla="*/ 85 h 248"/>
                <a:gd name="T38" fmla="*/ 168 w 256"/>
                <a:gd name="T39" fmla="*/ 97 h 248"/>
                <a:gd name="T40" fmla="*/ 156 w 256"/>
                <a:gd name="T41" fmla="*/ 126 h 248"/>
                <a:gd name="T42" fmla="*/ 156 w 256"/>
                <a:gd name="T43" fmla="*/ 150 h 248"/>
                <a:gd name="T44" fmla="*/ 187 w 256"/>
                <a:gd name="T45" fmla="*/ 164 h 248"/>
                <a:gd name="T46" fmla="*/ 224 w 256"/>
                <a:gd name="T47" fmla="*/ 176 h 248"/>
                <a:gd name="T48" fmla="*/ 256 w 256"/>
                <a:gd name="T49" fmla="*/ 23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48">
                  <a:moveTo>
                    <a:pt x="256" y="236"/>
                  </a:moveTo>
                  <a:cubicBezTo>
                    <a:pt x="256" y="236"/>
                    <a:pt x="256" y="236"/>
                    <a:pt x="256" y="236"/>
                  </a:cubicBezTo>
                  <a:cubicBezTo>
                    <a:pt x="256" y="243"/>
                    <a:pt x="251" y="248"/>
                    <a:pt x="244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6" y="248"/>
                    <a:pt x="0" y="243"/>
                    <a:pt x="0" y="23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192"/>
                    <a:pt x="32" y="176"/>
                  </a:cubicBezTo>
                  <a:cubicBezTo>
                    <a:pt x="53" y="166"/>
                    <a:pt x="45" y="174"/>
                    <a:pt x="70" y="164"/>
                  </a:cubicBezTo>
                  <a:cubicBezTo>
                    <a:pt x="94" y="154"/>
                    <a:pt x="100" y="150"/>
                    <a:pt x="100" y="150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91" y="119"/>
                    <a:pt x="88" y="97"/>
                  </a:cubicBezTo>
                  <a:cubicBezTo>
                    <a:pt x="82" y="99"/>
                    <a:pt x="81" y="90"/>
                    <a:pt x="80" y="85"/>
                  </a:cubicBezTo>
                  <a:cubicBezTo>
                    <a:pt x="80" y="80"/>
                    <a:pt x="77" y="63"/>
                    <a:pt x="84" y="65"/>
                  </a:cubicBezTo>
                  <a:cubicBezTo>
                    <a:pt x="82" y="54"/>
                    <a:pt x="81" y="44"/>
                    <a:pt x="82" y="39"/>
                  </a:cubicBezTo>
                  <a:cubicBezTo>
                    <a:pt x="84" y="20"/>
                    <a:pt x="101" y="1"/>
                    <a:pt x="129" y="0"/>
                  </a:cubicBezTo>
                  <a:cubicBezTo>
                    <a:pt x="160" y="1"/>
                    <a:pt x="173" y="20"/>
                    <a:pt x="175" y="39"/>
                  </a:cubicBezTo>
                  <a:cubicBezTo>
                    <a:pt x="175" y="44"/>
                    <a:pt x="174" y="54"/>
                    <a:pt x="173" y="65"/>
                  </a:cubicBezTo>
                  <a:cubicBezTo>
                    <a:pt x="180" y="63"/>
                    <a:pt x="177" y="80"/>
                    <a:pt x="177" y="85"/>
                  </a:cubicBezTo>
                  <a:cubicBezTo>
                    <a:pt x="176" y="90"/>
                    <a:pt x="174" y="99"/>
                    <a:pt x="168" y="97"/>
                  </a:cubicBezTo>
                  <a:cubicBezTo>
                    <a:pt x="166" y="119"/>
                    <a:pt x="156" y="126"/>
                    <a:pt x="156" y="126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50"/>
                    <a:pt x="162" y="153"/>
                    <a:pt x="187" y="164"/>
                  </a:cubicBezTo>
                  <a:cubicBezTo>
                    <a:pt x="212" y="174"/>
                    <a:pt x="204" y="166"/>
                    <a:pt x="224" y="176"/>
                  </a:cubicBezTo>
                  <a:cubicBezTo>
                    <a:pt x="256" y="192"/>
                    <a:pt x="256" y="236"/>
                    <a:pt x="256" y="236"/>
                  </a:cubicBez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txBody>
            <a:bodyPr vert="horz" wrap="square" lIns="38100" tIns="19050" rIns="38100" bIns="19050" numCol="1" anchor="t" anchorCtr="0" compatLnSpc="1"/>
            <a:lstStyle/>
            <a:p>
              <a:endParaRPr lang="en-US" sz="750">
                <a:solidFill>
                  <a:srgbClr val="1C4372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74909" y="4916673"/>
              <a:ext cx="349404" cy="349404"/>
            </a:xfrm>
            <a:prstGeom prst="ellipse">
              <a:avLst/>
            </a:prstGeom>
            <a:noFill/>
            <a:ln w="28575"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372"/>
                </a:solidFill>
              </a:endParaRPr>
            </a:p>
          </p:txBody>
        </p:sp>
      </p:grp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Picture 6" descr="htw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48" y="2553335"/>
            <a:ext cx="2319337" cy="1106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10" descr="zu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73" y="2693035"/>
            <a:ext cx="2222500" cy="1201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49450" y="3895090"/>
            <a:ext cx="7353300" cy="144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normAutofit/>
          </a:bodyPr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de-DE" altLang="de-DE" sz="1800" dirty="0">
                <a:solidFill>
                  <a:schemeClr val="tx1"/>
                </a:solidFill>
                <a:latin typeface="Times New Roman (正文)" charset="0"/>
                <a:cs typeface="Times New Roman (正文)" charset="0"/>
              </a:rPr>
              <a:t>HOCHSCHULE FÜR TECHNIK UND WIRTSCHAFT DRESDEN (FH) Fakultät Informatik/Mathematik</a:t>
            </a:r>
            <a:endParaRPr lang="de-DE" altLang="de-DE" sz="1800" dirty="0">
              <a:solidFill>
                <a:schemeClr val="tx1"/>
              </a:solidFill>
              <a:latin typeface="Times New Roman (正文)" charset="0"/>
              <a:cs typeface="Times New Roman (正文)" charset="0"/>
            </a:endParaRPr>
          </a:p>
          <a:p>
            <a:pPr lvl="0"/>
            <a:r>
              <a:rPr lang="de-DE" altLang="zh-CN" sz="1800" dirty="0">
                <a:solidFill>
                  <a:schemeClr val="tx1"/>
                </a:solidFill>
                <a:latin typeface="Times New Roman (正文)" charset="0"/>
                <a:ea typeface="宋体" panose="02010600030101010101" pitchFamily="2" charset="-122"/>
                <a:cs typeface="Times New Roman (正文)" charset="0"/>
              </a:rPr>
              <a:t>ZHEJIANG UNIVERSITY OF SCIENCE AND TECHNOLOGY(ZUST)</a:t>
            </a:r>
            <a:endParaRPr lang="de-DE" altLang="zh-CN" sz="1800" dirty="0">
              <a:solidFill>
                <a:schemeClr val="tx1"/>
              </a:solidFill>
              <a:latin typeface="Times New Roman (正文)" charset="0"/>
              <a:ea typeface="宋体" panose="02010600030101010101" pitchFamily="2" charset="-122"/>
              <a:cs typeface="Times New Roman (正文)" charset="0"/>
            </a:endParaRPr>
          </a:p>
          <a:p>
            <a:pPr lvl="0"/>
            <a:r>
              <a:rPr lang="de-DE" altLang="zh-CN" sz="1800" dirty="0">
                <a:solidFill>
                  <a:schemeClr val="tx1"/>
                </a:solidFill>
                <a:latin typeface="Times New Roman (正文)" charset="0"/>
                <a:ea typeface="宋体" panose="02010600030101010101" pitchFamily="2" charset="-122"/>
                <a:cs typeface="Times New Roman (正文)" charset="0"/>
              </a:rPr>
              <a:t>Information and Computing Science</a:t>
            </a:r>
            <a:endParaRPr lang="de-DE" altLang="zh-CN" sz="1800" dirty="0">
              <a:solidFill>
                <a:schemeClr val="tx1"/>
              </a:solidFill>
              <a:latin typeface="Times New Roman (正文)" charset="0"/>
              <a:ea typeface="宋体" panose="02010600030101010101" pitchFamily="2" charset="-122"/>
              <a:cs typeface="Times New Roman (正文)" charset="0"/>
            </a:endParaRPr>
          </a:p>
          <a:p>
            <a:pPr lvl="0"/>
            <a:endParaRPr lang="de-DE" altLang="zh-CN" sz="1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620" y="-635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06" y="392702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 ALREADY REALIZED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9"/>
          <p:cNvSpPr txBox="1"/>
          <p:nvPr/>
        </p:nvSpPr>
        <p:spPr>
          <a:xfrm>
            <a:off x="1852930" y="1770380"/>
            <a:ext cx="232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  <a:sym typeface="+mn-ea"/>
              </a:rPr>
              <a:t>Detail Page</a:t>
            </a:r>
            <a:endParaRPr 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2930" y="3597910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56105" y="2441575"/>
            <a:ext cx="3013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When you check the item, the value of “Total Time” will dynamically be calculated.</a:t>
            </a:r>
            <a:endParaRPr lang="en-US" altLang="zh-CN"/>
          </a:p>
        </p:txBody>
      </p:sp>
      <p:pic>
        <p:nvPicPr>
          <p:cNvPr id="1073741825" name="officeArt ob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60" y="1021715"/>
            <a:ext cx="3187065" cy="497586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620" y="-635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06" y="392702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 ALREADY REALIZED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9"/>
          <p:cNvSpPr txBox="1"/>
          <p:nvPr/>
        </p:nvSpPr>
        <p:spPr>
          <a:xfrm>
            <a:off x="1852930" y="1787525"/>
            <a:ext cx="232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  <a:sym typeface="+mn-ea"/>
              </a:rPr>
              <a:t>Preview Page </a:t>
            </a:r>
            <a:endParaRPr 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2930" y="3597910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56105" y="2441575"/>
            <a:ext cx="30137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1.If user doesn’t add “project name” at the detail page, user has to add it while saving the project</a:t>
            </a:r>
            <a:endParaRPr lang="en-US" altLang="zh-CN"/>
          </a:p>
          <a:p>
            <a:r>
              <a:rPr lang="en-US" altLang="zh-CN"/>
              <a:t>2.Click “save” =&gt; The dialog “Add Your Project Name” shows =&gt; Save data successfully =&gt; Go to “project page”</a:t>
            </a:r>
            <a:endParaRPr lang="en-US" altLang="zh-CN"/>
          </a:p>
          <a:p>
            <a:r>
              <a:rPr lang="en-US" altLang="zh-CN"/>
              <a:t>3.User also can go back to “Detail Page” to add the project name or edit the checked items.</a:t>
            </a:r>
            <a:endParaRPr lang="en-US" altLang="zh-CN"/>
          </a:p>
        </p:txBody>
      </p:sp>
      <p:pic>
        <p:nvPicPr>
          <p:cNvPr id="1073741826" name="officeArt ob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124710"/>
            <a:ext cx="2089785" cy="383794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1073741827" name="officeArt obje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50" y="2124710"/>
            <a:ext cx="2434590" cy="383730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1073741828" name="officeArt obje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310" y="2124710"/>
            <a:ext cx="2581910" cy="384111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620" y="-635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06" y="392702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 ALREADY REALIZED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9"/>
          <p:cNvSpPr txBox="1"/>
          <p:nvPr/>
        </p:nvSpPr>
        <p:spPr>
          <a:xfrm>
            <a:off x="1852930" y="1770380"/>
            <a:ext cx="2324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  <a:sym typeface="+mn-ea"/>
              </a:rPr>
              <a:t>Search Page &amp; Project Page</a:t>
            </a:r>
            <a:endParaRPr 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2930" y="3597910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56105" y="2441575"/>
            <a:ext cx="3013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1.End time is between start time and the today’s date.</a:t>
            </a:r>
            <a:endParaRPr lang="en-US" altLang="zh-CN"/>
          </a:p>
          <a:p>
            <a:r>
              <a:rPr lang="en-US" altLang="zh-CN"/>
              <a:t>2.    Click “SEARCH” =&gt; “Project Page” shows the first 10 datas =&gt; Pull down the page=&gt; Another 10 datas loaded</a:t>
            </a:r>
            <a:endParaRPr lang="en-US" altLang="zh-CN"/>
          </a:p>
        </p:txBody>
      </p:sp>
      <p:pic>
        <p:nvPicPr>
          <p:cNvPr id="1073741830" name="officeArt ob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1767840"/>
            <a:ext cx="2435860" cy="365379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1073741831" name="officeArt obje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65" y="1764665"/>
            <a:ext cx="1983105" cy="365696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THESIS TOPIC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9374" y="1683782"/>
            <a:ext cx="929640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</a:rPr>
              <a:t>	A nuxt&amp;strapi infrastructure for an </a:t>
            </a:r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order</a:t>
            </a:r>
            <a:r>
              <a:rPr lang="zh-CN" altLang="en-US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 </a:t>
            </a:r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management system for a PWA client(Wang Can)</a:t>
            </a:r>
            <a:endParaRPr lang="en-US" altLang="zh-CN" sz="4000" spc="300" dirty="0">
              <a:solidFill>
                <a:srgbClr val="1C4372"/>
              </a:solidFill>
              <a:latin typeface="Times New Roman (正文)" charset="0"/>
              <a:ea typeface="微软雅黑" panose="020B0503020204020204" pitchFamily="34" charset="-122"/>
              <a:cs typeface="Times New Roman (正文)" charset="0"/>
              <a:sym typeface="+mn-ea"/>
            </a:endParaRPr>
          </a:p>
          <a:p>
            <a:pPr algn="ctr"/>
            <a:endParaRPr lang="en-US" altLang="zh-CN" sz="4000" spc="300" dirty="0">
              <a:solidFill>
                <a:srgbClr val="1C4372"/>
              </a:solidFill>
              <a:latin typeface="Times New Roman (正文)" charset="0"/>
              <a:ea typeface="微软雅黑" panose="020B0503020204020204" pitchFamily="34" charset="-122"/>
              <a:cs typeface="Times New Roman (正文)" charset="0"/>
              <a:sym typeface="+mn-ea"/>
            </a:endParaRPr>
          </a:p>
          <a:p>
            <a:pPr algn="ctr"/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A nuxt-pwa client for </a:t>
            </a:r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order</a:t>
            </a:r>
            <a:r>
              <a:rPr lang="zh-CN" altLang="en-US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 </a:t>
            </a:r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management system with </a:t>
            </a:r>
            <a:r>
              <a:rPr lang="en-US" altLang="zh-CN" sz="4000" spc="300" dirty="0">
                <a:solidFill>
                  <a:srgbClr val="1C4372"/>
                </a:solidFill>
                <a:latin typeface="Times New Roman (正文)" charset="0"/>
                <a:ea typeface="微软雅黑" panose="020B0503020204020204" pitchFamily="34" charset="-122"/>
                <a:cs typeface="Times New Roman (正文)" charset="0"/>
                <a:sym typeface="+mn-ea"/>
              </a:rPr>
              <a:t>offline capability(Luo Runyi)</a:t>
            </a:r>
            <a:endParaRPr lang="en-US" altLang="zh-CN" sz="4000" spc="300" dirty="0">
              <a:solidFill>
                <a:srgbClr val="1C4372"/>
              </a:solidFill>
              <a:latin typeface="Times New Roman (正文)" charset="0"/>
              <a:ea typeface="微软雅黑" panose="020B0503020204020204" pitchFamily="34" charset="-122"/>
              <a:cs typeface="Times New Roman (正文)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95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90710" y="3133596"/>
            <a:ext cx="611552" cy="611552"/>
          </a:xfrm>
          <a:prstGeom prst="rect">
            <a:avLst/>
          </a:prstGeom>
          <a:solidFill>
            <a:srgbClr val="1C4372"/>
          </a:solidFill>
          <a:ln>
            <a:solidFill>
              <a:srgbClr val="1C4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7330" y="3147060"/>
            <a:ext cx="3137535" cy="1598930"/>
            <a:chOff x="358" y="4956"/>
            <a:chExt cx="4941" cy="2518"/>
          </a:xfrm>
        </p:grpSpPr>
        <p:sp>
          <p:nvSpPr>
            <p:cNvPr id="23" name="文本框 22"/>
            <p:cNvSpPr txBox="1"/>
            <p:nvPr/>
          </p:nvSpPr>
          <p:spPr>
            <a:xfrm>
              <a:off x="358" y="6749"/>
              <a:ext cx="49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1200" b="0" dirty="0">
                  <a:solidFill>
                    <a:srgbClr val="1C43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SOMETHING WE CHANGED</a:t>
              </a:r>
              <a:endParaRPr lang="en-US" altLang="zh-CN" sz="12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endParaRPr lang="en-US" altLang="zh-CN" sz="12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56" y="4956"/>
              <a:ext cx="114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10735" y="3147060"/>
            <a:ext cx="3137535" cy="1427480"/>
            <a:chOff x="3750" y="6645"/>
            <a:chExt cx="4941" cy="2248"/>
          </a:xfrm>
        </p:grpSpPr>
        <p:sp>
          <p:nvSpPr>
            <p:cNvPr id="28" name="矩形 27"/>
            <p:cNvSpPr/>
            <p:nvPr/>
          </p:nvSpPr>
          <p:spPr>
            <a:xfrm>
              <a:off x="5728" y="6645"/>
              <a:ext cx="963" cy="963"/>
            </a:xfrm>
            <a:prstGeom prst="rect">
              <a:avLst/>
            </a:prstGeom>
            <a:solidFill>
              <a:srgbClr val="1C4372"/>
            </a:solidFill>
            <a:ln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50" y="6666"/>
              <a:ext cx="4941" cy="2227"/>
              <a:chOff x="3750" y="6666"/>
              <a:chExt cx="4941" cy="2227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750" y="8459"/>
                <a:ext cx="494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6000" b="1"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defRPr>
                </a:lvl1pPr>
              </a:lstStyle>
              <a:p>
                <a:r>
                  <a:rPr lang="en-US" altLang="zh-CN" sz="1200" b="0" dirty="0">
                    <a:solidFill>
                      <a:srgbClr val="1C43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SOMETHING  ALREADY REALIZED</a:t>
                </a:r>
                <a:endParaRPr lang="en-US" altLang="zh-CN" sz="1200" b="0" dirty="0">
                  <a:solidFill>
                    <a:srgbClr val="1C43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636" y="6666"/>
                <a:ext cx="1147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137650" y="3133725"/>
            <a:ext cx="1759585" cy="1427480"/>
            <a:chOff x="8151" y="4935"/>
            <a:chExt cx="2771" cy="2248"/>
          </a:xfrm>
        </p:grpSpPr>
        <p:sp>
          <p:nvSpPr>
            <p:cNvPr id="31" name="文本框 30"/>
            <p:cNvSpPr txBox="1"/>
            <p:nvPr/>
          </p:nvSpPr>
          <p:spPr>
            <a:xfrm>
              <a:off x="8151" y="6749"/>
              <a:ext cx="27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1200" b="0" dirty="0">
                  <a:solidFill>
                    <a:srgbClr val="1C43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THESIS TOPIC</a:t>
              </a:r>
              <a:endParaRPr lang="en-US" altLang="zh-CN" sz="12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108" y="4935"/>
              <a:ext cx="963" cy="963"/>
            </a:xfrm>
            <a:prstGeom prst="rect">
              <a:avLst/>
            </a:prstGeom>
            <a:solidFill>
              <a:srgbClr val="1C4372"/>
            </a:solidFill>
            <a:ln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016" y="4956"/>
              <a:ext cx="114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54245" y="728345"/>
            <a:ext cx="266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6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WE CHANGED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595" y="1504315"/>
            <a:ext cx="445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Times New Roman (正文)" charset="0"/>
                <a:cs typeface="Times New Roman (正文)" charset="0"/>
              </a:rPr>
              <a:t>Change the main struct</a:t>
            </a:r>
            <a:endParaRPr lang="en-US" sz="2400">
              <a:latin typeface="Times New Roman (正文)" charset="0"/>
              <a:cs typeface="Times New Roman (正文)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65" y="2378710"/>
            <a:ext cx="9688830" cy="328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WE CHANGED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3090" y="1429385"/>
            <a:ext cx="38119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Nuxt.js?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7505" y="2270760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Nuxt.js is a framework for creating Vue.js applications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76670" y="1429385"/>
            <a:ext cx="38119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Nuxt.js?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0370" y="3595370"/>
            <a:ext cx="3679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Its main scope is UI rendering while abstracting away the client/server distribution.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6" name="图片 15" descr="Why nux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2270125"/>
            <a:ext cx="5306060" cy="31445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12265" y="5525135"/>
            <a:ext cx="676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n/>
                <a:solidFill>
                  <a:schemeClr val="tx1"/>
                </a:solidFill>
                <a:effectLst/>
                <a:latin typeface="Times New Roman (正文)" charset="0"/>
                <a:cs typeface="Times New Roman (正文)" charset="0"/>
                <a:sym typeface="+mn-ea"/>
              </a:rPr>
              <a:t>see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(正文)" charset="0"/>
                <a:cs typeface="Times New Roman (正文)" charset="0"/>
                <a:sym typeface="+mn-ea"/>
              </a:rPr>
              <a:t>Nuxt </a:t>
            </a:r>
            <a:r>
              <a:rPr lang="en-US">
                <a:latin typeface="Times New Roman (正文)" charset="0"/>
                <a:cs typeface="Times New Roman (正文)" charset="0"/>
                <a:sym typeface="+mn-ea"/>
              </a:rPr>
              <a:t>project struct &amp; life cycle on next page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WE CHANGED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1561465"/>
            <a:ext cx="1107503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WE CHANGED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4260" y="1223645"/>
            <a:ext cx="445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Times New Roman (正文)" charset="0"/>
                <a:cs typeface="Times New Roman (正文)" charset="0"/>
              </a:rPr>
              <a:t>What/why is strapi ?</a:t>
            </a:r>
            <a:endParaRPr lang="en-US" sz="2400">
              <a:latin typeface="Times New Roman (正文)" charset="0"/>
              <a:cs typeface="Times New Roman (正文)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04260" y="1938020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Strapi - Open source Node.js Headless CMS 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15" y="2306320"/>
            <a:ext cx="942975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871" y="312057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WE CHANGED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370" y="1367790"/>
            <a:ext cx="445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 (正文)" charset="0"/>
                <a:cs typeface="Times New Roman (正文)" charset="0"/>
              </a:rPr>
              <a:t>Change the database struct</a:t>
            </a:r>
            <a:endParaRPr lang="en-US" sz="2400">
              <a:latin typeface="Times New Roman (正文)" charset="0"/>
              <a:cs typeface="Times New Roman (正文)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0555" y="2327910"/>
            <a:ext cx="260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No.1 yomusers=&gt; users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98015" y="2849245"/>
            <a:ext cx="243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strapi provide useful user API.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898015" y="376428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No.2 add some Attributes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 descr="{8C95B2D2-8604-B02E-65A4-CF37B708322B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5" y="1367790"/>
            <a:ext cx="5802630" cy="390779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06" y="312692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4527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 ALREADY REALIZED</a:t>
            </a:r>
            <a:endParaRPr lang="en-US" altLang="zh-CN" sz="1600" b="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5" name="Phone_go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45" y="1662430"/>
            <a:ext cx="2411730" cy="4547870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754" name="Shape 754"/>
          <p:cNvSpPr/>
          <p:nvPr/>
        </p:nvSpPr>
        <p:spPr>
          <a:xfrm>
            <a:off x="4728845" y="2307590"/>
            <a:ext cx="2576195" cy="2576195"/>
          </a:xfrm>
          <a:prstGeom prst="ellips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5453380" y="3016885"/>
            <a:ext cx="1127760" cy="1158240"/>
          </a:xfrm>
          <a:prstGeom prst="ellipse">
            <a:avLst/>
          </a:prstGeom>
          <a:solidFill>
            <a:srgbClr val="255997"/>
          </a:solidFill>
          <a:ln w="3175">
            <a:miter lim="400000"/>
          </a:ln>
        </p:spPr>
        <p:txBody>
          <a:bodyPr lIns="38100" tIns="38100" rIns="38100" bIns="38100" anchor="ctr"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1690370" y="3613785"/>
            <a:ext cx="231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Roboto Regular (标题)" charset="0"/>
                <a:cs typeface="Roboto Regular (标题)" charset="0"/>
              </a:rPr>
              <a:t>All the static page &amp; Page logic</a:t>
            </a:r>
            <a:endParaRPr lang="en-US">
              <a:latin typeface="Roboto Regular (标题)" charset="0"/>
              <a:cs typeface="Roboto Regular (标题)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380" y="3442970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Regular (标题)" charset="0"/>
                <a:ea typeface="+mj-ea"/>
                <a:cs typeface="Roboto Regular (标题)" charset="0"/>
              </a:rPr>
              <a:t>  YOM</a:t>
            </a:r>
            <a:endParaRPr lang="en-US" altLang="zh-CN">
              <a:ln>
                <a:noFill/>
              </a:ln>
              <a:solidFill>
                <a:srgbClr val="FFFFFF"/>
              </a:solidFill>
              <a:effectLst/>
              <a:uFillTx/>
              <a:latin typeface="Roboto Regular (标题)" charset="0"/>
              <a:ea typeface="+mj-ea"/>
              <a:cs typeface="Roboto Regular (标题)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3830" y="3197860"/>
            <a:ext cx="3221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Roboto Regular (标题)" charset="0"/>
                <a:cs typeface="Roboto Regular (标题)" charset="0"/>
              </a:rPr>
              <a:t>The main function:</a:t>
            </a:r>
            <a:endParaRPr lang="en-US">
              <a:latin typeface="Roboto Regular (标题)" charset="0"/>
              <a:cs typeface="Roboto Regular (标题)" charset="0"/>
            </a:endParaRPr>
          </a:p>
          <a:p>
            <a:r>
              <a:rPr lang="en-US">
                <a:latin typeface="Roboto Regular (标题)" charset="0"/>
                <a:cs typeface="Roboto Regular (标题)" charset="0"/>
              </a:rPr>
              <a:t>create a New project</a:t>
            </a:r>
            <a:endParaRPr lang="en-US">
              <a:latin typeface="Roboto Regular (标题)" charset="0"/>
              <a:cs typeface="Roboto Regular (标题)" charset="0"/>
            </a:endParaRPr>
          </a:p>
          <a:p>
            <a:r>
              <a:rPr lang="en-US">
                <a:latin typeface="Roboto Regular (标题)" charset="0"/>
                <a:cs typeface="Roboto Regular (标题)" charset="0"/>
              </a:rPr>
              <a:t>search projects</a:t>
            </a:r>
            <a:endParaRPr lang="en-US">
              <a:latin typeface="Roboto Regular (标题)" charset="0"/>
              <a:cs typeface="Roboto Regular (标题)" charset="0"/>
            </a:endParaRPr>
          </a:p>
          <a:p>
            <a:r>
              <a:rPr lang="en-US">
                <a:latin typeface="Roboto Regular (标题)" charset="0"/>
                <a:cs typeface="Roboto Regular (标题)" charset="0"/>
              </a:rPr>
              <a:t>auth external API (JWT)</a:t>
            </a:r>
            <a:endParaRPr lang="en-US">
              <a:latin typeface="Roboto Regular (标题)" charset="0"/>
              <a:cs typeface="Roboto Regular (标题)" charset="0"/>
            </a:endParaRPr>
          </a:p>
          <a:p>
            <a:r>
              <a:rPr lang="en-US">
                <a:latin typeface="Roboto Regular (标题)" charset="0"/>
                <a:cs typeface="Roboto Regular (标题)" charset="0"/>
              </a:rPr>
              <a:t>preview</a:t>
            </a:r>
            <a:endParaRPr lang="en-US">
              <a:latin typeface="Roboto Regular (标题)" charset="0"/>
              <a:cs typeface="Roboto Regular (标题)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1" t="2336" r="1040" b="2792"/>
          <a:stretch>
            <a:fillRect/>
          </a:stretch>
        </p:blipFill>
        <p:spPr>
          <a:xfrm rot="5400000">
            <a:off x="2667001" y="-2667000"/>
            <a:ext cx="6857998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620" y="-635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06" y="392702"/>
            <a:ext cx="11393714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 flipH="1" flipV="1">
            <a:off x="-3" y="-6561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10501782" y="5167782"/>
            <a:ext cx="1690218" cy="1690218"/>
          </a:xfrm>
          <a:prstGeom prst="rtTriangle">
            <a:avLst/>
          </a:prstGeom>
          <a:solidFill>
            <a:srgbClr val="1C437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02510" y="767080"/>
            <a:ext cx="3079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600" b="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SOMETHING  ALREADY REALIZED</a:t>
            </a:r>
            <a:endParaRPr lang="en-US" altLang="zh-CN" sz="1600" b="0" dirty="0">
              <a:solidFill>
                <a:srgbClr val="1C4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415925"/>
            <a:ext cx="72707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5000"/>
              </a:lnSpc>
            </a:pPr>
            <a:r>
              <a:rPr lang="en-US" altLang="zh-CN" sz="2800" dirty="0">
                <a:solidFill>
                  <a:srgbClr val="1C43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dirty="0">
              <a:solidFill>
                <a:srgbClr val="1C43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9"/>
          <p:cNvSpPr txBox="1"/>
          <p:nvPr/>
        </p:nvSpPr>
        <p:spPr>
          <a:xfrm>
            <a:off x="1852930" y="1770380"/>
            <a:ext cx="2324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>
                <a:solidFill>
                  <a:schemeClr val="accent1"/>
                </a:solidFill>
                <a:sym typeface="+mn-ea"/>
              </a:rPr>
              <a:t>Auth Routes</a:t>
            </a:r>
            <a:r>
              <a:rPr lang="en-US" sz="1600">
                <a:solidFill>
                  <a:schemeClr val="accent1"/>
                </a:solidFill>
                <a:sym typeface="+mn-ea"/>
              </a:rPr>
              <a:t>(Using JWT &amp; middleware)</a:t>
            </a:r>
            <a:endParaRPr 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2930" y="3597910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52930" y="2291715"/>
            <a:ext cx="4651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strapi provide useful user API.One of them is login return Userinfo &amp; JWT(JSON Web Token) for auth.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0" y="3505200"/>
            <a:ext cx="9488170" cy="18141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495" y="1684020"/>
            <a:ext cx="2733675" cy="1143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57845" y="1038860"/>
            <a:ext cx="2213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middeware/</a:t>
            </a:r>
            <a:endParaRPr lang="en-US" altLang="zh-CN"/>
          </a:p>
          <a:p>
            <a:pPr algn="ctr"/>
            <a:r>
              <a:rPr lang="zh-CN" altLang="en-US"/>
              <a:t>authenticated.js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92DEA2-641F-4B52-AB06-08854AC5B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WPS 演示</Application>
  <PresentationFormat>宽屏</PresentationFormat>
  <Paragraphs>157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Times New Roman (正文)</vt:lpstr>
      <vt:lpstr>微软雅黑</vt:lpstr>
      <vt:lpstr>Helvetica Light</vt:lpstr>
      <vt:lpstr>Roboto Regular (标题)</vt:lpstr>
      <vt:lpstr>等线</vt:lpstr>
      <vt:lpstr>Times New Roman</vt:lpstr>
      <vt:lpstr>Arial Unicode MS</vt:lpstr>
      <vt:lpstr>等线 Light</vt:lpstr>
      <vt:lpstr>Calibri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王璨</cp:lastModifiedBy>
  <cp:revision>98</cp:revision>
  <dcterms:created xsi:type="dcterms:W3CDTF">2018-05-18T04:44:00Z</dcterms:created>
  <dcterms:modified xsi:type="dcterms:W3CDTF">2019-04-11T17:50:35Z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