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5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79" name="文本框 7"/>
          <p:cNvSpPr txBox="1"/>
          <p:nvPr/>
        </p:nvSpPr>
        <p:spPr>
          <a:xfrm>
            <a:off x="1447164" y="524907"/>
            <a:ext cx="9296401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00" sz="4000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An O</a:t>
            </a:r>
            <a:r>
              <a:t>rder Management System R</a:t>
            </a:r>
            <a:r>
              <a:t>ealized With Progressive Web Apps(PWA)</a:t>
            </a:r>
          </a:p>
        </p:txBody>
      </p:sp>
      <p:sp>
        <p:nvSpPr>
          <p:cNvPr id="180" name="文本框 12"/>
          <p:cNvSpPr txBox="1"/>
          <p:nvPr/>
        </p:nvSpPr>
        <p:spPr>
          <a:xfrm>
            <a:off x="5102592" y="5814695"/>
            <a:ext cx="298241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Wang Can &amp; Luo Runyi</a:t>
            </a:r>
          </a:p>
        </p:txBody>
      </p:sp>
      <p:grpSp>
        <p:nvGrpSpPr>
          <p:cNvPr id="183" name="组合 14"/>
          <p:cNvGrpSpPr/>
          <p:nvPr/>
        </p:nvGrpSpPr>
        <p:grpSpPr>
          <a:xfrm>
            <a:off x="4645025" y="5838190"/>
            <a:ext cx="349250" cy="349251"/>
            <a:chOff x="0" y="0"/>
            <a:chExt cx="349250" cy="349250"/>
          </a:xfrm>
        </p:grpSpPr>
        <p:sp>
          <p:nvSpPr>
            <p:cNvPr id="181" name="Freeform 106"/>
            <p:cNvSpPr/>
            <p:nvPr/>
          </p:nvSpPr>
          <p:spPr>
            <a:xfrm>
              <a:off x="49033" y="49884"/>
              <a:ext cx="257530" cy="249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555"/>
                  </a:moveTo>
                  <a:cubicBezTo>
                    <a:pt x="21600" y="20555"/>
                    <a:pt x="21600" y="20555"/>
                    <a:pt x="21600" y="20555"/>
                  </a:cubicBezTo>
                  <a:cubicBezTo>
                    <a:pt x="21600" y="21165"/>
                    <a:pt x="21178" y="21600"/>
                    <a:pt x="20587" y="21600"/>
                  </a:cubicBezTo>
                  <a:cubicBezTo>
                    <a:pt x="1013" y="21600"/>
                    <a:pt x="1013" y="21600"/>
                    <a:pt x="1013" y="21600"/>
                  </a:cubicBezTo>
                  <a:cubicBezTo>
                    <a:pt x="506" y="21600"/>
                    <a:pt x="0" y="2116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20555"/>
                    <a:pt x="0" y="20555"/>
                  </a:cubicBezTo>
                  <a:cubicBezTo>
                    <a:pt x="0" y="20555"/>
                    <a:pt x="0" y="16723"/>
                    <a:pt x="2700" y="15329"/>
                  </a:cubicBezTo>
                  <a:cubicBezTo>
                    <a:pt x="4472" y="14458"/>
                    <a:pt x="3797" y="15155"/>
                    <a:pt x="5906" y="14284"/>
                  </a:cubicBezTo>
                  <a:cubicBezTo>
                    <a:pt x="7931" y="13413"/>
                    <a:pt x="8438" y="13065"/>
                    <a:pt x="8438" y="13065"/>
                  </a:cubicBezTo>
                  <a:cubicBezTo>
                    <a:pt x="8438" y="11061"/>
                    <a:pt x="8438" y="11061"/>
                    <a:pt x="8438" y="11061"/>
                  </a:cubicBezTo>
                  <a:cubicBezTo>
                    <a:pt x="8438" y="11061"/>
                    <a:pt x="7678" y="10365"/>
                    <a:pt x="7425" y="8448"/>
                  </a:cubicBezTo>
                  <a:cubicBezTo>
                    <a:pt x="6919" y="8623"/>
                    <a:pt x="6834" y="7839"/>
                    <a:pt x="6750" y="7403"/>
                  </a:cubicBezTo>
                  <a:cubicBezTo>
                    <a:pt x="6750" y="6968"/>
                    <a:pt x="6497" y="5487"/>
                    <a:pt x="7088" y="5661"/>
                  </a:cubicBezTo>
                  <a:cubicBezTo>
                    <a:pt x="6919" y="4703"/>
                    <a:pt x="6834" y="3832"/>
                    <a:pt x="6919" y="3397"/>
                  </a:cubicBezTo>
                  <a:cubicBezTo>
                    <a:pt x="7088" y="1742"/>
                    <a:pt x="8522" y="87"/>
                    <a:pt x="10884" y="0"/>
                  </a:cubicBezTo>
                  <a:cubicBezTo>
                    <a:pt x="13500" y="87"/>
                    <a:pt x="14597" y="1742"/>
                    <a:pt x="14766" y="3397"/>
                  </a:cubicBezTo>
                  <a:cubicBezTo>
                    <a:pt x="14766" y="3832"/>
                    <a:pt x="14681" y="4703"/>
                    <a:pt x="14597" y="5661"/>
                  </a:cubicBezTo>
                  <a:cubicBezTo>
                    <a:pt x="15188" y="5487"/>
                    <a:pt x="14934" y="6968"/>
                    <a:pt x="14934" y="7403"/>
                  </a:cubicBezTo>
                  <a:cubicBezTo>
                    <a:pt x="14850" y="7839"/>
                    <a:pt x="14681" y="8623"/>
                    <a:pt x="14175" y="8448"/>
                  </a:cubicBezTo>
                  <a:cubicBezTo>
                    <a:pt x="14006" y="10365"/>
                    <a:pt x="13163" y="10974"/>
                    <a:pt x="13163" y="10974"/>
                  </a:cubicBezTo>
                  <a:cubicBezTo>
                    <a:pt x="13163" y="13065"/>
                    <a:pt x="13163" y="13065"/>
                    <a:pt x="13163" y="13065"/>
                  </a:cubicBezTo>
                  <a:cubicBezTo>
                    <a:pt x="13163" y="13065"/>
                    <a:pt x="13669" y="13326"/>
                    <a:pt x="15778" y="14284"/>
                  </a:cubicBezTo>
                  <a:cubicBezTo>
                    <a:pt x="17887" y="15155"/>
                    <a:pt x="17213" y="14458"/>
                    <a:pt x="18900" y="15329"/>
                  </a:cubicBezTo>
                  <a:cubicBezTo>
                    <a:pt x="21600" y="16723"/>
                    <a:pt x="21600" y="20555"/>
                    <a:pt x="21600" y="20555"/>
                  </a:cubicBezTo>
                  <a:close/>
                </a:path>
              </a:pathLst>
            </a:custGeom>
            <a:solidFill>
              <a:srgbClr val="1C437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700">
                  <a:solidFill>
                    <a:srgbClr val="1C4372"/>
                  </a:solidFill>
                </a:defRPr>
              </a:pPr>
            </a:p>
          </p:txBody>
        </p:sp>
        <p:sp>
          <p:nvSpPr>
            <p:cNvPr id="182" name="椭圆 16"/>
            <p:cNvSpPr/>
            <p:nvPr/>
          </p:nvSpPr>
          <p:spPr>
            <a:xfrm>
              <a:off x="0" y="0"/>
              <a:ext cx="349250" cy="349250"/>
            </a:xfrm>
            <a:prstGeom prst="ellipse">
              <a:avLst/>
            </a:prstGeom>
            <a:noFill/>
            <a:ln w="28575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1C4372"/>
                  </a:solidFill>
                </a:defRPr>
              </a:pPr>
            </a:p>
          </p:txBody>
        </p:sp>
      </p:grpSp>
      <p:sp>
        <p:nvSpPr>
          <p:cNvPr id="184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5147" y="2553335"/>
            <a:ext cx="2319338" cy="1106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0773" y="2693035"/>
            <a:ext cx="2222501" cy="120173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 2"/>
          <p:cNvSpPr txBox="1"/>
          <p:nvPr>
            <p:ph type="subTitle" sz="quarter" idx="1"/>
          </p:nvPr>
        </p:nvSpPr>
        <p:spPr>
          <a:xfrm>
            <a:off x="1949450" y="3895090"/>
            <a:ext cx="7353300" cy="1444626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HOCHSCHULE FÜR TECHNIK UND WIRTSCHAFT DRESDEN (FH) Fakultät Informatik/Mathematik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ZHEJIANG UNIVERSITY OF SCIENCE AND TECHNOLOGY(ZUST)</a:t>
            </a:r>
          </a:p>
          <a:p>
            <a:pPr>
              <a:defRPr sz="1800"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Information and Computing Science</a:t>
            </a:r>
          </a:p>
        </p:txBody>
      </p:sp>
      <p:sp>
        <p:nvSpPr>
          <p:cNvPr id="188" name="灯片编号占位符 8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矩形 4"/>
          <p:cNvSpPr/>
          <p:nvPr/>
        </p:nvSpPr>
        <p:spPr>
          <a:xfrm>
            <a:off x="-7621" y="-6350"/>
            <a:ext cx="12192001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矩形 5"/>
          <p:cNvSpPr/>
          <p:nvPr/>
        </p:nvSpPr>
        <p:spPr>
          <a:xfrm>
            <a:off x="399506" y="392701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8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09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10" name="文本框 7"/>
          <p:cNvSpPr txBox="1"/>
          <p:nvPr/>
        </p:nvSpPr>
        <p:spPr>
          <a:xfrm>
            <a:off x="1607661" y="2136775"/>
            <a:ext cx="4916776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When you check the item, the value of “Total Time” will dynamically be calculated.</a:t>
            </a:r>
          </a:p>
        </p:txBody>
      </p:sp>
      <p:pic>
        <p:nvPicPr>
          <p:cNvPr id="311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5880" y="795732"/>
            <a:ext cx="3373245" cy="526653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灯片编号占位符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文本框 46"/>
          <p:cNvSpPr txBox="1"/>
          <p:nvPr/>
        </p:nvSpPr>
        <p:spPr>
          <a:xfrm>
            <a:off x="2264410" y="479424"/>
            <a:ext cx="3603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Something Already Realized</a:t>
            </a:r>
          </a:p>
        </p:txBody>
      </p:sp>
      <p:sp>
        <p:nvSpPr>
          <p:cNvPr id="314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15" name="文本框 2"/>
          <p:cNvSpPr txBox="1"/>
          <p:nvPr/>
        </p:nvSpPr>
        <p:spPr>
          <a:xfrm>
            <a:off x="1584299" y="1108191"/>
            <a:ext cx="188518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Detail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矩形 4"/>
          <p:cNvSpPr/>
          <p:nvPr/>
        </p:nvSpPr>
        <p:spPr>
          <a:xfrm>
            <a:off x="-7621" y="-6350"/>
            <a:ext cx="12192001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9" name="矩形 5"/>
          <p:cNvSpPr/>
          <p:nvPr/>
        </p:nvSpPr>
        <p:spPr>
          <a:xfrm>
            <a:off x="391523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0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21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22" name="文本框 7"/>
          <p:cNvSpPr txBox="1"/>
          <p:nvPr/>
        </p:nvSpPr>
        <p:spPr>
          <a:xfrm>
            <a:off x="927814" y="2003658"/>
            <a:ext cx="3955059" cy="359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1. If user doesn’t add “project name” at the detail page, user has to add it while saving the project.</a:t>
            </a: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2. Click “save” =&gt; The dialog “Add Your Project Name” shows =&gt; Save data successfully =&gt; Go to “project page”.</a:t>
            </a: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3. User also can go back to “Detail Page” to add the project name or edit the checked items.</a:t>
            </a:r>
          </a:p>
        </p:txBody>
      </p:sp>
      <p:pic>
        <p:nvPicPr>
          <p:cNvPr id="323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2400" y="1834197"/>
            <a:ext cx="2089786" cy="3837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officeArt object" descr="officeArt obje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1050" y="1834515"/>
            <a:ext cx="2434590" cy="3837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officeArt object" descr="officeArt object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1609" y="1832610"/>
            <a:ext cx="2581911" cy="384111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灯片编号占位符 2"/>
          <p:cNvSpPr txBox="1"/>
          <p:nvPr>
            <p:ph type="sldNum" sz="quarter" idx="2"/>
          </p:nvPr>
        </p:nvSpPr>
        <p:spPr>
          <a:xfrm>
            <a:off x="110913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文本框 46"/>
          <p:cNvSpPr txBox="1"/>
          <p:nvPr/>
        </p:nvSpPr>
        <p:spPr>
          <a:xfrm>
            <a:off x="2264410" y="479424"/>
            <a:ext cx="3603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Something Already Realized</a:t>
            </a:r>
          </a:p>
        </p:txBody>
      </p:sp>
      <p:sp>
        <p:nvSpPr>
          <p:cNvPr id="328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29" name="文本框 2"/>
          <p:cNvSpPr txBox="1"/>
          <p:nvPr/>
        </p:nvSpPr>
        <p:spPr>
          <a:xfrm>
            <a:off x="860399" y="1209791"/>
            <a:ext cx="226128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Preview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矩形 4"/>
          <p:cNvSpPr/>
          <p:nvPr/>
        </p:nvSpPr>
        <p:spPr>
          <a:xfrm>
            <a:off x="-7621" y="-6350"/>
            <a:ext cx="12192001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3" name="矩形 5"/>
          <p:cNvSpPr/>
          <p:nvPr/>
        </p:nvSpPr>
        <p:spPr>
          <a:xfrm>
            <a:off x="399506" y="392701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35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36" name="文本框 7"/>
          <p:cNvSpPr txBox="1"/>
          <p:nvPr/>
        </p:nvSpPr>
        <p:spPr>
          <a:xfrm>
            <a:off x="746422" y="2447925"/>
            <a:ext cx="4641593" cy="212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1. End time is between start time and the today’s date.</a:t>
            </a: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2. Click “SEARCH” =&gt; “Project Page” shows the first 10 datas =&gt; Pull down the page =&gt; Another 10 datas loaded</a:t>
            </a:r>
          </a:p>
        </p:txBody>
      </p:sp>
      <p:pic>
        <p:nvPicPr>
          <p:cNvPr id="337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5925" y="1767839"/>
            <a:ext cx="2435861" cy="3653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officeArt object" descr="officeArt obje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0465" y="1764664"/>
            <a:ext cx="1983106" cy="365696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灯片编号占位符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文本框 46"/>
          <p:cNvSpPr txBox="1"/>
          <p:nvPr/>
        </p:nvSpPr>
        <p:spPr>
          <a:xfrm>
            <a:off x="2264410" y="479424"/>
            <a:ext cx="3603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Something Already Realized</a:t>
            </a:r>
          </a:p>
        </p:txBody>
      </p:sp>
      <p:sp>
        <p:nvSpPr>
          <p:cNvPr id="341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42" name="文本框 2"/>
          <p:cNvSpPr txBox="1"/>
          <p:nvPr/>
        </p:nvSpPr>
        <p:spPr>
          <a:xfrm>
            <a:off x="873099" y="1222491"/>
            <a:ext cx="438824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Search Page &amp; Project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6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7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48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349" name="文本框 46"/>
          <p:cNvSpPr txBox="1"/>
          <p:nvPr/>
        </p:nvSpPr>
        <p:spPr>
          <a:xfrm>
            <a:off x="2302510" y="767080"/>
            <a:ext cx="30797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THESIS TOPIC</a:t>
            </a:r>
          </a:p>
        </p:txBody>
      </p:sp>
      <p:sp>
        <p:nvSpPr>
          <p:cNvPr id="350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51" name="文本框 7"/>
          <p:cNvSpPr txBox="1"/>
          <p:nvPr/>
        </p:nvSpPr>
        <p:spPr>
          <a:xfrm>
            <a:off x="1349374" y="1683781"/>
            <a:ext cx="9296401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pc="300" sz="4000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	A nuxt&amp;strapi infrastructure for order</a:t>
            </a:r>
            <a:r>
              <a:t> </a:t>
            </a:r>
            <a:r>
              <a:t>management system for a PWA client(Wang Can)</a:t>
            </a:r>
          </a:p>
          <a:p>
            <a:pPr algn="ctr">
              <a:defRPr spc="300" sz="4000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</a:p>
          <a:p>
            <a:pPr algn="ctr">
              <a:defRPr spc="300" sz="4000">
                <a:solidFill>
                  <a:srgbClr val="1C4372"/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pPr>
            <a:r>
              <a:t>A nuxt-pwa client for order</a:t>
            </a:r>
            <a:r>
              <a:t> </a:t>
            </a:r>
            <a:r>
              <a:t>management system with offline capability(Luo Runyi)</a:t>
            </a:r>
          </a:p>
        </p:txBody>
      </p:sp>
      <p:sp>
        <p:nvSpPr>
          <p:cNvPr id="352" name="灯片编号占位符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矩形 5"/>
          <p:cNvSpPr/>
          <p:nvPr/>
        </p:nvSpPr>
        <p:spPr>
          <a:xfrm>
            <a:off x="392158" y="208128"/>
            <a:ext cx="11393715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94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199" name="组合 7"/>
          <p:cNvGrpSpPr/>
          <p:nvPr/>
        </p:nvGrpSpPr>
        <p:grpSpPr>
          <a:xfrm>
            <a:off x="4527232" y="3013075"/>
            <a:ext cx="3137536" cy="1484631"/>
            <a:chOff x="0" y="0"/>
            <a:chExt cx="3137535" cy="1484630"/>
          </a:xfrm>
        </p:grpSpPr>
        <p:sp>
          <p:nvSpPr>
            <p:cNvPr id="195" name="矩形 27"/>
            <p:cNvSpPr/>
            <p:nvPr/>
          </p:nvSpPr>
          <p:spPr>
            <a:xfrm>
              <a:off x="1256030" y="0"/>
              <a:ext cx="611506" cy="611506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8" name="组合 2"/>
            <p:cNvGrpSpPr/>
            <p:nvPr/>
          </p:nvGrpSpPr>
          <p:grpSpPr>
            <a:xfrm>
              <a:off x="0" y="13335"/>
              <a:ext cx="3137536" cy="1471296"/>
              <a:chOff x="0" y="0"/>
              <a:chExt cx="3137535" cy="1471295"/>
            </a:xfrm>
          </p:grpSpPr>
          <p:sp>
            <p:nvSpPr>
              <p:cNvPr id="196" name="文本框 26"/>
              <p:cNvSpPr txBox="1"/>
              <p:nvPr/>
            </p:nvSpPr>
            <p:spPr>
              <a:xfrm>
                <a:off x="0" y="1138555"/>
                <a:ext cx="313753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Something  Already Realized</a:t>
                </a:r>
              </a:p>
            </p:txBody>
          </p:sp>
          <p:sp>
            <p:nvSpPr>
              <p:cNvPr id="197" name="文本框 28"/>
              <p:cNvSpPr txBox="1"/>
              <p:nvPr/>
            </p:nvSpPr>
            <p:spPr>
              <a:xfrm>
                <a:off x="1197610" y="0"/>
                <a:ext cx="728346" cy="574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02</a:t>
                </a:r>
              </a:p>
            </p:txBody>
          </p:sp>
        </p:grpSp>
      </p:grpSp>
      <p:grpSp>
        <p:nvGrpSpPr>
          <p:cNvPr id="203" name="组合 8"/>
          <p:cNvGrpSpPr/>
          <p:nvPr/>
        </p:nvGrpSpPr>
        <p:grpSpPr>
          <a:xfrm>
            <a:off x="9137650" y="3006725"/>
            <a:ext cx="1759586" cy="1484631"/>
            <a:chOff x="0" y="0"/>
            <a:chExt cx="1759585" cy="1484630"/>
          </a:xfrm>
        </p:grpSpPr>
        <p:sp>
          <p:nvSpPr>
            <p:cNvPr id="200" name="文本框 30"/>
            <p:cNvSpPr txBox="1"/>
            <p:nvPr/>
          </p:nvSpPr>
          <p:spPr>
            <a:xfrm>
              <a:off x="0" y="1151890"/>
              <a:ext cx="175958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1C437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Thesis Topic</a:t>
              </a:r>
            </a:p>
          </p:txBody>
        </p:sp>
        <p:sp>
          <p:nvSpPr>
            <p:cNvPr id="201" name="矩形 31"/>
            <p:cNvSpPr/>
            <p:nvPr/>
          </p:nvSpPr>
          <p:spPr>
            <a:xfrm>
              <a:off x="607695" y="0"/>
              <a:ext cx="611506" cy="611506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文本框 32"/>
            <p:cNvSpPr txBox="1"/>
            <p:nvPr/>
          </p:nvSpPr>
          <p:spPr>
            <a:xfrm>
              <a:off x="549275" y="13335"/>
              <a:ext cx="72834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04" name="文本框 42"/>
          <p:cNvSpPr txBox="1"/>
          <p:nvPr/>
        </p:nvSpPr>
        <p:spPr>
          <a:xfrm>
            <a:off x="4754245" y="728344"/>
            <a:ext cx="266954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05" name="灯片编号占位符 9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0" name="组合 7"/>
          <p:cNvGrpSpPr/>
          <p:nvPr/>
        </p:nvGrpSpPr>
        <p:grpSpPr>
          <a:xfrm>
            <a:off x="507118" y="3013075"/>
            <a:ext cx="3137536" cy="1484631"/>
            <a:chOff x="0" y="0"/>
            <a:chExt cx="3137535" cy="1484630"/>
          </a:xfrm>
        </p:grpSpPr>
        <p:sp>
          <p:nvSpPr>
            <p:cNvPr id="206" name="矩形 27"/>
            <p:cNvSpPr/>
            <p:nvPr/>
          </p:nvSpPr>
          <p:spPr>
            <a:xfrm>
              <a:off x="1256030" y="0"/>
              <a:ext cx="611506" cy="611506"/>
            </a:xfrm>
            <a:prstGeom prst="rect">
              <a:avLst/>
            </a:prstGeom>
            <a:solidFill>
              <a:srgbClr val="1C4372"/>
            </a:solidFill>
            <a:ln w="12700" cap="flat">
              <a:solidFill>
                <a:srgbClr val="1C437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9" name="组合 2"/>
            <p:cNvGrpSpPr/>
            <p:nvPr/>
          </p:nvGrpSpPr>
          <p:grpSpPr>
            <a:xfrm>
              <a:off x="0" y="13335"/>
              <a:ext cx="3137536" cy="1471296"/>
              <a:chOff x="0" y="0"/>
              <a:chExt cx="3137535" cy="1471295"/>
            </a:xfrm>
          </p:grpSpPr>
          <p:sp>
            <p:nvSpPr>
              <p:cNvPr id="207" name="文本框 26"/>
              <p:cNvSpPr txBox="1"/>
              <p:nvPr/>
            </p:nvSpPr>
            <p:spPr>
              <a:xfrm>
                <a:off x="0" y="1138555"/>
                <a:ext cx="3137536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1C4372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System Analysis</a:t>
                </a:r>
              </a:p>
            </p:txBody>
          </p:sp>
          <p:sp>
            <p:nvSpPr>
              <p:cNvPr id="208" name="文本框 28"/>
              <p:cNvSpPr txBox="1"/>
              <p:nvPr/>
            </p:nvSpPr>
            <p:spPr>
              <a:xfrm>
                <a:off x="1197610" y="0"/>
                <a:ext cx="728346" cy="574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6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文本框 46"/>
          <p:cNvSpPr txBox="1"/>
          <p:nvPr/>
        </p:nvSpPr>
        <p:spPr>
          <a:xfrm>
            <a:off x="2264410" y="479424"/>
            <a:ext cx="30797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System Analysis</a:t>
            </a:r>
          </a:p>
        </p:txBody>
      </p:sp>
      <p:sp>
        <p:nvSpPr>
          <p:cNvPr id="218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9" name="文本框 2"/>
          <p:cNvSpPr txBox="1"/>
          <p:nvPr/>
        </p:nvSpPr>
        <p:spPr>
          <a:xfrm>
            <a:off x="3867785" y="1223916"/>
            <a:ext cx="44564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System Architecture</a:t>
            </a:r>
          </a:p>
        </p:txBody>
      </p:sp>
      <p:sp>
        <p:nvSpPr>
          <p:cNvPr id="220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1" name="Main architecture(1).jpg" descr="Main architecture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978" y="1818394"/>
            <a:ext cx="10444044" cy="356445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文本框 2"/>
          <p:cNvSpPr txBox="1"/>
          <p:nvPr/>
        </p:nvSpPr>
        <p:spPr>
          <a:xfrm>
            <a:off x="4556125" y="5517582"/>
            <a:ext cx="3079750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1 – The Structure Of The System </a:t>
            </a:r>
            <a:br>
              <a:rPr b="0" sz="1200"/>
            </a:br>
            <a:endParaRPr b="0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28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29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文本框 8"/>
          <p:cNvSpPr txBox="1"/>
          <p:nvPr/>
        </p:nvSpPr>
        <p:spPr>
          <a:xfrm>
            <a:off x="815022" y="1429385"/>
            <a:ext cx="38119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Nuxt.js?</a:t>
            </a:r>
          </a:p>
        </p:txBody>
      </p:sp>
      <p:sp>
        <p:nvSpPr>
          <p:cNvPr id="231" name="文本框 11"/>
          <p:cNvSpPr txBox="1"/>
          <p:nvPr/>
        </p:nvSpPr>
        <p:spPr>
          <a:xfrm>
            <a:off x="802004" y="2557145"/>
            <a:ext cx="4939369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0394" indent="-150394" defTabSz="457200"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Nuxt.js is a higher-level framework that builds on top of Vue. </a:t>
            </a:r>
          </a:p>
          <a:p>
            <a:pPr defTabSz="457200"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50394" indent="-150394" defTabSz="457200"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It simplifies the development of universal or single page Vue apps.</a:t>
            </a:r>
          </a:p>
          <a:p>
            <a:pPr marL="180473" indent="-180473">
              <a:buSzPct val="100000"/>
              <a:buChar char="•"/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 marL="210552" indent="-210552" defTabSz="457200"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Nuxt.js abstracts away the details of server and client code distribution</a:t>
            </a:r>
          </a:p>
        </p:txBody>
      </p:sp>
      <p:sp>
        <p:nvSpPr>
          <p:cNvPr id="232" name="文本框 12"/>
          <p:cNvSpPr txBox="1"/>
          <p:nvPr/>
        </p:nvSpPr>
        <p:spPr>
          <a:xfrm>
            <a:off x="6376670" y="1429385"/>
            <a:ext cx="381190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Times"/>
                <a:ea typeface="Times"/>
                <a:cs typeface="Times"/>
                <a:sym typeface="Times"/>
              </a:defRPr>
            </a:pPr>
            <a:r>
              <a:t>Wh</a:t>
            </a:r>
            <a:r>
              <a:t>y</a:t>
            </a:r>
            <a:r>
              <a:t> is Nuxt.js?</a:t>
            </a:r>
          </a:p>
        </p:txBody>
      </p:sp>
      <p:sp>
        <p:nvSpPr>
          <p:cNvPr id="233" name="文本框 46"/>
          <p:cNvSpPr txBox="1"/>
          <p:nvPr/>
        </p:nvSpPr>
        <p:spPr>
          <a:xfrm>
            <a:off x="2264410" y="479424"/>
            <a:ext cx="30797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System Analysis</a:t>
            </a:r>
          </a:p>
        </p:txBody>
      </p:sp>
      <p:sp>
        <p:nvSpPr>
          <p:cNvPr id="234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35" name="文本框 2"/>
          <p:cNvSpPr txBox="1"/>
          <p:nvPr/>
        </p:nvSpPr>
        <p:spPr>
          <a:xfrm>
            <a:off x="6742747" y="5554345"/>
            <a:ext cx="362986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2 – The Advantages Of Nuxt.js</a:t>
            </a:r>
            <a:br>
              <a:rPr b="0" sz="1200"/>
            </a:br>
            <a:endParaRPr b="0" sz="1200"/>
          </a:p>
        </p:txBody>
      </p:sp>
      <p:pic>
        <p:nvPicPr>
          <p:cNvPr id="236" name="Why choose nuxt .png" descr="Why choose nuxt 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4696" y="2352308"/>
            <a:ext cx="4835854" cy="2853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矩形 5"/>
          <p:cNvSpPr/>
          <p:nvPr/>
        </p:nvSpPr>
        <p:spPr>
          <a:xfrm>
            <a:off x="399143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2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3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4" name="文本框 46"/>
          <p:cNvSpPr txBox="1"/>
          <p:nvPr/>
        </p:nvSpPr>
        <p:spPr>
          <a:xfrm>
            <a:off x="2264410" y="479424"/>
            <a:ext cx="30797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System Analysis</a:t>
            </a:r>
          </a:p>
        </p:txBody>
      </p:sp>
      <p:sp>
        <p:nvSpPr>
          <p:cNvPr id="245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pic>
        <p:nvPicPr>
          <p:cNvPr id="24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428" y="1212277"/>
            <a:ext cx="3539718" cy="461702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文本框 2"/>
          <p:cNvSpPr txBox="1"/>
          <p:nvPr/>
        </p:nvSpPr>
        <p:spPr>
          <a:xfrm>
            <a:off x="993745" y="5871920"/>
            <a:ext cx="199459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3 – Nu</a:t>
            </a:r>
            <a:r>
              <a:t>xt.js </a:t>
            </a:r>
            <a:r>
              <a:rPr sz="1200"/>
              <a:t>Schema</a:t>
            </a:r>
            <a:br>
              <a:rPr b="0" sz="1200"/>
            </a:br>
            <a:endParaRPr b="0" sz="1200"/>
          </a:p>
        </p:txBody>
      </p:sp>
      <p:sp>
        <p:nvSpPr>
          <p:cNvPr id="248" name="This chart shows what happens when we start a Nuxt program…"/>
          <p:cNvSpPr txBox="1"/>
          <p:nvPr/>
        </p:nvSpPr>
        <p:spPr>
          <a:xfrm>
            <a:off x="4387850" y="1225550"/>
            <a:ext cx="7449825" cy="546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60421" indent="-160421" defTabSz="457200">
              <a:buSzPct val="100000"/>
              <a:buChar char="•"/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This chart shows what happens when we start a Nuxt program </a:t>
            </a:r>
          </a:p>
          <a:p>
            <a:pPr defTabSz="457200"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   and before the vue program starts.</a:t>
            </a:r>
          </a:p>
          <a:p>
            <a:pPr defTabSz="457200"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 marL="150394" indent="-150394" defTabSz="457200">
              <a:buSzPct val="100000"/>
              <a:buChar char="•"/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NuxtServerInit</a:t>
            </a:r>
            <a:r>
              <a:t> is a VueX action method.</a:t>
            </a:r>
          </a:p>
          <a:p>
            <a:pPr defTabSz="457200"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50394" indent="-150394" defTabSz="457200">
              <a:lnSpc>
                <a:spcPts val="4600"/>
              </a:lnSpc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In essence, a </a:t>
            </a:r>
            <a:r>
              <a:rPr b="1"/>
              <a:t>middleware</a:t>
            </a:r>
            <a:r>
              <a:t> is a predefined function.</a:t>
            </a:r>
          </a:p>
          <a:p>
            <a:pPr defTabSz="457200">
              <a:lnSpc>
                <a:spcPts val="4600"/>
              </a:lnSpc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Like checking login status, validating user-submitted data, etc.</a:t>
            </a:r>
          </a:p>
          <a:p>
            <a:pPr defTabSz="457200">
              <a:lnSpc>
                <a:spcPts val="4600"/>
              </a:lnSpc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60421" indent="-160421" defTabSz="457200">
              <a:lnSpc>
                <a:spcPts val="4600"/>
              </a:lnSpc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It gives </a:t>
            </a:r>
            <a:r>
              <a:rPr b="1"/>
              <a:t>validate</a:t>
            </a:r>
            <a:r>
              <a:t> access to data stored in URL and VueX.</a:t>
            </a:r>
          </a:p>
          <a:p>
            <a:pPr defTabSz="457200">
              <a:lnSpc>
                <a:spcPts val="4600"/>
              </a:lnSpc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marL="160421" indent="-160421" defTabSz="457200">
              <a:lnSpc>
                <a:spcPts val="5500"/>
              </a:lnSpc>
              <a:spcBef>
                <a:spcPts val="1400"/>
              </a:spcBef>
              <a:buSzPct val="100000"/>
              <a:buChar char="•"/>
              <a:defRPr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AsyncData</a:t>
            </a:r>
            <a:r>
              <a:t> is called before Vue rendering, therefore, it has NOT this.</a:t>
            </a:r>
          </a:p>
          <a:p>
            <a:pPr marL="160421" indent="-160421" defTabSz="457200">
              <a:lnSpc>
                <a:spcPts val="5500"/>
              </a:lnSpc>
              <a:spcBef>
                <a:spcPts val="1400"/>
              </a:spcBef>
              <a:buSzPct val="100000"/>
              <a:buChar char="•"/>
              <a:defRPr b="1" sz="19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When</a:t>
            </a:r>
            <a:r>
              <a:t> navigate </a:t>
            </a:r>
            <a:r>
              <a:rPr b="0"/>
              <a:t>the page, it will go back to the lifecycle — “middleware”. </a:t>
            </a:r>
          </a:p>
          <a:p>
            <a:pPr marL="457200" indent="-457200" defTabSz="457200">
              <a:lnSpc>
                <a:spcPts val="5800"/>
              </a:lnSpc>
              <a:spcBef>
                <a:spcPts val="1400"/>
              </a:spcBef>
              <a:tabLst>
                <a:tab pos="139700" algn="l"/>
                <a:tab pos="457200" algn="l"/>
              </a:tabLst>
              <a:defRPr sz="2100">
                <a:solidFill>
                  <a:srgbClr val="000000">
                    <a:alpha val="84313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defTabSz="457200">
              <a:defRPr sz="15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defRPr sz="1500">
                <a:solidFill>
                  <a:srgbClr val="000000">
                    <a:alpha val="84313"/>
                  </a:srgbClr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54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55" name="文本框 2"/>
          <p:cNvSpPr txBox="1"/>
          <p:nvPr/>
        </p:nvSpPr>
        <p:spPr>
          <a:xfrm>
            <a:off x="1546859" y="1183322"/>
            <a:ext cx="30797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What is Strapi?</a:t>
            </a:r>
          </a:p>
        </p:txBody>
      </p:sp>
      <p:sp>
        <p:nvSpPr>
          <p:cNvPr id="256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文本框 8"/>
          <p:cNvSpPr txBox="1"/>
          <p:nvPr/>
        </p:nvSpPr>
        <p:spPr>
          <a:xfrm>
            <a:off x="5077459" y="1221422"/>
            <a:ext cx="446026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Strapi - Open source Node.js Headless CMS </a:t>
            </a:r>
          </a:p>
        </p:txBody>
      </p:sp>
      <p:pic>
        <p:nvPicPr>
          <p:cNvPr id="258" name="图片 17" descr="图片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428" y="2385695"/>
            <a:ext cx="9429751" cy="3743326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文本框 46"/>
          <p:cNvSpPr txBox="1"/>
          <p:nvPr/>
        </p:nvSpPr>
        <p:spPr>
          <a:xfrm>
            <a:off x="2264410" y="479424"/>
            <a:ext cx="30797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System Analysis</a:t>
            </a:r>
          </a:p>
        </p:txBody>
      </p:sp>
      <p:sp>
        <p:nvSpPr>
          <p:cNvPr id="260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61" name="文本框 2"/>
          <p:cNvSpPr txBox="1"/>
          <p:nvPr/>
        </p:nvSpPr>
        <p:spPr>
          <a:xfrm>
            <a:off x="1445259" y="1893706"/>
            <a:ext cx="307975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Why is Strapi?</a:t>
            </a:r>
          </a:p>
        </p:txBody>
      </p:sp>
      <p:sp>
        <p:nvSpPr>
          <p:cNvPr id="262" name="文本框 2"/>
          <p:cNvSpPr txBox="1"/>
          <p:nvPr/>
        </p:nvSpPr>
        <p:spPr>
          <a:xfrm>
            <a:off x="4774247" y="6131242"/>
            <a:ext cx="362986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4 – The Advantages Of Strapi</a:t>
            </a:r>
            <a:br>
              <a:rPr b="0" sz="1200"/>
            </a:br>
            <a:endParaRPr b="0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矩形 5"/>
          <p:cNvSpPr/>
          <p:nvPr/>
        </p:nvSpPr>
        <p:spPr>
          <a:xfrm>
            <a:off x="398871" y="312056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68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69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文本框 46"/>
          <p:cNvSpPr txBox="1"/>
          <p:nvPr/>
        </p:nvSpPr>
        <p:spPr>
          <a:xfrm>
            <a:off x="2264410" y="479424"/>
            <a:ext cx="307975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System Analysis</a:t>
            </a:r>
          </a:p>
        </p:txBody>
      </p:sp>
      <p:sp>
        <p:nvSpPr>
          <p:cNvPr id="271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pic>
        <p:nvPicPr>
          <p:cNvPr id="27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4921" y="1838558"/>
            <a:ext cx="7642158" cy="391748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文本框 2"/>
          <p:cNvSpPr txBox="1"/>
          <p:nvPr/>
        </p:nvSpPr>
        <p:spPr>
          <a:xfrm>
            <a:off x="4340274" y="5808420"/>
            <a:ext cx="35114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5 – The Connection Between The Tables</a:t>
            </a:r>
            <a:br>
              <a:rPr b="0" sz="1200"/>
            </a:br>
            <a:endParaRPr b="0" sz="1200"/>
          </a:p>
        </p:txBody>
      </p:sp>
      <p:sp>
        <p:nvSpPr>
          <p:cNvPr id="274" name="文本框 2"/>
          <p:cNvSpPr txBox="1"/>
          <p:nvPr/>
        </p:nvSpPr>
        <p:spPr>
          <a:xfrm>
            <a:off x="3867784" y="1019291"/>
            <a:ext cx="44564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Database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矩形 5"/>
          <p:cNvSpPr/>
          <p:nvPr/>
        </p:nvSpPr>
        <p:spPr>
          <a:xfrm>
            <a:off x="399506" y="312691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9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80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pic>
        <p:nvPicPr>
          <p:cNvPr id="281" name="Phone_gold.png" descr="Phone_gol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145" y="1354455"/>
            <a:ext cx="2411730" cy="454787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754"/>
          <p:cNvSpPr/>
          <p:nvPr/>
        </p:nvSpPr>
        <p:spPr>
          <a:xfrm>
            <a:off x="1541145" y="1999614"/>
            <a:ext cx="2576197" cy="2576198"/>
          </a:xfrm>
          <a:prstGeom prst="ellips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3" name="Shape 756"/>
          <p:cNvSpPr/>
          <p:nvPr/>
        </p:nvSpPr>
        <p:spPr>
          <a:xfrm>
            <a:off x="2183129" y="2708593"/>
            <a:ext cx="1127761" cy="1158241"/>
          </a:xfrm>
          <a:prstGeom prst="ellipse">
            <a:avLst/>
          </a:prstGeom>
          <a:solidFill>
            <a:srgbClr val="25599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84" name="文本框 8"/>
          <p:cNvSpPr txBox="1"/>
          <p:nvPr/>
        </p:nvSpPr>
        <p:spPr>
          <a:xfrm>
            <a:off x="5125084" y="2372043"/>
            <a:ext cx="3603279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All the static pages &amp; Page logic</a:t>
            </a:r>
          </a:p>
          <a:p>
            <a:pPr>
              <a:defRPr sz="1900">
                <a:latin typeface="Times"/>
                <a:ea typeface="Times"/>
                <a:cs typeface="Times"/>
                <a:sym typeface="Times"/>
              </a:defRPr>
            </a:pPr>
          </a:p>
          <a:p>
            <a:pPr marL="180473" indent="-180473">
              <a:buSzPct val="100000"/>
              <a:buChar char="•"/>
              <a:defRPr sz="1900">
                <a:latin typeface="Times"/>
                <a:ea typeface="Times"/>
                <a:cs typeface="Times"/>
                <a:sym typeface="Times"/>
              </a:defRPr>
            </a:pPr>
            <a:r>
              <a:t>The main functions</a:t>
            </a:r>
          </a:p>
          <a:p>
            <a:pPr lvl="1" marL="609600" indent="-228600">
              <a:lnSpc>
                <a:spcPct val="120000"/>
              </a:lnSpc>
              <a:buSzPct val="100000"/>
              <a:buAutoNum type="arabicPeriod" startAt="1"/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Create a new project</a:t>
            </a:r>
          </a:p>
          <a:p>
            <a:pPr lvl="1" marL="609600" indent="-228600">
              <a:lnSpc>
                <a:spcPct val="120000"/>
              </a:lnSpc>
              <a:buSzPct val="100000"/>
              <a:buAutoNum type="arabicPeriod" startAt="1"/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Search projects</a:t>
            </a:r>
          </a:p>
          <a:p>
            <a:pPr lvl="1" marL="609600" indent="-228600">
              <a:lnSpc>
                <a:spcPct val="120000"/>
              </a:lnSpc>
              <a:buSzPct val="100000"/>
              <a:buAutoNum type="arabicPeriod" startAt="1"/>
              <a:defRPr sz="1700">
                <a:latin typeface="Times"/>
                <a:ea typeface="Times"/>
                <a:cs typeface="Times"/>
                <a:sym typeface="Times"/>
              </a:defRPr>
            </a:pPr>
            <a:r>
              <a:t>Auth external Api (JWT)</a:t>
            </a:r>
          </a:p>
        </p:txBody>
      </p:sp>
      <p:sp>
        <p:nvSpPr>
          <p:cNvPr id="285" name="文本框 11"/>
          <p:cNvSpPr txBox="1"/>
          <p:nvPr/>
        </p:nvSpPr>
        <p:spPr>
          <a:xfrm>
            <a:off x="2332037" y="3102293"/>
            <a:ext cx="8299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Roboto Regular (标题)"/>
                <a:ea typeface="Roboto Regular (标题)"/>
                <a:cs typeface="Roboto Regular (标题)"/>
                <a:sym typeface="Roboto Regular (标题)"/>
              </a:defRPr>
            </a:lvl1pPr>
          </a:lstStyle>
          <a:p>
            <a:pPr/>
            <a:r>
              <a:t>  YOM</a:t>
            </a:r>
          </a:p>
        </p:txBody>
      </p:sp>
      <p:sp>
        <p:nvSpPr>
          <p:cNvPr id="286" name="灯片编号占位符 7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文本框 46"/>
          <p:cNvSpPr txBox="1"/>
          <p:nvPr/>
        </p:nvSpPr>
        <p:spPr>
          <a:xfrm>
            <a:off x="2264410" y="479424"/>
            <a:ext cx="3603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Something Already Realized</a:t>
            </a:r>
          </a:p>
        </p:txBody>
      </p:sp>
      <p:sp>
        <p:nvSpPr>
          <p:cNvPr id="288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rcRect l="1821" t="2336" r="1039" b="2791"/>
          <a:stretch>
            <a:fillRect/>
          </a:stretch>
        </p:blipFill>
        <p:spPr>
          <a:xfrm rot="5400000">
            <a:off x="2667000" y="-2667001"/>
            <a:ext cx="6857999" cy="1219200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矩形 4"/>
          <p:cNvSpPr/>
          <p:nvPr/>
        </p:nvSpPr>
        <p:spPr>
          <a:xfrm>
            <a:off x="-7621" y="-6350"/>
            <a:ext cx="12192001" cy="6858000"/>
          </a:xfrm>
          <a:prstGeom prst="rect">
            <a:avLst/>
          </a:prstGeom>
          <a:solidFill>
            <a:srgbClr val="FFFFFF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矩形 5"/>
          <p:cNvSpPr/>
          <p:nvPr/>
        </p:nvSpPr>
        <p:spPr>
          <a:xfrm>
            <a:off x="399506" y="392701"/>
            <a:ext cx="11393714" cy="62338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直角三角形 6"/>
          <p:cNvSpPr/>
          <p:nvPr/>
        </p:nvSpPr>
        <p:spPr>
          <a:xfrm flipH="1" flipV="1" rot="16200000">
            <a:off x="-4" y="-6561"/>
            <a:ext cx="1690219" cy="169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94" name="直角三角形 19"/>
          <p:cNvSpPr/>
          <p:nvPr/>
        </p:nvSpPr>
        <p:spPr>
          <a:xfrm rot="16200000">
            <a:off x="10501782" y="5167781"/>
            <a:ext cx="1690219" cy="169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1C4372"/>
          </a:solidFill>
          <a:ln w="12700">
            <a:miter lim="400000"/>
          </a:ln>
          <a:effectLst>
            <a:outerShdw sx="100000" sy="100000" kx="0" ky="0" algn="b" rotWithShape="0" blurRad="50800" dist="38100" dir="135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95" name="文本框 11"/>
          <p:cNvSpPr txBox="1"/>
          <p:nvPr/>
        </p:nvSpPr>
        <p:spPr>
          <a:xfrm>
            <a:off x="6793230" y="1995487"/>
            <a:ext cx="465137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Strapi provides a useful user API. </a:t>
            </a:r>
          </a:p>
          <a:p>
            <a:pPr marL="180473" indent="-180473">
              <a:buSzPct val="100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</a:p>
          <a:p>
            <a:pPr marL="180473" indent="-180473">
              <a:buSzPct val="100000"/>
              <a:buChar char="•"/>
              <a:defRPr>
                <a:latin typeface="Times"/>
                <a:ea typeface="Times"/>
                <a:cs typeface="Times"/>
                <a:sym typeface="Times"/>
              </a:defRPr>
            </a:pPr>
            <a:r>
              <a:t>The login api return Userinfo &amp; JWT(JSON Web Token) for auth.</a:t>
            </a:r>
          </a:p>
        </p:txBody>
      </p:sp>
      <p:sp>
        <p:nvSpPr>
          <p:cNvPr id="296" name="灯片编号占位符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文本框 46"/>
          <p:cNvSpPr txBox="1"/>
          <p:nvPr/>
        </p:nvSpPr>
        <p:spPr>
          <a:xfrm>
            <a:off x="2264410" y="479424"/>
            <a:ext cx="3603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Something Already Realized</a:t>
            </a:r>
          </a:p>
        </p:txBody>
      </p:sp>
      <p:sp>
        <p:nvSpPr>
          <p:cNvPr id="298" name="文本框 1"/>
          <p:cNvSpPr txBox="1"/>
          <p:nvPr/>
        </p:nvSpPr>
        <p:spPr>
          <a:xfrm>
            <a:off x="1627504" y="415925"/>
            <a:ext cx="72707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75000"/>
              </a:lnSpc>
              <a:defRPr sz="2800">
                <a:solidFill>
                  <a:srgbClr val="1C4372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pic>
        <p:nvPicPr>
          <p:cNvPr id="299" name="屏幕快照 2019-04-11 下午9.42.14.png" descr="屏幕快照 2019-04-11 下午9.42.14.png"/>
          <p:cNvPicPr>
            <a:picLocks noChangeAspect="1"/>
          </p:cNvPicPr>
          <p:nvPr/>
        </p:nvPicPr>
        <p:blipFill>
          <a:blip r:embed="rId3">
            <a:extLst/>
          </a:blip>
          <a:srcRect l="5205" t="0" r="3505" b="0"/>
          <a:stretch>
            <a:fillRect/>
          </a:stretch>
        </p:blipFill>
        <p:spPr>
          <a:xfrm>
            <a:off x="753601" y="3994150"/>
            <a:ext cx="7501117" cy="1892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300" name="屏幕快照 2019-04-11 下午9.41.28.png" descr="屏幕快照 2019-04-11 下午9.41.2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898" y="1990407"/>
            <a:ext cx="4546601" cy="1270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01" name="文本框 2"/>
          <p:cNvSpPr txBox="1"/>
          <p:nvPr/>
        </p:nvSpPr>
        <p:spPr>
          <a:xfrm>
            <a:off x="3867784" y="1019291"/>
            <a:ext cx="56988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chemeClr val="accent1">
                    <a:satOff val="-3547"/>
                    <a:lumOff val="-10352"/>
                  </a:schemeClr>
                </a:solidFill>
                <a:latin typeface="Times New Roman (正文)"/>
                <a:ea typeface="Times New Roman (正文)"/>
                <a:cs typeface="Times New Roman (正文)"/>
                <a:sym typeface="Times New Roman (正文)"/>
              </a:defRPr>
            </a:lvl1pPr>
          </a:lstStyle>
          <a:p>
            <a:pPr/>
            <a:r>
              <a:t>Auth Route(Using JWT &amp; Middleware)</a:t>
            </a:r>
          </a:p>
        </p:txBody>
      </p:sp>
      <p:sp>
        <p:nvSpPr>
          <p:cNvPr id="302" name="文本框 2"/>
          <p:cNvSpPr txBox="1"/>
          <p:nvPr/>
        </p:nvSpPr>
        <p:spPr>
          <a:xfrm>
            <a:off x="1192847" y="3398837"/>
            <a:ext cx="295170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6 – middleware/authenticated.js</a:t>
            </a:r>
            <a:br>
              <a:rPr b="0" sz="1200"/>
            </a:br>
            <a:endParaRPr b="0" sz="1200"/>
          </a:p>
        </p:txBody>
      </p:sp>
      <p:sp>
        <p:nvSpPr>
          <p:cNvPr id="303" name="文本框 2"/>
          <p:cNvSpPr txBox="1"/>
          <p:nvPr/>
        </p:nvSpPr>
        <p:spPr>
          <a:xfrm>
            <a:off x="1370647" y="5929357"/>
            <a:ext cx="2951709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000"/>
              </a:lnSpc>
              <a:spcBef>
                <a:spcPts val="1200"/>
              </a:spcBef>
              <a:defRPr b="1" sz="1333">
                <a:latin typeface="Times"/>
                <a:ea typeface="Times"/>
                <a:cs typeface="Times"/>
                <a:sym typeface="Times"/>
              </a:defRPr>
            </a:pPr>
            <a:r>
              <a:t>Figure 7 – pages/login.vue</a:t>
            </a:r>
            <a:br>
              <a:rPr b="0" sz="1200"/>
            </a:br>
            <a:endParaRPr b="0"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