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8"/>
  </p:notesMasterIdLst>
  <p:handoutMasterIdLst>
    <p:handoutMasterId r:id="rId19"/>
  </p:handoutMasterIdLst>
  <p:sldIdLst>
    <p:sldId id="696" r:id="rId2"/>
    <p:sldId id="565" r:id="rId3"/>
    <p:sldId id="705" r:id="rId4"/>
    <p:sldId id="707" r:id="rId5"/>
    <p:sldId id="708" r:id="rId6"/>
    <p:sldId id="684" r:id="rId7"/>
    <p:sldId id="697" r:id="rId8"/>
    <p:sldId id="686" r:id="rId9"/>
    <p:sldId id="709" r:id="rId10"/>
    <p:sldId id="699" r:id="rId11"/>
    <p:sldId id="711" r:id="rId12"/>
    <p:sldId id="710" r:id="rId13"/>
    <p:sldId id="712" r:id="rId14"/>
    <p:sldId id="713" r:id="rId15"/>
    <p:sldId id="715" r:id="rId16"/>
    <p:sldId id="706" r:id="rId17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7030A0"/>
    <a:srgbClr val="008080"/>
    <a:srgbClr val="00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8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0" y="4725918"/>
            <a:ext cx="5027105" cy="44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这里的二次近似函数是强凸函数，唯一的驻点是全局极小点</a:t>
            </a:r>
            <a:r>
              <a:rPr lang="en-US" altLang="zh-CN" dirty="0"/>
              <a:t>. </a:t>
            </a:r>
            <a:r>
              <a:rPr lang="zh-CN" altLang="en-US" dirty="0"/>
              <a:t>解驻点方程得</a:t>
            </a:r>
            <a:r>
              <a:rPr lang="en-US" altLang="zh-CN" dirty="0"/>
              <a:t>GD</a:t>
            </a:r>
            <a:r>
              <a:rPr lang="zh-CN" altLang="en-US" dirty="0"/>
              <a:t>的迭代公式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42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173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667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如果选取变换，使得对应的极小点处的</a:t>
            </a:r>
            <a:r>
              <a:rPr lang="en-US" altLang="zh-CN" dirty="0"/>
              <a:t>Hesse</a:t>
            </a:r>
            <a:r>
              <a:rPr lang="zh-CN" altLang="en-US" dirty="0"/>
              <a:t>矩阵的条件数小，方法就快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147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实际应用中，按比例缩放，使得最优解的</a:t>
            </a:r>
            <a:r>
              <a:rPr lang="en-US" altLang="zh-CN" dirty="0"/>
              <a:t>x</a:t>
            </a:r>
            <a:r>
              <a:rPr lang="zh-CN" altLang="en-US" dirty="0"/>
              <a:t>各个分量的大小尽可能一致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68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470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19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f</a:t>
            </a:r>
            <a:r>
              <a:rPr lang="zh-CN" altLang="en-US" dirty="0"/>
              <a:t>是凸函数，指端就是全局极小点。否则，有可能是鞍点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13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solidFill>
                      <a:schemeClr val="tx1"/>
                    </a:solidFill>
                    <a:latin typeface="Times New Roman" pitchFamily="18" charset="0"/>
                    <a:ea typeface="Cambria Math" panose="02040503050406030204" pitchFamily="18" charset="0"/>
                  </a:rPr>
                  <a:t>梯度是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Lipschitz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的也称作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solidFill>
                      <a:schemeClr val="tx1"/>
                    </a:solidFill>
                    <a:latin typeface="Times New Roman" pitchFamily="18" charset="0"/>
                    <a:ea typeface="Cambria Math" panose="02040503050406030204" pitchFamily="18" charset="0"/>
                  </a:rPr>
                  <a:t>梯度是</a:t>
                </a:r>
                <a:r>
                  <a:rPr lang="en-US" altLang="zh-CN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𝐿−</a:t>
                </a:r>
                <a:r>
                  <a:rPr lang="en-US" altLang="zh-CN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Lipschitz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的也称作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𝐿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光滑的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92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板书重要事实和引理</a:t>
            </a:r>
            <a:r>
              <a:rPr lang="en-US" altLang="zh-CN" dirty="0"/>
              <a:t>2.2</a:t>
            </a:r>
            <a:r>
              <a:rPr lang="zh-CN" altLang="en-US" dirty="0"/>
              <a:t>，便于后面证明需要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02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432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243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55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20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92A5-3A60-446A-8660-5CF57A18EF3D}" type="datetimeFigureOut">
              <a:rPr lang="zh-CN" altLang="en-US"/>
              <a:pPr>
                <a:defRPr/>
              </a:pPr>
              <a:t>2024/9/25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6BDC7-37DF-4BCA-A90D-12AA068C81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34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2663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4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无约束优化的方法：梯度下降法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3384550" y="6510338"/>
            <a:ext cx="2498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  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80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11" Type="http://schemas.openxmlformats.org/officeDocument/2006/relationships/image" Target="../media/image84.png"/><Relationship Id="rId5" Type="http://schemas.openxmlformats.org/officeDocument/2006/relationships/image" Target="../media/image81.png"/><Relationship Id="rId10" Type="http://schemas.openxmlformats.org/officeDocument/2006/relationships/image" Target="../media/image85.png"/><Relationship Id="rId4" Type="http://schemas.openxmlformats.org/officeDocument/2006/relationships/image" Target="../media/image80.png"/><Relationship Id="rId9" Type="http://schemas.openxmlformats.org/officeDocument/2006/relationships/image" Target="../media/image8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80.png"/><Relationship Id="rId9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0.png"/><Relationship Id="rId15" Type="http://schemas.openxmlformats.org/officeDocument/2006/relationships/image" Target="../media/image27.png"/><Relationship Id="rId4" Type="http://schemas.openxmlformats.org/officeDocument/2006/relationships/image" Target="../media/image180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3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306972-2EB0-495D-B1BA-FB58719692A9}"/>
              </a:ext>
            </a:extLst>
          </p:cNvPr>
          <p:cNvSpPr txBox="1"/>
          <p:nvPr/>
        </p:nvSpPr>
        <p:spPr>
          <a:xfrm>
            <a:off x="1977527" y="538294"/>
            <a:ext cx="4660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梯度下降法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446A81-3BDE-4F11-AEC7-4B91762769F4}"/>
                  </a:ext>
                </a:extLst>
              </p:cNvPr>
              <p:cNvSpPr txBox="1"/>
              <p:nvPr/>
            </p:nvSpPr>
            <p:spPr>
              <a:xfrm>
                <a:off x="1233887" y="2971380"/>
                <a:ext cx="59491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梯度下降法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(gradient decent, GD)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446A81-3BDE-4F11-AEC7-4B917627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87" y="2971380"/>
                <a:ext cx="5949109" cy="830997"/>
              </a:xfrm>
              <a:prstGeom prst="rect">
                <a:avLst/>
              </a:prstGeom>
              <a:blipFill>
                <a:blip r:embed="rId2"/>
                <a:stretch>
                  <a:fillRect l="-1537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49C7D4-5230-4B62-8228-0A98312E8EA1}"/>
                  </a:ext>
                </a:extLst>
              </p:cNvPr>
              <p:cNvSpPr/>
              <p:nvPr/>
            </p:nvSpPr>
            <p:spPr>
              <a:xfrm>
                <a:off x="2668105" y="3802377"/>
                <a:ext cx="4545347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        </a:t>
                </a:r>
                <a:r>
                  <a:rPr lang="en-US" altLang="zh-CN" dirty="0"/>
                  <a:t>(GD)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F49C7D4-5230-4B62-8228-0A98312E8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105" y="3802377"/>
                <a:ext cx="4545347" cy="461665"/>
              </a:xfrm>
              <a:prstGeom prst="rect">
                <a:avLst/>
              </a:prstGeom>
              <a:blipFill>
                <a:blip r:embed="rId3"/>
                <a:stretch>
                  <a:fillRect t="-10667" r="-1074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58C0E3-1CE8-4F8F-988C-2CD04627FBD5}"/>
                  </a:ext>
                </a:extLst>
              </p:cNvPr>
              <p:cNvSpPr/>
              <p:nvPr/>
            </p:nvSpPr>
            <p:spPr>
              <a:xfrm>
                <a:off x="1233887" y="4402541"/>
                <a:ext cx="3916008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是步长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(step-size)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58C0E3-1CE8-4F8F-988C-2CD04627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87" y="4402541"/>
                <a:ext cx="3916008" cy="461665"/>
              </a:xfrm>
              <a:prstGeom prst="rect">
                <a:avLst/>
              </a:prstGeom>
              <a:blipFill>
                <a:blip r:embed="rId4"/>
                <a:stretch>
                  <a:fillRect l="-2333" t="-14474" r="-124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40C75CE-14EF-47EC-8CB5-01BB5286FB51}"/>
                  </a:ext>
                </a:extLst>
              </p:cNvPr>
              <p:cNvSpPr/>
              <p:nvPr/>
            </p:nvSpPr>
            <p:spPr bwMode="auto">
              <a:xfrm>
                <a:off x="2555912" y="1863384"/>
                <a:ext cx="3723702" cy="461665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sz="2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kumimoji="1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1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kumimoji="1" lang="en-US" altLang="zh-CN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66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kumimoji="1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zh-CN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kumimoji="1" lang="en-US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40C75CE-14EF-47EC-8CB5-01BB5286F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912" y="1863384"/>
                <a:ext cx="3723702" cy="461665"/>
              </a:xfrm>
              <a:prstGeom prst="roundRect">
                <a:avLst/>
              </a:prstGeom>
              <a:blipFill>
                <a:blip r:embed="rId5"/>
                <a:stretch>
                  <a:fillRect t="-24675" b="-1948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54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11642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强凸函数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420A61-D213-423D-B412-1DA2481B9BDA}"/>
                  </a:ext>
                </a:extLst>
              </p:cNvPr>
              <p:cNvSpPr txBox="1"/>
              <p:nvPr/>
            </p:nvSpPr>
            <p:spPr>
              <a:xfrm>
                <a:off x="732021" y="844526"/>
                <a:ext cx="8147574" cy="1822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chemeClr val="tx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4.3.1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称定义在凸集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关于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范数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强凸的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(strong convex)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对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每个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和每个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box>
                        <m:box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box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420A61-D213-423D-B412-1DA2481B9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21" y="844526"/>
                <a:ext cx="8147574" cy="1822102"/>
              </a:xfrm>
              <a:prstGeom prst="rect">
                <a:avLst/>
              </a:prstGeom>
              <a:blipFill>
                <a:blip r:embed="rId4"/>
                <a:stretch>
                  <a:fillRect l="-1122" t="-3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E1F09E43-E530-461D-973D-59C7B4B07250}"/>
              </a:ext>
            </a:extLst>
          </p:cNvPr>
          <p:cNvGrpSpPr/>
          <p:nvPr/>
        </p:nvGrpSpPr>
        <p:grpSpPr>
          <a:xfrm>
            <a:off x="811924" y="3458882"/>
            <a:ext cx="7913282" cy="1083951"/>
            <a:chOff x="786249" y="971775"/>
            <a:chExt cx="7913282" cy="1083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381176B-0440-4EF3-BF89-5034AD4C7FB8}"/>
                    </a:ext>
                  </a:extLst>
                </p:cNvPr>
                <p:cNvSpPr txBox="1"/>
                <p:nvPr/>
              </p:nvSpPr>
              <p:spPr>
                <a:xfrm>
                  <a:off x="786249" y="971775"/>
                  <a:ext cx="76196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ii)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则函数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在凸集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上是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强凸的当且仅当</a:t>
                  </a:r>
                  <a:endPara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381176B-0440-4EF3-BF89-5034AD4C7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49" y="971775"/>
                  <a:ext cx="761962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200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69560B1-5137-4EF9-86B0-6A4E8E51B6E4}"/>
                    </a:ext>
                  </a:extLst>
                </p:cNvPr>
                <p:cNvSpPr txBox="1"/>
                <p:nvPr/>
              </p:nvSpPr>
              <p:spPr>
                <a:xfrm>
                  <a:off x="786249" y="1433440"/>
                  <a:ext cx="7913282" cy="6222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69560B1-5137-4EF9-86B0-6A4E8E51B6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49" y="1433440"/>
                  <a:ext cx="7913282" cy="622286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14551DB-69F6-4AAF-A641-362E7AE634FD}"/>
                  </a:ext>
                </a:extLst>
              </p:cNvPr>
              <p:cNvSpPr txBox="1"/>
              <p:nvPr/>
            </p:nvSpPr>
            <p:spPr>
              <a:xfrm>
                <a:off x="822941" y="4454287"/>
                <a:ext cx="76196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iii)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则函数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在内部非空的凸集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强凸的当且仅当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14551DB-69F6-4AAF-A641-362E7AE63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41" y="4454287"/>
                <a:ext cx="7619621" cy="830997"/>
              </a:xfrm>
              <a:prstGeom prst="rect">
                <a:avLst/>
              </a:prstGeom>
              <a:blipFill>
                <a:blip r:embed="rId7"/>
                <a:stretch>
                  <a:fillRect l="-1280" t="-8088" r="-640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81452B33-CC40-4EB3-B408-1E9FC75A9ED1}"/>
              </a:ext>
            </a:extLst>
          </p:cNvPr>
          <p:cNvGrpSpPr/>
          <p:nvPr/>
        </p:nvGrpSpPr>
        <p:grpSpPr>
          <a:xfrm>
            <a:off x="763193" y="2506090"/>
            <a:ext cx="7184633" cy="1014181"/>
            <a:chOff x="763193" y="2506090"/>
            <a:chExt cx="7184633" cy="101418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AD89F5C-DEA9-4F2D-A633-78BA5D7304B6}"/>
                </a:ext>
              </a:extLst>
            </p:cNvPr>
            <p:cNvSpPr/>
            <p:nvPr/>
          </p:nvSpPr>
          <p:spPr>
            <a:xfrm>
              <a:off x="763193" y="2506090"/>
              <a:ext cx="712488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事实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4EF10B7-206C-435C-BD4C-5606F6AA9FE1}"/>
                    </a:ext>
                  </a:extLst>
                </p:cNvPr>
                <p:cNvSpPr/>
                <p:nvPr/>
              </p:nvSpPr>
              <p:spPr>
                <a:xfrm>
                  <a:off x="822941" y="2897985"/>
                  <a:ext cx="7124885" cy="6222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 err="1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强凸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当且仅当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是凸的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4EF10B7-206C-435C-BD4C-5606F6AA9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41" y="2897985"/>
                  <a:ext cx="7124885" cy="622286"/>
                </a:xfrm>
                <a:prstGeom prst="rect">
                  <a:avLst/>
                </a:prstGeom>
                <a:blipFill>
                  <a:blip r:embed="rId8"/>
                  <a:stretch>
                    <a:fillRect l="-1369"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42AB1BDB-F97A-4BF7-9CE8-F4BA7C2E7A06}"/>
              </a:ext>
            </a:extLst>
          </p:cNvPr>
          <p:cNvSpPr txBox="1"/>
          <p:nvPr/>
        </p:nvSpPr>
        <p:spPr>
          <a:xfrm>
            <a:off x="797508" y="5272966"/>
            <a:ext cx="7377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4.3.1 </a:t>
            </a:r>
            <a:r>
              <a:rPr lang="en-US" altLang="zh-CN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绝对值函数不是强凸的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5B8526B-B17E-41C0-BE0B-67ED603A7479}"/>
                  </a:ext>
                </a:extLst>
              </p:cNvPr>
              <p:cNvSpPr/>
              <p:nvPr/>
            </p:nvSpPr>
            <p:spPr>
              <a:xfrm>
                <a:off x="966314" y="5734631"/>
                <a:ext cx="7913281" cy="527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ii)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已知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对称正定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box>
                      <m:box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𝑮𝒙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/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5B8526B-B17E-41C0-BE0B-67ED603A7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314" y="5734631"/>
                <a:ext cx="7913281" cy="527388"/>
              </a:xfrm>
              <a:prstGeom prst="rect">
                <a:avLst/>
              </a:prstGeom>
              <a:blipFill>
                <a:blip r:embed="rId9"/>
                <a:stretch>
                  <a:fillRect l="-1233" t="-9302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E80D0C3-F183-4B4C-8142-18BBB2C5B237}"/>
                  </a:ext>
                </a:extLst>
              </p:cNvPr>
              <p:cNvSpPr/>
              <p:nvPr/>
            </p:nvSpPr>
            <p:spPr>
              <a:xfrm>
                <a:off x="1307837" y="6113864"/>
                <a:ext cx="79132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强凸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的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其中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E80D0C3-F183-4B4C-8142-18BBB2C5B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37" y="6113864"/>
                <a:ext cx="7913281" cy="461665"/>
              </a:xfrm>
              <a:prstGeom prst="rect">
                <a:avLst/>
              </a:prstGeom>
              <a:blipFill>
                <a:blip r:embed="rId10"/>
                <a:stretch>
                  <a:fillRect l="-123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990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105407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光滑强凸函数</a:t>
            </a:r>
            <a:r>
              <a:rPr lang="zh-CN" altLang="en-US" dirty="0"/>
              <a:t>情形下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的复杂性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FFCB1D5-521A-4816-8434-8B346CFAEE80}"/>
                  </a:ext>
                </a:extLst>
              </p:cNvPr>
              <p:cNvSpPr txBox="1"/>
              <p:nvPr/>
            </p:nvSpPr>
            <p:spPr>
              <a:xfrm>
                <a:off x="1110826" y="3335911"/>
                <a:ext cx="7593619" cy="571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altLang="zh-CN" sz="22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FFCB1D5-521A-4816-8434-8B346CFAE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26" y="3335911"/>
                <a:ext cx="7593619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2DC40794-7DA5-4D80-9ED9-9625C39CD844}"/>
              </a:ext>
            </a:extLst>
          </p:cNvPr>
          <p:cNvGrpSpPr/>
          <p:nvPr/>
        </p:nvGrpSpPr>
        <p:grpSpPr>
          <a:xfrm>
            <a:off x="565525" y="2594735"/>
            <a:ext cx="2856948" cy="448224"/>
            <a:chOff x="565525" y="2594735"/>
            <a:chExt cx="2856948" cy="4482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69BFE38-5F92-4101-85D3-239FC518A052}"/>
                    </a:ext>
                  </a:extLst>
                </p:cNvPr>
                <p:cNvSpPr txBox="1"/>
                <p:nvPr/>
              </p:nvSpPr>
              <p:spPr>
                <a:xfrm>
                  <a:off x="1121843" y="2594735"/>
                  <a:ext cx="230063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69BFE38-5F92-4101-85D3-239FC518A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843" y="2594735"/>
                  <a:ext cx="2300630" cy="430887"/>
                </a:xfrm>
                <a:prstGeom prst="rect">
                  <a:avLst/>
                </a:prstGeom>
                <a:blipFill>
                  <a:blip r:embed="rId6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7641F67-E892-4BE6-B8C8-ACF39F1B796C}"/>
                </a:ext>
              </a:extLst>
            </p:cNvPr>
            <p:cNvSpPr/>
            <p:nvPr/>
          </p:nvSpPr>
          <p:spPr>
            <a:xfrm>
              <a:off x="565525" y="2612072"/>
              <a:ext cx="103105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证明</a:t>
              </a:r>
              <a:r>
                <a:rPr lang="en-US" altLang="zh-CN" sz="22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r>
                <a:rPr lang="zh-CN" altLang="en-US" sz="22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2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90AE4D-62B4-49A3-96C5-C9E2E4674A14}"/>
                  </a:ext>
                </a:extLst>
              </p:cNvPr>
              <p:cNvSpPr txBox="1"/>
              <p:nvPr/>
            </p:nvSpPr>
            <p:spPr>
              <a:xfrm>
                <a:off x="716708" y="5774599"/>
                <a:ext cx="4512276" cy="49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2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890AE4D-62B4-49A3-96C5-C9E2E4674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08" y="5774599"/>
                <a:ext cx="4512276" cy="495072"/>
              </a:xfrm>
              <a:prstGeom prst="rect">
                <a:avLst/>
              </a:prstGeom>
              <a:blipFill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BB0841-AB88-4F14-9659-C443BC6D30FB}"/>
                  </a:ext>
                </a:extLst>
              </p:cNvPr>
              <p:cNvSpPr/>
              <p:nvPr/>
            </p:nvSpPr>
            <p:spPr>
              <a:xfrm>
                <a:off x="1059016" y="2896728"/>
                <a:ext cx="3745834" cy="555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BB0841-AB88-4F14-9659-C443BC6D3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16" y="2896728"/>
                <a:ext cx="3745834" cy="5550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B92657A-E5AE-45FD-BD26-DCCD0CBBC3C6}"/>
              </a:ext>
            </a:extLst>
          </p:cNvPr>
          <p:cNvGrpSpPr/>
          <p:nvPr/>
        </p:nvGrpSpPr>
        <p:grpSpPr>
          <a:xfrm>
            <a:off x="634686" y="981688"/>
            <a:ext cx="8335706" cy="1624663"/>
            <a:chOff x="634686" y="981688"/>
            <a:chExt cx="8335706" cy="162466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EB97087-751B-4D06-A6DC-1E35BE8DDD18}"/>
                </a:ext>
              </a:extLst>
            </p:cNvPr>
            <p:cNvGrpSpPr/>
            <p:nvPr/>
          </p:nvGrpSpPr>
          <p:grpSpPr>
            <a:xfrm>
              <a:off x="634686" y="981688"/>
              <a:ext cx="8335706" cy="1297918"/>
              <a:chOff x="634686" y="1411344"/>
              <a:chExt cx="8335706" cy="12979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DC3239A-9D91-4920-BE90-FBD763C2D91F}"/>
                      </a:ext>
                    </a:extLst>
                  </p:cNvPr>
                  <p:cNvSpPr txBox="1"/>
                  <p:nvPr/>
                </p:nvSpPr>
                <p:spPr>
                  <a:xfrm>
                    <a:off x="1418116" y="2145325"/>
                    <a:ext cx="6077669" cy="5639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ox>
                                    <m:boxPr>
                                      <m:ctrlPr>
                                        <a:rPr lang="en-US" altLang="zh-CN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sz="22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sz="22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∀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≥1,</m:t>
                          </m:r>
                        </m:oMath>
                      </m:oMathPara>
                    </a14:m>
                    <a:endParaRPr lang="en-US" altLang="zh-CN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DC3239A-9D91-4920-BE90-FBD763C2D9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8116" y="2145325"/>
                    <a:ext cx="6077669" cy="56393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20EC740E-66F8-4178-9BD5-4589C9BC12B3}"/>
                      </a:ext>
                    </a:extLst>
                  </p:cNvPr>
                  <p:cNvSpPr txBox="1"/>
                  <p:nvPr/>
                </p:nvSpPr>
                <p:spPr>
                  <a:xfrm>
                    <a:off x="634686" y="1411344"/>
                    <a:ext cx="8335706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0070C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定理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4.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3.2</a:t>
                    </a:r>
                    <a:r>
                      <a:rPr lang="en-US" altLang="zh-CN" dirty="0">
                        <a:solidFill>
                          <a:srgbClr val="0070C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设 </a:t>
                    </a:r>
                    <a:r>
                      <a:rPr lang="en-US" altLang="zh-CN" i="1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是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oMath>
                    </a14:m>
                    <a:r>
                      <a:rPr lang="zh-CN" altLang="en-US" dirty="0">
                        <a:solidFill>
                          <a:srgbClr val="C00000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强凸的，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它的梯度是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Lipschitz</m:t>
                        </m:r>
                        <m:r>
                          <a:rPr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的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，且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是</a:t>
                    </a:r>
                    <a14:m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的极小点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.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那么</a:t>
                    </a:r>
                    <a:r>
                      <a:rPr lang="zh-CN" altLang="en-US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步长</a:t>
                    </a:r>
                    <a14:m>
                      <m:oMath xmlns:m="http://schemas.openxmlformats.org/officeDocument/2006/math">
                        <m:r>
                          <a:rPr lang="zh-CN" altLang="en-US" b="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为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1/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的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GD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迭代满足</a:t>
                    </a:r>
                    <a:endPara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20EC740E-66F8-4178-9BD5-4589C9BC12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686" y="1411344"/>
                    <a:ext cx="8335706" cy="83099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96" t="-8088" r="-950" b="-169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3C3F0D3-9B1F-4838-9422-C0B2E9D511BC}"/>
                    </a:ext>
                  </a:extLst>
                </p:cNvPr>
                <p:cNvSpPr txBox="1"/>
                <p:nvPr/>
              </p:nvSpPr>
              <p:spPr>
                <a:xfrm>
                  <a:off x="646928" y="2175464"/>
                  <a:ext cx="177678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𝜅</m:t>
                      </m:r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/</m:t>
                      </m:r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a14:m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3C3F0D3-9B1F-4838-9422-C0B2E9D511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28" y="2175464"/>
                  <a:ext cx="1776784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4452" t="-14085" b="-225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0B75959-C81E-4A1A-B5AD-9C99355A16FA}"/>
              </a:ext>
            </a:extLst>
          </p:cNvPr>
          <p:cNvGrpSpPr/>
          <p:nvPr/>
        </p:nvGrpSpPr>
        <p:grpSpPr>
          <a:xfrm>
            <a:off x="423659" y="4376626"/>
            <a:ext cx="8495882" cy="788569"/>
            <a:chOff x="390608" y="4365609"/>
            <a:chExt cx="8495882" cy="788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2A9E2B1-BE25-4CBC-9A95-43D58BBA4478}"/>
                    </a:ext>
                  </a:extLst>
                </p:cNvPr>
                <p:cNvSpPr txBox="1"/>
                <p:nvPr/>
              </p:nvSpPr>
              <p:spPr>
                <a:xfrm>
                  <a:off x="390608" y="4555168"/>
                  <a:ext cx="8495882" cy="599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200" dirty="0">
                          <a:solidFill>
                            <a:srgbClr val="7030A0"/>
                          </a:solidFill>
                        </a:rPr>
                        <m:t> 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2A9E2B1-BE25-4CBC-9A95-43D58BBA4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08" y="4555168"/>
                  <a:ext cx="8495882" cy="599010"/>
                </a:xfrm>
                <a:prstGeom prst="rect">
                  <a:avLst/>
                </a:prstGeom>
                <a:blipFill>
                  <a:blip r:embed="rId12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id="{C05FEBCC-0E1F-4120-906C-26D0C266EAA5}"/>
                </a:ext>
              </a:extLst>
            </p:cNvPr>
            <p:cNvSpPr/>
            <p:nvPr/>
          </p:nvSpPr>
          <p:spPr bwMode="auto">
            <a:xfrm>
              <a:off x="3591499" y="4365609"/>
              <a:ext cx="176267" cy="35911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6137E8-3AC6-409F-B73C-073A36FC8E42}"/>
              </a:ext>
            </a:extLst>
          </p:cNvPr>
          <p:cNvGrpSpPr/>
          <p:nvPr/>
        </p:nvGrpSpPr>
        <p:grpSpPr>
          <a:xfrm>
            <a:off x="323779" y="3809627"/>
            <a:ext cx="8258361" cy="755335"/>
            <a:chOff x="323779" y="3809627"/>
            <a:chExt cx="8258361" cy="755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A481519-EE6C-491A-A457-6277CA0AC593}"/>
                    </a:ext>
                  </a:extLst>
                </p:cNvPr>
                <p:cNvSpPr txBox="1"/>
                <p:nvPr/>
              </p:nvSpPr>
              <p:spPr>
                <a:xfrm>
                  <a:off x="1261471" y="3809627"/>
                  <a:ext cx="7320669" cy="755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A481519-EE6C-491A-A457-6277CA0AC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471" y="3809627"/>
                  <a:ext cx="7320669" cy="75533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C64287E-577E-4154-83BC-4C1D6F0937B4}"/>
                </a:ext>
              </a:extLst>
            </p:cNvPr>
            <p:cNvSpPr txBox="1"/>
            <p:nvPr/>
          </p:nvSpPr>
          <p:spPr>
            <a:xfrm>
              <a:off x="323779" y="4003586"/>
              <a:ext cx="1182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强凸性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01DB1A-0B41-43FB-AE8F-3E1A2CA9C022}"/>
              </a:ext>
            </a:extLst>
          </p:cNvPr>
          <p:cNvGrpSpPr/>
          <p:nvPr/>
        </p:nvGrpSpPr>
        <p:grpSpPr>
          <a:xfrm>
            <a:off x="351147" y="5151112"/>
            <a:ext cx="6209921" cy="510011"/>
            <a:chOff x="544837" y="2982242"/>
            <a:chExt cx="6209921" cy="5100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2AF482A-F1F9-4F21-BE1B-718301655D32}"/>
                    </a:ext>
                  </a:extLst>
                </p:cNvPr>
                <p:cNvSpPr/>
                <p:nvPr/>
              </p:nvSpPr>
              <p:spPr>
                <a:xfrm>
                  <a:off x="2261540" y="2982242"/>
                  <a:ext cx="4493218" cy="5100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2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200" b="1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altLang="zh-CN" sz="22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box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box>
                          <m:box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2AF482A-F1F9-4F21-BE1B-718301655D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540" y="2982242"/>
                  <a:ext cx="4493218" cy="510011"/>
                </a:xfrm>
                <a:prstGeom prst="rect">
                  <a:avLst/>
                </a:prstGeom>
                <a:blipFill>
                  <a:blip r:embed="rId1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60E3CF9-B6F5-42FA-B61E-728318221832}"/>
                </a:ext>
              </a:extLst>
            </p:cNvPr>
            <p:cNvSpPr/>
            <p:nvPr/>
          </p:nvSpPr>
          <p:spPr>
            <a:xfrm>
              <a:off x="544837" y="3024917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充分下降性</a:t>
              </a:r>
              <a:endParaRPr lang="zh-CN" alt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4C3BC0-26A2-4273-B275-F91675FAFB20}"/>
                  </a:ext>
                </a:extLst>
              </p:cNvPr>
              <p:cNvSpPr txBox="1"/>
              <p:nvPr/>
            </p:nvSpPr>
            <p:spPr>
              <a:xfrm>
                <a:off x="4938338" y="5716946"/>
                <a:ext cx="3453120" cy="56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≤⋯≤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sz="22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4C3BC0-26A2-4273-B275-F91675FAF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338" y="5716946"/>
                <a:ext cx="3453120" cy="5639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4392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8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EDB1866-1662-4F13-8459-01F3C1705E48}"/>
              </a:ext>
            </a:extLst>
          </p:cNvPr>
          <p:cNvSpPr txBox="1"/>
          <p:nvPr/>
        </p:nvSpPr>
        <p:spPr>
          <a:xfrm>
            <a:off x="451691" y="322819"/>
            <a:ext cx="8240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梯度下降法的标架依赖性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A0CEED-C9C5-4872-BDF4-33960C43B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068" y="2721665"/>
            <a:ext cx="3915217" cy="380484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A05AE14-B74F-4D27-B271-6BD465C64493}"/>
              </a:ext>
            </a:extLst>
          </p:cNvPr>
          <p:cNvGrpSpPr/>
          <p:nvPr/>
        </p:nvGrpSpPr>
        <p:grpSpPr>
          <a:xfrm>
            <a:off x="944390" y="1068279"/>
            <a:ext cx="7036419" cy="563937"/>
            <a:chOff x="944390" y="1068279"/>
            <a:chExt cx="7036419" cy="56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092029B-AA78-45F2-82C2-F207A2E9A2D1}"/>
                    </a:ext>
                  </a:extLst>
                </p:cNvPr>
                <p:cNvSpPr txBox="1"/>
                <p:nvPr/>
              </p:nvSpPr>
              <p:spPr>
                <a:xfrm>
                  <a:off x="944390" y="1068279"/>
                  <a:ext cx="6077669" cy="56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US" altLang="zh-CN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22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en-US" sz="22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∀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≥1,</m:t>
                        </m:r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092029B-AA78-45F2-82C2-F207A2E9A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390" y="1068279"/>
                  <a:ext cx="6077669" cy="5639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743880C-375E-49E3-9BA8-B502D503CE38}"/>
                    </a:ext>
                  </a:extLst>
                </p:cNvPr>
                <p:cNvSpPr txBox="1"/>
                <p:nvPr/>
              </p:nvSpPr>
              <p:spPr>
                <a:xfrm>
                  <a:off x="6204025" y="1190607"/>
                  <a:ext cx="177678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2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𝜅</m:t>
                      </m:r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/</m:t>
                      </m:r>
                      <m:r>
                        <a:rPr lang="en-US" altLang="zh-CN" sz="2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a14:m>
                  <a:endParaRPr lang="en-US" altLang="zh-CN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743880C-375E-49E3-9BA8-B502D503C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025" y="1190607"/>
                  <a:ext cx="1776784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4467" t="-12676" b="-239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E9D031-3289-4837-8971-E7175384F995}"/>
                  </a:ext>
                </a:extLst>
              </p:cNvPr>
              <p:cNvSpPr txBox="1"/>
              <p:nvPr/>
            </p:nvSpPr>
            <p:spPr>
              <a:xfrm>
                <a:off x="944390" y="1626793"/>
                <a:ext cx="5533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GD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收敛到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非退化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9E9D031-3289-4837-8971-E7175384F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0" y="1626793"/>
                <a:ext cx="5533528" cy="461665"/>
              </a:xfrm>
              <a:prstGeom prst="rect">
                <a:avLst/>
              </a:prstGeom>
              <a:blipFill>
                <a:blip r:embed="rId6"/>
                <a:stretch>
                  <a:fillRect l="-176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EF129369-5EC0-4F65-BCAF-0C9923571359}"/>
              </a:ext>
            </a:extLst>
          </p:cNvPr>
          <p:cNvGrpSpPr/>
          <p:nvPr/>
        </p:nvGrpSpPr>
        <p:grpSpPr>
          <a:xfrm>
            <a:off x="5054367" y="2029222"/>
            <a:ext cx="3585917" cy="557957"/>
            <a:chOff x="5054367" y="2018205"/>
            <a:chExt cx="3585917" cy="5579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BF21958-E8A7-427A-BCAB-C9795141D140}"/>
                    </a:ext>
                  </a:extLst>
                </p:cNvPr>
                <p:cNvSpPr/>
                <p:nvPr/>
              </p:nvSpPr>
              <p:spPr>
                <a:xfrm>
                  <a:off x="5054367" y="2114497"/>
                  <a:ext cx="3585917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𝛻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≻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4BF21958-E8A7-427A-BCAB-C9795141D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367" y="2114497"/>
                  <a:ext cx="358591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1D26564-8F22-45A8-840D-A758E034F11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376231" y="2018205"/>
              <a:ext cx="539828" cy="723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752F403-B4C7-4A7F-80F3-042582A18C26}"/>
              </a:ext>
            </a:extLst>
          </p:cNvPr>
          <p:cNvGrpSpPr/>
          <p:nvPr/>
        </p:nvGrpSpPr>
        <p:grpSpPr>
          <a:xfrm>
            <a:off x="857785" y="2466177"/>
            <a:ext cx="7194468" cy="1364388"/>
            <a:chOff x="857785" y="2466177"/>
            <a:chExt cx="7194468" cy="1364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7A7B0D9-C17B-41F6-9519-8459A3E8E80E}"/>
                    </a:ext>
                  </a:extLst>
                </p:cNvPr>
                <p:cNvSpPr/>
                <p:nvPr/>
              </p:nvSpPr>
              <p:spPr>
                <a:xfrm>
                  <a:off x="929562" y="2881013"/>
                  <a:ext cx="5964133" cy="52309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onst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+ </m:t>
                        </m:r>
                        <m:box>
                          <m:box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7A7B0D9-C17B-41F6-9519-8459A3E8E8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62" y="2881013"/>
                  <a:ext cx="5964133" cy="52309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3B16D0F-425B-4B48-8362-6A081C0AE2DF}"/>
                    </a:ext>
                  </a:extLst>
                </p:cNvPr>
                <p:cNvSpPr txBox="1"/>
                <p:nvPr/>
              </p:nvSpPr>
              <p:spPr>
                <a:xfrm>
                  <a:off x="857785" y="2466177"/>
                  <a:ext cx="71944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极小化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GD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法的渐进行为和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GD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极小化二次函数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D3B16D0F-425B-4B48-8362-6A081C0AE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85" y="2466177"/>
                  <a:ext cx="7194468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39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AEA81E4-B6A5-40DD-BEC2-CDD8273A754E}"/>
                </a:ext>
              </a:extLst>
            </p:cNvPr>
            <p:cNvSpPr/>
            <p:nvPr/>
          </p:nvSpPr>
          <p:spPr>
            <a:xfrm>
              <a:off x="923887" y="3368900"/>
              <a:ext cx="46286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的类似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.  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623C5B-27A3-42CC-9725-94B7048E2B54}"/>
                  </a:ext>
                </a:extLst>
              </p:cNvPr>
              <p:cNvSpPr txBox="1"/>
              <p:nvPr/>
            </p:nvSpPr>
            <p:spPr>
              <a:xfrm>
                <a:off x="890836" y="5719743"/>
                <a:ext cx="77574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从任何初始点出发，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GD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仅迭代一次，就得到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623C5B-27A3-42CC-9725-94B7048E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36" y="5719743"/>
                <a:ext cx="7757405" cy="830997"/>
              </a:xfrm>
              <a:prstGeom prst="rect">
                <a:avLst/>
              </a:prstGeom>
              <a:blipFill>
                <a:blip r:embed="rId11"/>
                <a:stretch>
                  <a:fillRect l="-1021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E00E762-0CB5-4560-A274-012E0DDA81DF}"/>
                  </a:ext>
                </a:extLst>
              </p:cNvPr>
              <p:cNvSpPr/>
              <p:nvPr/>
            </p:nvSpPr>
            <p:spPr>
              <a:xfrm>
                <a:off x="902616" y="3963795"/>
                <a:ext cx="4572000" cy="12003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𝛻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的最大和最小特征值分别是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光滑的，是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-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强凸的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E00E762-0CB5-4560-A274-012E0DDA8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6" y="3963795"/>
                <a:ext cx="4572000" cy="1200329"/>
              </a:xfrm>
              <a:prstGeom prst="rect">
                <a:avLst/>
              </a:prstGeom>
              <a:blipFill>
                <a:blip r:embed="rId12"/>
                <a:stretch>
                  <a:fillRect l="-2000" t="-5584" r="-667" b="-9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DCD10A-5A22-4D70-9476-B7BD41B2B37C}"/>
                  </a:ext>
                </a:extLst>
              </p:cNvPr>
              <p:cNvSpPr/>
              <p:nvPr/>
            </p:nvSpPr>
            <p:spPr>
              <a:xfrm>
                <a:off x="902616" y="5219209"/>
                <a:ext cx="427078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𝜅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cond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DCD10A-5A22-4D70-9476-B7BD41B2B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16" y="5219209"/>
                <a:ext cx="4270785" cy="509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38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EDB1866-1662-4F13-8459-01F3C1705E48}"/>
              </a:ext>
            </a:extLst>
          </p:cNvPr>
          <p:cNvSpPr txBox="1"/>
          <p:nvPr/>
        </p:nvSpPr>
        <p:spPr>
          <a:xfrm>
            <a:off x="451691" y="322819"/>
            <a:ext cx="8240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梯度下降法的标架依赖性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92029B-AA78-45F2-82C2-F207A2E9A2D1}"/>
                  </a:ext>
                </a:extLst>
              </p:cNvPr>
              <p:cNvSpPr txBox="1"/>
              <p:nvPr/>
            </p:nvSpPr>
            <p:spPr>
              <a:xfrm>
                <a:off x="944390" y="1090313"/>
                <a:ext cx="6077669" cy="56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n-US" altLang="zh-CN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sz="22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𝜅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≥1,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092029B-AA78-45F2-82C2-F207A2E9A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0" y="1090313"/>
                <a:ext cx="6077669" cy="563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43880C-375E-49E3-9BA8-B502D503CE38}"/>
                  </a:ext>
                </a:extLst>
              </p:cNvPr>
              <p:cNvSpPr txBox="1"/>
              <p:nvPr/>
            </p:nvSpPr>
            <p:spPr>
              <a:xfrm>
                <a:off x="6422826" y="1181015"/>
                <a:ext cx="17767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𝜅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</m:t>
                    </m:r>
                    <m:r>
                      <a:rPr lang="en-US" altLang="zh-CN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43880C-375E-49E3-9BA8-B502D503C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826" y="1181015"/>
                <a:ext cx="1776784" cy="430887"/>
              </a:xfrm>
              <a:prstGeom prst="rect">
                <a:avLst/>
              </a:prstGeom>
              <a:blipFill>
                <a:blip r:embed="rId4"/>
                <a:stretch>
                  <a:fillRect l="-4467" t="-14286" b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FDACB6-C266-479C-AE17-BEC5B1912295}"/>
                  </a:ext>
                </a:extLst>
              </p:cNvPr>
              <p:cNvSpPr txBox="1"/>
              <p:nvPr/>
            </p:nvSpPr>
            <p:spPr>
              <a:xfrm>
                <a:off x="848298" y="1736471"/>
                <a:ext cx="40872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GD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依赖定义问题的变量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FDACB6-C266-479C-AE17-BEC5B1912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98" y="1736471"/>
                <a:ext cx="4087259" cy="461665"/>
              </a:xfrm>
              <a:prstGeom prst="rect">
                <a:avLst/>
              </a:prstGeom>
              <a:blipFill>
                <a:blip r:embed="rId5"/>
                <a:stretch>
                  <a:fillRect l="-223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4987CF1-91DA-42F8-9EED-0453DA6FFC77}"/>
                  </a:ext>
                </a:extLst>
              </p:cNvPr>
              <p:cNvSpPr txBox="1"/>
              <p:nvPr/>
            </p:nvSpPr>
            <p:spPr>
              <a:xfrm>
                <a:off x="815246" y="2824241"/>
                <a:ext cx="6995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可逆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定义新变量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𝑻𝒚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4987CF1-91DA-42F8-9EED-0453DA6F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46" y="2824241"/>
                <a:ext cx="6995713" cy="461665"/>
              </a:xfrm>
              <a:prstGeom prst="rect">
                <a:avLst/>
              </a:prstGeom>
              <a:blipFill>
                <a:blip r:embed="rId6"/>
                <a:stretch>
                  <a:fillRect l="-139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6B3CB5-EBF5-4404-8057-989163281E36}"/>
                  </a:ext>
                </a:extLst>
              </p:cNvPr>
              <p:cNvSpPr txBox="1"/>
              <p:nvPr/>
            </p:nvSpPr>
            <p:spPr>
              <a:xfrm>
                <a:off x="944390" y="3411144"/>
                <a:ext cx="1320874" cy="4807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6B3CB5-EBF5-4404-8057-98916328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0" y="3411144"/>
                <a:ext cx="1320874" cy="480773"/>
              </a:xfrm>
              <a:prstGeom prst="rect">
                <a:avLst/>
              </a:prstGeom>
              <a:blipFill>
                <a:blip r:embed="rId7"/>
                <a:stretch>
                  <a:fillRect l="-1843" r="-691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A6B1DDF-1F54-41F0-A20A-1CE43E0CE351}"/>
                  </a:ext>
                </a:extLst>
              </p:cNvPr>
              <p:cNvSpPr/>
              <p:nvPr/>
            </p:nvSpPr>
            <p:spPr>
              <a:xfrm>
                <a:off x="862380" y="4758168"/>
                <a:ext cx="28057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A6B1DDF-1F54-41F0-A20A-1CE43E0CE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80" y="4758168"/>
                <a:ext cx="2805768" cy="461665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5786BD3-A7D3-400C-A673-F405C4619667}"/>
                  </a:ext>
                </a:extLst>
              </p:cNvPr>
              <p:cNvSpPr/>
              <p:nvPr/>
            </p:nvSpPr>
            <p:spPr>
              <a:xfrm>
                <a:off x="699889" y="5412460"/>
                <a:ext cx="32833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5786BD3-A7D3-400C-A673-F405C4619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89" y="5412460"/>
                <a:ext cx="3283335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B873B159-172A-4FA2-9EAB-DE26D947C6C0}"/>
              </a:ext>
            </a:extLst>
          </p:cNvPr>
          <p:cNvGrpSpPr/>
          <p:nvPr/>
        </p:nvGrpSpPr>
        <p:grpSpPr>
          <a:xfrm>
            <a:off x="6629871" y="3230790"/>
            <a:ext cx="1459951" cy="936215"/>
            <a:chOff x="6629871" y="3230790"/>
            <a:chExt cx="1459951" cy="936215"/>
          </a:xfrm>
        </p:grpSpPr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A34C16E0-63B6-41EB-A761-CB45B2301166}"/>
                </a:ext>
              </a:extLst>
            </p:cNvPr>
            <p:cNvSpPr/>
            <p:nvPr/>
          </p:nvSpPr>
          <p:spPr bwMode="auto">
            <a:xfrm>
              <a:off x="6974013" y="3230790"/>
              <a:ext cx="264070" cy="46166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7F09991-A8A3-4FAA-8B8A-327BCA4AAEE4}"/>
                    </a:ext>
                  </a:extLst>
                </p:cNvPr>
                <p:cNvSpPr/>
                <p:nvPr/>
              </p:nvSpPr>
              <p:spPr>
                <a:xfrm>
                  <a:off x="6629871" y="3705340"/>
                  <a:ext cx="14599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𝑻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7F09991-A8A3-4FAA-8B8A-327BCA4AAE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871" y="3705340"/>
                  <a:ext cx="1459951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D9B0198-C85B-49D3-877E-5CE634366599}"/>
                  </a:ext>
                </a:extLst>
              </p:cNvPr>
              <p:cNvSpPr txBox="1"/>
              <p:nvPr/>
            </p:nvSpPr>
            <p:spPr>
              <a:xfrm>
                <a:off x="4313102" y="4204170"/>
                <a:ext cx="338111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GD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极小化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的收敛速率取决于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的条件数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D9B0198-C85B-49D3-877E-5CE634366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102" y="4204170"/>
                <a:ext cx="3381117" cy="1569660"/>
              </a:xfrm>
              <a:prstGeom prst="rect">
                <a:avLst/>
              </a:prstGeom>
              <a:blipFill>
                <a:blip r:embed="rId11"/>
                <a:stretch>
                  <a:fillRect l="-2888" t="-4280" r="-2347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277518-7C02-4309-8B2A-3568E410B1E5}"/>
              </a:ext>
            </a:extLst>
          </p:cNvPr>
          <p:cNvGrpSpPr/>
          <p:nvPr/>
        </p:nvGrpSpPr>
        <p:grpSpPr>
          <a:xfrm>
            <a:off x="944390" y="3813601"/>
            <a:ext cx="2537105" cy="916776"/>
            <a:chOff x="944390" y="3813601"/>
            <a:chExt cx="2537105" cy="916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F6182E0-6B58-40BB-B42D-A1D13AF0DA93}"/>
                    </a:ext>
                  </a:extLst>
                </p:cNvPr>
                <p:cNvSpPr txBox="1"/>
                <p:nvPr/>
              </p:nvSpPr>
              <p:spPr>
                <a:xfrm>
                  <a:off x="944390" y="4203694"/>
                  <a:ext cx="2537105" cy="526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𝑻𝒚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F6182E0-6B58-40BB-B42D-A1D13AF0D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390" y="4203694"/>
                  <a:ext cx="2537105" cy="526683"/>
                </a:xfrm>
                <a:prstGeom prst="rect">
                  <a:avLst/>
                </a:prstGeom>
                <a:blipFill>
                  <a:blip r:embed="rId12"/>
                  <a:stretch>
                    <a:fillRect l="-1442" r="-3606" b="-151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箭头: 上下 28">
              <a:extLst>
                <a:ext uri="{FF2B5EF4-FFF2-40B4-BE49-F238E27FC236}">
                  <a16:creationId xmlns:a16="http://schemas.microsoft.com/office/drawing/2014/main" id="{44C67D8A-7D7C-4E7A-BF72-181FAB9A77E9}"/>
                </a:ext>
              </a:extLst>
            </p:cNvPr>
            <p:cNvSpPr/>
            <p:nvPr/>
          </p:nvSpPr>
          <p:spPr bwMode="auto">
            <a:xfrm>
              <a:off x="1503857" y="3813601"/>
              <a:ext cx="201939" cy="424342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A6F415B-05CF-4ADE-A927-F0E25ECBB22B}"/>
              </a:ext>
            </a:extLst>
          </p:cNvPr>
          <p:cNvSpPr/>
          <p:nvPr/>
        </p:nvSpPr>
        <p:spPr>
          <a:xfrm>
            <a:off x="815246" y="2309285"/>
            <a:ext cx="5820183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选取新的变量有可能本质上改变收敛特性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19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  <p:bldP spid="12" grpId="0"/>
      <p:bldP spid="23" grpId="0"/>
      <p:bldP spid="28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EDB1866-1662-4F13-8459-01F3C1705E48}"/>
              </a:ext>
            </a:extLst>
          </p:cNvPr>
          <p:cNvSpPr txBox="1"/>
          <p:nvPr/>
        </p:nvSpPr>
        <p:spPr>
          <a:xfrm>
            <a:off x="451691" y="322819"/>
            <a:ext cx="8240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按比例缩放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FDACB6-C266-479C-AE17-BEC5B1912295}"/>
                  </a:ext>
                </a:extLst>
              </p:cNvPr>
              <p:cNvSpPr txBox="1"/>
              <p:nvPr/>
            </p:nvSpPr>
            <p:spPr>
              <a:xfrm>
                <a:off x="815247" y="947547"/>
                <a:ext cx="751350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通常，</a:t>
                </a:r>
                <a:endPara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选取</a:t>
                </a:r>
                <a14:m>
                  <m:oMath xmlns:m="http://schemas.openxmlformats.org/officeDocument/2006/math">
                    <m:r>
                      <a:rPr lang="en-US" altLang="zh-CN" sz="22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2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对角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与为每个变量引入的比例因子对应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在确定这些比例因子时，争取使得关于每个变量的二阶导数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量级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大致相同</a:t>
                </a:r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FDACB6-C266-479C-AE17-BEC5B1912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47" y="947547"/>
                <a:ext cx="7513504" cy="1446550"/>
              </a:xfrm>
              <a:prstGeom prst="rect">
                <a:avLst/>
              </a:prstGeom>
              <a:blipFill>
                <a:blip r:embed="rId3"/>
                <a:stretch>
                  <a:fillRect l="-1055" t="-3782" r="-2516" b="-7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4E5767-BF2D-442B-8346-2677CB885EB4}"/>
                  </a:ext>
                </a:extLst>
              </p:cNvPr>
              <p:cNvSpPr txBox="1"/>
              <p:nvPr/>
            </p:nvSpPr>
            <p:spPr>
              <a:xfrm>
                <a:off x="893497" y="2542449"/>
                <a:ext cx="4920065" cy="37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4E5767-BF2D-442B-8346-2677CB885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97" y="2542449"/>
                <a:ext cx="4920065" cy="373949"/>
              </a:xfrm>
              <a:prstGeom prst="rect">
                <a:avLst/>
              </a:prstGeom>
              <a:blipFill>
                <a:blip r:embed="rId4"/>
                <a:stretch>
                  <a:fillRect l="-1735" r="-124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A6BE9E-1F48-41F4-BA72-49CD148AFBE9}"/>
                  </a:ext>
                </a:extLst>
              </p:cNvPr>
              <p:cNvSpPr txBox="1"/>
              <p:nvPr/>
            </p:nvSpPr>
            <p:spPr>
              <a:xfrm>
                <a:off x="994311" y="2916398"/>
                <a:ext cx="15333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=25,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=8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A6BE9E-1F48-41F4-BA72-49CD148AF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11" y="2916398"/>
                <a:ext cx="1533305" cy="369332"/>
              </a:xfrm>
              <a:prstGeom prst="rect">
                <a:avLst/>
              </a:prstGeom>
              <a:blipFill>
                <a:blip r:embed="rId5"/>
                <a:stretch>
                  <a:fillRect l="-4762" t="-24590" r="-1111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618DAA-8875-45C1-9557-A97D51280707}"/>
                  </a:ext>
                </a:extLst>
              </p:cNvPr>
              <p:cNvSpPr txBox="1"/>
              <p:nvPr/>
            </p:nvSpPr>
            <p:spPr>
              <a:xfrm>
                <a:off x="912084" y="3368668"/>
                <a:ext cx="3564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b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GD</a:t>
                </a:r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求解，得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(20, 3)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618DAA-8875-45C1-9557-A97D5128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4" y="3368668"/>
                <a:ext cx="3564437" cy="369332"/>
              </a:xfrm>
              <a:prstGeom prst="rect">
                <a:avLst/>
              </a:prstGeom>
              <a:blipFill>
                <a:blip r:embed="rId6"/>
                <a:stretch>
                  <a:fillRect l="-5308" t="-31667" r="-325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32F7900-D2FC-4AA3-8153-93AB13642C89}"/>
                  </a:ext>
                </a:extLst>
              </p:cNvPr>
              <p:cNvSpPr/>
              <p:nvPr/>
            </p:nvSpPr>
            <p:spPr>
              <a:xfrm>
                <a:off x="5620694" y="2318862"/>
                <a:ext cx="3324179" cy="7822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32F7900-D2FC-4AA3-8153-93AB13642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94" y="2318862"/>
                <a:ext cx="3324179" cy="7822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654A8AD-9141-4ED5-BC9F-3F0ABEE76AE6}"/>
                  </a:ext>
                </a:extLst>
              </p:cNvPr>
              <p:cNvSpPr/>
              <p:nvPr/>
            </p:nvSpPr>
            <p:spPr>
              <a:xfrm>
                <a:off x="773973" y="3823190"/>
                <a:ext cx="3171189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654A8AD-9141-4ED5-BC9F-3F0ABEE76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3" y="3823190"/>
                <a:ext cx="3171189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2D346C-B95D-4C80-9379-C8E40849ADEF}"/>
                  </a:ext>
                </a:extLst>
              </p:cNvPr>
              <p:cNvSpPr/>
              <p:nvPr/>
            </p:nvSpPr>
            <p:spPr>
              <a:xfrm>
                <a:off x="773973" y="4573397"/>
                <a:ext cx="3326295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待定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E2D346C-B95D-4C80-9379-C8E40849A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73" y="4573397"/>
                <a:ext cx="3326295" cy="749629"/>
              </a:xfrm>
              <a:prstGeom prst="rect">
                <a:avLst/>
              </a:prstGeom>
              <a:blipFill>
                <a:blip r:embed="rId9"/>
                <a:stretch>
                  <a:fillRect r="-1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14C7524-A0FE-48DF-ADCA-44D96C665DCC}"/>
                  </a:ext>
                </a:extLst>
              </p:cNvPr>
              <p:cNvSpPr/>
              <p:nvPr/>
            </p:nvSpPr>
            <p:spPr>
              <a:xfrm>
                <a:off x="617071" y="5323884"/>
                <a:ext cx="33280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14C7524-A0FE-48DF-ADCA-44D96C665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1" y="5323884"/>
                <a:ext cx="3328091" cy="461665"/>
              </a:xfrm>
              <a:prstGeom prst="rect">
                <a:avLst/>
              </a:prstGeom>
              <a:blipFill>
                <a:blip r:embed="rId1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299E4D4-6AAE-455A-8D5D-5039A0EC815B}"/>
                  </a:ext>
                </a:extLst>
              </p:cNvPr>
              <p:cNvSpPr/>
              <p:nvPr/>
            </p:nvSpPr>
            <p:spPr>
              <a:xfrm>
                <a:off x="1837017" y="5730318"/>
                <a:ext cx="2218749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108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299E4D4-6AAE-455A-8D5D-5039A0EC8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017" y="5730318"/>
                <a:ext cx="2218749" cy="749629"/>
              </a:xfrm>
              <a:prstGeom prst="rect">
                <a:avLst/>
              </a:prstGeom>
              <a:blipFill>
                <a:blip r:embed="rId11"/>
                <a:stretch>
                  <a:fillRect l="-4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C252D66B-19E9-48A5-90A9-CACECB378DF0}"/>
              </a:ext>
            </a:extLst>
          </p:cNvPr>
          <p:cNvGrpSpPr/>
          <p:nvPr/>
        </p:nvGrpSpPr>
        <p:grpSpPr>
          <a:xfrm>
            <a:off x="4030709" y="5874299"/>
            <a:ext cx="1855679" cy="461665"/>
            <a:chOff x="4030709" y="5874299"/>
            <a:chExt cx="1855679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2DBF743-783F-47B5-98E9-0B88E07500BB}"/>
                    </a:ext>
                  </a:extLst>
                </p:cNvPr>
                <p:cNvSpPr/>
                <p:nvPr/>
              </p:nvSpPr>
              <p:spPr>
                <a:xfrm>
                  <a:off x="4266457" y="5874299"/>
                  <a:ext cx="161993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108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2DBF743-783F-47B5-98E9-0B88E0750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457" y="5874299"/>
                  <a:ext cx="1619931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5FBFA737-595E-4CFA-9545-3CD9AF34A174}"/>
                </a:ext>
              </a:extLst>
            </p:cNvPr>
            <p:cNvSpPr/>
            <p:nvPr/>
          </p:nvSpPr>
          <p:spPr bwMode="auto">
            <a:xfrm>
              <a:off x="4030709" y="6017891"/>
              <a:ext cx="306914" cy="17448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021EB3-C19C-4D3E-AFB1-DA1ABAA2003D}"/>
              </a:ext>
            </a:extLst>
          </p:cNvPr>
          <p:cNvGrpSpPr/>
          <p:nvPr/>
        </p:nvGrpSpPr>
        <p:grpSpPr>
          <a:xfrm>
            <a:off x="5790165" y="5874299"/>
            <a:ext cx="1405292" cy="461665"/>
            <a:chOff x="5790165" y="5874299"/>
            <a:chExt cx="1405292" cy="461665"/>
          </a:xfrm>
        </p:grpSpPr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9A462966-94AE-4CF6-9092-91F6F5057597}"/>
                </a:ext>
              </a:extLst>
            </p:cNvPr>
            <p:cNvSpPr/>
            <p:nvPr/>
          </p:nvSpPr>
          <p:spPr bwMode="auto">
            <a:xfrm>
              <a:off x="5790165" y="5998539"/>
              <a:ext cx="306914" cy="17448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90AA319-1F21-4D2C-8A8A-0A735DC107F6}"/>
                    </a:ext>
                  </a:extLst>
                </p:cNvPr>
                <p:cNvSpPr/>
                <p:nvPr/>
              </p:nvSpPr>
              <p:spPr>
                <a:xfrm>
                  <a:off x="6097079" y="5874299"/>
                  <a:ext cx="109837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/>
                    <a:t> 1/7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90AA319-1F21-4D2C-8A8A-0A735DC10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7079" y="5874299"/>
                  <a:ext cx="1098378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10667" r="-7778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ED74557-B2E9-460B-A801-F630F00AC836}"/>
              </a:ext>
            </a:extLst>
          </p:cNvPr>
          <p:cNvGrpSpPr/>
          <p:nvPr/>
        </p:nvGrpSpPr>
        <p:grpSpPr>
          <a:xfrm>
            <a:off x="5359352" y="4834677"/>
            <a:ext cx="2554417" cy="1099339"/>
            <a:chOff x="5359352" y="4834677"/>
            <a:chExt cx="2554417" cy="1099339"/>
          </a:xfrm>
        </p:grpSpPr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EF7BA8E8-84A4-437A-91B3-F768D0DB0B11}"/>
                </a:ext>
              </a:extLst>
            </p:cNvPr>
            <p:cNvSpPr/>
            <p:nvPr/>
          </p:nvSpPr>
          <p:spPr bwMode="auto">
            <a:xfrm rot="16200000" flipV="1">
              <a:off x="6384690" y="5494998"/>
              <a:ext cx="610991" cy="26704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DD687F0-29F4-44C8-A73C-45DAE3876891}"/>
                    </a:ext>
                  </a:extLst>
                </p:cNvPr>
                <p:cNvSpPr/>
                <p:nvPr/>
              </p:nvSpPr>
              <p:spPr>
                <a:xfrm>
                  <a:off x="5359352" y="4834677"/>
                  <a:ext cx="2554417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DD687F0-29F4-44C8-A73C-45DAE3876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352" y="4834677"/>
                  <a:ext cx="255441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EFDB933-06F2-4CA6-81CE-17415E364AC0}"/>
                  </a:ext>
                </a:extLst>
              </p:cNvPr>
              <p:cNvSpPr txBox="1"/>
              <p:nvPr/>
            </p:nvSpPr>
            <p:spPr>
              <a:xfrm>
                <a:off x="4724631" y="3385819"/>
                <a:ext cx="3564435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在应用中，当需要求解</a:t>
                </a:r>
                <a:r>
                  <a:rPr lang="zh-CN" altLang="en-US" b="0" i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这组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i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附近的值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对应的问题时</a:t>
                </a:r>
                <a:r>
                  <a:rPr lang="zh-CN" altLang="en-US" b="0" i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，该伸缩变换能显著缩短</a:t>
                </a:r>
                <a:r>
                  <a:rPr lang="en-US" altLang="zh-CN" b="0" i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GD</a:t>
                </a:r>
                <a:r>
                  <a:rPr lang="zh-CN" altLang="en-US" b="0" i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的求解时间！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EFDB933-06F2-4CA6-81CE-17415E36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31" y="3385819"/>
                <a:ext cx="3564435" cy="1477328"/>
              </a:xfrm>
              <a:prstGeom prst="rect">
                <a:avLst/>
              </a:prstGeom>
              <a:blipFill>
                <a:blip r:embed="rId15"/>
                <a:stretch>
                  <a:fillRect l="-5128" t="-6173" r="-3761" b="-1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8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  <p:bldP spid="8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EDB1866-1662-4F13-8459-01F3C1705E48}"/>
              </a:ext>
            </a:extLst>
          </p:cNvPr>
          <p:cNvSpPr txBox="1"/>
          <p:nvPr/>
        </p:nvSpPr>
        <p:spPr>
          <a:xfrm>
            <a:off x="451691" y="322819"/>
            <a:ext cx="8240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按比例缩放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4E5767-BF2D-442B-8346-2677CB885EB4}"/>
                  </a:ext>
                </a:extLst>
              </p:cNvPr>
              <p:cNvSpPr txBox="1"/>
              <p:nvPr/>
            </p:nvSpPr>
            <p:spPr>
              <a:xfrm>
                <a:off x="893497" y="1033137"/>
                <a:ext cx="5000022" cy="37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4E5767-BF2D-442B-8346-2677CB885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97" y="1033137"/>
                <a:ext cx="5000022" cy="373949"/>
              </a:xfrm>
              <a:prstGeom prst="rect">
                <a:avLst/>
              </a:prstGeom>
              <a:blipFill>
                <a:blip r:embed="rId3"/>
                <a:stretch>
                  <a:fillRect l="-854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A6BE9E-1F48-41F4-BA72-49CD148AFBE9}"/>
                  </a:ext>
                </a:extLst>
              </p:cNvPr>
              <p:cNvSpPr txBox="1"/>
              <p:nvPr/>
            </p:nvSpPr>
            <p:spPr>
              <a:xfrm>
                <a:off x="5851654" y="1037754"/>
                <a:ext cx="15333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=25,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=8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A6BE9E-1F48-41F4-BA72-49CD148AF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54" y="1037754"/>
                <a:ext cx="1533305" cy="369332"/>
              </a:xfrm>
              <a:prstGeom prst="rect">
                <a:avLst/>
              </a:prstGeom>
              <a:blipFill>
                <a:blip r:embed="rId4"/>
                <a:stretch>
                  <a:fillRect l="-5179" t="-24590" r="-11155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618DAA-8875-45C1-9557-A97D51280707}"/>
                  </a:ext>
                </a:extLst>
              </p:cNvPr>
              <p:cNvSpPr txBox="1"/>
              <p:nvPr/>
            </p:nvSpPr>
            <p:spPr>
              <a:xfrm>
                <a:off x="893497" y="1474691"/>
                <a:ext cx="35644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b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GD</a:t>
                </a:r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求解，得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(20, 3)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F618DAA-8875-45C1-9557-A97D5128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97" y="1474691"/>
                <a:ext cx="3564437" cy="369332"/>
              </a:xfrm>
              <a:prstGeom prst="rect">
                <a:avLst/>
              </a:prstGeom>
              <a:blipFill>
                <a:blip r:embed="rId5"/>
                <a:stretch>
                  <a:fillRect l="-5308" t="-31667" r="-3253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DD687F0-29F4-44C8-A73C-45DAE3876891}"/>
                  </a:ext>
                </a:extLst>
              </p:cNvPr>
              <p:cNvSpPr/>
              <p:nvPr/>
            </p:nvSpPr>
            <p:spPr>
              <a:xfrm>
                <a:off x="893497" y="1892282"/>
                <a:ext cx="2554417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DD687F0-29F4-44C8-A73C-45DAE3876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97" y="1892282"/>
                <a:ext cx="2554417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13E887A-EB90-4AFE-A4D2-0FEC4E857F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948" y="2375980"/>
            <a:ext cx="3298210" cy="429509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4C07FDE-CD9F-4060-99AE-4409B33A4B98}"/>
              </a:ext>
            </a:extLst>
          </p:cNvPr>
          <p:cNvGrpSpPr/>
          <p:nvPr/>
        </p:nvGrpSpPr>
        <p:grpSpPr>
          <a:xfrm>
            <a:off x="4124257" y="2386199"/>
            <a:ext cx="4651210" cy="4207939"/>
            <a:chOff x="4124257" y="2386199"/>
            <a:chExt cx="4651210" cy="420793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C839CFA-3A79-4562-8765-49201FCBB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4257" y="2386199"/>
              <a:ext cx="4651210" cy="39134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BF98816-9240-41DA-BE5A-B3CE994E8B46}"/>
                    </a:ext>
                  </a:extLst>
                </p:cNvPr>
                <p:cNvSpPr txBox="1"/>
                <p:nvPr/>
              </p:nvSpPr>
              <p:spPr>
                <a:xfrm>
                  <a:off x="5851654" y="6132473"/>
                  <a:ext cx="20973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的等高线</a:t>
                  </a: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BF98816-9240-41DA-BE5A-B3CE994E8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654" y="6132473"/>
                  <a:ext cx="209737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872" t="-14474" r="-291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1318B5-7353-40DB-B86D-7BDB758A5F41}"/>
              </a:ext>
            </a:extLst>
          </p:cNvPr>
          <p:cNvGrpSpPr/>
          <p:nvPr/>
        </p:nvGrpSpPr>
        <p:grpSpPr>
          <a:xfrm>
            <a:off x="192920" y="2541259"/>
            <a:ext cx="4550373" cy="4026973"/>
            <a:chOff x="48058" y="2508208"/>
            <a:chExt cx="4550373" cy="402697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B4E9CF3-98B9-4285-88AA-A2135AC64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58" y="2508208"/>
              <a:ext cx="4550373" cy="385509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BC0F775-4580-40AB-876B-ECECCC178AF8}"/>
                    </a:ext>
                  </a:extLst>
                </p:cNvPr>
                <p:cNvSpPr txBox="1"/>
                <p:nvPr/>
              </p:nvSpPr>
              <p:spPr>
                <a:xfrm>
                  <a:off x="1400276" y="6073516"/>
                  <a:ext cx="20973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的等高线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BC0F775-4580-40AB-876B-ECECCC178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276" y="6073516"/>
                  <a:ext cx="209737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319" t="-14667" r="-29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67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EDB1866-1662-4F13-8459-01F3C1705E48}"/>
              </a:ext>
            </a:extLst>
          </p:cNvPr>
          <p:cNvSpPr txBox="1"/>
          <p:nvPr/>
        </p:nvSpPr>
        <p:spPr>
          <a:xfrm>
            <a:off x="365740" y="236934"/>
            <a:ext cx="8240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梯度下降法的拓展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94511D6-EBE5-4BDB-B108-4CC8A6F85BBD}"/>
                  </a:ext>
                </a:extLst>
              </p:cNvPr>
              <p:cNvSpPr txBox="1"/>
              <p:nvPr/>
            </p:nvSpPr>
            <p:spPr>
              <a:xfrm>
                <a:off x="1048912" y="3966679"/>
                <a:ext cx="6301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非光滑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的凸函数，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⟶</m:t>
                    </m:r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次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梯度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法</a:t>
                </a: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94511D6-EBE5-4BDB-B108-4CC8A6F85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" y="3966679"/>
                <a:ext cx="6301646" cy="461665"/>
              </a:xfrm>
              <a:prstGeom prst="rect">
                <a:avLst/>
              </a:prstGeom>
              <a:blipFill>
                <a:blip r:embed="rId3"/>
                <a:stretch>
                  <a:fillRect l="-1257" t="-14667" r="-125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6CD9BF8-C9D8-4CD1-B8B7-6DAB5B37DD46}"/>
                  </a:ext>
                </a:extLst>
              </p:cNvPr>
              <p:cNvSpPr txBox="1"/>
              <p:nvPr/>
            </p:nvSpPr>
            <p:spPr>
              <a:xfrm>
                <a:off x="1081836" y="1916855"/>
                <a:ext cx="6301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⟶</m:t>
                    </m:r>
                    <m:r>
                      <m:rPr>
                        <m:nor/>
                      </m:rPr>
                      <a:rPr lang="zh-CN" altLang="en-US" dirty="0" smtClean="0">
                        <a:solidFill>
                          <a:srgbClr val="C00000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投影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梯度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法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6CD9BF8-C9D8-4CD1-B8B7-6DAB5B37D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36" y="1916855"/>
                <a:ext cx="6301646" cy="461665"/>
              </a:xfrm>
              <a:prstGeom prst="rect">
                <a:avLst/>
              </a:prstGeom>
              <a:blipFill>
                <a:blip r:embed="rId4"/>
                <a:stretch>
                  <a:fillRect l="-125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AFCDE-F6DF-4007-8DC9-4A33592FBA9C}"/>
                  </a:ext>
                </a:extLst>
              </p:cNvPr>
              <p:cNvSpPr txBox="1"/>
              <p:nvPr/>
            </p:nvSpPr>
            <p:spPr>
              <a:xfrm>
                <a:off x="1446484" y="5291934"/>
                <a:ext cx="6563739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次梯度步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;  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投影步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2AFCDE-F6DF-4007-8DC9-4A33592FB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84" y="5291934"/>
                <a:ext cx="6563739" cy="830997"/>
              </a:xfrm>
              <a:prstGeom prst="rect">
                <a:avLst/>
              </a:prstGeom>
              <a:blipFill>
                <a:blip r:embed="rId5"/>
                <a:stretch>
                  <a:fillRect l="-1393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88C9DEF-5BB6-491F-A3FF-8DA2E495B827}"/>
                  </a:ext>
                </a:extLst>
              </p:cNvPr>
              <p:cNvSpPr txBox="1"/>
              <p:nvPr/>
            </p:nvSpPr>
            <p:spPr>
              <a:xfrm>
                <a:off x="1070820" y="979396"/>
                <a:ext cx="5594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闭凸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上极小化函数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88C9DEF-5BB6-491F-A3FF-8DA2E495B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20" y="979396"/>
                <a:ext cx="5594511" cy="461665"/>
              </a:xfrm>
              <a:prstGeom prst="rect">
                <a:avLst/>
              </a:prstGeom>
              <a:blipFill>
                <a:blip r:embed="rId6"/>
                <a:stretch>
                  <a:fillRect l="-1745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2A9DA39-D311-4AAB-9CC2-A4FF4A6E67A2}"/>
                  </a:ext>
                </a:extLst>
              </p:cNvPr>
              <p:cNvSpPr txBox="1"/>
              <p:nvPr/>
            </p:nvSpPr>
            <p:spPr>
              <a:xfrm>
                <a:off x="3423772" y="1368996"/>
                <a:ext cx="1842654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2A9DA39-D311-4AAB-9CC2-A4FF4A6E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772" y="1368996"/>
                <a:ext cx="1842654" cy="573106"/>
              </a:xfrm>
              <a:prstGeom prst="rect">
                <a:avLst/>
              </a:prstGeom>
              <a:blipFill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87D95A-5CC3-4BB9-A1EC-936E6AA69FFE}"/>
                  </a:ext>
                </a:extLst>
              </p:cNvPr>
              <p:cNvSpPr txBox="1"/>
              <p:nvPr/>
            </p:nvSpPr>
            <p:spPr>
              <a:xfrm>
                <a:off x="1081836" y="4892480"/>
                <a:ext cx="7357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非光滑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的凸函数，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⟶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投影次梯度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法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87D95A-5CC3-4BB9-A1EC-936E6AA69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36" y="4892480"/>
                <a:ext cx="7357084" cy="461665"/>
              </a:xfrm>
              <a:prstGeom prst="rect">
                <a:avLst/>
              </a:prstGeom>
              <a:blipFill>
                <a:blip r:embed="rId8"/>
                <a:stretch>
                  <a:fillRect l="-1077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6F2615-B1C6-4947-A05A-C19501E280DC}"/>
                  </a:ext>
                </a:extLst>
              </p:cNvPr>
              <p:cNvSpPr txBox="1"/>
              <p:nvPr/>
            </p:nvSpPr>
            <p:spPr>
              <a:xfrm>
                <a:off x="1387380" y="3178491"/>
                <a:ext cx="54621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上的投影算子；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表示集合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中距向量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最近的点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06F2615-B1C6-4947-A05A-C19501E2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380" y="3178491"/>
                <a:ext cx="5462182" cy="830997"/>
              </a:xfrm>
              <a:prstGeom prst="rect">
                <a:avLst/>
              </a:prstGeom>
              <a:blipFill>
                <a:blip r:embed="rId9"/>
                <a:stretch>
                  <a:fillRect l="-335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7E89059-5F66-4A69-AF9B-34BC2762A41B}"/>
                  </a:ext>
                </a:extLst>
              </p:cNvPr>
              <p:cNvSpPr txBox="1"/>
              <p:nvPr/>
            </p:nvSpPr>
            <p:spPr>
              <a:xfrm>
                <a:off x="1444301" y="2331908"/>
                <a:ext cx="5990990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梯度步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投影步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7E89059-5F66-4A69-AF9B-34BC2762A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301" y="2331908"/>
                <a:ext cx="5990990" cy="830997"/>
              </a:xfrm>
              <a:prstGeom prst="rect">
                <a:avLst/>
              </a:prstGeom>
              <a:blipFill>
                <a:blip r:embed="rId10"/>
                <a:stretch>
                  <a:fillRect l="-1628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9A2C762-A9D8-4BD8-BCE4-6393F94ECCBB}"/>
                  </a:ext>
                </a:extLst>
              </p:cNvPr>
              <p:cNvSpPr txBox="1"/>
              <p:nvPr/>
            </p:nvSpPr>
            <p:spPr>
              <a:xfrm>
                <a:off x="1446484" y="4402544"/>
                <a:ext cx="6329237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次梯度步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9A2C762-A9D8-4BD8-BCE4-6393F94EC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84" y="4402544"/>
                <a:ext cx="6329237" cy="461665"/>
              </a:xfrm>
              <a:prstGeom prst="rect">
                <a:avLst/>
              </a:prstGeom>
              <a:blipFill>
                <a:blip r:embed="rId11"/>
                <a:stretch>
                  <a:fillRect l="-144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A0C94FBC-266B-4E8E-8F2B-6185EC70FA4B}"/>
              </a:ext>
            </a:extLst>
          </p:cNvPr>
          <p:cNvSpPr txBox="1"/>
          <p:nvPr/>
        </p:nvSpPr>
        <p:spPr>
          <a:xfrm>
            <a:off x="1354329" y="6128123"/>
            <a:ext cx="4495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后面会学习次梯度与次梯度法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1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EDB1866-1662-4F13-8459-01F3C1705E48}"/>
              </a:ext>
            </a:extLst>
          </p:cNvPr>
          <p:cNvSpPr txBox="1"/>
          <p:nvPr/>
        </p:nvSpPr>
        <p:spPr>
          <a:xfrm>
            <a:off x="275422" y="409518"/>
            <a:ext cx="8240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梯度下降法的动机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202C0D-5624-4493-ADD2-F06749EEBFE6}"/>
              </a:ext>
            </a:extLst>
          </p:cNvPr>
          <p:cNvSpPr txBox="1"/>
          <p:nvPr/>
        </p:nvSpPr>
        <p:spPr>
          <a:xfrm>
            <a:off x="941942" y="3233788"/>
            <a:ext cx="806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注意，当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范数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不同时，得到的最速下降方向不同；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48C05BB-3304-4780-8923-CCFE0E935B36}"/>
              </a:ext>
            </a:extLst>
          </p:cNvPr>
          <p:cNvSpPr txBox="1"/>
          <p:nvPr/>
        </p:nvSpPr>
        <p:spPr>
          <a:xfrm>
            <a:off x="721605" y="1466977"/>
            <a:ext cx="708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函数在一点沿负梯度方向的变化率最小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函数值减小最快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6F8F124-ADB2-4276-8E51-B289B0552A39}"/>
                  </a:ext>
                </a:extLst>
              </p:cNvPr>
              <p:cNvSpPr txBox="1"/>
              <p:nvPr/>
            </p:nvSpPr>
            <p:spPr>
              <a:xfrm>
                <a:off x="721605" y="4094379"/>
                <a:ext cx="82020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极小化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局部</a:t>
                </a: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近似</a:t>
                </a:r>
                <a:r>
                  <a:rPr lang="en-US" altLang="zh-CN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二阶近似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6F8F124-ADB2-4276-8E51-B289B0552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5" y="4094379"/>
                <a:ext cx="8202058" cy="461665"/>
              </a:xfrm>
              <a:prstGeom prst="rect">
                <a:avLst/>
              </a:prstGeom>
              <a:blipFill>
                <a:blip r:embed="rId3"/>
                <a:stretch>
                  <a:fillRect l="-966" t="-14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5132671-BDE5-4A15-AFC2-7CA95F75A885}"/>
                  </a:ext>
                </a:extLst>
              </p:cNvPr>
              <p:cNvSpPr txBox="1"/>
              <p:nvPr/>
            </p:nvSpPr>
            <p:spPr>
              <a:xfrm>
                <a:off x="994230" y="2405535"/>
                <a:ext cx="2971839" cy="760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inimize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5132671-BDE5-4A15-AFC2-7CA95F75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230" y="2405535"/>
                <a:ext cx="2971839" cy="760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45991288-C42A-4D1C-8978-4602AC5CE9FD}"/>
              </a:ext>
            </a:extLst>
          </p:cNvPr>
          <p:cNvSpPr txBox="1"/>
          <p:nvPr/>
        </p:nvSpPr>
        <p:spPr>
          <a:xfrm>
            <a:off x="853808" y="5563392"/>
            <a:ext cx="8069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局部近似是优化算法的利器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牛顿法、拟牛顿法和临近梯度法的思想与此有相似之处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0B4CC43-3140-4345-92F6-519304F8273F}"/>
              </a:ext>
            </a:extLst>
          </p:cNvPr>
          <p:cNvGrpSpPr/>
          <p:nvPr/>
        </p:nvGrpSpPr>
        <p:grpSpPr>
          <a:xfrm>
            <a:off x="3922000" y="2334692"/>
            <a:ext cx="4726243" cy="861326"/>
            <a:chOff x="3922000" y="2334692"/>
            <a:chExt cx="4726243" cy="86132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95D3312-B082-404D-9B1E-CDC3C92A8D31}"/>
                </a:ext>
              </a:extLst>
            </p:cNvPr>
            <p:cNvGrpSpPr/>
            <p:nvPr/>
          </p:nvGrpSpPr>
          <p:grpSpPr>
            <a:xfrm>
              <a:off x="3922000" y="2411811"/>
              <a:ext cx="2798288" cy="423051"/>
              <a:chOff x="3922000" y="2411811"/>
              <a:chExt cx="2798288" cy="42305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9A47A97-9033-47C8-9EB6-02D674CC3F0D}"/>
                  </a:ext>
                </a:extLst>
              </p:cNvPr>
              <p:cNvSpPr/>
              <p:nvPr/>
            </p:nvSpPr>
            <p:spPr>
              <a:xfrm>
                <a:off x="3922000" y="2411811"/>
                <a:ext cx="279828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Cauchy-Schwartz</a:t>
                </a:r>
                <a:r>
                  <a:rPr lang="zh-CN" altLang="en-US" sz="20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</a:t>
                </a:r>
              </a:p>
            </p:txBody>
          </p:sp>
          <p:sp>
            <p:nvSpPr>
              <p:cNvPr id="7" name="箭头: 右 6">
                <a:extLst>
                  <a:ext uri="{FF2B5EF4-FFF2-40B4-BE49-F238E27FC236}">
                    <a16:creationId xmlns:a16="http://schemas.microsoft.com/office/drawing/2014/main" id="{66631F03-20F7-44A7-900F-0F55BE6A5138}"/>
                  </a:ext>
                </a:extLst>
              </p:cNvPr>
              <p:cNvSpPr/>
              <p:nvPr/>
            </p:nvSpPr>
            <p:spPr bwMode="auto">
              <a:xfrm>
                <a:off x="4010136" y="2710149"/>
                <a:ext cx="2170396" cy="124713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93899ED-AA17-47EF-83C7-EB251DD02B06}"/>
                    </a:ext>
                  </a:extLst>
                </p:cNvPr>
                <p:cNvSpPr/>
                <p:nvPr/>
              </p:nvSpPr>
              <p:spPr>
                <a:xfrm>
                  <a:off x="6367875" y="2334692"/>
                  <a:ext cx="2280368" cy="861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93899ED-AA17-47EF-83C7-EB251DD02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875" y="2334692"/>
                  <a:ext cx="2280368" cy="8613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B553B9A-6C91-48C6-8ACA-8E767D61A244}"/>
                  </a:ext>
                </a:extLst>
              </p:cNvPr>
              <p:cNvSpPr/>
              <p:nvPr/>
            </p:nvSpPr>
            <p:spPr>
              <a:xfrm>
                <a:off x="958467" y="4530655"/>
                <a:ext cx="7860535" cy="848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min</m:t>
                          </m:r>
                        </m:e>
                        <m:li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lim>
                      </m:limLow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𝛻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C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CC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C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B553B9A-6C91-48C6-8ACA-8E767D61A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7" y="4530655"/>
                <a:ext cx="7860535" cy="8486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9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1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EDB1866-1662-4F13-8459-01F3C1705E48}"/>
              </a:ext>
            </a:extLst>
          </p:cNvPr>
          <p:cNvSpPr txBox="1"/>
          <p:nvPr/>
        </p:nvSpPr>
        <p:spPr>
          <a:xfrm>
            <a:off x="451691" y="332400"/>
            <a:ext cx="8240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全局收敛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086F5D-08A1-44BF-8A68-AF9DC8C7BC57}"/>
                  </a:ext>
                </a:extLst>
              </p:cNvPr>
              <p:cNvSpPr txBox="1"/>
              <p:nvPr/>
            </p:nvSpPr>
            <p:spPr>
              <a:xfrm>
                <a:off x="583894" y="1090824"/>
                <a:ext cx="8218585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 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4.1.1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假设与初始点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关联的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的下水平集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是紧的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有界闭集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，并且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在包含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的某开集上连续可微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那么对于步长满足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法则的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GD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来说，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E086F5D-08A1-44BF-8A68-AF9DC8C7B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4" y="1090824"/>
                <a:ext cx="8218585" cy="1800493"/>
              </a:xfrm>
              <a:prstGeom prst="rect">
                <a:avLst/>
              </a:prstGeom>
              <a:blipFill>
                <a:blip r:embed="rId3"/>
                <a:stretch>
                  <a:fillRect l="-1187" t="-3729" r="-890" b="-7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1AF4C6-E826-40CD-B4E6-16DF864BC580}"/>
                  </a:ext>
                </a:extLst>
              </p:cNvPr>
              <p:cNvSpPr txBox="1"/>
              <p:nvPr/>
            </p:nvSpPr>
            <p:spPr>
              <a:xfrm>
                <a:off x="600419" y="3074227"/>
                <a:ext cx="57563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有界性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迭代轨迹不离开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1AF4C6-E826-40CD-B4E6-16DF864BC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19" y="3074227"/>
                <a:ext cx="5756314" cy="461665"/>
              </a:xfrm>
              <a:prstGeom prst="rect">
                <a:avLst/>
              </a:prstGeom>
              <a:blipFill>
                <a:blip r:embed="rId4"/>
                <a:stretch>
                  <a:fillRect l="-158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4F33D04-B47D-441E-A428-CED8FFD23B0D}"/>
                  </a:ext>
                </a:extLst>
              </p:cNvPr>
              <p:cNvSpPr txBox="1"/>
              <p:nvPr/>
            </p:nvSpPr>
            <p:spPr>
              <a:xfrm>
                <a:off x="600418" y="3659443"/>
                <a:ext cx="7849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ii)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下降性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除非得到驻点；否则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严格单调递减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4F33D04-B47D-441E-A428-CED8FFD2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18" y="3659443"/>
                <a:ext cx="7849519" cy="461665"/>
              </a:xfrm>
              <a:prstGeom prst="rect">
                <a:avLst/>
              </a:prstGeom>
              <a:blipFill>
                <a:blip r:embed="rId5"/>
                <a:stretch>
                  <a:fillRect l="-116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F39331-528A-4AE2-A82F-2A77BB4FD135}"/>
                  </a:ext>
                </a:extLst>
              </p:cNvPr>
              <p:cNvSpPr txBox="1"/>
              <p:nvPr/>
            </p:nvSpPr>
            <p:spPr>
              <a:xfrm>
                <a:off x="583894" y="4255683"/>
                <a:ext cx="6290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iii)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轨迹有聚点，并且每个聚点均是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的驻点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F39331-528A-4AE2-A82F-2A77BB4FD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94" y="4255683"/>
                <a:ext cx="6290631" cy="461665"/>
              </a:xfrm>
              <a:prstGeom prst="rect">
                <a:avLst/>
              </a:prstGeom>
              <a:blipFill>
                <a:blip r:embed="rId6"/>
                <a:stretch>
                  <a:fillRect l="-155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D2299D9-6E29-483E-89DA-F396C3400516}"/>
              </a:ext>
            </a:extLst>
          </p:cNvPr>
          <p:cNvSpPr txBox="1"/>
          <p:nvPr/>
        </p:nvSpPr>
        <p:spPr>
          <a:xfrm>
            <a:off x="587895" y="5252472"/>
            <a:ext cx="82145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梯度法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逃离严格鞍点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的研究是机器学习当前的研究热点之一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24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EDB1866-1662-4F13-8459-01F3C1705E48}"/>
              </a:ext>
            </a:extLst>
          </p:cNvPr>
          <p:cNvSpPr txBox="1"/>
          <p:nvPr/>
        </p:nvSpPr>
        <p:spPr>
          <a:xfrm>
            <a:off x="484745" y="211212"/>
            <a:ext cx="8240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复杂性分析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C8EE08-4477-4CC4-9CBD-2B1B16BBA65C}"/>
              </a:ext>
            </a:extLst>
          </p:cNvPr>
          <p:cNvGrpSpPr/>
          <p:nvPr/>
        </p:nvGrpSpPr>
        <p:grpSpPr>
          <a:xfrm>
            <a:off x="835441" y="980653"/>
            <a:ext cx="5064082" cy="1316668"/>
            <a:chOff x="1101688" y="4159878"/>
            <a:chExt cx="5064082" cy="1316668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3466E69-DC09-4511-A347-0DF35385AD68}"/>
                </a:ext>
              </a:extLst>
            </p:cNvPr>
            <p:cNvSpPr txBox="1"/>
            <p:nvPr/>
          </p:nvSpPr>
          <p:spPr>
            <a:xfrm>
              <a:off x="1101688" y="4159878"/>
              <a:ext cx="5064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梯度是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Lipschitz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可能非凸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函数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8A8AD6E-023A-43CB-B3DC-A0E829134511}"/>
                </a:ext>
              </a:extLst>
            </p:cNvPr>
            <p:cNvSpPr txBox="1"/>
            <p:nvPr/>
          </p:nvSpPr>
          <p:spPr>
            <a:xfrm>
              <a:off x="1101689" y="4579099"/>
              <a:ext cx="4351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梯度是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Lipschitz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CC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凸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函数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9825477-065B-4F0C-BA32-FB9678925BD2}"/>
                </a:ext>
              </a:extLst>
            </p:cNvPr>
            <p:cNvSpPr txBox="1"/>
            <p:nvPr/>
          </p:nvSpPr>
          <p:spPr>
            <a:xfrm>
              <a:off x="1112706" y="5014881"/>
              <a:ext cx="488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梯度是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Lipschitz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CC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强凸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函数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F4A3669-93C3-4A98-9C0A-B046DA0C5493}"/>
              </a:ext>
            </a:extLst>
          </p:cNvPr>
          <p:cNvGrpSpPr/>
          <p:nvPr/>
        </p:nvGrpSpPr>
        <p:grpSpPr>
          <a:xfrm>
            <a:off x="660093" y="2449820"/>
            <a:ext cx="8240617" cy="1213859"/>
            <a:chOff x="763357" y="2201610"/>
            <a:chExt cx="8240617" cy="1213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F427C6F-FF48-42EC-8506-65A229BE717A}"/>
                    </a:ext>
                  </a:extLst>
                </p:cNvPr>
                <p:cNvSpPr txBox="1"/>
                <p:nvPr/>
              </p:nvSpPr>
              <p:spPr>
                <a:xfrm>
                  <a:off x="763357" y="2201610"/>
                  <a:ext cx="824061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定义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4.2.1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称函数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的梯度在</a:t>
                  </a:r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开集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上是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Lipschitz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，如果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F427C6F-FF48-42EC-8506-65A229BE7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57" y="2201610"/>
                  <a:ext cx="8240617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109" t="-8088" b="-139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587FF89-BF8A-4FE3-A80A-005B6944BBCA}"/>
                    </a:ext>
                  </a:extLst>
                </p:cNvPr>
                <p:cNvSpPr txBox="1"/>
                <p:nvPr/>
              </p:nvSpPr>
              <p:spPr>
                <a:xfrm>
                  <a:off x="1977905" y="2953804"/>
                  <a:ext cx="58115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587FF89-BF8A-4FE3-A80A-005B6944B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905" y="2953804"/>
                  <a:ext cx="5811520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4746F01-03A9-456F-A894-09B0D8058365}"/>
                  </a:ext>
                </a:extLst>
              </p:cNvPr>
              <p:cNvSpPr txBox="1"/>
              <p:nvPr/>
            </p:nvSpPr>
            <p:spPr>
              <a:xfrm>
                <a:off x="649074" y="4964253"/>
                <a:ext cx="8483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Lipschitz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⟺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4746F01-03A9-456F-A894-09B0D8058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4" y="4964253"/>
                <a:ext cx="8483909" cy="461665"/>
              </a:xfrm>
              <a:prstGeom prst="rect">
                <a:avLst/>
              </a:prstGeom>
              <a:blipFill>
                <a:blip r:embed="rId5"/>
                <a:stretch>
                  <a:fillRect l="-93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88F94B1-2FB5-47B5-9260-8ACF11019830}"/>
                  </a:ext>
                </a:extLst>
              </p:cNvPr>
              <p:cNvSpPr txBox="1"/>
              <p:nvPr/>
            </p:nvSpPr>
            <p:spPr>
              <a:xfrm>
                <a:off x="593990" y="3637787"/>
                <a:ext cx="82406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的梯度在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Lipschitz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的，如果存在开集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的梯度在开集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Lipschitz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88F94B1-2FB5-47B5-9260-8ACF11019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90" y="3637787"/>
                <a:ext cx="8240617" cy="830997"/>
              </a:xfrm>
              <a:prstGeom prst="rect">
                <a:avLst/>
              </a:prstGeom>
              <a:blipFill>
                <a:blip r:embed="rId6"/>
                <a:stretch>
                  <a:fillRect l="-1109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E97ED0A-E8B4-441C-A462-16D8646950B4}"/>
                  </a:ext>
                </a:extLst>
              </p:cNvPr>
              <p:cNvSpPr txBox="1"/>
              <p:nvPr/>
            </p:nvSpPr>
            <p:spPr>
              <a:xfrm>
                <a:off x="660092" y="5566260"/>
                <a:ext cx="7719630" cy="52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4.2.1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已知对称矩阵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和向量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box>
                      <m:box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𝑮𝒙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𝒃</m:t>
                        </m:r>
                      </m:e>
                      <m:sub/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E97ED0A-E8B4-441C-A462-16D864695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92" y="5566260"/>
                <a:ext cx="7719630" cy="527388"/>
              </a:xfrm>
              <a:prstGeom prst="rect">
                <a:avLst/>
              </a:prstGeom>
              <a:blipFill>
                <a:blip r:embed="rId7"/>
                <a:stretch>
                  <a:fillRect l="-1184" t="-9195" r="-2131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E689870-FB30-43E8-AA54-1C9D998E953A}"/>
              </a:ext>
            </a:extLst>
          </p:cNvPr>
          <p:cNvGrpSpPr/>
          <p:nvPr/>
        </p:nvGrpSpPr>
        <p:grpSpPr>
          <a:xfrm>
            <a:off x="5737950" y="1042895"/>
            <a:ext cx="2489877" cy="1226228"/>
            <a:chOff x="5737950" y="1042895"/>
            <a:chExt cx="2489877" cy="122622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E37BEBC-5360-458A-984E-680E5F7C5711}"/>
                </a:ext>
              </a:extLst>
            </p:cNvPr>
            <p:cNvSpPr txBox="1"/>
            <p:nvPr/>
          </p:nvSpPr>
          <p:spPr>
            <a:xfrm>
              <a:off x="6160336" y="1042895"/>
              <a:ext cx="20674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体会函数性质对算法复杂性的影响</a:t>
              </a:r>
            </a:p>
          </p:txBody>
        </p:sp>
        <p:sp>
          <p:nvSpPr>
            <p:cNvPr id="3" name="右大括号 2">
              <a:extLst>
                <a:ext uri="{FF2B5EF4-FFF2-40B4-BE49-F238E27FC236}">
                  <a16:creationId xmlns:a16="http://schemas.microsoft.com/office/drawing/2014/main" id="{DDCE047F-5DC6-40E2-957B-6CA9777F5634}"/>
                </a:ext>
              </a:extLst>
            </p:cNvPr>
            <p:cNvSpPr/>
            <p:nvPr/>
          </p:nvSpPr>
          <p:spPr bwMode="auto">
            <a:xfrm>
              <a:off x="5737950" y="1042895"/>
              <a:ext cx="512269" cy="1226228"/>
            </a:xfrm>
            <a:prstGeom prst="rightBrac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4E6772-545C-47F9-BD67-461B2237BEF1}"/>
                  </a:ext>
                </a:extLst>
              </p:cNvPr>
              <p:cNvSpPr/>
              <p:nvPr/>
            </p:nvSpPr>
            <p:spPr>
              <a:xfrm>
                <a:off x="1689697" y="6093648"/>
                <a:ext cx="6237386" cy="57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光滑的</m:t>
                    </m:r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其中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4E6772-545C-47F9-BD67-461B2237B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97" y="6093648"/>
                <a:ext cx="6237386" cy="578235"/>
              </a:xfrm>
              <a:prstGeom prst="rect">
                <a:avLst/>
              </a:prstGeom>
              <a:blipFill>
                <a:blip r:embed="rId8"/>
                <a:stretch>
                  <a:fillRect l="-1466" t="-11702"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B0380E-D095-4E82-96EC-EECAC9FD2393}"/>
                  </a:ext>
                </a:extLst>
              </p:cNvPr>
              <p:cNvSpPr/>
              <p:nvPr/>
            </p:nvSpPr>
            <p:spPr>
              <a:xfrm>
                <a:off x="638980" y="4509413"/>
                <a:ext cx="80863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Lipschitz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的，有时也称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B0380E-D095-4E82-96EC-EECAC9FD2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80" y="4509413"/>
                <a:ext cx="8086382" cy="461665"/>
              </a:xfrm>
              <a:prstGeom prst="rect">
                <a:avLst/>
              </a:prstGeom>
              <a:blipFill>
                <a:blip r:embed="rId9"/>
                <a:stretch>
                  <a:fillRect l="-1056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51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EDB1866-1662-4F13-8459-01F3C1705E48}"/>
              </a:ext>
            </a:extLst>
          </p:cNvPr>
          <p:cNvSpPr txBox="1"/>
          <p:nvPr/>
        </p:nvSpPr>
        <p:spPr>
          <a:xfrm>
            <a:off x="484745" y="211212"/>
            <a:ext cx="8240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光滑函数的二次上界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92D4275-CF93-47F4-B28F-501428B432B0}"/>
              </a:ext>
            </a:extLst>
          </p:cNvPr>
          <p:cNvGrpSpPr/>
          <p:nvPr/>
        </p:nvGrpSpPr>
        <p:grpSpPr>
          <a:xfrm>
            <a:off x="535913" y="1020471"/>
            <a:ext cx="8663169" cy="1094723"/>
            <a:chOff x="763357" y="2882332"/>
            <a:chExt cx="7634562" cy="10947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4746F01-03A9-456F-A894-09B0D8058365}"/>
                    </a:ext>
                  </a:extLst>
                </p:cNvPr>
                <p:cNvSpPr txBox="1"/>
                <p:nvPr/>
              </p:nvSpPr>
              <p:spPr>
                <a:xfrm>
                  <a:off x="763357" y="2882332"/>
                  <a:ext cx="75895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引理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4.2.1(</a:t>
                  </a:r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二次上界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)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的梯度是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Lipschitz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那么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4746F01-03A9-456F-A894-09B0D80583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57" y="2882332"/>
                  <a:ext cx="758952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132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91B3307-493E-4B22-A366-B37ECAE6E50F}"/>
                    </a:ext>
                  </a:extLst>
                </p:cNvPr>
                <p:cNvSpPr txBox="1"/>
                <p:nvPr/>
              </p:nvSpPr>
              <p:spPr>
                <a:xfrm>
                  <a:off x="808399" y="3343997"/>
                  <a:ext cx="7589520" cy="6330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591B3307-493E-4B22-A366-B37ECAE6E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" y="3343997"/>
                  <a:ext cx="7589520" cy="633058"/>
                </a:xfrm>
                <a:prstGeom prst="rect">
                  <a:avLst/>
                </a:prstGeom>
                <a:blipFill>
                  <a:blip r:embed="rId4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205EC7-A723-4A0F-92B8-92F68600DE1B}"/>
                  </a:ext>
                </a:extLst>
              </p:cNvPr>
              <p:cNvSpPr txBox="1"/>
              <p:nvPr/>
            </p:nvSpPr>
            <p:spPr>
              <a:xfrm>
                <a:off x="604646" y="2093160"/>
                <a:ext cx="613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考虑一元函数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F205EC7-A723-4A0F-92B8-92F68600D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46" y="2093160"/>
                <a:ext cx="6137676" cy="461665"/>
              </a:xfrm>
              <a:prstGeom prst="rect">
                <a:avLst/>
              </a:prstGeom>
              <a:blipFill>
                <a:blip r:embed="rId5"/>
                <a:stretch>
                  <a:fillRect l="-1490" t="-14474" r="-129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796EF40-AEAA-4519-825A-6EE1E10D12DF}"/>
                  </a:ext>
                </a:extLst>
              </p:cNvPr>
              <p:cNvSpPr txBox="1"/>
              <p:nvPr/>
            </p:nvSpPr>
            <p:spPr>
              <a:xfrm>
                <a:off x="776690" y="2668348"/>
                <a:ext cx="75906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𝛻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altLang="zh-CN" sz="22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796EF40-AEAA-4519-825A-6EE1E10D1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90" y="2668348"/>
                <a:ext cx="7590619" cy="430887"/>
              </a:xfrm>
              <a:prstGeom prst="rect">
                <a:avLst/>
              </a:prstGeom>
              <a:blipFill>
                <a:blip r:embed="rId6"/>
                <a:stretch>
                  <a:fillRect l="-482" t="-10000" r="-40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04ADC51-D904-4783-AAD9-6D32FF78051E}"/>
                  </a:ext>
                </a:extLst>
              </p:cNvPr>
              <p:cNvSpPr txBox="1"/>
              <p:nvPr/>
            </p:nvSpPr>
            <p:spPr>
              <a:xfrm>
                <a:off x="555133" y="3009439"/>
                <a:ext cx="4095701" cy="921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04ADC51-D904-4783-AAD9-6D32FF78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33" y="3009439"/>
                <a:ext cx="4095701" cy="921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9B646A6-E9FB-47AF-8D0D-D53BA199BAB9}"/>
                  </a:ext>
                </a:extLst>
              </p:cNvPr>
              <p:cNvSpPr txBox="1"/>
              <p:nvPr/>
            </p:nvSpPr>
            <p:spPr>
              <a:xfrm>
                <a:off x="2172900" y="4223732"/>
                <a:ext cx="7015169" cy="551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nary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9B646A6-E9FB-47AF-8D0D-D53BA199B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0" y="4223732"/>
                <a:ext cx="7015169" cy="551498"/>
              </a:xfrm>
              <a:prstGeom prst="rect">
                <a:avLst/>
              </a:prstGeom>
              <a:blipFill>
                <a:blip r:embed="rId8"/>
                <a:stretch>
                  <a:fillRect b="-1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B87223C-0065-4F36-AE56-CD73E250EEE9}"/>
                  </a:ext>
                </a:extLst>
              </p:cNvPr>
              <p:cNvSpPr txBox="1"/>
              <p:nvPr/>
            </p:nvSpPr>
            <p:spPr>
              <a:xfrm>
                <a:off x="2469709" y="6054193"/>
                <a:ext cx="3158285" cy="524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dirty="0">
                          <a:solidFill>
                            <a:schemeClr val="tx1"/>
                          </a:solidFill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B87223C-0065-4F36-AE56-CD73E250E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09" y="6054193"/>
                <a:ext cx="3158285" cy="5240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81225043-99B9-4327-9155-5DA07F756D8E}"/>
              </a:ext>
            </a:extLst>
          </p:cNvPr>
          <p:cNvSpPr/>
          <p:nvPr/>
        </p:nvSpPr>
        <p:spPr>
          <a:xfrm>
            <a:off x="4575348" y="3297544"/>
            <a:ext cx="2457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微积分基本定理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D6CE547-5D34-4F38-9F08-6E284EC43F5E}"/>
                  </a:ext>
                </a:extLst>
              </p:cNvPr>
              <p:cNvSpPr/>
              <p:nvPr/>
            </p:nvSpPr>
            <p:spPr>
              <a:xfrm>
                <a:off x="2460323" y="3746495"/>
                <a:ext cx="4243982" cy="593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D6CE547-5D34-4F38-9F08-6E284EC43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323" y="3746495"/>
                <a:ext cx="4243982" cy="593176"/>
              </a:xfrm>
              <a:prstGeom prst="rect">
                <a:avLst/>
              </a:prstGeom>
              <a:blipFill>
                <a:blip r:embed="rId12"/>
                <a:stretch>
                  <a:fillRect l="-2299" b="-13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6F78D6CA-164B-449A-A59D-02F71F7B08F4}"/>
              </a:ext>
            </a:extLst>
          </p:cNvPr>
          <p:cNvGrpSpPr/>
          <p:nvPr/>
        </p:nvGrpSpPr>
        <p:grpSpPr>
          <a:xfrm>
            <a:off x="615610" y="4616451"/>
            <a:ext cx="8396190" cy="1015663"/>
            <a:chOff x="615610" y="4616451"/>
            <a:chExt cx="8396190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28196D6-EDAA-4099-8A42-A2891322D41F}"/>
                    </a:ext>
                  </a:extLst>
                </p:cNvPr>
                <p:cNvSpPr txBox="1"/>
                <p:nvPr/>
              </p:nvSpPr>
              <p:spPr>
                <a:xfrm>
                  <a:off x="2449305" y="4664354"/>
                  <a:ext cx="6562495" cy="8529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200" dirty="0">
                            <a:solidFill>
                              <a:schemeClr val="tx1"/>
                            </a:solidFill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altLang="zh-CN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2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nary>
                      </m:oMath>
                    </m:oMathPara>
                  </a14:m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28196D6-EDAA-4099-8A42-A2891322D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9305" y="4664354"/>
                  <a:ext cx="6562495" cy="85292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7DCB773-71DF-4CD5-B0CA-68764AD911F6}"/>
                </a:ext>
              </a:extLst>
            </p:cNvPr>
            <p:cNvSpPr txBox="1"/>
            <p:nvPr/>
          </p:nvSpPr>
          <p:spPr>
            <a:xfrm>
              <a:off x="615610" y="4616451"/>
              <a:ext cx="20064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Cauchy-Schwarz</a:t>
              </a:r>
              <a:r>
                <a:rPr lang="zh-CN" altLang="en-US" sz="2000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不等式和定积分的单调性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EC211B-92AB-4DE2-BA47-1B9D10D0DEA1}"/>
              </a:ext>
            </a:extLst>
          </p:cNvPr>
          <p:cNvGrpSpPr/>
          <p:nvPr/>
        </p:nvGrpSpPr>
        <p:grpSpPr>
          <a:xfrm>
            <a:off x="2438287" y="5294494"/>
            <a:ext cx="6452324" cy="921984"/>
            <a:chOff x="2438287" y="5294494"/>
            <a:chExt cx="6452324" cy="921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41B2DB8-A440-4F52-901D-5CDB57589ABD}"/>
                    </a:ext>
                  </a:extLst>
                </p:cNvPr>
                <p:cNvSpPr txBox="1"/>
                <p:nvPr/>
              </p:nvSpPr>
              <p:spPr>
                <a:xfrm>
                  <a:off x="2438287" y="5294494"/>
                  <a:ext cx="3917839" cy="921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nary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41B2DB8-A440-4F52-901D-5CDB57589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287" y="5294494"/>
                  <a:ext cx="3917839" cy="9219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7A9A7A2-2CB2-4445-BF67-F0A61993548A}"/>
                    </a:ext>
                  </a:extLst>
                </p:cNvPr>
                <p:cNvSpPr txBox="1"/>
                <p:nvPr/>
              </p:nvSpPr>
              <p:spPr>
                <a:xfrm>
                  <a:off x="6160398" y="5574664"/>
                  <a:ext cx="273021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梯度是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</m:oMath>
                  </a14:m>
                  <a:r>
                    <a:rPr lang="en-US" altLang="zh-CN" sz="20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Lipschitz</a:t>
                  </a:r>
                  <a:r>
                    <a:rPr lang="zh-CN" altLang="en-US" sz="2000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97A9A7A2-2CB2-4445-BF67-F0A619935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0398" y="5574664"/>
                  <a:ext cx="2730213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2461" t="-10606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96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充分下降性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A63CD43-4EAA-48E1-BF59-B3C8711607A0}"/>
                  </a:ext>
                </a:extLst>
              </p:cNvPr>
              <p:cNvSpPr txBox="1"/>
              <p:nvPr/>
            </p:nvSpPr>
            <p:spPr>
              <a:xfrm>
                <a:off x="443865" y="1174841"/>
                <a:ext cx="8443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引理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4.2.2(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充分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主要下降性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的梯度是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Lipschitz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A63CD43-4EAA-48E1-BF59-B3C87116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65" y="1174841"/>
                <a:ext cx="8443353" cy="461665"/>
              </a:xfrm>
              <a:prstGeom prst="rect">
                <a:avLst/>
              </a:prstGeom>
              <a:blipFill>
                <a:blip r:embed="rId4"/>
                <a:stretch>
                  <a:fillRect l="-1155" t="-14667" r="-289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908E208-CEC6-476E-911B-1140A809210A}"/>
                  </a:ext>
                </a:extLst>
              </p:cNvPr>
              <p:cNvSpPr/>
              <p:nvPr/>
            </p:nvSpPr>
            <p:spPr>
              <a:xfrm>
                <a:off x="1874202" y="2688180"/>
                <a:ext cx="6693692" cy="505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/>
                  <a:t>      </a:t>
                </a:r>
                <a:r>
                  <a:rPr lang="en-US" altLang="zh-CN" dirty="0"/>
                  <a:t>(4.2.2)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908E208-CEC6-476E-911B-1140A8092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202" y="2688180"/>
                <a:ext cx="6693692" cy="505075"/>
              </a:xfrm>
              <a:prstGeom prst="rect">
                <a:avLst/>
              </a:prstGeom>
              <a:blipFill>
                <a:blip r:embed="rId5"/>
                <a:stretch>
                  <a:fillRect l="-729" t="-8434" b="-19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23508D9-B519-49FB-836C-A7ECFA11873B}"/>
                  </a:ext>
                </a:extLst>
              </p:cNvPr>
              <p:cNvSpPr txBox="1"/>
              <p:nvPr/>
            </p:nvSpPr>
            <p:spPr>
              <a:xfrm>
                <a:off x="754657" y="1653052"/>
                <a:ext cx="6794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i)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对任何步长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2/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GD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迭代是下降的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23508D9-B519-49FB-836C-A7ECFA118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57" y="1653052"/>
                <a:ext cx="6794386" cy="461665"/>
              </a:xfrm>
              <a:prstGeom prst="rect">
                <a:avLst/>
              </a:prstGeom>
              <a:blipFill>
                <a:blip r:embed="rId6"/>
                <a:stretch>
                  <a:fillRect l="-143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A6A9576-D5C0-48CA-BB2B-B614772AA707}"/>
                  </a:ext>
                </a:extLst>
              </p:cNvPr>
              <p:cNvSpPr txBox="1"/>
              <p:nvPr/>
            </p:nvSpPr>
            <p:spPr>
              <a:xfrm>
                <a:off x="754656" y="2238268"/>
                <a:ext cx="78495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ii)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对任何步长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GD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迭代满足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A6A9576-D5C0-48CA-BB2B-B614772AA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56" y="2238268"/>
                <a:ext cx="7849519" cy="461665"/>
              </a:xfrm>
              <a:prstGeom prst="rect">
                <a:avLst/>
              </a:prstGeom>
              <a:blipFill>
                <a:blip r:embed="rId7"/>
                <a:stretch>
                  <a:fillRect l="-124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43CD2B-BC53-4E65-81E8-860853A303CA}"/>
                  </a:ext>
                </a:extLst>
              </p:cNvPr>
              <p:cNvSpPr txBox="1"/>
              <p:nvPr/>
            </p:nvSpPr>
            <p:spPr>
              <a:xfrm>
                <a:off x="587086" y="3198167"/>
                <a:ext cx="8300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在二次上界中，取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43CD2B-BC53-4E65-81E8-860853A3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86" y="3198167"/>
                <a:ext cx="8300131" cy="461665"/>
              </a:xfrm>
              <a:prstGeom prst="rect">
                <a:avLst/>
              </a:prstGeom>
              <a:blipFill>
                <a:blip r:embed="rId8"/>
                <a:stretch>
                  <a:fillRect l="-1101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23FBFCCD-AE94-4F36-BC6D-B460A3C9BE78}"/>
              </a:ext>
            </a:extLst>
          </p:cNvPr>
          <p:cNvGrpSpPr/>
          <p:nvPr/>
        </p:nvGrpSpPr>
        <p:grpSpPr>
          <a:xfrm>
            <a:off x="1368701" y="3612760"/>
            <a:ext cx="6621428" cy="670754"/>
            <a:chOff x="1368701" y="3612760"/>
            <a:chExt cx="6621428" cy="670754"/>
          </a:xfrm>
        </p:grpSpPr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id="{B23D963A-AF38-480B-9351-AFF6E93CA4B3}"/>
                </a:ext>
              </a:extLst>
            </p:cNvPr>
            <p:cNvSpPr/>
            <p:nvPr/>
          </p:nvSpPr>
          <p:spPr bwMode="auto">
            <a:xfrm>
              <a:off x="3929110" y="3612760"/>
              <a:ext cx="242371" cy="26217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5F35C81-A670-4D81-9CE4-E0C3A0964212}"/>
                    </a:ext>
                  </a:extLst>
                </p:cNvPr>
                <p:cNvSpPr/>
                <p:nvPr/>
              </p:nvSpPr>
              <p:spPr>
                <a:xfrm>
                  <a:off x="1368701" y="3759460"/>
                  <a:ext cx="6621428" cy="524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box>
                          <m:box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5F35C81-A670-4D81-9CE4-E0C3A09642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701" y="3759460"/>
                  <a:ext cx="6621428" cy="5240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9C5733-5D8B-41B4-ADBD-C04E4F7AEF2B}"/>
                  </a:ext>
                </a:extLst>
              </p:cNvPr>
              <p:cNvSpPr txBox="1"/>
              <p:nvPr/>
            </p:nvSpPr>
            <p:spPr>
              <a:xfrm>
                <a:off x="972505" y="4524083"/>
                <a:ext cx="3918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&lt;2/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/2&lt;1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9C5733-5D8B-41B4-ADBD-C04E4F7AE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05" y="4524083"/>
                <a:ext cx="3918984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CFC7AF8-E5D3-42E0-A434-E00ECE145FB2}"/>
                  </a:ext>
                </a:extLst>
              </p:cNvPr>
              <p:cNvSpPr txBox="1"/>
              <p:nvPr/>
            </p:nvSpPr>
            <p:spPr>
              <a:xfrm>
                <a:off x="4660142" y="4512449"/>
                <a:ext cx="309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CFC7AF8-E5D3-42E0-A434-E00ECE145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142" y="4512449"/>
                <a:ext cx="3098640" cy="461665"/>
              </a:xfrm>
              <a:prstGeom prst="rect">
                <a:avLst/>
              </a:prstGeom>
              <a:blipFill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0832EE0-E23B-4010-8904-BACBEBF387E1}"/>
                  </a:ext>
                </a:extLst>
              </p:cNvPr>
              <p:cNvSpPr txBox="1"/>
              <p:nvPr/>
            </p:nvSpPr>
            <p:spPr>
              <a:xfrm>
                <a:off x="972505" y="5147765"/>
                <a:ext cx="3918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/2&lt;1/2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0832EE0-E23B-4010-8904-BACBEBF3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05" y="5147765"/>
                <a:ext cx="3918984" cy="461665"/>
              </a:xfrm>
              <a:prstGeom prst="rect">
                <a:avLst/>
              </a:prstGeom>
              <a:blipFill>
                <a:blip r:embed="rId12"/>
                <a:stretch>
                  <a:fillRect l="-312" r="-467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CCE709A9-DC7A-4F75-BBB3-F2CB1CAB4308}"/>
              </a:ext>
            </a:extLst>
          </p:cNvPr>
          <p:cNvSpPr/>
          <p:nvPr/>
        </p:nvSpPr>
        <p:spPr>
          <a:xfrm>
            <a:off x="5668288" y="6057842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761F1E1-EFB5-4871-B6DF-E4F1C1A2C2EC}"/>
                  </a:ext>
                </a:extLst>
              </p:cNvPr>
              <p:cNvSpPr txBox="1"/>
              <p:nvPr/>
            </p:nvSpPr>
            <p:spPr>
              <a:xfrm>
                <a:off x="4786881" y="5136131"/>
                <a:ext cx="2649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m:rPr>
                        <m:nor/>
                      </m:rPr>
                      <a:rPr lang="en-US" altLang="zh-CN" dirty="0"/>
                      <m:t>(4.2.2)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成立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761F1E1-EFB5-4871-B6DF-E4F1C1A2C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881" y="5136131"/>
                <a:ext cx="2649505" cy="461665"/>
              </a:xfrm>
              <a:prstGeom prst="rect">
                <a:avLst/>
              </a:prstGeom>
              <a:blipFill>
                <a:blip r:embed="rId13"/>
                <a:stretch>
                  <a:fillRect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726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4276" y="186683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光滑函数情形下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lang="zh-CN" altLang="en-US" dirty="0"/>
              <a:t>的复杂性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D2C6E5-76B6-46CB-912B-DF886B14D028}"/>
                  </a:ext>
                </a:extLst>
              </p:cNvPr>
              <p:cNvSpPr txBox="1"/>
              <p:nvPr/>
            </p:nvSpPr>
            <p:spPr>
              <a:xfrm>
                <a:off x="838862" y="906335"/>
                <a:ext cx="78671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4.2.3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的梯度是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Lipschitz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步长为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1/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GD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迭代满足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D2C6E5-76B6-46CB-912B-DF886B14D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2" y="906335"/>
                <a:ext cx="7867134" cy="830997"/>
              </a:xfrm>
              <a:prstGeom prst="rect">
                <a:avLst/>
              </a:prstGeom>
              <a:blipFill>
                <a:blip r:embed="rId4"/>
                <a:stretch>
                  <a:fillRect l="-1240" t="-8088" r="-131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74C05A-F4D4-49AA-9960-7877A5FB8029}"/>
                  </a:ext>
                </a:extLst>
              </p:cNvPr>
              <p:cNvSpPr txBox="1"/>
              <p:nvPr/>
            </p:nvSpPr>
            <p:spPr>
              <a:xfrm>
                <a:off x="1842681" y="1759366"/>
                <a:ext cx="6462457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(4.2.3)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74C05A-F4D4-49AA-9960-7877A5FB8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681" y="1759366"/>
                <a:ext cx="6462457" cy="843885"/>
              </a:xfrm>
              <a:prstGeom prst="rect">
                <a:avLst/>
              </a:prstGeom>
              <a:blipFill>
                <a:blip r:embed="rId5"/>
                <a:stretch>
                  <a:fillRect r="-1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DC22AB6-B879-462B-AA57-0F1EF3DB3654}"/>
                  </a:ext>
                </a:extLst>
              </p:cNvPr>
              <p:cNvSpPr txBox="1"/>
              <p:nvPr/>
            </p:nvSpPr>
            <p:spPr>
              <a:xfrm>
                <a:off x="838862" y="2579243"/>
                <a:ext cx="71687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由充分下降性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(4.2.2)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=1/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，得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DC22AB6-B879-462B-AA57-0F1EF3DB3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62" y="2579243"/>
                <a:ext cx="7168788" cy="461665"/>
              </a:xfrm>
              <a:prstGeom prst="rect">
                <a:avLst/>
              </a:prstGeom>
              <a:blipFill>
                <a:blip r:embed="rId6"/>
                <a:stretch>
                  <a:fillRect l="-1361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041318F-9954-4BC3-9C3E-FAE44107436F}"/>
                  </a:ext>
                </a:extLst>
              </p:cNvPr>
              <p:cNvSpPr/>
              <p:nvPr/>
            </p:nvSpPr>
            <p:spPr>
              <a:xfrm>
                <a:off x="2423696" y="2991343"/>
                <a:ext cx="4604146" cy="523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041318F-9954-4BC3-9C3E-FAE441074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96" y="2991343"/>
                <a:ext cx="4604146" cy="5230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9D15983E-3F63-46EC-922F-4ED79C5954C2}"/>
              </a:ext>
            </a:extLst>
          </p:cNvPr>
          <p:cNvGrpSpPr/>
          <p:nvPr/>
        </p:nvGrpSpPr>
        <p:grpSpPr>
          <a:xfrm>
            <a:off x="838862" y="3586260"/>
            <a:ext cx="5899198" cy="1185751"/>
            <a:chOff x="838862" y="3586260"/>
            <a:chExt cx="5899198" cy="1185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140FB5E-405A-4250-8C75-B28532781410}"/>
                    </a:ext>
                  </a:extLst>
                </p:cNvPr>
                <p:cNvSpPr txBox="1"/>
                <p:nvPr/>
              </p:nvSpPr>
              <p:spPr>
                <a:xfrm>
                  <a:off x="838862" y="3586260"/>
                  <a:ext cx="373313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=0, ⋯,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−1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求和，得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140FB5E-405A-4250-8C75-B28532781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862" y="3586260"/>
                  <a:ext cx="3733138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614" t="-14474" r="-65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F9667E3-9BDD-42C9-AFCE-6396EAFDF5DC}"/>
                    </a:ext>
                  </a:extLst>
                </p:cNvPr>
                <p:cNvSpPr/>
                <p:nvPr/>
              </p:nvSpPr>
              <p:spPr>
                <a:xfrm>
                  <a:off x="1641344" y="3916007"/>
                  <a:ext cx="5096716" cy="8560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F9667E3-9BDD-42C9-AFCE-6396EAFDF5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344" y="3916007"/>
                  <a:ext cx="5096716" cy="85600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5521F2-169D-4874-BBA3-925DE89DA75C}"/>
              </a:ext>
            </a:extLst>
          </p:cNvPr>
          <p:cNvGrpSpPr/>
          <p:nvPr/>
        </p:nvGrpSpPr>
        <p:grpSpPr>
          <a:xfrm>
            <a:off x="1842681" y="4649637"/>
            <a:ext cx="5214313" cy="1041020"/>
            <a:chOff x="1842681" y="4649637"/>
            <a:chExt cx="5214313" cy="1041020"/>
          </a:xfrm>
        </p:grpSpPr>
        <p:sp>
          <p:nvSpPr>
            <p:cNvPr id="4" name="箭头: 下 3">
              <a:extLst>
                <a:ext uri="{FF2B5EF4-FFF2-40B4-BE49-F238E27FC236}">
                  <a16:creationId xmlns:a16="http://schemas.microsoft.com/office/drawing/2014/main" id="{A89B0040-451D-48CB-867A-BF7ABAB544E9}"/>
                </a:ext>
              </a:extLst>
            </p:cNvPr>
            <p:cNvSpPr/>
            <p:nvPr/>
          </p:nvSpPr>
          <p:spPr bwMode="auto">
            <a:xfrm>
              <a:off x="4004616" y="4649637"/>
              <a:ext cx="269897" cy="46166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10792A1-3F02-41EA-B51B-77CCEE159F00}"/>
                    </a:ext>
                  </a:extLst>
                </p:cNvPr>
                <p:cNvSpPr/>
                <p:nvPr/>
              </p:nvSpPr>
              <p:spPr>
                <a:xfrm>
                  <a:off x="1842681" y="5083375"/>
                  <a:ext cx="5214313" cy="6072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box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10792A1-3F02-41EA-B51B-77CCEE159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681" y="5083375"/>
                  <a:ext cx="5214313" cy="60728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819A31B-AD28-4A3A-AA92-B2F6DFCC255E}"/>
              </a:ext>
            </a:extLst>
          </p:cNvPr>
          <p:cNvGrpSpPr/>
          <p:nvPr/>
        </p:nvGrpSpPr>
        <p:grpSpPr>
          <a:xfrm>
            <a:off x="3452952" y="5628303"/>
            <a:ext cx="1620957" cy="923330"/>
            <a:chOff x="3452952" y="5628303"/>
            <a:chExt cx="1620957" cy="923330"/>
          </a:xfrm>
        </p:grpSpPr>
        <p:sp>
          <p:nvSpPr>
            <p:cNvPr id="24" name="箭头: 下 23">
              <a:extLst>
                <a:ext uri="{FF2B5EF4-FFF2-40B4-BE49-F238E27FC236}">
                  <a16:creationId xmlns:a16="http://schemas.microsoft.com/office/drawing/2014/main" id="{21AD6E53-2BC1-4C19-9D62-AC9F3072E8B3}"/>
                </a:ext>
              </a:extLst>
            </p:cNvPr>
            <p:cNvSpPr/>
            <p:nvPr/>
          </p:nvSpPr>
          <p:spPr bwMode="auto">
            <a:xfrm>
              <a:off x="4024812" y="5628303"/>
              <a:ext cx="269897" cy="46166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08F80F1-4BAF-4A5E-B451-4BEA95855ABE}"/>
                    </a:ext>
                  </a:extLst>
                </p:cNvPr>
                <p:cNvSpPr/>
                <p:nvPr/>
              </p:nvSpPr>
              <p:spPr>
                <a:xfrm>
                  <a:off x="3452952" y="6089968"/>
                  <a:ext cx="16209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(4.2.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3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成立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08F80F1-4BAF-4A5E-B451-4BEA95855A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952" y="6089968"/>
                  <a:ext cx="1620957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3008" t="-14474" r="-4887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7014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0221" y="167961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光滑凸函数情形下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lang="zh-CN" altLang="en-US" dirty="0"/>
              <a:t>的复杂性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67E581F-2084-457E-B1CA-EC50FA71D414}"/>
              </a:ext>
            </a:extLst>
          </p:cNvPr>
          <p:cNvGrpSpPr/>
          <p:nvPr/>
        </p:nvGrpSpPr>
        <p:grpSpPr>
          <a:xfrm>
            <a:off x="655007" y="1054153"/>
            <a:ext cx="7794840" cy="1607845"/>
            <a:chOff x="655007" y="1858384"/>
            <a:chExt cx="7794840" cy="1607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513592" y="2632796"/>
                  <a:ext cx="6077669" cy="833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.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592" y="2632796"/>
                  <a:ext cx="6077669" cy="8334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02CDE34-9E08-4FF9-A8A2-17B989AD788E}"/>
                    </a:ext>
                  </a:extLst>
                </p:cNvPr>
                <p:cNvSpPr txBox="1"/>
                <p:nvPr/>
              </p:nvSpPr>
              <p:spPr>
                <a:xfrm>
                  <a:off x="655007" y="1858384"/>
                  <a:ext cx="779484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4.3.1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 </a:t>
                  </a:r>
                  <a:r>
                    <a:rPr lang="en-US" altLang="zh-CN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f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</a:t>
                  </a:r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凸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函数，梯度是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Lipschitz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的，且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是它的极小点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那么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步长</a:t>
                  </a:r>
                  <a14:m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为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1/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GD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迭代满足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02CDE34-9E08-4FF9-A8A2-17B989AD7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07" y="1858384"/>
                  <a:ext cx="7794840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1173" t="-8088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C007062-1117-45A0-A934-AAB5A33C2D08}"/>
              </a:ext>
            </a:extLst>
          </p:cNvPr>
          <p:cNvSpPr txBox="1"/>
          <p:nvPr/>
        </p:nvSpPr>
        <p:spPr>
          <a:xfrm>
            <a:off x="662590" y="2601277"/>
            <a:ext cx="1034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2120C54-AFDA-41FE-B21B-91F73B6C877B}"/>
              </a:ext>
            </a:extLst>
          </p:cNvPr>
          <p:cNvGrpSpPr/>
          <p:nvPr/>
        </p:nvGrpSpPr>
        <p:grpSpPr>
          <a:xfrm>
            <a:off x="1514322" y="2603241"/>
            <a:ext cx="2670097" cy="472646"/>
            <a:chOff x="1514322" y="2603241"/>
            <a:chExt cx="2670097" cy="47264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0BF299E-4B89-4FA1-9FA2-5CDA638E9080}"/>
                </a:ext>
              </a:extLst>
            </p:cNvPr>
            <p:cNvSpPr/>
            <p:nvPr/>
          </p:nvSpPr>
          <p:spPr>
            <a:xfrm>
              <a:off x="1514322" y="2614222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因为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2A6A524-9BCA-4DFE-A4B8-A29E5BF3690B}"/>
                    </a:ext>
                  </a:extLst>
                </p:cNvPr>
                <p:cNvSpPr/>
                <p:nvPr/>
              </p:nvSpPr>
              <p:spPr>
                <a:xfrm>
                  <a:off x="2179511" y="2603241"/>
                  <a:ext cx="20049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2A6A524-9BCA-4DFE-A4B8-A29E5BF36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511" y="2603241"/>
                  <a:ext cx="200490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23B248A-2330-433D-AF1B-E0332F56A713}"/>
                  </a:ext>
                </a:extLst>
              </p:cNvPr>
              <p:cNvSpPr/>
              <p:nvPr/>
            </p:nvSpPr>
            <p:spPr>
              <a:xfrm>
                <a:off x="1976296" y="3533997"/>
                <a:ext cx="70609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23B248A-2330-433D-AF1B-E0332F56A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296" y="3533997"/>
                <a:ext cx="7060907" cy="46166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1883934-42EC-4950-A039-4E42D69AB160}"/>
                  </a:ext>
                </a:extLst>
              </p:cNvPr>
              <p:cNvSpPr/>
              <p:nvPr/>
            </p:nvSpPr>
            <p:spPr>
              <a:xfrm>
                <a:off x="1939940" y="3056645"/>
                <a:ext cx="35007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1883934-42EC-4950-A039-4E42D69AB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940" y="3056645"/>
                <a:ext cx="3500702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BBB41EB-EC83-4EE5-BD4F-F4C980174871}"/>
              </a:ext>
            </a:extLst>
          </p:cNvPr>
          <p:cNvGrpSpPr/>
          <p:nvPr/>
        </p:nvGrpSpPr>
        <p:grpSpPr>
          <a:xfrm>
            <a:off x="540440" y="4138728"/>
            <a:ext cx="7457518" cy="537478"/>
            <a:chOff x="655007" y="2949104"/>
            <a:chExt cx="7457518" cy="5374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618B449-B0BC-4500-B89E-C10692BF46B2}"/>
                    </a:ext>
                  </a:extLst>
                </p:cNvPr>
                <p:cNvSpPr/>
                <p:nvPr/>
              </p:nvSpPr>
              <p:spPr>
                <a:xfrm>
                  <a:off x="3764348" y="2949104"/>
                  <a:ext cx="4348177" cy="5260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box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box>
                          <m:box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618B449-B0BC-4500-B89E-C10692BF46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348" y="2949104"/>
                  <a:ext cx="4348177" cy="52604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01443CB-2A1E-4616-AEC2-9E9A3859ED8E}"/>
                </a:ext>
              </a:extLst>
            </p:cNvPr>
            <p:cNvSpPr/>
            <p:nvPr/>
          </p:nvSpPr>
          <p:spPr>
            <a:xfrm>
              <a:off x="655007" y="3024917"/>
              <a:ext cx="33329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充分下降性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(4.2.2)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得到</a:t>
              </a:r>
              <a:endParaRPr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DF2A3C-82A3-47D0-B0C1-DA742C134068}"/>
              </a:ext>
            </a:extLst>
          </p:cNvPr>
          <p:cNvGrpSpPr/>
          <p:nvPr/>
        </p:nvGrpSpPr>
        <p:grpSpPr>
          <a:xfrm>
            <a:off x="510949" y="4631478"/>
            <a:ext cx="8482322" cy="839679"/>
            <a:chOff x="510949" y="4631478"/>
            <a:chExt cx="8482322" cy="839679"/>
          </a:xfrm>
        </p:grpSpPr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F60821A0-110D-4952-95D1-3B1BCAF1F35C}"/>
                </a:ext>
              </a:extLst>
            </p:cNvPr>
            <p:cNvSpPr/>
            <p:nvPr/>
          </p:nvSpPr>
          <p:spPr bwMode="auto">
            <a:xfrm>
              <a:off x="2726674" y="4631478"/>
              <a:ext cx="269914" cy="38577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C9259B1-5FD5-4EDF-89C4-9C73CCD15A98}"/>
                    </a:ext>
                  </a:extLst>
                </p:cNvPr>
                <p:cNvSpPr/>
                <p:nvPr/>
              </p:nvSpPr>
              <p:spPr>
                <a:xfrm>
                  <a:off x="510949" y="5017250"/>
                  <a:ext cx="8482322" cy="4539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C9259B1-5FD5-4EDF-89C4-9C73CCD15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949" y="5017250"/>
                  <a:ext cx="8482322" cy="453907"/>
                </a:xfrm>
                <a:prstGeom prst="rect">
                  <a:avLst/>
                </a:prstGeom>
                <a:blipFill>
                  <a:blip r:embed="rId10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FBC3728-35A0-4FD0-9E46-CF75F0B5CD4D}"/>
                  </a:ext>
                </a:extLst>
              </p:cNvPr>
              <p:cNvSpPr/>
              <p:nvPr/>
            </p:nvSpPr>
            <p:spPr>
              <a:xfrm>
                <a:off x="2526983" y="5631764"/>
                <a:ext cx="6247864" cy="453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FBC3728-35A0-4FD0-9E46-CF75F0B5C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983" y="5631764"/>
                <a:ext cx="6247864" cy="453907"/>
              </a:xfrm>
              <a:prstGeom prst="rect">
                <a:avLst/>
              </a:prstGeom>
              <a:blipFill>
                <a:blip r:embed="rId11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28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0073" y="167961"/>
            <a:ext cx="9023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光滑凸函数情形下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</a:t>
            </a:r>
            <a:r>
              <a:rPr lang="zh-CN" altLang="en-US" dirty="0"/>
              <a:t>的复杂性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007062-1117-45A0-A934-AAB5A33C2D08}"/>
              </a:ext>
            </a:extLst>
          </p:cNvPr>
          <p:cNvSpPr txBox="1"/>
          <p:nvPr/>
        </p:nvSpPr>
        <p:spPr>
          <a:xfrm>
            <a:off x="629538" y="909190"/>
            <a:ext cx="143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). 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84B5D91-9FB0-4390-BBBD-2172ABCEE972}"/>
                  </a:ext>
                </a:extLst>
              </p:cNvPr>
              <p:cNvSpPr/>
              <p:nvPr/>
            </p:nvSpPr>
            <p:spPr>
              <a:xfrm>
                <a:off x="821403" y="1275405"/>
                <a:ext cx="8482322" cy="453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84B5D91-9FB0-4390-BBBD-2172ABCEE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03" y="1275405"/>
                <a:ext cx="8482322" cy="453907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EC89F845-68A5-4BD7-A715-24EC6E2677F5}"/>
              </a:ext>
            </a:extLst>
          </p:cNvPr>
          <p:cNvGrpSpPr/>
          <p:nvPr/>
        </p:nvGrpSpPr>
        <p:grpSpPr>
          <a:xfrm>
            <a:off x="1455015" y="1691394"/>
            <a:ext cx="6487329" cy="748410"/>
            <a:chOff x="1455015" y="1691394"/>
            <a:chExt cx="6487329" cy="748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7EAE6DC-2682-401E-AAFF-D311B1A5205C}"/>
                    </a:ext>
                  </a:extLst>
                </p:cNvPr>
                <p:cNvSpPr/>
                <p:nvPr/>
              </p:nvSpPr>
              <p:spPr>
                <a:xfrm>
                  <a:off x="3844877" y="1691394"/>
                  <a:ext cx="4097467" cy="7484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groupChr>
                              <m:groupChrPr>
                                <m:chr m:val="⏟"/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groupChr>
                          </m:e>
                          <m:lim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sub>
                              <m:sup/>
                            </m:sSubSup>
                          </m:lim>
                        </m:limLow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7EAE6DC-2682-401E-AAFF-D311B1A52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4877" y="1691394"/>
                  <a:ext cx="4097467" cy="7484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9338909-2A14-434F-9EF5-6663F4114A94}"/>
                </a:ext>
              </a:extLst>
            </p:cNvPr>
            <p:cNvSpPr txBox="1"/>
            <p:nvPr/>
          </p:nvSpPr>
          <p:spPr>
            <a:xfrm>
              <a:off x="1455015" y="1705275"/>
              <a:ext cx="18390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由可微凸函数的梯度不等式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20D7779-7131-4F34-94D6-EC30DE81381B}"/>
              </a:ext>
            </a:extLst>
          </p:cNvPr>
          <p:cNvGrpSpPr/>
          <p:nvPr/>
        </p:nvGrpSpPr>
        <p:grpSpPr>
          <a:xfrm>
            <a:off x="1724599" y="1819404"/>
            <a:ext cx="6675930" cy="1236813"/>
            <a:chOff x="1724599" y="1819404"/>
            <a:chExt cx="6675930" cy="1236813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4671F212-786E-4B24-A546-435A4A3A2BB1}"/>
                </a:ext>
              </a:extLst>
            </p:cNvPr>
            <p:cNvSpPr/>
            <p:nvPr/>
          </p:nvSpPr>
          <p:spPr bwMode="auto">
            <a:xfrm>
              <a:off x="3596684" y="1819404"/>
              <a:ext cx="213284" cy="620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AC67782-8089-49B3-8EE4-58A7372AAE2D}"/>
                    </a:ext>
                  </a:extLst>
                </p:cNvPr>
                <p:cNvSpPr/>
                <p:nvPr/>
              </p:nvSpPr>
              <p:spPr>
                <a:xfrm>
                  <a:off x="1724599" y="2516454"/>
                  <a:ext cx="6675930" cy="5397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  <m:sup/>
                        </m:sSub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AC67782-8089-49B3-8EE4-58A7372AA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599" y="2516454"/>
                  <a:ext cx="6675930" cy="5397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82C3465-F97C-42F2-8876-7CA5A170AA95}"/>
                  </a:ext>
                </a:extLst>
              </p:cNvPr>
              <p:cNvSpPr/>
              <p:nvPr/>
            </p:nvSpPr>
            <p:spPr>
              <a:xfrm>
                <a:off x="1524459" y="3639741"/>
                <a:ext cx="5258619" cy="5260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82C3465-F97C-42F2-8876-7CA5A170A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59" y="3639741"/>
                <a:ext cx="5258619" cy="5260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8F5EC878-6B75-40B9-BA62-80E2EF9B4E61}"/>
              </a:ext>
            </a:extLst>
          </p:cNvPr>
          <p:cNvGrpSpPr/>
          <p:nvPr/>
        </p:nvGrpSpPr>
        <p:grpSpPr>
          <a:xfrm>
            <a:off x="2005847" y="3032392"/>
            <a:ext cx="1839030" cy="683486"/>
            <a:chOff x="2005847" y="3032392"/>
            <a:chExt cx="1839030" cy="683486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DA4F4DED-EFE4-4B09-A7B0-F6F89B92CDD3}"/>
                </a:ext>
              </a:extLst>
            </p:cNvPr>
            <p:cNvSpPr/>
            <p:nvPr/>
          </p:nvSpPr>
          <p:spPr bwMode="auto">
            <a:xfrm>
              <a:off x="3596683" y="3032392"/>
              <a:ext cx="248194" cy="68348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9D8EF9B-282C-4161-8148-129A962F2BF3}"/>
                    </a:ext>
                  </a:extLst>
                </p:cNvPr>
                <p:cNvSpPr txBox="1"/>
                <p:nvPr/>
              </p:nvSpPr>
              <p:spPr>
                <a:xfrm>
                  <a:off x="2005847" y="3113690"/>
                  <a:ext cx="183903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=1/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9D8EF9B-282C-4161-8148-129A962F2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847" y="3113690"/>
                  <a:ext cx="1839030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5CF1619-9544-44C0-850B-742A6715AC60}"/>
                  </a:ext>
                </a:extLst>
              </p:cNvPr>
              <p:cNvSpPr txBox="1"/>
              <p:nvPr/>
            </p:nvSpPr>
            <p:spPr>
              <a:xfrm>
                <a:off x="739710" y="4242836"/>
                <a:ext cx="2856973" cy="407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=0, ⋯,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求和</a:t>
                </a:r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5CF1619-9544-44C0-850B-742A6715A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10" y="4242836"/>
                <a:ext cx="2856973" cy="407322"/>
              </a:xfrm>
              <a:prstGeom prst="rect">
                <a:avLst/>
              </a:prstGeom>
              <a:blipFill>
                <a:blip r:embed="rId10"/>
                <a:stretch>
                  <a:fillRect l="-2132" t="-10448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57F729AC-DA19-4067-86AA-865D5EB73BEB}"/>
              </a:ext>
            </a:extLst>
          </p:cNvPr>
          <p:cNvGrpSpPr/>
          <p:nvPr/>
        </p:nvGrpSpPr>
        <p:grpSpPr>
          <a:xfrm>
            <a:off x="1416904" y="4029657"/>
            <a:ext cx="6830524" cy="1322450"/>
            <a:chOff x="1416904" y="4029657"/>
            <a:chExt cx="6830524" cy="13224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818EB96-2C1A-4930-827E-24F619A90DB5}"/>
                    </a:ext>
                  </a:extLst>
                </p:cNvPr>
                <p:cNvSpPr/>
                <p:nvPr/>
              </p:nvSpPr>
              <p:spPr>
                <a:xfrm>
                  <a:off x="1416904" y="4828053"/>
                  <a:ext cx="6830524" cy="524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box>
                          <m:box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818EB96-2C1A-4930-827E-24F619A90D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904" y="4828053"/>
                  <a:ext cx="6830524" cy="5240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箭头: 下 31">
              <a:extLst>
                <a:ext uri="{FF2B5EF4-FFF2-40B4-BE49-F238E27FC236}">
                  <a16:creationId xmlns:a16="http://schemas.microsoft.com/office/drawing/2014/main" id="{E370987E-D5AA-4262-A572-F02038753DE1}"/>
                </a:ext>
              </a:extLst>
            </p:cNvPr>
            <p:cNvSpPr/>
            <p:nvPr/>
          </p:nvSpPr>
          <p:spPr bwMode="auto">
            <a:xfrm>
              <a:off x="3581818" y="4029657"/>
              <a:ext cx="241024" cy="683486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90C11B3-A8B9-4E88-A5BB-BDA78B964426}"/>
                  </a:ext>
                </a:extLst>
              </p:cNvPr>
              <p:cNvSpPr/>
              <p:nvPr/>
            </p:nvSpPr>
            <p:spPr>
              <a:xfrm>
                <a:off x="4225155" y="4168102"/>
                <a:ext cx="22443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单调递减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90C11B3-A8B9-4E88-A5BB-BDA78B9644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155" y="4168102"/>
                <a:ext cx="2244397" cy="461665"/>
              </a:xfrm>
              <a:prstGeom prst="rect">
                <a:avLst/>
              </a:prstGeom>
              <a:blipFill>
                <a:blip r:embed="rId12"/>
                <a:stretch>
                  <a:fillRect l="-4076" t="-14667" r="-35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915A74A1-A7CF-4609-87CF-C11438D5C871}"/>
              </a:ext>
            </a:extLst>
          </p:cNvPr>
          <p:cNvGrpSpPr/>
          <p:nvPr/>
        </p:nvGrpSpPr>
        <p:grpSpPr>
          <a:xfrm>
            <a:off x="1724599" y="5351734"/>
            <a:ext cx="6077669" cy="991444"/>
            <a:chOff x="1724599" y="5351734"/>
            <a:chExt cx="6077669" cy="991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D52E6BE-F77E-48DB-9E82-EF83C3DADA6B}"/>
                    </a:ext>
                  </a:extLst>
                </p:cNvPr>
                <p:cNvSpPr txBox="1"/>
                <p:nvPr/>
              </p:nvSpPr>
              <p:spPr>
                <a:xfrm>
                  <a:off x="1724599" y="5509745"/>
                  <a:ext cx="6077669" cy="833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.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D52E6BE-F77E-48DB-9E82-EF83C3DAD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599" y="5509745"/>
                  <a:ext cx="6077669" cy="8334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箭头: 下 33">
              <a:extLst>
                <a:ext uri="{FF2B5EF4-FFF2-40B4-BE49-F238E27FC236}">
                  <a16:creationId xmlns:a16="http://schemas.microsoft.com/office/drawing/2014/main" id="{4656525C-7BB5-4241-AD2C-25563B2FB13B}"/>
                </a:ext>
              </a:extLst>
            </p:cNvPr>
            <p:cNvSpPr/>
            <p:nvPr/>
          </p:nvSpPr>
          <p:spPr bwMode="auto">
            <a:xfrm>
              <a:off x="3590851" y="5351734"/>
              <a:ext cx="219117" cy="41810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7691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0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27351</TotalTime>
  <Words>1998</Words>
  <Application>Microsoft Office PowerPoint</Application>
  <PresentationFormat>全屏显示(4:3)</PresentationFormat>
  <Paragraphs>204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3513</cp:revision>
  <cp:lastPrinted>2024-09-24T08:53:28Z</cp:lastPrinted>
  <dcterms:created xsi:type="dcterms:W3CDTF">1997-11-08T17:22:06Z</dcterms:created>
  <dcterms:modified xsi:type="dcterms:W3CDTF">2024-09-25T05:42:11Z</dcterms:modified>
</cp:coreProperties>
</file>