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  <p:sldMasterId id="2147483816" r:id="rId2"/>
  </p:sldMasterIdLst>
  <p:notesMasterIdLst>
    <p:notesMasterId r:id="rId18"/>
  </p:notesMasterIdLst>
  <p:handoutMasterIdLst>
    <p:handoutMasterId r:id="rId19"/>
  </p:handoutMasterIdLst>
  <p:sldIdLst>
    <p:sldId id="988" r:id="rId3"/>
    <p:sldId id="989" r:id="rId4"/>
    <p:sldId id="990" r:id="rId5"/>
    <p:sldId id="563" r:id="rId6"/>
    <p:sldId id="997" r:id="rId7"/>
    <p:sldId id="567" r:id="rId8"/>
    <p:sldId id="996" r:id="rId9"/>
    <p:sldId id="995" r:id="rId10"/>
    <p:sldId id="970" r:id="rId11"/>
    <p:sldId id="973" r:id="rId12"/>
    <p:sldId id="991" r:id="rId13"/>
    <p:sldId id="994" r:id="rId14"/>
    <p:sldId id="976" r:id="rId15"/>
    <p:sldId id="992" r:id="rId16"/>
    <p:sldId id="993" r:id="rId17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8080"/>
    <a:srgbClr val="7030A0"/>
    <a:srgbClr val="000000"/>
    <a:srgbClr val="CC0000"/>
    <a:srgbClr val="FFCCFF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588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808" y="5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除非特殊声明，本课程中用到的向量均指列向量。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889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课本上有更丰富的例题，其利用凸函数的性质、可微凸函数的刻画和保凸性等检查所给函数是否是凸的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402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076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对于凸函数</a:t>
            </a:r>
            <a:r>
              <a:rPr lang="en-US" altLang="zh-CN" dirty="0"/>
              <a:t>f</a:t>
            </a:r>
            <a:r>
              <a:rPr lang="zh-CN" altLang="en-US" dirty="0"/>
              <a:t>，如果</a:t>
            </a:r>
            <a:r>
              <a:rPr lang="en-US" altLang="zh-CN" dirty="0"/>
              <a:t>f</a:t>
            </a:r>
            <a:r>
              <a:rPr lang="zh-CN" altLang="en-US" dirty="0"/>
              <a:t>在</a:t>
            </a:r>
            <a:r>
              <a:rPr lang="en-US" altLang="zh-CN" dirty="0"/>
              <a:t>x_*</a:t>
            </a:r>
            <a:r>
              <a:rPr lang="zh-CN" altLang="en-US" dirty="0"/>
              <a:t>处沿任何可行方向的方向导数非负，那么</a:t>
            </a:r>
            <a:r>
              <a:rPr lang="en-US" altLang="zh-CN" dirty="0"/>
              <a:t>x_*</a:t>
            </a:r>
            <a:r>
              <a:rPr lang="zh-CN" altLang="en-US" dirty="0"/>
              <a:t>就是</a:t>
            </a:r>
            <a:r>
              <a:rPr lang="en-US" altLang="zh-CN" dirty="0"/>
              <a:t>f</a:t>
            </a:r>
            <a:r>
              <a:rPr lang="zh-CN" altLang="en-US" dirty="0"/>
              <a:t>在</a:t>
            </a:r>
            <a:r>
              <a:rPr lang="en-US" altLang="zh-CN" dirty="0"/>
              <a:t>S</a:t>
            </a:r>
            <a:r>
              <a:rPr lang="zh-CN" altLang="en-US" dirty="0"/>
              <a:t>上的全局极小点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769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  <a:r>
              <a:rPr lang="en-US" altLang="zh-CN" dirty="0"/>
              <a:t>2.5.4</a:t>
            </a:r>
            <a:r>
              <a:rPr lang="zh-CN" altLang="en-US" dirty="0"/>
              <a:t>的证明见作业。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198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这里的等高线，也称作函数的水平集</a:t>
            </a:r>
            <a:r>
              <a:rPr lang="en-US" altLang="zh-CN" dirty="0"/>
              <a:t>(level set). f(x)&lt;=\gamma</a:t>
            </a:r>
            <a:r>
              <a:rPr lang="zh-CN" altLang="en-US" dirty="0"/>
              <a:t>对应的</a:t>
            </a:r>
            <a:r>
              <a:rPr lang="en-US" altLang="zh-CN" dirty="0"/>
              <a:t>x</a:t>
            </a:r>
            <a:r>
              <a:rPr lang="zh-CN" altLang="en-US" dirty="0"/>
              <a:t>的集合，称作下水平集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428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自己板书这里的</a:t>
            </a:r>
            <a:r>
              <a:rPr lang="en-US" altLang="zh-CN" dirty="0"/>
              <a:t>x(\alpha), \phi(\alpha), </a:t>
            </a:r>
            <a:r>
              <a:rPr lang="zh-CN" altLang="en-US" dirty="0"/>
              <a:t>并根据之前得到的该点处的梯度和</a:t>
            </a:r>
            <a:r>
              <a:rPr lang="en-US" altLang="zh-CN" dirty="0"/>
              <a:t>Hesse</a:t>
            </a:r>
            <a:r>
              <a:rPr lang="zh-CN" altLang="en-US" dirty="0"/>
              <a:t>矩阵验证这里关于</a:t>
            </a:r>
            <a:r>
              <a:rPr lang="en-US" altLang="zh-CN" dirty="0"/>
              <a:t>\phi</a:t>
            </a:r>
            <a:r>
              <a:rPr lang="zh-CN" altLang="en-US" dirty="0"/>
              <a:t>的到时的结果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35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这里并没有要求</a:t>
            </a:r>
            <a:r>
              <a:rPr lang="en-US" altLang="zh-CN" dirty="0"/>
              <a:t>d</a:t>
            </a:r>
            <a:r>
              <a:rPr lang="zh-CN" altLang="en-US" dirty="0"/>
              <a:t>必须得为单位向量</a:t>
            </a:r>
            <a:r>
              <a:rPr lang="en-US" altLang="zh-CN" dirty="0"/>
              <a:t>. </a:t>
            </a:r>
            <a:r>
              <a:rPr lang="zh-CN" altLang="en-US" dirty="0"/>
              <a:t>因为在最优化中，通常根据斜率和曲率来确定是否为问题的最优解，如果不是，可以据此得到目标函数的下降方向。那里仅仅需要</a:t>
            </a:r>
            <a:r>
              <a:rPr lang="en-US" altLang="zh-CN" dirty="0"/>
              <a:t>phi</a:t>
            </a:r>
            <a:r>
              <a:rPr lang="zh-CN" altLang="en-US" dirty="0"/>
              <a:t>的一阶和二阶导数的符号，并不需要具体的数值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052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注意，这里要求讨论的集合</a:t>
            </a:r>
            <a:r>
              <a:rPr lang="en-US" altLang="zh-CN" dirty="0"/>
              <a:t>S</a:t>
            </a:r>
            <a:r>
              <a:rPr lang="zh-CN" altLang="en-US" dirty="0"/>
              <a:t>是凸的。它可以是函数的定义域，也可以是感兴趣的集合。比如</a:t>
            </a:r>
            <a:r>
              <a:rPr lang="en-US" altLang="zh-CN" dirty="0"/>
              <a:t>x^3</a:t>
            </a:r>
            <a:r>
              <a:rPr lang="zh-CN" altLang="en-US" dirty="0"/>
              <a:t>在定义域上不是凸的，但是在非负半轴上是凸函数。下面给出凹函数的定义、和典型凸函数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593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用定义或者图形来判断，并不容易。用后面的性质和保凸运算，可以检查所给函数的凸性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4884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</a:t>
            </a:r>
            <a:r>
              <a:rPr lang="zh-CN" altLang="en-US" dirty="0"/>
              <a:t>和</a:t>
            </a:r>
            <a:r>
              <a:rPr lang="en-US" altLang="zh-CN" dirty="0"/>
              <a:t>(b)</a:t>
            </a:r>
            <a:r>
              <a:rPr lang="zh-CN" altLang="en-US" dirty="0"/>
              <a:t>留作作业；时间允许，可用板书证明</a:t>
            </a:r>
            <a:r>
              <a:rPr lang="en-US" altLang="zh-CN" dirty="0"/>
              <a:t>(c)</a:t>
            </a:r>
            <a:r>
              <a:rPr lang="zh-CN" altLang="en-US" dirty="0"/>
              <a:t>。</a:t>
            </a:r>
            <a:r>
              <a:rPr lang="en-US" altLang="zh-CN" dirty="0"/>
              <a:t>(d)</a:t>
            </a:r>
            <a:r>
              <a:rPr lang="zh-CN" altLang="en-US" dirty="0"/>
              <a:t>是为了理解凸函数。其中</a:t>
            </a:r>
            <a:r>
              <a:rPr lang="en-US" altLang="zh-CN" dirty="0"/>
              <a:t>K</a:t>
            </a:r>
            <a:r>
              <a:rPr lang="zh-CN" altLang="en-US" dirty="0"/>
              <a:t>是有界闭凸集的条件是必须的！反例见讲义。如果函数可微，存在凸函数的另类刻画方式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4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可用板书证明该命题。该命题在理论分析中很重要。此外，对于非光滑函数，模拟该不等式定义了次梯度，它是梯度概念的推广。可用二阶</a:t>
            </a:r>
            <a:r>
              <a:rPr lang="en-US" altLang="zh-CN" dirty="0"/>
              <a:t>Taylor</a:t>
            </a:r>
            <a:r>
              <a:rPr lang="zh-CN" altLang="en-US" dirty="0"/>
              <a:t>展式证明命题</a:t>
            </a:r>
            <a:r>
              <a:rPr lang="en-US" altLang="zh-CN" dirty="0"/>
              <a:t>2.3.3</a:t>
            </a:r>
            <a:r>
              <a:rPr lang="zh-CN" altLang="en-US" dirty="0"/>
              <a:t>的充分性。感兴趣的同学，自己看课本上必要性的证明。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24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71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EC73A-8BC4-4669-B124-9FB9C88171EB}" type="datetimeFigureOut">
              <a:rPr lang="zh-CN" altLang="en-US"/>
              <a:pPr>
                <a:defRPr/>
              </a:pPr>
              <a:t>2024/9/13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7A987-007D-4B1D-B2E2-7FCA244822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7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4CD07-57E6-4CD0-B37C-2DD4CD569584}" type="datetimeFigureOut">
              <a:rPr lang="zh-CN" altLang="en-US"/>
              <a:pPr>
                <a:defRPr/>
              </a:pPr>
              <a:t>2024/9/13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66EC-3F23-4F97-BD32-5E5E31B05B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2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A17C-2A5E-45C5-9D6D-46A2B01163A3}" type="datetimeFigureOut">
              <a:rPr lang="zh-CN" altLang="en-US"/>
              <a:pPr>
                <a:defRPr/>
              </a:pPr>
              <a:t>2024/9/13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54FCC-B9E2-4623-93AC-575B923D0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4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B187-EC14-4A7B-AF68-932D5A937D68}" type="datetimeFigureOut">
              <a:rPr lang="zh-CN" altLang="en-US"/>
              <a:pPr>
                <a:defRPr/>
              </a:pPr>
              <a:t>2024/9/13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1FA09-B151-4175-9D47-A1553DA9CD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30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F026C-2CA2-4476-83E5-026572A9CFFF}" type="datetimeFigureOut">
              <a:rPr lang="zh-CN" altLang="en-US"/>
              <a:pPr>
                <a:defRPr/>
              </a:pPr>
              <a:t>2024/9/13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60551-15E5-48C4-B4B8-8BA8886D58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0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A8D86-6EBF-43EE-B2FF-5E3FAB1CDA56}" type="datetimeFigureOut">
              <a:rPr lang="zh-CN" altLang="en-US"/>
              <a:pPr>
                <a:defRPr/>
              </a:pPr>
              <a:t>2024/9/13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3DAC5-F82E-4ED7-85EC-2DA0E71E08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5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52878-A539-4584-BBF9-E76A7B9A9C4B}" type="datetimeFigureOut">
              <a:rPr lang="zh-CN" altLang="en-US"/>
              <a:pPr>
                <a:defRPr/>
              </a:pPr>
              <a:t>2024/9/13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358FC-9C60-48B7-BC86-3E4B8710B3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2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292A5-3A60-446A-8660-5CF57A18EF3D}" type="datetimeFigureOut">
              <a:rPr lang="zh-CN" altLang="en-US"/>
              <a:pPr>
                <a:defRPr/>
              </a:pPr>
              <a:t>2024/9/13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87674" y="6448425"/>
            <a:ext cx="306768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6BDC7-37DF-4BCA-A90D-12AA068C81C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27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E8682-2E1E-427D-B0CF-CEC3FF816D3D}" type="datetimeFigureOut">
              <a:rPr lang="zh-CN" altLang="en-US"/>
              <a:pPr>
                <a:defRPr/>
              </a:pPr>
              <a:t>2024/9/13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1D3C7-3221-438F-A071-2620CB8588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0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292A5-3A60-446A-8660-5CF57A18EF3D}" type="datetimeFigureOut">
              <a:rPr lang="zh-CN" altLang="en-US"/>
              <a:pPr>
                <a:defRPr/>
              </a:pPr>
              <a:t>2024/9/13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6BDC7-37DF-4BCA-A90D-12AA068C81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98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CFBDD-FB4F-4BCC-9591-E1BCBD803257}" type="datetimeFigureOut">
              <a:rPr lang="zh-CN" altLang="en-US"/>
              <a:pPr>
                <a:defRPr/>
              </a:pPr>
              <a:t>2024/9/13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7748E-C9C6-4FD2-A5F1-63AFC15B05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9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8935B-27B1-4411-865B-0C47E3E1F088}" type="datetimeFigureOut">
              <a:rPr lang="zh-CN" altLang="en-US"/>
              <a:pPr>
                <a:defRPr/>
              </a:pPr>
              <a:t>2024/9/13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38177-3494-456D-9518-4A27037BD6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9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C80EF-D09E-4127-A1D5-6D78B8015B4C}" type="datetimeFigureOut">
              <a:rPr lang="zh-CN" altLang="en-US"/>
              <a:pPr>
                <a:defRPr/>
              </a:pPr>
              <a:t>2024/9/13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CC273-386B-45A0-BE35-04A1DC12A3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7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55740"/>
            <a:ext cx="26638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2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凸性 ：凸函数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3288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3568700" y="6539865"/>
            <a:ext cx="29003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最优化理论与方法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I  (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最优化基础 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0A52D54-8D83-48DE-B6F7-E4F41F3A1F81}" type="datetimeFigureOut">
              <a:rPr lang="zh-CN" altLang="en-US"/>
              <a:pPr>
                <a:defRPr/>
              </a:pPr>
              <a:t>2024/9/13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B044946-B748-402D-B878-C7B296323D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393700" y="6515100"/>
            <a:ext cx="2565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第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  1</a:t>
            </a:r>
            <a:r>
              <a:rPr kumimoji="0" lang="en-US" altLang="zh-CN" sz="1200" b="1" baseline="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章  引言</a:t>
            </a:r>
          </a:p>
        </p:txBody>
      </p:sp>
      <p:sp>
        <p:nvSpPr>
          <p:cNvPr id="2056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LHY-SMSS-BUAA</a:t>
            </a:r>
            <a:endParaRPr kumimoji="0" lang="zh-CN" altLang="en-US" sz="1200" b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3922713" y="6510338"/>
            <a:ext cx="2033587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数学规划基础</a:t>
            </a:r>
          </a:p>
        </p:txBody>
      </p:sp>
    </p:spTree>
    <p:extLst>
      <p:ext uri="{BB962C8B-B14F-4D97-AF65-F5344CB8AC3E}">
        <p14:creationId xmlns:p14="http://schemas.microsoft.com/office/powerpoint/2010/main" val="422722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54.png"/><Relationship Id="rId5" Type="http://schemas.openxmlformats.org/officeDocument/2006/relationships/image" Target="../media/image45.emf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30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6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74.png"/><Relationship Id="rId5" Type="http://schemas.openxmlformats.org/officeDocument/2006/relationships/image" Target="../media/image61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680.png"/><Relationship Id="rId5" Type="http://schemas.openxmlformats.org/officeDocument/2006/relationships/image" Target="../media/image670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12" Type="http://schemas.openxmlformats.org/officeDocument/2006/relationships/image" Target="../media/image1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hyperlink" Target="http://en.wikipedia.org/wiki/File:Rosenbrock_function.svg" TargetMode="External"/><Relationship Id="rId5" Type="http://schemas.openxmlformats.org/officeDocument/2006/relationships/image" Target="../media/image610.png"/><Relationship Id="rId15" Type="http://schemas.openxmlformats.org/officeDocument/2006/relationships/image" Target="../media/image14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8" Type="http://schemas.openxmlformats.org/officeDocument/2006/relationships/image" Target="../media/image11.png"/><Relationship Id="rId26" Type="http://schemas.openxmlformats.org/officeDocument/2006/relationships/image" Target="../media/image28.png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23.png"/><Relationship Id="rId7" Type="http://schemas.openxmlformats.org/officeDocument/2006/relationships/image" Target="../media/image17.png"/><Relationship Id="rId17" Type="http://schemas.openxmlformats.org/officeDocument/2006/relationships/image" Target="../media/image21.png"/><Relationship Id="rId25" Type="http://schemas.openxmlformats.org/officeDocument/2006/relationships/image" Target="../media/image27.png"/><Relationship Id="rId2" Type="http://schemas.openxmlformats.org/officeDocument/2006/relationships/tags" Target="../tags/tag3.xml"/><Relationship Id="rId16" Type="http://schemas.openxmlformats.org/officeDocument/2006/relationships/image" Target="../media/image190.png"/><Relationship Id="rId20" Type="http://schemas.openxmlformats.org/officeDocument/2006/relationships/image" Target="../media/image220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24" Type="http://schemas.openxmlformats.org/officeDocument/2006/relationships/image" Target="../media/image26.png"/><Relationship Id="rId5" Type="http://schemas.openxmlformats.org/officeDocument/2006/relationships/oleObject" Target="../embeddings/oleObject1.bin"/><Relationship Id="rId23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2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9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3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4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493160" y="-31803"/>
            <a:ext cx="8322067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chemeClr val="tx2"/>
                </a:solidFill>
                <a:ea typeface="黑体" pitchFamily="2" charset="-122"/>
              </a:rPr>
              <a:t>多元函数的梯度与</a:t>
            </a:r>
            <a:r>
              <a:rPr kumimoji="0" lang="en-US" altLang="zh-CN" kern="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Hesse</a:t>
            </a:r>
            <a:r>
              <a:rPr kumimoji="0" lang="zh-CN" altLang="en-US" kern="0" dirty="0">
                <a:solidFill>
                  <a:schemeClr val="tx2"/>
                </a:solidFill>
                <a:ea typeface="黑体" pitchFamily="2" charset="-122"/>
              </a:rPr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E3FEBD-E6DE-4C62-9A24-33ABBE256ED7}"/>
                  </a:ext>
                </a:extLst>
              </p:cNvPr>
              <p:cNvSpPr txBox="1"/>
              <p:nvPr/>
            </p:nvSpPr>
            <p:spPr>
              <a:xfrm>
                <a:off x="493160" y="1627737"/>
                <a:ext cx="79654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处的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梯度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Hesse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矩阵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E3FEBD-E6DE-4C62-9A24-33ABBE25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60" y="1627737"/>
                <a:ext cx="7965440" cy="461665"/>
              </a:xfrm>
              <a:prstGeom prst="rect">
                <a:avLst/>
              </a:prstGeom>
              <a:blipFill>
                <a:blip r:embed="rId4"/>
                <a:stretch>
                  <a:fillRect l="-1071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02A693B-032B-4027-906A-703F76D59EDC}"/>
                  </a:ext>
                </a:extLst>
              </p:cNvPr>
              <p:cNvSpPr/>
              <p:nvPr/>
            </p:nvSpPr>
            <p:spPr>
              <a:xfrm>
                <a:off x="471126" y="4969897"/>
                <a:ext cx="8617359" cy="1538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常用记号和事实</a:t>
                </a:r>
                <a:endParaRPr lang="en-US" altLang="zh-CN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一阶偏导数存在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并且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连续</a:t>
                </a:r>
                <a:r>
                  <a:rPr lang="en-US" altLang="zh-CN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可微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200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二阶混合偏导数存在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并且</a:t>
                </a:r>
                <a:r>
                  <a:rPr lang="zh-CN" altLang="en-US" sz="2200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连续</a:t>
                </a:r>
                <a:r>
                  <a:rPr lang="en-US" altLang="zh-CN" sz="2200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对称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),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记作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𝛻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Jacobi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矩阵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02A693B-032B-4027-906A-703F76D59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6" y="4969897"/>
                <a:ext cx="8617359" cy="1538883"/>
              </a:xfrm>
              <a:prstGeom prst="rect">
                <a:avLst/>
              </a:prstGeom>
              <a:blipFill>
                <a:blip r:embed="rId5"/>
                <a:stretch>
                  <a:fillRect l="-919" t="-3162" b="-8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F4A8596-A6DE-4151-8DB1-30880712DD35}"/>
                  </a:ext>
                </a:extLst>
              </p:cNvPr>
              <p:cNvSpPr/>
              <p:nvPr/>
            </p:nvSpPr>
            <p:spPr>
              <a:xfrm>
                <a:off x="493160" y="3634042"/>
                <a:ext cx="489473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仿射函数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lang="zh-CN" altLang="en-US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F4A8596-A6DE-4151-8DB1-30880712D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60" y="3634042"/>
                <a:ext cx="4894738" cy="830997"/>
              </a:xfrm>
              <a:prstGeom prst="rect">
                <a:avLst/>
              </a:prstGeom>
              <a:blipFill>
                <a:blip r:embed="rId6"/>
                <a:stretch>
                  <a:fillRect l="-1743" t="-8088" r="-872"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750C1E5-5AF0-47F5-BF16-45FE642AE6A6}"/>
                  </a:ext>
                </a:extLst>
              </p:cNvPr>
              <p:cNvSpPr/>
              <p:nvPr/>
            </p:nvSpPr>
            <p:spPr>
              <a:xfrm>
                <a:off x="776567" y="1954205"/>
                <a:ext cx="6593717" cy="1755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𝛻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750C1E5-5AF0-47F5-BF16-45FE642AE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67" y="1954205"/>
                <a:ext cx="6593717" cy="17554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500A907-E3B3-4FC3-8940-9CD385A7A826}"/>
              </a:ext>
            </a:extLst>
          </p:cNvPr>
          <p:cNvSpPr txBox="1"/>
          <p:nvPr/>
        </p:nvSpPr>
        <p:spPr>
          <a:xfrm>
            <a:off x="3966073" y="952783"/>
            <a:ext cx="4994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在分析或者表述时，向量不分行列；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在矩阵向量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中，所有向量均是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BCBAEF7-544F-4D67-8EEF-383DBA5522FC}"/>
                  </a:ext>
                </a:extLst>
              </p:cNvPr>
              <p:cNvSpPr/>
              <p:nvPr/>
            </p:nvSpPr>
            <p:spPr>
              <a:xfrm>
                <a:off x="5422178" y="4014175"/>
                <a:ext cx="33616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𝛻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𝒂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0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BCBAEF7-544F-4D67-8EEF-383DBA552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178" y="4014175"/>
                <a:ext cx="3361690" cy="461665"/>
              </a:xfrm>
              <a:prstGeom prst="rect">
                <a:avLst/>
              </a:prstGeom>
              <a:blipFill>
                <a:blip r:embed="rId8"/>
                <a:stretch>
                  <a:fillRect l="-362" t="-14474" r="-163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C0FDBE5-74E2-4B99-8503-360E2ECCDEF0}"/>
                  </a:ext>
                </a:extLst>
              </p:cNvPr>
              <p:cNvSpPr/>
              <p:nvPr/>
            </p:nvSpPr>
            <p:spPr>
              <a:xfrm>
                <a:off x="3756939" y="4767406"/>
                <a:ext cx="44015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𝛻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𝑮𝒙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C0FDBE5-74E2-4B99-8503-360E2ECCD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939" y="4767406"/>
                <a:ext cx="4401526" cy="461665"/>
              </a:xfrm>
              <a:prstGeom prst="rect">
                <a:avLst/>
              </a:prstGeom>
              <a:blipFill>
                <a:blip r:embed="rId9"/>
                <a:stretch>
                  <a:fillRect l="-277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30F1BAD-CFA6-4043-9758-343E2BFF8BB3}"/>
                  </a:ext>
                </a:extLst>
              </p:cNvPr>
              <p:cNvSpPr/>
              <p:nvPr/>
            </p:nvSpPr>
            <p:spPr>
              <a:xfrm>
                <a:off x="500131" y="4386420"/>
                <a:ext cx="5526096" cy="505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二次函数：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𝑮𝒙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30F1BAD-CFA6-4043-9758-343E2BFF8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31" y="4386420"/>
                <a:ext cx="5526096" cy="505267"/>
              </a:xfrm>
              <a:prstGeom prst="rect">
                <a:avLst/>
              </a:prstGeom>
              <a:blipFill>
                <a:blip r:embed="rId10"/>
                <a:stretch>
                  <a:fillRect t="-13415"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0852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7" grpId="0"/>
      <p:bldP spid="10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83204" y="342266"/>
            <a:ext cx="7656991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kumimoji="0" lang="zh-CN" altLang="en-US" sz="4400" kern="0" dirty="0">
                <a:ea typeface="黑体" pitchFamily="2" charset="-122"/>
              </a:rPr>
              <a:t>可微凸函数的刻画</a:t>
            </a:r>
            <a:endParaRPr lang="zh-CN" altLang="en-US" sz="4400" b="1" dirty="0">
              <a:solidFill>
                <a:srgbClr val="7030A0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7733408-B1FA-45BE-9C0B-913D02DCD8C7}"/>
                  </a:ext>
                </a:extLst>
              </p:cNvPr>
              <p:cNvSpPr txBox="1"/>
              <p:nvPr/>
            </p:nvSpPr>
            <p:spPr>
              <a:xfrm>
                <a:off x="707323" y="1075833"/>
                <a:ext cx="7656991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命题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2.3.2 (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梯度不等式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那么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在凸集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当且仅当</a:t>
                </a:r>
                <a:endParaRPr lang="en-US" altLang="zh-CN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𝛻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∀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7733408-B1FA-45BE-9C0B-913D02DCD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23" y="1075833"/>
                <a:ext cx="7656991" cy="1231940"/>
              </a:xfrm>
              <a:prstGeom prst="rect">
                <a:avLst/>
              </a:prstGeom>
              <a:blipFill>
                <a:blip r:embed="rId4"/>
                <a:stretch>
                  <a:fillRect l="-1194" t="-5419" b="-7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3">
            <a:extLst>
              <a:ext uri="{FF2B5EF4-FFF2-40B4-BE49-F238E27FC236}">
                <a16:creationId xmlns:a16="http://schemas.microsoft.com/office/drawing/2014/main" id="{93B58F9D-FD51-4788-AA05-856F11DED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14" y="2351008"/>
            <a:ext cx="46375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几何上：</a:t>
            </a:r>
            <a:r>
              <a:rPr kumimoji="0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函数图形在任一点的切线</a:t>
            </a:r>
            <a:r>
              <a:rPr kumimoji="0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0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切平面</a:t>
            </a:r>
            <a:r>
              <a:rPr kumimoji="0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支撑</a:t>
            </a:r>
            <a:r>
              <a:rPr kumimoji="0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函数图形</a:t>
            </a:r>
            <a:r>
              <a:rPr kumimoji="0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上镜图</a:t>
            </a:r>
            <a:r>
              <a:rPr kumimoji="0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A50BE7-7D93-4B6E-9204-E20ADD9F4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268" y="2184095"/>
            <a:ext cx="4134732" cy="2883588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0F6FC665-4B8E-453B-811B-A640868DB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23" y="4191785"/>
            <a:ext cx="46375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推论：</a:t>
            </a:r>
            <a:r>
              <a:rPr kumimoji="0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凸函数的驻点</a:t>
            </a:r>
            <a:r>
              <a:rPr kumimoji="0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</a:t>
            </a:r>
            <a:r>
              <a:rPr kumimoji="0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梯度为</a:t>
            </a:r>
            <a:r>
              <a:rPr kumimoji="0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0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的点</a:t>
            </a:r>
            <a:r>
              <a:rPr kumimoji="0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0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是函数的全局极小点</a:t>
            </a:r>
            <a:r>
              <a:rPr kumimoji="0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0"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F9704B4-0AF5-42AE-A52D-5A0C86AE8506}"/>
                  </a:ext>
                </a:extLst>
              </p:cNvPr>
              <p:cNvSpPr txBox="1"/>
              <p:nvPr/>
            </p:nvSpPr>
            <p:spPr>
              <a:xfrm>
                <a:off x="651848" y="5131503"/>
                <a:ext cx="74472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命题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2.3.3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那么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在开凸集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上凸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当且仅当</a:t>
                </a:r>
                <a:endParaRPr lang="en-US" altLang="zh-CN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对所有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是半正定的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F9704B4-0AF5-42AE-A52D-5A0C86AE8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48" y="5131503"/>
                <a:ext cx="7447280" cy="830997"/>
              </a:xfrm>
              <a:prstGeom prst="rect">
                <a:avLst/>
              </a:prstGeom>
              <a:blipFill>
                <a:blip r:embed="rId6"/>
                <a:stretch>
                  <a:fillRect l="-1309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A4DE074-143F-4234-8ED8-381CA5FDEEFB}"/>
                  </a:ext>
                </a:extLst>
              </p:cNvPr>
              <p:cNvSpPr txBox="1"/>
              <p:nvPr/>
            </p:nvSpPr>
            <p:spPr>
              <a:xfrm>
                <a:off x="738189" y="6059285"/>
                <a:ext cx="7337112" cy="50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应用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𝑮𝒙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是凸的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𝑮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半正定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A4DE074-143F-4234-8ED8-381CA5FDE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6059285"/>
                <a:ext cx="7337112" cy="505267"/>
              </a:xfrm>
              <a:prstGeom prst="rect">
                <a:avLst/>
              </a:prstGeom>
              <a:blipFill>
                <a:blip r:embed="rId7"/>
                <a:stretch>
                  <a:fillRect l="-1246" t="-13253" b="-14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3">
            <a:extLst>
              <a:ext uri="{FF2B5EF4-FFF2-40B4-BE49-F238E27FC236}">
                <a16:creationId xmlns:a16="http://schemas.microsoft.com/office/drawing/2014/main" id="{8AF31E8B-EF69-49F9-9F63-8F0C5281C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20" y="3276511"/>
            <a:ext cx="46375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分析上</a:t>
            </a:r>
            <a:r>
              <a:rPr kumimoji="0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由一阶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Taylor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展式得到的的线性近似是函数的偏低估计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zh-CN" altLang="en-US" sz="2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370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83204" y="342266"/>
            <a:ext cx="7656991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kumimoji="0" lang="zh-CN" altLang="en-US" sz="4400" kern="0" dirty="0">
                <a:ea typeface="黑体" pitchFamily="2" charset="-122"/>
              </a:rPr>
              <a:t>保凸运算</a:t>
            </a:r>
            <a:endParaRPr lang="zh-CN" altLang="en-US" sz="4400" b="1" dirty="0">
              <a:solidFill>
                <a:srgbClr val="7030A0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0286CF-DB9E-4E91-8812-259F675F6375}"/>
                  </a:ext>
                </a:extLst>
              </p:cNvPr>
              <p:cNvSpPr txBox="1"/>
              <p:nvPr/>
            </p:nvSpPr>
            <p:spPr>
              <a:xfrm>
                <a:off x="431647" y="978522"/>
                <a:ext cx="79191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) 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非负线性组合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锥组合</a:t>
                </a:r>
                <a:endParaRPr lang="en-US" altLang="zh-CN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凸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非负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=1,⋯,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凸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0286CF-DB9E-4E91-8812-259F675F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47" y="978522"/>
                <a:ext cx="7919140" cy="830997"/>
              </a:xfrm>
              <a:prstGeom prst="rect">
                <a:avLst/>
              </a:prstGeom>
              <a:blipFill>
                <a:blip r:embed="rId3"/>
                <a:stretch>
                  <a:fillRect l="-1232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E2DCF99-AC37-487F-A562-67694942C6C0}"/>
                  </a:ext>
                </a:extLst>
              </p:cNvPr>
              <p:cNvSpPr txBox="1"/>
              <p:nvPr/>
            </p:nvSpPr>
            <p:spPr>
              <a:xfrm>
                <a:off x="398596" y="1787719"/>
                <a:ext cx="79191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ii) 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仿射替换</a:t>
                </a:r>
                <a:endParaRPr lang="en-US" altLang="zh-CN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上凸，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𝑨𝒚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的仿射变换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E2DCF99-AC37-487F-A562-67694942C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96" y="1787719"/>
                <a:ext cx="7919140" cy="830997"/>
              </a:xfrm>
              <a:prstGeom prst="rect">
                <a:avLst/>
              </a:prstGeom>
              <a:blipFill>
                <a:blip r:embed="rId4"/>
                <a:stretch>
                  <a:fillRect l="-231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C81ABA0-FC5D-4AA1-AA25-3209B8DAC285}"/>
                  </a:ext>
                </a:extLst>
              </p:cNvPr>
              <p:cNvSpPr txBox="1"/>
              <p:nvPr/>
            </p:nvSpPr>
            <p:spPr>
              <a:xfrm>
                <a:off x="442664" y="2970636"/>
                <a:ext cx="85471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iii) 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凸函数簇的逐点上确界</a:t>
                </a:r>
                <a:endParaRPr lang="en-US" altLang="zh-CN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是集合，且对任何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凸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C81ABA0-FC5D-4AA1-AA25-3209B8DAC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64" y="2970636"/>
                <a:ext cx="8547100" cy="830997"/>
              </a:xfrm>
              <a:prstGeom prst="rect">
                <a:avLst/>
              </a:prstGeom>
              <a:blipFill>
                <a:blip r:embed="rId5"/>
                <a:stretch>
                  <a:fillRect l="-1141" t="-802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55F3F01-89CD-4FAC-B573-41C45C5603CD}"/>
                  </a:ext>
                </a:extLst>
              </p:cNvPr>
              <p:cNvSpPr txBox="1"/>
              <p:nvPr/>
            </p:nvSpPr>
            <p:spPr>
              <a:xfrm>
                <a:off x="394081" y="3938705"/>
                <a:ext cx="8547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这里的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可以是有限的、可列无限，或者不可列无限集合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55F3F01-89CD-4FAC-B573-41C45C560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81" y="3938705"/>
                <a:ext cx="8547100" cy="461665"/>
              </a:xfrm>
              <a:prstGeom prst="rect">
                <a:avLst/>
              </a:prstGeom>
              <a:blipFill>
                <a:blip r:embed="rId6"/>
                <a:stretch>
                  <a:fillRect t="-1447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5C3ACB-DB7F-45AE-A978-195973F9CB10}"/>
                  </a:ext>
                </a:extLst>
              </p:cNvPr>
              <p:cNvSpPr txBox="1"/>
              <p:nvPr/>
            </p:nvSpPr>
            <p:spPr>
              <a:xfrm>
                <a:off x="442664" y="4409617"/>
                <a:ext cx="535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iv) 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单调复合</a:t>
                </a:r>
                <a:endParaRPr lang="en-US" altLang="zh-CN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上凸且单调递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增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5C3ACB-DB7F-45AE-A978-195973F9C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64" y="4409617"/>
                <a:ext cx="5352208" cy="830997"/>
              </a:xfrm>
              <a:prstGeom prst="rect">
                <a:avLst/>
              </a:prstGeom>
              <a:blipFill>
                <a:blip r:embed="rId7"/>
                <a:stretch>
                  <a:fillRect l="-1822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8F90B0-1840-4F27-8C5A-7F9A5D00FB2A}"/>
                  </a:ext>
                </a:extLst>
              </p:cNvPr>
              <p:cNvSpPr txBox="1"/>
              <p:nvPr/>
            </p:nvSpPr>
            <p:spPr>
              <a:xfrm>
                <a:off x="824738" y="5251359"/>
                <a:ext cx="7881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凹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上凸且单调递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减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上凸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8F90B0-1840-4F27-8C5A-7F9A5D00F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38" y="5251359"/>
                <a:ext cx="7881113" cy="461665"/>
              </a:xfrm>
              <a:prstGeom prst="rect">
                <a:avLst/>
              </a:prstGeom>
              <a:blipFill>
                <a:blip r:embed="rId8"/>
                <a:stretch>
                  <a:fillRect l="-61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B006E7A-B8CD-4784-9552-EAB4AFB2157F}"/>
                  </a:ext>
                </a:extLst>
              </p:cNvPr>
              <p:cNvSpPr/>
              <p:nvPr/>
            </p:nvSpPr>
            <p:spPr>
              <a:xfrm>
                <a:off x="883204" y="2547318"/>
                <a:ext cx="44353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𝑨𝒚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上凸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B006E7A-B8CD-4784-9552-EAB4AFB21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04" y="2547318"/>
                <a:ext cx="4435381" cy="461665"/>
              </a:xfrm>
              <a:prstGeom prst="rect">
                <a:avLst/>
              </a:prstGeom>
              <a:blipFill>
                <a:blip r:embed="rId9"/>
                <a:stretch>
                  <a:fillRect t="-14474" r="-206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8CFF02-8CF7-4CF0-B12D-A7777A7624E2}"/>
                  </a:ext>
                </a:extLst>
              </p:cNvPr>
              <p:cNvSpPr/>
              <p:nvPr/>
            </p:nvSpPr>
            <p:spPr>
              <a:xfrm>
                <a:off x="5282838" y="3487427"/>
                <a:ext cx="3205236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凸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8CFF02-8CF7-4CF0-B12D-A7777A762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838" y="3487427"/>
                <a:ext cx="3205236" cy="575542"/>
              </a:xfrm>
              <a:prstGeom prst="rect">
                <a:avLst/>
              </a:prstGeom>
              <a:blipFill>
                <a:blip r:embed="rId10"/>
                <a:stretch>
                  <a:fillRect t="-11702" r="-2286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A9A64CD-5C09-4D8C-A253-F3434B33D27B}"/>
                  </a:ext>
                </a:extLst>
              </p:cNvPr>
              <p:cNvSpPr/>
              <p:nvPr/>
            </p:nvSpPr>
            <p:spPr>
              <a:xfrm>
                <a:off x="5509932" y="4773212"/>
                <a:ext cx="30552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上凸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A9A64CD-5C09-4D8C-A253-F3434B33D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932" y="4773212"/>
                <a:ext cx="3055260" cy="461665"/>
              </a:xfrm>
              <a:prstGeom prst="rect">
                <a:avLst/>
              </a:prstGeom>
              <a:blipFill>
                <a:blip r:embed="rId11"/>
                <a:stretch>
                  <a:fillRect t="-14474" r="-239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774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2" grpId="0"/>
      <p:bldP spid="3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83204" y="342266"/>
            <a:ext cx="7656991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kumimoji="0" lang="zh-CN" altLang="en-US" sz="4400" kern="0" dirty="0">
                <a:ea typeface="黑体" pitchFamily="2" charset="-122"/>
              </a:rPr>
              <a:t>验证函数是凸的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C81ABA0-FC5D-4AA1-AA25-3209B8DAC285}"/>
                  </a:ext>
                </a:extLst>
              </p:cNvPr>
              <p:cNvSpPr txBox="1"/>
              <p:nvPr/>
            </p:nvSpPr>
            <p:spPr>
              <a:xfrm>
                <a:off x="824737" y="1259670"/>
                <a:ext cx="77540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b="1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2.4.2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表示矩阵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的谱范数或者最大奇异值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C81ABA0-FC5D-4AA1-AA25-3209B8DAC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37" y="1259670"/>
                <a:ext cx="7754019" cy="830997"/>
              </a:xfrm>
              <a:prstGeom prst="rect">
                <a:avLst/>
              </a:prstGeom>
              <a:blipFill>
                <a:blip r:embed="rId3"/>
                <a:stretch>
                  <a:fillRect l="-1179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8EEC4B-62FE-4219-8238-8E3F4ADDE6B5}"/>
                  </a:ext>
                </a:extLst>
              </p:cNvPr>
              <p:cNvSpPr txBox="1"/>
              <p:nvPr/>
            </p:nvSpPr>
            <p:spPr>
              <a:xfrm>
                <a:off x="786175" y="2849591"/>
                <a:ext cx="7754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𝑿𝒗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=1,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=1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8EEC4B-62FE-4219-8238-8E3F4ADDE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75" y="2849591"/>
                <a:ext cx="7754020" cy="461665"/>
              </a:xfrm>
              <a:prstGeom prst="rect">
                <a:avLst/>
              </a:prstGeom>
              <a:blipFill>
                <a:blip r:embed="rId4"/>
                <a:stretch>
                  <a:fillRect l="-708" t="-9211" r="-196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0290471-3763-4DA0-B6A6-357E6E2DF6AB}"/>
              </a:ext>
            </a:extLst>
          </p:cNvPr>
          <p:cNvSpPr txBox="1"/>
          <p:nvPr/>
        </p:nvSpPr>
        <p:spPr>
          <a:xfrm>
            <a:off x="639669" y="3817346"/>
            <a:ext cx="8011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复合凸规划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(disciplined convex programming, DCP)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是一个系统，用于由已知曲率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函数是常数、仿射的、凸的、凹的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的基函数库构造数学表达式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7B2D78B-7D00-4635-A509-B4A3F8217BE2}"/>
                  </a:ext>
                </a:extLst>
              </p:cNvPr>
              <p:cNvSpPr/>
              <p:nvPr/>
            </p:nvSpPr>
            <p:spPr>
              <a:xfrm>
                <a:off x="883204" y="2236026"/>
                <a:ext cx="6721815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事实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等于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的最大特征值的算术平方根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7B2D78B-7D00-4635-A509-B4A3F8217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04" y="2236026"/>
                <a:ext cx="6721815" cy="468205"/>
              </a:xfrm>
              <a:prstGeom prst="rect">
                <a:avLst/>
              </a:prstGeom>
              <a:blipFill>
                <a:blip r:embed="rId5"/>
                <a:stretch>
                  <a:fillRect l="-1451" t="-12987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06DA903-B8F6-40F0-B2EF-336F185DCD9E}"/>
              </a:ext>
            </a:extLst>
          </p:cNvPr>
          <p:cNvSpPr txBox="1"/>
          <p:nvPr/>
        </p:nvSpPr>
        <p:spPr>
          <a:xfrm>
            <a:off x="588106" y="5043153"/>
            <a:ext cx="801185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凸优化建模语言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CVX, CVXPY, </a:t>
            </a:r>
            <a:r>
              <a:rPr lang="en-US" altLang="zh-CN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Convex.jl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CVXR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都使用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DCP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以确保特定优化问题是凸的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作业中有相关训练题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835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2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kumimoji="0" lang="zh-CN" altLang="en-US" sz="4400" kern="0" dirty="0">
                <a:ea typeface="黑体" pitchFamily="2" charset="-122"/>
              </a:rPr>
              <a:t>凸函数的极</a:t>
            </a:r>
            <a:r>
              <a:rPr kumimoji="0" lang="zh-CN" altLang="en-US" sz="4400" kern="0" dirty="0">
                <a:solidFill>
                  <a:srgbClr val="C00000"/>
                </a:solidFill>
                <a:ea typeface="黑体" pitchFamily="2" charset="-122"/>
              </a:rPr>
              <a:t>小</a:t>
            </a:r>
            <a:r>
              <a:rPr kumimoji="0" lang="zh-CN" altLang="en-US" sz="4400" kern="0" dirty="0">
                <a:ea typeface="黑体" pitchFamily="2" charset="-122"/>
              </a:rPr>
              <a:t>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86080" y="1181368"/>
                <a:ext cx="740856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凸优化</a:t>
                </a:r>
                <a:r>
                  <a:rPr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凸规划</a:t>
                </a:r>
                <a:r>
                  <a:rPr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：在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lang="zh-CN" altLang="en-US" dirty="0">
                    <a:solidFill>
                      <a:srgbClr val="3399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极小化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80" y="1181368"/>
                <a:ext cx="7408568" cy="461665"/>
              </a:xfrm>
              <a:prstGeom prst="rect">
                <a:avLst/>
              </a:prstGeom>
              <a:blipFill>
                <a:blip r:embed="rId4"/>
                <a:stretch>
                  <a:fillRect l="-1235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7">
            <a:extLst>
              <a:ext uri="{FF2B5EF4-FFF2-40B4-BE49-F238E27FC236}">
                <a16:creationId xmlns:a16="http://schemas.microsoft.com/office/drawing/2014/main" id="{B1749FB1-6816-4C50-BFAD-DDFE6C7BE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4" y="5224671"/>
            <a:ext cx="54866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应用：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u="sng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线性规划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是凸规划；</a:t>
            </a:r>
            <a:endParaRPr lang="en-US" altLang="zh-CN" sz="23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0CB9F8C-BC95-4C8C-9980-BA0F5030B0F5}"/>
                  </a:ext>
                </a:extLst>
              </p:cNvPr>
              <p:cNvSpPr txBox="1"/>
              <p:nvPr/>
            </p:nvSpPr>
            <p:spPr>
              <a:xfrm>
                <a:off x="542035" y="1768198"/>
                <a:ext cx="81064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命题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2.5.1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是凸集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上的凸函数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对任何实数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下水平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是凸的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0CB9F8C-BC95-4C8C-9980-BA0F5030B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35" y="1768198"/>
                <a:ext cx="8106447" cy="830997"/>
              </a:xfrm>
              <a:prstGeom prst="rect">
                <a:avLst/>
              </a:prstGeom>
              <a:blipFill>
                <a:blip r:embed="rId5"/>
                <a:stretch>
                  <a:fillRect l="-1203" t="-8088" r="-677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B558D45C-4184-498E-B5B4-0F9C43E1F51B}"/>
              </a:ext>
            </a:extLst>
          </p:cNvPr>
          <p:cNvGrpSpPr/>
          <p:nvPr/>
        </p:nvGrpSpPr>
        <p:grpSpPr>
          <a:xfrm>
            <a:off x="540072" y="2736779"/>
            <a:ext cx="8034832" cy="1857980"/>
            <a:chOff x="1311606" y="2921244"/>
            <a:chExt cx="7412264" cy="18579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83FE166-489C-4772-8374-3599BDE5C546}"/>
                    </a:ext>
                  </a:extLst>
                </p:cNvPr>
                <p:cNvSpPr txBox="1"/>
                <p:nvPr/>
              </p:nvSpPr>
              <p:spPr>
                <a:xfrm>
                  <a:off x="2388158" y="2921244"/>
                  <a:ext cx="6335712" cy="9935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lim>
                            </m:limLow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subject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to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≤0,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=1,⋯,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mr>
                      </m:m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83FE166-489C-4772-8374-3599BDE5C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8158" y="2921244"/>
                  <a:ext cx="6335712" cy="99354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40A9F653-3D96-446A-A670-B9A4E58065AC}"/>
                    </a:ext>
                  </a:extLst>
                </p:cNvPr>
                <p:cNvSpPr/>
                <p:nvPr/>
              </p:nvSpPr>
              <p:spPr>
                <a:xfrm>
                  <a:off x="4457718" y="3828730"/>
                  <a:ext cx="3327529" cy="4818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=1,⋯, 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</a:rPr>
                    <a:t>.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40A9F653-3D96-446A-A670-B9A4E58065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7718" y="3828730"/>
                  <a:ext cx="3327529" cy="481863"/>
                </a:xfrm>
                <a:prstGeom prst="rect">
                  <a:avLst/>
                </a:prstGeom>
                <a:blipFill>
                  <a:blip r:embed="rId7"/>
                  <a:stretch>
                    <a:fillRect t="-6329" r="-1689" b="-278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353BFE73-83B6-4791-AC99-3BE5A2D6F33C}"/>
                    </a:ext>
                  </a:extLst>
                </p:cNvPr>
                <p:cNvSpPr txBox="1"/>
                <p:nvPr/>
              </p:nvSpPr>
              <p:spPr>
                <a:xfrm>
                  <a:off x="1311606" y="4279344"/>
                  <a:ext cx="7357957" cy="499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ts val="3200"/>
                    </a:lnSpc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⊆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是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凸集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zh-CN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是</m:t>
                      </m:r>
                      <m:r>
                        <a:rPr lang="zh-CN" alt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凸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函数</m:t>
                      </m:r>
                      <m:r>
                        <a:rPr lang="zh-CN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，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</a:t>
                  </a:r>
                  <a:endPara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353BFE73-83B6-4791-AC99-3BE5A2D6F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1606" y="4279344"/>
                  <a:ext cx="7357957" cy="499880"/>
                </a:xfrm>
                <a:prstGeom prst="rect">
                  <a:avLst/>
                </a:prstGeom>
                <a:blipFill>
                  <a:blip r:embed="rId8"/>
                  <a:stretch>
                    <a:fillRect l="-1223" t="-12195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27">
            <a:extLst>
              <a:ext uri="{FF2B5EF4-FFF2-40B4-BE49-F238E27FC236}">
                <a16:creationId xmlns:a16="http://schemas.microsoft.com/office/drawing/2014/main" id="{6AFF3715-35A3-4945-925F-4E576DB21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80" y="5761499"/>
            <a:ext cx="81968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ii) </a:t>
            </a:r>
            <a:r>
              <a:rPr lang="zh-CN" altLang="en-US" sz="2300" u="sng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zh-CN" altLang="en-US" sz="2300" u="sng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二次规划</a:t>
            </a:r>
            <a:r>
              <a:rPr lang="zh-CN" altLang="en-US" sz="2300" u="sng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3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目标函数是凸的时，二次规划是凸规划</a:t>
            </a:r>
            <a:r>
              <a:rPr lang="en-US" altLang="zh-CN" sz="23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05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kumimoji="0" lang="zh-CN" altLang="en-US" sz="4400" kern="0" dirty="0">
                <a:ea typeface="黑体" pitchFamily="2" charset="-122"/>
              </a:rPr>
              <a:t>凸优化的性质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28C798AD-7DFB-44FA-85F7-1E87CA03A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42" y="1898084"/>
                <a:ext cx="8174515" cy="1276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2.5.2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是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定义在凸集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上的凸函数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的任何局部极小点都是全局的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此外，取到最优值的点集是凸的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是严格凸函数时，有唯一最优解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28C798AD-7DFB-44FA-85F7-1E87CA03A6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742" y="1898084"/>
                <a:ext cx="8174515" cy="1276418"/>
              </a:xfrm>
              <a:prstGeom prst="rect">
                <a:avLst/>
              </a:prstGeom>
              <a:blipFill>
                <a:blip r:embed="rId4"/>
                <a:stretch>
                  <a:fillRect l="-1194" t="-5238" r="-821" b="-23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CC701469-9CB4-488A-A0CA-CA52A9656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726" y="3282943"/>
                <a:ext cx="8284684" cy="887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2.5.3</a:t>
                </a:r>
                <a:r>
                  <a:rPr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在凸集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上是凸的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indent="-342900"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)≥0</m:t>
                      </m:r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𝒚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CC701469-9CB4-488A-A0CA-CA52A9656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726" y="3282943"/>
                <a:ext cx="8284684" cy="887767"/>
              </a:xfrm>
              <a:prstGeom prst="rect">
                <a:avLst/>
              </a:prstGeom>
              <a:blipFill>
                <a:blip r:embed="rId5"/>
                <a:stretch>
                  <a:fillRect l="-1177" t="-7586" b="-565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B3F9D4B-BDB4-401C-B03F-6BC79DB56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80" y="4645245"/>
                <a:ext cx="8443338" cy="887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推论</a:t>
                </a:r>
                <a:r>
                  <a:rPr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在凸集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上是凸的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</a:p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B3F9D4B-BDB4-401C-B03F-6BC79DB56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880" y="4645245"/>
                <a:ext cx="8443338" cy="887767"/>
              </a:xfrm>
              <a:prstGeom prst="rect">
                <a:avLst/>
              </a:prstGeom>
              <a:blipFill>
                <a:blip r:embed="rId6"/>
                <a:stretch>
                  <a:fillRect l="-1083" t="-7534" r="-2599" b="-143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21E7F00-D2E0-46F9-864E-153CC4B8682A}"/>
                  </a:ext>
                </a:extLst>
              </p:cNvPr>
              <p:cNvSpPr txBox="1"/>
              <p:nvPr/>
            </p:nvSpPr>
            <p:spPr>
              <a:xfrm>
                <a:off x="484742" y="1217647"/>
                <a:ext cx="81745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事实：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对于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函数，根据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局部</m:t>
                    </m:r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信息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可以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推断出</m:t>
                    </m:r>
                    <m:r>
                      <a:rPr lang="zh-CN" alt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全局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信息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21E7F00-D2E0-46F9-864E-153CC4B86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42" y="1217647"/>
                <a:ext cx="8174515" cy="461665"/>
              </a:xfrm>
              <a:prstGeom prst="rect">
                <a:avLst/>
              </a:prstGeom>
              <a:blipFill>
                <a:blip r:embed="rId7"/>
                <a:stretch>
                  <a:fillRect l="-1194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B305ADE-3E13-4A5A-85BD-451CB4BCF4F0}"/>
                  </a:ext>
                </a:extLst>
              </p:cNvPr>
              <p:cNvSpPr/>
              <p:nvPr/>
            </p:nvSpPr>
            <p:spPr>
              <a:xfrm>
                <a:off x="2366493" y="5533012"/>
                <a:ext cx="16316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B305ADE-3E13-4A5A-85BD-451CB4BCF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93" y="5533012"/>
                <a:ext cx="1631601" cy="461665"/>
              </a:xfrm>
              <a:prstGeom prst="rect">
                <a:avLst/>
              </a:prstGeom>
              <a:blipFill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9CF26A11-0195-4CE3-BC1B-DF411EF679FA}"/>
              </a:ext>
            </a:extLst>
          </p:cNvPr>
          <p:cNvSpPr/>
          <p:nvPr/>
        </p:nvSpPr>
        <p:spPr bwMode="auto">
          <a:xfrm>
            <a:off x="5495140" y="5807912"/>
            <a:ext cx="2954797" cy="461666"/>
          </a:xfrm>
          <a:prstGeom prst="flowChart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梯度下降法的动机！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5550EA2-BF0D-496F-9A6A-C61212857840}"/>
                  </a:ext>
                </a:extLst>
              </p:cNvPr>
              <p:cNvSpPr/>
              <p:nvPr/>
            </p:nvSpPr>
            <p:spPr>
              <a:xfrm>
                <a:off x="1274145" y="5875569"/>
                <a:ext cx="381564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altLang="zh-CN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是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的下降方向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5550EA2-BF0D-496F-9A6A-C61212857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45" y="5875569"/>
                <a:ext cx="3815649" cy="830997"/>
              </a:xfrm>
              <a:prstGeom prst="rect">
                <a:avLst/>
              </a:prstGeom>
              <a:blipFill>
                <a:blip r:embed="rId9"/>
                <a:stretch>
                  <a:fillRect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6584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/>
      <p:bldP spid="12" grpId="0"/>
      <p:bldP spid="2" grpId="0"/>
      <p:bldP spid="3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>
            <a:extLst>
              <a:ext uri="{FF2B5EF4-FFF2-40B4-BE49-F238E27FC236}">
                <a16:creationId xmlns:a16="http://schemas.microsoft.com/office/drawing/2014/main" id="{9DF88A7F-5646-457E-A14D-AE5DD8C7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440" y="913649"/>
            <a:ext cx="2676525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kumimoji="0" lang="zh-CN" altLang="en-US" sz="4400" kern="0" dirty="0">
                <a:ea typeface="黑体" pitchFamily="2" charset="-122"/>
              </a:rPr>
              <a:t>凸函数的极</a:t>
            </a:r>
            <a:r>
              <a:rPr kumimoji="0" lang="zh-CN" altLang="en-US" sz="4400" kern="0" dirty="0">
                <a:solidFill>
                  <a:srgbClr val="C00000"/>
                </a:solidFill>
                <a:ea typeface="黑体" pitchFamily="2" charset="-122"/>
              </a:rPr>
              <a:t>大</a:t>
            </a:r>
            <a:r>
              <a:rPr kumimoji="0" lang="zh-CN" altLang="en-US" sz="4400" kern="0" dirty="0">
                <a:ea typeface="黑体" pitchFamily="2" charset="-122"/>
              </a:rPr>
              <a:t>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62352" y="1181368"/>
                <a:ext cx="556133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在凸集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上极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大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化凸函数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52" y="1181368"/>
                <a:ext cx="5561330" cy="461665"/>
              </a:xfrm>
              <a:prstGeom prst="rect">
                <a:avLst/>
              </a:prstGeom>
              <a:blipFill>
                <a:blip r:embed="rId5"/>
                <a:stretch>
                  <a:fillRect l="-1645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0CB9F8C-BC95-4C8C-9980-BA0F5030B0F5}"/>
                  </a:ext>
                </a:extLst>
              </p:cNvPr>
              <p:cNvSpPr txBox="1"/>
              <p:nvPr/>
            </p:nvSpPr>
            <p:spPr>
              <a:xfrm>
                <a:off x="718307" y="1724130"/>
                <a:ext cx="578164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2.5.1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称凸集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中的点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极点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(extreme point)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，如果不存在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相异的两点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及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某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∈(0,1)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𝟏</m:t>
                        </m:r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𝜃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0CB9F8C-BC95-4C8C-9980-BA0F5030B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07" y="1724130"/>
                <a:ext cx="5781645" cy="1569660"/>
              </a:xfrm>
              <a:prstGeom prst="rect">
                <a:avLst/>
              </a:prstGeom>
              <a:blipFill>
                <a:blip r:embed="rId6"/>
                <a:stretch>
                  <a:fillRect l="-1688" t="-4280" b="-7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3942F179-7F59-43E0-BD59-D3810B825C78}"/>
              </a:ext>
            </a:extLst>
          </p:cNvPr>
          <p:cNvSpPr txBox="1"/>
          <p:nvPr/>
        </p:nvSpPr>
        <p:spPr>
          <a:xfrm>
            <a:off x="718307" y="3374887"/>
            <a:ext cx="3999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比如线段的端点，三角形的顶点均是各自集合的极点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97EB25D-24F0-4978-93F9-97566CF4A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06" y="3110305"/>
            <a:ext cx="399912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几何上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i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是极点当且仅当 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不在连接该集合中其它任两点的开线段上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58B70F2-964E-4164-B462-32823BB03DA8}"/>
                  </a:ext>
                </a:extLst>
              </p:cNvPr>
              <p:cNvSpPr txBox="1"/>
              <p:nvPr/>
            </p:nvSpPr>
            <p:spPr>
              <a:xfrm>
                <a:off x="728218" y="4355927"/>
                <a:ext cx="76875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2.5.4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是定义在有界闭凸集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上的凸函数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上能取到最大值，那么可以在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极点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处取到最大值</a:t>
                </a:r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58B70F2-964E-4164-B462-32823BB03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18" y="4355927"/>
                <a:ext cx="7687563" cy="830997"/>
              </a:xfrm>
              <a:prstGeom prst="rect">
                <a:avLst/>
              </a:prstGeom>
              <a:blipFill>
                <a:blip r:embed="rId7"/>
                <a:stretch>
                  <a:fillRect l="-1189" t="-8088" r="-1189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409E7B2F-F688-4A66-B463-DD49369CF807}"/>
              </a:ext>
            </a:extLst>
          </p:cNvPr>
          <p:cNvSpPr txBox="1"/>
          <p:nvPr/>
        </p:nvSpPr>
        <p:spPr>
          <a:xfrm>
            <a:off x="718307" y="5401208"/>
            <a:ext cx="7883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应用：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凸二次函数在闭区间的端点上取到最大值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ii)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如果线性规划问题有最优解，并且可行域有极点，一定可以在极点处取到最优值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599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/>
      <p:bldP spid="11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0AAD106-74F5-40B2-8DB1-923FACEEA021}"/>
              </a:ext>
            </a:extLst>
          </p:cNvPr>
          <p:cNvGrpSpPr/>
          <p:nvPr/>
        </p:nvGrpSpPr>
        <p:grpSpPr>
          <a:xfrm>
            <a:off x="882364" y="3409655"/>
            <a:ext cx="5631223" cy="686416"/>
            <a:chOff x="882364" y="4155459"/>
            <a:chExt cx="5631223" cy="686416"/>
          </a:xfrm>
        </p:grpSpPr>
        <p:pic>
          <p:nvPicPr>
            <p:cNvPr id="21519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892" y="4155459"/>
              <a:ext cx="5597695" cy="686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52E13A6E-9FBC-40D4-B10F-492E6FB9FF31}"/>
                    </a:ext>
                  </a:extLst>
                </p:cNvPr>
                <p:cNvSpPr txBox="1"/>
                <p:nvPr/>
              </p:nvSpPr>
              <p:spPr>
                <a:xfrm>
                  <a:off x="882364" y="4233228"/>
                  <a:ext cx="82525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52E13A6E-9FBC-40D4-B10F-492E6FB9F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364" y="4233228"/>
                  <a:ext cx="825251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222" r="-24444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356" name="Picture 20" descr="300px-Rosenbrock_function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0"/>
            <a:ext cx="41624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267" y="63385"/>
            <a:ext cx="6408737" cy="466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849313" y="907934"/>
            <a:ext cx="33131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b="1" dirty="0" err="1">
                <a:solidFill>
                  <a:schemeClr val="tx1"/>
                </a:solidFill>
                <a:ea typeface="黑体" pitchFamily="2" charset="-122"/>
              </a:rPr>
              <a:t>Rosenbrock</a:t>
            </a:r>
            <a:r>
              <a:rPr kumimoji="0" lang="zh-CN" altLang="en-US" b="1" dirty="0">
                <a:solidFill>
                  <a:srgbClr val="7030A0"/>
                </a:solidFill>
                <a:ea typeface="黑体" pitchFamily="2" charset="-122"/>
              </a:rPr>
              <a:t>山谷</a:t>
            </a:r>
            <a:r>
              <a:rPr kumimoji="0" lang="en-US" altLang="zh-CN" b="1" dirty="0">
                <a:solidFill>
                  <a:srgbClr val="7030A0"/>
                </a:solidFill>
                <a:ea typeface="黑体" pitchFamily="2" charset="-122"/>
              </a:rPr>
              <a:t>/</a:t>
            </a:r>
            <a:r>
              <a:rPr kumimoji="0" lang="zh-CN" altLang="en-US" b="1" dirty="0">
                <a:solidFill>
                  <a:srgbClr val="7030A0"/>
                </a:solidFill>
                <a:ea typeface="黑体" pitchFamily="2" charset="-122"/>
              </a:rPr>
              <a:t>香蕉</a:t>
            </a:r>
            <a:r>
              <a:rPr kumimoji="0" lang="zh-CN" altLang="en-US" b="1" dirty="0">
                <a:solidFill>
                  <a:schemeClr val="tx1"/>
                </a:solidFill>
                <a:ea typeface="黑体" pitchFamily="2" charset="-122"/>
              </a:rPr>
              <a:t>函数</a:t>
            </a:r>
            <a:r>
              <a:rPr kumimoji="0" lang="en-US" altLang="zh-CN" b="1" dirty="0">
                <a:solidFill>
                  <a:schemeClr val="tx1"/>
                </a:solidFill>
                <a:ea typeface="黑体" pitchFamily="2" charset="-122"/>
              </a:rPr>
              <a:t>(1961)</a:t>
            </a:r>
            <a:endParaRPr kumimoji="0" lang="zh-CN" altLang="en-US" b="1" dirty="0">
              <a:solidFill>
                <a:schemeClr val="tx1"/>
              </a:solidFill>
              <a:ea typeface="黑体" pitchFamily="2" charset="-122"/>
            </a:endParaRPr>
          </a:p>
        </p:txBody>
      </p:sp>
      <p:pic>
        <p:nvPicPr>
          <p:cNvPr id="4102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4" y="2005437"/>
            <a:ext cx="4570986" cy="38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D50276A-4FA3-4CAA-B3D7-9540359A4F23}"/>
              </a:ext>
            </a:extLst>
          </p:cNvPr>
          <p:cNvSpPr/>
          <p:nvPr/>
        </p:nvSpPr>
        <p:spPr>
          <a:xfrm>
            <a:off x="1640948" y="136199"/>
            <a:ext cx="60452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kumimoji="0" lang="zh-CN" altLang="en-US" sz="4400" kern="0" dirty="0">
                <a:ea typeface="黑体" pitchFamily="2" charset="-122"/>
              </a:rPr>
              <a:t>梯度与</a:t>
            </a:r>
            <a:r>
              <a:rPr kumimoji="0" lang="en-US" altLang="zh-CN" sz="4400" kern="0" dirty="0">
                <a:ea typeface="黑体" pitchFamily="2" charset="-122"/>
              </a:rPr>
              <a:t>Hesse</a:t>
            </a:r>
            <a:r>
              <a:rPr kumimoji="0" lang="zh-CN" altLang="en-US" sz="4400" kern="0" dirty="0">
                <a:ea typeface="黑体" pitchFamily="2" charset="-122"/>
              </a:rPr>
              <a:t>矩阵</a:t>
            </a:r>
            <a:r>
              <a:rPr kumimoji="0" lang="en-US" altLang="zh-CN" sz="4400" kern="0" dirty="0">
                <a:ea typeface="黑体" pitchFamily="2" charset="-122"/>
              </a:rPr>
              <a:t>—</a:t>
            </a:r>
            <a:r>
              <a:rPr kumimoji="0" lang="zh-CN" altLang="en-US" sz="4400" kern="0" dirty="0">
                <a:ea typeface="黑体" pitchFamily="2" charset="-122"/>
              </a:rPr>
              <a:t>例子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86AC215-4A5B-4D64-8337-341E2582EB32}"/>
              </a:ext>
            </a:extLst>
          </p:cNvPr>
          <p:cNvGrpSpPr/>
          <p:nvPr/>
        </p:nvGrpSpPr>
        <p:grpSpPr>
          <a:xfrm>
            <a:off x="702932" y="4303124"/>
            <a:ext cx="5667438" cy="595988"/>
            <a:chOff x="803610" y="4887835"/>
            <a:chExt cx="6969083" cy="833516"/>
          </a:xfrm>
        </p:grpSpPr>
        <p:pic>
          <p:nvPicPr>
            <p:cNvPr id="21520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245" y="4887835"/>
              <a:ext cx="6712448" cy="833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49A4E4-A7E4-495F-AEFD-E17671221142}"/>
                    </a:ext>
                  </a:extLst>
                </p:cNvPr>
                <p:cNvSpPr txBox="1"/>
                <p:nvPr/>
              </p:nvSpPr>
              <p:spPr>
                <a:xfrm>
                  <a:off x="803610" y="4941971"/>
                  <a:ext cx="1353463" cy="64565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49A4E4-A7E4-495F-AEFD-E176712211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4941971"/>
                  <a:ext cx="1353463" cy="645659"/>
                </a:xfrm>
                <a:prstGeom prst="rect">
                  <a:avLst/>
                </a:prstGeom>
                <a:blipFill>
                  <a:blip r:embed="rId12"/>
                  <a:stretch>
                    <a:fillRect l="-1105" r="-6077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010C727-9E62-4349-A9DF-709C90685C03}"/>
                  </a:ext>
                </a:extLst>
              </p:cNvPr>
              <p:cNvSpPr txBox="1"/>
              <p:nvPr/>
            </p:nvSpPr>
            <p:spPr>
              <a:xfrm>
                <a:off x="2726206" y="5058358"/>
                <a:ext cx="5371192" cy="7496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=(−2,0)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010C727-9E62-4349-A9DF-709C90685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206" y="5058358"/>
                <a:ext cx="5371192" cy="7496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C2541EA3-9B41-4A2E-9712-C43A1FFF37F1}"/>
              </a:ext>
            </a:extLst>
          </p:cNvPr>
          <p:cNvGrpSpPr/>
          <p:nvPr/>
        </p:nvGrpSpPr>
        <p:grpSpPr>
          <a:xfrm>
            <a:off x="785123" y="5830636"/>
            <a:ext cx="6182997" cy="461665"/>
            <a:chOff x="785123" y="5830636"/>
            <a:chExt cx="6182997" cy="461665"/>
          </a:xfrm>
        </p:grpSpPr>
        <p:pic>
          <p:nvPicPr>
            <p:cNvPr id="21518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796" y="5920999"/>
              <a:ext cx="2840324" cy="37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D125DC-BA27-4A49-9DD1-E7C151C7FE6E}"/>
                </a:ext>
              </a:extLst>
            </p:cNvPr>
            <p:cNvSpPr txBox="1"/>
            <p:nvPr/>
          </p:nvSpPr>
          <p:spPr>
            <a:xfrm>
              <a:off x="785123" y="5830636"/>
              <a:ext cx="37868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等高线</a:t>
              </a:r>
              <a:r>
                <a:rPr lang="en-US" altLang="zh-CN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等值线</a:t>
              </a:r>
              <a:r>
                <a:rPr lang="en-US" altLang="zh-CN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水平集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30037A5-7B25-4BF3-8A7F-D7534EDED7D6}"/>
              </a:ext>
            </a:extLst>
          </p:cNvPr>
          <p:cNvSpPr txBox="1"/>
          <p:nvPr/>
        </p:nvSpPr>
        <p:spPr>
          <a:xfrm>
            <a:off x="6278675" y="6154522"/>
            <a:ext cx="266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Matlab:contour.m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747CE06-A096-409E-9688-D0267479A809}"/>
                  </a:ext>
                </a:extLst>
              </p:cNvPr>
              <p:cNvSpPr/>
              <p:nvPr/>
            </p:nvSpPr>
            <p:spPr>
              <a:xfrm>
                <a:off x="1024568" y="5202339"/>
                <a:ext cx="15754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747CE06-A096-409E-9688-D0267479A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68" y="5202339"/>
                <a:ext cx="1575496" cy="461665"/>
              </a:xfrm>
              <a:prstGeom prst="rect">
                <a:avLst/>
              </a:prstGeom>
              <a:blipFill>
                <a:blip r:embed="rId15"/>
                <a:stretch>
                  <a:fillRect t="-10526" r="-501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55570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752475"/>
            <a:ext cx="742950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45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764016"/>
              </p:ext>
            </p:extLst>
          </p:nvPr>
        </p:nvGraphicFramePr>
        <p:xfrm>
          <a:off x="4426882" y="3488887"/>
          <a:ext cx="4740275" cy="345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Visio" r:id="rId5" imgW="2582103" imgH="1884721" progId="Visio.Drawing.11">
                  <p:embed/>
                </p:oleObj>
              </mc:Choice>
              <mc:Fallback>
                <p:oleObj name="Visio" r:id="rId5" imgW="2582103" imgH="1884721" progId="Visio.Drawing.11">
                  <p:embed/>
                  <p:pic>
                    <p:nvPicPr>
                      <p:cNvPr id="512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6882" y="3488887"/>
                        <a:ext cx="4740275" cy="345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37" name="Rectangle 9"/>
              <p:cNvSpPr>
                <a:spLocks noChangeArrowheads="1"/>
              </p:cNvSpPr>
              <p:nvPr/>
            </p:nvSpPr>
            <p:spPr bwMode="auto">
              <a:xfrm>
                <a:off x="3071157" y="1369796"/>
                <a:ext cx="319754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zh-CN" altLang="en-US" b="1" dirty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</a:rPr>
                  <a:t>直线：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kumimoji="0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𝒙</m:t>
                        </m:r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+</m:t>
                        </m:r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𝒅</m:t>
                        </m:r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:</m:t>
                        </m:r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0" lang="zh-CN" alt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endParaRPr kumimoji="0" lang="zh-CN" altLang="en-US" b="1" dirty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5137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1157" y="1369796"/>
                <a:ext cx="3197542" cy="461665"/>
              </a:xfrm>
              <a:prstGeom prst="rect">
                <a:avLst/>
              </a:prstGeom>
              <a:blipFill>
                <a:blip r:embed="rId7"/>
                <a:stretch>
                  <a:fillRect l="-3053" t="-14667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5" name="Rectangle 11"/>
              <p:cNvSpPr>
                <a:spLocks noChangeArrowheads="1"/>
              </p:cNvSpPr>
              <p:nvPr/>
            </p:nvSpPr>
            <p:spPr bwMode="auto">
              <a:xfrm>
                <a:off x="3093191" y="1795071"/>
                <a:ext cx="441526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0" lang="zh-CN" altLang="en-US" b="1" dirty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</a:rPr>
                  <a:t>射线：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kumimoji="0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𝒙</m:t>
                        </m:r>
                        <m:r>
                          <a:rPr kumimoji="0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+</m:t>
                        </m:r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0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𝒅</m:t>
                        </m:r>
                        <m:r>
                          <a:rPr kumimoji="0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:</m:t>
                        </m:r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0"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kumimoji="0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kumimoji="0" lang="zh-CN" altLang="en-US" b="1" dirty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5135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3191" y="1795071"/>
                <a:ext cx="4415261" cy="461665"/>
              </a:xfrm>
              <a:prstGeom prst="rect">
                <a:avLst/>
              </a:prstGeom>
              <a:blipFill>
                <a:blip r:embed="rId8"/>
                <a:stretch>
                  <a:fillRect l="-2069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3091039" y="2312997"/>
            <a:ext cx="3739419" cy="486057"/>
            <a:chOff x="733425" y="5607050"/>
            <a:chExt cx="3739671" cy="486057"/>
          </a:xfrm>
        </p:grpSpPr>
        <p:sp>
          <p:nvSpPr>
            <p:cNvPr id="5133" name="Text Box 16"/>
            <p:cNvSpPr txBox="1">
              <a:spLocks noChangeArrowheads="1"/>
            </p:cNvSpPr>
            <p:nvPr/>
          </p:nvSpPr>
          <p:spPr bwMode="auto">
            <a:xfrm>
              <a:off x="733425" y="5607050"/>
              <a:ext cx="117346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4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线段：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4" name="对象 3"/>
                <p:cNvSpPr txBox="1"/>
                <p:nvPr/>
              </p:nvSpPr>
              <p:spPr bwMode="auto">
                <a:xfrm>
                  <a:off x="1599331" y="5642257"/>
                  <a:ext cx="2873765" cy="450850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kumimoji="0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kumimoji="0"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𝒙</m:t>
                            </m:r>
                            <m:r>
                              <a:rPr kumimoji="0"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+</m:t>
                            </m:r>
                            <m:r>
                              <a:rPr lang="zh-CN" alt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0"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𝒅</m:t>
                            </m:r>
                            <m:r>
                              <a:rPr kumimoji="0"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:</m:t>
                            </m:r>
                            <m:r>
                              <a:rPr lang="zh-CN" alt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0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34" name="对象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99331" y="5642257"/>
                  <a:ext cx="2873765" cy="45085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FC7666-8716-40A6-9E96-D6470B432EC2}"/>
                  </a:ext>
                </a:extLst>
              </p:cNvPr>
              <p:cNvSpPr txBox="1"/>
              <p:nvPr/>
            </p:nvSpPr>
            <p:spPr>
              <a:xfrm>
                <a:off x="7023410" y="3198167"/>
                <a:ext cx="18214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FC7666-8716-40A6-9E96-D6470B432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10" y="3198167"/>
                <a:ext cx="1821497" cy="461665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BDB5684-934B-48A0-8CB0-A614B4A68FFA}"/>
                  </a:ext>
                </a:extLst>
              </p:cNvPr>
              <p:cNvSpPr txBox="1"/>
              <p:nvPr/>
            </p:nvSpPr>
            <p:spPr>
              <a:xfrm>
                <a:off x="7134661" y="3592279"/>
                <a:ext cx="1732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BDB5684-934B-48A0-8CB0-A614B4A68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661" y="3592279"/>
                <a:ext cx="1732280" cy="461665"/>
              </a:xfrm>
              <a:prstGeom prst="rect">
                <a:avLst/>
              </a:prstGeom>
              <a:blipFill>
                <a:blip r:embed="rId1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9DB24E9E-8E54-4142-B4C7-8267593CA099}"/>
              </a:ext>
            </a:extLst>
          </p:cNvPr>
          <p:cNvSpPr/>
          <p:nvPr/>
        </p:nvSpPr>
        <p:spPr>
          <a:xfrm>
            <a:off x="521862" y="208930"/>
            <a:ext cx="84679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kumimoji="0" lang="zh-CN" altLang="en-US" sz="4400" kern="0" dirty="0">
                <a:ea typeface="黑体" pitchFamily="2" charset="-122"/>
              </a:rPr>
              <a:t>多元函数在直线上的限制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A5F65F3-2B65-4EA4-83BA-BAB2BE5B4FC2}"/>
              </a:ext>
            </a:extLst>
          </p:cNvPr>
          <p:cNvGrpSpPr/>
          <p:nvPr/>
        </p:nvGrpSpPr>
        <p:grpSpPr>
          <a:xfrm>
            <a:off x="395336" y="4346729"/>
            <a:ext cx="4570986" cy="842588"/>
            <a:chOff x="362285" y="4489950"/>
            <a:chExt cx="4570986" cy="842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B21E4364-8FD7-4CDC-BE48-00825BA1DC2E}"/>
                    </a:ext>
                  </a:extLst>
                </p:cNvPr>
                <p:cNvSpPr txBox="1"/>
                <p:nvPr/>
              </p:nvSpPr>
              <p:spPr>
                <a:xfrm>
                  <a:off x="484663" y="4870873"/>
                  <a:ext cx="3522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𝒙</m:t>
                        </m:r>
                        <m:r>
                          <a:rPr kumimoji="0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 =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B21E4364-8FD7-4CDC-BE48-00825BA1D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663" y="4870873"/>
                  <a:ext cx="352200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" name="Picture 13">
              <a:extLst>
                <a:ext uri="{FF2B5EF4-FFF2-40B4-BE49-F238E27FC236}">
                  <a16:creationId xmlns:a16="http://schemas.microsoft.com/office/drawing/2014/main" id="{533F017A-E0E8-4ECA-A4E5-68B6D7990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285" y="4489950"/>
              <a:ext cx="4570986" cy="381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883A140-3866-44BD-8E03-A61B4BCF33DA}"/>
              </a:ext>
            </a:extLst>
          </p:cNvPr>
          <p:cNvSpPr txBox="1"/>
          <p:nvPr/>
        </p:nvSpPr>
        <p:spPr>
          <a:xfrm>
            <a:off x="7660497" y="5093574"/>
            <a:ext cx="3944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d</a:t>
            </a:r>
            <a:endParaRPr lang="zh-CN" altLang="en-US" b="1" i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370F922-3A15-44D4-9E1D-13AA02AF019A}"/>
              </a:ext>
            </a:extLst>
          </p:cNvPr>
          <p:cNvSpPr txBox="1"/>
          <p:nvPr/>
        </p:nvSpPr>
        <p:spPr>
          <a:xfrm>
            <a:off x="8065934" y="4608194"/>
            <a:ext cx="74750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i="1" dirty="0" err="1"/>
              <a:t>x+d</a:t>
            </a:r>
            <a:endParaRPr lang="zh-CN" alt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767153-8631-4521-81E5-5ACB2D44FEF6}"/>
                  </a:ext>
                </a:extLst>
              </p:cNvPr>
              <p:cNvSpPr txBox="1"/>
              <p:nvPr/>
            </p:nvSpPr>
            <p:spPr>
              <a:xfrm>
                <a:off x="3091039" y="901069"/>
                <a:ext cx="3503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767153-8631-4521-81E5-5ACB2D44F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039" y="901069"/>
                <a:ext cx="3503365" cy="461665"/>
              </a:xfrm>
              <a:prstGeom prst="rect">
                <a:avLst/>
              </a:prstGeom>
              <a:blipFill>
                <a:blip r:embed="rId19"/>
                <a:stretch>
                  <a:fillRect l="-260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56E92B-C16C-452B-B2A7-31F101077F33}"/>
                  </a:ext>
                </a:extLst>
              </p:cNvPr>
              <p:cNvSpPr txBox="1"/>
              <p:nvPr/>
            </p:nvSpPr>
            <p:spPr>
              <a:xfrm>
                <a:off x="644103" y="1251824"/>
                <a:ext cx="2360956" cy="156966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将多元函数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限制</a:t>
                </a:r>
                <a:endParaRPr lang="en-US" altLang="zh-CN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在定义域中的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某条直线上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56E92B-C16C-452B-B2A7-31F101077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03" y="1251824"/>
                <a:ext cx="2360956" cy="1569660"/>
              </a:xfrm>
              <a:prstGeom prst="rect">
                <a:avLst/>
              </a:prstGeom>
              <a:blipFill>
                <a:blip r:embed="rId20"/>
                <a:stretch>
                  <a:fillRect t="-3101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CC325EE-E503-4E42-BC76-8E45D78704E6}"/>
                  </a:ext>
                </a:extLst>
              </p:cNvPr>
              <p:cNvSpPr txBox="1"/>
              <p:nvPr/>
            </p:nvSpPr>
            <p:spPr>
              <a:xfrm>
                <a:off x="532623" y="2910729"/>
                <a:ext cx="33801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</a:rPr>
                        <m:t>𝒙</m:t>
                      </m:r>
                      <m:r>
                        <a:rPr kumimoji="0"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0"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</a:rPr>
                        <m:t>𝒅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CC325EE-E503-4E42-BC76-8E45D7870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23" y="2910729"/>
                <a:ext cx="3380196" cy="461665"/>
              </a:xfrm>
              <a:prstGeom prst="rect">
                <a:avLst/>
              </a:prstGeom>
              <a:blipFill>
                <a:blip r:embed="rId21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67CB183-4606-480D-A558-984BACDFF10E}"/>
                  </a:ext>
                </a:extLst>
              </p:cNvPr>
              <p:cNvSpPr txBox="1"/>
              <p:nvPr/>
            </p:nvSpPr>
            <p:spPr>
              <a:xfrm>
                <a:off x="419130" y="3344819"/>
                <a:ext cx="4038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</a:rPr>
                        <m:t>𝒙</m:t>
                      </m:r>
                      <m:r>
                        <a:rPr kumimoji="0"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0"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</a:rPr>
                        <m:t>𝒅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67CB183-4606-480D-A558-984BACDFF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0" y="3344819"/>
                <a:ext cx="4038042" cy="461665"/>
              </a:xfrm>
              <a:prstGeom prst="rect">
                <a:avLst/>
              </a:prstGeom>
              <a:blipFill>
                <a:blip r:embed="rId2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E85A19E-0140-435D-9B58-465AF2C7E206}"/>
                  </a:ext>
                </a:extLst>
              </p:cNvPr>
              <p:cNvSpPr txBox="1"/>
              <p:nvPr/>
            </p:nvSpPr>
            <p:spPr>
              <a:xfrm>
                <a:off x="523502" y="3762059"/>
                <a:ext cx="412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  <m:t>𝒙</m:t>
                          </m:r>
                          <m:r>
                            <a:rPr kumimoji="0"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0"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  <m:t>𝒅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E85A19E-0140-435D-9B58-465AF2C7E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02" y="3762059"/>
                <a:ext cx="4120960" cy="461665"/>
              </a:xfrm>
              <a:prstGeom prst="rect">
                <a:avLst/>
              </a:prstGeom>
              <a:blipFill>
                <a:blip r:embed="rId2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3BC10A4E-0966-4BAA-9B2C-9301CC9A8FB0}"/>
              </a:ext>
            </a:extLst>
          </p:cNvPr>
          <p:cNvSpPr txBox="1"/>
          <p:nvPr/>
        </p:nvSpPr>
        <p:spPr>
          <a:xfrm>
            <a:off x="6191480" y="5181710"/>
            <a:ext cx="3944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x</a:t>
            </a:r>
            <a:endParaRPr lang="zh-CN" altLang="en-US" b="1" i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4E94E96-D67F-40DF-8401-3498A810EE8C}"/>
              </a:ext>
            </a:extLst>
          </p:cNvPr>
          <p:cNvGrpSpPr/>
          <p:nvPr/>
        </p:nvGrpSpPr>
        <p:grpSpPr>
          <a:xfrm>
            <a:off x="447262" y="5163140"/>
            <a:ext cx="4059524" cy="793791"/>
            <a:chOff x="447262" y="5163140"/>
            <a:chExt cx="4059524" cy="793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981E8D0-5549-42E2-B0F4-38EC9EDB2DD6}"/>
                    </a:ext>
                  </a:extLst>
                </p:cNvPr>
                <p:cNvSpPr txBox="1"/>
                <p:nvPr/>
              </p:nvSpPr>
              <p:spPr>
                <a:xfrm>
                  <a:off x="447262" y="5495266"/>
                  <a:ext cx="40595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00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981E8D0-5549-42E2-B0F4-38EC9EDB2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262" y="5495266"/>
                  <a:ext cx="4059524" cy="461665"/>
                </a:xfrm>
                <a:prstGeom prst="rect">
                  <a:avLst/>
                </a:prstGeom>
                <a:blipFill>
                  <a:blip r:embed="rId24"/>
                  <a:stretch>
                    <a:fillRect l="-1201"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9B4B4F84-020D-47D9-A285-EE831F5B0F38}"/>
                </a:ext>
              </a:extLst>
            </p:cNvPr>
            <p:cNvSpPr/>
            <p:nvPr/>
          </p:nvSpPr>
          <p:spPr bwMode="auto">
            <a:xfrm>
              <a:off x="2138117" y="5163140"/>
              <a:ext cx="164408" cy="3921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5073C9-CB6E-4A24-A099-73BC1C81B183}"/>
              </a:ext>
            </a:extLst>
          </p:cNvPr>
          <p:cNvGrpSpPr/>
          <p:nvPr/>
        </p:nvGrpSpPr>
        <p:grpSpPr>
          <a:xfrm>
            <a:off x="177892" y="5877403"/>
            <a:ext cx="4166482" cy="691250"/>
            <a:chOff x="177892" y="5877403"/>
            <a:chExt cx="4166482" cy="691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339E3CA6-A169-4600-8DAC-56535CA621F4}"/>
                    </a:ext>
                  </a:extLst>
                </p:cNvPr>
                <p:cNvSpPr txBox="1"/>
                <p:nvPr/>
              </p:nvSpPr>
              <p:spPr>
                <a:xfrm>
                  <a:off x="177892" y="6095970"/>
                  <a:ext cx="22991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=−2,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339E3CA6-A169-4600-8DAC-56535CA62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92" y="6095970"/>
                  <a:ext cx="2299132" cy="461665"/>
                </a:xfrm>
                <a:prstGeom prst="rect">
                  <a:avLst/>
                </a:prstGeom>
                <a:blipFill>
                  <a:blip r:embed="rId25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4040D56-2296-42D2-9244-29F0003F910A}"/>
                    </a:ext>
                  </a:extLst>
                </p:cNvPr>
                <p:cNvSpPr txBox="1"/>
                <p:nvPr/>
              </p:nvSpPr>
              <p:spPr>
                <a:xfrm>
                  <a:off x="2138117" y="6106988"/>
                  <a:ext cx="22062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4040D56-2296-42D2-9244-29F0003F9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8117" y="6106988"/>
                  <a:ext cx="2206257" cy="461665"/>
                </a:xfrm>
                <a:prstGeom prst="rect">
                  <a:avLst/>
                </a:prstGeom>
                <a:blipFill>
                  <a:blip r:embed="rId26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FC76FB76-60A8-4117-A2C1-3DB9D04302E1}"/>
                </a:ext>
              </a:extLst>
            </p:cNvPr>
            <p:cNvSpPr/>
            <p:nvPr/>
          </p:nvSpPr>
          <p:spPr bwMode="auto">
            <a:xfrm>
              <a:off x="2125262" y="5877403"/>
              <a:ext cx="164408" cy="3921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888716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7" grpId="0"/>
      <p:bldP spid="5135" grpId="0"/>
      <p:bldP spid="16" grpId="0"/>
      <p:bldP spid="18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8">
                <a:extLst>
                  <a:ext uri="{FF2B5EF4-FFF2-40B4-BE49-F238E27FC236}">
                    <a16:creationId xmlns:a16="http://schemas.microsoft.com/office/drawing/2014/main" id="{4F541BC7-DC8D-4D29-A58A-4B500FDF6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052" y="3525278"/>
                <a:ext cx="7707896" cy="10156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400" dirty="0">
                    <a:solidFill>
                      <a:schemeClr val="tx1"/>
                    </a:solidFill>
                    <a:ea typeface="黑体" pitchFamily="2" charset="-122"/>
                  </a:rPr>
                  <a:t>最优化中，已知多元函数</a:t>
                </a:r>
                <a14:m>
                  <m:oMath xmlns:m="http://schemas.openxmlformats.org/officeDocument/2006/math">
                    <m:r>
                      <a:rPr kumimoji="0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𝑓</m:t>
                    </m:r>
                  </m:oMath>
                </a14:m>
                <a:r>
                  <a:rPr kumimoji="0" lang="en-US" altLang="zh-CN" sz="2400" dirty="0">
                    <a:solidFill>
                      <a:schemeClr val="tx1"/>
                    </a:solidFill>
                    <a:ea typeface="黑体" pitchFamily="2" charset="-122"/>
                  </a:rPr>
                  <a:t>, </a:t>
                </a:r>
                <a:r>
                  <a:rPr kumimoji="0" lang="zh-CN" altLang="en-US" sz="2400" dirty="0">
                    <a:solidFill>
                      <a:schemeClr val="tx1"/>
                    </a:solidFill>
                    <a:ea typeface="黑体" pitchFamily="2" charset="-122"/>
                  </a:rPr>
                  <a:t>点</a:t>
                </a:r>
                <a14:m>
                  <m:oMath xmlns:m="http://schemas.openxmlformats.org/officeDocument/2006/math">
                    <m:r>
                      <a:rPr kumimoji="0" lang="en-US" altLang="zh-CN" sz="2400" b="1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𝒙</m:t>
                    </m:r>
                  </m:oMath>
                </a14:m>
                <a:r>
                  <a:rPr kumimoji="0" lang="zh-CN" altLang="en-US" sz="2400" dirty="0">
                    <a:solidFill>
                      <a:schemeClr val="tx1"/>
                    </a:solidFill>
                    <a:ea typeface="黑体" pitchFamily="2" charset="-122"/>
                  </a:rPr>
                  <a:t>和方向</a:t>
                </a:r>
                <a:r>
                  <a:rPr kumimoji="0" lang="en-US" altLang="zh-CN" sz="2400" b="1" i="1" dirty="0">
                    <a:solidFill>
                      <a:schemeClr val="tx1"/>
                    </a:solidFill>
                    <a:ea typeface="黑体" pitchFamily="2" charset="-122"/>
                  </a:rPr>
                  <a:t>d </a:t>
                </a:r>
                <a:r>
                  <a:rPr kumimoji="0" lang="zh-CN" altLang="en-US" sz="2400" dirty="0">
                    <a:solidFill>
                      <a:schemeClr val="tx1"/>
                    </a:solidFill>
                    <a:ea typeface="黑体" pitchFamily="2" charset="-122"/>
                  </a:rPr>
                  <a:t>，定义</a:t>
                </a:r>
                <a:endParaRPr kumimoji="0" lang="en-US" altLang="zh-CN" sz="2400" dirty="0">
                  <a:solidFill>
                    <a:schemeClr val="tx1"/>
                  </a:solidFill>
                  <a:ea typeface="黑体" pitchFamily="2" charset="-122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𝒙</m:t>
                    </m:r>
                    <m:r>
                      <a:rPr kumimoji="0"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0"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𝒅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5" name="Text Box 8">
                <a:extLst>
                  <a:ext uri="{FF2B5EF4-FFF2-40B4-BE49-F238E27FC236}">
                    <a16:creationId xmlns:a16="http://schemas.microsoft.com/office/drawing/2014/main" id="{4F541BC7-DC8D-4D29-A58A-4B500FDF6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8052" y="3525278"/>
                <a:ext cx="7707896" cy="1015663"/>
              </a:xfrm>
              <a:prstGeom prst="rect">
                <a:avLst/>
              </a:prstGeom>
              <a:blipFill>
                <a:blip r:embed="rId3"/>
                <a:stretch>
                  <a:fillRect l="-1266" t="-6587" b="-12575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03A6C8D7-3BB7-4CFC-BB60-06C5F7755DC2}"/>
              </a:ext>
            </a:extLst>
          </p:cNvPr>
          <p:cNvGrpSpPr/>
          <p:nvPr/>
        </p:nvGrpSpPr>
        <p:grpSpPr>
          <a:xfrm>
            <a:off x="705669" y="1901562"/>
            <a:ext cx="8295111" cy="1462105"/>
            <a:chOff x="705670" y="3782754"/>
            <a:chExt cx="7707896" cy="1462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4249B56-D4CC-4222-8E2E-0644111DF887}"/>
                    </a:ext>
                  </a:extLst>
                </p:cNvPr>
                <p:cNvSpPr txBox="1"/>
                <p:nvPr/>
              </p:nvSpPr>
              <p:spPr>
                <a:xfrm>
                  <a:off x="2420567" y="4367888"/>
                  <a:ext cx="3223393" cy="8769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24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240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𝜙</m:t>
                                                </m:r>
                                                <m:r>
                                                  <a:rPr lang="en-US" altLang="zh-CN" sz="2400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′(</m:t>
                                                </m:r>
                                                <m:r>
                                                  <a:rPr lang="zh-CN" altLang="en-US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  <m:r>
                                                  <a:rPr lang="en-US" altLang="zh-CN" sz="2400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4249B56-D4CC-4222-8E2E-0644111DF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0567" y="4367888"/>
                  <a:ext cx="3223393" cy="87697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6C85C2A-F105-45A6-9A05-CB03911DDCA4}"/>
                    </a:ext>
                  </a:extLst>
                </p:cNvPr>
                <p:cNvSpPr txBox="1"/>
                <p:nvPr/>
              </p:nvSpPr>
              <p:spPr>
                <a:xfrm>
                  <a:off x="705670" y="3782754"/>
                  <a:ext cx="77078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平面曲线</a:t>
                  </a:r>
                  <a:r>
                    <a:rPr lang="en-US" altLang="zh-CN" sz="2400" b="1" i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C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在点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  <m:r>
                            <a:rPr lang="en-US" altLang="zh-CN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(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局部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sz="2400" dirty="0">
                      <a:solidFill>
                        <a:srgbClr val="7030A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曲率</a:t>
                  </a:r>
                  <a:r>
                    <a:rPr kumimoji="0" lang="en-US" altLang="zh-CN" sz="2400" b="1" dirty="0">
                      <a:solidFill>
                        <a:schemeClr val="tx1"/>
                      </a:solidFill>
                      <a:ea typeface="黑体" pitchFamily="2" charset="-122"/>
                    </a:rPr>
                    <a:t> 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：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6C85C2A-F105-45A6-9A05-CB03911DD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670" y="3782754"/>
                  <a:ext cx="7707896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176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378EE84-436C-47A3-873E-B508D061EAFD}"/>
                  </a:ext>
                </a:extLst>
              </p:cNvPr>
              <p:cNvSpPr/>
              <p:nvPr/>
            </p:nvSpPr>
            <p:spPr>
              <a:xfrm>
                <a:off x="612714" y="4660440"/>
                <a:ext cx="8035526" cy="830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</a:rPr>
                  <a:t>分别称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𝜙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′(0)</m:t>
                    </m:r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</a:rPr>
                  <a:t> 和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𝜙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′′(0)</m:t>
                    </m:r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</a:rPr>
                  <a:t>是 </a:t>
                </a:r>
                <a:r>
                  <a:rPr kumimoji="0" lang="en-US" altLang="zh-CN" b="1" i="1" dirty="0">
                    <a:solidFill>
                      <a:schemeClr val="tx1"/>
                    </a:solidFill>
                    <a:ea typeface="黑体" pitchFamily="2" charset="-122"/>
                  </a:rPr>
                  <a:t>f 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0" lang="en-US" altLang="zh-CN" b="1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𝒙</m:t>
                    </m:r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</a:rPr>
                  <a:t>沿方向 </a:t>
                </a:r>
                <a:r>
                  <a:rPr kumimoji="0" lang="en-US" altLang="zh-CN" b="1" i="1" dirty="0">
                    <a:solidFill>
                      <a:schemeClr val="tx1"/>
                    </a:solidFill>
                    <a:ea typeface="黑体" pitchFamily="2" charset="-122"/>
                  </a:rPr>
                  <a:t>d 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</a:rPr>
                  <a:t>的</a:t>
                </a:r>
                <a:r>
                  <a:rPr kumimoji="0" lang="zh-CN" altLang="en-US" dirty="0">
                    <a:solidFill>
                      <a:srgbClr val="7030A0"/>
                    </a:solidFill>
                    <a:ea typeface="黑体" pitchFamily="2" charset="-122"/>
                  </a:rPr>
                  <a:t>斜率</a:t>
                </a:r>
                <a:r>
                  <a:rPr kumimoji="0" lang="en-US" altLang="zh-CN" dirty="0">
                    <a:solidFill>
                      <a:schemeClr val="tx1"/>
                    </a:solidFill>
                    <a:ea typeface="黑体" pitchFamily="2" charset="-122"/>
                  </a:rPr>
                  <a:t>(</a:t>
                </a:r>
                <a:r>
                  <a:rPr kumimoji="0" lang="en-US" altLang="zh-CN" b="1" dirty="0">
                    <a:solidFill>
                      <a:schemeClr val="tx1"/>
                    </a:solidFill>
                    <a:ea typeface="黑体" pitchFamily="2" charset="-122"/>
                  </a:rPr>
                  <a:t>slope</a:t>
                </a:r>
                <a:r>
                  <a:rPr kumimoji="0" lang="en-US" altLang="zh-CN" dirty="0">
                    <a:solidFill>
                      <a:schemeClr val="tx1"/>
                    </a:solidFill>
                    <a:ea typeface="黑体" pitchFamily="2" charset="-122"/>
                  </a:rPr>
                  <a:t>)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</a:rPr>
                  <a:t>和</a:t>
                </a:r>
                <a:r>
                  <a:rPr kumimoji="0" lang="zh-CN" altLang="en-US" dirty="0">
                    <a:solidFill>
                      <a:srgbClr val="7030A0"/>
                    </a:solidFill>
                    <a:ea typeface="黑体" pitchFamily="2" charset="-122"/>
                  </a:rPr>
                  <a:t>曲率</a:t>
                </a:r>
                <a:r>
                  <a:rPr kumimoji="0" lang="en-US" altLang="zh-CN" b="1" dirty="0">
                    <a:solidFill>
                      <a:schemeClr val="tx1"/>
                    </a:solidFill>
                    <a:ea typeface="黑体" pitchFamily="2" charset="-122"/>
                  </a:rPr>
                  <a:t>(</a:t>
                </a:r>
                <a:r>
                  <a:rPr kumimoji="0" lang="en-US" altLang="zh-CN" b="1" dirty="0" err="1">
                    <a:solidFill>
                      <a:schemeClr val="tx1"/>
                    </a:solidFill>
                    <a:ea typeface="黑体" pitchFamily="2" charset="-122"/>
                  </a:rPr>
                  <a:t>curvarature</a:t>
                </a:r>
                <a:r>
                  <a:rPr kumimoji="0" lang="en-US" altLang="zh-CN" b="1" dirty="0">
                    <a:solidFill>
                      <a:schemeClr val="tx1"/>
                    </a:solidFill>
                    <a:ea typeface="黑体" pitchFamily="2" charset="-122"/>
                  </a:rPr>
                  <a:t>)!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378EE84-436C-47A3-873E-B508D061E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14" y="4660440"/>
                <a:ext cx="8035526" cy="830997"/>
              </a:xfrm>
              <a:prstGeom prst="rect">
                <a:avLst/>
              </a:prstGeom>
              <a:blipFill>
                <a:blip r:embed="rId6"/>
                <a:stretch>
                  <a:fillRect l="-1214" t="-808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08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83204" y="342266"/>
            <a:ext cx="7656991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kumimoji="0" lang="en-US" altLang="zh-CN" sz="4400" kern="0" dirty="0">
                <a:ea typeface="黑体" pitchFamily="2" charset="-122"/>
              </a:rPr>
              <a:t>Taylor</a:t>
            </a:r>
            <a:r>
              <a:rPr kumimoji="0" lang="zh-CN" altLang="en-US" sz="4400" kern="0" dirty="0">
                <a:ea typeface="黑体" pitchFamily="2" charset="-122"/>
              </a:rPr>
              <a:t>展式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938193" y="1589088"/>
            <a:ext cx="3409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kumimoji="0" lang="en-US" altLang="zh-CN" sz="2400" dirty="0" err="1">
                <a:solidFill>
                  <a:srgbClr val="0070C0"/>
                </a:solidFill>
                <a:latin typeface="Arial" pitchFamily="34" charset="0"/>
              </a:rPr>
              <a:t>Peano</a:t>
            </a:r>
            <a:r>
              <a:rPr kumimoji="0" lang="zh-CN" altLang="en-US" sz="2400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余项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06EE0A-50D9-4555-A726-C8887C2B253C}"/>
              </a:ext>
            </a:extLst>
          </p:cNvPr>
          <p:cNvSpPr txBox="1"/>
          <p:nvPr/>
        </p:nvSpPr>
        <p:spPr>
          <a:xfrm>
            <a:off x="992495" y="1068195"/>
            <a:ext cx="340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一元函数的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Taylor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展式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EAC633A-E47E-4C8C-A549-778164990185}"/>
              </a:ext>
            </a:extLst>
          </p:cNvPr>
          <p:cNvGrpSpPr/>
          <p:nvPr/>
        </p:nvGrpSpPr>
        <p:grpSpPr>
          <a:xfrm>
            <a:off x="1028911" y="4792719"/>
            <a:ext cx="4754940" cy="1222837"/>
            <a:chOff x="1028911" y="4616447"/>
            <a:chExt cx="3739122" cy="1222837"/>
          </a:xfrm>
        </p:grpSpPr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455E5B36-C9B0-4BCA-8CB1-1BC7329D4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911" y="4616447"/>
              <a:ext cx="36784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kumimoji="0" lang="en-US" altLang="zh-CN" sz="2400" dirty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 </a:t>
              </a:r>
              <a:r>
                <a:rPr kumimoji="0" lang="zh-CN" altLang="en-US" sz="2400" dirty="0">
                  <a:solidFill>
                    <a:srgbClr val="0070C0"/>
                  </a:solidFill>
                  <a:latin typeface="Arial" pitchFamily="34" charset="0"/>
                  <a:ea typeface="黑体" pitchFamily="2" charset="-122"/>
                </a:rPr>
                <a:t>积分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余项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(</a:t>
              </a:r>
              <a:r>
                <a:rPr kumimoji="0" lang="zh-CN" altLang="en-US" sz="2400" dirty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微积分基本定理</a:t>
              </a:r>
              <a:r>
                <a:rPr kumimoji="0" lang="en-US" altLang="zh-CN" sz="2400" dirty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)</a:t>
              </a:r>
              <a:endParaRPr kumimoji="0" lang="zh-CN" altLang="en-US" sz="2400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4148CBDE-851D-473C-B880-93AE16699E2B}"/>
                    </a:ext>
                  </a:extLst>
                </p:cNvPr>
                <p:cNvSpPr txBox="1"/>
                <p:nvPr/>
              </p:nvSpPr>
              <p:spPr>
                <a:xfrm>
                  <a:off x="1383482" y="5022522"/>
                  <a:ext cx="3384551" cy="816762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4148CBDE-851D-473C-B880-93AE16699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3482" y="5022522"/>
                  <a:ext cx="3384551" cy="81676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00E8753-E20F-47F3-B64A-6DECEA7A5060}"/>
                  </a:ext>
                </a:extLst>
              </p:cNvPr>
              <p:cNvSpPr txBox="1"/>
              <p:nvPr/>
            </p:nvSpPr>
            <p:spPr>
              <a:xfrm>
                <a:off x="1375623" y="2091619"/>
                <a:ext cx="40728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00E8753-E20F-47F3-B64A-6DECEA7A5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23" y="2091619"/>
                <a:ext cx="4072846" cy="369332"/>
              </a:xfrm>
              <a:prstGeom prst="rect">
                <a:avLst/>
              </a:prstGeom>
              <a:blipFill>
                <a:blip r:embed="rId3"/>
                <a:stretch>
                  <a:fillRect l="-2096" r="-2096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3344ACA-8D28-4718-8B13-5299E2541066}"/>
                  </a:ext>
                </a:extLst>
              </p:cNvPr>
              <p:cNvSpPr txBox="1"/>
              <p:nvPr/>
            </p:nvSpPr>
            <p:spPr>
              <a:xfrm>
                <a:off x="1375623" y="2419325"/>
                <a:ext cx="6033767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3344ACA-8D28-4718-8B13-5299E2541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23" y="2419325"/>
                <a:ext cx="6033767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AECF2FBE-4647-4959-93D7-6AA3FEB8238D}"/>
              </a:ext>
            </a:extLst>
          </p:cNvPr>
          <p:cNvGrpSpPr/>
          <p:nvPr/>
        </p:nvGrpSpPr>
        <p:grpSpPr>
          <a:xfrm>
            <a:off x="1007659" y="3036828"/>
            <a:ext cx="7603312" cy="1560180"/>
            <a:chOff x="1007659" y="3036828"/>
            <a:chExt cx="7603312" cy="1560180"/>
          </a:xfrm>
        </p:grpSpPr>
        <p:sp>
          <p:nvSpPr>
            <p:cNvPr id="9220" name="Rectangle 8"/>
            <p:cNvSpPr>
              <a:spLocks noChangeArrowheads="1"/>
            </p:cNvSpPr>
            <p:nvPr/>
          </p:nvSpPr>
          <p:spPr bwMode="auto">
            <a:xfrm>
              <a:off x="1007659" y="3036828"/>
              <a:ext cx="33845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kumimoji="0" lang="en-US" altLang="zh-CN" sz="2400" b="1" dirty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 </a:t>
              </a:r>
              <a:r>
                <a:rPr kumimoji="0" lang="en-US" altLang="zh-CN" sz="2400" dirty="0">
                  <a:solidFill>
                    <a:srgbClr val="0070C0"/>
                  </a:solidFill>
                  <a:latin typeface="Arial" pitchFamily="34" charset="0"/>
                  <a:ea typeface="黑体" pitchFamily="2" charset="-122"/>
                </a:rPr>
                <a:t>Lagrange</a:t>
              </a:r>
              <a:r>
                <a:rPr kumimoji="0" lang="zh-CN" altLang="en-US" sz="2400" b="1" dirty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余项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0B8D506-C0CA-47D4-A35D-DEF28FEADE41}"/>
                    </a:ext>
                  </a:extLst>
                </p:cNvPr>
                <p:cNvSpPr txBox="1"/>
                <p:nvPr/>
              </p:nvSpPr>
              <p:spPr>
                <a:xfrm>
                  <a:off x="1375464" y="3586688"/>
                  <a:ext cx="529093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𝜃𝛼</m:t>
                            </m:r>
                          </m:e>
                        </m:d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其中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0B8D506-C0CA-47D4-A35D-DEF28FEAD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464" y="3586688"/>
                  <a:ext cx="529093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06" t="-8197" r="-806" b="-360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9CEC0883-6A56-41BF-AED9-500CDF5A5371}"/>
                    </a:ext>
                  </a:extLst>
                </p:cNvPr>
                <p:cNvSpPr txBox="1"/>
                <p:nvPr/>
              </p:nvSpPr>
              <p:spPr>
                <a:xfrm>
                  <a:off x="1375464" y="3905537"/>
                  <a:ext cx="7235507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𝜃𝛼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，其中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9CEC0883-6A56-41BF-AED9-500CDF5A53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464" y="3905537"/>
                  <a:ext cx="7235507" cy="69147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1056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2089944" y="67695"/>
            <a:ext cx="4964112" cy="105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凸函数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E3FEBD-E6DE-4C62-9A24-33ABBE256ED7}"/>
                  </a:ext>
                </a:extLst>
              </p:cNvPr>
              <p:cNvSpPr txBox="1"/>
              <p:nvPr/>
            </p:nvSpPr>
            <p:spPr>
              <a:xfrm>
                <a:off x="709287" y="1008964"/>
                <a:ext cx="8079526" cy="1247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2.3.1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称定义在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凸集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上的函数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凸的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(convex)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，如果对于每个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和每个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,0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E3FEBD-E6DE-4C62-9A24-33ABBE25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87" y="1008964"/>
                <a:ext cx="8079526" cy="1247842"/>
              </a:xfrm>
              <a:prstGeom prst="rect">
                <a:avLst/>
              </a:prstGeom>
              <a:blipFill>
                <a:blip r:embed="rId4"/>
                <a:stretch>
                  <a:fillRect l="-1131" t="-5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5738D467-F6D2-4B3C-8089-1683AF0619E1}"/>
              </a:ext>
            </a:extLst>
          </p:cNvPr>
          <p:cNvGrpSpPr/>
          <p:nvPr/>
        </p:nvGrpSpPr>
        <p:grpSpPr>
          <a:xfrm>
            <a:off x="630333" y="2254739"/>
            <a:ext cx="8165510" cy="1307124"/>
            <a:chOff x="630333" y="2254739"/>
            <a:chExt cx="8165510" cy="13071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2CE6D35-7D2C-425A-BE9B-061C17198AE9}"/>
                    </a:ext>
                  </a:extLst>
                </p:cNvPr>
                <p:cNvSpPr txBox="1"/>
                <p:nvPr/>
              </p:nvSpPr>
              <p:spPr>
                <a:xfrm>
                  <a:off x="716317" y="2254739"/>
                  <a:ext cx="8079526" cy="8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如果对每个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&lt;1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</a:t>
                  </a:r>
                  <a:endPara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2CE6D35-7D2C-425A-BE9B-061C17198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317" y="2254739"/>
                  <a:ext cx="8079526" cy="878510"/>
                </a:xfrm>
                <a:prstGeom prst="rect">
                  <a:avLst/>
                </a:prstGeom>
                <a:blipFill>
                  <a:blip r:embed="rId5"/>
                  <a:stretch>
                    <a:fillRect l="-1208" t="-7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79126B2-35C0-4717-96C9-3018133EB5FB}"/>
                    </a:ext>
                  </a:extLst>
                </p:cNvPr>
                <p:cNvSpPr txBox="1"/>
                <p:nvPr/>
              </p:nvSpPr>
              <p:spPr>
                <a:xfrm>
                  <a:off x="630333" y="3100198"/>
                  <a:ext cx="46467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则称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</a:t>
                  </a:r>
                  <a:r>
                    <a:rPr lang="zh-CN" altLang="en-US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严格凸的</a:t>
                  </a:r>
                  <a:r>
                    <a:rPr lang="en-US" altLang="zh-CN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(strictly convex)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79126B2-35C0-4717-96C9-3018133EB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33" y="3100198"/>
                  <a:ext cx="4646747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93" t="-14667" r="-131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B2947FD-8504-406A-B086-194BD934D9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93" y="3782203"/>
            <a:ext cx="3180244" cy="30335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E68C519-3B2C-4D99-AE86-3C79FB7752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22" y="3660576"/>
            <a:ext cx="2793323" cy="306555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777DE92-FF17-407A-8372-9673E31F33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402" y="3837288"/>
            <a:ext cx="2814728" cy="300121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437C986-872E-46AC-8F1D-4C340230D5D3}"/>
              </a:ext>
            </a:extLst>
          </p:cNvPr>
          <p:cNvSpPr txBox="1"/>
          <p:nvPr/>
        </p:nvSpPr>
        <p:spPr>
          <a:xfrm>
            <a:off x="738127" y="3567632"/>
            <a:ext cx="7974036" cy="4462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几何上，连接函数图形上两点的线段不会位于图形的下方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67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2089944" y="67695"/>
            <a:ext cx="4964112" cy="105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典型凸函数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E3FEBD-E6DE-4C62-9A24-33ABBE256ED7}"/>
                  </a:ext>
                </a:extLst>
              </p:cNvPr>
              <p:cNvSpPr txBox="1"/>
              <p:nvPr/>
            </p:nvSpPr>
            <p:spPr>
              <a:xfrm>
                <a:off x="709287" y="975913"/>
                <a:ext cx="80795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2.3.2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称定义在凸集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上的函数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凹的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(concave)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是严格凸的，称函数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是严格凹的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E3FEBD-E6DE-4C62-9A24-33ABBE25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87" y="975913"/>
                <a:ext cx="8079526" cy="830997"/>
              </a:xfrm>
              <a:prstGeom prst="rect">
                <a:avLst/>
              </a:prstGeom>
              <a:blipFill>
                <a:blip r:embed="rId4"/>
                <a:stretch>
                  <a:fillRect l="-1131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6D6F587-289B-472A-8F1B-5E7D838A154D}"/>
                  </a:ext>
                </a:extLst>
              </p:cNvPr>
              <p:cNvSpPr txBox="1"/>
              <p:nvPr/>
            </p:nvSpPr>
            <p:spPr>
              <a:xfrm>
                <a:off x="666520" y="2230065"/>
                <a:ext cx="86041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上的凸函数：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exp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⁡(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；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上的非凸函数：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6D6F587-289B-472A-8F1B-5E7D838A1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20" y="2230065"/>
                <a:ext cx="8604174" cy="461665"/>
              </a:xfrm>
              <a:prstGeom prst="rect">
                <a:avLst/>
              </a:prstGeom>
              <a:blipFill>
                <a:blip r:embed="rId5"/>
                <a:stretch>
                  <a:fillRect l="-106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7157EBF-1F18-419E-9BB0-45FEB16E2930}"/>
                  </a:ext>
                </a:extLst>
              </p:cNvPr>
              <p:cNvSpPr txBox="1"/>
              <p:nvPr/>
            </p:nvSpPr>
            <p:spPr>
              <a:xfrm>
                <a:off x="594911" y="3143470"/>
                <a:ext cx="60702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函数：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7157EBF-1F18-419E-9BB0-45FEB16E2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" y="3143470"/>
                <a:ext cx="6070294" cy="830997"/>
              </a:xfrm>
              <a:prstGeom prst="rect">
                <a:avLst/>
              </a:prstGeom>
              <a:blipFill>
                <a:blip r:embed="rId6"/>
                <a:stretch>
                  <a:fillRect l="-1608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66C2C-3098-461E-9633-7076531F6DD3}"/>
                  </a:ext>
                </a:extLst>
              </p:cNvPr>
              <p:cNvSpPr txBox="1"/>
              <p:nvPr/>
            </p:nvSpPr>
            <p:spPr>
              <a:xfrm>
                <a:off x="297456" y="4841888"/>
                <a:ext cx="84499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iv)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既凸又凹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的函数：已知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𝒂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，仿射函数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𝒂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66C2C-3098-461E-9633-7076531F6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56" y="4841888"/>
                <a:ext cx="8449940" cy="830997"/>
              </a:xfrm>
              <a:prstGeom prst="rect">
                <a:avLst/>
              </a:prstGeom>
              <a:blipFill>
                <a:blip r:embed="rId7"/>
                <a:stretch>
                  <a:fillRect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E859D8B-0041-433E-BA3E-3CF777BD9B42}"/>
                  </a:ext>
                </a:extLst>
              </p:cNvPr>
              <p:cNvSpPr txBox="1"/>
              <p:nvPr/>
            </p:nvSpPr>
            <p:spPr>
              <a:xfrm>
                <a:off x="539826" y="4070080"/>
                <a:ext cx="70067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iii)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函数：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ln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ln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E859D8B-0041-433E-BA3E-3CF777BD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26" y="4070080"/>
                <a:ext cx="7006728" cy="461665"/>
              </a:xfrm>
              <a:prstGeom prst="rect">
                <a:avLst/>
              </a:prstGeom>
              <a:blipFill>
                <a:blip r:embed="rId8"/>
                <a:stretch>
                  <a:fillRect l="-1393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052FD1-0D12-4117-A678-5F2591703668}"/>
                  </a:ext>
                </a:extLst>
              </p:cNvPr>
              <p:cNvSpPr txBox="1"/>
              <p:nvPr/>
            </p:nvSpPr>
            <p:spPr>
              <a:xfrm>
                <a:off x="583894" y="5768544"/>
                <a:ext cx="4704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v)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函数：任何范数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052FD1-0D12-4117-A678-5F2591703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4" y="5768544"/>
                <a:ext cx="4704204" cy="461665"/>
              </a:xfrm>
              <a:prstGeom prst="rect">
                <a:avLst/>
              </a:prstGeom>
              <a:blipFill>
                <a:blip r:embed="rId9"/>
                <a:stretch>
                  <a:fillRect l="-2075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9387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8A4A340-39C4-4223-9BB5-CD9FD51F9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6" y="2156619"/>
            <a:ext cx="3538305" cy="3041548"/>
          </a:xfrm>
          <a:prstGeom prst="rect">
            <a:avLst/>
          </a:prstGeom>
        </p:spPr>
      </p:pic>
      <p:sp>
        <p:nvSpPr>
          <p:cNvPr id="5" name="Rectangle 2"/>
          <p:cNvSpPr txBox="1">
            <a:spLocks/>
          </p:cNvSpPr>
          <p:nvPr/>
        </p:nvSpPr>
        <p:spPr bwMode="auto">
          <a:xfrm>
            <a:off x="2089944" y="67695"/>
            <a:ext cx="4964112" cy="105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凸函数的性质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73F670-F00A-4AFA-A13E-7FB572B18695}"/>
                  </a:ext>
                </a:extLst>
              </p:cNvPr>
              <p:cNvSpPr txBox="1"/>
              <p:nvPr/>
            </p:nvSpPr>
            <p:spPr>
              <a:xfrm>
                <a:off x="714360" y="986910"/>
                <a:ext cx="7537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命题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2.3.1 </a:t>
                </a:r>
                <a:r>
                  <a:rPr lang="en-US" altLang="zh-CN" dirty="0" err="1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是凸集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在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上凸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当且仅当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它的</a:t>
                </a:r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上镜图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(epigraph)</a:t>
                </a:r>
                <a:r>
                  <a:rPr lang="en-US" altLang="zh-CN" b="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epi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73F670-F00A-4AFA-A13E-7FB572B18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60" y="986910"/>
                <a:ext cx="7537273" cy="830997"/>
              </a:xfrm>
              <a:prstGeom prst="rect">
                <a:avLst/>
              </a:prstGeom>
              <a:blipFill>
                <a:blip r:embed="rId5"/>
                <a:stretch>
                  <a:fillRect l="-1213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FDA6EA7A-CBEC-4A16-A5EC-89B62A724E2B}"/>
              </a:ext>
            </a:extLst>
          </p:cNvPr>
          <p:cNvGrpSpPr/>
          <p:nvPr/>
        </p:nvGrpSpPr>
        <p:grpSpPr>
          <a:xfrm>
            <a:off x="678025" y="1770703"/>
            <a:ext cx="7537273" cy="890376"/>
            <a:chOff x="678025" y="1770703"/>
            <a:chExt cx="7537273" cy="890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4585975-9D89-4A4F-B100-E08EAF2F0227}"/>
                    </a:ext>
                  </a:extLst>
                </p:cNvPr>
                <p:cNvSpPr/>
                <p:nvPr/>
              </p:nvSpPr>
              <p:spPr>
                <a:xfrm>
                  <a:off x="1204124" y="2199414"/>
                  <a:ext cx="460226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≥0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∀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4585975-9D89-4A4F-B100-E08EAF2F02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124" y="2199414"/>
                  <a:ext cx="4602261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3B6F020-14F6-4688-AF5A-80C9E268A9A7}"/>
                    </a:ext>
                  </a:extLst>
                </p:cNvPr>
                <p:cNvSpPr txBox="1"/>
                <p:nvPr/>
              </p:nvSpPr>
              <p:spPr>
                <a:xfrm>
                  <a:off x="678025" y="1770703"/>
                  <a:ext cx="75372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ii) 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(</a:t>
                  </a:r>
                  <a:r>
                    <a:rPr lang="en-US" altLang="zh-CN" dirty="0" err="1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Jesen</a:t>
                  </a:r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不等式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)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在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凸集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𝑆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上凸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那么对任何正整数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3B6F020-14F6-4688-AF5A-80C9E268A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025" y="1770703"/>
                  <a:ext cx="7537273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213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D258E8-E583-47BC-A4E3-1ED593252040}"/>
                  </a:ext>
                </a:extLst>
              </p:cNvPr>
              <p:cNvSpPr txBox="1"/>
              <p:nvPr/>
            </p:nvSpPr>
            <p:spPr>
              <a:xfrm>
                <a:off x="678024" y="3699663"/>
                <a:ext cx="57227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iii)  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凸性是一维性质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在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上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凸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当且仅当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由任意点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𝒅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确定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的函数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上凸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D258E8-E583-47BC-A4E3-1ED593252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24" y="3699663"/>
                <a:ext cx="5722776" cy="1200329"/>
              </a:xfrm>
              <a:prstGeom prst="rect">
                <a:avLst/>
              </a:prstGeom>
              <a:blipFill>
                <a:blip r:embed="rId8"/>
                <a:stretch>
                  <a:fillRect l="-1597" t="-558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2146A5F-59F7-47B3-B5FC-A3DB7F099333}"/>
                  </a:ext>
                </a:extLst>
              </p:cNvPr>
              <p:cNvSpPr txBox="1"/>
              <p:nvPr/>
            </p:nvSpPr>
            <p:spPr>
              <a:xfrm>
                <a:off x="675726" y="5030902"/>
                <a:ext cx="804963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iv) 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凸函数的连续性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是凸集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上的实数值函数，那么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在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的相对内部上连续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此外，如果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有界闭集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包含于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相对内部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Lipschitz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的，即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∀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2146A5F-59F7-47B3-B5FC-A3DB7F09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26" y="5030902"/>
                <a:ext cx="8049634" cy="1569660"/>
              </a:xfrm>
              <a:prstGeom prst="rect">
                <a:avLst/>
              </a:prstGeom>
              <a:blipFill>
                <a:blip r:embed="rId9"/>
                <a:stretch>
                  <a:fillRect l="-1212" t="-4264"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7F47E54-4089-408C-9B54-06522ADD4AA9}"/>
                  </a:ext>
                </a:extLst>
              </p:cNvPr>
              <p:cNvSpPr/>
              <p:nvPr/>
            </p:nvSpPr>
            <p:spPr>
              <a:xfrm>
                <a:off x="1170785" y="2613875"/>
                <a:ext cx="4572000" cy="111735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7F47E54-4089-408C-9B54-06522ADD4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85" y="2613875"/>
                <a:ext cx="4572000" cy="11173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3324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9|23.1|27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74.2|35.2|17.2|228.6|3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31.1|14.1|12.9|17.4|3.1|1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4|1.2|4.2|2.6|5.5|10.5|75.1|3.7|8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7.3|28.4|20.3|3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7.3|28.4|20.3|3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7.3|28.4|20.3|3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4.3|3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74.2|35.2|17.2|228.6|3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74.2|35.2|17.2|228.6|30.4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roduction_401">
  <a:themeElements>
    <a:clrScheme name="Introduction_40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ntroduction_40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Introduction_40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25836</TotalTime>
  <Words>2222</Words>
  <Application>Microsoft Office PowerPoint</Application>
  <PresentationFormat>全屏显示(4:3)</PresentationFormat>
  <Paragraphs>166</Paragraphs>
  <Slides>15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Introduction_401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3171</cp:revision>
  <cp:lastPrinted>2023-09-13T06:45:32Z</cp:lastPrinted>
  <dcterms:created xsi:type="dcterms:W3CDTF">1997-11-08T17:22:06Z</dcterms:created>
  <dcterms:modified xsi:type="dcterms:W3CDTF">2024-09-13T06:05:25Z</dcterms:modified>
</cp:coreProperties>
</file>