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1"/>
  </p:notesMasterIdLst>
  <p:handoutMasterIdLst>
    <p:handoutMasterId r:id="rId22"/>
  </p:handoutMasterIdLst>
  <p:sldIdLst>
    <p:sldId id="678" r:id="rId2"/>
    <p:sldId id="687" r:id="rId3"/>
    <p:sldId id="912" r:id="rId4"/>
    <p:sldId id="682" r:id="rId5"/>
    <p:sldId id="683" r:id="rId6"/>
    <p:sldId id="931" r:id="rId7"/>
    <p:sldId id="932" r:id="rId8"/>
    <p:sldId id="686" r:id="rId9"/>
    <p:sldId id="816" r:id="rId10"/>
    <p:sldId id="930" r:id="rId11"/>
    <p:sldId id="933" r:id="rId12"/>
    <p:sldId id="834" r:id="rId13"/>
    <p:sldId id="891" r:id="rId14"/>
    <p:sldId id="694" r:id="rId15"/>
    <p:sldId id="935" r:id="rId16"/>
    <p:sldId id="937" r:id="rId17"/>
    <p:sldId id="936" r:id="rId18"/>
    <p:sldId id="938" r:id="rId19"/>
    <p:sldId id="926" r:id="rId20"/>
  </p:sldIdLst>
  <p:sldSz cx="9144000" cy="6858000" type="screen4x3"/>
  <p:notesSz cx="6858000" cy="9947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8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1" autoAdjust="0"/>
  </p:normalViewPr>
  <p:slideViewPr>
    <p:cSldViewPr snapToGrid="0">
      <p:cViewPr varScale="1">
        <p:scale>
          <a:sx n="152" d="100"/>
          <a:sy n="152" d="100"/>
        </p:scale>
        <p:origin x="2108" y="10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33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0" y="4725918"/>
            <a:ext cx="5027105" cy="447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X</a:t>
            </a:r>
            <a:r>
              <a:rPr lang="zh-CN" altLang="en-US" dirty="0"/>
              <a:t>可以是简单的盒子约束，或者整个</a:t>
            </a:r>
            <a:r>
              <a:rPr lang="en-US" altLang="zh-CN" dirty="0"/>
              <a:t>n</a:t>
            </a:r>
            <a:r>
              <a:rPr lang="zh-CN" altLang="en-US" dirty="0"/>
              <a:t>维空间</a:t>
            </a:r>
            <a:r>
              <a:rPr lang="en-US" altLang="zh-CN" dirty="0" err="1"/>
              <a:t>R^n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26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如果存在</a:t>
            </a:r>
            <a:r>
              <a:rPr lang="en-US" altLang="zh-CN" dirty="0"/>
              <a:t>lambda</a:t>
            </a:r>
            <a:r>
              <a:rPr lang="zh-CN" altLang="en-US" dirty="0"/>
              <a:t>乘子使得结论成立，由正则性条件易见满足等式的</a:t>
            </a:r>
            <a:r>
              <a:rPr lang="en-US" altLang="zh-CN" dirty="0"/>
              <a:t>lambda</a:t>
            </a:r>
            <a:r>
              <a:rPr lang="zh-CN" altLang="en-US" dirty="0"/>
              <a:t>是唯一的。重点是</a:t>
            </a:r>
            <a:r>
              <a:rPr lang="en-US" altLang="zh-CN" dirty="0"/>
              <a:t>lambda</a:t>
            </a:r>
            <a:r>
              <a:rPr lang="zh-CN" altLang="en-US" dirty="0"/>
              <a:t>的存在性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9822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如果存在</a:t>
            </a:r>
            <a:r>
              <a:rPr lang="en-US" altLang="zh-CN" dirty="0"/>
              <a:t>lambda</a:t>
            </a:r>
            <a:r>
              <a:rPr lang="zh-CN" altLang="en-US" dirty="0"/>
              <a:t>乘子使得结论成立，由正则性条件易见满足等式的</a:t>
            </a:r>
            <a:r>
              <a:rPr lang="en-US" altLang="zh-CN" dirty="0"/>
              <a:t>lambda</a:t>
            </a:r>
            <a:r>
              <a:rPr lang="zh-CN" altLang="en-US" dirty="0"/>
              <a:t>是唯一的。重点是</a:t>
            </a:r>
            <a:r>
              <a:rPr lang="en-US" altLang="zh-CN" dirty="0"/>
              <a:t>lambda</a:t>
            </a:r>
            <a:r>
              <a:rPr lang="zh-CN" altLang="en-US" dirty="0"/>
              <a:t>的存在性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471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如果存在</a:t>
            </a:r>
            <a:r>
              <a:rPr lang="en-US" altLang="zh-CN" dirty="0"/>
              <a:t>lambda</a:t>
            </a:r>
            <a:r>
              <a:rPr lang="zh-CN" altLang="en-US" dirty="0"/>
              <a:t>乘子使得结论成立，由正则性条件易见满足等式的</a:t>
            </a:r>
            <a:r>
              <a:rPr lang="en-US" altLang="zh-CN" dirty="0"/>
              <a:t>lambda</a:t>
            </a:r>
            <a:r>
              <a:rPr lang="zh-CN" altLang="en-US" dirty="0"/>
              <a:t>是唯一的。重点是</a:t>
            </a:r>
            <a:r>
              <a:rPr lang="en-US" altLang="zh-CN" dirty="0"/>
              <a:t>lambda</a:t>
            </a:r>
            <a:r>
              <a:rPr lang="zh-CN" altLang="en-US" dirty="0"/>
              <a:t>的存在性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69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如果存在</a:t>
            </a:r>
            <a:r>
              <a:rPr lang="en-US" altLang="zh-CN" dirty="0"/>
              <a:t>lambda</a:t>
            </a:r>
            <a:r>
              <a:rPr lang="zh-CN" altLang="en-US" dirty="0"/>
              <a:t>乘子使得结论成立，由正则性条件易见满足等式的</a:t>
            </a:r>
            <a:r>
              <a:rPr lang="en-US" altLang="zh-CN" dirty="0"/>
              <a:t>lambda</a:t>
            </a:r>
            <a:r>
              <a:rPr lang="zh-CN" altLang="en-US" dirty="0"/>
              <a:t>是唯一的。重点是</a:t>
            </a:r>
            <a:r>
              <a:rPr lang="en-US" altLang="zh-CN" dirty="0"/>
              <a:t>lambda</a:t>
            </a:r>
            <a:r>
              <a:rPr lang="zh-CN" altLang="en-US" dirty="0"/>
              <a:t>的存在性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248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001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多元微积中，利用隐函数定理，将利用消元法将等等式约束消去，变成关于自由变量的无约束优化问题，再由无约束优化问题的最优性条件得到</a:t>
            </a:r>
            <a:r>
              <a:rPr lang="en-US" altLang="zh-CN" dirty="0"/>
              <a:t>Lagrange</a:t>
            </a:r>
            <a:r>
              <a:rPr lang="zh-CN" altLang="en-US" dirty="0"/>
              <a:t>乘子的存在性。正则性条件保证了隐函数的存在性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551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如果存在</a:t>
            </a:r>
            <a:r>
              <a:rPr lang="en-US" altLang="zh-CN" dirty="0"/>
              <a:t>lambda</a:t>
            </a:r>
            <a:r>
              <a:rPr lang="zh-CN" altLang="en-US" dirty="0"/>
              <a:t>乘子使得结论成立，由正则性条件易见满足等式的</a:t>
            </a:r>
            <a:r>
              <a:rPr lang="en-US" altLang="zh-CN" dirty="0"/>
              <a:t>lambda</a:t>
            </a:r>
            <a:r>
              <a:rPr lang="zh-CN" altLang="en-US" dirty="0"/>
              <a:t>是唯一的。重点是</a:t>
            </a:r>
            <a:r>
              <a:rPr lang="en-US" altLang="zh-CN" dirty="0"/>
              <a:t>lambda</a:t>
            </a:r>
            <a:r>
              <a:rPr lang="zh-CN" altLang="en-US" dirty="0"/>
              <a:t>的存在性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578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005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多元微积中，利用隐函数定理，将利用消元法将等等式约束消去，变成关于自由变量的无约束优化问题，再由无约束优化问题的最优性条件得到</a:t>
            </a:r>
            <a:r>
              <a:rPr lang="en-US" altLang="zh-CN" dirty="0"/>
              <a:t>Lagrange</a:t>
            </a:r>
            <a:r>
              <a:rPr lang="zh-CN" altLang="en-US" dirty="0"/>
              <a:t>乘子的存在性。正则性条件保证了隐函数的存在性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94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706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请注意，这个结论中不需要正则性条件</a:t>
            </a:r>
            <a:r>
              <a:rPr lang="en-US" altLang="zh-CN" dirty="0"/>
              <a:t>/CQ; </a:t>
            </a:r>
            <a:r>
              <a:rPr lang="zh-CN" altLang="en-US" dirty="0"/>
              <a:t>此外，如果</a:t>
            </a:r>
            <a:r>
              <a:rPr lang="en-US" altLang="zh-CN" dirty="0"/>
              <a:t>x</a:t>
            </a:r>
            <a:r>
              <a:rPr lang="zh-CN" altLang="en-US" dirty="0"/>
              <a:t>不是凸集</a:t>
            </a:r>
            <a:r>
              <a:rPr lang="en-US" altLang="zh-CN" dirty="0"/>
              <a:t>X</a:t>
            </a:r>
            <a:r>
              <a:rPr lang="zh-CN" altLang="en-US" dirty="0"/>
              <a:t>的内部，可以推广</a:t>
            </a:r>
            <a:r>
              <a:rPr lang="en-US" altLang="zh-CN" dirty="0"/>
              <a:t>KKT</a:t>
            </a:r>
            <a:r>
              <a:rPr lang="zh-CN" altLang="en-US" dirty="0"/>
              <a:t>点的定义，得到更一般的结论</a:t>
            </a:r>
            <a:r>
              <a:rPr lang="en-US" altLang="zh-CN" dirty="0"/>
              <a:t>(</a:t>
            </a:r>
            <a:r>
              <a:rPr lang="zh-CN" altLang="en-US" dirty="0"/>
              <a:t>参见习题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44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如果存在</a:t>
            </a:r>
            <a:r>
              <a:rPr lang="en-US" altLang="zh-CN" dirty="0"/>
              <a:t>lambda</a:t>
            </a:r>
            <a:r>
              <a:rPr lang="zh-CN" altLang="en-US" dirty="0"/>
              <a:t>乘子使得结论成立，由正则性条件易见满足等式的</a:t>
            </a:r>
            <a:r>
              <a:rPr lang="en-US" altLang="zh-CN" dirty="0"/>
              <a:t>lambda</a:t>
            </a:r>
            <a:r>
              <a:rPr lang="zh-CN" altLang="en-US" dirty="0"/>
              <a:t>是唯一的。重点是</a:t>
            </a:r>
            <a:r>
              <a:rPr lang="en-US" altLang="zh-CN" dirty="0"/>
              <a:t>lambda</a:t>
            </a:r>
            <a:r>
              <a:rPr lang="zh-CN" altLang="en-US" dirty="0"/>
              <a:t>的存在性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56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8925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 5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约束优化的理论：不等式约束优化的最优性条件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124960" y="6510338"/>
            <a:ext cx="26076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最优化理论与方法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最优化基础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79.png"/><Relationship Id="rId3" Type="http://schemas.openxmlformats.org/officeDocument/2006/relationships/image" Target="../media/image78.png"/><Relationship Id="rId7" Type="http://schemas.openxmlformats.org/officeDocument/2006/relationships/image" Target="../media/image86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71.png"/><Relationship Id="rId5" Type="http://schemas.openxmlformats.org/officeDocument/2006/relationships/image" Target="../media/image84.png"/><Relationship Id="rId10" Type="http://schemas.openxmlformats.org/officeDocument/2006/relationships/image" Target="../media/image780.png"/><Relationship Id="rId4" Type="http://schemas.openxmlformats.org/officeDocument/2006/relationships/image" Target="../media/image83.png"/><Relationship Id="rId9" Type="http://schemas.openxmlformats.org/officeDocument/2006/relationships/image" Target="../media/image62.png"/><Relationship Id="rId14" Type="http://schemas.openxmlformats.org/officeDocument/2006/relationships/image" Target="../media/image8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9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59.emf"/><Relationship Id="rId9" Type="http://schemas.openxmlformats.org/officeDocument/2006/relationships/image" Target="../media/image10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04.png"/><Relationship Id="rId3" Type="http://schemas.openxmlformats.org/officeDocument/2006/relationships/notesSlide" Target="../notesSlides/notesSlide9.xml"/><Relationship Id="rId12" Type="http://schemas.openxmlformats.org/officeDocument/2006/relationships/image" Target="../media/image10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11" Type="http://schemas.openxmlformats.org/officeDocument/2006/relationships/image" Target="../media/image87.png"/><Relationship Id="rId10" Type="http://schemas.openxmlformats.org/officeDocument/2006/relationships/image" Target="../media/image109.png"/><Relationship Id="rId14" Type="http://schemas.openxmlformats.org/officeDocument/2006/relationships/image" Target="../media/image105.png"/><Relationship Id="rId9" Type="http://schemas.openxmlformats.org/officeDocument/2006/relationships/image" Target="../media/image10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81.png"/><Relationship Id="rId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0.png"/><Relationship Id="rId12" Type="http://schemas.openxmlformats.org/officeDocument/2006/relationships/image" Target="../media/image1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19.png"/><Relationship Id="rId11" Type="http://schemas.openxmlformats.org/officeDocument/2006/relationships/image" Target="../media/image113.png"/><Relationship Id="rId5" Type="http://schemas.openxmlformats.org/officeDocument/2006/relationships/image" Target="../media/image118.png"/><Relationship Id="rId10" Type="http://schemas.openxmlformats.org/officeDocument/2006/relationships/image" Target="../media/image111.png"/><Relationship Id="rId4" Type="http://schemas.openxmlformats.org/officeDocument/2006/relationships/image" Target="../media/image91.png"/><Relationship Id="rId9" Type="http://schemas.openxmlformats.org/officeDocument/2006/relationships/image" Target="../media/image1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20.png"/><Relationship Id="rId5" Type="http://schemas.openxmlformats.org/officeDocument/2006/relationships/image" Target="../media/image117.png"/><Relationship Id="rId10" Type="http://schemas.openxmlformats.org/officeDocument/2006/relationships/image" Target="../media/image128.png"/><Relationship Id="rId4" Type="http://schemas.openxmlformats.org/officeDocument/2006/relationships/image" Target="../media/image1160.png"/><Relationship Id="rId9" Type="http://schemas.openxmlformats.org/officeDocument/2006/relationships/image" Target="../media/image1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39.png"/><Relationship Id="rId12" Type="http://schemas.openxmlformats.org/officeDocument/2006/relationships/image" Target="../media/image1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11" Type="http://schemas.openxmlformats.org/officeDocument/2006/relationships/image" Target="../media/image142.png"/><Relationship Id="rId5" Type="http://schemas.openxmlformats.org/officeDocument/2006/relationships/image" Target="../media/image122.png"/><Relationship Id="rId10" Type="http://schemas.openxmlformats.org/officeDocument/2006/relationships/image" Target="../media/image131.png"/><Relationship Id="rId4" Type="http://schemas.openxmlformats.org/officeDocument/2006/relationships/image" Target="../media/image93.png"/><Relationship Id="rId9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4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8.png"/><Relationship Id="rId5" Type="http://schemas.openxmlformats.org/officeDocument/2006/relationships/image" Target="../media/image129.png"/><Relationship Id="rId4" Type="http://schemas.openxmlformats.org/officeDocument/2006/relationships/image" Target="../media/image1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2.png"/><Relationship Id="rId11" Type="http://schemas.openxmlformats.org/officeDocument/2006/relationships/image" Target="../media/image910.png"/><Relationship Id="rId5" Type="http://schemas.openxmlformats.org/officeDocument/2006/relationships/image" Target="../media/image70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10.png"/><Relationship Id="rId7" Type="http://schemas.openxmlformats.org/officeDocument/2006/relationships/image" Target="../media/image11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0.png"/><Relationship Id="rId11" Type="http://schemas.openxmlformats.org/officeDocument/2006/relationships/image" Target="../media/image15.png"/><Relationship Id="rId5" Type="http://schemas.openxmlformats.org/officeDocument/2006/relationships/image" Target="../media/image95.png"/><Relationship Id="rId10" Type="http://schemas.openxmlformats.org/officeDocument/2006/relationships/image" Target="../media/image14.png"/><Relationship Id="rId4" Type="http://schemas.openxmlformats.org/officeDocument/2006/relationships/image" Target="../media/image81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3.png"/><Relationship Id="rId3" Type="http://schemas.openxmlformats.org/officeDocument/2006/relationships/notesSlide" Target="../notesSlides/notesSlide3.xml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11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12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png"/><Relationship Id="rId1" Type="http://schemas.openxmlformats.org/officeDocument/2006/relationships/tags" Target="../tags/tag4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4.png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7.png"/><Relationship Id="rId11" Type="http://schemas.openxmlformats.org/officeDocument/2006/relationships/image" Target="../media/image37.pn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Relationship Id="rId1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6.png"/><Relationship Id="rId5" Type="http://schemas.openxmlformats.org/officeDocument/2006/relationships/image" Target="../media/image400.png"/><Relationship Id="rId10" Type="http://schemas.openxmlformats.org/officeDocument/2006/relationships/image" Target="../media/image460.png"/><Relationship Id="rId4" Type="http://schemas.openxmlformats.org/officeDocument/2006/relationships/image" Target="../media/image48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7.png"/><Relationship Id="rId12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6.png"/><Relationship Id="rId11" Type="http://schemas.openxmlformats.org/officeDocument/2006/relationships/image" Target="../media/image53.png"/><Relationship Id="rId5" Type="http://schemas.openxmlformats.org/officeDocument/2006/relationships/image" Target="../media/image59.png"/><Relationship Id="rId10" Type="http://schemas.openxmlformats.org/officeDocument/2006/relationships/image" Target="../media/image52.png"/><Relationship Id="rId4" Type="http://schemas.openxmlformats.org/officeDocument/2006/relationships/image" Target="../media/image43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8" Type="http://schemas.openxmlformats.org/officeDocument/2006/relationships/image" Target="../media/image66.png"/><Relationship Id="rId26" Type="http://schemas.openxmlformats.org/officeDocument/2006/relationships/image" Target="../media/image76.png"/><Relationship Id="rId3" Type="http://schemas.openxmlformats.org/officeDocument/2006/relationships/oleObject" Target="../embeddings/oleObject1.bin"/><Relationship Id="rId21" Type="http://schemas.openxmlformats.org/officeDocument/2006/relationships/image" Target="../media/image69.png"/><Relationship Id="rId7" Type="http://schemas.openxmlformats.org/officeDocument/2006/relationships/image" Target="../media/image56.emf"/><Relationship Id="rId17" Type="http://schemas.openxmlformats.org/officeDocument/2006/relationships/image" Target="../media/image550.png"/><Relationship Id="rId25" Type="http://schemas.openxmlformats.org/officeDocument/2006/relationships/image" Target="../media/image75.png"/><Relationship Id="rId2" Type="http://schemas.openxmlformats.org/officeDocument/2006/relationships/image" Target="../media/image55.png"/><Relationship Id="rId16" Type="http://schemas.openxmlformats.org/officeDocument/2006/relationships/image" Target="../media/image65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24" Type="http://schemas.openxmlformats.org/officeDocument/2006/relationships/image" Target="../media/image74.png"/><Relationship Id="rId23" Type="http://schemas.openxmlformats.org/officeDocument/2006/relationships/image" Target="../media/image73.png"/><Relationship Id="rId28" Type="http://schemas.openxmlformats.org/officeDocument/2006/relationships/image" Target="../media/image60.png"/><Relationship Id="rId10" Type="http://schemas.openxmlformats.org/officeDocument/2006/relationships/image" Target="../media/image540.png"/><Relationship Id="rId19" Type="http://schemas.openxmlformats.org/officeDocument/2006/relationships/image" Target="../media/image67.png"/><Relationship Id="rId4" Type="http://schemas.openxmlformats.org/officeDocument/2006/relationships/image" Target="../media/image56.emf"/><Relationship Id="rId9" Type="http://schemas.openxmlformats.org/officeDocument/2006/relationships/image" Target="../media/image115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不等式约束问题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AF598E2-A1EC-481F-9A00-8D2A683F679F}"/>
                  </a:ext>
                </a:extLst>
              </p:cNvPr>
              <p:cNvSpPr txBox="1"/>
              <p:nvPr/>
            </p:nvSpPr>
            <p:spPr>
              <a:xfrm>
                <a:off x="1014494" y="3412791"/>
                <a:ext cx="7523577" cy="128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称不等式约束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在可行点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处是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积极的</a:t>
                </a:r>
                <a:r>
                  <a:rPr lang="en-US" altLang="zh-CN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</a:rPr>
                  <a:t>(active)/</a:t>
                </a:r>
                <a:r>
                  <a:rPr lang="zh-CN" altLang="en-US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</a:rPr>
                  <a:t>紧的</a:t>
                </a:r>
                <a:r>
                  <a:rPr lang="en-US" altLang="zh-CN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</a:rPr>
                  <a:t>(binding)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;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非积极的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(inactive)/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非紧的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(nonbinding)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.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AF598E2-A1EC-481F-9A00-8D2A683F6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94" y="3412791"/>
                <a:ext cx="7523577" cy="1289584"/>
              </a:xfrm>
              <a:prstGeom prst="rect">
                <a:avLst/>
              </a:prstGeom>
              <a:blipFill>
                <a:blip r:embed="rId4"/>
                <a:stretch>
                  <a:fillRect l="-1215" t="-5213" b="-80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11A6FD1-4742-4F2D-A7F9-C493AEB55CD1}"/>
                  </a:ext>
                </a:extLst>
              </p:cNvPr>
              <p:cNvSpPr txBox="1"/>
              <p:nvPr/>
            </p:nvSpPr>
            <p:spPr>
              <a:xfrm>
                <a:off x="1014494" y="4799536"/>
                <a:ext cx="7523577" cy="886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在可行点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处，</a:t>
                </a:r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不等式积极约束指标集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记作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11A6FD1-4742-4F2D-A7F9-C493AEB55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94" y="4799536"/>
                <a:ext cx="7523577" cy="886268"/>
              </a:xfrm>
              <a:prstGeom prst="rect">
                <a:avLst/>
              </a:prstGeom>
              <a:blipFill>
                <a:blip r:embed="rId5"/>
                <a:stretch>
                  <a:fillRect l="-1053" t="-7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38906FA-A666-42DD-8DF4-9E36A49D4304}"/>
                  </a:ext>
                </a:extLst>
              </p:cNvPr>
              <p:cNvSpPr txBox="1"/>
              <p:nvPr/>
            </p:nvSpPr>
            <p:spPr>
              <a:xfrm>
                <a:off x="1417485" y="990618"/>
                <a:ext cx="7489789" cy="11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ini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ize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  <m:e/>
                          </m:eqAr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subject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</m:e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</m:e>
                      </m:mr>
                    </m:m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                  (MP)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38906FA-A666-42DD-8DF4-9E36A49D4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485" y="990618"/>
                <a:ext cx="7489789" cy="1168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BDCA8A5-D5E4-465E-BC12-FA7E1E09A9BD}"/>
                  </a:ext>
                </a:extLst>
              </p:cNvPr>
              <p:cNvSpPr/>
              <p:nvPr/>
            </p:nvSpPr>
            <p:spPr>
              <a:xfrm>
                <a:off x="1002534" y="2041499"/>
                <a:ext cx="805333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BDCA8A5-D5E4-465E-BC12-FA7E1E09A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34" y="2041499"/>
                <a:ext cx="8053330" cy="830997"/>
              </a:xfrm>
              <a:prstGeom prst="rect">
                <a:avLst/>
              </a:prstGeom>
              <a:blipFill>
                <a:blip r:embed="rId8"/>
                <a:stretch>
                  <a:fillRect l="-1135" t="-8088" b="-6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D45A6C-4867-4D6D-9E33-317315D625ED}"/>
                  </a:ext>
                </a:extLst>
              </p:cNvPr>
              <p:cNvSpPr txBox="1"/>
              <p:nvPr/>
            </p:nvSpPr>
            <p:spPr>
              <a:xfrm>
                <a:off x="935311" y="5782965"/>
                <a:ext cx="75235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在可行点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处，</a:t>
                </a:r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任何等式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约束都是积极的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D45A6C-4867-4D6D-9E33-317315D62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11" y="5782965"/>
                <a:ext cx="7523577" cy="461665"/>
              </a:xfrm>
              <a:prstGeom prst="rect">
                <a:avLst/>
              </a:prstGeom>
              <a:blipFill>
                <a:blip r:embed="rId9"/>
                <a:stretch>
                  <a:fillRect l="-1053"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225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1504950" y="343237"/>
            <a:ext cx="61341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4400" dirty="0">
                <a:solidFill>
                  <a:srgbClr val="0070C0"/>
                </a:solidFill>
                <a:latin typeface="+mj-lt"/>
                <a:ea typeface="黑体" pitchFamily="2" charset="-122"/>
                <a:cs typeface="Arial" pitchFamily="34" charset="0"/>
              </a:rPr>
              <a:t>KKT</a:t>
            </a:r>
            <a:r>
              <a:rPr lang="zh-CN" altLang="en-US" sz="4400" dirty="0">
                <a:solidFill>
                  <a:srgbClr val="0070C0"/>
                </a:solidFill>
                <a:latin typeface="+mj-lt"/>
                <a:ea typeface="黑体" pitchFamily="2" charset="-122"/>
                <a:cs typeface="Arial" pitchFamily="34" charset="0"/>
              </a:rPr>
              <a:t>条件只是必要条件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1621E74-D0DD-4192-8422-C1C909519501}"/>
              </a:ext>
            </a:extLst>
          </p:cNvPr>
          <p:cNvGrpSpPr/>
          <p:nvPr/>
        </p:nvGrpSpPr>
        <p:grpSpPr>
          <a:xfrm>
            <a:off x="1093441" y="1728231"/>
            <a:ext cx="7124700" cy="1232634"/>
            <a:chOff x="1361832" y="5317556"/>
            <a:chExt cx="7124700" cy="1232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3" name="对象 2"/>
                <p:cNvSpPr txBox="1"/>
                <p:nvPr/>
              </p:nvSpPr>
              <p:spPr bwMode="auto">
                <a:xfrm>
                  <a:off x="2358936" y="5317556"/>
                  <a:ext cx="3801333" cy="876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minimize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subject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−1≤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243" name="对象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8936" y="5317556"/>
                  <a:ext cx="3801333" cy="8763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68" name="TextBox 3"/>
            <p:cNvSpPr txBox="1">
              <a:spLocks noChangeArrowheads="1"/>
            </p:cNvSpPr>
            <p:nvPr/>
          </p:nvSpPr>
          <p:spPr bwMode="auto">
            <a:xfrm>
              <a:off x="1361832" y="6088525"/>
              <a:ext cx="7124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易见 </a:t>
              </a:r>
              <a:r>
                <a: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0 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是</a:t>
              </a:r>
              <a:r>
                <a: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KKT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点，但</a:t>
              </a:r>
              <a:r>
                <a:rPr lang="en-US" altLang="zh-CN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 0 </a:t>
              </a:r>
              <a:r>
                <a:rPr lang="zh-CN" altLang="en-US" b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不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是局部极小点</a:t>
              </a:r>
              <a:r>
                <a: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. </a:t>
              </a:r>
              <a:endPara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endParaRPr>
            </a:p>
          </p:txBody>
        </p:sp>
      </p:grp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093441" y="1266566"/>
            <a:ext cx="7404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在正则点处，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KKT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条件也只是必要的！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endParaRPr lang="zh-CN" altLang="en-US" dirty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714375" y="24908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kumimoji="0"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凸规划</a:t>
            </a:r>
            <a:endParaRPr kumimoji="0"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29" name="Text Box 6"/>
              <p:cNvSpPr txBox="1">
                <a:spLocks noChangeArrowheads="1"/>
              </p:cNvSpPr>
              <p:nvPr/>
            </p:nvSpPr>
            <p:spPr bwMode="auto">
              <a:xfrm>
                <a:off x="2961044" y="941043"/>
                <a:ext cx="491020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</a:t>
                </a:r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集</a:t>
                </a:r>
                <a14:m>
                  <m:oMath xmlns:m="http://schemas.openxmlformats.org/officeDocument/2006/math"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0"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kumimoji="0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kumimoji="0"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极小</a:t>
                </a:r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化</a:t>
                </a:r>
                <a:r>
                  <a:rPr kumimoji="0"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</a:t>
                </a:r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kumimoji="0"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33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044" y="941043"/>
                <a:ext cx="4910208" cy="461665"/>
              </a:xfrm>
              <a:prstGeom prst="rect">
                <a:avLst/>
              </a:prstGeom>
              <a:blipFill>
                <a:blip r:embed="rId2"/>
                <a:stretch>
                  <a:fillRect l="-1988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825177" y="908032"/>
            <a:ext cx="24130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凸规划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693251" name="Rectangle 3"/>
          <p:cNvSpPr>
            <a:spLocks noChangeArrowheads="1"/>
          </p:cNvSpPr>
          <p:nvPr/>
        </p:nvSpPr>
        <p:spPr bwMode="auto">
          <a:xfrm>
            <a:off x="802776" y="1610373"/>
            <a:ext cx="7408568" cy="43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凸规划的</a:t>
            </a:r>
            <a:r>
              <a:rPr lang="zh-CN" altLang="en-US" u="sng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局部极小点也是全局极小点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 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714375" y="5114540"/>
            <a:ext cx="8196846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事实：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i ) </a:t>
            </a:r>
            <a:r>
              <a:rPr lang="zh-CN" altLang="en-US" u="sng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线性规划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是凸规划；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ii) </a:t>
            </a:r>
            <a:r>
              <a:rPr lang="zh-CN" altLang="en-US" sz="2300" u="sng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zh-CN" altLang="en-US" sz="23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目标函数的</a:t>
            </a:r>
            <a:r>
              <a:rPr lang="en-US" altLang="zh-CN" sz="23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Hesse</a:t>
            </a:r>
            <a:r>
              <a:rPr lang="zh-CN" altLang="en-US" sz="23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矩阵半正定时，</a:t>
            </a:r>
            <a:r>
              <a:rPr lang="zh-CN" altLang="en-US" sz="2300" u="sng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二次规划</a:t>
            </a:r>
            <a:r>
              <a:rPr lang="zh-CN" altLang="en-US" sz="23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是凸规划</a:t>
            </a:r>
            <a:r>
              <a:rPr lang="en-US" altLang="zh-CN" sz="23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D594146-B11C-4FC1-AABC-92C5CF3927FB}"/>
                  </a:ext>
                </a:extLst>
              </p:cNvPr>
              <p:cNvSpPr txBox="1"/>
              <p:nvPr/>
            </p:nvSpPr>
            <p:spPr>
              <a:xfrm>
                <a:off x="825177" y="4460154"/>
                <a:ext cx="8196846" cy="501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32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kumimoji="0"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kumimoji="0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0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是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凸</m:t>
                    </m:r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集</m:t>
                    </m:r>
                    <m:r>
                      <a:rPr kumimoji="0"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是凸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函数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，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endParaRPr lang="en-US" altLang="zh-CN" dirty="0">
                  <a:solidFill>
                    <a:srgbClr val="0070C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D594146-B11C-4FC1-AABC-92C5CF392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77" y="4460154"/>
                <a:ext cx="8196846" cy="501163"/>
              </a:xfrm>
              <a:prstGeom prst="rect">
                <a:avLst/>
              </a:prstGeom>
              <a:blipFill>
                <a:blip r:embed="rId4"/>
                <a:stretch>
                  <a:fillRect l="-1115" t="-12195" b="-21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 Box 16">
            <a:extLst>
              <a:ext uri="{FF2B5EF4-FFF2-40B4-BE49-F238E27FC236}">
                <a16:creationId xmlns:a16="http://schemas.microsoft.com/office/drawing/2014/main" id="{8B482DEE-E1C8-4BC0-B750-D7B906DCF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2196799"/>
            <a:ext cx="3437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狭义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凸规划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</a:t>
            </a:r>
            <a:r>
              <a: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36ABA22-4C37-481F-8523-D07B2F2CBFF4}"/>
                  </a:ext>
                </a:extLst>
              </p:cNvPr>
              <p:cNvSpPr txBox="1"/>
              <p:nvPr/>
            </p:nvSpPr>
            <p:spPr>
              <a:xfrm>
                <a:off x="1811260" y="2701123"/>
                <a:ext cx="6400083" cy="1650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ini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ize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e/>
                          </m:eqAr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subject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to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≤0,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=1,⋯,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mr>
                      <m:mr>
                        <m:e/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=1,⋯,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</m:mr>
                    </m:m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36ABA22-4C37-481F-8523-D07B2F2CB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60" y="2701123"/>
                <a:ext cx="6400083" cy="16502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004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6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1" grpId="0"/>
      <p:bldP spid="164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714375" y="24908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kumimoji="0" lang="zh-CN" altLang="en-US" sz="4400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凸规划的</a:t>
            </a:r>
            <a:r>
              <a:rPr kumimoji="0" lang="en-US" altLang="zh-CN" sz="4400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KKT</a:t>
            </a:r>
            <a:r>
              <a:rPr kumimoji="0" lang="zh-CN" altLang="en-US" sz="4400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点是全局极小点</a:t>
            </a:r>
            <a:endParaRPr kumimoji="0" lang="en-US" altLang="zh-CN" sz="4400" dirty="0">
              <a:solidFill>
                <a:srgbClr val="0070C0"/>
              </a:solidFill>
              <a:latin typeface="+mj-lt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3258" name="Text Box 10"/>
              <p:cNvSpPr txBox="1">
                <a:spLocks noChangeArrowheads="1"/>
              </p:cNvSpPr>
              <p:nvPr/>
            </p:nvSpPr>
            <p:spPr bwMode="auto">
              <a:xfrm>
                <a:off x="846844" y="1045943"/>
                <a:ext cx="7781154" cy="860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kumimoji="0"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5.5.2 </a:t>
                </a:r>
                <a:r>
                  <a:rPr kumimoji="0"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kumimoji="0"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(CO)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是凸集，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是凸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函数</m:t>
                    </m:r>
                    <m:r>
                      <m:rPr>
                        <m:nor/>
                      </m:rPr>
                      <a:rPr lang="en-US" altLang="zh-CN" b="0" i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kumimoji="0"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CO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kumimoji="0"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的</m:t>
                    </m:r>
                    <m:r>
                      <m:rPr>
                        <m:nor/>
                      </m:rPr>
                      <a:rPr kumimoji="0"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KKT</m:t>
                    </m:r>
                    <m:r>
                      <m:rPr>
                        <m:nor/>
                      </m:rPr>
                      <a:rPr kumimoji="0"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点</m:t>
                    </m:r>
                    <m:sSub>
                      <m:sSubPr>
                        <m:ctrlPr>
                          <a:rPr kumimoji="0"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kumimoji="0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kumimoji="0"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(CO)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的全局极小点</a:t>
                </a:r>
                <a:r>
                  <a:rPr kumimoji="0"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93258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6844" y="1045943"/>
                <a:ext cx="7781154" cy="860748"/>
              </a:xfrm>
              <a:prstGeom prst="rect">
                <a:avLst/>
              </a:prstGeom>
              <a:blipFill>
                <a:blip r:embed="rId3"/>
                <a:stretch>
                  <a:fillRect l="-1254" t="-7801" b="-16312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EEE4EC7E-AFDC-4303-9ABF-8C4473B239A7}"/>
              </a:ext>
            </a:extLst>
          </p:cNvPr>
          <p:cNvGrpSpPr/>
          <p:nvPr/>
        </p:nvGrpSpPr>
        <p:grpSpPr>
          <a:xfrm>
            <a:off x="846844" y="2090710"/>
            <a:ext cx="7781154" cy="1781432"/>
            <a:chOff x="846844" y="2090710"/>
            <a:chExt cx="7781154" cy="1781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0">
                  <a:extLst>
                    <a:ext uri="{FF2B5EF4-FFF2-40B4-BE49-F238E27FC236}">
                      <a16:creationId xmlns:a16="http://schemas.microsoft.com/office/drawing/2014/main" id="{EFCBC1EE-26F4-4305-9990-073DFD8151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6844" y="2090710"/>
                  <a:ext cx="7781154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0"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证明</a:t>
                  </a:r>
                  <a:r>
                    <a:rPr kumimoji="0"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kumimoji="0"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kumimoji="0"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kumimoji="0"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对应的</a:t>
                  </a:r>
                  <a:r>
                    <a:rPr kumimoji="0"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Lagrange</a:t>
                  </a:r>
                  <a:r>
                    <a:rPr kumimoji="0"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乘子分别是</a:t>
                  </a:r>
                  <a14:m>
                    <m:oMath xmlns:m="http://schemas.openxmlformats.org/officeDocument/2006/math">
                      <m:r>
                        <a:rPr kumimoji="0" lang="zh-CN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𝝁</m:t>
                      </m:r>
                      <m:r>
                        <a:rPr kumimoji="0"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kumimoji="0"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𝟎</m:t>
                      </m:r>
                    </m:oMath>
                  </a14:m>
                  <a:r>
                    <a:rPr kumimoji="0"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和</a:t>
                  </a:r>
                  <a14:m>
                    <m:oMath xmlns:m="http://schemas.openxmlformats.org/officeDocument/2006/math">
                      <m:r>
                        <a:rPr kumimoji="0" lang="zh-CN" alt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𝝀</m:t>
                      </m:r>
                    </m:oMath>
                  </a14:m>
                  <a:r>
                    <a:rPr kumimoji="0"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，即</a:t>
                  </a:r>
                  <a:endParaRPr kumimoji="0"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 Box 10">
                  <a:extLst>
                    <a:ext uri="{FF2B5EF4-FFF2-40B4-BE49-F238E27FC236}">
                      <a16:creationId xmlns:a16="http://schemas.microsoft.com/office/drawing/2014/main" id="{EFCBC1EE-26F4-4305-9990-073DFD8151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46844" y="2090710"/>
                  <a:ext cx="778115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254" t="-14474" b="-30263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3961483-B97C-4A9A-BE5D-5841841DB823}"/>
                    </a:ext>
                  </a:extLst>
                </p:cNvPr>
                <p:cNvSpPr/>
                <p:nvPr/>
              </p:nvSpPr>
              <p:spPr>
                <a:xfrm>
                  <a:off x="1134287" y="2881799"/>
                  <a:ext cx="7206268" cy="5472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3961483-B97C-4A9A-BE5D-5841841DB8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287" y="2881799"/>
                  <a:ext cx="7206268" cy="54720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67D0DE6A-75C7-4D30-8709-71A4A4C9457D}"/>
                    </a:ext>
                  </a:extLst>
                </p:cNvPr>
                <p:cNvSpPr/>
                <p:nvPr/>
              </p:nvSpPr>
              <p:spPr>
                <a:xfrm>
                  <a:off x="1134287" y="2552375"/>
                  <a:ext cx="183403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67D0DE6A-75C7-4D30-8709-71A4A4C945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287" y="2552375"/>
                  <a:ext cx="1834032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14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1D98E75-910C-447A-AF18-4E00B6CA008E}"/>
                    </a:ext>
                  </a:extLst>
                </p:cNvPr>
                <p:cNvSpPr/>
                <p:nvPr/>
              </p:nvSpPr>
              <p:spPr>
                <a:xfrm>
                  <a:off x="956181" y="3380725"/>
                  <a:ext cx="3880224" cy="4914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的驻点，且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1D98E75-910C-447A-AF18-4E00B6CA00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181" y="3380725"/>
                  <a:ext cx="3880224" cy="491417"/>
                </a:xfrm>
                <a:prstGeom prst="rect">
                  <a:avLst/>
                </a:prstGeom>
                <a:blipFill>
                  <a:blip r:embed="rId7"/>
                  <a:stretch>
                    <a:fillRect l="-2516" t="-13750" b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FBA6DB4-24FD-4DAE-84F5-325E3CDB99DB}"/>
              </a:ext>
            </a:extLst>
          </p:cNvPr>
          <p:cNvGrpSpPr/>
          <p:nvPr/>
        </p:nvGrpSpPr>
        <p:grpSpPr>
          <a:xfrm>
            <a:off x="875823" y="3889915"/>
            <a:ext cx="7515417" cy="495909"/>
            <a:chOff x="875823" y="3889915"/>
            <a:chExt cx="7515417" cy="495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0DF5A8A-29E4-43A9-9109-EACEA2C18973}"/>
                    </a:ext>
                  </a:extLst>
                </p:cNvPr>
                <p:cNvSpPr/>
                <p:nvPr/>
              </p:nvSpPr>
              <p:spPr>
                <a:xfrm>
                  <a:off x="875823" y="3894407"/>
                  <a:ext cx="3877215" cy="49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zh-CN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是凸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函数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黑体" panose="02010609060101010101" pitchFamily="49" charset="-122"/>
                    </a:rPr>
                    <a:t>，</a:t>
                  </a:r>
                  <a:r>
                    <a:rPr lang="en-US" altLang="zh-CN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</m:oMath>
                  </a14:m>
                  <a:endPara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0DF5A8A-29E4-43A9-9109-EACEA2C189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823" y="3894407"/>
                  <a:ext cx="3877215" cy="491417"/>
                </a:xfrm>
                <a:prstGeom prst="rect">
                  <a:avLst/>
                </a:prstGeom>
                <a:blipFill>
                  <a:blip r:embed="rId8"/>
                  <a:stretch>
                    <a:fillRect l="-1415" t="-13750" b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8A36D79-A338-4267-BBE0-1C4BA9296982}"/>
                    </a:ext>
                  </a:extLst>
                </p:cNvPr>
                <p:cNvSpPr/>
                <p:nvPr/>
              </p:nvSpPr>
              <p:spPr>
                <a:xfrm>
                  <a:off x="4933883" y="3889915"/>
                  <a:ext cx="345735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黑体" panose="02010609060101010101" pitchFamily="49" charset="-122"/>
                    </a:rPr>
                    <a:t>关于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zh-CN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是凸的</m:t>
                      </m:r>
                    </m:oMath>
                  </a14:m>
                  <a:endPara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8A36D79-A338-4267-BBE0-1C4BA92969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883" y="3889915"/>
                  <a:ext cx="3457357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14474" r="-528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B06FC05-63F0-49F9-8DA4-B7DB765037B2}"/>
                  </a:ext>
                </a:extLst>
              </p:cNvPr>
              <p:cNvSpPr/>
              <p:nvPr/>
            </p:nvSpPr>
            <p:spPr>
              <a:xfrm>
                <a:off x="3317946" y="4317751"/>
                <a:ext cx="21174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𝝁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r>
                  <a:rPr lang="en-US" altLang="zh-CN" sz="2000" dirty="0">
                    <a:solidFill>
                      <a:srgbClr val="7030A0"/>
                    </a:solidFill>
                  </a:rPr>
                  <a:t>,</a:t>
                </a:r>
                <a:endParaRPr lang="zh-CN" alt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B06FC05-63F0-49F9-8DA4-B7DB76503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946" y="4317751"/>
                <a:ext cx="2117439" cy="400110"/>
              </a:xfrm>
              <a:prstGeom prst="rect">
                <a:avLst/>
              </a:prstGeom>
              <a:blipFill>
                <a:blip r:embed="rId10"/>
                <a:stretch>
                  <a:fillRect t="-7576" r="-2299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B9B60DC8-BECD-4A77-BE65-D2DAB1D5565B}"/>
              </a:ext>
            </a:extLst>
          </p:cNvPr>
          <p:cNvGrpSpPr/>
          <p:nvPr/>
        </p:nvGrpSpPr>
        <p:grpSpPr>
          <a:xfrm>
            <a:off x="3357061" y="4312413"/>
            <a:ext cx="3957878" cy="890279"/>
            <a:chOff x="3951974" y="4345464"/>
            <a:chExt cx="3957878" cy="890279"/>
          </a:xfrm>
        </p:grpSpPr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1F4B489A-6859-4A67-9AE9-BFA86CC1761F}"/>
                </a:ext>
              </a:extLst>
            </p:cNvPr>
            <p:cNvSpPr/>
            <p:nvPr/>
          </p:nvSpPr>
          <p:spPr bwMode="auto">
            <a:xfrm>
              <a:off x="6084098" y="4345464"/>
              <a:ext cx="165253" cy="333984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F7B95283-D484-4BBA-B0B7-61E324290BCB}"/>
                    </a:ext>
                  </a:extLst>
                </p:cNvPr>
                <p:cNvSpPr/>
                <p:nvPr/>
              </p:nvSpPr>
              <p:spPr>
                <a:xfrm>
                  <a:off x="3951974" y="4774078"/>
                  <a:ext cx="395787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𝝁</m:t>
                          </m:r>
                        </m:e>
                      </m:d>
                      <m:r>
                        <a:rPr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∀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</m:oMath>
                  </a14:m>
                  <a:r>
                    <a:rPr lang="zh-CN" altLang="en-US" b="1" dirty="0"/>
                    <a:t>    </a:t>
                  </a:r>
                  <a:r>
                    <a:rPr lang="zh-CN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F7B95283-D484-4BBA-B0B7-61E324290B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974" y="4774078"/>
                  <a:ext cx="3957878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462" b="-1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88E7FC2-8389-491F-8F22-32D0F990B46E}"/>
                  </a:ext>
                </a:extLst>
              </p:cNvPr>
              <p:cNvSpPr/>
              <p:nvPr/>
            </p:nvSpPr>
            <p:spPr>
              <a:xfrm>
                <a:off x="956181" y="5191675"/>
                <a:ext cx="50730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互补松弛条件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𝝁</m:t>
                        </m:r>
                      </m:e>
                    </m:d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88E7FC2-8389-491F-8F22-32D0F990B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81" y="5191675"/>
                <a:ext cx="5073055" cy="461665"/>
              </a:xfrm>
              <a:prstGeom prst="rect">
                <a:avLst/>
              </a:prstGeom>
              <a:blipFill>
                <a:blip r:embed="rId12"/>
                <a:stretch>
                  <a:fillRect l="-1923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8FB6F99-BDD3-4D24-A48F-3FA2082A0D7D}"/>
                  </a:ext>
                </a:extLst>
              </p:cNvPr>
              <p:cNvSpPr/>
              <p:nvPr/>
            </p:nvSpPr>
            <p:spPr>
              <a:xfrm>
                <a:off x="868044" y="5642672"/>
                <a:ext cx="5830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:r>
                  <a:rPr kumimoji="0"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(CO)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的任意可行点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8FB6F99-BDD3-4D24-A48F-3FA2082A0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44" y="5642672"/>
                <a:ext cx="5830210" cy="461665"/>
              </a:xfrm>
              <a:prstGeom prst="rect">
                <a:avLst/>
              </a:prstGeom>
              <a:blipFill>
                <a:blip r:embed="rId13"/>
                <a:stretch>
                  <a:fillRect l="-313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44C28D16-3ECF-4B41-B3BC-E2ED91D1956D}"/>
              </a:ext>
            </a:extLst>
          </p:cNvPr>
          <p:cNvGrpSpPr/>
          <p:nvPr/>
        </p:nvGrpSpPr>
        <p:grpSpPr>
          <a:xfrm>
            <a:off x="1002085" y="4836405"/>
            <a:ext cx="6753791" cy="1711915"/>
            <a:chOff x="1002085" y="4836405"/>
            <a:chExt cx="6753791" cy="17119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303E4C4-F6E1-470A-8763-B4580908248E}"/>
                    </a:ext>
                  </a:extLst>
                </p:cNvPr>
                <p:cNvSpPr/>
                <p:nvPr/>
              </p:nvSpPr>
              <p:spPr>
                <a:xfrm>
                  <a:off x="1002085" y="6086655"/>
                  <a:ext cx="596057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对于</a:t>
                  </a:r>
                  <a:r>
                    <a:rPr kumimoji="0"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(CO)</a:t>
                  </a:r>
                  <a:r>
                    <a:rPr kumimoji="0"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的任意可行点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zh-CN" alt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，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/>
                    <a:t>.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303E4C4-F6E1-470A-8763-B458090824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085" y="6086655"/>
                  <a:ext cx="5960579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1534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右大括号 4">
              <a:extLst>
                <a:ext uri="{FF2B5EF4-FFF2-40B4-BE49-F238E27FC236}">
                  <a16:creationId xmlns:a16="http://schemas.microsoft.com/office/drawing/2014/main" id="{29285CB8-EF45-4315-BD1E-6B51EA407A97}"/>
                </a:ext>
              </a:extLst>
            </p:cNvPr>
            <p:cNvSpPr/>
            <p:nvPr/>
          </p:nvSpPr>
          <p:spPr bwMode="auto">
            <a:xfrm>
              <a:off x="7019535" y="4836405"/>
              <a:ext cx="242871" cy="1134737"/>
            </a:xfrm>
            <a:prstGeom prst="rightBrac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A47F033C-8621-46A3-AB45-75C21C710DDC}"/>
                </a:ext>
              </a:extLst>
            </p:cNvPr>
            <p:cNvSpPr/>
            <p:nvPr/>
          </p:nvSpPr>
          <p:spPr bwMode="auto">
            <a:xfrm>
              <a:off x="7371072" y="5297322"/>
              <a:ext cx="384804" cy="21111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819150" y="294844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kumimoji="0"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凸规划</a:t>
            </a:r>
            <a:r>
              <a:rPr kumimoji="0"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kumimoji="0"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kumimoji="0"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33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54" y="1533602"/>
            <a:ext cx="4446489" cy="193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4984750" y="1270000"/>
          <a:ext cx="3735388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910149" imgH="2010217" progId="Visio.Drawing.11">
                  <p:embed/>
                </p:oleObj>
              </mc:Choice>
              <mc:Fallback>
                <p:oleObj name="Visio" r:id="rId3" imgW="2910149" imgH="2010217" progId="Visio.Drawing.11">
                  <p:embed/>
                  <p:pic>
                    <p:nvPicPr>
                      <p:cNvPr id="747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1270000"/>
                        <a:ext cx="3735388" cy="257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346" name="Text Box 18"/>
              <p:cNvSpPr txBox="1">
                <a:spLocks noChangeArrowheads="1"/>
              </p:cNvSpPr>
              <p:nvPr/>
            </p:nvSpPr>
            <p:spPr bwMode="auto">
              <a:xfrm>
                <a:off x="850899" y="5105121"/>
                <a:ext cx="5788025" cy="497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Lagrange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乘子</a:t>
                </a:r>
                <a14:m>
                  <m:oMath xmlns:m="http://schemas.openxmlformats.org/officeDocument/2006/math">
                    <m:r>
                      <a:rPr lang="zh-CN" alt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𝝁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=(</m:t>
                    </m:r>
                    <m:box>
                      <m:box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box>
                      <m:box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0,0)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46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899" y="5105121"/>
                <a:ext cx="5788025" cy="497637"/>
              </a:xfrm>
              <a:prstGeom prst="rect">
                <a:avLst/>
              </a:prstGeom>
              <a:blipFill>
                <a:blip r:embed="rId6"/>
                <a:stretch>
                  <a:fillRect l="-1686" t="-12195" b="-219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772" name="Text Box 20"/>
              <p:cNvSpPr txBox="1">
                <a:spLocks noChangeArrowheads="1"/>
              </p:cNvSpPr>
              <p:nvPr/>
            </p:nvSpPr>
            <p:spPr bwMode="auto">
              <a:xfrm>
                <a:off x="812800" y="5786735"/>
                <a:ext cx="63754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因为待求问题是凸规划，所以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(1,0)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是全局解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4772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800" y="5786735"/>
                <a:ext cx="6375400" cy="461665"/>
              </a:xfrm>
              <a:prstGeom prst="rect">
                <a:avLst/>
              </a:prstGeom>
              <a:blipFill>
                <a:blip r:embed="rId7"/>
                <a:stretch>
                  <a:fillRect l="-1434" t="-13158" b="-315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D1F522E-EA69-432E-B5B7-04C1D6885206}"/>
                  </a:ext>
                </a:extLst>
              </p:cNvPr>
              <p:cNvSpPr txBox="1"/>
              <p:nvPr/>
            </p:nvSpPr>
            <p:spPr>
              <a:xfrm>
                <a:off x="6093870" y="2915555"/>
                <a:ext cx="168395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=(1,0)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D1F522E-EA69-432E-B5B7-04C1D6885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870" y="2915555"/>
                <a:ext cx="1683951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EFB180A-4276-4FA1-8243-6A31E6562C7E}"/>
                  </a:ext>
                </a:extLst>
              </p:cNvPr>
              <p:cNvSpPr txBox="1"/>
              <p:nvPr/>
            </p:nvSpPr>
            <p:spPr>
              <a:xfrm>
                <a:off x="886254" y="3877708"/>
                <a:ext cx="6626654" cy="1089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EFB180A-4276-4FA1-8243-6A31E6562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54" y="3877708"/>
                <a:ext cx="6626654" cy="10894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9E5DB8E-E32B-4EC0-8844-674A76755504}"/>
                  </a:ext>
                </a:extLst>
              </p:cNvPr>
              <p:cNvSpPr/>
              <p:nvPr/>
            </p:nvSpPr>
            <p:spPr>
              <a:xfrm>
                <a:off x="6664885" y="3528368"/>
                <a:ext cx="21064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={1, 2}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9E5DB8E-E32B-4EC0-8844-674A76755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885" y="3528368"/>
                <a:ext cx="2106410" cy="461665"/>
              </a:xfrm>
              <a:prstGeom prst="rect">
                <a:avLst/>
              </a:prstGeom>
              <a:blipFill>
                <a:blip r:embed="rId10"/>
                <a:stretch>
                  <a:fillRect r="-289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26D39D4-C557-4CB0-B7CC-BEA0D403ECB3}"/>
              </a:ext>
            </a:extLst>
          </p:cNvPr>
          <p:cNvSpPr txBox="1"/>
          <p:nvPr/>
        </p:nvSpPr>
        <p:spPr>
          <a:xfrm>
            <a:off x="850899" y="1076960"/>
            <a:ext cx="2039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5.5.3 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/>
      <p:bldP spid="74772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87F64BF-4E60-4C81-BAE2-F78353F437F6}"/>
              </a:ext>
            </a:extLst>
          </p:cNvPr>
          <p:cNvGrpSpPr/>
          <p:nvPr/>
        </p:nvGrpSpPr>
        <p:grpSpPr>
          <a:xfrm>
            <a:off x="707174" y="1044283"/>
            <a:ext cx="6684369" cy="2502880"/>
            <a:chOff x="707174" y="1044283"/>
            <a:chExt cx="6684369" cy="25028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228DBEE-705D-44D9-BBE7-14F87B659F7B}"/>
                    </a:ext>
                  </a:extLst>
                </p:cNvPr>
                <p:cNvSpPr/>
                <p:nvPr/>
              </p:nvSpPr>
              <p:spPr>
                <a:xfrm>
                  <a:off x="5154071" y="1044283"/>
                  <a:ext cx="223747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228DBEE-705D-44D9-BBE7-14F87B659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071" y="1044283"/>
                  <a:ext cx="2237472" cy="461665"/>
                </a:xfrm>
                <a:prstGeom prst="rect">
                  <a:avLst/>
                </a:prstGeom>
                <a:blipFill>
                  <a:blip r:embed="rId10"/>
                  <a:stretch>
                    <a:fillRect t="-14474" r="-2989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36E8D1C-7F2C-473C-8B64-4A9FEB469CDC}"/>
                </a:ext>
              </a:extLst>
            </p:cNvPr>
            <p:cNvSpPr/>
            <p:nvPr/>
          </p:nvSpPr>
          <p:spPr>
            <a:xfrm>
              <a:off x="707174" y="3085498"/>
              <a:ext cx="218521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的局部极小点</a:t>
              </a: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4DCC76-80C8-4727-BEBA-BAC2B635C271}"/>
                  </a:ext>
                </a:extLst>
              </p:cNvPr>
              <p:cNvSpPr txBox="1"/>
              <p:nvPr/>
            </p:nvSpPr>
            <p:spPr>
              <a:xfrm>
                <a:off x="1242091" y="1790309"/>
                <a:ext cx="6282430" cy="121668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ini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ize</m:t>
                                </m:r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𝑋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</m:t>
                                </m:r>
                              </m:e>
                              <m:e/>
                            </m:eqAr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subject</m:t>
                            </m:r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to</m:t>
                            </m:r>
                          </m:e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4DCC76-80C8-4727-BEBA-BAC2B635C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091" y="1790309"/>
                <a:ext cx="6282430" cy="12166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18346" y="30870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二阶必要条件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967467B-CE28-4A6E-8140-3B0D3B45C062}"/>
              </a:ext>
            </a:extLst>
          </p:cNvPr>
          <p:cNvGrpSpPr/>
          <p:nvPr/>
        </p:nvGrpSpPr>
        <p:grpSpPr>
          <a:xfrm>
            <a:off x="649995" y="3663770"/>
            <a:ext cx="8161953" cy="2921387"/>
            <a:chOff x="649995" y="3663770"/>
            <a:chExt cx="8161953" cy="29213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FB921174-BCCF-4609-955C-24C3FDFF883C}"/>
                    </a:ext>
                  </a:extLst>
                </p:cNvPr>
                <p:cNvSpPr/>
                <p:nvPr/>
              </p:nvSpPr>
              <p:spPr>
                <a:xfrm>
                  <a:off x="649995" y="3663770"/>
                  <a:ext cx="784401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定理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5.6.1</a:t>
                  </a:r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 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𝒉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如果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是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(MP)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的</a:t>
                  </a:r>
                  <a:r>
                    <a:rPr lang="zh-CN" altLang="en-US" dirty="0">
                      <a:solidFill>
                        <a:srgbClr val="7030A0"/>
                      </a:solidFill>
                      <a:ea typeface="黑体" panose="02010609060101010101" pitchFamily="49" charset="-122"/>
                    </a:rPr>
                    <a:t>正则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局部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极小点</a:t>
                  </a:r>
                  <a:r>
                    <a:rPr lang="en-US" altLang="zh-CN" dirty="0"/>
                    <a:t>,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则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存在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唯一的</a:t>
                  </a:r>
                  <a14:m>
                    <m:oMath xmlns:m="http://schemas.openxmlformats.org/officeDocument/2006/math">
                      <m:r>
                        <a:rPr lang="zh-CN" alt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向量</m:t>
                      </m:r>
                      <m:r>
                        <a:rPr lang="zh-CN" altLang="en-US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𝝁</m:t>
                      </m:r>
                      <m:r>
                        <a:rPr lang="zh-CN" altLang="en-US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≥</m:t>
                      </m:r>
                      <m:r>
                        <a:rPr lang="en-US" altLang="zh-CN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𝟎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和</m:t>
                      </m:r>
                      <m:r>
                        <a:rPr lang="zh-CN" alt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𝝀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满足</a:t>
                  </a: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FB921174-BCCF-4609-955C-24C3FDFF88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995" y="3663770"/>
                  <a:ext cx="7844010" cy="830997"/>
                </a:xfrm>
                <a:prstGeom prst="rect">
                  <a:avLst/>
                </a:prstGeom>
                <a:blipFill>
                  <a:blip r:embed="rId11"/>
                  <a:stretch>
                    <a:fillRect l="-1244" t="-8088" b="-1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125EC0BB-621F-4E89-B771-D34CD922B85B}"/>
                    </a:ext>
                  </a:extLst>
                </p:cNvPr>
                <p:cNvSpPr/>
                <p:nvPr/>
              </p:nvSpPr>
              <p:spPr>
                <a:xfrm>
                  <a:off x="3321016" y="4420435"/>
                  <a:ext cx="250196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𝝁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𝟎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,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125EC0BB-621F-4E89-B771-D34CD922B8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016" y="4420435"/>
                  <a:ext cx="2501967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732" t="-10526" r="-2439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FBB9790-1655-44F0-B4D5-1E9804BDFECB}"/>
                    </a:ext>
                  </a:extLst>
                </p:cNvPr>
                <p:cNvSpPr/>
                <p:nvPr/>
              </p:nvSpPr>
              <p:spPr>
                <a:xfrm>
                  <a:off x="3727233" y="4841205"/>
                  <a:ext cx="3583545" cy="49667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FBB9790-1655-44F0-B4D5-1E9804BDFE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233" y="4841205"/>
                  <a:ext cx="3583545" cy="496674"/>
                </a:xfrm>
                <a:prstGeom prst="rect">
                  <a:avLst/>
                </a:prstGeom>
                <a:blipFill>
                  <a:blip r:embed="rId13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0DADB377-2D9C-42ED-AC87-674DCCFED991}"/>
                    </a:ext>
                  </a:extLst>
                </p:cNvPr>
                <p:cNvSpPr/>
                <p:nvPr/>
              </p:nvSpPr>
              <p:spPr>
                <a:xfrm>
                  <a:off x="696157" y="4953685"/>
                  <a:ext cx="8115791" cy="163147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且</a:t>
                  </a:r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𝒅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≥0, ∀ </m:t>
                      </m:r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</a:t>
                  </a:r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𝝁</m:t>
                          </m:r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</a:t>
                  </a:r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𝒅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∀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∀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.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0DADB377-2D9C-42ED-AC87-674DCCFED9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157" y="4953685"/>
                  <a:ext cx="8115791" cy="1631472"/>
                </a:xfrm>
                <a:prstGeom prst="rect">
                  <a:avLst/>
                </a:prstGeom>
                <a:blipFill>
                  <a:blip r:embed="rId14"/>
                  <a:stretch>
                    <a:fillRect l="-1126" t="-29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3A376F7-9658-4E34-A860-203B866039D0}"/>
                  </a:ext>
                </a:extLst>
              </p:cNvPr>
              <p:cNvSpPr/>
              <p:nvPr/>
            </p:nvSpPr>
            <p:spPr>
              <a:xfrm>
                <a:off x="707174" y="1030022"/>
                <a:ext cx="46719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(MP)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的局部极小点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3A376F7-9658-4E34-A860-203B86603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74" y="1030022"/>
                <a:ext cx="4671920" cy="461665"/>
              </a:xfrm>
              <a:prstGeom prst="rect">
                <a:avLst/>
              </a:prstGeom>
              <a:blipFill>
                <a:blip r:embed="rId9"/>
                <a:stretch>
                  <a:fillRect l="-1958" t="-14474" r="-117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5976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8346" y="30870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退化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弱积极约束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D5D5CF9-05D8-48C2-A3DE-12A6F99E363C}"/>
                  </a:ext>
                </a:extLst>
              </p:cNvPr>
              <p:cNvSpPr txBox="1"/>
              <p:nvPr/>
            </p:nvSpPr>
            <p:spPr>
              <a:xfrm>
                <a:off x="618379" y="1168700"/>
                <a:ext cx="8020282" cy="2028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+mj-lt"/>
                    <a:ea typeface="黑体" panose="02010609060101010101" pitchFamily="49" charset="-122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latin typeface="+mj-lt"/>
                    <a:ea typeface="黑体" panose="02010609060101010101" pitchFamily="49" charset="-122"/>
                  </a:rPr>
                  <a:t>5.6.1</a:t>
                </a:r>
                <a:r>
                  <a:rPr lang="zh-CN" altLang="en-US" dirty="0">
                    <a:solidFill>
                      <a:srgbClr val="0070C0"/>
                    </a:solidFill>
                    <a:latin typeface="+mj-lt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点，对应的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Lagrange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乘子是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𝝁</m:t>
                    </m:r>
                    <m:r>
                      <a:rPr lang="zh-CN" alt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≥</m:t>
                    </m:r>
                    <m:r>
                      <a:rPr lang="en-US" altLang="zh-CN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+mj-lt"/>
                        <a:ea typeface="黑体" panose="02010609060101010101" pitchFamily="49" charset="-122"/>
                      </a:rPr>
                      <m:t>和</m:t>
                    </m:r>
                    <m:r>
                      <a:rPr lang="zh-CN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𝝀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，称不等式约束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</a:rPr>
                  <a:t>退化的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(degenerate)/</a:t>
                </a:r>
                <a:r>
                  <a:rPr lang="zh-CN" altLang="en-US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</a:rPr>
                  <a:t>弱积极的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(weakly active);  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，称不等式约束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</a:rPr>
                  <a:t>是非退化的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(nondegenerate)/</a:t>
                </a:r>
                <a:r>
                  <a:rPr lang="zh-CN" altLang="en-US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</a:rPr>
                  <a:t>强积极的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(strongly active) </a:t>
                </a:r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D5D5CF9-05D8-48C2-A3DE-12A6F99E3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79" y="1168700"/>
                <a:ext cx="8020282" cy="2028248"/>
              </a:xfrm>
              <a:prstGeom prst="rect">
                <a:avLst/>
              </a:prstGeom>
              <a:blipFill>
                <a:blip r:embed="rId4"/>
                <a:stretch>
                  <a:fillRect l="-1140" t="-3313" r="-1140" b="-5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B30C98F-118A-4BFD-9599-1F89D8FA7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90" y="3440888"/>
            <a:ext cx="8420348" cy="24632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5DE41CF-294A-4FFC-883C-06868F72C0AF}"/>
              </a:ext>
            </a:extLst>
          </p:cNvPr>
          <p:cNvSpPr txBox="1"/>
          <p:nvPr/>
        </p:nvSpPr>
        <p:spPr>
          <a:xfrm>
            <a:off x="3536418" y="3333275"/>
            <a:ext cx="327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退化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弱积极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不等式约束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B9138CD-2C82-44DB-B7A0-20D4ABC024C8}"/>
              </a:ext>
            </a:extLst>
          </p:cNvPr>
          <p:cNvSpPr txBox="1"/>
          <p:nvPr/>
        </p:nvSpPr>
        <p:spPr>
          <a:xfrm>
            <a:off x="618379" y="6016487"/>
            <a:ext cx="3436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非退化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强积极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不等式约束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8B680C-7D76-46C8-80D4-9A5EC682EAD3}"/>
              </a:ext>
            </a:extLst>
          </p:cNvPr>
          <p:cNvSpPr txBox="1"/>
          <p:nvPr/>
        </p:nvSpPr>
        <p:spPr>
          <a:xfrm>
            <a:off x="6441196" y="6016486"/>
            <a:ext cx="2478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非积极</a:t>
            </a:r>
            <a:r>
              <a:rPr lang="en-US" altLang="zh-CN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松约束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CB2999-0A0B-4AD3-9342-44EDF8074250}"/>
              </a:ext>
            </a:extLst>
          </p:cNvPr>
          <p:cNvSpPr txBox="1"/>
          <p:nvPr/>
        </p:nvSpPr>
        <p:spPr>
          <a:xfrm>
            <a:off x="1068639" y="5155894"/>
            <a:ext cx="1421175" cy="3625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79362B-69F1-4806-9776-6D319560798C}"/>
              </a:ext>
            </a:extLst>
          </p:cNvPr>
          <p:cNvSpPr txBox="1"/>
          <p:nvPr/>
        </p:nvSpPr>
        <p:spPr>
          <a:xfrm>
            <a:off x="4092770" y="5144876"/>
            <a:ext cx="1421175" cy="3625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C86C83-3C08-41DB-A0CE-3EB047226FC1}"/>
              </a:ext>
            </a:extLst>
          </p:cNvPr>
          <p:cNvSpPr txBox="1"/>
          <p:nvPr/>
        </p:nvSpPr>
        <p:spPr>
          <a:xfrm>
            <a:off x="6619316" y="5087954"/>
            <a:ext cx="1421175" cy="3625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274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8346" y="30870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二阶充分条件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967467B-CE28-4A6E-8140-3B0D3B45C062}"/>
              </a:ext>
            </a:extLst>
          </p:cNvPr>
          <p:cNvGrpSpPr/>
          <p:nvPr/>
        </p:nvGrpSpPr>
        <p:grpSpPr>
          <a:xfrm>
            <a:off x="616945" y="1107851"/>
            <a:ext cx="8221750" cy="3290041"/>
            <a:chOff x="616945" y="4644276"/>
            <a:chExt cx="8221750" cy="3290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FB921174-BCCF-4609-955C-24C3FDFF883C}"/>
                    </a:ext>
                  </a:extLst>
                </p:cNvPr>
                <p:cNvSpPr/>
                <p:nvPr/>
              </p:nvSpPr>
              <p:spPr>
                <a:xfrm>
                  <a:off x="649995" y="4644276"/>
                  <a:ext cx="8053330" cy="12375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定理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5.6.2</a:t>
                  </a:r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 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𝒉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. 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那么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(MP)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的可行点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是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(MP)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的严格局部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极小点的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充分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条件是：</a:t>
                  </a:r>
                  <a:r>
                    <a:rPr lang="en-US" altLang="zh-CN" dirty="0"/>
                    <a:t> 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存在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向量</a:t>
                  </a:r>
                  <a14:m>
                    <m:oMath xmlns:m="http://schemas.openxmlformats.org/officeDocument/2006/math">
                      <m:r>
                        <a:rPr lang="zh-CN" altLang="en-US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𝝁</m:t>
                      </m:r>
                      <m:r>
                        <a:rPr lang="zh-CN" altLang="en-US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≥</m:t>
                      </m:r>
                      <m:r>
                        <a:rPr lang="en-US" altLang="zh-CN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𝟎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和</m:t>
                      </m:r>
                      <m:r>
                        <a:rPr lang="zh-CN" alt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𝝀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满足</a:t>
                  </a: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FB921174-BCCF-4609-955C-24C3FDFF88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995" y="4644276"/>
                  <a:ext cx="8053330" cy="1237518"/>
                </a:xfrm>
                <a:prstGeom prst="rect">
                  <a:avLst/>
                </a:prstGeom>
                <a:blipFill>
                  <a:blip r:embed="rId4"/>
                  <a:stretch>
                    <a:fillRect l="-1211" t="-5419" b="-73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125EC0BB-621F-4E89-B771-D34CD922B85B}"/>
                    </a:ext>
                  </a:extLst>
                </p:cNvPr>
                <p:cNvSpPr/>
                <p:nvPr/>
              </p:nvSpPr>
              <p:spPr>
                <a:xfrm>
                  <a:off x="3321016" y="5698400"/>
                  <a:ext cx="250196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𝝁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𝟎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,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125EC0BB-621F-4E89-B771-D34CD922B8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016" y="5698400"/>
                  <a:ext cx="2501967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732" t="-10667" r="-2927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FBB9790-1655-44F0-B4D5-1E9804BDFECB}"/>
                    </a:ext>
                  </a:extLst>
                </p:cNvPr>
                <p:cNvSpPr/>
                <p:nvPr/>
              </p:nvSpPr>
              <p:spPr>
                <a:xfrm>
                  <a:off x="3727233" y="6075103"/>
                  <a:ext cx="3583545" cy="49667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8FBB9790-1655-44F0-B4D5-1E9804BDFE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233" y="6075103"/>
                  <a:ext cx="3583545" cy="496674"/>
                </a:xfrm>
                <a:prstGeom prst="rect">
                  <a:avLst/>
                </a:prstGeom>
                <a:blipFill>
                  <a:blip r:embed="rId6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0DADB377-2D9C-42ED-AC87-674DCCFED991}"/>
                    </a:ext>
                  </a:extLst>
                </p:cNvPr>
                <p:cNvSpPr/>
                <p:nvPr/>
              </p:nvSpPr>
              <p:spPr>
                <a:xfrm>
                  <a:off x="616945" y="6302845"/>
                  <a:ext cx="8221750" cy="163147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且</a:t>
                  </a:r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𝒅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∀ 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</a:t>
                  </a:r>
                </a:p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𝝁</m:t>
                          </m:r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</a:t>
                  </a:r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3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sz="23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3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𝒅</m:t>
                            </m:r>
                            <m:r>
                              <a:rPr lang="en-US" altLang="zh-CN" sz="23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3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3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sz="23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3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sSup>
                              <m:sSupPr>
                                <m:ctrlPr>
                                  <a:rPr lang="en-US" altLang="zh-CN" sz="23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altLang="zh-CN" sz="2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2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3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3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altLang="zh-CN" sz="2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zh-CN" sz="23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∀</m:t>
                            </m:r>
                            <m:r>
                              <a:rPr lang="en-US" altLang="zh-CN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altLang="zh-CN" sz="23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3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altLang="zh-CN" sz="2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sz="23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3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3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3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altLang="zh-CN" sz="2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zh-CN" sz="23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∀</m:t>
                            </m:r>
                            <m:r>
                              <a:rPr lang="en-US" altLang="zh-CN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altLang="zh-CN" sz="23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3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s</m:t>
                            </m:r>
                            <m:r>
                              <a:rPr lang="en-US" altLang="zh-CN" sz="23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altLang="zh-CN" sz="23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t</m:t>
                            </m:r>
                            <m:r>
                              <a:rPr lang="en-US" altLang="zh-CN" sz="23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altLang="zh-CN" sz="23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3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sz="23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3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&gt;</m:t>
                            </m:r>
                            <m:r>
                              <a:rPr lang="en-US" altLang="zh-CN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3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.</m:t>
                        </m:r>
                      </m:oMath>
                    </m:oMathPara>
                  </a14:m>
                  <a:endParaRPr lang="zh-CN" altLang="en-US" sz="23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0DADB377-2D9C-42ED-AC87-674DCCFED9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45" y="6302845"/>
                  <a:ext cx="8221750" cy="1631472"/>
                </a:xfrm>
                <a:prstGeom prst="rect">
                  <a:avLst/>
                </a:prstGeom>
                <a:blipFill>
                  <a:blip r:embed="rId7"/>
                  <a:stretch>
                    <a:fillRect l="-1112" t="-2996" b="-14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FE3488D6-A8BA-414A-AF6C-4BA86D99D718}"/>
              </a:ext>
            </a:extLst>
          </p:cNvPr>
          <p:cNvSpPr/>
          <p:nvPr/>
        </p:nvSpPr>
        <p:spPr>
          <a:xfrm>
            <a:off x="628090" y="4468002"/>
            <a:ext cx="23574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证明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用反证法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. 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ECC60F7-B8BC-4536-B25E-86C5FBB82B57}"/>
                  </a:ext>
                </a:extLst>
              </p:cNvPr>
              <p:cNvSpPr/>
              <p:nvPr/>
            </p:nvSpPr>
            <p:spPr>
              <a:xfrm>
                <a:off x="2742789" y="4468002"/>
                <a:ext cx="58283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不是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的严格可行局部极小点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ECC60F7-B8BC-4536-B25E-86C5FBB82B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789" y="4468002"/>
                <a:ext cx="5828333" cy="461665"/>
              </a:xfrm>
              <a:prstGeom prst="rect">
                <a:avLst/>
              </a:prstGeom>
              <a:blipFill>
                <a:blip r:embed="rId9"/>
                <a:stretch>
                  <a:fillRect l="-167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8423470D-1540-4C30-A7EF-10250BA209CB}"/>
              </a:ext>
            </a:extLst>
          </p:cNvPr>
          <p:cNvGrpSpPr/>
          <p:nvPr/>
        </p:nvGrpSpPr>
        <p:grpSpPr>
          <a:xfrm>
            <a:off x="721398" y="4945003"/>
            <a:ext cx="7981927" cy="834402"/>
            <a:chOff x="721399" y="4989071"/>
            <a:chExt cx="7380290" cy="8344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49ED7378-92DE-428A-94A5-F51A2EF27B3B}"/>
                    </a:ext>
                  </a:extLst>
                </p:cNvPr>
                <p:cNvSpPr/>
                <p:nvPr/>
              </p:nvSpPr>
              <p:spPr>
                <a:xfrm>
                  <a:off x="721399" y="4989071"/>
                  <a:ext cx="7311319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则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∀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++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，存在可行点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,1/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，使得</a:t>
                  </a: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49ED7378-92DE-428A-94A5-F51A2EF27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399" y="4989071"/>
                  <a:ext cx="7311319" cy="830997"/>
                </a:xfrm>
                <a:prstGeom prst="rect">
                  <a:avLst/>
                </a:prstGeom>
                <a:blipFill>
                  <a:blip r:embed="rId10"/>
                  <a:stretch>
                    <a:fillRect l="-1157" t="-8029" r="-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E3EA7A8E-200D-4BF4-BBD5-8F4218F0B3D9}"/>
                    </a:ext>
                  </a:extLst>
                </p:cNvPr>
                <p:cNvSpPr/>
                <p:nvPr/>
              </p:nvSpPr>
              <p:spPr>
                <a:xfrm>
                  <a:off x="1111282" y="5361808"/>
                  <a:ext cx="699040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+mj-lt"/>
                      <a:ea typeface="黑体" panose="02010609060101010101" pitchFamily="49" charset="-122"/>
                    </a:rPr>
                    <a:t>                  (5.6.6)</a:t>
                  </a:r>
                  <a:endPara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E3EA7A8E-200D-4BF4-BBD5-8F4218F0B3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282" y="5361808"/>
                  <a:ext cx="6990407" cy="461665"/>
                </a:xfrm>
                <a:prstGeom prst="rect">
                  <a:avLst/>
                </a:prstGeom>
                <a:blipFill>
                  <a:blip r:embed="rId11"/>
                  <a:stretch>
                    <a:fillRect t="-10526" r="-1395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EEFFE30-BDA1-43AF-8971-0AE52D46EF27}"/>
                  </a:ext>
                </a:extLst>
              </p:cNvPr>
              <p:cNvSpPr/>
              <p:nvPr/>
            </p:nvSpPr>
            <p:spPr>
              <a:xfrm>
                <a:off x="732416" y="5711467"/>
                <a:ext cx="6990407" cy="56098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box>
                      <m:box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EEFFE30-BDA1-43AF-8971-0AE52D46E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16" y="5711467"/>
                <a:ext cx="6990407" cy="560987"/>
              </a:xfrm>
              <a:prstGeom prst="rect">
                <a:avLst/>
              </a:prstGeom>
              <a:blipFill>
                <a:blip r:embed="rId12"/>
                <a:stretch>
                  <a:fillRect l="-1308" t="-11957" b="-3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295A7FC-A1FD-4914-84D7-8E6ABEC7CC24}"/>
                  </a:ext>
                </a:extLst>
              </p:cNvPr>
              <p:cNvSpPr/>
              <p:nvPr/>
            </p:nvSpPr>
            <p:spPr>
              <a:xfrm>
                <a:off x="853602" y="6183220"/>
                <a:ext cx="49633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有聚点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295A7FC-A1FD-4914-84D7-8E6ABEC7C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02" y="6183220"/>
                <a:ext cx="4963304" cy="461665"/>
              </a:xfrm>
              <a:prstGeom prst="rect">
                <a:avLst/>
              </a:prstGeom>
              <a:blipFill>
                <a:blip r:embed="rId13"/>
                <a:stretch>
                  <a:fillRect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428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8346" y="30870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证明二阶充分条件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B921174-BCCF-4609-955C-24C3FDFF883C}"/>
              </a:ext>
            </a:extLst>
          </p:cNvPr>
          <p:cNvSpPr/>
          <p:nvPr/>
        </p:nvSpPr>
        <p:spPr>
          <a:xfrm>
            <a:off x="650124" y="1107851"/>
            <a:ext cx="23574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证明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续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834F453-4451-4588-9C00-4BABC984612A}"/>
                  </a:ext>
                </a:extLst>
              </p:cNvPr>
              <p:cNvSpPr/>
              <p:nvPr/>
            </p:nvSpPr>
            <p:spPr>
              <a:xfrm>
                <a:off x="2026692" y="1107850"/>
                <a:ext cx="39334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不妨设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𝒅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𝒅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, </a:t>
                </a:r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834F453-4451-4588-9C00-4BABC9846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692" y="1107850"/>
                <a:ext cx="3933433" cy="461665"/>
              </a:xfrm>
              <a:prstGeom prst="rect">
                <a:avLst/>
              </a:prstGeom>
              <a:blipFill>
                <a:blip r:embed="rId4"/>
                <a:stretch>
                  <a:fillRect l="-2322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CFC1A0B-F851-43B7-B85F-4D522F45AE43}"/>
                  </a:ext>
                </a:extLst>
              </p:cNvPr>
              <p:cNvSpPr/>
              <p:nvPr/>
            </p:nvSpPr>
            <p:spPr>
              <a:xfrm>
                <a:off x="684609" y="2210448"/>
                <a:ext cx="7843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由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(5.6.6)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的一阶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Taylor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展式，得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𝒅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CFC1A0B-F851-43B7-B85F-4D522F45A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09" y="2210448"/>
                <a:ext cx="7843752" cy="461665"/>
              </a:xfrm>
              <a:prstGeom prst="rect">
                <a:avLst/>
              </a:prstGeom>
              <a:blipFill>
                <a:blip r:embed="rId5"/>
                <a:stretch>
                  <a:fillRect l="-1010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E54A352-D14D-41AB-A8E6-13B6E6213CAD}"/>
                  </a:ext>
                </a:extLst>
              </p:cNvPr>
              <p:cNvSpPr/>
              <p:nvPr/>
            </p:nvSpPr>
            <p:spPr>
              <a:xfrm>
                <a:off x="650124" y="2924645"/>
                <a:ext cx="80237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可行和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的一阶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Taylor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展式，得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𝒅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E54A352-D14D-41AB-A8E6-13B6E6213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4" y="2924645"/>
                <a:ext cx="8023768" cy="461665"/>
              </a:xfrm>
              <a:prstGeom prst="rect">
                <a:avLst/>
              </a:prstGeom>
              <a:blipFill>
                <a:blip r:embed="rId6"/>
                <a:stretch>
                  <a:fillRect l="-1064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D77D8EA-D4EB-4AB2-B072-FD176E0AF9AC}"/>
                  </a:ext>
                </a:extLst>
              </p:cNvPr>
              <p:cNvSpPr/>
              <p:nvPr/>
            </p:nvSpPr>
            <p:spPr>
              <a:xfrm>
                <a:off x="661141" y="3527284"/>
                <a:ext cx="8235315" cy="898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可行和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的一阶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Taylor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展式，得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𝒅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D77D8EA-D4EB-4AB2-B072-FD176E0AF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41" y="3527284"/>
                <a:ext cx="8235315" cy="898131"/>
              </a:xfrm>
              <a:prstGeom prst="rect">
                <a:avLst/>
              </a:prstGeom>
              <a:blipFill>
                <a:blip r:embed="rId7"/>
                <a:stretch>
                  <a:fillRect l="-962" t="-7483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EA69CE59-5D46-4CE0-B228-DEAF6EC9A3C9}"/>
              </a:ext>
            </a:extLst>
          </p:cNvPr>
          <p:cNvGrpSpPr/>
          <p:nvPr/>
        </p:nvGrpSpPr>
        <p:grpSpPr>
          <a:xfrm>
            <a:off x="583147" y="4627927"/>
            <a:ext cx="8090745" cy="1289058"/>
            <a:chOff x="583147" y="4627927"/>
            <a:chExt cx="8090745" cy="12890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E5C4454-8B06-4DC4-A01C-1B7A8EF136DC}"/>
                    </a:ext>
                  </a:extLst>
                </p:cNvPr>
                <p:cNvSpPr/>
                <p:nvPr/>
              </p:nvSpPr>
              <p:spPr>
                <a:xfrm>
                  <a:off x="760294" y="4627927"/>
                  <a:ext cx="389978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综合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  <a:r>
                    <a:rPr lang="en-US" altLang="zh-CN" dirty="0">
                      <a:latin typeface="+mj-lt"/>
                      <a:ea typeface="黑体" panose="02010609060101010101" pitchFamily="49" charset="-122"/>
                    </a:rPr>
                    <a:t>KKT</a:t>
                  </a:r>
                  <a:r>
                    <a:rPr lang="zh-CN" altLang="en-US" dirty="0">
                      <a:latin typeface="+mj-lt"/>
                      <a:ea typeface="黑体" panose="02010609060101010101" pitchFamily="49" charset="-122"/>
                    </a:rPr>
                    <a:t>点</a:t>
                  </a:r>
                  <a:r>
                    <a:rPr lang="zh-CN" altLang="en-US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，且</a:t>
                  </a:r>
                  <a14:m>
                    <m:oMath xmlns:m="http://schemas.openxmlformats.org/officeDocument/2006/math">
                      <m:r>
                        <a:rPr lang="zh-CN" altLang="en-US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𝝁</m:t>
                      </m:r>
                      <m:r>
                        <a:rPr lang="zh-CN" altLang="en-US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≥</m:t>
                      </m:r>
                      <m:r>
                        <a:rPr lang="en-US" altLang="zh-CN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𝟎</m:t>
                      </m:r>
                    </m:oMath>
                  </a14:m>
                  <a:r>
                    <a:rPr lang="en-US" altLang="zh-CN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</a:t>
                  </a:r>
                  <a:endPara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E5C4454-8B06-4DC4-A01C-1B7A8EF13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94" y="4627927"/>
                  <a:ext cx="3899786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504" t="-14474" r="-1252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38EFB02-26BF-4A6E-B2B9-11117677DFAD}"/>
                    </a:ext>
                  </a:extLst>
                </p:cNvPr>
                <p:cNvSpPr/>
                <p:nvPr/>
              </p:nvSpPr>
              <p:spPr>
                <a:xfrm>
                  <a:off x="583147" y="5081307"/>
                  <a:ext cx="8090745" cy="83567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2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  <m:r>
                          <a:rPr lang="en-US" altLang="zh-C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  <m:r>
                          <a:rPr lang="en-US" altLang="zh-CN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38EFB02-26BF-4A6E-B2B9-11117677DF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147" y="5081307"/>
                  <a:ext cx="8090745" cy="83567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AEDF90B-3254-436E-B8FC-70DD2A196FC4}"/>
                  </a:ext>
                </a:extLst>
              </p:cNvPr>
              <p:cNvSpPr/>
              <p:nvPr/>
            </p:nvSpPr>
            <p:spPr>
              <a:xfrm>
                <a:off x="772390" y="5788035"/>
                <a:ext cx="19612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AEDF90B-3254-436E-B8FC-70DD2A196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90" y="5788035"/>
                <a:ext cx="1961243" cy="461665"/>
              </a:xfrm>
              <a:prstGeom prst="rect">
                <a:avLst/>
              </a:prstGeom>
              <a:blipFill>
                <a:blip r:embed="rId10"/>
                <a:stretch>
                  <a:fillRect l="-4984" t="-14474" r="-405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FF3CC1C3-84B0-49E2-9C70-900DD891D1CC}"/>
              </a:ext>
            </a:extLst>
          </p:cNvPr>
          <p:cNvSpPr/>
          <p:nvPr/>
        </p:nvSpPr>
        <p:spPr>
          <a:xfrm>
            <a:off x="662220" y="1686491"/>
            <a:ext cx="1508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一方面，</a:t>
            </a:r>
            <a:endParaRPr lang="zh-CN" altLang="en-US" b="1" dirty="0">
              <a:solidFill>
                <a:srgbClr val="0070C0"/>
              </a:solidFill>
              <a:latin typeface="+mj-lt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20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8346" y="30870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证明二阶充分条件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44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B921174-BCCF-4609-955C-24C3FDFF883C}"/>
              </a:ext>
            </a:extLst>
          </p:cNvPr>
          <p:cNvSpPr/>
          <p:nvPr/>
        </p:nvSpPr>
        <p:spPr>
          <a:xfrm>
            <a:off x="650124" y="1107851"/>
            <a:ext cx="23574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证明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续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834F453-4451-4588-9C00-4BABC984612A}"/>
                  </a:ext>
                </a:extLst>
              </p:cNvPr>
              <p:cNvSpPr/>
              <p:nvPr/>
            </p:nvSpPr>
            <p:spPr>
              <a:xfrm>
                <a:off x="2026692" y="1107850"/>
                <a:ext cx="48037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构造的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𝒅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834F453-4451-4588-9C00-4BABC9846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692" y="1107850"/>
                <a:ext cx="4803766" cy="461665"/>
              </a:xfrm>
              <a:prstGeom prst="rect">
                <a:avLst/>
              </a:prstGeom>
              <a:blipFill>
                <a:blip r:embed="rId4"/>
                <a:stretch>
                  <a:fillRect l="-1904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E5C4454-8B06-4DC4-A01C-1B7A8EF136DC}"/>
                  </a:ext>
                </a:extLst>
              </p:cNvPr>
              <p:cNvSpPr/>
              <p:nvPr/>
            </p:nvSpPr>
            <p:spPr>
              <a:xfrm>
                <a:off x="815378" y="4582060"/>
                <a:ext cx="7227491" cy="852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将上面的两个事实代入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ea typeface="+mn-ea"/>
                  </a:rPr>
                  <a:t>(*)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，除以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，并令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→∞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ea typeface="+mn-ea"/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得</a:t>
                </a:r>
                <a:endParaRPr lang="en-US" altLang="zh-CN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𝒅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E5C4454-8B06-4DC4-A01C-1B7A8EF13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78" y="4582060"/>
                <a:ext cx="7227491" cy="852156"/>
              </a:xfrm>
              <a:prstGeom prst="rect">
                <a:avLst/>
              </a:prstGeom>
              <a:blipFill>
                <a:blip r:embed="rId5"/>
                <a:stretch>
                  <a:fillRect l="-1350" t="-6475" r="-338" b="-14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AEDF90B-3254-436E-B8FC-70DD2A196FC4}"/>
                  </a:ext>
                </a:extLst>
              </p:cNvPr>
              <p:cNvSpPr/>
              <p:nvPr/>
            </p:nvSpPr>
            <p:spPr>
              <a:xfrm>
                <a:off x="815378" y="5934178"/>
                <a:ext cx="67521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所以假设错误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的严格局部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AEDF90B-3254-436E-B8FC-70DD2A196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78" y="5934178"/>
                <a:ext cx="6752105" cy="461665"/>
              </a:xfrm>
              <a:prstGeom prst="rect">
                <a:avLst/>
              </a:prstGeom>
              <a:blipFill>
                <a:blip r:embed="rId7"/>
                <a:stretch>
                  <a:fillRect l="-1445" t="-14474" r="-45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77759EF8-DA26-446E-AABF-F17E8C45921B}"/>
              </a:ext>
            </a:extLst>
          </p:cNvPr>
          <p:cNvSpPr/>
          <p:nvPr/>
        </p:nvSpPr>
        <p:spPr>
          <a:xfrm>
            <a:off x="662220" y="1686491"/>
            <a:ext cx="19267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</a:rPr>
              <a:t>另一方面，</a:t>
            </a:r>
            <a:endParaRPr lang="zh-CN" altLang="en-US" b="1" dirty="0">
              <a:solidFill>
                <a:srgbClr val="0070C0"/>
              </a:solidFill>
              <a:latin typeface="+mj-lt"/>
              <a:ea typeface="黑体" panose="020106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EAD7A0E-E6E0-4552-9583-C6F7BB9F8246}"/>
              </a:ext>
            </a:extLst>
          </p:cNvPr>
          <p:cNvGrpSpPr/>
          <p:nvPr/>
        </p:nvGrpSpPr>
        <p:grpSpPr>
          <a:xfrm>
            <a:off x="706642" y="2199430"/>
            <a:ext cx="8132051" cy="1036993"/>
            <a:chOff x="706642" y="2199430"/>
            <a:chExt cx="8132051" cy="1036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CFC1A0B-F851-43B7-B85F-4D522F45AE43}"/>
                    </a:ext>
                  </a:extLst>
                </p:cNvPr>
                <p:cNvSpPr/>
                <p:nvPr/>
              </p:nvSpPr>
              <p:spPr>
                <a:xfrm>
                  <a:off x="706642" y="2199430"/>
                  <a:ext cx="8132051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由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𝝁</m:t>
                          </m:r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+mj-lt"/>
                      <a:ea typeface="黑体" panose="02010609060101010101" pitchFamily="49" charset="-122"/>
                    </a:rPr>
                    <a:t>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+mj-lt"/>
                      <a:ea typeface="黑体" panose="02010609060101010101" pitchFamily="49" charset="-122"/>
                    </a:rPr>
                    <a:t>的二阶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+mj-lt"/>
                      <a:ea typeface="黑体" panose="02010609060101010101" pitchFamily="49" charset="-122"/>
                    </a:rPr>
                    <a:t>Taylor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+mj-lt"/>
                      <a:ea typeface="黑体" panose="02010609060101010101" pitchFamily="49" charset="-122"/>
                    </a:rPr>
                    <a:t>展式和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𝝁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𝟎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+mj-lt"/>
                      <a:ea typeface="黑体" panose="02010609060101010101" pitchFamily="49" charset="-122"/>
                    </a:rPr>
                    <a:t>，得</a:t>
                  </a: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CFC1A0B-F851-43B7-B85F-4D522F45AE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642" y="2199430"/>
                  <a:ext cx="8132051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049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586E94B3-83EE-4576-B568-88DF8DBD7AC3}"/>
                    </a:ext>
                  </a:extLst>
                </p:cNvPr>
                <p:cNvSpPr/>
                <p:nvPr/>
              </p:nvSpPr>
              <p:spPr>
                <a:xfrm>
                  <a:off x="1449618" y="2712369"/>
                  <a:ext cx="6914650" cy="524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𝝁</m:t>
                          </m:r>
                        </m:e>
                      </m:d>
                      <m:r>
                        <a:rPr lang="en-US" altLang="zh-CN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𝝁</m:t>
                          </m:r>
                        </m:e>
                      </m:d>
                      <m:r>
                        <a:rPr lang="en-US" altLang="zh-CN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box>
                        <m:box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bSup>
                        <m:sSub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𝑾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zh-CN" altLang="en-US" dirty="0"/>
                    <a:t>   </a:t>
                  </a:r>
                  <a:r>
                    <a:rPr lang="en-US" altLang="zh-CN" dirty="0"/>
                    <a:t>(*)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586E94B3-83EE-4576-B568-88DF8DBD7A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618" y="2712369"/>
                  <a:ext cx="6914650" cy="524054"/>
                </a:xfrm>
                <a:prstGeom prst="rect">
                  <a:avLst/>
                </a:prstGeom>
                <a:blipFill>
                  <a:blip r:embed="rId9"/>
                  <a:stretch>
                    <a:fillRect t="-4651" r="-617" b="-186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FB316B9-78DC-40E8-B0F3-C19E31EA9B24}"/>
                  </a:ext>
                </a:extLst>
              </p:cNvPr>
              <p:cNvSpPr/>
              <p:nvPr/>
            </p:nvSpPr>
            <p:spPr>
              <a:xfrm>
                <a:off x="717305" y="3390745"/>
                <a:ext cx="55843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的可行性，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𝝁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FB316B9-78DC-40E8-B0F3-C19E31EA9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05" y="3390745"/>
                <a:ext cx="5584344" cy="461665"/>
              </a:xfrm>
              <a:prstGeom prst="rect">
                <a:avLst/>
              </a:prstGeom>
              <a:blipFill>
                <a:blip r:embed="rId10"/>
                <a:stretch>
                  <a:fillRect l="-1528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3197D9C-7FAC-4ABE-9BC3-676EFC7BF360}"/>
                  </a:ext>
                </a:extLst>
              </p:cNvPr>
              <p:cNvSpPr/>
              <p:nvPr/>
            </p:nvSpPr>
            <p:spPr>
              <a:xfrm>
                <a:off x="717304" y="3959782"/>
                <a:ext cx="813205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的可行性和互补松弛条件，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𝝁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3197D9C-7FAC-4ABE-9BC3-676EFC7BF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04" y="3959782"/>
                <a:ext cx="8132051" cy="461665"/>
              </a:xfrm>
              <a:prstGeom prst="rect">
                <a:avLst/>
              </a:prstGeom>
              <a:blipFill>
                <a:blip r:embed="rId11"/>
                <a:stretch>
                  <a:fillRect l="-1049"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DE9FB1A-B8F9-4A0F-BC4D-C9042E280420}"/>
                  </a:ext>
                </a:extLst>
              </p:cNvPr>
              <p:cNvSpPr/>
              <p:nvPr/>
            </p:nvSpPr>
            <p:spPr>
              <a:xfrm>
                <a:off x="815378" y="5318191"/>
                <a:ext cx="56235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，该事实与已知矛盾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DE9FB1A-B8F9-4A0F-BC4D-C9042E2804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78" y="5318191"/>
                <a:ext cx="5623527" cy="461665"/>
              </a:xfrm>
              <a:prstGeom prst="rect">
                <a:avLst/>
              </a:prstGeom>
              <a:blipFill>
                <a:blip r:embed="rId12"/>
                <a:stretch>
                  <a:fillRect l="-1735" t="-14474" r="-759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627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820738" y="159855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二阶条件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—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例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大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05" name="Text Box 6"/>
              <p:cNvSpPr txBox="1">
                <a:spLocks noChangeArrowheads="1"/>
              </p:cNvSpPr>
              <p:nvPr/>
            </p:nvSpPr>
            <p:spPr bwMode="auto">
              <a:xfrm>
                <a:off x="739140" y="953094"/>
                <a:ext cx="535457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5.6.1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验证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=(0, 0)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是否满足问题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60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140" y="953094"/>
                <a:ext cx="5354577" cy="461665"/>
              </a:xfrm>
              <a:prstGeom prst="rect">
                <a:avLst/>
              </a:prstGeom>
              <a:blipFill>
                <a:blip r:embed="rId2"/>
                <a:stretch>
                  <a:fillRect l="-1706" t="-13158" b="-315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6">
            <a:extLst>
              <a:ext uri="{FF2B5EF4-FFF2-40B4-BE49-F238E27FC236}">
                <a16:creationId xmlns:a16="http://schemas.microsoft.com/office/drawing/2014/main" id="{0E31A342-2059-4F82-8198-BEC60522B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460" y="2436571"/>
            <a:ext cx="47274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的二阶最优性条件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>
                <a:extLst>
                  <a:ext uri="{FF2B5EF4-FFF2-40B4-BE49-F238E27FC236}">
                    <a16:creationId xmlns:a16="http://schemas.microsoft.com/office/drawing/2014/main" id="{3A851D7D-D1DE-46DC-A724-B7F0E5A3FE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460" y="1404034"/>
                <a:ext cx="4727489" cy="967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imize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ℝ</m:t>
                                    </m:r>
                                  </m:e>
                                  <m:sub/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subject</m:t>
                            </m:r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to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      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≤0     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Box 6">
                <a:extLst>
                  <a:ext uri="{FF2B5EF4-FFF2-40B4-BE49-F238E27FC236}">
                    <a16:creationId xmlns:a16="http://schemas.microsoft.com/office/drawing/2014/main" id="{3A851D7D-D1DE-46DC-A724-B7F0E5A3F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0460" y="1404034"/>
                <a:ext cx="4727489" cy="9677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1D1598-339C-475C-8218-1B2FDB66CFC1}"/>
                  </a:ext>
                </a:extLst>
              </p:cNvPr>
              <p:cNvSpPr txBox="1"/>
              <p:nvPr/>
            </p:nvSpPr>
            <p:spPr>
              <a:xfrm>
                <a:off x="1200459" y="2989086"/>
                <a:ext cx="73355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=(0,0)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不等式是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处的积极约束，且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,0)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是正则点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1D1598-339C-475C-8218-1B2FDB66C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459" y="2989086"/>
                <a:ext cx="7335529" cy="830997"/>
              </a:xfrm>
              <a:prstGeom prst="rect">
                <a:avLst/>
              </a:prstGeom>
              <a:blipFill>
                <a:blip r:embed="rId4"/>
                <a:stretch>
                  <a:fillRect l="-1164" t="-8029" r="-1247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B24C200-A627-481C-8F27-4B13F8FFF22C}"/>
                  </a:ext>
                </a:extLst>
              </p:cNvPr>
              <p:cNvSpPr txBox="1"/>
              <p:nvPr/>
            </p:nvSpPr>
            <p:spPr>
              <a:xfrm>
                <a:off x="1200459" y="3990130"/>
                <a:ext cx="4589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点，其中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，且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B24C200-A627-481C-8F27-4B13F8FFF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459" y="3990130"/>
                <a:ext cx="4589608" cy="461665"/>
              </a:xfrm>
              <a:prstGeom prst="rect">
                <a:avLst/>
              </a:prstGeom>
              <a:blipFill>
                <a:blip r:embed="rId5"/>
                <a:stretch>
                  <a:fillRect l="-1859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0F041C8-D13D-4DF0-B469-2E834271E883}"/>
                  </a:ext>
                </a:extLst>
              </p:cNvPr>
              <p:cNvSpPr txBox="1"/>
              <p:nvPr/>
            </p:nvSpPr>
            <p:spPr>
              <a:xfrm>
                <a:off x="1702077" y="4505776"/>
                <a:ext cx="6144461" cy="74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zh-CN" alt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𝜇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0F041C8-D13D-4DF0-B469-2E834271E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077" y="4505776"/>
                <a:ext cx="6144461" cy="749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8F7875-62D2-422B-A0E8-4CEBB3B18D8C}"/>
                  </a:ext>
                </a:extLst>
              </p:cNvPr>
              <p:cNvSpPr txBox="1"/>
              <p:nvPr/>
            </p:nvSpPr>
            <p:spPr>
              <a:xfrm>
                <a:off x="1255543" y="5233371"/>
                <a:ext cx="53545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0,1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8F7875-62D2-422B-A0E8-4CEBB3B18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543" y="5233371"/>
                <a:ext cx="5354577" cy="461665"/>
              </a:xfrm>
              <a:prstGeom prst="rect">
                <a:avLst/>
              </a:prstGeom>
              <a:blipFill>
                <a:blip r:embed="rId7"/>
                <a:stretch>
                  <a:fillRect l="-159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94473CB-3479-4785-AEAF-0D11C169F905}"/>
                  </a:ext>
                </a:extLst>
              </p:cNvPr>
              <p:cNvSpPr txBox="1"/>
              <p:nvPr/>
            </p:nvSpPr>
            <p:spPr>
              <a:xfrm>
                <a:off x="1010598" y="5887635"/>
                <a:ext cx="71198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结论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(0, 0)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满足二阶必要条件；不满足二阶充分条件</a:t>
                </a:r>
                <a:r>
                  <a: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endPara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94473CB-3479-4785-AEAF-0D11C169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98" y="5887635"/>
                <a:ext cx="7119849" cy="461665"/>
              </a:xfrm>
              <a:prstGeom prst="rect">
                <a:avLst/>
              </a:prstGeom>
              <a:blipFill>
                <a:blip r:embed="rId8"/>
                <a:stretch>
                  <a:fillRect l="-137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522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积极约束的例子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D50549-F919-4AA8-9850-8A45BE7DE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656" y="2930154"/>
            <a:ext cx="5365214" cy="37725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2DD015-3B5D-4C7E-BF14-17938360A4E2}"/>
                  </a:ext>
                </a:extLst>
              </p:cNvPr>
              <p:cNvSpPr txBox="1"/>
              <p:nvPr/>
            </p:nvSpPr>
            <p:spPr>
              <a:xfrm>
                <a:off x="878033" y="1101004"/>
                <a:ext cx="3782807" cy="495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2DD015-3B5D-4C7E-BF14-17938360A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3" y="1101004"/>
                <a:ext cx="3782807" cy="495649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47AEF0-74FF-433E-8696-F96A2E401018}"/>
                  </a:ext>
                </a:extLst>
              </p:cNvPr>
              <p:cNvSpPr txBox="1"/>
              <p:nvPr/>
            </p:nvSpPr>
            <p:spPr>
              <a:xfrm>
                <a:off x="639556" y="1639210"/>
                <a:ext cx="4725657" cy="3736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947AEF0-74FF-433E-8696-F96A2E401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56" y="1639210"/>
                <a:ext cx="4725657" cy="373628"/>
              </a:xfrm>
              <a:prstGeom prst="rect">
                <a:avLst/>
              </a:prstGeom>
              <a:blipFill>
                <a:blip r:embed="rId6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18FB5B7-322F-4424-9354-99D6B0D0B44A}"/>
                  </a:ext>
                </a:extLst>
              </p:cNvPr>
              <p:cNvSpPr txBox="1"/>
              <p:nvPr/>
            </p:nvSpPr>
            <p:spPr>
              <a:xfrm>
                <a:off x="1741242" y="2134859"/>
                <a:ext cx="4725657" cy="374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18FB5B7-322F-4424-9354-99D6B0D0B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242" y="2134859"/>
                <a:ext cx="4725657" cy="374333"/>
              </a:xfrm>
              <a:prstGeom prst="rect">
                <a:avLst/>
              </a:prstGeom>
              <a:blipFill>
                <a:blip r:embed="rId7"/>
                <a:stretch>
                  <a:fillRect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A8C487-1615-4E1D-B46E-D3754E5684DF}"/>
                  </a:ext>
                </a:extLst>
              </p:cNvPr>
              <p:cNvSpPr txBox="1"/>
              <p:nvPr/>
            </p:nvSpPr>
            <p:spPr>
              <a:xfrm>
                <a:off x="914472" y="2882902"/>
                <a:ext cx="3657528" cy="434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最优解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,1/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A8C487-1615-4E1D-B46E-D3754E568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72" y="2882902"/>
                <a:ext cx="3657528" cy="434927"/>
              </a:xfrm>
              <a:prstGeom prst="rect">
                <a:avLst/>
              </a:prstGeom>
              <a:blipFill>
                <a:blip r:embed="rId8"/>
                <a:stretch>
                  <a:fillRect l="-5000" t="-18310" b="-30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C3CEBE0-5011-46A1-93AF-ECBC8E804D1D}"/>
                  </a:ext>
                </a:extLst>
              </p:cNvPr>
              <p:cNvSpPr/>
              <p:nvPr/>
            </p:nvSpPr>
            <p:spPr>
              <a:xfrm>
                <a:off x="824429" y="5837343"/>
                <a:ext cx="15198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C3CEBE0-5011-46A1-93AF-ECBC8E804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29" y="5837343"/>
                <a:ext cx="1519840" cy="461665"/>
              </a:xfrm>
              <a:prstGeom prst="rect">
                <a:avLst/>
              </a:prstGeom>
              <a:blipFill>
                <a:blip r:embed="rId9"/>
                <a:stretch>
                  <a:fillRect l="-800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B7810E2-516B-4AF5-9C40-80F507140266}"/>
                  </a:ext>
                </a:extLst>
              </p:cNvPr>
              <p:cNvSpPr/>
              <p:nvPr/>
            </p:nvSpPr>
            <p:spPr>
              <a:xfrm>
                <a:off x="794739" y="3486724"/>
                <a:ext cx="3007917" cy="835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处的非积极约束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ea typeface="+mn-ea"/>
                  </a:rPr>
                  <a:t>/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松约束</a:t>
                </a:r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B7810E2-516B-4AF5-9C40-80F507140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39" y="3486724"/>
                <a:ext cx="3007917" cy="835293"/>
              </a:xfrm>
              <a:prstGeom prst="rect">
                <a:avLst/>
              </a:prstGeom>
              <a:blipFill>
                <a:blip r:embed="rId10"/>
                <a:stretch>
                  <a:fillRect l="-3036" t="-729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269C801-2738-4B7D-8F80-4AF537FA9DB3}"/>
                  </a:ext>
                </a:extLst>
              </p:cNvPr>
              <p:cNvSpPr/>
              <p:nvPr/>
            </p:nvSpPr>
            <p:spPr>
              <a:xfrm>
                <a:off x="794740" y="4376436"/>
                <a:ext cx="3099058" cy="835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处的积极约束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ea typeface="+mn-ea"/>
                  </a:rPr>
                  <a:t>/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紧约束</a:t>
                </a:r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269C801-2738-4B7D-8F80-4AF537FA9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0" y="4376436"/>
                <a:ext cx="3099058" cy="835998"/>
              </a:xfrm>
              <a:prstGeom prst="rect">
                <a:avLst/>
              </a:prstGeom>
              <a:blipFill>
                <a:blip r:embed="rId11"/>
                <a:stretch>
                  <a:fillRect l="-2947" t="-7299" r="-2358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3089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upload.wikimedia.org/wikipedia/commons/thumb/5/5d/Inequality_constraint_diagram.svg/440px-Inequality_constraint_diagram.svg.png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99" y="805180"/>
            <a:ext cx="6248399" cy="5027120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19150" y="2921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积极约束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41212" y="5766596"/>
                <a:ext cx="2882905" cy="851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0">
                            <a:solidFill>
                              <a:schemeClr val="tx1"/>
                            </a:solidFill>
                            <a:latin typeface="Cambria Math"/>
                          </a:rPr>
                          <m:t>𝛁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  <a:endParaRPr lang="en-US" altLang="zh-CN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212" y="5766596"/>
                <a:ext cx="2882905" cy="851067"/>
              </a:xfrm>
              <a:prstGeom prst="rect">
                <a:avLst/>
              </a:prstGeom>
              <a:blipFill>
                <a:blip r:embed="rId3"/>
                <a:stretch>
                  <a:fillRect l="-634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29299" y="5642401"/>
                <a:ext cx="27051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0">
                            <a:solidFill>
                              <a:schemeClr val="tx1"/>
                            </a:solidFill>
                            <a:latin typeface="Cambria Math"/>
                          </a:rPr>
                          <m:t>𝛁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99" y="5642401"/>
                <a:ext cx="2705101" cy="830997"/>
              </a:xfrm>
              <a:prstGeom prst="rect">
                <a:avLst/>
              </a:prstGeom>
              <a:blipFill>
                <a:blip r:embed="rId4"/>
                <a:stretch>
                  <a:fillRect l="-676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3075" y="1163935"/>
                <a:ext cx="4241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𝑳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75" y="1163935"/>
                <a:ext cx="4241801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58288" y="2520642"/>
                <a:ext cx="14595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288" y="2520642"/>
                <a:ext cx="1459502" cy="461665"/>
              </a:xfrm>
              <a:prstGeom prst="rect">
                <a:avLst/>
              </a:prstGeom>
              <a:blipFill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55488" y="1352242"/>
                <a:ext cx="145950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488" y="1352242"/>
                <a:ext cx="1459502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44550" y="3743344"/>
                <a:ext cx="14579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" y="3743344"/>
                <a:ext cx="1457900" cy="46166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35450" y="3183504"/>
                <a:ext cx="14579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50" y="3183504"/>
                <a:ext cx="1457900" cy="461665"/>
              </a:xfrm>
              <a:prstGeom prst="rect">
                <a:avLst/>
              </a:prstGeom>
              <a:blipFill>
                <a:blip r:embed="rId9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4AEB81-E953-42BA-B375-C03EF9DF6BEC}"/>
                  </a:ext>
                </a:extLst>
              </p:cNvPr>
              <p:cNvSpPr/>
              <p:nvPr/>
            </p:nvSpPr>
            <p:spPr>
              <a:xfrm>
                <a:off x="3131183" y="3318459"/>
                <a:ext cx="561308" cy="461665"/>
              </a:xfrm>
              <a:prstGeom prst="rect">
                <a:avLst/>
              </a:prstGeom>
              <a:solidFill>
                <a:schemeClr val="bg1">
                  <a:alpha val="76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4AEB81-E953-42BA-B375-C03EF9DF6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83" y="3318459"/>
                <a:ext cx="56130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436B572-4051-4F77-B7AE-B4FA01B39364}"/>
                  </a:ext>
                </a:extLst>
              </p:cNvPr>
              <p:cNvSpPr/>
              <p:nvPr/>
            </p:nvSpPr>
            <p:spPr>
              <a:xfrm>
                <a:off x="6333033" y="2721839"/>
                <a:ext cx="561308" cy="461665"/>
              </a:xfrm>
              <a:prstGeom prst="rect">
                <a:avLst/>
              </a:prstGeom>
              <a:solidFill>
                <a:schemeClr val="bg1">
                  <a:alpha val="76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436B572-4051-4F77-B7AE-B4FA01B39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033" y="2721839"/>
                <a:ext cx="56130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54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221177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一阶必要条件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B921174-BCCF-4609-955C-24C3FDFF883C}"/>
                  </a:ext>
                </a:extLst>
              </p:cNvPr>
              <p:cNvSpPr/>
              <p:nvPr/>
            </p:nvSpPr>
            <p:spPr>
              <a:xfrm>
                <a:off x="548228" y="1139724"/>
                <a:ext cx="8000861" cy="1230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5.5.1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的可行点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如果梯度向量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线性无关，称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是约束的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正则点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(regular point).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B921174-BCCF-4609-955C-24C3FDFF8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28" y="1139724"/>
                <a:ext cx="8000861" cy="1230080"/>
              </a:xfrm>
              <a:prstGeom prst="rect">
                <a:avLst/>
              </a:prstGeom>
              <a:blipFill>
                <a:blip r:embed="rId4"/>
                <a:stretch>
                  <a:fillRect l="-1220" t="-5446" b="-10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D8496BD-B513-4930-813E-8A6F11ECC6D4}"/>
                  </a:ext>
                </a:extLst>
              </p:cNvPr>
              <p:cNvSpPr txBox="1"/>
              <p:nvPr/>
            </p:nvSpPr>
            <p:spPr>
              <a:xfrm>
                <a:off x="573650" y="5436177"/>
                <a:ext cx="4195243" cy="860748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是互补松弛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(complementary slackness)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条件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D8496BD-B513-4930-813E-8A6F11ECC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50" y="5436177"/>
                <a:ext cx="4195243" cy="860748"/>
              </a:xfrm>
              <a:prstGeom prst="rect">
                <a:avLst/>
              </a:prstGeom>
              <a:blipFill>
                <a:blip r:embed="rId8"/>
                <a:stretch>
                  <a:fillRect l="-2180" t="-7801" b="-16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5AA60FD2-41CB-4AB1-9846-04D09A604770}"/>
              </a:ext>
            </a:extLst>
          </p:cNvPr>
          <p:cNvGrpSpPr/>
          <p:nvPr/>
        </p:nvGrpSpPr>
        <p:grpSpPr>
          <a:xfrm>
            <a:off x="486926" y="2733206"/>
            <a:ext cx="8051145" cy="2377610"/>
            <a:chOff x="486926" y="2733206"/>
            <a:chExt cx="8051145" cy="2377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F16F040-D823-48F0-9C84-7CE826D766B5}"/>
                    </a:ext>
                  </a:extLst>
                </p:cNvPr>
                <p:cNvSpPr/>
                <p:nvPr/>
              </p:nvSpPr>
              <p:spPr>
                <a:xfrm>
                  <a:off x="503043" y="2733206"/>
                  <a:ext cx="8035028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定理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5.5.1</a:t>
                  </a:r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 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设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+mj-lt"/>
                      <a:ea typeface="黑体" panose="02010609060101010101" pitchFamily="49" charset="-122"/>
                    </a:rPr>
                    <a:t>(MP)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+mj-lt"/>
                      <a:ea typeface="黑体" panose="02010609060101010101" pitchFamily="49" charset="-122"/>
                    </a:rPr>
                    <a:t>中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𝒉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若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𝑋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是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(MP)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的</a:t>
                  </a:r>
                  <a:r>
                    <a:rPr lang="zh-CN" altLang="en-US" dirty="0">
                      <a:solidFill>
                        <a:srgbClr val="7030A0"/>
                      </a:solidFill>
                      <a:ea typeface="黑体" panose="02010609060101010101" pitchFamily="49" charset="-122"/>
                    </a:rPr>
                    <a:t>正则</a:t>
                  </a:r>
                  <a14:m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局部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极小点</a:t>
                  </a:r>
                  <a:r>
                    <a:rPr lang="en-US" altLang="zh-CN" dirty="0"/>
                    <a:t>,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则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存在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唯一的</a:t>
                  </a:r>
                  <a14:m>
                    <m:oMath xmlns:m="http://schemas.openxmlformats.org/officeDocument/2006/math">
                      <m:r>
                        <a:rPr lang="zh-CN" altLang="en-US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向量</m:t>
                      </m:r>
                      <m:r>
                        <a:rPr lang="zh-CN" alt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𝝁</m:t>
                      </m:r>
                      <m:r>
                        <a:rPr lang="zh-CN" alt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≥</m:t>
                      </m:r>
                      <m:r>
                        <a:rPr lang="en-US" altLang="zh-CN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𝟎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和</m:t>
                      </m:r>
                      <m:r>
                        <a:rPr lang="zh-CN" alt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𝝀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满足</a:t>
                  </a: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F16F040-D823-48F0-9C84-7CE826D766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43" y="2733206"/>
                  <a:ext cx="8035028" cy="830997"/>
                </a:xfrm>
                <a:prstGeom prst="rect">
                  <a:avLst/>
                </a:prstGeom>
                <a:blipFill>
                  <a:blip r:embed="rId9"/>
                  <a:stretch>
                    <a:fillRect l="-1214" t="-8029" b="-160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F929CE0D-B735-4E5E-89AE-D45E3E3953EF}"/>
                    </a:ext>
                  </a:extLst>
                </p:cNvPr>
                <p:cNvSpPr/>
                <p:nvPr/>
              </p:nvSpPr>
              <p:spPr>
                <a:xfrm>
                  <a:off x="3517910" y="3566555"/>
                  <a:ext cx="250196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𝝁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𝟎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,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F929CE0D-B735-4E5E-89AE-D45E3E3953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7910" y="3566555"/>
                  <a:ext cx="2501967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487" t="-10526" r="-2433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6AE8330C-1067-4B73-8187-084FFEDAD27D}"/>
                    </a:ext>
                  </a:extLst>
                </p:cNvPr>
                <p:cNvSpPr/>
                <p:nvPr/>
              </p:nvSpPr>
              <p:spPr>
                <a:xfrm>
                  <a:off x="3969606" y="4015327"/>
                  <a:ext cx="3583545" cy="49667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6AE8330C-1067-4B73-8187-084FFEDAD2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9606" y="4015327"/>
                  <a:ext cx="3583545" cy="496674"/>
                </a:xfrm>
                <a:prstGeom prst="rect">
                  <a:avLst/>
                </a:prstGeom>
                <a:blipFill>
                  <a:blip r:embed="rId11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8D3FA62-887C-48C2-9228-9FB4A1058B1C}"/>
                    </a:ext>
                  </a:extLst>
                </p:cNvPr>
                <p:cNvSpPr/>
                <p:nvPr/>
              </p:nvSpPr>
              <p:spPr>
                <a:xfrm>
                  <a:off x="486926" y="4563615"/>
                  <a:ext cx="7275005" cy="5472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其中</a:t>
                  </a:r>
                  <a:r>
                    <a:rPr lang="zh-CN" altLang="en-US" dirty="0">
                      <a:solidFill>
                        <a:srgbClr val="C00000"/>
                      </a:solidFill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a14:m>
                  <a:r>
                    <a:rPr lang="en-US" altLang="zh-CN" b="1" dirty="0"/>
                    <a:t>.</a:t>
                  </a:r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8D3FA62-887C-48C2-9228-9FB4A1058B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26" y="4563615"/>
                  <a:ext cx="7275005" cy="547201"/>
                </a:xfrm>
                <a:prstGeom prst="rect">
                  <a:avLst/>
                </a:prstGeom>
                <a:blipFill>
                  <a:blip r:embed="rId12"/>
                  <a:stretch>
                    <a:fillRect l="-1341" t="-10112" r="-335" b="-134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86CC3B0-8505-467B-9568-0D53C787BF6F}"/>
              </a:ext>
            </a:extLst>
          </p:cNvPr>
          <p:cNvGrpSpPr/>
          <p:nvPr/>
        </p:nvGrpSpPr>
        <p:grpSpPr>
          <a:xfrm>
            <a:off x="4719134" y="5477594"/>
            <a:ext cx="4060537" cy="890500"/>
            <a:chOff x="4719134" y="5477594"/>
            <a:chExt cx="4060537" cy="890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80020C89-F278-4D8F-B702-C6DC3ED8A61D}"/>
                    </a:ext>
                  </a:extLst>
                </p:cNvPr>
                <p:cNvSpPr txBox="1"/>
                <p:nvPr/>
              </p:nvSpPr>
              <p:spPr>
                <a:xfrm>
                  <a:off x="5196126" y="5477594"/>
                  <a:ext cx="3583545" cy="890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0" dirty="0" err="1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i</a:t>
                  </a:r>
                  <a:r>
                    <a:rPr lang="en-US" altLang="zh-CN" b="0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&lt;0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=0</m:t>
                      </m:r>
                    </m:oMath>
                  </a14:m>
                  <a:endParaRPr lang="en-US" altLang="zh-CN" dirty="0">
                    <a:solidFill>
                      <a:schemeClr val="tx1"/>
                    </a:solidFill>
                    <a:latin typeface="+mj-lt"/>
                    <a:ea typeface="+mn-ea"/>
                  </a:endParaRPr>
                </a:p>
                <a:p>
                  <a:r>
                    <a:rPr lang="en-US" altLang="zh-CN" dirty="0">
                      <a:solidFill>
                        <a:schemeClr val="tx1"/>
                      </a:solidFill>
                      <a:latin typeface="+mj-lt"/>
                      <a:ea typeface="+mn-ea"/>
                    </a:rPr>
                    <a:t>ii)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&gt;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+mj-lt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80020C89-F278-4D8F-B702-C6DC3ED8A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6126" y="5477594"/>
                  <a:ext cx="3583545" cy="890500"/>
                </a:xfrm>
                <a:prstGeom prst="rect">
                  <a:avLst/>
                </a:prstGeom>
                <a:blipFill>
                  <a:blip r:embed="rId13"/>
                  <a:stretch>
                    <a:fillRect l="-2551" t="-5479" b="-116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箭头: 左右 3">
              <a:extLst>
                <a:ext uri="{FF2B5EF4-FFF2-40B4-BE49-F238E27FC236}">
                  <a16:creationId xmlns:a16="http://schemas.microsoft.com/office/drawing/2014/main" id="{C4888517-35BC-4FE9-87C0-8421C57EF1C3}"/>
                </a:ext>
              </a:extLst>
            </p:cNvPr>
            <p:cNvSpPr/>
            <p:nvPr/>
          </p:nvSpPr>
          <p:spPr bwMode="auto">
            <a:xfrm>
              <a:off x="4719134" y="5773313"/>
              <a:ext cx="407623" cy="186475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100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28808" y="124079"/>
                <a:ext cx="8420348" cy="853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构造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4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4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𝝀</m:t>
                            </m:r>
                          </m:e>
                          <m:sup>
                            <m:r>
                              <a:rPr lang="en-US" altLang="zh-CN" sz="4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4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44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𝝁</m:t>
                            </m:r>
                          </m:e>
                          <m:sup>
                            <m:r>
                              <a:rPr lang="en-US" altLang="zh-CN" sz="4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4400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08" y="124079"/>
                <a:ext cx="8420348" cy="853311"/>
              </a:xfrm>
              <a:prstGeom prst="rect">
                <a:avLst/>
              </a:prstGeom>
              <a:blipFill>
                <a:blip r:embed="rId4"/>
                <a:stretch>
                  <a:fillRect t="-13571" b="-2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82E2B772-8F54-4928-B2AB-568CE4E6F8D9}"/>
              </a:ext>
            </a:extLst>
          </p:cNvPr>
          <p:cNvSpPr/>
          <p:nvPr/>
        </p:nvSpPr>
        <p:spPr>
          <a:xfrm>
            <a:off x="738131" y="1977268"/>
            <a:ext cx="1178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思路：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3E021F1-CCE4-401A-9D2D-CE4E613542BD}"/>
                  </a:ext>
                </a:extLst>
              </p:cNvPr>
              <p:cNvSpPr/>
              <p:nvPr/>
            </p:nvSpPr>
            <p:spPr>
              <a:xfrm>
                <a:off x="4515114" y="1907951"/>
                <a:ext cx="39220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++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，设</a:t>
                </a: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3E021F1-CCE4-401A-9D2D-CE4E61354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114" y="1907951"/>
                <a:ext cx="3922005" cy="461665"/>
              </a:xfrm>
              <a:prstGeom prst="rect">
                <a:avLst/>
              </a:prstGeom>
              <a:blipFill>
                <a:blip r:embed="rId5"/>
                <a:stretch>
                  <a:fillRect l="-2488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AD8F2A-BD10-43BA-A024-58E3C5E34A09}"/>
                  </a:ext>
                </a:extLst>
              </p:cNvPr>
              <p:cNvSpPr/>
              <p:nvPr/>
            </p:nvSpPr>
            <p:spPr>
              <a:xfrm>
                <a:off x="463613" y="3040218"/>
                <a:ext cx="8631400" cy="829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𝛿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≔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𝒉</m:t>
                                  </m:r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(</m:t>
                                  </m:r>
                                  <m:r>
                                    <a:rPr lang="en-US" altLang="zh-CN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2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𝒈</m:t>
                                      </m:r>
                                    </m:e>
                                    <m:sup>
                                      <m:r>
                                        <a:rPr lang="en-US" altLang="zh-CN" sz="2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</m:t>
                                      </m:r>
                                    </m:sup>
                                  </m:sSup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(</m:t>
                                  </m:r>
                                  <m:r>
                                    <a:rPr lang="en-US" altLang="zh-CN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AD8F2A-BD10-43BA-A024-58E3C5E34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13" y="3040218"/>
                <a:ext cx="8631400" cy="8295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9430742-2899-4777-976F-073FCAE9640D}"/>
                  </a:ext>
                </a:extLst>
              </p:cNvPr>
              <p:cNvSpPr/>
              <p:nvPr/>
            </p:nvSpPr>
            <p:spPr>
              <a:xfrm>
                <a:off x="791204" y="3715937"/>
                <a:ext cx="7649723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𝒈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9430742-2899-4777-976F-073FCAE96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04" y="3715937"/>
                <a:ext cx="7649723" cy="645048"/>
              </a:xfrm>
              <a:prstGeom prst="rect">
                <a:avLst/>
              </a:prstGeom>
              <a:blipFill>
                <a:blip r:embed="rId7"/>
                <a:stretch>
                  <a:fillRect l="-1275" b="-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136D708-8734-4E04-94C3-8516144AF1DD}"/>
                  </a:ext>
                </a:extLst>
              </p:cNvPr>
              <p:cNvSpPr/>
              <p:nvPr/>
            </p:nvSpPr>
            <p:spPr>
              <a:xfrm>
                <a:off x="747138" y="947948"/>
                <a:ext cx="78440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证明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 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的局部最优性，存在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使得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136D708-8734-4E04-94C3-8516144AF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38" y="947948"/>
                <a:ext cx="7844010" cy="461665"/>
              </a:xfrm>
              <a:prstGeom prst="rect">
                <a:avLst/>
              </a:prstGeom>
              <a:blipFill>
                <a:blip r:embed="rId8"/>
                <a:stretch>
                  <a:fillRect l="-1244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E7CC8C4-06AD-48E2-8767-E0D92598173F}"/>
                  </a:ext>
                </a:extLst>
              </p:cNvPr>
              <p:cNvSpPr/>
              <p:nvPr/>
            </p:nvSpPr>
            <p:spPr>
              <a:xfrm>
                <a:off x="868308" y="1407039"/>
                <a:ext cx="74258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𝛿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zh-CN" alt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E7CC8C4-06AD-48E2-8767-E0D925981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08" y="1407039"/>
                <a:ext cx="7425815" cy="461665"/>
              </a:xfrm>
              <a:prstGeom prst="rect">
                <a:avLst/>
              </a:prstGeom>
              <a:blipFill>
                <a:blip r:embed="rId9"/>
                <a:stretch>
                  <a:fillRect l="-656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21B16B12-18D4-40AA-8518-04D36CBD997C}"/>
              </a:ext>
            </a:extLst>
          </p:cNvPr>
          <p:cNvGrpSpPr/>
          <p:nvPr/>
        </p:nvGrpSpPr>
        <p:grpSpPr>
          <a:xfrm>
            <a:off x="2058146" y="2436821"/>
            <a:ext cx="2610997" cy="652473"/>
            <a:chOff x="2058146" y="2866481"/>
            <a:chExt cx="2610997" cy="6524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0867304-D9F0-4E2A-95D4-E8406ED4EAA2}"/>
                    </a:ext>
                  </a:extLst>
                </p:cNvPr>
                <p:cNvSpPr/>
                <p:nvPr/>
              </p:nvSpPr>
              <p:spPr>
                <a:xfrm>
                  <a:off x="2058146" y="3050749"/>
                  <a:ext cx="2610997" cy="4682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𝝀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zh-CN" altLang="en-US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𝝁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)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0867304-D9F0-4E2A-95D4-E8406ED4E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146" y="3050749"/>
                  <a:ext cx="2610997" cy="468205"/>
                </a:xfrm>
                <a:prstGeom prst="rect">
                  <a:avLst/>
                </a:prstGeom>
                <a:blipFill>
                  <a:blip r:embed="rId10"/>
                  <a:stretch>
                    <a:fillRect t="-12987" b="-246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19F56F1-561D-4646-AB2A-B25A22E8FE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74808" y="2866481"/>
              <a:ext cx="0" cy="2919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2043776-493E-4C87-94D0-1A509DA53CDC}"/>
                  </a:ext>
                </a:extLst>
              </p:cNvPr>
              <p:cNvSpPr/>
              <p:nvPr/>
            </p:nvSpPr>
            <p:spPr>
              <a:xfrm>
                <a:off x="1742408" y="1992671"/>
                <a:ext cx="27164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构造序列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2043776-493E-4C87-94D0-1A509DA53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408" y="1992671"/>
                <a:ext cx="2716449" cy="461665"/>
              </a:xfrm>
              <a:prstGeom prst="rect">
                <a:avLst/>
              </a:prstGeom>
              <a:blipFill>
                <a:blip r:embed="rId11"/>
                <a:stretch>
                  <a:fillRect l="-3596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B42EEAB-0879-4F80-8F43-2423B31CA2E5}"/>
                  </a:ext>
                </a:extLst>
              </p:cNvPr>
              <p:cNvSpPr/>
              <p:nvPr/>
            </p:nvSpPr>
            <p:spPr>
              <a:xfrm>
                <a:off x="728540" y="4367677"/>
                <a:ext cx="6608696" cy="573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对充分大的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B42EEAB-0879-4F80-8F43-2423B31CA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40" y="4367677"/>
                <a:ext cx="6608696" cy="573106"/>
              </a:xfrm>
              <a:prstGeom prst="rect">
                <a:avLst/>
              </a:prstGeom>
              <a:blipFill>
                <a:blip r:embed="rId12"/>
                <a:stretch>
                  <a:fillRect t="-11702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4312406-5B43-4F8A-85EF-E42344CDB92E}"/>
                  </a:ext>
                </a:extLst>
              </p:cNvPr>
              <p:cNvSpPr/>
              <p:nvPr/>
            </p:nvSpPr>
            <p:spPr>
              <a:xfrm>
                <a:off x="5843616" y="4369614"/>
                <a:ext cx="274461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4312406-5B43-4F8A-85EF-E42344CDB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616" y="4369614"/>
                <a:ext cx="2744619" cy="461665"/>
              </a:xfrm>
              <a:prstGeom prst="rect">
                <a:avLst/>
              </a:prstGeom>
              <a:blipFill>
                <a:blip r:embed="rId1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7F3CCA21-4C84-4755-8C52-D724B1124103}"/>
              </a:ext>
            </a:extLst>
          </p:cNvPr>
          <p:cNvGrpSpPr/>
          <p:nvPr/>
        </p:nvGrpSpPr>
        <p:grpSpPr>
          <a:xfrm>
            <a:off x="454853" y="4720633"/>
            <a:ext cx="8318825" cy="1095632"/>
            <a:chOff x="454853" y="5172329"/>
            <a:chExt cx="8318825" cy="1095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6C8BE53-ADD0-41AC-A3A3-E41FFFA5D233}"/>
                    </a:ext>
                  </a:extLst>
                </p:cNvPr>
                <p:cNvSpPr/>
                <p:nvPr/>
              </p:nvSpPr>
              <p:spPr>
                <a:xfrm>
                  <a:off x="454853" y="5300517"/>
                  <a:ext cx="8318825" cy="96744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𝑚</m:t>
                            </m:r>
                          </m:sup>
                          <m:e>
                            <m: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sup>
                          <m:e>
                            <m: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CN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zh-CN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𝟎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6C8BE53-ADD0-41AC-A3A3-E41FFFA5D2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53" y="5300517"/>
                  <a:ext cx="8318825" cy="967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5F89388B-04EA-4C19-AB92-6E9491C3793D}"/>
                    </a:ext>
                  </a:extLst>
                </p:cNvPr>
                <p:cNvSpPr txBox="1"/>
                <p:nvPr/>
              </p:nvSpPr>
              <p:spPr>
                <a:xfrm>
                  <a:off x="6785887" y="5172329"/>
                  <a:ext cx="8818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⇕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5F89388B-04EA-4C19-AB92-6E9491C379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887" y="5172329"/>
                  <a:ext cx="881853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3616AF9-E7B2-4F5C-9002-D02FDCE120BF}"/>
                  </a:ext>
                </a:extLst>
              </p:cNvPr>
              <p:cNvSpPr/>
              <p:nvPr/>
            </p:nvSpPr>
            <p:spPr>
              <a:xfrm>
                <a:off x="673353" y="5665919"/>
                <a:ext cx="4430187" cy="5330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zh-CN" altLang="en-US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3616AF9-E7B2-4F5C-9002-D02FDCE12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53" y="5665919"/>
                <a:ext cx="4430187" cy="533095"/>
              </a:xfrm>
              <a:prstGeom prst="rect">
                <a:avLst/>
              </a:prstGeom>
              <a:blipFill>
                <a:blip r:embed="rId16"/>
                <a:stretch>
                  <a:fillRect l="-2063" t="-9091" b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18B1DA1-36C8-4E60-A6A8-33C0FA933906}"/>
                  </a:ext>
                </a:extLst>
              </p:cNvPr>
              <p:cNvSpPr/>
              <p:nvPr/>
            </p:nvSpPr>
            <p:spPr>
              <a:xfrm>
                <a:off x="5103540" y="2487484"/>
                <a:ext cx="3446906" cy="51360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0⇔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18B1DA1-36C8-4E60-A6A8-33C0FA933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540" y="2487484"/>
                <a:ext cx="3446906" cy="513602"/>
              </a:xfrm>
              <a:prstGeom prst="rect">
                <a:avLst/>
              </a:prstGeom>
              <a:blipFill>
                <a:blip r:embed="rId1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D260B3E-A740-4820-9AC7-AD0E9FB10569}"/>
                  </a:ext>
                </a:extLst>
              </p:cNvPr>
              <p:cNvSpPr/>
              <p:nvPr/>
            </p:nvSpPr>
            <p:spPr>
              <a:xfrm>
                <a:off x="3712684" y="5674451"/>
                <a:ext cx="5431316" cy="973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i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 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p>
                    </m:sSubSup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𝑗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i</m:t>
                    </m:r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i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对充分大的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D260B3E-A740-4820-9AC7-AD0E9FB105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684" y="5674451"/>
                <a:ext cx="5431316" cy="973856"/>
              </a:xfrm>
              <a:prstGeom prst="rect">
                <a:avLst/>
              </a:prstGeom>
              <a:blipFill>
                <a:blip r:embed="rId18"/>
                <a:stretch>
                  <a:fillRect t="-5000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1679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4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FCA33289-97C8-4646-BA0D-1E4BF59C4611}"/>
              </a:ext>
            </a:extLst>
          </p:cNvPr>
          <p:cNvGrpSpPr/>
          <p:nvPr/>
        </p:nvGrpSpPr>
        <p:grpSpPr>
          <a:xfrm>
            <a:off x="2166249" y="5122934"/>
            <a:ext cx="5942140" cy="1358717"/>
            <a:chOff x="2166249" y="5244121"/>
            <a:chExt cx="5942140" cy="1358717"/>
          </a:xfrm>
        </p:grpSpPr>
        <p:sp>
          <p:nvSpPr>
            <p:cNvPr id="48" name="箭头: 右 47">
              <a:extLst>
                <a:ext uri="{FF2B5EF4-FFF2-40B4-BE49-F238E27FC236}">
                  <a16:creationId xmlns:a16="http://schemas.microsoft.com/office/drawing/2014/main" id="{8819C1F6-CE01-4755-A6B3-BCE410CD43BF}"/>
                </a:ext>
              </a:extLst>
            </p:cNvPr>
            <p:cNvSpPr/>
            <p:nvPr/>
          </p:nvSpPr>
          <p:spPr bwMode="auto">
            <a:xfrm rot="5400000">
              <a:off x="5210205" y="5394641"/>
              <a:ext cx="461665" cy="22138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1B41D36-B51C-425F-A796-87E0FDE95645}"/>
                </a:ext>
              </a:extLst>
            </p:cNvPr>
            <p:cNvGrpSpPr/>
            <p:nvPr/>
          </p:nvGrpSpPr>
          <p:grpSpPr>
            <a:xfrm>
              <a:off x="2166249" y="5244121"/>
              <a:ext cx="5942140" cy="1358717"/>
              <a:chOff x="2166249" y="5244121"/>
              <a:chExt cx="5942140" cy="1358717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D57D87D-3379-46DC-A4BB-D45032F568AB}"/>
                  </a:ext>
                </a:extLst>
              </p:cNvPr>
              <p:cNvSpPr/>
              <p:nvPr/>
            </p:nvSpPr>
            <p:spPr>
              <a:xfrm>
                <a:off x="5648558" y="5244121"/>
                <a:ext cx="6992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(*)</a:t>
                </a:r>
                <a:r>
                  <a:rPr lang="zh-CN" altLang="en-US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16C644AA-1ACA-41C3-8FE9-F29BDD9584E0}"/>
                      </a:ext>
                    </a:extLst>
                  </p:cNvPr>
                  <p:cNvSpPr/>
                  <p:nvPr/>
                </p:nvSpPr>
                <p:spPr>
                  <a:xfrm>
                    <a:off x="2166249" y="5568644"/>
                    <a:ext cx="5942140" cy="103419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∇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∇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  <m:r>
                                <a:rPr lang="zh-CN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r>
                            <a:rPr lang="en-US" altLang="zh-CN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16C644AA-1ACA-41C3-8FE9-F29BDD9584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6249" y="5568644"/>
                    <a:ext cx="5942140" cy="10341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86926" y="122958"/>
                <a:ext cx="8420348" cy="1022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4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4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sz="4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44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altLang="zh-CN" sz="44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CN" sz="4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4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440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𝝁</m:t>
                                </m:r>
                              </m:e>
                              <m:sup>
                                <m:r>
                                  <a:rPr lang="en-US" altLang="zh-CN" sz="44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4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sz="4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  <m:r>
                          <a:rPr lang="en-US" altLang="zh-CN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sz="44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</m:d>
                  </m:oMath>
                </a14:m>
                <a:endParaRPr lang="zh-CN" altLang="en-US" sz="4400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6" y="122958"/>
                <a:ext cx="8420348" cy="1022203"/>
              </a:xfrm>
              <a:prstGeom prst="rect">
                <a:avLst/>
              </a:prstGeom>
              <a:blipFill>
                <a:blip r:embed="rId5"/>
                <a:stretch>
                  <a:fillRect t="-11310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97C5EA6-C42C-41F4-A4C2-4F5877653246}"/>
                  </a:ext>
                </a:extLst>
              </p:cNvPr>
              <p:cNvSpPr/>
              <p:nvPr/>
            </p:nvSpPr>
            <p:spPr>
              <a:xfrm>
                <a:off x="257426" y="1691348"/>
                <a:ext cx="8886574" cy="540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m:rPr>
                        <m:sty m:val="p"/>
                      </m:rP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p>
                        <m: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  <m:r>
                          <a:rPr lang="zh-CN" alt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zh-CN" alt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(*)</a:t>
                </a:r>
                <a:endPara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97C5EA6-C42C-41F4-A4C2-4F5877653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6" y="1691348"/>
                <a:ext cx="8886574" cy="540661"/>
              </a:xfrm>
              <a:prstGeom prst="rect">
                <a:avLst/>
              </a:prstGeom>
              <a:blipFill>
                <a:blip r:embed="rId6"/>
                <a:stretch>
                  <a:fillRect t="-8989" b="-10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096BD09-53E4-4F1F-A056-D05786BC3019}"/>
                  </a:ext>
                </a:extLst>
              </p:cNvPr>
              <p:cNvSpPr/>
              <p:nvPr/>
            </p:nvSpPr>
            <p:spPr>
              <a:xfrm>
                <a:off x="2860689" y="4018354"/>
                <a:ext cx="23061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𝒉</m:t>
                      </m:r>
                      <m:r>
                        <a:rPr lang="en-US" altLang="zh-C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𝒈</m:t>
                      </m:r>
                      <m:r>
                        <a:rPr lang="en-US" altLang="zh-CN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096BD09-53E4-4F1F-A056-D05786BC3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89" y="4018354"/>
                <a:ext cx="2306144" cy="400110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C00EE51-9A6B-4150-A610-84D9011DBDB7}"/>
                  </a:ext>
                </a:extLst>
              </p:cNvPr>
              <p:cNvSpPr/>
              <p:nvPr/>
            </p:nvSpPr>
            <p:spPr>
              <a:xfrm>
                <a:off x="720158" y="1157855"/>
                <a:ext cx="24779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对充分大的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,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C00EE51-9A6B-4150-A610-84D9011DB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8" y="1157855"/>
                <a:ext cx="2477956" cy="461665"/>
              </a:xfrm>
              <a:prstGeom prst="rect">
                <a:avLst/>
              </a:prstGeom>
              <a:blipFill>
                <a:blip r:embed="rId8"/>
                <a:stretch>
                  <a:fillRect l="-3686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6979A0-97A0-4415-B28C-31A07F6884A8}"/>
                  </a:ext>
                </a:extLst>
              </p:cNvPr>
              <p:cNvSpPr/>
              <p:nvPr/>
            </p:nvSpPr>
            <p:spPr>
              <a:xfrm>
                <a:off x="423821" y="2522692"/>
                <a:ext cx="4852482" cy="472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𝒈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zh-CN" altLang="en-US" sz="2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p>
                    </m:sSubSup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  <m:r>
                          <a:rPr lang="zh-CN" altLang="en-US" sz="2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∈</m:t>
                        </m:r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zh-CN" altLang="en-US" sz="20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16979A0-97A0-4415-B28C-31A07F688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1" y="2522692"/>
                <a:ext cx="4852482" cy="472309"/>
              </a:xfrm>
              <a:prstGeom prst="rect">
                <a:avLst/>
              </a:prstGeom>
              <a:blipFill>
                <a:blip r:embed="rId9"/>
                <a:stretch>
                  <a:fillRect l="-1382" t="-98701" b="-148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6E29D1EB-852E-40D7-8C55-D3E8E4C63CE2}"/>
              </a:ext>
            </a:extLst>
          </p:cNvPr>
          <p:cNvGrpSpPr/>
          <p:nvPr/>
        </p:nvGrpSpPr>
        <p:grpSpPr>
          <a:xfrm>
            <a:off x="488504" y="2395859"/>
            <a:ext cx="7656137" cy="1658363"/>
            <a:chOff x="488504" y="2395859"/>
            <a:chExt cx="7656137" cy="1658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47EDF8FD-5930-4F06-A76B-430D10C61B79}"/>
                    </a:ext>
                  </a:extLst>
                </p:cNvPr>
                <p:cNvSpPr/>
                <p:nvPr/>
              </p:nvSpPr>
              <p:spPr>
                <a:xfrm>
                  <a:off x="488504" y="3000396"/>
                  <a:ext cx="37398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sz="2000" dirty="0">
                      <a:solidFill>
                        <a:srgbClr val="7030A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是正则点且</a:t>
                  </a:r>
                  <a:r>
                    <a:rPr lang="en-US" altLang="zh-CN" sz="2000" dirty="0">
                      <a:solidFill>
                        <a:srgbClr val="7030A0"/>
                      </a:solidFill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𝒉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𝒈</m:t>
                      </m:r>
                      <m:r>
                        <a:rPr lang="en-US" altLang="zh-CN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endParaRPr lang="zh-CN" altLang="en-US" sz="20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47EDF8FD-5930-4F06-A76B-430D10C61B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04" y="3000396"/>
                  <a:ext cx="3739806" cy="400110"/>
                </a:xfrm>
                <a:prstGeom prst="rect">
                  <a:avLst/>
                </a:prstGeom>
                <a:blipFill>
                  <a:blip r:embed="rId10"/>
                  <a:stretch>
                    <a:fillRect t="-10606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DB673681-2FC3-4857-A2E1-B857E2034946}"/>
                </a:ext>
              </a:extLst>
            </p:cNvPr>
            <p:cNvSpPr/>
            <p:nvPr/>
          </p:nvSpPr>
          <p:spPr bwMode="auto">
            <a:xfrm rot="5400000">
              <a:off x="4938068" y="2778660"/>
              <a:ext cx="1033143" cy="267541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2F4EA2F8-1840-4FF0-B70C-120D14EDE320}"/>
                    </a:ext>
                  </a:extLst>
                </p:cNvPr>
                <p:cNvSpPr/>
                <p:nvPr/>
              </p:nvSpPr>
              <p:spPr>
                <a:xfrm>
                  <a:off x="999358" y="3442323"/>
                  <a:ext cx="7145283" cy="6118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altLang="zh-CN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=−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2F4EA2F8-1840-4FF0-B70C-120D14EDE3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358" y="3442323"/>
                  <a:ext cx="7145283" cy="6118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2E39E7-B6EF-44A5-A0E2-EAB04BEFA07E}"/>
              </a:ext>
            </a:extLst>
          </p:cNvPr>
          <p:cNvGrpSpPr/>
          <p:nvPr/>
        </p:nvGrpSpPr>
        <p:grpSpPr>
          <a:xfrm>
            <a:off x="988364" y="4032194"/>
            <a:ext cx="7474450" cy="1181699"/>
            <a:chOff x="988364" y="4175415"/>
            <a:chExt cx="7474450" cy="1181699"/>
          </a:xfrm>
        </p:grpSpPr>
        <p:sp>
          <p:nvSpPr>
            <p:cNvPr id="46" name="箭头: 右 45">
              <a:extLst>
                <a:ext uri="{FF2B5EF4-FFF2-40B4-BE49-F238E27FC236}">
                  <a16:creationId xmlns:a16="http://schemas.microsoft.com/office/drawing/2014/main" id="{4926C679-CEBD-4F04-AC0A-322ACFCE328B}"/>
                </a:ext>
              </a:extLst>
            </p:cNvPr>
            <p:cNvSpPr/>
            <p:nvPr/>
          </p:nvSpPr>
          <p:spPr bwMode="auto">
            <a:xfrm rot="5400000">
              <a:off x="5141899" y="4365702"/>
              <a:ext cx="611899" cy="231325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9674CE94-F21E-41C1-BFBD-A04A4A572A1F}"/>
                    </a:ext>
                  </a:extLst>
                </p:cNvPr>
                <p:cNvSpPr/>
                <p:nvPr/>
              </p:nvSpPr>
              <p:spPr>
                <a:xfrm>
                  <a:off x="988364" y="4712066"/>
                  <a:ext cx="7474450" cy="6450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p>
                      </m:sSup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=: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zh-CN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𝝀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zh-CN" altLang="en-US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</m:sSubSup>
                        </m:e>
                      </m:d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9674CE94-F21E-41C1-BFBD-A04A4A572A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364" y="4712066"/>
                  <a:ext cx="7474450" cy="64504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071925A-C2AC-4A6A-AB45-C32308C26B62}"/>
              </a:ext>
            </a:extLst>
          </p:cNvPr>
          <p:cNvGrpSpPr/>
          <p:nvPr/>
        </p:nvGrpSpPr>
        <p:grpSpPr>
          <a:xfrm>
            <a:off x="5474609" y="2499923"/>
            <a:ext cx="3479222" cy="890026"/>
            <a:chOff x="5474609" y="2356703"/>
            <a:chExt cx="3479222" cy="890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DA39574C-14D0-40CC-8EA2-0E9985038587}"/>
                    </a:ext>
                  </a:extLst>
                </p:cNvPr>
                <p:cNvSpPr/>
                <p:nvPr/>
              </p:nvSpPr>
              <p:spPr>
                <a:xfrm>
                  <a:off x="5474609" y="2356703"/>
                  <a:ext cx="3479222" cy="4486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7030A0"/>
                      </a:solidFill>
                      <a:ea typeface="黑体" panose="02010609060101010101" pitchFamily="49" charset="-122"/>
                    </a:rPr>
                    <a:t>令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∇</m:t>
                          </m:r>
                          <m: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endParaRPr lang="zh-CN" alt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DA39574C-14D0-40CC-8EA2-0E99850385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609" y="2356703"/>
                  <a:ext cx="3479222" cy="448649"/>
                </a:xfrm>
                <a:prstGeom prst="rect">
                  <a:avLst/>
                </a:prstGeom>
                <a:blipFill>
                  <a:blip r:embed="rId13"/>
                  <a:stretch>
                    <a:fillRect l="-1751" t="-6757" b="-121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23CFCC6-D63A-4D20-9A5D-88C73213D148}"/>
                    </a:ext>
                  </a:extLst>
                </p:cNvPr>
                <p:cNvSpPr/>
                <p:nvPr/>
              </p:nvSpPr>
              <p:spPr>
                <a:xfrm>
                  <a:off x="5786717" y="2798080"/>
                  <a:ext cx="3134063" cy="4486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∇</m:t>
                            </m:r>
                            <m:r>
                              <a:rPr lang="en-US" altLang="zh-CN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E23CFCC6-D63A-4D20-9A5D-88C73213D1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717" y="2798080"/>
                  <a:ext cx="3134063" cy="448649"/>
                </a:xfrm>
                <a:prstGeom prst="rect">
                  <a:avLst/>
                </a:prstGeom>
                <a:blipFill>
                  <a:blip r:embed="rId14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7F35F3D-696B-4242-BC0B-CD5B6DE20C9A}"/>
                  </a:ext>
                </a:extLst>
              </p:cNvPr>
              <p:cNvSpPr/>
              <p:nvPr/>
            </p:nvSpPr>
            <p:spPr>
              <a:xfrm>
                <a:off x="2801507" y="5216620"/>
                <a:ext cx="23061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𝒉</m:t>
                      </m:r>
                      <m:r>
                        <a:rPr lang="en-US" altLang="zh-C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𝒈</m:t>
                      </m:r>
                      <m:r>
                        <a:rPr lang="en-US" altLang="zh-CN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7F35F3D-696B-4242-BC0B-CD5B6DE20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507" y="5216620"/>
                <a:ext cx="2306144" cy="400110"/>
              </a:xfrm>
              <a:prstGeom prst="rect">
                <a:avLst/>
              </a:prstGeom>
              <a:blipFill>
                <a:blip r:embed="rId15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6629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243211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KKT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929CE0D-B735-4E5E-89AE-D45E3E3953EF}"/>
                  </a:ext>
                </a:extLst>
              </p:cNvPr>
              <p:cNvSpPr/>
              <p:nvPr/>
            </p:nvSpPr>
            <p:spPr>
              <a:xfrm>
                <a:off x="3275544" y="1030776"/>
                <a:ext cx="2380203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zh-CN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929CE0D-B735-4E5E-89AE-D45E3E395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544" y="1030776"/>
                <a:ext cx="2380203" cy="461665"/>
              </a:xfrm>
              <a:prstGeom prst="rect">
                <a:avLst/>
              </a:prstGeom>
              <a:blipFill>
                <a:blip r:embed="rId4"/>
                <a:stretch>
                  <a:fillRect l="-512" t="-10526" r="-230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AE8330C-1067-4B73-8187-084FFEDAD27D}"/>
                  </a:ext>
                </a:extLst>
              </p:cNvPr>
              <p:cNvSpPr/>
              <p:nvPr/>
            </p:nvSpPr>
            <p:spPr>
              <a:xfrm>
                <a:off x="3705202" y="2857807"/>
                <a:ext cx="3425618" cy="49141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AE8330C-1067-4B73-8187-084FFEDAD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202" y="2857807"/>
                <a:ext cx="3425618" cy="491417"/>
              </a:xfrm>
              <a:prstGeom prst="rect">
                <a:avLst/>
              </a:prstGeom>
              <a:blipFill>
                <a:blip r:embed="rId5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6AC4CBC-2462-4833-8AD9-A48B5ED07CAA}"/>
                  </a:ext>
                </a:extLst>
              </p:cNvPr>
              <p:cNvSpPr/>
              <p:nvPr/>
            </p:nvSpPr>
            <p:spPr>
              <a:xfrm>
                <a:off x="3448278" y="1496117"/>
                <a:ext cx="2199716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6AC4CBC-2462-4833-8AD9-A48B5ED07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278" y="1496117"/>
                <a:ext cx="2199716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41EE1E3-AB06-44F0-A8EE-C3238A760E3D}"/>
                  </a:ext>
                </a:extLst>
              </p:cNvPr>
              <p:cNvSpPr/>
              <p:nvPr/>
            </p:nvSpPr>
            <p:spPr>
              <a:xfrm>
                <a:off x="4101801" y="1996180"/>
                <a:ext cx="1552028" cy="83099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41EE1E3-AB06-44F0-A8EE-C3238A760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801" y="1996180"/>
                <a:ext cx="1552028" cy="830997"/>
              </a:xfrm>
              <a:prstGeom prst="rect">
                <a:avLst/>
              </a:prstGeom>
              <a:blipFill>
                <a:blip r:embed="rId7"/>
                <a:stretch>
                  <a:fillRect b="-5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AB69126C-23F0-46C8-A57F-637AC8079073}"/>
              </a:ext>
            </a:extLst>
          </p:cNvPr>
          <p:cNvGrpSpPr/>
          <p:nvPr/>
        </p:nvGrpSpPr>
        <p:grpSpPr>
          <a:xfrm>
            <a:off x="778864" y="1035585"/>
            <a:ext cx="2245267" cy="1167788"/>
            <a:chOff x="1142419" y="1101687"/>
            <a:chExt cx="2245267" cy="1167788"/>
          </a:xfrm>
        </p:grpSpPr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id="{CB50B050-DDC7-4A1F-975A-1E5FC6DD9CE2}"/>
                </a:ext>
              </a:extLst>
            </p:cNvPr>
            <p:cNvSpPr/>
            <p:nvPr/>
          </p:nvSpPr>
          <p:spPr bwMode="auto">
            <a:xfrm>
              <a:off x="3046163" y="1101687"/>
              <a:ext cx="341523" cy="1167788"/>
            </a:xfrm>
            <a:prstGeom prst="leftBrac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7286379-6ED2-4CCD-A619-BE6A97EC5CE5}"/>
                </a:ext>
              </a:extLst>
            </p:cNvPr>
            <p:cNvSpPr txBox="1"/>
            <p:nvPr/>
          </p:nvSpPr>
          <p:spPr>
            <a:xfrm>
              <a:off x="1142419" y="1181904"/>
              <a:ext cx="1875843" cy="46166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对偶可行性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DC611F7-D38C-4C32-9634-6EFC6D002FA3}"/>
              </a:ext>
            </a:extLst>
          </p:cNvPr>
          <p:cNvGrpSpPr/>
          <p:nvPr/>
        </p:nvGrpSpPr>
        <p:grpSpPr>
          <a:xfrm>
            <a:off x="6149622" y="1975061"/>
            <a:ext cx="2008046" cy="830997"/>
            <a:chOff x="6665206" y="1873678"/>
            <a:chExt cx="2008046" cy="830997"/>
          </a:xfrm>
        </p:grpSpPr>
        <p:sp>
          <p:nvSpPr>
            <p:cNvPr id="8" name="右大括号 7">
              <a:extLst>
                <a:ext uri="{FF2B5EF4-FFF2-40B4-BE49-F238E27FC236}">
                  <a16:creationId xmlns:a16="http://schemas.microsoft.com/office/drawing/2014/main" id="{A0E692BA-4A7B-4841-AD7B-224100772E02}"/>
                </a:ext>
              </a:extLst>
            </p:cNvPr>
            <p:cNvSpPr/>
            <p:nvPr/>
          </p:nvSpPr>
          <p:spPr bwMode="auto">
            <a:xfrm>
              <a:off x="6665206" y="1873678"/>
              <a:ext cx="132203" cy="830997"/>
            </a:xfrm>
            <a:prstGeom prst="rightBrac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2396117-1740-4596-AF84-C12682296287}"/>
                </a:ext>
              </a:extLst>
            </p:cNvPr>
            <p:cNvSpPr txBox="1"/>
            <p:nvPr/>
          </p:nvSpPr>
          <p:spPr>
            <a:xfrm>
              <a:off x="6797409" y="2038933"/>
              <a:ext cx="1875843" cy="46166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原始可行性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376D56-F1E5-41DF-8622-AD27FC7E09F1}"/>
              </a:ext>
            </a:extLst>
          </p:cNvPr>
          <p:cNvGrpSpPr/>
          <p:nvPr/>
        </p:nvGrpSpPr>
        <p:grpSpPr>
          <a:xfrm>
            <a:off x="641164" y="2754307"/>
            <a:ext cx="2493137" cy="603994"/>
            <a:chOff x="1428527" y="1357006"/>
            <a:chExt cx="1907931" cy="60399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22" name="左大括号 21">
              <a:extLst>
                <a:ext uri="{FF2B5EF4-FFF2-40B4-BE49-F238E27FC236}">
                  <a16:creationId xmlns:a16="http://schemas.microsoft.com/office/drawing/2014/main" id="{1628DF2B-8D04-4DFC-BF8C-1804A3470C83}"/>
                </a:ext>
              </a:extLst>
            </p:cNvPr>
            <p:cNvSpPr/>
            <p:nvPr/>
          </p:nvSpPr>
          <p:spPr bwMode="auto">
            <a:xfrm>
              <a:off x="3147335" y="1357006"/>
              <a:ext cx="189123" cy="603994"/>
            </a:xfrm>
            <a:prstGeom prst="leftBrac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4774E6-60FE-43C3-BB71-F1F5A47F0201}"/>
                </a:ext>
              </a:extLst>
            </p:cNvPr>
            <p:cNvSpPr txBox="1"/>
            <p:nvPr/>
          </p:nvSpPr>
          <p:spPr>
            <a:xfrm>
              <a:off x="1428527" y="1454748"/>
              <a:ext cx="1722558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互补松弛条件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B47A186-1DFF-4146-B27F-3A38C68E2509}"/>
                  </a:ext>
                </a:extLst>
              </p:cNvPr>
              <p:cNvSpPr txBox="1"/>
              <p:nvPr/>
            </p:nvSpPr>
            <p:spPr>
              <a:xfrm>
                <a:off x="721156" y="3428545"/>
                <a:ext cx="794911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以上三组条件称作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Karush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-Kuhn-Tucker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条件，简称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条件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称满足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条件的点对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𝝁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对，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是问题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en-US" altLang="zh-CN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KKT</a:t>
                </a:r>
                <a:r>
                  <a:rPr lang="zh-CN" altLang="en-US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点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𝝀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𝝁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是与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对应的</a:t>
                </a:r>
                <a:r>
                  <a:rPr lang="en-US" altLang="zh-CN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Lagrange</a:t>
                </a:r>
                <a:r>
                  <a:rPr lang="zh-CN" altLang="en-US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乘子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B47A186-1DFF-4146-B27F-3A38C68E2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56" y="3428545"/>
                <a:ext cx="7949117" cy="1569660"/>
              </a:xfrm>
              <a:prstGeom prst="rect">
                <a:avLst/>
              </a:prstGeom>
              <a:blipFill>
                <a:blip r:embed="rId8"/>
                <a:stretch>
                  <a:fillRect l="-997" t="-4264" r="-1227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2307360-E159-4015-9D25-3CB6AA9A102A}"/>
                  </a:ext>
                </a:extLst>
              </p:cNvPr>
              <p:cNvSpPr txBox="1"/>
              <p:nvPr/>
            </p:nvSpPr>
            <p:spPr>
              <a:xfrm>
                <a:off x="733379" y="4611009"/>
                <a:ext cx="7936893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当对每个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中有且仅有一个等于零时，称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严格互补松弛条件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成立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2307360-E159-4015-9D25-3CB6AA9A1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79" y="4611009"/>
                <a:ext cx="7936893" cy="860748"/>
              </a:xfrm>
              <a:prstGeom prst="rect">
                <a:avLst/>
              </a:prstGeom>
              <a:blipFill>
                <a:blip r:embed="rId9"/>
                <a:stretch>
                  <a:fillRect l="-998" t="-7746" r="-1229" b="-15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014A387-CBE7-4CC3-98BF-DE64FF011C8E}"/>
                  </a:ext>
                </a:extLst>
              </p:cNvPr>
              <p:cNvSpPr txBox="1"/>
              <p:nvPr/>
            </p:nvSpPr>
            <p:spPr>
              <a:xfrm>
                <a:off x="710139" y="5352445"/>
                <a:ext cx="79601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局部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正则极小点，存在</a:t>
                </a:r>
                <a:r>
                  <a:rPr lang="zh-CN" altLang="en-US" dirty="0">
                    <a:solidFill>
                      <a:srgbClr val="7030A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唯一的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对应的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Lagrange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乘子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014A387-CBE7-4CC3-98BF-DE64FF011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39" y="5352445"/>
                <a:ext cx="7960135" cy="830997"/>
              </a:xfrm>
              <a:prstGeom prst="rect">
                <a:avLst/>
              </a:prstGeom>
              <a:blipFill>
                <a:blip r:embed="rId10"/>
                <a:stretch>
                  <a:fillRect l="-995" t="-8088" r="-1225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3723A65E-67A0-4279-BF73-69C0B2153FE3}"/>
              </a:ext>
            </a:extLst>
          </p:cNvPr>
          <p:cNvSpPr txBox="1"/>
          <p:nvPr/>
        </p:nvSpPr>
        <p:spPr>
          <a:xfrm>
            <a:off x="710139" y="6100187"/>
            <a:ext cx="587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Arial" panose="020B0604020202020204" pitchFamily="34" charset="0"/>
              </a:rPr>
              <a:t>非正则的局部极小点不一定是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Arial" panose="020B0604020202020204" pitchFamily="34" charset="0"/>
              </a:rPr>
              <a:t>KKT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Arial" panose="020B0604020202020204" pitchFamily="34" charset="0"/>
              </a:rPr>
              <a:t>点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90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426953D6-D0F2-4468-87F1-EA5F95C84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74" y="1407302"/>
            <a:ext cx="4568802" cy="34240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一阶必要条件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44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C7C737D-9170-4B29-8AEE-00562B5772DB}"/>
              </a:ext>
            </a:extLst>
          </p:cNvPr>
          <p:cNvGrpSpPr/>
          <p:nvPr/>
        </p:nvGrpSpPr>
        <p:grpSpPr>
          <a:xfrm>
            <a:off x="672373" y="1156454"/>
            <a:ext cx="6775025" cy="495905"/>
            <a:chOff x="782542" y="1244590"/>
            <a:chExt cx="6775025" cy="4959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4E6B9AEA-F9DE-4EC5-B391-C2DB3A435236}"/>
                    </a:ext>
                  </a:extLst>
                </p:cNvPr>
                <p:cNvSpPr txBox="1"/>
                <p:nvPr/>
              </p:nvSpPr>
              <p:spPr>
                <a:xfrm>
                  <a:off x="782542" y="1244590"/>
                  <a:ext cx="3321813" cy="4959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4E6B9AEA-F9DE-4EC5-B391-C2DB3A4352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42" y="1244590"/>
                  <a:ext cx="3321813" cy="495905"/>
                </a:xfrm>
                <a:prstGeom prst="rect">
                  <a:avLst/>
                </a:prstGeom>
                <a:blipFill>
                  <a:blip r:embed="rId5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62CC299-0CFD-475D-BA6D-863409CE74C0}"/>
                    </a:ext>
                  </a:extLst>
                </p:cNvPr>
                <p:cNvSpPr txBox="1"/>
                <p:nvPr/>
              </p:nvSpPr>
              <p:spPr>
                <a:xfrm>
                  <a:off x="3934816" y="1257962"/>
                  <a:ext cx="3622751" cy="3743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62CC299-0CFD-475D-BA6D-863409CE74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816" y="1257962"/>
                  <a:ext cx="3622751" cy="374333"/>
                </a:xfrm>
                <a:prstGeom prst="rect">
                  <a:avLst/>
                </a:prstGeom>
                <a:blipFill>
                  <a:blip r:embed="rId6"/>
                  <a:stretch>
                    <a:fillRect l="-3866" b="-360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83FE3D-C7E2-42FC-BBFF-0BE46010B43C}"/>
                  </a:ext>
                </a:extLst>
              </p:cNvPr>
              <p:cNvSpPr txBox="1"/>
              <p:nvPr/>
            </p:nvSpPr>
            <p:spPr>
              <a:xfrm>
                <a:off x="1044307" y="1970777"/>
                <a:ext cx="2291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=(−1,−1)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83FE3D-C7E2-42FC-BBFF-0BE46010B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07" y="1970777"/>
                <a:ext cx="2291508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C7A7A8-DA84-4FBA-A348-DC2C9996CB5D}"/>
                  </a:ext>
                </a:extLst>
              </p:cNvPr>
              <p:cNvSpPr txBox="1"/>
              <p:nvPr/>
            </p:nvSpPr>
            <p:spPr>
              <a:xfrm>
                <a:off x="672373" y="3501913"/>
                <a:ext cx="4794633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C7A7A8-DA84-4FBA-A348-DC2C9996C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73" y="3501913"/>
                <a:ext cx="4794633" cy="705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3A410-478D-4444-8E33-049131ADF01A}"/>
                  </a:ext>
                </a:extLst>
              </p:cNvPr>
              <p:cNvSpPr txBox="1"/>
              <p:nvPr/>
            </p:nvSpPr>
            <p:spPr>
              <a:xfrm>
                <a:off x="959119" y="4567525"/>
                <a:ext cx="3321813" cy="52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3A410-478D-4444-8E33-049131AD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19" y="4567525"/>
                <a:ext cx="3321813" cy="5230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C16DBC-24CE-4FFB-9C11-2F75AD2085C1}"/>
                  </a:ext>
                </a:extLst>
              </p:cNvPr>
              <p:cNvSpPr txBox="1"/>
              <p:nvPr/>
            </p:nvSpPr>
            <p:spPr>
              <a:xfrm>
                <a:off x="4159438" y="4408972"/>
                <a:ext cx="1496558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C16DBC-24CE-4FFB-9C11-2F75AD208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438" y="4408972"/>
                <a:ext cx="1496558" cy="7838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F9E0BC4-3752-43A7-BC67-3D3C69F7A017}"/>
                  </a:ext>
                </a:extLst>
              </p:cNvPr>
              <p:cNvSpPr txBox="1"/>
              <p:nvPr/>
            </p:nvSpPr>
            <p:spPr>
              <a:xfrm>
                <a:off x="1134240" y="5655888"/>
                <a:ext cx="59716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由图知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(−1,−1)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是该问题唯一的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KKT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点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F9E0BC4-3752-43A7-BC67-3D3C69F7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40" y="5655888"/>
                <a:ext cx="5971642" cy="461665"/>
              </a:xfrm>
              <a:prstGeom prst="rect">
                <a:avLst/>
              </a:prstGeom>
              <a:blipFill>
                <a:blip r:embed="rId11"/>
                <a:stretch>
                  <a:fillRect l="-1531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01A30CD-CEAE-464F-A7BE-6B2B1A395CC1}"/>
                  </a:ext>
                </a:extLst>
              </p:cNvPr>
              <p:cNvSpPr txBox="1"/>
              <p:nvPr/>
            </p:nvSpPr>
            <p:spPr>
              <a:xfrm>
                <a:off x="993252" y="2403878"/>
                <a:ext cx="20111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01A30CD-CEAE-464F-A7BE-6B2B1A395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52" y="2403878"/>
                <a:ext cx="2011150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083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7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93B8A4A4-580A-4D31-8FBA-A3C740E1B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289" y="2295028"/>
            <a:ext cx="4121575" cy="2078842"/>
          </a:xfrm>
          <a:prstGeom prst="rect">
            <a:avLst/>
          </a:prstGeom>
        </p:spPr>
      </p:pic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19150" y="368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endParaRPr lang="en-US" altLang="zh-CN" sz="3600" b="1" dirty="0">
              <a:solidFill>
                <a:srgbClr val="CC000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3ED6579A-1F2E-4C5A-8E00-B925C52BC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04" y="349086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一阶条件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—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例 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大黑体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69B4C8-EA85-46BB-98A3-3069C34DFD12}"/>
              </a:ext>
            </a:extLst>
          </p:cNvPr>
          <p:cNvGrpSpPr/>
          <p:nvPr/>
        </p:nvGrpSpPr>
        <p:grpSpPr>
          <a:xfrm>
            <a:off x="272279" y="2347543"/>
            <a:ext cx="4459326" cy="2071688"/>
            <a:chOff x="463169" y="2641600"/>
            <a:chExt cx="4459326" cy="207168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219" name="Object 10"/>
                <p:cNvGraphicFramePr>
                  <a:graphicFrameLocks noChangeAspect="1"/>
                </p:cNvGraphicFramePr>
                <p:nvPr/>
              </p:nvGraphicFramePr>
              <p:xfrm>
                <a:off x="474320" y="2641600"/>
                <a:ext cx="4448175" cy="20716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Visio" r:id="rId3" imgW="2948513" imgH="1372657" progId="Visio.Drawing.11">
                        <p:embed/>
                      </p:oleObj>
                    </mc:Choice>
                    <mc:Fallback>
                      <p:oleObj name="Visio" r:id="rId3" imgW="2948513" imgH="1372657" progId="Visio.Drawing.11">
                        <p:embed/>
                        <p:pic>
                          <p:nvPicPr>
                            <p:cNvPr id="9219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4320" y="2641600"/>
                              <a:ext cx="4448175" cy="20716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219" name="Object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86051290"/>
                    </p:ext>
                  </p:extLst>
                </p:nvPr>
              </p:nvGraphicFramePr>
              <p:xfrm>
                <a:off x="474320" y="2641600"/>
                <a:ext cx="4448175" cy="20716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10" name="Visio" r:id="rId6" imgW="2948513" imgH="1372657" progId="Visio.Drawing.11">
                        <p:embed/>
                      </p:oleObj>
                    </mc:Choice>
                    <mc:Fallback>
                      <p:oleObj name="Visio" r:id="rId6" imgW="2948513" imgH="1372657" progId="Visio.Drawing.11">
                        <p:embed/>
                        <p:pic>
                          <p:nvPicPr>
                            <p:cNvPr id="9219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4320" y="2641600"/>
                              <a:ext cx="4448175" cy="20716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3201E93-A655-4ABC-9981-C684FB221353}"/>
                    </a:ext>
                  </a:extLst>
                </p:cNvPr>
                <p:cNvSpPr txBox="1"/>
                <p:nvPr/>
              </p:nvSpPr>
              <p:spPr>
                <a:xfrm flipH="1">
                  <a:off x="463169" y="3548748"/>
                  <a:ext cx="767470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3201E93-A655-4ABC-9981-C684FB2213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3169" y="3548748"/>
                  <a:ext cx="767470" cy="430887"/>
                </a:xfrm>
                <a:prstGeom prst="rect">
                  <a:avLst/>
                </a:prstGeom>
                <a:blipFill>
                  <a:blip r:embed="rId8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4DF4B3E-71DE-478A-87F6-C86BD7D6BBFA}"/>
                    </a:ext>
                  </a:extLst>
                </p:cNvPr>
                <p:cNvSpPr txBox="1"/>
                <p:nvPr/>
              </p:nvSpPr>
              <p:spPr>
                <a:xfrm flipH="1">
                  <a:off x="1844671" y="4206316"/>
                  <a:ext cx="767470" cy="4308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2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4DF4B3E-71DE-478A-87F6-C86BD7D6B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44671" y="4206316"/>
                  <a:ext cx="767470" cy="430887"/>
                </a:xfrm>
                <a:prstGeom prst="rect">
                  <a:avLst/>
                </a:prstGeom>
                <a:blipFill>
                  <a:blip r:embed="rId9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17E2C08-47DE-4D2C-8FBE-EF61F401FFB3}"/>
                  </a:ext>
                </a:extLst>
              </p:cNvPr>
              <p:cNvSpPr txBox="1"/>
              <p:nvPr/>
            </p:nvSpPr>
            <p:spPr>
              <a:xfrm>
                <a:off x="722456" y="1800936"/>
                <a:ext cx="2060218" cy="47083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=(−</m:t>
                      </m:r>
                      <m:rad>
                        <m:radPr>
                          <m:degHide m:val="on"/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ra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,0)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17E2C08-47DE-4D2C-8FBE-EF61F401F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56" y="1800936"/>
                <a:ext cx="2060218" cy="4708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36" name="Text Box 20"/>
              <p:cNvSpPr txBox="1">
                <a:spLocks noChangeArrowheads="1"/>
              </p:cNvSpPr>
              <p:nvPr/>
            </p:nvSpPr>
            <p:spPr bwMode="auto">
              <a:xfrm>
                <a:off x="903305" y="6006879"/>
                <a:ext cx="2737620" cy="463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(−</m:t>
                    </m:r>
                    <m:rad>
                      <m:radPr>
                        <m:degHide m:val="on"/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2</m:t>
                        </m:r>
                      </m:e>
                    </m:ra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,0)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KKT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236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3305" y="6006879"/>
                <a:ext cx="2737620" cy="463973"/>
              </a:xfrm>
              <a:prstGeom prst="rect">
                <a:avLst/>
              </a:prstGeom>
              <a:blipFill>
                <a:blip r:embed="rId16"/>
                <a:stretch>
                  <a:fillRect l="-1336" t="-5263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A20075F-AC64-4F13-8A03-4A0B9225EF1F}"/>
                  </a:ext>
                </a:extLst>
              </p:cNvPr>
              <p:cNvSpPr txBox="1"/>
              <p:nvPr/>
            </p:nvSpPr>
            <p:spPr>
              <a:xfrm>
                <a:off x="2646736" y="1712898"/>
                <a:ext cx="4389371" cy="65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pt-BR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1, 2</m:t>
                        </m:r>
                      </m:e>
                    </m:d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lang="en-US" altLang="zh-CN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A20075F-AC64-4F13-8A03-4A0B9225E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736" y="1712898"/>
                <a:ext cx="4389371" cy="65466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54910AF-96FD-4A9C-AA3B-99443DEE99DB}"/>
                  </a:ext>
                </a:extLst>
              </p:cNvPr>
              <p:cNvSpPr txBox="1"/>
              <p:nvPr/>
            </p:nvSpPr>
            <p:spPr>
              <a:xfrm>
                <a:off x="1064433" y="4958049"/>
                <a:ext cx="1947676" cy="856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𝝁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54910AF-96FD-4A9C-AA3B-99443DEE9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33" y="4958049"/>
                <a:ext cx="1947676" cy="85677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43A68BFE-C3D2-4FBC-84C2-D942B9BDC41C}"/>
              </a:ext>
            </a:extLst>
          </p:cNvPr>
          <p:cNvGrpSpPr/>
          <p:nvPr/>
        </p:nvGrpSpPr>
        <p:grpSpPr>
          <a:xfrm>
            <a:off x="6881870" y="4540396"/>
            <a:ext cx="1947676" cy="1389265"/>
            <a:chOff x="7135260" y="4551413"/>
            <a:chExt cx="1947676" cy="1389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C1DB60B-4CB6-4B5F-AB3C-BBB6E1D38FC7}"/>
                    </a:ext>
                  </a:extLst>
                </p:cNvPr>
                <p:cNvSpPr txBox="1"/>
                <p:nvPr/>
              </p:nvSpPr>
              <p:spPr>
                <a:xfrm>
                  <a:off x="7658684" y="4551413"/>
                  <a:ext cx="140909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=(1,0)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C1DB60B-4CB6-4B5F-AB3C-BBB6E1D38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684" y="4551413"/>
                  <a:ext cx="1409096" cy="430887"/>
                </a:xfrm>
                <a:prstGeom prst="rect">
                  <a:avLst/>
                </a:prstGeom>
                <a:blipFill>
                  <a:blip r:embed="rId1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30" name="Text Box 26"/>
            <p:cNvSpPr txBox="1">
              <a:spLocks noChangeArrowheads="1"/>
            </p:cNvSpPr>
            <p:nvPr/>
          </p:nvSpPr>
          <p:spPr bwMode="auto">
            <a:xfrm>
              <a:off x="7411611" y="5509791"/>
              <a:ext cx="15875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200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rPr>
                <a:t>非</a:t>
              </a:r>
              <a:r>
                <a:rPr lang="en-US" altLang="zh-CN" sz="2200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rPr>
                <a:t>KKT</a:t>
              </a:r>
              <a:r>
                <a:rPr lang="zh-CN" altLang="en-US" sz="2200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rPr>
                <a:t>点</a:t>
              </a:r>
              <a:r>
                <a:rPr lang="en-US" altLang="zh-CN" sz="2200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0883E60-F142-4A6A-8078-9EF6B10815EE}"/>
                    </a:ext>
                  </a:extLst>
                </p:cNvPr>
                <p:cNvSpPr txBox="1"/>
                <p:nvPr/>
              </p:nvSpPr>
              <p:spPr>
                <a:xfrm>
                  <a:off x="7135260" y="5011184"/>
                  <a:ext cx="194767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)=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 2</m:t>
                            </m:r>
                          </m:e>
                        </m:d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0883E60-F142-4A6A-8078-9EF6B1081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260" y="5011184"/>
                  <a:ext cx="1947676" cy="430887"/>
                </a:xfrm>
                <a:prstGeom prst="rect">
                  <a:avLst/>
                </a:prstGeom>
                <a:blipFill>
                  <a:blip r:embed="rId20"/>
                  <a:stretch>
                    <a:fillRect b="-183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AAF7951-0FD1-4F6D-B963-B5E732A2D4EB}"/>
                  </a:ext>
                </a:extLst>
              </p:cNvPr>
              <p:cNvSpPr txBox="1"/>
              <p:nvPr/>
            </p:nvSpPr>
            <p:spPr>
              <a:xfrm>
                <a:off x="4866140" y="4469527"/>
                <a:ext cx="2143779" cy="47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=(</m:t>
                      </m:r>
                      <m:rad>
                        <m:radPr>
                          <m:degHide m:val="on"/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ra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,0)</m:t>
                      </m:r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AAF7951-0FD1-4F6D-B963-B5E732A2D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140" y="4469527"/>
                <a:ext cx="2143779" cy="4708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4C6BEE5D-9539-48AC-8FB6-D58FDFB11AF4}"/>
              </a:ext>
            </a:extLst>
          </p:cNvPr>
          <p:cNvGrpSpPr/>
          <p:nvPr/>
        </p:nvGrpSpPr>
        <p:grpSpPr>
          <a:xfrm>
            <a:off x="4650986" y="4960267"/>
            <a:ext cx="2846303" cy="1583366"/>
            <a:chOff x="5378105" y="4960267"/>
            <a:chExt cx="2846303" cy="15833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E674ABB0-2F25-47B3-9BBE-E8537C0F16F8}"/>
                    </a:ext>
                  </a:extLst>
                </p:cNvPr>
                <p:cNvSpPr txBox="1"/>
                <p:nvPr/>
              </p:nvSpPr>
              <p:spPr>
                <a:xfrm>
                  <a:off x="5694364" y="5297312"/>
                  <a:ext cx="2530044" cy="853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𝝁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,1</m:t>
                            </m:r>
                          </m:e>
                        </m:d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E674ABB0-2F25-47B3-9BBE-E8537C0F1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364" y="5297312"/>
                  <a:ext cx="2530044" cy="8530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3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378105" y="6079660"/>
                  <a:ext cx="2846303" cy="4639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rad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,0)</m:t>
                      </m:r>
                      <m:r>
                        <a:rPr lang="zh-CN" altLang="en-US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m:t>不是</m:t>
                      </m:r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非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KKT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点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9233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78105" y="6079660"/>
                  <a:ext cx="2846303" cy="463973"/>
                </a:xfrm>
                <a:prstGeom prst="rect">
                  <a:avLst/>
                </a:prstGeom>
                <a:blipFill>
                  <a:blip r:embed="rId23"/>
                  <a:stretch>
                    <a:fillRect l="-1499" t="-5263" r="-428" b="-2894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69E08B7-6B0B-42E6-B9CD-D2734A3C1511}"/>
                    </a:ext>
                  </a:extLst>
                </p:cNvPr>
                <p:cNvSpPr txBox="1"/>
                <p:nvPr/>
              </p:nvSpPr>
              <p:spPr>
                <a:xfrm>
                  <a:off x="5405464" y="4960267"/>
                  <a:ext cx="194767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)=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1, 2</m:t>
                            </m:r>
                          </m:e>
                        </m:d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69E08B7-6B0B-42E6-B9CD-D2734A3C1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64" y="4960267"/>
                  <a:ext cx="1947676" cy="430887"/>
                </a:xfrm>
                <a:prstGeom prst="rect">
                  <a:avLst/>
                </a:prstGeom>
                <a:blipFill>
                  <a:blip r:embed="rId2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B074639-F822-49E0-983B-98FCC4462873}"/>
                  </a:ext>
                </a:extLst>
              </p:cNvPr>
              <p:cNvSpPr txBox="1"/>
              <p:nvPr/>
            </p:nvSpPr>
            <p:spPr>
              <a:xfrm>
                <a:off x="275762" y="1145437"/>
                <a:ext cx="3321813" cy="495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B074639-F822-49E0-983B-98FCC4462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62" y="1145437"/>
                <a:ext cx="3321813" cy="495905"/>
              </a:xfrm>
              <a:prstGeom prst="rect">
                <a:avLst/>
              </a:prstGeom>
              <a:blipFill>
                <a:blip r:embed="rId2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C7EB4D0-67AC-4B59-B5C2-6F541CC60F4D}"/>
                  </a:ext>
                </a:extLst>
              </p:cNvPr>
              <p:cNvSpPr txBox="1"/>
              <p:nvPr/>
            </p:nvSpPr>
            <p:spPr>
              <a:xfrm>
                <a:off x="3372953" y="1147792"/>
                <a:ext cx="4856645" cy="374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subject</m:t>
                    </m:r>
                    <m:r>
                      <a:rPr lang="en-US" altLang="zh-CN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to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C7EB4D0-67AC-4B59-B5C2-6F541CC6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53" y="1147792"/>
                <a:ext cx="4856645" cy="374333"/>
              </a:xfrm>
              <a:prstGeom prst="rect">
                <a:avLst/>
              </a:prstGeom>
              <a:blipFill>
                <a:blip r:embed="rId26"/>
                <a:stretch>
                  <a:fillRect l="-2886" t="-27419" b="-43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654C75B-E84E-4059-8B27-56B44BC8200C}"/>
                  </a:ext>
                </a:extLst>
              </p:cNvPr>
              <p:cNvSpPr/>
              <p:nvPr/>
            </p:nvSpPr>
            <p:spPr>
              <a:xfrm>
                <a:off x="6846361" y="1531071"/>
                <a:ext cx="12801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654C75B-E84E-4059-8B27-56B44BC82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361" y="1531071"/>
                <a:ext cx="1280159" cy="461665"/>
              </a:xfrm>
              <a:prstGeom prst="rect">
                <a:avLst/>
              </a:prstGeom>
              <a:blipFill>
                <a:blip r:embed="rId2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84F3E16-5591-4E0F-8FBE-82F24BAE3DC1}"/>
                  </a:ext>
                </a:extLst>
              </p:cNvPr>
              <p:cNvSpPr txBox="1"/>
              <p:nvPr/>
            </p:nvSpPr>
            <p:spPr>
              <a:xfrm>
                <a:off x="348572" y="4350656"/>
                <a:ext cx="4794633" cy="741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84F3E16-5591-4E0F-8FBE-82F24BAE3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72" y="4350656"/>
                <a:ext cx="4794633" cy="74103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" grpId="0"/>
      <p:bldP spid="31" grpId="0"/>
      <p:bldP spid="32" grpId="0"/>
      <p:bldP spid="36" grpId="0"/>
      <p:bldP spid="8" grpId="0"/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30659</TotalTime>
  <Words>2372</Words>
  <Application>Microsoft Office PowerPoint</Application>
  <PresentationFormat>全屏显示(4:3)</PresentationFormat>
  <Paragraphs>227</Paragraphs>
  <Slides>19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大黑体</vt:lpstr>
      <vt:lpstr>黑体</vt:lpstr>
      <vt:lpstr>Arial</vt:lpstr>
      <vt:lpstr>Calibri</vt:lpstr>
      <vt:lpstr>Cambria Math</vt:lpstr>
      <vt:lpstr>Times New Roman</vt:lpstr>
      <vt:lpstr>Wingdings</vt:lpstr>
      <vt:lpstr>最优化理论与算法模板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梓 淺川</cp:lastModifiedBy>
  <cp:revision>4496</cp:revision>
  <cp:lastPrinted>2024-10-21T13:05:46Z</cp:lastPrinted>
  <dcterms:created xsi:type="dcterms:W3CDTF">1997-11-08T17:22:06Z</dcterms:created>
  <dcterms:modified xsi:type="dcterms:W3CDTF">2024-11-02T14:52:30Z</dcterms:modified>
</cp:coreProperties>
</file>