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7"/>
  </p:notesMasterIdLst>
  <p:handoutMasterIdLst>
    <p:handoutMasterId r:id="rId18"/>
  </p:handoutMasterIdLst>
  <p:sldIdLst>
    <p:sldId id="929" r:id="rId2"/>
    <p:sldId id="922" r:id="rId3"/>
    <p:sldId id="934" r:id="rId4"/>
    <p:sldId id="937" r:id="rId5"/>
    <p:sldId id="938" r:id="rId6"/>
    <p:sldId id="939" r:id="rId7"/>
    <p:sldId id="913" r:id="rId8"/>
    <p:sldId id="940" r:id="rId9"/>
    <p:sldId id="941" r:id="rId10"/>
    <p:sldId id="942" r:id="rId11"/>
    <p:sldId id="928" r:id="rId12"/>
    <p:sldId id="896" r:id="rId13"/>
    <p:sldId id="703" r:id="rId14"/>
    <p:sldId id="900" r:id="rId15"/>
    <p:sldId id="904" r:id="rId16"/>
  </p:sldIdLst>
  <p:sldSz cx="9144000" cy="6858000" type="screen4x3"/>
  <p:notesSz cx="6858000" cy="99472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8080"/>
    <a:srgbClr val="00000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1" autoAdjust="0"/>
  </p:normalViewPr>
  <p:slideViewPr>
    <p:cSldViewPr snapToGrid="0">
      <p:cViewPr varScale="1">
        <p:scale>
          <a:sx n="58" d="100"/>
          <a:sy n="58" d="100"/>
        </p:scale>
        <p:origin x="1544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33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741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741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741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0" y="4725918"/>
            <a:ext cx="5027105" cy="447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741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463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735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647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加性高斯白噪声</a:t>
            </a:r>
            <a:r>
              <a:rPr lang="en-US" altLang="zh-CN" dirty="0"/>
              <a:t>(Additive White Gaussian Noise, AWGN)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754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比如线性规划和二次规划，最优解处的积极约束的个数可能超过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083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理论分析中常用</a:t>
            </a:r>
            <a:r>
              <a:rPr lang="en-US" altLang="zh-CN" dirty="0"/>
              <a:t>MFCQ</a:t>
            </a:r>
            <a:r>
              <a:rPr lang="zh-CN" altLang="en-US" dirty="0"/>
              <a:t>；凸优化中常用</a:t>
            </a:r>
            <a:r>
              <a:rPr lang="en-US" altLang="zh-CN" dirty="0"/>
              <a:t>Slater</a:t>
            </a:r>
            <a:r>
              <a:rPr lang="zh-CN" altLang="en-US" dirty="0"/>
              <a:t>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680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6681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327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796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松约束的右端扰动，不改变最优值；积极约束的右端项扰动会改变最优值，改变率取决于乘子的模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255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695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277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2024/10/22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38925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 5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约束优化的理论：约束品性与灵敏度分析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124960" y="6510338"/>
            <a:ext cx="26076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最优化理论与方法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(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最优化基础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40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0.png"/><Relationship Id="rId12" Type="http://schemas.openxmlformats.org/officeDocument/2006/relationships/image" Target="../media/image1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0.png"/><Relationship Id="rId15" Type="http://schemas.openxmlformats.org/officeDocument/2006/relationships/image" Target="../media/image76.png"/><Relationship Id="rId10" Type="http://schemas.openxmlformats.org/officeDocument/2006/relationships/image" Target="../media/image73.png"/><Relationship Id="rId4" Type="http://schemas.openxmlformats.org/officeDocument/2006/relationships/image" Target="../media/image670.png"/><Relationship Id="rId9" Type="http://schemas.openxmlformats.org/officeDocument/2006/relationships/image" Target="../media/image72.png"/><Relationship Id="rId1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3" Type="http://schemas.openxmlformats.org/officeDocument/2006/relationships/notesSlide" Target="../notesSlides/notesSlide6.xml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png"/><Relationship Id="rId1" Type="http://schemas.openxmlformats.org/officeDocument/2006/relationships/tags" Target="../tags/tag1.xml"/><Relationship Id="rId11" Type="http://schemas.openxmlformats.org/officeDocument/2006/relationships/image" Target="../media/image20.png"/><Relationship Id="rId5" Type="http://schemas.openxmlformats.org/officeDocument/2006/relationships/image" Target="../media/image18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137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1504950" y="187821"/>
            <a:ext cx="61341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4400" dirty="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正则性与</a:t>
            </a:r>
            <a:r>
              <a:rPr lang="en-US" altLang="zh-CN" sz="4400" dirty="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KKT</a:t>
            </a:r>
            <a:r>
              <a:rPr lang="zh-CN" altLang="en-US" sz="4400" dirty="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条件</a:t>
            </a:r>
          </a:p>
        </p:txBody>
      </p:sp>
      <p:sp>
        <p:nvSpPr>
          <p:cNvPr id="10245" name="TextBox 1"/>
          <p:cNvSpPr txBox="1">
            <a:spLocks noChangeArrowheads="1"/>
          </p:cNvSpPr>
          <p:nvPr/>
        </p:nvSpPr>
        <p:spPr bwMode="auto">
          <a:xfrm>
            <a:off x="819150" y="995560"/>
            <a:ext cx="7645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/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      设目标和约束函数在所考虑的点处是</a:t>
            </a: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可微的</a:t>
            </a:r>
            <a:r>
              <a:rPr lang="en-US" altLang="zh-CN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. 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那么</a:t>
            </a:r>
            <a:r>
              <a:rPr lang="zh-CN" altLang="en-US" dirty="0">
                <a:solidFill>
                  <a:srgbClr val="C00000"/>
                </a:solidFill>
                <a:ea typeface="黑体" pitchFamily="2" charset="-122"/>
                <a:cs typeface="Times New Roman" pitchFamily="18" charset="0"/>
              </a:rPr>
              <a:t>正则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局部极小点是问题的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KKT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点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.</a:t>
            </a:r>
            <a:endParaRPr lang="zh-CN" altLang="en-US" dirty="0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FE821C2-3ED7-41BE-B90F-2E624DA60591}"/>
              </a:ext>
            </a:extLst>
          </p:cNvPr>
          <p:cNvGrpSpPr/>
          <p:nvPr/>
        </p:nvGrpSpPr>
        <p:grpSpPr>
          <a:xfrm>
            <a:off x="890485" y="1864855"/>
            <a:ext cx="4699410" cy="2165873"/>
            <a:chOff x="1187939" y="1977415"/>
            <a:chExt cx="4699410" cy="2165873"/>
          </a:xfrm>
        </p:grpSpPr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5C81356F-F61E-4746-AE1A-DCAB97BD3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138" y="1977415"/>
              <a:ext cx="110854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考虑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973D151-7538-4BE7-85F8-2EC63CB20801}"/>
                </a:ext>
              </a:extLst>
            </p:cNvPr>
            <p:cNvGrpSpPr/>
            <p:nvPr/>
          </p:nvGrpSpPr>
          <p:grpSpPr>
            <a:xfrm>
              <a:off x="1187939" y="2323584"/>
              <a:ext cx="4691792" cy="884238"/>
              <a:chOff x="1620429" y="3244851"/>
              <a:chExt cx="4691792" cy="884238"/>
            </a:xfrm>
          </p:grpSpPr>
          <p:grpSp>
            <p:nvGrpSpPr>
              <p:cNvPr id="10" name="Group 18">
                <a:extLst>
                  <a:ext uri="{FF2B5EF4-FFF2-40B4-BE49-F238E27FC236}">
                    <a16:creationId xmlns:a16="http://schemas.microsoft.com/office/drawing/2014/main" id="{CABAE8F7-2BA6-41B9-927B-99B222D798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97446" y="3244851"/>
                <a:ext cx="3914775" cy="884238"/>
                <a:chOff x="403" y="387"/>
                <a:chExt cx="2466" cy="557"/>
              </a:xfrm>
            </p:grpSpPr>
            <p:pic>
              <p:nvPicPr>
                <p:cNvPr id="12" name="Picture 19">
                  <a:extLst>
                    <a:ext uri="{FF2B5EF4-FFF2-40B4-BE49-F238E27FC236}">
                      <a16:creationId xmlns:a16="http://schemas.microsoft.com/office/drawing/2014/main" id="{BFFA165F-5361-4170-936E-0BB2BC1339E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67" y="668"/>
                  <a:ext cx="1502" cy="2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" name="Text Box 20">
                  <a:extLst>
                    <a:ext uri="{FF2B5EF4-FFF2-40B4-BE49-F238E27FC236}">
                      <a16:creationId xmlns:a16="http://schemas.microsoft.com/office/drawing/2014/main" id="{8025A6F3-69C2-42C0-BDD4-6E863C9B7F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" y="387"/>
                  <a:ext cx="15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b"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solidFill>
                        <a:schemeClr val="tx1"/>
                      </a:solidFill>
                    </a:rPr>
                    <a:t>minimize  </a:t>
                  </a:r>
                  <a:r>
                    <a:rPr lang="en-US" altLang="zh-CN" b="1" i="1" dirty="0">
                      <a:solidFill>
                        <a:schemeClr val="tx1"/>
                      </a:solidFill>
                    </a:rPr>
                    <a:t>x</a:t>
                  </a:r>
                  <a:r>
                    <a:rPr lang="en-US" altLang="zh-CN" b="1" baseline="-25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4" name="Text Box 21">
                  <a:extLst>
                    <a:ext uri="{FF2B5EF4-FFF2-40B4-BE49-F238E27FC236}">
                      <a16:creationId xmlns:a16="http://schemas.microsoft.com/office/drawing/2014/main" id="{6DB84567-4C1D-4410-AB03-4C92DEF7C2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1" y="651"/>
                  <a:ext cx="10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b"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solidFill>
                        <a:schemeClr val="tx1"/>
                      </a:solidFill>
                    </a:rPr>
                    <a:t>subject to</a:t>
                  </a:r>
                </a:p>
              </p:txBody>
            </p:sp>
          </p:grp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C027246-C820-40D7-AF87-3AE01B176932}"/>
                  </a:ext>
                </a:extLst>
              </p:cNvPr>
              <p:cNvSpPr txBox="1"/>
              <p:nvPr/>
            </p:nvSpPr>
            <p:spPr>
              <a:xfrm>
                <a:off x="1620429" y="3448560"/>
                <a:ext cx="995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(P1)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CEBEEBC-F639-466B-B99C-C29B09AD0F00}"/>
                </a:ext>
              </a:extLst>
            </p:cNvPr>
            <p:cNvGrpSpPr/>
            <p:nvPr/>
          </p:nvGrpSpPr>
          <p:grpSpPr>
            <a:xfrm>
              <a:off x="1216673" y="3259048"/>
              <a:ext cx="4670676" cy="884240"/>
              <a:chOff x="1659323" y="4386262"/>
              <a:chExt cx="4670676" cy="884240"/>
            </a:xfrm>
          </p:grpSpPr>
          <p:grpSp>
            <p:nvGrpSpPr>
              <p:cNvPr id="16" name="Group 22">
                <a:extLst>
                  <a:ext uri="{FF2B5EF4-FFF2-40B4-BE49-F238E27FC236}">
                    <a16:creationId xmlns:a16="http://schemas.microsoft.com/office/drawing/2014/main" id="{EFF46200-EA4E-460B-AE93-DC0A4494EC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70786" y="4386262"/>
                <a:ext cx="3859213" cy="884240"/>
                <a:chOff x="3030" y="387"/>
                <a:chExt cx="2431" cy="557"/>
              </a:xfrm>
            </p:grpSpPr>
            <p:pic>
              <p:nvPicPr>
                <p:cNvPr id="18" name="Picture 23">
                  <a:extLst>
                    <a:ext uri="{FF2B5EF4-FFF2-40B4-BE49-F238E27FC236}">
                      <a16:creationId xmlns:a16="http://schemas.microsoft.com/office/drawing/2014/main" id="{E87310C3-47F3-43C2-BC66-D53A7FE9EEC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59" y="668"/>
                  <a:ext cx="1502" cy="2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" name="Text Box 24">
                  <a:extLst>
                    <a:ext uri="{FF2B5EF4-FFF2-40B4-BE49-F238E27FC236}">
                      <a16:creationId xmlns:a16="http://schemas.microsoft.com/office/drawing/2014/main" id="{3AA02D41-3266-444B-99FD-5EA16E524C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30" y="387"/>
                  <a:ext cx="15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b"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solidFill>
                        <a:schemeClr val="tx1"/>
                      </a:solidFill>
                    </a:rPr>
                    <a:t>minimize  </a:t>
                  </a:r>
                  <a:r>
                    <a:rPr lang="en-US" altLang="zh-CN" b="1" i="1" dirty="0">
                      <a:solidFill>
                        <a:schemeClr val="tx1"/>
                      </a:solidFill>
                    </a:rPr>
                    <a:t>x</a:t>
                  </a:r>
                  <a:r>
                    <a:rPr lang="en-US" altLang="zh-CN" b="1" baseline="-250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0" name="Text Box 25">
                  <a:extLst>
                    <a:ext uri="{FF2B5EF4-FFF2-40B4-BE49-F238E27FC236}">
                      <a16:creationId xmlns:a16="http://schemas.microsoft.com/office/drawing/2014/main" id="{A377115E-7F16-48C1-A033-D09D76DD1F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38" y="651"/>
                  <a:ext cx="10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b"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solidFill>
                        <a:schemeClr val="tx1"/>
                      </a:solidFill>
                    </a:rPr>
                    <a:t>subject to</a:t>
                  </a:r>
                </a:p>
              </p:txBody>
            </p:sp>
          </p:grp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6FC88EE-2C13-4C63-B3D8-282F9BF2C5E1}"/>
                  </a:ext>
                </a:extLst>
              </p:cNvPr>
              <p:cNvSpPr txBox="1"/>
              <p:nvPr/>
            </p:nvSpPr>
            <p:spPr>
              <a:xfrm>
                <a:off x="1659323" y="4591571"/>
                <a:ext cx="80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(P2)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7">
                <a:extLst>
                  <a:ext uri="{FF2B5EF4-FFF2-40B4-BE49-F238E27FC236}">
                    <a16:creationId xmlns:a16="http://schemas.microsoft.com/office/drawing/2014/main" id="{F1C81E44-D780-425D-B38E-BF90ACA8D1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96904" y="2223228"/>
                <a:ext cx="3051337" cy="822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是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P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e>
                    </m:d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和</m:t>
                    </m:r>
                    <m:r>
                      <m:rPr>
                        <m:nor/>
                      </m:rP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m:rPr>
                        <m:nor/>
                      </m:rP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P</m:t>
                    </m:r>
                    <m:r>
                      <m:rPr>
                        <m:nor/>
                      </m:rP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2)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的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最优解</m:t>
                    </m:r>
                    <m:r>
                      <a:rPr kumimoji="0"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 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 Box 7">
                <a:extLst>
                  <a:ext uri="{FF2B5EF4-FFF2-40B4-BE49-F238E27FC236}">
                    <a16:creationId xmlns:a16="http://schemas.microsoft.com/office/drawing/2014/main" id="{F1C81E44-D780-425D-B38E-BF90ACA8D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6904" y="2223228"/>
                <a:ext cx="3051337" cy="822469"/>
              </a:xfrm>
              <a:prstGeom prst="rect">
                <a:avLst/>
              </a:prstGeom>
              <a:blipFill>
                <a:blip r:embed="rId3"/>
                <a:stretch>
                  <a:fillRect l="-2595" t="-2222" b="-11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308B3D40-F21F-407D-AE23-282CA70A4F21}"/>
              </a:ext>
            </a:extLst>
          </p:cNvPr>
          <p:cNvGrpSpPr/>
          <p:nvPr/>
        </p:nvGrpSpPr>
        <p:grpSpPr>
          <a:xfrm>
            <a:off x="747264" y="4168151"/>
            <a:ext cx="6143074" cy="1712792"/>
            <a:chOff x="747264" y="4168151"/>
            <a:chExt cx="6143074" cy="171279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5002F5D8-CB18-44C7-83A7-718DDCBFB1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301" y="4608783"/>
              <a:ext cx="5380037" cy="1272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Box 1">
              <a:extLst>
                <a:ext uri="{FF2B5EF4-FFF2-40B4-BE49-F238E27FC236}">
                  <a16:creationId xmlns:a16="http://schemas.microsoft.com/office/drawing/2014/main" id="{3D0A9827-6C68-495B-A801-AF708768AE50}"/>
                </a:ext>
              </a:extLst>
            </p:cNvPr>
            <p:cNvSpPr txBox="1"/>
            <p:nvPr/>
          </p:nvSpPr>
          <p:spPr>
            <a:xfrm>
              <a:off x="747264" y="4168151"/>
              <a:ext cx="5380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  <a:ea typeface="黑体" panose="0201060003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dirty="0">
                  <a:solidFill>
                    <a:srgbClr val="0070C0"/>
                  </a:solidFill>
                  <a:ea typeface="黑体" panose="02010600030101010101" pitchFamily="2" charset="-122"/>
                  <a:cs typeface="Times New Roman" panose="02020603050405020304" pitchFamily="18" charset="0"/>
                </a:rPr>
                <a:t>5.7.1</a:t>
              </a:r>
              <a:r>
                <a:rPr lang="en-US" altLang="zh-CN" dirty="0">
                  <a:solidFill>
                    <a:schemeClr val="tx1"/>
                  </a:solidFill>
                  <a:ea typeface="黑体" panose="02010600030101010101" pitchFamily="2" charset="-122"/>
                  <a:cs typeface="Times New Roman" panose="02020603050405020304" pitchFamily="18" charset="0"/>
                </a:rPr>
                <a:t> (</a:t>
              </a:r>
              <a:r>
                <a:rPr lang="zh-CN" altLang="en-US" dirty="0">
                  <a:solidFill>
                    <a:srgbClr val="7030A0"/>
                  </a:solidFill>
                  <a:ea typeface="黑体" panose="02010600030101010101" pitchFamily="2" charset="-122"/>
                  <a:cs typeface="Times New Roman" panose="02020603050405020304" pitchFamily="18" charset="0"/>
                </a:rPr>
                <a:t>缺乏正则性时</a:t>
              </a:r>
              <a:r>
                <a:rPr lang="en-US" altLang="zh-CN" dirty="0">
                  <a:solidFill>
                    <a:srgbClr val="7030A0"/>
                  </a:solidFill>
                  <a:ea typeface="黑体" panose="02010600030101010101" pitchFamily="2" charset="-122"/>
                  <a:cs typeface="Times New Roman" panose="02020603050405020304" pitchFamily="18" charset="0"/>
                </a:rPr>
                <a:t>KKT</a:t>
              </a:r>
              <a:r>
                <a:rPr lang="zh-CN" altLang="en-US" dirty="0">
                  <a:solidFill>
                    <a:srgbClr val="7030A0"/>
                  </a:solidFill>
                  <a:ea typeface="黑体" panose="02010600030101010101" pitchFamily="2" charset="-122"/>
                  <a:cs typeface="Times New Roman" panose="02020603050405020304" pitchFamily="18" charset="0"/>
                </a:rPr>
                <a:t>条件失效</a:t>
              </a:r>
              <a:r>
                <a:rPr lang="en-US" altLang="zh-CN" dirty="0">
                  <a:solidFill>
                    <a:schemeClr val="tx1"/>
                  </a:solidFill>
                  <a:ea typeface="黑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9270EEC7-7276-41AA-A0CD-78ED83338283}"/>
              </a:ext>
            </a:extLst>
          </p:cNvPr>
          <p:cNvSpPr/>
          <p:nvPr/>
        </p:nvSpPr>
        <p:spPr>
          <a:xfrm>
            <a:off x="882739" y="5807355"/>
            <a:ext cx="77655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按语</a:t>
            </a: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：如果正则性不成立，凸规划的局部极小点也不一定是</a:t>
            </a:r>
            <a:r>
              <a:rPr lang="en-US" altLang="zh-CN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KKT</a:t>
            </a: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点</a:t>
            </a:r>
            <a:r>
              <a:rPr lang="en-US" altLang="zh-CN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!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7">
                <a:extLst>
                  <a:ext uri="{FF2B5EF4-FFF2-40B4-BE49-F238E27FC236}">
                    <a16:creationId xmlns:a16="http://schemas.microsoft.com/office/drawing/2014/main" id="{A31BE27F-12B2-4BF3-B844-E696B0EB37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5596" y="3265208"/>
                <a:ext cx="361411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(0,0)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(P1)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KKT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点，但不是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(P2)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KKT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点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 Box 7">
                <a:extLst>
                  <a:ext uri="{FF2B5EF4-FFF2-40B4-BE49-F238E27FC236}">
                    <a16:creationId xmlns:a16="http://schemas.microsoft.com/office/drawing/2014/main" id="{A31BE27F-12B2-4BF3-B844-E696B0EB3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5596" y="3265208"/>
                <a:ext cx="3614110" cy="830997"/>
              </a:xfrm>
              <a:prstGeom prst="rect">
                <a:avLst/>
              </a:prstGeom>
              <a:blipFill>
                <a:blip r:embed="rId5"/>
                <a:stretch>
                  <a:fillRect l="-2192" t="-7353" r="-675" b="-176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23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232410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不等式约束问题的灵敏性分析</a:t>
            </a:r>
            <a:endParaRPr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大黑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C13DFF5-2FA9-4C6E-9E45-E5A825072B22}"/>
                  </a:ext>
                </a:extLst>
              </p:cNvPr>
              <p:cNvSpPr txBox="1"/>
              <p:nvPr/>
            </p:nvSpPr>
            <p:spPr>
              <a:xfrm>
                <a:off x="3350702" y="1138228"/>
                <a:ext cx="5220419" cy="1078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eqArr>
                            <m:eqArr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ini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ize</m:t>
                              </m:r>
                            </m:e>
                            <m:e>
                              <m:r>
                                <a:rPr lang="en-US" altLang="zh-CN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eqArr>
                        </m:e>
                        <m:e>
                          <m:eqArr>
                            <m:eqArr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</m:e>
                            <m:e/>
                          </m:eqAr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altLang="zh-CN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subject</m:t>
                          </m:r>
                          <m:r>
                            <a:rPr lang="en-US" altLang="zh-CN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to</m:t>
                          </m:r>
                        </m:e>
                        <m:e>
                          <m:r>
                            <a:rPr lang="en-US" altLang="zh-CN" sz="2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mr>
                    </m:m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200" b="0" i="0" dirty="0" smtClean="0">
                            <a:solidFill>
                              <a:schemeClr val="tx1"/>
                            </a:solidFill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</a:rPr>
                  <a:t>) </a:t>
                </a:r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C13DFF5-2FA9-4C6E-9E45-E5A825072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702" y="1138228"/>
                <a:ext cx="5220419" cy="1078244"/>
              </a:xfrm>
              <a:prstGeom prst="rect">
                <a:avLst/>
              </a:prstGeom>
              <a:blipFill>
                <a:blip r:embed="rId4"/>
                <a:stretch>
                  <a:fillRect r="-3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8E07B63-48A1-446A-809B-61BEE8358E1F}"/>
                  </a:ext>
                </a:extLst>
              </p:cNvPr>
              <p:cNvSpPr/>
              <p:nvPr/>
            </p:nvSpPr>
            <p:spPr>
              <a:xfrm>
                <a:off x="639340" y="2669486"/>
                <a:ext cx="8115519" cy="3079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5.8.2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𝒉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</a:rPr>
                          <m:t>MP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局部</m:t>
                    </m:r>
                    <m:r>
                      <a:rPr lang="zh-CN" alt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正则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极小点</a:t>
                </a:r>
                <a:r>
                  <a:rPr lang="en-US" altLang="zh-CN" dirty="0"/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且与之关联的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Lagrange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乘子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𝝁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𝝀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满足局部极小点的</a:t>
                </a:r>
                <a:r>
                  <a:rPr lang="zh-CN" altLang="en-US" dirty="0">
                    <a:solidFill>
                      <a:srgbClr val="C00000"/>
                    </a:solidFill>
                    <a:latin typeface="+mj-lt"/>
                    <a:ea typeface="黑体" panose="02010609060101010101" pitchFamily="49" charset="-122"/>
                  </a:rPr>
                  <a:t>二阶充分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条件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.  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那么存在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∀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存在正则局部极小点与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Lagrange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乘子对</a:t>
                </a:r>
                <a:endParaRPr lang="en-US" altLang="zh-CN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𝝀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𝝁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 </a:t>
                </a:r>
                <a:endParaRPr lang="en-US" altLang="zh-CN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是连续可微的，且</a:t>
                </a:r>
                <a:endParaRPr lang="en-US" altLang="zh-CN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𝒄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𝟎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𝟎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r>
                        <a:rPr lang="zh-CN" alt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𝝀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</m:oMath>
                  </m:oMathPara>
                </a14:m>
                <a:endParaRPr lang="en-US" altLang="zh-CN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𝟎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𝟎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=−</m:t>
                    </m:r>
                    <m:r>
                      <a:rPr lang="zh-CN" alt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𝝁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8E07B63-48A1-446A-809B-61BEE8358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40" y="2669486"/>
                <a:ext cx="8115519" cy="3079433"/>
              </a:xfrm>
              <a:prstGeom prst="rect">
                <a:avLst/>
              </a:prstGeom>
              <a:blipFill>
                <a:blip r:embed="rId5"/>
                <a:stretch>
                  <a:fillRect l="-1202" t="-2376" r="-301" b="-3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CC28801-61D9-4101-83D8-C765968C5E6B}"/>
                  </a:ext>
                </a:extLst>
              </p:cNvPr>
              <p:cNvSpPr/>
              <p:nvPr/>
            </p:nvSpPr>
            <p:spPr>
              <a:xfrm>
                <a:off x="789015" y="1151682"/>
                <a:ext cx="294570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𝒄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𝒅</m:t>
                    </m:r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考虑扰动问题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CC28801-61D9-4101-83D8-C765968C5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15" y="1151682"/>
                <a:ext cx="2945703" cy="830997"/>
              </a:xfrm>
              <a:prstGeom prst="rect">
                <a:avLst/>
              </a:prstGeom>
              <a:blipFill>
                <a:blip r:embed="rId6"/>
                <a:stretch>
                  <a:fillRect l="-3099" t="-8088" r="-3719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0016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820738" y="353894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最优性条件总结</a:t>
            </a:r>
            <a:endParaRPr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大黑体"/>
            </a:endParaRPr>
          </a:p>
        </p:txBody>
      </p:sp>
      <p:pic>
        <p:nvPicPr>
          <p:cNvPr id="2458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4170363"/>
            <a:ext cx="6477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12"/>
          <p:cNvSpPr txBox="1">
            <a:spLocks noChangeArrowheads="1"/>
          </p:cNvSpPr>
          <p:nvPr/>
        </p:nvSpPr>
        <p:spPr bwMode="auto">
          <a:xfrm>
            <a:off x="647700" y="4127500"/>
            <a:ext cx="1676400" cy="469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0A9AB3-454F-42D3-8B55-6D0B26F6220B}"/>
              </a:ext>
            </a:extLst>
          </p:cNvPr>
          <p:cNvSpPr txBox="1"/>
          <p:nvPr/>
        </p:nvSpPr>
        <p:spPr>
          <a:xfrm>
            <a:off x="744538" y="836287"/>
            <a:ext cx="43776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无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约束优化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1D54A134-7DF6-4FD8-AE76-230040A2F4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9096189"/>
                  </p:ext>
                </p:extLst>
              </p:nvPr>
            </p:nvGraphicFramePr>
            <p:xfrm>
              <a:off x="1013254" y="1231003"/>
              <a:ext cx="7636776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7568">
                      <a:extLst>
                        <a:ext uri="{9D8B030D-6E8A-4147-A177-3AD203B41FA5}">
                          <a16:colId xmlns:a16="http://schemas.microsoft.com/office/drawing/2014/main" val="236885774"/>
                        </a:ext>
                      </a:extLst>
                    </a:gridCol>
                    <a:gridCol w="2712942">
                      <a:extLst>
                        <a:ext uri="{9D8B030D-6E8A-4147-A177-3AD203B41FA5}">
                          <a16:colId xmlns:a16="http://schemas.microsoft.com/office/drawing/2014/main" val="3898021102"/>
                        </a:ext>
                      </a:extLst>
                    </a:gridCol>
                    <a:gridCol w="3846266">
                      <a:extLst>
                        <a:ext uri="{9D8B030D-6E8A-4147-A177-3AD203B41FA5}">
                          <a16:colId xmlns:a16="http://schemas.microsoft.com/office/drawing/2014/main" val="38030589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性质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一阶条件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二阶条件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835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可微</a:t>
                          </a:r>
                          <a:endParaRPr lang="en-US" altLang="zh-CN" sz="2000" dirty="0">
                            <a:solidFill>
                              <a:srgbClr val="C0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  <a:p>
                          <a:pPr algn="ctr"/>
                          <a:r>
                            <a:rPr lang="zh-CN" altLang="en-US" sz="20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问题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必要</a:t>
                          </a:r>
                          <a:r>
                            <a:rPr lang="en-US" altLang="zh-CN" sz="20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: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</m:oMath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必要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zh-CN" altLang="en-US" sz="2000" dirty="0"/>
                            <a:t>，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≽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</m:oMath>
                          </a14:m>
                          <a:endParaRPr lang="en-US" altLang="zh-CN" sz="20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充分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zh-CN" altLang="en-US" sz="2000" dirty="0"/>
                            <a:t>，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≻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</m:oMath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75122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凸</a:t>
                          </a:r>
                          <a:r>
                            <a:rPr lang="zh-CN" altLang="en-US" sz="20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问题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充要</a:t>
                          </a:r>
                          <a:r>
                            <a:rPr lang="en-US" altLang="zh-CN" sz="20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: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80902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1D54A134-7DF6-4FD8-AE76-230040A2F4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9096189"/>
                  </p:ext>
                </p:extLst>
              </p:nvPr>
            </p:nvGraphicFramePr>
            <p:xfrm>
              <a:off x="1013254" y="1231003"/>
              <a:ext cx="7636776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7568">
                      <a:extLst>
                        <a:ext uri="{9D8B030D-6E8A-4147-A177-3AD203B41FA5}">
                          <a16:colId xmlns:a16="http://schemas.microsoft.com/office/drawing/2014/main" val="236885774"/>
                        </a:ext>
                      </a:extLst>
                    </a:gridCol>
                    <a:gridCol w="2712942">
                      <a:extLst>
                        <a:ext uri="{9D8B030D-6E8A-4147-A177-3AD203B41FA5}">
                          <a16:colId xmlns:a16="http://schemas.microsoft.com/office/drawing/2014/main" val="3898021102"/>
                        </a:ext>
                      </a:extLst>
                    </a:gridCol>
                    <a:gridCol w="3846266">
                      <a:extLst>
                        <a:ext uri="{9D8B030D-6E8A-4147-A177-3AD203B41FA5}">
                          <a16:colId xmlns:a16="http://schemas.microsoft.com/office/drawing/2014/main" val="380305892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性质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一阶条件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二阶条件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83512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可微</a:t>
                          </a:r>
                          <a:endParaRPr lang="en-US" altLang="zh-CN" sz="2000" dirty="0">
                            <a:solidFill>
                              <a:srgbClr val="C0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  <a:p>
                          <a:pPr algn="ctr"/>
                          <a:r>
                            <a:rPr lang="zh-CN" altLang="en-US" sz="20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问题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000" t="-62069" r="-142921" b="-71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8732" t="-62069" r="-792" b="-71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751225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凸</a:t>
                          </a:r>
                          <a:r>
                            <a:rPr lang="zh-CN" altLang="en-US" sz="20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问题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000" t="-289231" r="-142921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80902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D0581A87-9D03-4922-BA79-7D2BFD85A13F}"/>
              </a:ext>
            </a:extLst>
          </p:cNvPr>
          <p:cNvSpPr txBox="1"/>
          <p:nvPr/>
        </p:nvSpPr>
        <p:spPr>
          <a:xfrm>
            <a:off x="666852" y="2856381"/>
            <a:ext cx="43776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约束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4C33DDBB-2512-4A72-8BA7-0A4D0B75C5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5474956"/>
                  </p:ext>
                </p:extLst>
              </p:nvPr>
            </p:nvGraphicFramePr>
            <p:xfrm>
              <a:off x="868108" y="3293074"/>
              <a:ext cx="7905493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8518">
                      <a:extLst>
                        <a:ext uri="{9D8B030D-6E8A-4147-A177-3AD203B41FA5}">
                          <a16:colId xmlns:a16="http://schemas.microsoft.com/office/drawing/2014/main" val="236885774"/>
                        </a:ext>
                      </a:extLst>
                    </a:gridCol>
                    <a:gridCol w="2459686">
                      <a:extLst>
                        <a:ext uri="{9D8B030D-6E8A-4147-A177-3AD203B41FA5}">
                          <a16:colId xmlns:a16="http://schemas.microsoft.com/office/drawing/2014/main" val="3898021102"/>
                        </a:ext>
                      </a:extLst>
                    </a:gridCol>
                    <a:gridCol w="4547289">
                      <a:extLst>
                        <a:ext uri="{9D8B030D-6E8A-4147-A177-3AD203B41FA5}">
                          <a16:colId xmlns:a16="http://schemas.microsoft.com/office/drawing/2014/main" val="38030589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性质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一阶条件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二阶条件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835122"/>
                      </a:ext>
                    </a:extLst>
                  </a:tr>
                  <a:tr h="5112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可微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问题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必要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：若某种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CQ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成立， 必是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KKT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zh-CN" altLang="en-US" sz="2000" dirty="0" smtClean="0">
                                    <a:solidFill>
                                      <a:srgbClr val="C00000"/>
                                    </a:solidFill>
                                    <a:latin typeface="Times New Roman" panose="020206030504050203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必要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dirty="0" smtClean="0">
                                    <a:latin typeface="Times New Roman" panose="020206030504050203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：若</m:t>
                                </m:r>
                                <m:r>
                                  <a:rPr lang="zh-CN" altLang="en-US" sz="20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某种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dirty="0" smtClean="0">
                                    <a:latin typeface="Times New Roman" panose="020206030504050203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CQ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dirty="0" smtClean="0">
                                    <a:latin typeface="Times New Roman" panose="020206030504050203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成立，必是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dirty="0" smtClean="0">
                                    <a:latin typeface="Times New Roman" panose="020206030504050203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KKT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dirty="0" smtClean="0">
                                    <a:latin typeface="Times New Roman" panose="020206030504050203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点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0" i="0" dirty="0" smtClean="0">
                                    <a:latin typeface="Times New Roman" panose="020206030504050203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altLang="zh-CN" sz="2000" b="0" i="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000" b="0" i="1" dirty="0" smtClean="0">
                                    <a:latin typeface="Cambria Math" panose="02040503050406030204" pitchFamily="18" charset="0"/>
                                  </a:rPr>
                                  <m:t>且</m:t>
                                </m:r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  <m:t>𝒅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altLang="zh-C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  <m:r>
                                      <a:rPr lang="en-US" altLang="zh-CN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zh-CN" alt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𝝀</m:t>
                                    </m:r>
                                    <m:r>
                                      <a:rPr lang="en-US" altLang="zh-CN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zh-CN" alt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𝝁</m:t>
                                    </m:r>
                                  </m:e>
                                </m:d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𝒅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≥0 ∀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𝒅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altLang="zh-CN" sz="200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充分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zh-CN" altLang="en-US" sz="2000" dirty="0" smtClean="0">
                                  <a:latin typeface="Times New Roman" panose="020206030504050203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：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b="0" i="0" dirty="0" smtClean="0">
                                  <a:latin typeface="Times New Roman" panose="020206030504050203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LI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dirty="0" smtClean="0">
                                  <a:latin typeface="Times New Roman" panose="020206030504050203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CQ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dirty="0" smtClean="0">
                                  <a:latin typeface="Times New Roman" panose="020206030504050203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成立，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dirty="0" smtClean="0">
                                  <a:latin typeface="Times New Roman" panose="020206030504050203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dirty="0" smtClean="0">
                                  <a:latin typeface="Times New Roman" panose="020206030504050203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是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dirty="0" smtClean="0">
                                  <a:latin typeface="Times New Roman" panose="020206030504050203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KKT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dirty="0" smtClean="0">
                                  <a:latin typeface="Times New Roman" panose="020206030504050203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点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b="0" i="0" dirty="0" smtClean="0">
                                  <a:latin typeface="Times New Roman" panose="020206030504050203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</m:oMath>
                          </a14:m>
                          <a:endParaRPr lang="en-US" altLang="zh-CN" sz="2000" b="0" i="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000" b="0" i="1" dirty="0" smtClean="0">
                                  <a:latin typeface="Cambria Math" panose="02040503050406030204" pitchFamily="18" charset="0"/>
                                </a:rPr>
                                <m:t>且</m:t>
                              </m:r>
                              <m:sSup>
                                <m:sSupPr>
                                  <m:ctrlPr>
                                    <a:rPr lang="en-US" altLang="zh-C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zh-CN" alt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𝝀</m:t>
                                  </m:r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zh-CN" alt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𝝁</m:t>
                                  </m:r>
                                </m:e>
                              </m:d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𝒅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&gt;0,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≠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𝒅</m:t>
                              </m:r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CN" sz="20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75122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0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凸</a:t>
                          </a:r>
                          <a:endParaRPr lang="en-US" altLang="zh-CN" sz="20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问题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必要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：若某种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CQ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成立，必是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KKT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点</a:t>
                          </a:r>
                          <a:endParaRPr lang="en-US" altLang="zh-CN" sz="200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充分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：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KKT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点必是全局极小点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80902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4C33DDBB-2512-4A72-8BA7-0A4D0B75C5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5474956"/>
                  </p:ext>
                </p:extLst>
              </p:nvPr>
            </p:nvGraphicFramePr>
            <p:xfrm>
              <a:off x="868108" y="3293074"/>
              <a:ext cx="7905493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8518">
                      <a:extLst>
                        <a:ext uri="{9D8B030D-6E8A-4147-A177-3AD203B41FA5}">
                          <a16:colId xmlns:a16="http://schemas.microsoft.com/office/drawing/2014/main" val="236885774"/>
                        </a:ext>
                      </a:extLst>
                    </a:gridCol>
                    <a:gridCol w="2459686">
                      <a:extLst>
                        <a:ext uri="{9D8B030D-6E8A-4147-A177-3AD203B41FA5}">
                          <a16:colId xmlns:a16="http://schemas.microsoft.com/office/drawing/2014/main" val="3898021102"/>
                        </a:ext>
                      </a:extLst>
                    </a:gridCol>
                    <a:gridCol w="4547289">
                      <a:extLst>
                        <a:ext uri="{9D8B030D-6E8A-4147-A177-3AD203B41FA5}">
                          <a16:colId xmlns:a16="http://schemas.microsoft.com/office/drawing/2014/main" val="380305892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性质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一阶条件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二阶条件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835122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可微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问题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必要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：若某种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CQ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成立， 必是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KKT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3896" t="-33333" r="-535" b="-106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7512254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0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凸</a:t>
                          </a:r>
                          <a:endParaRPr lang="en-US" altLang="zh-CN" sz="20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问题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必要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：若某种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CQ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成立，必是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KKT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点</a:t>
                          </a:r>
                          <a:endParaRPr lang="en-US" altLang="zh-CN" sz="200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zh-CN" altLang="en-US" sz="20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充分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：</a:t>
                          </a:r>
                          <a:r>
                            <a:rPr lang="en-US" altLang="zh-CN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KKT</a:t>
                          </a:r>
                          <a:r>
                            <a:rPr lang="zh-CN" altLang="en-US" sz="20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点必是全局极小点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200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80902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F8AE556-4664-455C-8EA5-E12729D75CF8}"/>
                  </a:ext>
                </a:extLst>
              </p:cNvPr>
              <p:cNvSpPr txBox="1"/>
              <p:nvPr/>
            </p:nvSpPr>
            <p:spPr>
              <a:xfrm>
                <a:off x="4534929" y="4994614"/>
                <a:ext cx="4131822" cy="145321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KKT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点</a:t>
                </a:r>
                <a:r>
                  <a:rPr lang="zh-CN" altLang="en-US" sz="20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可行，且存在</a:t>
                </a:r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𝝁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zh-CN" alt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𝝀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满足</a:t>
                </a:r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</m:sub>
                        <m:sup/>
                      </m:sSubSup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zh-C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𝝀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zh-C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𝝁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</m:oMath>
                  </m:oMathPara>
                </a14:m>
                <a:endPara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  <m:sup/>
                      </m:sSubSup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=0 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F8AE556-4664-455C-8EA5-E12729D75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929" y="4994614"/>
                <a:ext cx="4131822" cy="1453218"/>
              </a:xfrm>
              <a:prstGeom prst="rect">
                <a:avLst/>
              </a:prstGeom>
              <a:blipFill>
                <a:blip r:embed="rId5"/>
                <a:stretch>
                  <a:fillRect l="-1622" t="-2929" b="-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5B20439-881A-46AC-8189-B82D25E2AFC4}"/>
              </a:ext>
            </a:extLst>
          </p:cNvPr>
          <p:cNvSpPr txBox="1"/>
          <p:nvPr/>
        </p:nvSpPr>
        <p:spPr>
          <a:xfrm>
            <a:off x="5997855" y="2793355"/>
            <a:ext cx="2812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将</a:t>
            </a:r>
            <a:r>
              <a:rPr lang="zh-CN" altLang="en-US" sz="2200" dirty="0">
                <a:solidFill>
                  <a:srgbClr val="7030A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驻点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推广成</a:t>
            </a:r>
            <a:r>
              <a:rPr lang="en-US" altLang="zh-CN" sz="2200" dirty="0">
                <a:solidFill>
                  <a:srgbClr val="7030A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KKT</a:t>
            </a:r>
            <a:r>
              <a:rPr lang="zh-CN" altLang="en-US" sz="2200" dirty="0">
                <a:solidFill>
                  <a:srgbClr val="7030A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点</a:t>
            </a:r>
          </a:p>
        </p:txBody>
      </p:sp>
    </p:spTree>
    <p:extLst>
      <p:ext uri="{BB962C8B-B14F-4D97-AF65-F5344CB8AC3E}">
        <p14:creationId xmlns:p14="http://schemas.microsoft.com/office/powerpoint/2010/main" val="397111716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线性规划的互补松弛定理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F230C2C-41C4-4D78-BEC8-2A37AD5B7555}"/>
                  </a:ext>
                </a:extLst>
              </p:cNvPr>
              <p:cNvSpPr txBox="1"/>
              <p:nvPr/>
            </p:nvSpPr>
            <p:spPr>
              <a:xfrm>
                <a:off x="817924" y="1110092"/>
                <a:ext cx="72437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𝑨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的列向量为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考虑线性规划标准形问题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F230C2C-41C4-4D78-BEC8-2A37AD5B7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24" y="1110092"/>
                <a:ext cx="7243743" cy="1200329"/>
              </a:xfrm>
              <a:prstGeom prst="rect">
                <a:avLst/>
              </a:prstGeom>
              <a:blipFill>
                <a:blip r:embed="rId4"/>
                <a:stretch>
                  <a:fillRect l="-1263" t="-5584" r="-1347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B9480F41-57C0-4349-8AC3-2ECFFDE899AD}"/>
              </a:ext>
            </a:extLst>
          </p:cNvPr>
          <p:cNvGrpSpPr/>
          <p:nvPr/>
        </p:nvGrpSpPr>
        <p:grpSpPr>
          <a:xfrm>
            <a:off x="1936222" y="2027962"/>
            <a:ext cx="4709556" cy="1459467"/>
            <a:chOff x="910723" y="1754918"/>
            <a:chExt cx="4709556" cy="1459467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3F23EAF-C062-4620-B8F3-223EE14F5462}"/>
                </a:ext>
              </a:extLst>
            </p:cNvPr>
            <p:cNvGrpSpPr/>
            <p:nvPr/>
          </p:nvGrpSpPr>
          <p:grpSpPr>
            <a:xfrm>
              <a:off x="910723" y="1754918"/>
              <a:ext cx="3053509" cy="1459467"/>
              <a:chOff x="1549704" y="4090497"/>
              <a:chExt cx="3053509" cy="1459467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917EB80C-D045-451F-A6CF-B40B7BD0C36E}"/>
                  </a:ext>
                </a:extLst>
              </p:cNvPr>
              <p:cNvGrpSpPr/>
              <p:nvPr/>
            </p:nvGrpSpPr>
            <p:grpSpPr>
              <a:xfrm>
                <a:off x="1549704" y="4090497"/>
                <a:ext cx="3053509" cy="1019836"/>
                <a:chOff x="1803094" y="1857838"/>
                <a:chExt cx="3053509" cy="10198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文本框 22">
                      <a:extLst>
                        <a:ext uri="{FF2B5EF4-FFF2-40B4-BE49-F238E27FC236}">
                          <a16:creationId xmlns:a16="http://schemas.microsoft.com/office/drawing/2014/main" id="{B2707035-DD5B-44AA-B742-802CB7C78D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03094" y="1857838"/>
                      <a:ext cx="2381479" cy="59061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unc>
                              <m:func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min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imize</m:t>
                                    </m:r>
                                  </m:e>
                                  <m:lim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ℝ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    </m:t>
                                    </m:r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𝒄</m:t>
                                    </m:r>
                                  </m:e>
                                  <m:sup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</m:func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文本框 22">
                      <a:extLst>
                        <a:ext uri="{FF2B5EF4-FFF2-40B4-BE49-F238E27FC236}">
                          <a16:creationId xmlns:a16="http://schemas.microsoft.com/office/drawing/2014/main" id="{B2707035-DD5B-44AA-B742-802CB7C78D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3094" y="1857838"/>
                      <a:ext cx="2381479" cy="59061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41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文本框 23">
                      <a:extLst>
                        <a:ext uri="{FF2B5EF4-FFF2-40B4-BE49-F238E27FC236}">
                          <a16:creationId xmlns:a16="http://schemas.microsoft.com/office/drawing/2014/main" id="{3579A924-636F-48BD-A884-E099150421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58179" y="2416009"/>
                      <a:ext cx="299842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subject</m:t>
                          </m:r>
                          <m:r>
                            <a:rPr lang="en-US" altLang="zh-CN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to</m:t>
                          </m:r>
                        </m:oMath>
                      </a14:m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</a:t>
                      </a:r>
                      <a14:m>
                        <m:oMath xmlns:m="http://schemas.openxmlformats.org/officeDocument/2006/math"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𝑨𝒙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oMath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文本框 23">
                      <a:extLst>
                        <a:ext uri="{FF2B5EF4-FFF2-40B4-BE49-F238E27FC236}">
                          <a16:creationId xmlns:a16="http://schemas.microsoft.com/office/drawing/2014/main" id="{3579A924-636F-48BD-A884-E099150421B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8179" y="2416009"/>
                      <a:ext cx="2998424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829" b="-197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9C7F2754-953B-4252-B847-756913C84247}"/>
                      </a:ext>
                    </a:extLst>
                  </p:cNvPr>
                  <p:cNvSpPr txBox="1"/>
                  <p:nvPr/>
                </p:nvSpPr>
                <p:spPr>
                  <a:xfrm>
                    <a:off x="3244731" y="5088299"/>
                    <a:ext cx="124050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9C7F2754-953B-4252-B847-756913C842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4731" y="5088299"/>
                    <a:ext cx="1240509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7A1F9EE-505B-4978-973E-4C64696D670F}"/>
                    </a:ext>
                  </a:extLst>
                </p:cNvPr>
                <p:cNvSpPr txBox="1"/>
                <p:nvPr/>
              </p:nvSpPr>
              <p:spPr>
                <a:xfrm>
                  <a:off x="4705574" y="2281068"/>
                  <a:ext cx="9147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LP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7A1F9EE-505B-4978-973E-4C64696D6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574" y="2281068"/>
                  <a:ext cx="914705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BE7FFB3-2E1B-4D4F-9FA5-4D2E9C9031DB}"/>
                  </a:ext>
                </a:extLst>
              </p:cNvPr>
              <p:cNvSpPr txBox="1"/>
              <p:nvPr/>
            </p:nvSpPr>
            <p:spPr>
              <a:xfrm>
                <a:off x="751822" y="5672822"/>
                <a:ext cx="77207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后续课的内容表明，求解对偶问题能得到这里的乘子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𝝀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BE7FFB3-2E1B-4D4F-9FA5-4D2E9C903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22" y="5672822"/>
                <a:ext cx="7720790" cy="461665"/>
              </a:xfrm>
              <a:prstGeom prst="rect">
                <a:avLst/>
              </a:prstGeom>
              <a:blipFill>
                <a:blip r:embed="rId9"/>
                <a:stretch>
                  <a:fillRect l="-1184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274A01C-70E8-4EBB-8193-6404A9FCA626}"/>
                  </a:ext>
                </a:extLst>
              </p:cNvPr>
              <p:cNvSpPr txBox="1"/>
              <p:nvPr/>
            </p:nvSpPr>
            <p:spPr>
              <a:xfrm>
                <a:off x="1188870" y="4514105"/>
                <a:ext cx="3800861" cy="556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/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&gt;0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  <m:r>
                      <a:rPr lang="zh-CN" alt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𝝀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274A01C-70E8-4EBB-8193-6404A9FCA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870" y="4514105"/>
                <a:ext cx="3800861" cy="556178"/>
              </a:xfrm>
              <a:prstGeom prst="rect">
                <a:avLst/>
              </a:prstGeom>
              <a:blipFill>
                <a:blip r:embed="rId10"/>
                <a:stretch>
                  <a:fillRect l="-2404" b="-16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9E21590-545E-4B67-892E-C006F974F63C}"/>
                  </a:ext>
                </a:extLst>
              </p:cNvPr>
              <p:cNvSpPr txBox="1"/>
              <p:nvPr/>
            </p:nvSpPr>
            <p:spPr>
              <a:xfrm>
                <a:off x="1105557" y="5100632"/>
                <a:ext cx="3334238" cy="556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ii)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  <m:r>
                      <a:rPr lang="zh-CN" alt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/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0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9E21590-545E-4B67-892E-C006F974F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557" y="5100632"/>
                <a:ext cx="3334238" cy="556178"/>
              </a:xfrm>
              <a:prstGeom prst="rect">
                <a:avLst/>
              </a:prstGeom>
              <a:blipFill>
                <a:blip r:embed="rId11"/>
                <a:stretch>
                  <a:fillRect l="-2742" b="-16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5180A92-8FD7-478B-8790-E05681DAAD45}"/>
                  </a:ext>
                </a:extLst>
              </p:cNvPr>
              <p:cNvSpPr txBox="1"/>
              <p:nvPr/>
            </p:nvSpPr>
            <p:spPr>
              <a:xfrm>
                <a:off x="662027" y="3500767"/>
                <a:ext cx="75555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LP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的可行解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𝑨𝒙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LP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的最优解当且仅当存在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𝝀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zh-CN" alt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𝝀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𝒄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zh-CN" altLang="en-US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𝝀</m:t>
                        </m:r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𝒄</m:t>
                        </m:r>
                      </m:e>
                    </m:d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，即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5180A92-8FD7-478B-8790-E05681DAA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27" y="3500767"/>
                <a:ext cx="7555536" cy="1200329"/>
              </a:xfrm>
              <a:prstGeom prst="rect">
                <a:avLst/>
              </a:prstGeom>
              <a:blipFill>
                <a:blip r:embed="rId12"/>
                <a:stretch>
                  <a:fillRect l="-1291" t="-5584" r="-1211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9678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265461"/>
            <a:ext cx="8420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点到超平面的投影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AF90478-FA5C-42DD-8016-53F734AA31FB}"/>
                  </a:ext>
                </a:extLst>
              </p:cNvPr>
              <p:cNvSpPr txBox="1"/>
              <p:nvPr/>
            </p:nvSpPr>
            <p:spPr>
              <a:xfrm>
                <a:off x="737591" y="971498"/>
                <a:ext cx="791901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求点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到超平面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𝒂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的欧氏投影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AF90478-FA5C-42DD-8016-53F734AA3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91" y="971498"/>
                <a:ext cx="7919018" cy="830997"/>
              </a:xfrm>
              <a:prstGeom prst="rect">
                <a:avLst/>
              </a:prstGeom>
              <a:blipFill>
                <a:blip r:embed="rId4"/>
                <a:stretch>
                  <a:fillRect l="-1232" t="-802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5C885FF3-1CEE-40C9-8E4E-D32500B067F3}"/>
              </a:ext>
            </a:extLst>
          </p:cNvPr>
          <p:cNvGrpSpPr/>
          <p:nvPr/>
        </p:nvGrpSpPr>
        <p:grpSpPr>
          <a:xfrm>
            <a:off x="737591" y="1866660"/>
            <a:ext cx="7668818" cy="1356933"/>
            <a:chOff x="737591" y="1866660"/>
            <a:chExt cx="6974216" cy="13569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A6F4970-C573-4550-BA81-594189DEEA80}"/>
                    </a:ext>
                  </a:extLst>
                </p:cNvPr>
                <p:cNvSpPr txBox="1"/>
                <p:nvPr/>
              </p:nvSpPr>
              <p:spPr>
                <a:xfrm>
                  <a:off x="2610729" y="2273333"/>
                  <a:ext cx="3227940" cy="9502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minimize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box>
                                    <m:boxPr>
                                      <m:ctrlPr>
                                        <a:rPr lang="pt-BR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pt-BR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subject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to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       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A6F4970-C573-4550-BA81-594189DEEA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729" y="2273333"/>
                  <a:ext cx="3227940" cy="95026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F700446-345D-4103-8A71-7C090229500F}"/>
                </a:ext>
              </a:extLst>
            </p:cNvPr>
            <p:cNvSpPr txBox="1"/>
            <p:nvPr/>
          </p:nvSpPr>
          <p:spPr>
            <a:xfrm>
              <a:off x="737591" y="1866660"/>
              <a:ext cx="6974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解</a:t>
              </a: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根据欧氏投影的定义，得到约束优化问题</a:t>
              </a: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D467C8CE-07F8-4452-BF9B-B0E04D2481E9}"/>
              </a:ext>
            </a:extLst>
          </p:cNvPr>
          <p:cNvSpPr txBox="1"/>
          <p:nvPr/>
        </p:nvSpPr>
        <p:spPr>
          <a:xfrm>
            <a:off x="837281" y="3437067"/>
            <a:ext cx="7569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易见 </a:t>
            </a:r>
            <a:r>
              <a:rPr lang="en-US" altLang="zh-CN" dirty="0" err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它是凸问题，且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ii) LCQ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成立，所以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KKT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条件是最优解的充分必要条件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7375583-8F0D-4484-AAD5-8E031F75E8C0}"/>
                  </a:ext>
                </a:extLst>
              </p:cNvPr>
              <p:cNvSpPr txBox="1"/>
              <p:nvPr/>
            </p:nvSpPr>
            <p:spPr>
              <a:xfrm>
                <a:off x="715557" y="4389583"/>
                <a:ext cx="5246134" cy="523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box>
                        <m:boxPr>
                          <m:ctrlPr>
                            <a:rPr lang="pt-BR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t-BR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𝒚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𝒂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𝑻</m:t>
                          </m:r>
                        </m:sup>
                      </m:sSup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7375583-8F0D-4484-AAD5-8E031F75E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57" y="4389583"/>
                <a:ext cx="5246134" cy="5230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4EF61A6F-3043-4FA2-9336-1D88DC3AFDA8}"/>
              </a:ext>
            </a:extLst>
          </p:cNvPr>
          <p:cNvGrpSpPr/>
          <p:nvPr/>
        </p:nvGrpSpPr>
        <p:grpSpPr>
          <a:xfrm>
            <a:off x="859315" y="5358856"/>
            <a:ext cx="3784564" cy="833726"/>
            <a:chOff x="837281" y="5535128"/>
            <a:chExt cx="3784564" cy="833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7B5C4097-B59F-4D9C-806D-E1CD74259BD8}"/>
                    </a:ext>
                  </a:extLst>
                </p:cNvPr>
                <p:cNvSpPr txBox="1"/>
                <p:nvPr/>
              </p:nvSpPr>
              <p:spPr>
                <a:xfrm>
                  <a:off x="2249277" y="5537857"/>
                  <a:ext cx="2372568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𝒚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𝒂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=0,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7B5C4097-B59F-4D9C-806D-E1CD74259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9277" y="5537857"/>
                  <a:ext cx="2372568" cy="8309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A6E62CD-36A0-41BE-9FE0-3393917E661E}"/>
                </a:ext>
              </a:extLst>
            </p:cNvPr>
            <p:cNvSpPr txBox="1"/>
            <p:nvPr/>
          </p:nvSpPr>
          <p:spPr>
            <a:xfrm>
              <a:off x="837281" y="5535128"/>
              <a:ext cx="1933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KKT</a:t>
              </a:r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条件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C51522F-6650-484E-AAE3-19EAF235F14E}"/>
              </a:ext>
            </a:extLst>
          </p:cNvPr>
          <p:cNvGrpSpPr/>
          <p:nvPr/>
        </p:nvGrpSpPr>
        <p:grpSpPr>
          <a:xfrm>
            <a:off x="5945706" y="4232019"/>
            <a:ext cx="2870028" cy="922368"/>
            <a:chOff x="837282" y="5304776"/>
            <a:chExt cx="2870028" cy="922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E59FF171-2ADB-45FC-8525-7EE0FB866CE3}"/>
                    </a:ext>
                  </a:extLst>
                </p:cNvPr>
                <p:cNvSpPr txBox="1"/>
                <p:nvPr/>
              </p:nvSpPr>
              <p:spPr>
                <a:xfrm>
                  <a:off x="1334742" y="5304776"/>
                  <a:ext cx="2372568" cy="9223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𝒚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E59FF171-2ADB-45FC-8525-7EE0FB866C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4742" y="5304776"/>
                  <a:ext cx="2372568" cy="92236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E845E60-EA5B-4578-B59D-3867515BCD7B}"/>
                </a:ext>
              </a:extLst>
            </p:cNvPr>
            <p:cNvSpPr txBox="1"/>
            <p:nvPr/>
          </p:nvSpPr>
          <p:spPr>
            <a:xfrm>
              <a:off x="837282" y="5535128"/>
              <a:ext cx="994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解得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959A071-F38C-4186-95AA-A1C525228389}"/>
                  </a:ext>
                </a:extLst>
              </p:cNvPr>
              <p:cNvSpPr txBox="1"/>
              <p:nvPr/>
            </p:nvSpPr>
            <p:spPr>
              <a:xfrm>
                <a:off x="6451536" y="5209472"/>
                <a:ext cx="237256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𝒂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959A071-F38C-4186-95AA-A1C525228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536" y="5209472"/>
                <a:ext cx="2372568" cy="461665"/>
              </a:xfrm>
              <a:prstGeom prst="rect">
                <a:avLst/>
              </a:prstGeom>
              <a:blipFill>
                <a:blip r:embed="rId9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7DD98D-27DC-4B6A-9654-ABB7C484D453}"/>
                  </a:ext>
                </a:extLst>
              </p:cNvPr>
              <p:cNvSpPr/>
              <p:nvPr/>
            </p:nvSpPr>
            <p:spPr>
              <a:xfrm>
                <a:off x="5596229" y="5607735"/>
                <a:ext cx="3318536" cy="9758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𝒚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/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𝒚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  <m:sup/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7DD98D-27DC-4B6A-9654-ABB7C484D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229" y="5607735"/>
                <a:ext cx="3318536" cy="9758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2694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7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4405" y="331563"/>
            <a:ext cx="8642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并行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AWGN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信道中的功率分配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AF90478-FA5C-42DD-8016-53F734AA31FB}"/>
                  </a:ext>
                </a:extLst>
              </p:cNvPr>
              <p:cNvSpPr txBox="1"/>
              <p:nvPr/>
            </p:nvSpPr>
            <p:spPr>
              <a:xfrm>
                <a:off x="626330" y="983113"/>
                <a:ext cx="7919018" cy="122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个信道总的发射功率预算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个信道的噪声功率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和增益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&gt;0.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问如何给各信道分配功率，使得信道中的传输速率之和最大？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AF90478-FA5C-42DD-8016-53F734AA3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30" y="983113"/>
                <a:ext cx="7919018" cy="1220334"/>
              </a:xfrm>
              <a:prstGeom prst="rect">
                <a:avLst/>
              </a:prstGeom>
              <a:blipFill>
                <a:blip r:embed="rId4"/>
                <a:stretch>
                  <a:fillRect l="-1232" t="-5500" b="-10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E212A96-CB2F-46B1-8CF3-4672814ACFB0}"/>
                  </a:ext>
                </a:extLst>
              </p:cNvPr>
              <p:cNvSpPr/>
              <p:nvPr/>
            </p:nvSpPr>
            <p:spPr>
              <a:xfrm>
                <a:off x="604296" y="2261212"/>
                <a:ext cx="7173612" cy="1114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解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当给信道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分配功率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时，信道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的传输速率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ln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E212A96-CB2F-46B1-8CF3-4672814ACF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96" y="2261212"/>
                <a:ext cx="7173612" cy="1114792"/>
              </a:xfrm>
              <a:prstGeom prst="rect">
                <a:avLst/>
              </a:prstGeom>
              <a:blipFill>
                <a:blip r:embed="rId5"/>
                <a:stretch>
                  <a:fillRect l="-1274" t="-6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E8E655F0-461E-4818-975B-3E95DF1F3AB2}"/>
              </a:ext>
            </a:extLst>
          </p:cNvPr>
          <p:cNvGrpSpPr/>
          <p:nvPr/>
        </p:nvGrpSpPr>
        <p:grpSpPr>
          <a:xfrm>
            <a:off x="-88134" y="3398261"/>
            <a:ext cx="4778191" cy="1841973"/>
            <a:chOff x="-88134" y="3607584"/>
            <a:chExt cx="4778191" cy="18419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1822BD50-F380-450D-B7B2-141F085E5E08}"/>
                    </a:ext>
                  </a:extLst>
                </p:cNvPr>
                <p:cNvSpPr/>
                <p:nvPr/>
              </p:nvSpPr>
              <p:spPr>
                <a:xfrm>
                  <a:off x="445301" y="3607584"/>
                  <a:ext cx="4244756" cy="8530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maximize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nary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1822BD50-F380-450D-B7B2-141F085E5E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" y="3607584"/>
                  <a:ext cx="4244756" cy="8530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856F932-178D-4444-AE9B-77BE437150FA}"/>
                    </a:ext>
                  </a:extLst>
                </p:cNvPr>
                <p:cNvSpPr/>
                <p:nvPr/>
              </p:nvSpPr>
              <p:spPr>
                <a:xfrm>
                  <a:off x="-88134" y="4353488"/>
                  <a:ext cx="4348534" cy="10960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subject</m:t>
                        </m:r>
                        <m:r>
                          <a:rPr lang="en-US" altLang="zh-CN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to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altLang="zh-CN" sz="22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altLang="zh-CN" sz="2200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     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=1,⋯,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856F932-178D-4444-AE9B-77BE437150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8134" y="4353488"/>
                  <a:ext cx="4348534" cy="1096069"/>
                </a:xfrm>
                <a:prstGeom prst="rect">
                  <a:avLst/>
                </a:prstGeom>
                <a:blipFill>
                  <a:blip r:embed="rId7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DB1DA82-2BE4-4735-BA39-2A0CFA94CDA2}"/>
              </a:ext>
            </a:extLst>
          </p:cNvPr>
          <p:cNvGrpSpPr/>
          <p:nvPr/>
        </p:nvGrpSpPr>
        <p:grpSpPr>
          <a:xfrm>
            <a:off x="3986610" y="3318123"/>
            <a:ext cx="4795464" cy="1861575"/>
            <a:chOff x="3986610" y="3318123"/>
            <a:chExt cx="4795464" cy="18615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7A679D1A-CD80-4FD2-B183-46A0AF9E1755}"/>
                    </a:ext>
                  </a:extLst>
                </p:cNvPr>
                <p:cNvSpPr/>
                <p:nvPr/>
              </p:nvSpPr>
              <p:spPr>
                <a:xfrm>
                  <a:off x="4690057" y="3318123"/>
                  <a:ext cx="4092017" cy="8530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minimize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nary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7A679D1A-CD80-4FD2-B183-46A0AF9E1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057" y="3318123"/>
                  <a:ext cx="4092017" cy="8530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A5B136DC-C584-4FCE-ADBA-E56C6397ABDC}"/>
                    </a:ext>
                  </a:extLst>
                </p:cNvPr>
                <p:cNvSpPr/>
                <p:nvPr/>
              </p:nvSpPr>
              <p:spPr>
                <a:xfrm>
                  <a:off x="3986610" y="4083629"/>
                  <a:ext cx="4348534" cy="10960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subject</m:t>
                        </m:r>
                        <m:r>
                          <a:rPr lang="en-US" altLang="zh-CN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to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altLang="zh-CN" sz="22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altLang="zh-CN" sz="2200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     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=1,⋯,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A5B136DC-C584-4FCE-ADBA-E56C6397AB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610" y="4083629"/>
                  <a:ext cx="4348534" cy="1096069"/>
                </a:xfrm>
                <a:prstGeom prst="rect">
                  <a:avLst/>
                </a:prstGeom>
                <a:blipFill>
                  <a:blip r:embed="rId9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50D075F-728B-4894-807D-C9CDE4047AA8}"/>
              </a:ext>
            </a:extLst>
          </p:cNvPr>
          <p:cNvGrpSpPr/>
          <p:nvPr/>
        </p:nvGrpSpPr>
        <p:grpSpPr>
          <a:xfrm>
            <a:off x="975703" y="5375458"/>
            <a:ext cx="7014934" cy="1129163"/>
            <a:chOff x="975703" y="5375458"/>
            <a:chExt cx="7014934" cy="1129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84C784B-2CF8-49C5-BAA1-4C3A6490FA16}"/>
                    </a:ext>
                  </a:extLst>
                </p:cNvPr>
                <p:cNvSpPr txBox="1"/>
                <p:nvPr/>
              </p:nvSpPr>
              <p:spPr>
                <a:xfrm>
                  <a:off x="1528189" y="5375458"/>
                  <a:ext cx="35008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⋯,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⋯,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84C784B-2CF8-49C5-BAA1-4C3A6490F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189" y="5375458"/>
                  <a:ext cx="350083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2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D33AECD9-ACEF-453D-BA68-B79B07BDBF7E}"/>
                    </a:ext>
                  </a:extLst>
                </p:cNvPr>
                <p:cNvSpPr/>
                <p:nvPr/>
              </p:nvSpPr>
              <p:spPr>
                <a:xfrm>
                  <a:off x="975703" y="5759161"/>
                  <a:ext cx="7014934" cy="7454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a14:m>
                  <a:r>
                    <a:rPr lang="en-US" altLang="zh-CN" dirty="0"/>
                    <a:t>+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D33AECD9-ACEF-453D-BA68-B79B07BDBF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703" y="5759161"/>
                  <a:ext cx="7014934" cy="74546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4FFA19D8-96D1-4AB4-9801-A74F84B9167D}"/>
              </a:ext>
            </a:extLst>
          </p:cNvPr>
          <p:cNvSpPr txBox="1"/>
          <p:nvPr/>
        </p:nvSpPr>
        <p:spPr>
          <a:xfrm>
            <a:off x="4729127" y="2911072"/>
            <a:ext cx="2863499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凸优化且满足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LCQ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94BD0A1-BE97-4DA0-8651-D34B17819E40}"/>
              </a:ext>
            </a:extLst>
          </p:cNvPr>
          <p:cNvGrpSpPr/>
          <p:nvPr/>
        </p:nvGrpSpPr>
        <p:grpSpPr>
          <a:xfrm>
            <a:off x="5295848" y="4202755"/>
            <a:ext cx="2862847" cy="1009550"/>
            <a:chOff x="5295848" y="4202755"/>
            <a:chExt cx="2862847" cy="10095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4E130D13-D85B-4479-9B89-86DC90A057C1}"/>
                    </a:ext>
                  </a:extLst>
                </p:cNvPr>
                <p:cNvSpPr/>
                <p:nvPr/>
              </p:nvSpPr>
              <p:spPr>
                <a:xfrm>
                  <a:off x="7586167" y="4202755"/>
                  <a:ext cx="5725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4E130D13-D85B-4479-9B89-86DC90A057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6167" y="4202755"/>
                  <a:ext cx="572528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3E7B49B1-F1BC-4734-B5A0-B98EE8D758E6}"/>
                    </a:ext>
                  </a:extLst>
                </p:cNvPr>
                <p:cNvSpPr/>
                <p:nvPr/>
              </p:nvSpPr>
              <p:spPr>
                <a:xfrm>
                  <a:off x="5295848" y="4750640"/>
                  <a:ext cx="52892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3E7B49B1-F1BC-4734-B5A0-B98EE8D758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848" y="4750640"/>
                  <a:ext cx="528927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18816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4405" y="331563"/>
            <a:ext cx="86428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8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并行</a:t>
            </a:r>
            <a:r>
              <a:rPr lang="en-US" altLang="zh-CN" sz="38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AWGN</a:t>
            </a:r>
            <a:r>
              <a:rPr lang="zh-CN" altLang="en-US" sz="38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信道中的功率分配优化</a:t>
            </a:r>
            <a:r>
              <a:rPr lang="en-US" altLang="zh-CN" sz="38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8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38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3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33AECD9-ACEF-453D-BA68-B79B07BDBF7E}"/>
                  </a:ext>
                </a:extLst>
              </p:cNvPr>
              <p:cNvSpPr/>
              <p:nvPr/>
            </p:nvSpPr>
            <p:spPr>
              <a:xfrm>
                <a:off x="421685" y="2432275"/>
                <a:ext cx="5702202" cy="67236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0,  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=1,⋯,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(2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33AECD9-ACEF-453D-BA68-B79B07BDB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5" y="2432275"/>
                <a:ext cx="5702202" cy="672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2FC9591-7428-49C5-A945-6D2EF039FF82}"/>
                  </a:ext>
                </a:extLst>
              </p:cNvPr>
              <p:cNvSpPr/>
              <p:nvPr/>
            </p:nvSpPr>
            <p:spPr>
              <a:xfrm>
                <a:off x="1802352" y="1100054"/>
                <a:ext cx="3295967" cy="46294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Cambria Math" panose="02040503050406030204" pitchFamily="18" charset="0"/>
                  </a:rPr>
                  <a:t>      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(1a)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2FC9591-7428-49C5-A945-6D2EF039F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352" y="1100054"/>
                <a:ext cx="3295967" cy="462947"/>
              </a:xfrm>
              <a:prstGeom prst="rect">
                <a:avLst/>
              </a:prstGeom>
              <a:blipFill>
                <a:blip r:embed="rId5"/>
                <a:stretch>
                  <a:fillRect l="-12222" t="-128947" r="-556" b="-196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643FA77-64AD-42D1-B416-B99836D34ECA}"/>
                  </a:ext>
                </a:extLst>
              </p:cNvPr>
              <p:cNvSpPr/>
              <p:nvPr/>
            </p:nvSpPr>
            <p:spPr>
              <a:xfrm>
                <a:off x="2509431" y="1570936"/>
                <a:ext cx="3242234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=1,⋯,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(1b)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643FA77-64AD-42D1-B416-B99836D34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431" y="1570936"/>
                <a:ext cx="3242234" cy="461665"/>
              </a:xfrm>
              <a:prstGeom prst="rect">
                <a:avLst/>
              </a:prstGeom>
              <a:blipFill>
                <a:blip r:embed="rId6"/>
                <a:stretch>
                  <a:fillRect l="-564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BFA3795-BFFA-484E-B526-D22AC4C1CDC3}"/>
                  </a:ext>
                </a:extLst>
              </p:cNvPr>
              <p:cNvSpPr/>
              <p:nvPr/>
            </p:nvSpPr>
            <p:spPr>
              <a:xfrm>
                <a:off x="1532614" y="2010567"/>
                <a:ext cx="4288353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=1,⋯,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(2a)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BFA3795-BFFA-484E-B526-D22AC4C1C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614" y="2010567"/>
                <a:ext cx="4288353" cy="461665"/>
              </a:xfrm>
              <a:prstGeom prst="rect">
                <a:avLst/>
              </a:prstGeom>
              <a:blipFill>
                <a:blip r:embed="rId7"/>
                <a:stretch>
                  <a:fillRect l="-284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0CFE920-D7B7-4B68-81D0-42D4F5C4EC8D}"/>
                  </a:ext>
                </a:extLst>
              </p:cNvPr>
              <p:cNvSpPr/>
              <p:nvPr/>
            </p:nvSpPr>
            <p:spPr>
              <a:xfrm>
                <a:off x="794089" y="3060792"/>
                <a:ext cx="4786247" cy="46294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dirty="0"/>
                  <a:t>                  </a:t>
                </a:r>
                <a:r>
                  <a:rPr lang="en-US" altLang="zh-CN" dirty="0"/>
                  <a:t>(3a)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0CFE920-D7B7-4B68-81D0-42D4F5C4E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89" y="3060792"/>
                <a:ext cx="4786247" cy="462947"/>
              </a:xfrm>
              <a:prstGeom prst="rect">
                <a:avLst/>
              </a:prstGeom>
              <a:blipFill>
                <a:blip r:embed="rId8"/>
                <a:stretch>
                  <a:fillRect l="-637" t="-128947" b="-196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C656222-BB4D-4D4B-958C-8D74B04F1DEB}"/>
                  </a:ext>
                </a:extLst>
              </p:cNvPr>
              <p:cNvSpPr/>
              <p:nvPr/>
            </p:nvSpPr>
            <p:spPr>
              <a:xfrm>
                <a:off x="2291932" y="3499749"/>
                <a:ext cx="3575274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=1,⋯,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(3b)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C656222-BB4D-4D4B-958C-8D74B04F1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932" y="3499749"/>
                <a:ext cx="3575274" cy="461665"/>
              </a:xfrm>
              <a:prstGeom prst="rect">
                <a:avLst/>
              </a:prstGeom>
              <a:blipFill>
                <a:blip r:embed="rId9"/>
                <a:stretch>
                  <a:fillRect l="-51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530CD7B4-E01E-4F50-9233-D63103F22954}"/>
              </a:ext>
            </a:extLst>
          </p:cNvPr>
          <p:cNvSpPr txBox="1"/>
          <p:nvPr/>
        </p:nvSpPr>
        <p:spPr>
          <a:xfrm>
            <a:off x="5976514" y="1033529"/>
            <a:ext cx="1216164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原始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可行性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721B01-09C2-461D-A231-0D5E6858542A}"/>
              </a:ext>
            </a:extLst>
          </p:cNvPr>
          <p:cNvSpPr txBox="1"/>
          <p:nvPr/>
        </p:nvSpPr>
        <p:spPr>
          <a:xfrm>
            <a:off x="6299735" y="2097414"/>
            <a:ext cx="121616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对偶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可行性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40E341-16D9-438C-B8E3-D837623119DB}"/>
              </a:ext>
            </a:extLst>
          </p:cNvPr>
          <p:cNvSpPr txBox="1"/>
          <p:nvPr/>
        </p:nvSpPr>
        <p:spPr>
          <a:xfrm>
            <a:off x="6140029" y="3136880"/>
            <a:ext cx="1414156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互补松弛条件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F8ECB6A-010C-4B08-9E0F-4B4CFC29B4B9}"/>
                  </a:ext>
                </a:extLst>
              </p:cNvPr>
              <p:cNvSpPr/>
              <p:nvPr/>
            </p:nvSpPr>
            <p:spPr>
              <a:xfrm>
                <a:off x="692171" y="5576380"/>
                <a:ext cx="4009431" cy="91614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max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,0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F8ECB6A-010C-4B08-9E0F-4B4CFC29B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71" y="5576380"/>
                <a:ext cx="4009431" cy="9161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078595D-0C1C-4F67-821B-1D38F22E4128}"/>
                  </a:ext>
                </a:extLst>
              </p:cNvPr>
              <p:cNvSpPr/>
              <p:nvPr/>
            </p:nvSpPr>
            <p:spPr>
              <a:xfrm>
                <a:off x="4754885" y="3911006"/>
                <a:ext cx="3809569" cy="69602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𝜙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zh-CN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max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zh-CN" altLang="en-US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,0</m:t>
                            </m:r>
                          </m:e>
                        </m:d>
                      </m:e>
                    </m:nary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078595D-0C1C-4F67-821B-1D38F22E4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885" y="3911006"/>
                <a:ext cx="3809569" cy="696024"/>
              </a:xfrm>
              <a:prstGeom prst="rect">
                <a:avLst/>
              </a:prstGeom>
              <a:blipFill>
                <a:blip r:embed="rId11"/>
                <a:stretch>
                  <a:fillRect l="-2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6E998AD-2BAA-4C00-9990-9D047311B646}"/>
                  </a:ext>
                </a:extLst>
              </p:cNvPr>
              <p:cNvSpPr/>
              <p:nvPr/>
            </p:nvSpPr>
            <p:spPr>
              <a:xfrm>
                <a:off x="6236900" y="4603353"/>
                <a:ext cx="2653419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求根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6E998AD-2BAA-4C00-9990-9D047311B6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900" y="4603353"/>
                <a:ext cx="2653419" cy="461665"/>
              </a:xfrm>
              <a:prstGeom prst="rect">
                <a:avLst/>
              </a:prstGeom>
              <a:blipFill>
                <a:blip r:embed="rId12"/>
                <a:stretch>
                  <a:fillRect l="-344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75A7B77-1732-4606-A3D0-E4BD02124408}"/>
                  </a:ext>
                </a:extLst>
              </p:cNvPr>
              <p:cNvSpPr/>
              <p:nvPr/>
            </p:nvSpPr>
            <p:spPr>
              <a:xfrm>
                <a:off x="5522253" y="5458890"/>
                <a:ext cx="3340851" cy="91614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75A7B77-1732-4606-A3D0-E4BD02124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253" y="5458890"/>
                <a:ext cx="3340851" cy="9161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C2EF7C08-1A87-4BA9-9EBC-653C413A014D}"/>
              </a:ext>
            </a:extLst>
          </p:cNvPr>
          <p:cNvGrpSpPr/>
          <p:nvPr/>
        </p:nvGrpSpPr>
        <p:grpSpPr>
          <a:xfrm>
            <a:off x="1023633" y="3964185"/>
            <a:ext cx="4796121" cy="1210349"/>
            <a:chOff x="1023633" y="4272658"/>
            <a:chExt cx="4796121" cy="1210349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005B5DCB-C9DF-47D2-A4A5-88261F1FAA29}"/>
                </a:ext>
              </a:extLst>
            </p:cNvPr>
            <p:cNvGrpSpPr/>
            <p:nvPr/>
          </p:nvGrpSpPr>
          <p:grpSpPr>
            <a:xfrm>
              <a:off x="1023633" y="4306376"/>
              <a:ext cx="4796121" cy="1176631"/>
              <a:chOff x="1023633" y="4306376"/>
              <a:chExt cx="4796121" cy="1176631"/>
            </a:xfrm>
          </p:grpSpPr>
          <p:sp>
            <p:nvSpPr>
              <p:cNvPr id="21" name="箭头: 下 20">
                <a:extLst>
                  <a:ext uri="{FF2B5EF4-FFF2-40B4-BE49-F238E27FC236}">
                    <a16:creationId xmlns:a16="http://schemas.microsoft.com/office/drawing/2014/main" id="{815D9152-B9EC-4BE0-BBA6-C05678AD4B88}"/>
                  </a:ext>
                </a:extLst>
              </p:cNvPr>
              <p:cNvSpPr/>
              <p:nvPr/>
            </p:nvSpPr>
            <p:spPr bwMode="auto">
              <a:xfrm>
                <a:off x="1985636" y="4306376"/>
                <a:ext cx="210419" cy="484602"/>
              </a:xfrm>
              <a:prstGeom prst="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8D0BC763-8FCB-4228-857F-28C39A7CD865}"/>
                      </a:ext>
                    </a:extLst>
                  </p:cNvPr>
                  <p:cNvSpPr/>
                  <p:nvPr/>
                </p:nvSpPr>
                <p:spPr>
                  <a:xfrm>
                    <a:off x="1023633" y="4566859"/>
                    <a:ext cx="4796121" cy="916148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max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,0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=1,⋯,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8D0BC763-8FCB-4228-857F-28C39A7CD8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3633" y="4566859"/>
                    <a:ext cx="4796121" cy="91614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B773F8B-262E-411D-BAA6-39ABB4D6AAEB}"/>
                </a:ext>
              </a:extLst>
            </p:cNvPr>
            <p:cNvSpPr txBox="1"/>
            <p:nvPr/>
          </p:nvSpPr>
          <p:spPr>
            <a:xfrm>
              <a:off x="2136360" y="4272658"/>
              <a:ext cx="2201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7030A0"/>
                  </a:solidFill>
                </a:rPr>
                <a:t>(1b), (2b),(3b)</a:t>
              </a:r>
              <a:endParaRPr lang="zh-CN" altLang="en-US" sz="2000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16213B2-62CC-4374-B6D0-353C88225D7D}"/>
                  </a:ext>
                </a:extLst>
              </p:cNvPr>
              <p:cNvSpPr txBox="1"/>
              <p:nvPr/>
            </p:nvSpPr>
            <p:spPr>
              <a:xfrm>
                <a:off x="605928" y="5076804"/>
                <a:ext cx="65867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(2a)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(2b)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(3a)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知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(1a)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是紧的，即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16213B2-62CC-4374-B6D0-353C88225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8" y="5076804"/>
                <a:ext cx="6586750" cy="461665"/>
              </a:xfrm>
              <a:prstGeom prst="rect">
                <a:avLst/>
              </a:prstGeom>
              <a:blipFill>
                <a:blip r:embed="rId15"/>
                <a:stretch>
                  <a:fillRect l="-1388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6333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3" grpId="0"/>
      <p:bldP spid="24" grpId="0"/>
      <p:bldP spid="25" grpId="0"/>
      <p:bldP spid="26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kumimoji="0"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约束品性</a:t>
            </a:r>
            <a:endParaRPr kumimoji="0" lang="en-US" altLang="zh-CN" sz="44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5200" y="1498600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44B3C9-1782-4DF4-A752-2C6F2D8C379B}"/>
              </a:ext>
            </a:extLst>
          </p:cNvPr>
          <p:cNvSpPr/>
          <p:nvPr/>
        </p:nvSpPr>
        <p:spPr>
          <a:xfrm>
            <a:off x="701024" y="1828925"/>
            <a:ext cx="7863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约束品性是一族对</a:t>
            </a:r>
            <a:r>
              <a:rPr lang="zh-CN" altLang="en-US" dirty="0">
                <a:solidFill>
                  <a:srgbClr val="C00000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约束行为</a:t>
            </a: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施加的</a:t>
            </a:r>
            <a:r>
              <a:rPr lang="zh-CN" altLang="en-US" dirty="0">
                <a:solidFill>
                  <a:srgbClr val="C00000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充分条件</a:t>
            </a: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，每种</a:t>
            </a:r>
            <a:r>
              <a:rPr lang="en-US" altLang="zh-CN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CQ</a:t>
            </a: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都确保局部极小点是</a:t>
            </a:r>
            <a:r>
              <a:rPr lang="en-US" altLang="zh-CN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KKT</a:t>
            </a: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点</a:t>
            </a:r>
            <a:r>
              <a:rPr lang="en-US" altLang="zh-CN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(Lagrange</a:t>
            </a: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乘子的存在性</a:t>
            </a:r>
            <a:r>
              <a:rPr lang="en-US" altLang="zh-CN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).</a:t>
            </a:r>
            <a:endParaRPr lang="zh-CN" altLang="en-US" dirty="0">
              <a:latin typeface="+mj-lt"/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822B9B-4EF0-4C20-8CAB-C4077028F1FB}"/>
              </a:ext>
            </a:extLst>
          </p:cNvPr>
          <p:cNvSpPr/>
          <p:nvPr/>
        </p:nvSpPr>
        <p:spPr>
          <a:xfrm>
            <a:off x="714375" y="1183110"/>
            <a:ext cx="771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正则性是一种约束品性</a:t>
            </a:r>
            <a:r>
              <a:rPr lang="en-US" altLang="zh-CN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(constraint qualification, CQ).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1E342A-681E-4EE1-9764-242FAEA04BF0}"/>
              </a:ext>
            </a:extLst>
          </p:cNvPr>
          <p:cNvSpPr/>
          <p:nvPr/>
        </p:nvSpPr>
        <p:spPr>
          <a:xfrm>
            <a:off x="819150" y="5452473"/>
            <a:ext cx="7610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j-lt"/>
                <a:ea typeface="+mn-ea"/>
              </a:rPr>
              <a:t>用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+mn-ea"/>
              </a:rPr>
              <a:t>LICQ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+mn-ea"/>
              </a:rPr>
              <a:t>代替正则性，重新描述最优性的一阶和二阶必要条件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19C5FC5-DE3B-45EA-A106-5EB529601AF1}"/>
                  </a:ext>
                </a:extLst>
              </p:cNvPr>
              <p:cNvSpPr/>
              <p:nvPr/>
            </p:nvSpPr>
            <p:spPr>
              <a:xfrm>
                <a:off x="692341" y="3689936"/>
                <a:ext cx="786336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0030101010101" pitchFamily="2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+mn-ea"/>
                  </a:rPr>
                  <a:t>(MP)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的正则点，称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处</a:t>
                </a:r>
                <a:r>
                  <a:rPr lang="zh-CN" altLang="en-US" dirty="0">
                    <a:solidFill>
                      <a:srgbClr val="C00000"/>
                    </a:solidFill>
                    <a:latin typeface="+mj-lt"/>
                    <a:ea typeface="+mn-ea"/>
                  </a:rPr>
                  <a:t>线性无关约束品性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+mn-ea"/>
                  </a:rPr>
                  <a:t>(linear independence constraint quality, </a:t>
                </a:r>
                <a:r>
                  <a:rPr lang="en-US" altLang="zh-CN" dirty="0">
                    <a:solidFill>
                      <a:srgbClr val="C00000"/>
                    </a:solidFill>
                    <a:latin typeface="+mj-lt"/>
                    <a:ea typeface="+mn-ea"/>
                  </a:rPr>
                  <a:t>LICQ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+mn-ea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成立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+mn-ea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它不仅保证了乘子的存在性，还保证了与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对应的乘子是唯一的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+mn-ea"/>
                  </a:rPr>
                  <a:t>.</a:t>
                </a:r>
                <a:endParaRPr lang="zh-CN" altLang="en-US" dirty="0">
                  <a:latin typeface="+mj-lt"/>
                  <a:ea typeface="+mn-ea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19C5FC5-DE3B-45EA-A106-5EB529601A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41" y="3689936"/>
                <a:ext cx="7863365" cy="1569660"/>
              </a:xfrm>
              <a:prstGeom prst="rect">
                <a:avLst/>
              </a:prstGeom>
              <a:blipFill>
                <a:blip r:embed="rId3"/>
                <a:stretch>
                  <a:fillRect l="-1086" t="-4264" r="-853"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10C90241-81F4-4ECD-9A97-22FB3518B981}"/>
              </a:ext>
            </a:extLst>
          </p:cNvPr>
          <p:cNvSpPr/>
          <p:nvPr/>
        </p:nvSpPr>
        <p:spPr>
          <a:xfrm>
            <a:off x="671035" y="2714855"/>
            <a:ext cx="7863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约束品性仅出现在最优性的必要条件中</a:t>
            </a:r>
            <a:r>
              <a:rPr lang="en-US" altLang="zh-CN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最优性的充分条件不需要任何约束品性</a:t>
            </a:r>
            <a:r>
              <a:rPr lang="en-US" altLang="zh-CN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41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kumimoji="0"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线性无关约束品性</a:t>
            </a:r>
            <a:endParaRPr kumimoji="0" lang="en-US" altLang="zh-CN" sz="44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5200" y="1498600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93B4B6C-5BF1-4995-93C8-97E5ED9A1CCD}"/>
                  </a:ext>
                </a:extLst>
              </p:cNvPr>
              <p:cNvSpPr/>
              <p:nvPr/>
            </p:nvSpPr>
            <p:spPr>
              <a:xfrm>
                <a:off x="708980" y="1121550"/>
                <a:ext cx="7844010" cy="1236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5.5.1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(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一阶必要条件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)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  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设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(MP)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，且可行点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LICQ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成立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(MP)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局部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极小点</a:t>
                </a:r>
                <a:r>
                  <a:rPr lang="en-US" altLang="zh-CN" dirty="0"/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(MP)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KKT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点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93B4B6C-5BF1-4995-93C8-97E5ED9A1C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80" y="1121550"/>
                <a:ext cx="7844010" cy="1236749"/>
              </a:xfrm>
              <a:prstGeom prst="rect">
                <a:avLst/>
              </a:prstGeom>
              <a:blipFill>
                <a:blip r:embed="rId3"/>
                <a:stretch>
                  <a:fillRect l="-1166" t="-5419" r="-466" b="-7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D55E0ACC-A3D3-4C57-B56A-924882D1EE5E}"/>
              </a:ext>
            </a:extLst>
          </p:cNvPr>
          <p:cNvGrpSpPr/>
          <p:nvPr/>
        </p:nvGrpSpPr>
        <p:grpSpPr>
          <a:xfrm>
            <a:off x="639190" y="2547855"/>
            <a:ext cx="8115791" cy="2314864"/>
            <a:chOff x="561858" y="3663770"/>
            <a:chExt cx="8115791" cy="2314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7171ED1C-B182-4FED-AA8F-D77A31C64A3C}"/>
                    </a:ext>
                  </a:extLst>
                </p:cNvPr>
                <p:cNvSpPr/>
                <p:nvPr/>
              </p:nvSpPr>
              <p:spPr>
                <a:xfrm>
                  <a:off x="649994" y="3663770"/>
                  <a:ext cx="7935833" cy="23148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</a:rPr>
                    <a:t>定理</a:t>
                  </a:r>
                  <a:r>
                    <a:rPr lang="en-US" altLang="zh-CN" dirty="0">
                      <a:solidFill>
                        <a:srgbClr val="0070C0"/>
                      </a:solidFill>
                      <a:ea typeface="黑体" panose="02010609060101010101" pitchFamily="49" charset="-122"/>
                    </a:rPr>
                    <a:t>5.6.1(</a:t>
                  </a:r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</a:rPr>
                    <a:t>二阶必要条件</a:t>
                  </a:r>
                  <a:r>
                    <a:rPr lang="en-US" altLang="zh-CN" dirty="0">
                      <a:solidFill>
                        <a:srgbClr val="0070C0"/>
                      </a:solidFill>
                      <a:ea typeface="黑体" panose="02010609060101010101" pitchFamily="49" charset="-122"/>
                    </a:rPr>
                    <a:t>)  </a:t>
                  </a:r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</a:rPr>
                    <a:t> 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设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(MP)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中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𝒉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𝒈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且可行点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𝑋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处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LICQ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成立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若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是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(MP)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的</a:t>
                  </a:r>
                  <a14:m>
                    <m:oMath xmlns:m="http://schemas.openxmlformats.org/officeDocument/2006/math">
                      <m:r>
                        <a:rPr lang="zh-CN" altLang="en-US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局部</m:t>
                      </m:r>
                    </m:oMath>
                  </a14:m>
                  <a:r>
                    <a:rPr lang="zh-CN" altLang="en-US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极小点</a:t>
                  </a:r>
                  <a:r>
                    <a:rPr lang="en-US" altLang="zh-CN" dirty="0"/>
                    <a:t>,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则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(MP)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的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KKT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点，且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𝒅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 ∀ </m:t>
                      </m:r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其中</a:t>
                  </a:r>
                  <a:endPara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𝝀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𝝁</m:t>
                          </m:r>
                        </m:e>
                      </m:d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</a:t>
                  </a:r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7171ED1C-B182-4FED-AA8F-D77A31C64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994" y="3663770"/>
                  <a:ext cx="7935833" cy="2314864"/>
                </a:xfrm>
                <a:prstGeom prst="rect">
                  <a:avLst/>
                </a:prstGeom>
                <a:blipFill>
                  <a:blip r:embed="rId4"/>
                  <a:stretch>
                    <a:fillRect l="-1152" t="-2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F0E97FE2-D256-4839-BF5A-122FD783EC68}"/>
                    </a:ext>
                  </a:extLst>
                </p:cNvPr>
                <p:cNvSpPr/>
                <p:nvPr/>
              </p:nvSpPr>
              <p:spPr>
                <a:xfrm>
                  <a:off x="561858" y="5293543"/>
                  <a:ext cx="8115791" cy="51693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𝒅</m:t>
                            </m:r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∀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∀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.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F0E97FE2-D256-4839-BF5A-122FD783EC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58" y="5293543"/>
                  <a:ext cx="8115791" cy="5169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38A3463E-9786-4C42-A15E-21700FD36323}"/>
              </a:ext>
            </a:extLst>
          </p:cNvPr>
          <p:cNvSpPr/>
          <p:nvPr/>
        </p:nvSpPr>
        <p:spPr>
          <a:xfrm>
            <a:off x="870547" y="4985346"/>
            <a:ext cx="7317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LICQ</a:t>
            </a: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对于包含</a:t>
            </a:r>
            <a:r>
              <a:rPr lang="zh-CN" altLang="en-US" dirty="0">
                <a:solidFill>
                  <a:srgbClr val="C00000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不等式约束</a:t>
            </a: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的问题，过于苛刻！</a:t>
            </a:r>
            <a:endParaRPr lang="zh-CN" altLang="en-US" dirty="0">
              <a:latin typeface="+mj-lt"/>
              <a:ea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2443261-A62B-4F0A-85A7-B8113DE7A994}"/>
              </a:ext>
            </a:extLst>
          </p:cNvPr>
          <p:cNvSpPr/>
          <p:nvPr/>
        </p:nvSpPr>
        <p:spPr>
          <a:xfrm>
            <a:off x="819150" y="5733826"/>
            <a:ext cx="7526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易于验证</a:t>
            </a:r>
            <a:r>
              <a:rPr lang="en-US" altLang="zh-CN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常用约束品性除</a:t>
            </a:r>
            <a:r>
              <a:rPr lang="en-US" altLang="zh-CN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LICQ</a:t>
            </a: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外，还有</a:t>
            </a:r>
            <a:r>
              <a:rPr lang="en-US" altLang="zh-CN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MFCQ</a:t>
            </a: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Slater</a:t>
            </a: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条件和线性</a:t>
            </a:r>
            <a:r>
              <a:rPr lang="en-US" altLang="zh-CN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凹约束</a:t>
            </a:r>
            <a:r>
              <a:rPr lang="en-US" altLang="zh-CN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CQ.</a:t>
            </a:r>
            <a:endParaRPr lang="zh-CN" altLang="en-US" dirty="0"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073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96B890-60E5-44B8-BC5A-9DD2A96CBFAA}"/>
                  </a:ext>
                </a:extLst>
              </p:cNvPr>
              <p:cNvSpPr/>
              <p:nvPr/>
            </p:nvSpPr>
            <p:spPr>
              <a:xfrm>
                <a:off x="733995" y="2602996"/>
                <a:ext cx="7715250" cy="1236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5.7.1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(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一阶必要条件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)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  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设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(MP)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且可行点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MFCQ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成立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(MP)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局部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极小点</a:t>
                </a:r>
                <a:r>
                  <a:rPr lang="en-US" altLang="zh-CN" dirty="0"/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(MP)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KKT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点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96B890-60E5-44B8-BC5A-9DD2A96CB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95" y="2602996"/>
                <a:ext cx="7715250" cy="1236749"/>
              </a:xfrm>
              <a:prstGeom prst="rect">
                <a:avLst/>
              </a:prstGeom>
              <a:blipFill>
                <a:blip r:embed="rId3"/>
                <a:stretch>
                  <a:fillRect l="-1185" t="-5419" b="-7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9150" y="217428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kumimoji="0"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MFCQ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2E22C53-5335-46DA-AE9B-A37F0CC17C8C}"/>
                  </a:ext>
                </a:extLst>
              </p:cNvPr>
              <p:cNvSpPr/>
              <p:nvPr/>
            </p:nvSpPr>
            <p:spPr>
              <a:xfrm>
                <a:off x="776804" y="874588"/>
                <a:ext cx="7844010" cy="1624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定义 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称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(MP)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的可行点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满足</a:t>
                </a:r>
                <a:r>
                  <a:rPr lang="en-US" altLang="zh-CN" dirty="0" err="1">
                    <a:solidFill>
                      <a:schemeClr val="tx1"/>
                    </a:solidFill>
                    <a:ea typeface="黑体" panose="02010609060101010101" pitchFamily="49" charset="-122"/>
                  </a:rPr>
                  <a:t>Mangasarian-Fromovitz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约束品性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(MFCQ)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，如果 </a:t>
                </a:r>
                <a:r>
                  <a:rPr lang="en-US" altLang="zh-CN" dirty="0" err="1">
                    <a:solidFill>
                      <a:schemeClr val="tx1"/>
                    </a:solidFill>
                    <a:ea typeface="黑体" panose="02010609060101010101" pitchFamily="49" charset="-122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)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梯度向量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∇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∇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线性无关，且 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ii)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存在向量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使得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</m:acc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0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</m:acc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&lt;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0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2E22C53-5335-46DA-AE9B-A37F0CC17C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04" y="874588"/>
                <a:ext cx="7844010" cy="1624740"/>
              </a:xfrm>
              <a:prstGeom prst="rect">
                <a:avLst/>
              </a:prstGeom>
              <a:blipFill>
                <a:blip r:embed="rId4"/>
                <a:stretch>
                  <a:fillRect l="-1166" t="-4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B30429B6-4620-4CB4-A7FD-4AFAF176F2C2}"/>
              </a:ext>
            </a:extLst>
          </p:cNvPr>
          <p:cNvSpPr/>
          <p:nvPr/>
        </p:nvSpPr>
        <p:spPr>
          <a:xfrm>
            <a:off x="797116" y="3918447"/>
            <a:ext cx="76103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Arrow, Hurwitz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和</a:t>
            </a:r>
            <a:r>
              <a:rPr lang="en-US" altLang="zh-CN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Uzawa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(1961)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研究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不等式约束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问题时提出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MFCQ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，</a:t>
            </a:r>
            <a:r>
              <a:rPr lang="en-US" altLang="zh-CN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Mangasarian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和</a:t>
            </a:r>
            <a:r>
              <a:rPr lang="en-US" altLang="zh-CN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Fromovitz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(1967)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将其推广至包含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等式约束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的情形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.</a:t>
            </a:r>
            <a:endParaRPr lang="zh-CN" alt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2C9285-ADF7-44AF-BC8C-D1F27CFF09DA}"/>
              </a:ext>
            </a:extLst>
          </p:cNvPr>
          <p:cNvSpPr/>
          <p:nvPr/>
        </p:nvSpPr>
        <p:spPr>
          <a:xfrm>
            <a:off x="786437" y="6132097"/>
            <a:ext cx="5011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Slater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条件是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MFCQ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特例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. </a:t>
            </a:r>
            <a:endParaRPr lang="zh-CN" alt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0E045AE-9F1E-4FCF-829B-100E8A800C1E}"/>
                  </a:ext>
                </a:extLst>
              </p:cNvPr>
              <p:cNvSpPr/>
              <p:nvPr/>
            </p:nvSpPr>
            <p:spPr>
              <a:xfrm>
                <a:off x="786437" y="5225295"/>
                <a:ext cx="761036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关联的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Lagrange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乘子集合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latin typeface="+mj-lt"/>
                    <a:ea typeface="黑体" panose="02010609060101010101" pitchFamily="49" charset="-122"/>
                  </a:rPr>
                  <a:t>非空有界多面体</a:t>
                </a:r>
                <a:r>
                  <a:rPr lang="zh-CN" altLang="en-US" dirty="0">
                    <a:solidFill>
                      <a:srgbClr val="7030A0"/>
                    </a:solidFill>
                    <a:latin typeface="+mj-lt"/>
                    <a:ea typeface="黑体" panose="02010609060101010101" pitchFamily="49" charset="-122"/>
                  </a:rPr>
                  <a:t>当且仅当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MFCQ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成立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0E045AE-9F1E-4FCF-829B-100E8A800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37" y="5225295"/>
                <a:ext cx="7610367" cy="830997"/>
              </a:xfrm>
              <a:prstGeom prst="rect">
                <a:avLst/>
              </a:prstGeom>
              <a:blipFill>
                <a:blip r:embed="rId5"/>
                <a:stretch>
                  <a:fillRect l="-1042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14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9150" y="217428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kumimoji="0"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Slater</a:t>
            </a:r>
            <a:r>
              <a:rPr kumimoji="0"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  <a:endParaRPr kumimoji="0" lang="en-US" altLang="zh-CN" sz="44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2E22C53-5335-46DA-AE9B-A37F0CC17C8C}"/>
                  </a:ext>
                </a:extLst>
              </p:cNvPr>
              <p:cNvSpPr/>
              <p:nvPr/>
            </p:nvSpPr>
            <p:spPr>
              <a:xfrm>
                <a:off x="675929" y="1039508"/>
                <a:ext cx="7844010" cy="1259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定义 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称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(MP)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的可行点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满足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Slater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条件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(Slater condition, SC)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，如果 </a:t>
                </a:r>
                <a:r>
                  <a:rPr lang="en-US" altLang="zh-CN" dirty="0" err="1">
                    <a:solidFill>
                      <a:schemeClr val="tx1"/>
                    </a:solidFill>
                    <a:ea typeface="黑体" panose="02010609060101010101" pitchFamily="49" charset="-122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是仿射函数，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是凸函数，且 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ii)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存在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&lt;0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C00000"/>
                        </a:solidFill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2E22C53-5335-46DA-AE9B-A37F0CC17C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29" y="1039508"/>
                <a:ext cx="7844010" cy="1259832"/>
              </a:xfrm>
              <a:prstGeom prst="rect">
                <a:avLst/>
              </a:prstGeom>
              <a:blipFill>
                <a:blip r:embed="rId3"/>
                <a:stretch>
                  <a:fillRect l="-1243" t="-5340" b="-8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962C9285-ADF7-44AF-BC8C-D1F27CFF09DA}"/>
              </a:ext>
            </a:extLst>
          </p:cNvPr>
          <p:cNvSpPr/>
          <p:nvPr/>
        </p:nvSpPr>
        <p:spPr>
          <a:xfrm>
            <a:off x="871591" y="3989652"/>
            <a:ext cx="4195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Slater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条件是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MFCQ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特例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.</a:t>
            </a:r>
            <a:endParaRPr lang="zh-CN" alt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96B890-60E5-44B8-BC5A-9DD2A96CBFAA}"/>
                  </a:ext>
                </a:extLst>
              </p:cNvPr>
              <p:cNvSpPr/>
              <p:nvPr/>
            </p:nvSpPr>
            <p:spPr>
              <a:xfrm>
                <a:off x="751098" y="2513185"/>
                <a:ext cx="7715250" cy="1236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5.7.2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(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一阶必要条件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)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  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设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(MP)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是仿射的，且可行点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Slater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条件成立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(MP)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局部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极小点</a:t>
                </a:r>
                <a:r>
                  <a:rPr lang="en-US" altLang="zh-CN" dirty="0"/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(MP)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KKT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点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96B890-60E5-44B8-BC5A-9DD2A96CB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98" y="2513185"/>
                <a:ext cx="7715250" cy="1236749"/>
              </a:xfrm>
              <a:prstGeom prst="rect">
                <a:avLst/>
              </a:prstGeom>
              <a:blipFill>
                <a:blip r:embed="rId4"/>
                <a:stretch>
                  <a:fillRect l="-1185" t="-5419" b="-7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D3153B4F-48F6-4EA9-9169-CF9E33F94F7F}"/>
              </a:ext>
            </a:extLst>
          </p:cNvPr>
          <p:cNvSpPr/>
          <p:nvPr/>
        </p:nvSpPr>
        <p:spPr>
          <a:xfrm>
            <a:off x="871591" y="5202589"/>
            <a:ext cx="4195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Slater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条件常用在凸优化中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.</a:t>
            </a:r>
            <a:endParaRPr lang="zh-CN" alt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E2999D8-253A-4D0F-A88C-36382A31E622}"/>
                  </a:ext>
                </a:extLst>
              </p:cNvPr>
              <p:cNvSpPr/>
              <p:nvPr/>
            </p:nvSpPr>
            <p:spPr>
              <a:xfrm>
                <a:off x="1235148" y="4501206"/>
                <a:ext cx="60800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𝒅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并去掉冗余的线性等式约束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E2999D8-253A-4D0F-A88C-36382A31E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48" y="4501206"/>
                <a:ext cx="6080052" cy="461665"/>
              </a:xfrm>
              <a:prstGeom prst="rect">
                <a:avLst/>
              </a:prstGeom>
              <a:blipFill>
                <a:blip r:embed="rId5"/>
                <a:stretch>
                  <a:fillRect l="-1605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21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9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51098" y="374855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kumimoji="0"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线性约束品性</a:t>
            </a:r>
            <a:endParaRPr kumimoji="0" lang="en-US" altLang="zh-CN" sz="44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2E22C53-5335-46DA-AE9B-A37F0CC17C8C}"/>
                  </a:ext>
                </a:extLst>
              </p:cNvPr>
              <p:cNvSpPr/>
              <p:nvPr/>
            </p:nvSpPr>
            <p:spPr>
              <a:xfrm>
                <a:off x="819150" y="1193746"/>
                <a:ext cx="7844010" cy="1230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定义 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称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(MP)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的可行点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满足线性约束品性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(linearity constraint qualification, LCQ)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，如果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和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𝒈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均是仿射函数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2E22C53-5335-46DA-AE9B-A37F0CC17C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0" y="1193746"/>
                <a:ext cx="7844010" cy="1230080"/>
              </a:xfrm>
              <a:prstGeom prst="rect">
                <a:avLst/>
              </a:prstGeom>
              <a:blipFill>
                <a:blip r:embed="rId3"/>
                <a:stretch>
                  <a:fillRect l="-1166" t="-5446" b="-6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96B890-60E5-44B8-BC5A-9DD2A96CBFAA}"/>
                  </a:ext>
                </a:extLst>
              </p:cNvPr>
              <p:cNvSpPr/>
              <p:nvPr/>
            </p:nvSpPr>
            <p:spPr>
              <a:xfrm>
                <a:off x="751098" y="2766575"/>
                <a:ext cx="7715250" cy="1266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5.7.3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(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一阶必要条件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)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  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设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(MP)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是仿射的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凹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函数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若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(MP)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局部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极小点</a:t>
                </a:r>
                <a:r>
                  <a:rPr lang="en-US" altLang="zh-CN" dirty="0"/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(MP)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KKT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点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96B890-60E5-44B8-BC5A-9DD2A96CB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98" y="2766575"/>
                <a:ext cx="7715250" cy="1266501"/>
              </a:xfrm>
              <a:prstGeom prst="rect">
                <a:avLst/>
              </a:prstGeom>
              <a:blipFill>
                <a:blip r:embed="rId4"/>
                <a:stretch>
                  <a:fillRect l="-1185" t="-5288" r="-632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D3153B4F-48F6-4EA9-9169-CF9E33F94F7F}"/>
              </a:ext>
            </a:extLst>
          </p:cNvPr>
          <p:cNvSpPr/>
          <p:nvPr/>
        </p:nvSpPr>
        <p:spPr>
          <a:xfrm>
            <a:off x="871591" y="4340877"/>
            <a:ext cx="4857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LCQ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是线性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凹约束品性的特例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.</a:t>
            </a:r>
            <a:endParaRPr lang="zh-CN" alt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B9383B-18B1-4CC5-B94D-BF45F93BE306}"/>
              </a:ext>
            </a:extLst>
          </p:cNvPr>
          <p:cNvSpPr/>
          <p:nvPr/>
        </p:nvSpPr>
        <p:spPr>
          <a:xfrm>
            <a:off x="871591" y="4967124"/>
            <a:ext cx="72588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在线性规划和二次规划问题的任意可行点处，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LCQ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均成立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.</a:t>
            </a:r>
            <a:endParaRPr lang="zh-CN" alt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08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714500"/>
            <a:ext cx="8760278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9150" y="3302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各种约束品性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032145-EF02-4C08-85C3-993F14E88A64}"/>
              </a:ext>
            </a:extLst>
          </p:cNvPr>
          <p:cNvSpPr txBox="1"/>
          <p:nvPr/>
        </p:nvSpPr>
        <p:spPr>
          <a:xfrm>
            <a:off x="187960" y="5516880"/>
            <a:ext cx="8724718" cy="508000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418E1D-C2F6-4C90-BFEF-25B97B6131E1}"/>
              </a:ext>
            </a:extLst>
          </p:cNvPr>
          <p:cNvSpPr txBox="1"/>
          <p:nvPr/>
        </p:nvSpPr>
        <p:spPr>
          <a:xfrm>
            <a:off x="223520" y="1920240"/>
            <a:ext cx="8684078" cy="1015663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944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232410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等式约束问题的灵敏性分析</a:t>
            </a:r>
            <a:endParaRPr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大黑体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49976DA9-0BC1-4338-9E51-5ABB58739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728" y="1028524"/>
            <a:ext cx="17019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5.8.1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483048A-C107-4848-88C1-ABC26E51BADB}"/>
                  </a:ext>
                </a:extLst>
              </p:cNvPr>
              <p:cNvSpPr/>
              <p:nvPr/>
            </p:nvSpPr>
            <p:spPr>
              <a:xfrm>
                <a:off x="698426" y="1662943"/>
                <a:ext cx="74535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易见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=(0, 0)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是问题的全局极小点，对应乘子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483048A-C107-4848-88C1-ABC26E51B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26" y="1662943"/>
                <a:ext cx="7453515" cy="461665"/>
              </a:xfrm>
              <a:prstGeom prst="rect">
                <a:avLst/>
              </a:prstGeom>
              <a:blipFill>
                <a:blip r:embed="rId4"/>
                <a:stretch>
                  <a:fillRect l="-1309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0A1B7355-BC5D-41D2-AE3A-60EDEE567FEA}"/>
              </a:ext>
            </a:extLst>
          </p:cNvPr>
          <p:cNvGrpSpPr/>
          <p:nvPr/>
        </p:nvGrpSpPr>
        <p:grpSpPr>
          <a:xfrm>
            <a:off x="1790127" y="1044760"/>
            <a:ext cx="6866947" cy="521105"/>
            <a:chOff x="966353" y="1244590"/>
            <a:chExt cx="6030104" cy="5211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38F1539-4D0F-4751-A4EA-36E09310A805}"/>
                    </a:ext>
                  </a:extLst>
                </p:cNvPr>
                <p:cNvSpPr txBox="1"/>
                <p:nvPr/>
              </p:nvSpPr>
              <p:spPr>
                <a:xfrm>
                  <a:off x="966353" y="1244590"/>
                  <a:ext cx="3321813" cy="5211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imize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box>
                              <m:box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38F1539-4D0F-4751-A4EA-36E09310A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353" y="1244590"/>
                  <a:ext cx="3321813" cy="5211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C76E062C-17F5-4998-B957-8C76C24808ED}"/>
                    </a:ext>
                  </a:extLst>
                </p:cNvPr>
                <p:cNvSpPr txBox="1"/>
                <p:nvPr/>
              </p:nvSpPr>
              <p:spPr>
                <a:xfrm>
                  <a:off x="3788555" y="1279996"/>
                  <a:ext cx="320790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subject</m:t>
                        </m:r>
                        <m: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C76E062C-17F5-4998-B957-8C76C24808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555" y="1279996"/>
                  <a:ext cx="320790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606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F8154D7-417C-4237-B7D1-5F1C094A31DC}"/>
              </a:ext>
            </a:extLst>
          </p:cNvPr>
          <p:cNvGrpSpPr/>
          <p:nvPr/>
        </p:nvGrpSpPr>
        <p:grpSpPr>
          <a:xfrm>
            <a:off x="879022" y="2253254"/>
            <a:ext cx="7636156" cy="543139"/>
            <a:chOff x="913667" y="2496430"/>
            <a:chExt cx="7636156" cy="5431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708BB95-0BCA-4233-9584-D2FA0D5FE80E}"/>
                    </a:ext>
                  </a:extLst>
                </p:cNvPr>
                <p:cNvSpPr txBox="1"/>
                <p:nvPr/>
              </p:nvSpPr>
              <p:spPr>
                <a:xfrm>
                  <a:off x="913667" y="2518464"/>
                  <a:ext cx="4511146" cy="5211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imize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box>
                              <m:box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708BB95-0BCA-4233-9584-D2FA0D5FE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667" y="2518464"/>
                  <a:ext cx="4511146" cy="52110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0A894D3-7D09-4124-8273-31DF4B92AE3E}"/>
                    </a:ext>
                  </a:extLst>
                </p:cNvPr>
                <p:cNvSpPr txBox="1"/>
                <p:nvPr/>
              </p:nvSpPr>
              <p:spPr>
                <a:xfrm>
                  <a:off x="4896736" y="2496430"/>
                  <a:ext cx="365308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subject</m:t>
                        </m:r>
                        <m: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0A894D3-7D09-4124-8273-31DF4B92AE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6736" y="2496430"/>
                  <a:ext cx="365308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3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14BFA4F-C689-48A6-84A3-F78A991B809F}"/>
                  </a:ext>
                </a:extLst>
              </p:cNvPr>
              <p:cNvSpPr txBox="1"/>
              <p:nvPr/>
            </p:nvSpPr>
            <p:spPr>
              <a:xfrm>
                <a:off x="935701" y="2872094"/>
                <a:ext cx="2106793" cy="4307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box>
                            <m:box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14BFA4F-C689-48A6-84A3-F78A991B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01" y="2872094"/>
                <a:ext cx="2106793" cy="430759"/>
              </a:xfrm>
              <a:prstGeom prst="rect">
                <a:avLst/>
              </a:prstGeom>
              <a:blipFill>
                <a:blip r:embed="rId12"/>
                <a:stretch>
                  <a:fillRect r="-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D2405D4-5339-45C6-8203-97CFE6E0BF62}"/>
                  </a:ext>
                </a:extLst>
              </p:cNvPr>
              <p:cNvSpPr txBox="1"/>
              <p:nvPr/>
            </p:nvSpPr>
            <p:spPr>
              <a:xfrm>
                <a:off x="3207011" y="2903307"/>
                <a:ext cx="210679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D2405D4-5339-45C6-8203-97CFE6E0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011" y="2903307"/>
                <a:ext cx="2106793" cy="369332"/>
              </a:xfrm>
              <a:prstGeom prst="rect">
                <a:avLst/>
              </a:prstGeom>
              <a:blipFill>
                <a:blip r:embed="rId13"/>
                <a:stretch>
                  <a:fillRect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786C484-0BF7-47F5-9D38-8E1551932B63}"/>
                  </a:ext>
                </a:extLst>
              </p:cNvPr>
              <p:cNvSpPr txBox="1"/>
              <p:nvPr/>
            </p:nvSpPr>
            <p:spPr>
              <a:xfrm>
                <a:off x="4767733" y="2903307"/>
                <a:ext cx="165510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786C484-0BF7-47F5-9D38-8E1551932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733" y="2903307"/>
                <a:ext cx="1655101" cy="369332"/>
              </a:xfrm>
              <a:prstGeom prst="rect">
                <a:avLst/>
              </a:prstGeom>
              <a:blipFill>
                <a:blip r:embed="rId1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8E07B63-48A1-446A-809B-61BEE8358E1F}"/>
                  </a:ext>
                </a:extLst>
              </p:cNvPr>
              <p:cNvSpPr/>
              <p:nvPr/>
            </p:nvSpPr>
            <p:spPr>
              <a:xfrm>
                <a:off x="775095" y="4510416"/>
                <a:ext cx="7972298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5.8.1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𝒉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</a:rPr>
                          <m:t>ECP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局部</m:t>
                    </m:r>
                    <m:r>
                      <a:rPr lang="zh-CN" alt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正则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极小点</a:t>
                </a:r>
                <a:r>
                  <a:rPr lang="en-US" altLang="zh-CN" dirty="0"/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且与之关联的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Lagrange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乘子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𝝀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满足局部极小点的</a:t>
                </a:r>
                <a:r>
                  <a:rPr lang="zh-CN" altLang="en-US" dirty="0">
                    <a:solidFill>
                      <a:srgbClr val="C00000"/>
                    </a:solidFill>
                    <a:latin typeface="+mj-lt"/>
                    <a:ea typeface="黑体" panose="02010609060101010101" pitchFamily="49" charset="-122"/>
                  </a:rPr>
                  <a:t>二阶充分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条件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那么存在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∀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</a:rPr>
                          <m:t>ECP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存在正则局部极小点及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Lagrange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乘子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𝝀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对使得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是连续可微的，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𝟎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=−</m:t>
                    </m:r>
                    <m:r>
                      <a:rPr lang="zh-CN" alt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𝝀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8E07B63-48A1-446A-809B-61BEE8358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95" y="4510416"/>
                <a:ext cx="7972298" cy="1938992"/>
              </a:xfrm>
              <a:prstGeom prst="rect">
                <a:avLst/>
              </a:prstGeom>
              <a:blipFill>
                <a:blip r:embed="rId15"/>
                <a:stretch>
                  <a:fillRect l="-1147" t="-3459" r="-917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743124E4-D2C3-4705-BBEA-C1096E39B346}"/>
              </a:ext>
            </a:extLst>
          </p:cNvPr>
          <p:cNvGrpSpPr/>
          <p:nvPr/>
        </p:nvGrpSpPr>
        <p:grpSpPr>
          <a:xfrm>
            <a:off x="789015" y="3465617"/>
            <a:ext cx="6869284" cy="1078244"/>
            <a:chOff x="789015" y="3465617"/>
            <a:chExt cx="6869284" cy="1078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C13DFF5-2FA9-4C6E-9E45-E5A825072B22}"/>
                    </a:ext>
                  </a:extLst>
                </p:cNvPr>
                <p:cNvSpPr txBox="1"/>
                <p:nvPr/>
              </p:nvSpPr>
              <p:spPr>
                <a:xfrm>
                  <a:off x="3262569" y="3465617"/>
                  <a:ext cx="4395730" cy="1078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ini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ize</m:t>
                                </m:r>
                              </m:e>
                              <m:e>
                                <m:r>
                                  <a:rPr lang="en-US" altLang="zh-CN" sz="2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</m:t>
                                </m:r>
                              </m:e>
                              <m:e/>
                            </m:eqAr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subject</m:t>
                            </m:r>
                            <m: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to</m:t>
                            </m:r>
                          </m:e>
                          <m:e>
                            <m:r>
                              <a:rPr lang="en-US" altLang="zh-CN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</m:m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200" dirty="0">
                      <a:solidFill>
                        <a:schemeClr val="tx1"/>
                      </a:solidFill>
                    </a:rPr>
                    <a:t>  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200" dirty="0">
                              <a:solidFill>
                                <a:schemeClr val="tx1"/>
                              </a:solidFill>
                            </a:rPr>
                            <m:t>ECP</m:t>
                          </m:r>
                        </m:e>
                        <m:sub>
                          <m:r>
                            <a:rPr lang="en-US" altLang="zh-CN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a14:m>
                  <a:r>
                    <a:rPr lang="en-US" altLang="zh-CN" sz="2200" dirty="0">
                      <a:solidFill>
                        <a:schemeClr val="tx1"/>
                      </a:solidFill>
                    </a:rPr>
                    <a:t>) </a:t>
                  </a:r>
                  <a:endParaRPr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C13DFF5-2FA9-4C6E-9E45-E5A825072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2569" y="3465617"/>
                  <a:ext cx="4395730" cy="1078244"/>
                </a:xfrm>
                <a:prstGeom prst="rect">
                  <a:avLst/>
                </a:prstGeom>
                <a:blipFill>
                  <a:blip r:embed="rId16"/>
                  <a:stretch>
                    <a:fillRect r="-36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4CC28801-61D9-4101-83D8-C765968C5E6B}"/>
                    </a:ext>
                  </a:extLst>
                </p:cNvPr>
                <p:cNvSpPr/>
                <p:nvPr/>
              </p:nvSpPr>
              <p:spPr>
                <a:xfrm>
                  <a:off x="789015" y="3476245"/>
                  <a:ext cx="2793719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已知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 </a:t>
                  </a:r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考虑扰动问题</a:t>
                  </a:r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4CC28801-61D9-4101-83D8-C765968C5E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015" y="3476245"/>
                  <a:ext cx="2793719" cy="830997"/>
                </a:xfrm>
                <a:prstGeom prst="rect">
                  <a:avLst/>
                </a:prstGeom>
                <a:blipFill>
                  <a:blip r:embed="rId17"/>
                  <a:stretch>
                    <a:fillRect l="-3268" t="-8029" b="-131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60616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232410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灵敏性分析</a:t>
            </a:r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-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例</a:t>
            </a:r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2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49976DA9-0BC1-4338-9E51-5ABB58739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728" y="1028524"/>
            <a:ext cx="17019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5.8.2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483048A-C107-4848-88C1-ABC26E51BADB}"/>
                  </a:ext>
                </a:extLst>
              </p:cNvPr>
              <p:cNvSpPr/>
              <p:nvPr/>
            </p:nvSpPr>
            <p:spPr>
              <a:xfrm>
                <a:off x="636005" y="1597103"/>
                <a:ext cx="8295284" cy="497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易见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ad>
                      <m:radPr>
                        <m:degHide m:val="on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是问题的全局极小点，乘子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483048A-C107-4848-88C1-ABC26E51B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05" y="1597103"/>
                <a:ext cx="8295284" cy="497637"/>
              </a:xfrm>
              <a:prstGeom prst="rect">
                <a:avLst/>
              </a:prstGeom>
              <a:blipFill>
                <a:blip r:embed="rId4"/>
                <a:stretch>
                  <a:fillRect l="-1102" t="-7317" r="-220" b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0A1B7355-BC5D-41D2-AE3A-60EDEE567FEA}"/>
              </a:ext>
            </a:extLst>
          </p:cNvPr>
          <p:cNvGrpSpPr/>
          <p:nvPr/>
        </p:nvGrpSpPr>
        <p:grpSpPr>
          <a:xfrm>
            <a:off x="1701991" y="1066794"/>
            <a:ext cx="6734742" cy="495649"/>
            <a:chOff x="966353" y="1244590"/>
            <a:chExt cx="5914011" cy="4956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38F1539-4D0F-4751-A4EA-36E09310A805}"/>
                    </a:ext>
                  </a:extLst>
                </p:cNvPr>
                <p:cNvSpPr txBox="1"/>
                <p:nvPr/>
              </p:nvSpPr>
              <p:spPr>
                <a:xfrm>
                  <a:off x="966353" y="1244590"/>
                  <a:ext cx="2822202" cy="4956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imize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38F1539-4D0F-4751-A4EA-36E09310A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353" y="1244590"/>
                  <a:ext cx="2822202" cy="495649"/>
                </a:xfrm>
                <a:prstGeom prst="rect">
                  <a:avLst/>
                </a:prstGeom>
                <a:blipFill>
                  <a:blip r:embed="rId5"/>
                  <a:stretch>
                    <a:fillRect b="-148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C76E062C-17F5-4998-B957-8C76C24808ED}"/>
                    </a:ext>
                  </a:extLst>
                </p:cNvPr>
                <p:cNvSpPr txBox="1"/>
                <p:nvPr/>
              </p:nvSpPr>
              <p:spPr>
                <a:xfrm>
                  <a:off x="3672462" y="1246945"/>
                  <a:ext cx="3207902" cy="3743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subject</m:t>
                        </m:r>
                        <m: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Sup>
                          <m:sSubSup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C76E062C-17F5-4998-B957-8C76C24808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462" y="1246945"/>
                  <a:ext cx="3207902" cy="374333"/>
                </a:xfrm>
                <a:prstGeom prst="rect">
                  <a:avLst/>
                </a:prstGeom>
                <a:blipFill>
                  <a:blip r:embed="rId6"/>
                  <a:stretch>
                    <a:fillRect l="-1836" r="-835" b="-354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F8154D7-417C-4237-B7D1-5F1C094A31DC}"/>
              </a:ext>
            </a:extLst>
          </p:cNvPr>
          <p:cNvGrpSpPr/>
          <p:nvPr/>
        </p:nvGrpSpPr>
        <p:grpSpPr>
          <a:xfrm>
            <a:off x="570546" y="2264271"/>
            <a:ext cx="7867513" cy="506666"/>
            <a:chOff x="605191" y="2507447"/>
            <a:chExt cx="7867513" cy="506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708BB95-0BCA-4233-9584-D2FA0D5FE80E}"/>
                    </a:ext>
                  </a:extLst>
                </p:cNvPr>
                <p:cNvSpPr txBox="1"/>
                <p:nvPr/>
              </p:nvSpPr>
              <p:spPr>
                <a:xfrm>
                  <a:off x="605191" y="2518464"/>
                  <a:ext cx="4511146" cy="4956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imize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708BB95-0BCA-4233-9584-D2FA0D5FE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91" y="2518464"/>
                  <a:ext cx="4511146" cy="495649"/>
                </a:xfrm>
                <a:prstGeom prst="rect">
                  <a:avLst/>
                </a:prstGeom>
                <a:blipFill>
                  <a:blip r:embed="rId7"/>
                  <a:stretch>
                    <a:fillRect b="-134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0A894D3-7D09-4124-8273-31DF4B92AE3E}"/>
                    </a:ext>
                  </a:extLst>
                </p:cNvPr>
                <p:cNvSpPr txBox="1"/>
                <p:nvPr/>
              </p:nvSpPr>
              <p:spPr>
                <a:xfrm>
                  <a:off x="4819617" y="2507447"/>
                  <a:ext cx="3653087" cy="3743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subject</m:t>
                        </m:r>
                        <m: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Sup>
                          <m:sSubSup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0A894D3-7D09-4124-8273-31DF4B92AE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9617" y="2507447"/>
                  <a:ext cx="3653087" cy="374333"/>
                </a:xfrm>
                <a:prstGeom prst="rect">
                  <a:avLst/>
                </a:prstGeom>
                <a:blipFill>
                  <a:blip r:embed="rId8"/>
                  <a:stretch>
                    <a:fillRect l="-2170" r="-1002" b="-354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14BFA4F-C689-48A6-84A3-F78A991B809F}"/>
                  </a:ext>
                </a:extLst>
              </p:cNvPr>
              <p:cNvSpPr txBox="1"/>
              <p:nvPr/>
            </p:nvSpPr>
            <p:spPr>
              <a:xfrm>
                <a:off x="935701" y="2872094"/>
                <a:ext cx="2106793" cy="447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14BFA4F-C689-48A6-84A3-F78A991B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01" y="2872094"/>
                <a:ext cx="2106793" cy="447238"/>
              </a:xfrm>
              <a:prstGeom prst="rect">
                <a:avLst/>
              </a:prstGeom>
              <a:blipFill>
                <a:blip r:embed="rId9"/>
                <a:stretch>
                  <a:fillRect r="-43931" b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D2405D4-5339-45C6-8203-97CFE6E0BF62}"/>
                  </a:ext>
                </a:extLst>
              </p:cNvPr>
              <p:cNvSpPr txBox="1"/>
              <p:nvPr/>
            </p:nvSpPr>
            <p:spPr>
              <a:xfrm>
                <a:off x="4044296" y="2870256"/>
                <a:ext cx="2106793" cy="412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D2405D4-5339-45C6-8203-97CFE6E0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296" y="2870256"/>
                <a:ext cx="2106793" cy="412870"/>
              </a:xfrm>
              <a:prstGeom prst="rect">
                <a:avLst/>
              </a:prstGeom>
              <a:blipFill>
                <a:blip r:embed="rId10"/>
                <a:stretch>
                  <a:fillRect r="-7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786C484-0BF7-47F5-9D38-8E1551932B63}"/>
                  </a:ext>
                </a:extLst>
              </p:cNvPr>
              <p:cNvSpPr txBox="1"/>
              <p:nvPr/>
            </p:nvSpPr>
            <p:spPr>
              <a:xfrm>
                <a:off x="5996851" y="2897464"/>
                <a:ext cx="165510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786C484-0BF7-47F5-9D38-8E1551932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851" y="2897464"/>
                <a:ext cx="1655101" cy="369332"/>
              </a:xfrm>
              <a:prstGeom prst="rect">
                <a:avLst/>
              </a:prstGeom>
              <a:blipFill>
                <a:blip r:embed="rId11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3F22FB25-6D87-4CEC-9A78-F692363D4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8926" y="5373352"/>
            <a:ext cx="27013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大黑体"/>
              </a:rPr>
              <a:t>灵敏度问题的实例</a:t>
            </a:r>
            <a:r>
              <a:rPr lang="zh-CN" altLang="en-US" b="1" dirty="0">
                <a:solidFill>
                  <a:srgbClr val="7030A0"/>
                </a:solidFill>
                <a:latin typeface="大黑体"/>
                <a:ea typeface="黑体" pitchFamily="2" charset="-122"/>
                <a:cs typeface="大黑体"/>
              </a:rPr>
              <a:t>参见作业</a:t>
            </a:r>
            <a:r>
              <a:rPr lang="en-US" altLang="zh-CN" b="1" dirty="0">
                <a:solidFill>
                  <a:srgbClr val="7030A0"/>
                </a:solidFill>
                <a:latin typeface="大黑体"/>
                <a:ea typeface="黑体" pitchFamily="2" charset="-122"/>
                <a:cs typeface="大黑体"/>
              </a:rPr>
              <a:t>Hw4</a:t>
            </a:r>
            <a:endParaRPr lang="zh-CN" altLang="en-US" b="1" dirty="0">
              <a:solidFill>
                <a:srgbClr val="7030A0"/>
              </a:solidFill>
              <a:latin typeface="大黑体"/>
              <a:ea typeface="黑体" pitchFamily="2" charset="-122"/>
              <a:cs typeface="大黑体"/>
            </a:endParaRPr>
          </a:p>
        </p:txBody>
      </p:sp>
      <p:sp>
        <p:nvSpPr>
          <p:cNvPr id="29" name="Text Box 8">
            <a:extLst>
              <a:ext uri="{FF2B5EF4-FFF2-40B4-BE49-F238E27FC236}">
                <a16:creationId xmlns:a16="http://schemas.microsoft.com/office/drawing/2014/main" id="{A7D8032C-A744-45CF-AD86-A839B2A8C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005" y="3425848"/>
            <a:ext cx="779085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1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Lagrange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乘子对应于增量或者边际价格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(incremental or marginal price)—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最优值关于约束需求的小扰动所关联的价格     </a:t>
            </a: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FCC406CD-8156-46A0-9353-DFFBE2320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49" y="4732693"/>
            <a:ext cx="78115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1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当约束需求右端项增加一个单位时，最优值改变量的相反数！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0133DD7-3B8D-451D-B343-41BC7D29557F}"/>
                  </a:ext>
                </a:extLst>
              </p:cNvPr>
              <p:cNvSpPr txBox="1"/>
              <p:nvPr/>
            </p:nvSpPr>
            <p:spPr>
              <a:xfrm>
                <a:off x="1387393" y="5677861"/>
                <a:ext cx="3221259" cy="36933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0133DD7-3B8D-451D-B343-41BC7D295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393" y="5677861"/>
                <a:ext cx="3221259" cy="369332"/>
              </a:xfrm>
              <a:prstGeom prst="rect">
                <a:avLst/>
              </a:prstGeom>
              <a:blipFill>
                <a:blip r:embed="rId12"/>
                <a:stretch>
                  <a:fillRect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9484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3" grpId="0"/>
      <p:bldP spid="29" grpId="0"/>
      <p:bldP spid="30" grpId="0"/>
      <p:bldP spid="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30775</TotalTime>
  <Words>2032</Words>
  <Application>Microsoft Office PowerPoint</Application>
  <PresentationFormat>全屏显示(4:3)</PresentationFormat>
  <Paragraphs>187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大黑体</vt:lpstr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4468</cp:revision>
  <cp:lastPrinted>2024-10-21T13:06:56Z</cp:lastPrinted>
  <dcterms:created xsi:type="dcterms:W3CDTF">1997-11-08T17:22:06Z</dcterms:created>
  <dcterms:modified xsi:type="dcterms:W3CDTF">2024-10-22T01:58:50Z</dcterms:modified>
</cp:coreProperties>
</file>