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ppt/tags/tag12.xml" ContentType="application/vnd.openxmlformats-officedocument.presentationml.tags+xml"/>
  <Override PartName="/ppt/notesSlides/notesSlide14.xml" ContentType="application/vnd.openxmlformats-officedocument.presentationml.notesSlide+xml"/>
  <Override PartName="/ppt/tags/tag13.xml" ContentType="application/vnd.openxmlformats-officedocument.presentationml.tags+xml"/>
  <Override PartName="/ppt/notesSlides/notesSlide15.xml" ContentType="application/vnd.openxmlformats-officedocument.presentationml.notesSlide+xml"/>
  <Override PartName="/ppt/tags/tag14.xml" ContentType="application/vnd.openxmlformats-officedocument.presentationml.tags+xml"/>
  <Override PartName="/ppt/notesSlides/notesSlide16.xml" ContentType="application/vnd.openxmlformats-officedocument.presentationml.notesSlide+xml"/>
  <Override PartName="/ppt/tags/tag15.xml" ContentType="application/vnd.openxmlformats-officedocument.presentationml.tags+xml"/>
  <Override PartName="/ppt/notesSlides/notesSlide17.xml" ContentType="application/vnd.openxmlformats-officedocument.presentationml.notesSlide+xml"/>
  <Override PartName="/ppt/tags/tag16.xml" ContentType="application/vnd.openxmlformats-officedocument.presentationml.tags+xml"/>
  <Override PartName="/ppt/notesSlides/notesSlide18.xml" ContentType="application/vnd.openxmlformats-officedocument.presentationml.notesSlide+xml"/>
  <Override PartName="/ppt/tags/tag17.xml" ContentType="application/vnd.openxmlformats-officedocument.presentationml.tag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notesMasterIdLst>
    <p:notesMasterId r:id="rId23"/>
  </p:notesMasterIdLst>
  <p:handoutMasterIdLst>
    <p:handoutMasterId r:id="rId24"/>
  </p:handoutMasterIdLst>
  <p:sldIdLst>
    <p:sldId id="691" r:id="rId2"/>
    <p:sldId id="692" r:id="rId3"/>
    <p:sldId id="706" r:id="rId4"/>
    <p:sldId id="891" r:id="rId5"/>
    <p:sldId id="907" r:id="rId6"/>
    <p:sldId id="885" r:id="rId7"/>
    <p:sldId id="892" r:id="rId8"/>
    <p:sldId id="893" r:id="rId9"/>
    <p:sldId id="894" r:id="rId10"/>
    <p:sldId id="905" r:id="rId11"/>
    <p:sldId id="890" r:id="rId12"/>
    <p:sldId id="896" r:id="rId13"/>
    <p:sldId id="899" r:id="rId14"/>
    <p:sldId id="699" r:id="rId15"/>
    <p:sldId id="700" r:id="rId16"/>
    <p:sldId id="701" r:id="rId17"/>
    <p:sldId id="702" r:id="rId18"/>
    <p:sldId id="697" r:id="rId19"/>
    <p:sldId id="906" r:id="rId20"/>
    <p:sldId id="689" r:id="rId21"/>
    <p:sldId id="690" r:id="rId22"/>
  </p:sldIdLst>
  <p:sldSz cx="9144000" cy="6858000" type="screen4x3"/>
  <p:notesSz cx="6858000" cy="994727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 userDrawn="1">
          <p15:clr>
            <a:srgbClr val="A4A3A4"/>
          </p15:clr>
        </p15:guide>
        <p15:guide id="2" pos="216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7030A0"/>
    <a:srgbClr val="000000"/>
    <a:srgbClr val="CC0000"/>
    <a:srgbClr val="FFCCFF"/>
    <a:srgbClr val="FFFF99"/>
    <a:srgbClr val="33996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11" autoAdjust="0"/>
  </p:normalViewPr>
  <p:slideViewPr>
    <p:cSldViewPr snapToGrid="0">
      <p:cViewPr varScale="1">
        <p:scale>
          <a:sx n="58" d="100"/>
          <a:sy n="58" d="100"/>
        </p:scale>
        <p:origin x="1544" y="5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3" d="100"/>
          <a:sy n="43" d="100"/>
        </p:scale>
        <p:origin x="-1416" y="-90"/>
      </p:cViewPr>
      <p:guideLst>
        <p:guide orient="horz" pos="3133"/>
        <p:guide pos="216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259" cy="497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90" tIns="46095" rIns="92190" bIns="46095" numCol="1" anchor="t" anchorCtr="0" compatLnSpc="1">
            <a:prstTxWarp prst="textNoShape">
              <a:avLst/>
            </a:prstTxWarp>
          </a:bodyPr>
          <a:lstStyle>
            <a:lvl1pPr defTabSz="921215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5741" y="1"/>
            <a:ext cx="2972259" cy="497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90" tIns="46095" rIns="92190" bIns="46095" numCol="1" anchor="t" anchorCtr="0" compatLnSpc="1">
            <a:prstTxWarp prst="textNoShape">
              <a:avLst/>
            </a:prstTxWarp>
          </a:bodyPr>
          <a:lstStyle>
            <a:lvl1pPr algn="r" defTabSz="921215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9913"/>
            <a:ext cx="2972259" cy="49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90" tIns="46095" rIns="92190" bIns="46095" numCol="1" anchor="b" anchorCtr="0" compatLnSpc="1">
            <a:prstTxWarp prst="textNoShape">
              <a:avLst/>
            </a:prstTxWarp>
          </a:bodyPr>
          <a:lstStyle>
            <a:lvl1pPr defTabSz="921215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5741" y="9449913"/>
            <a:ext cx="2972259" cy="49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90" tIns="46095" rIns="92190" bIns="46095" numCol="1" anchor="b" anchorCtr="0" compatLnSpc="1">
            <a:prstTxWarp prst="textNoShape">
              <a:avLst/>
            </a:prstTxWarp>
          </a:bodyPr>
          <a:lstStyle>
            <a:lvl1pPr algn="r" defTabSz="921215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fld id="{7D1D5005-FA64-4B68-8718-C69E96C4B0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0081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259" cy="497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90" tIns="46095" rIns="92190" bIns="46095" numCol="1" anchor="t" anchorCtr="0" compatLnSpc="1">
            <a:prstTxWarp prst="textNoShape">
              <a:avLst/>
            </a:prstTxWarp>
          </a:bodyPr>
          <a:lstStyle>
            <a:lvl1pPr defTabSz="921215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5741" y="1"/>
            <a:ext cx="2972259" cy="497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90" tIns="46095" rIns="92190" bIns="46095" numCol="1" anchor="t" anchorCtr="0" compatLnSpc="1">
            <a:prstTxWarp prst="textNoShape">
              <a:avLst/>
            </a:prstTxWarp>
          </a:bodyPr>
          <a:lstStyle>
            <a:lvl1pPr algn="r" defTabSz="921215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42975" y="746125"/>
            <a:ext cx="4972050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450" y="4725918"/>
            <a:ext cx="5027105" cy="447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90" tIns="46095" rIns="92190" bIns="460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9913"/>
            <a:ext cx="2972259" cy="49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90" tIns="46095" rIns="92190" bIns="46095" numCol="1" anchor="b" anchorCtr="0" compatLnSpc="1">
            <a:prstTxWarp prst="textNoShape">
              <a:avLst/>
            </a:prstTxWarp>
          </a:bodyPr>
          <a:lstStyle>
            <a:lvl1pPr defTabSz="921215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5741" y="9449913"/>
            <a:ext cx="2972259" cy="49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90" tIns="46095" rIns="92190" bIns="46095" numCol="1" anchor="b" anchorCtr="0" compatLnSpc="1">
            <a:prstTxWarp prst="textNoShape">
              <a:avLst/>
            </a:prstTxWarp>
          </a:bodyPr>
          <a:lstStyle>
            <a:lvl1pPr algn="r" defTabSz="921215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fld id="{DB9E98CC-3F06-4AE5-9B38-CBF5B5B550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07416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对偶的理解一：交换这里的</a:t>
            </a:r>
            <a:r>
              <a:rPr lang="en-US" altLang="zh-CN" dirty="0"/>
              <a:t>min</a:t>
            </a:r>
            <a:r>
              <a:rPr lang="zh-CN" altLang="en-US" dirty="0"/>
              <a:t>和</a:t>
            </a:r>
            <a:r>
              <a:rPr lang="en-US" altLang="zh-CN" dirty="0"/>
              <a:t>max</a:t>
            </a:r>
            <a:r>
              <a:rPr lang="zh-CN" altLang="en-US" dirty="0"/>
              <a:t>算子，得到的对偶问题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8228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需要先说明</a:t>
            </a:r>
            <a:r>
              <a:rPr lang="en-US" altLang="zh-CN" dirty="0"/>
              <a:t>(LP)</a:t>
            </a:r>
            <a:r>
              <a:rPr lang="zh-CN" altLang="en-US" dirty="0"/>
              <a:t>的对偶问题是</a:t>
            </a:r>
            <a:r>
              <a:rPr lang="en-US" altLang="zh-CN" dirty="0"/>
              <a:t>(DP); </a:t>
            </a:r>
            <a:r>
              <a:rPr lang="zh-CN" altLang="en-US" dirty="0"/>
              <a:t>也可以说明</a:t>
            </a:r>
            <a:r>
              <a:rPr lang="en-US" altLang="zh-CN" dirty="0"/>
              <a:t>(DP)</a:t>
            </a:r>
            <a:r>
              <a:rPr lang="zh-CN" altLang="en-US" dirty="0"/>
              <a:t>的对偶问题等价于</a:t>
            </a:r>
            <a:r>
              <a:rPr lang="en-US" altLang="zh-CN" dirty="0"/>
              <a:t>(LP). </a:t>
            </a:r>
            <a:r>
              <a:rPr lang="zh-CN" altLang="en-US" dirty="0"/>
              <a:t>所以</a:t>
            </a:r>
            <a:r>
              <a:rPr lang="en-US" altLang="zh-CN" dirty="0"/>
              <a:t>(LP)</a:t>
            </a:r>
            <a:r>
              <a:rPr lang="zh-CN" altLang="en-US" dirty="0"/>
              <a:t>与</a:t>
            </a:r>
            <a:r>
              <a:rPr lang="en-US" altLang="zh-CN" dirty="0"/>
              <a:t>(DP)</a:t>
            </a:r>
            <a:r>
              <a:rPr lang="zh-CN" altLang="en-US" dirty="0"/>
              <a:t>互为对偶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2774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14937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26876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28306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98573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157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28919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03118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698">
              <a:defRPr/>
            </a:pP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共识优化问题是分布式计算中产生的应用，可利用对偶分解算法来求解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27876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8576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对偶的理解二：任何</a:t>
            </a:r>
            <a:r>
              <a:rPr lang="en-US" altLang="zh-CN" dirty="0"/>
              <a:t>mu&gt;=0</a:t>
            </a:r>
            <a:r>
              <a:rPr lang="zh-CN" altLang="en-US" dirty="0"/>
              <a:t>和</a:t>
            </a:r>
            <a:r>
              <a:rPr lang="en-US" altLang="zh-CN" dirty="0" err="1"/>
              <a:t>gl</a:t>
            </a:r>
            <a:r>
              <a:rPr lang="zh-CN" altLang="en-US" dirty="0"/>
              <a:t>，为原始问题提供下界；“找最大下界”等价于“求解对偶问题”。关心何时对偶间隙为</a:t>
            </a: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9188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注意这里要关于</a:t>
            </a:r>
            <a:r>
              <a:rPr lang="en-US" altLang="zh-CN" dirty="0"/>
              <a:t>q</a:t>
            </a:r>
            <a:r>
              <a:rPr lang="zh-CN" altLang="en-US" dirty="0"/>
              <a:t>极大化，所以有效域是使得</a:t>
            </a:r>
            <a:r>
              <a:rPr lang="en-US" altLang="zh-CN" dirty="0"/>
              <a:t>q&gt;-</a:t>
            </a:r>
            <a:r>
              <a:rPr lang="en-US" altLang="zh-CN" dirty="0" err="1"/>
              <a:t>infty</a:t>
            </a:r>
            <a:r>
              <a:rPr lang="zh-CN" altLang="en-US" dirty="0"/>
              <a:t>的（</a:t>
            </a:r>
            <a:r>
              <a:rPr lang="en-US" altLang="zh-CN" dirty="0" err="1"/>
              <a:t>lambda,mu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836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2957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478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7101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8124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所以，问题可以有等式约束，且必须是仿射的，对应乘子没有非负要求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4743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8504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3AD7D-0C96-481A-B2FF-C2A4F0F631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86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2FBEF-62E4-4215-8DDE-F1A21BD90F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64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E9AD06-A5D8-4920-A8A1-E4FE10CD1C56}" type="datetimeFigureOut">
              <a:rPr lang="zh-CN" altLang="en-US"/>
              <a:pPr>
                <a:defRPr/>
              </a:pPr>
              <a:t>2024/10/21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87675" y="644842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EEE14A5-72EC-40B3-9961-5EB8EB8210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31" name="Text Box 11"/>
          <p:cNvSpPr txBox="1">
            <a:spLocks noChangeArrowheads="1"/>
          </p:cNvSpPr>
          <p:nvPr userDrawn="1"/>
        </p:nvSpPr>
        <p:spPr bwMode="auto">
          <a:xfrm>
            <a:off x="323850" y="6515100"/>
            <a:ext cx="38925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b="1" dirty="0">
                <a:solidFill>
                  <a:schemeClr val="tx1"/>
                </a:solidFill>
                <a:latin typeface="Calibri" pitchFamily="34" charset="0"/>
              </a:rPr>
              <a:t> 5 </a:t>
            </a: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约束优化的理论：对偶</a:t>
            </a:r>
          </a:p>
        </p:txBody>
      </p:sp>
      <p:sp>
        <p:nvSpPr>
          <p:cNvPr id="1032" name="Text Box 11"/>
          <p:cNvSpPr txBox="1">
            <a:spLocks noChangeArrowheads="1"/>
          </p:cNvSpPr>
          <p:nvPr/>
        </p:nvSpPr>
        <p:spPr bwMode="auto">
          <a:xfrm>
            <a:off x="7531100" y="6553200"/>
            <a:ext cx="1574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b="1" dirty="0">
                <a:solidFill>
                  <a:schemeClr val="tx1"/>
                </a:solidFill>
                <a:latin typeface="Calibri" pitchFamily="34" charset="0"/>
              </a:rPr>
              <a:t>LHY-SMS-BUAA</a:t>
            </a:r>
            <a:endParaRPr kumimoji="0" lang="zh-CN" altLang="en-US" sz="12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33" name="Text Box 11"/>
          <p:cNvSpPr txBox="1">
            <a:spLocks noChangeArrowheads="1"/>
          </p:cNvSpPr>
          <p:nvPr/>
        </p:nvSpPr>
        <p:spPr bwMode="auto">
          <a:xfrm>
            <a:off x="4124960" y="6510338"/>
            <a:ext cx="260762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最优化理论与方法 </a:t>
            </a:r>
            <a:r>
              <a:rPr kumimoji="0" lang="en-US" altLang="zh-CN" sz="1200" b="1" dirty="0">
                <a:solidFill>
                  <a:schemeClr val="tx1"/>
                </a:solidFill>
                <a:latin typeface="Calibri" pitchFamily="34" charset="0"/>
              </a:rPr>
              <a:t>I</a:t>
            </a: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kumimoji="0" lang="en-US" altLang="zh-CN" sz="1200" b="1" dirty="0">
                <a:solidFill>
                  <a:schemeClr val="tx1"/>
                </a:solidFill>
                <a:latin typeface="Calibri" pitchFamily="34" charset="0"/>
              </a:rPr>
              <a:t>( </a:t>
            </a: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最优化基础 </a:t>
            </a:r>
            <a:r>
              <a:rPr kumimoji="0" lang="en-US" altLang="zh-CN" sz="1200" b="1" dirty="0">
                <a:solidFill>
                  <a:schemeClr val="tx1"/>
                </a:solidFill>
                <a:latin typeface="Calibri" pitchFamily="34" charset="0"/>
              </a:rPr>
              <a:t>)</a:t>
            </a:r>
            <a:endParaRPr kumimoji="0" lang="zh-CN" altLang="en-US" sz="1200" b="1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4.png"/><Relationship Id="rId4" Type="http://schemas.openxmlformats.org/officeDocument/2006/relationships/image" Target="../media/image8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850.png"/><Relationship Id="rId5" Type="http://schemas.openxmlformats.org/officeDocument/2006/relationships/image" Target="../media/image840.png"/><Relationship Id="rId10" Type="http://schemas.openxmlformats.org/officeDocument/2006/relationships/image" Target="../media/image55.png"/><Relationship Id="rId4" Type="http://schemas.openxmlformats.org/officeDocument/2006/relationships/image" Target="../media/image47.png"/><Relationship Id="rId9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77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53.png"/><Relationship Id="rId12" Type="http://schemas.openxmlformats.org/officeDocument/2006/relationships/image" Target="../media/image7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52.png"/><Relationship Id="rId11" Type="http://schemas.openxmlformats.org/officeDocument/2006/relationships/image" Target="../media/image68.png"/><Relationship Id="rId5" Type="http://schemas.openxmlformats.org/officeDocument/2006/relationships/image" Target="../media/image90.png"/><Relationship Id="rId10" Type="http://schemas.openxmlformats.org/officeDocument/2006/relationships/image" Target="../media/image54.png"/><Relationship Id="rId4" Type="http://schemas.openxmlformats.org/officeDocument/2006/relationships/image" Target="../media/image51.png"/><Relationship Id="rId9" Type="http://schemas.openxmlformats.org/officeDocument/2006/relationships/image" Target="../media/image930.png"/><Relationship Id="rId14" Type="http://schemas.openxmlformats.org/officeDocument/2006/relationships/image" Target="../media/image7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07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01.png"/><Relationship Id="rId12" Type="http://schemas.openxmlformats.org/officeDocument/2006/relationships/image" Target="../media/image10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00.png"/><Relationship Id="rId11" Type="http://schemas.openxmlformats.org/officeDocument/2006/relationships/image" Target="../media/image105.png"/><Relationship Id="rId5" Type="http://schemas.openxmlformats.org/officeDocument/2006/relationships/image" Target="../media/image99.png"/><Relationship Id="rId15" Type="http://schemas.openxmlformats.org/officeDocument/2006/relationships/image" Target="../media/image109.png"/><Relationship Id="rId10" Type="http://schemas.openxmlformats.org/officeDocument/2006/relationships/image" Target="../media/image104.png"/><Relationship Id="rId4" Type="http://schemas.openxmlformats.org/officeDocument/2006/relationships/image" Target="../media/image81.png"/><Relationship Id="rId9" Type="http://schemas.openxmlformats.org/officeDocument/2006/relationships/image" Target="../media/image103.png"/><Relationship Id="rId14" Type="http://schemas.openxmlformats.org/officeDocument/2006/relationships/image" Target="../media/image10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410.png"/><Relationship Id="rId12" Type="http://schemas.openxmlformats.org/officeDocument/2006/relationships/image" Target="../media/image9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310.png"/><Relationship Id="rId11" Type="http://schemas.openxmlformats.org/officeDocument/2006/relationships/image" Target="../media/image810.png"/><Relationship Id="rId5" Type="http://schemas.openxmlformats.org/officeDocument/2006/relationships/image" Target="../media/image210.png"/><Relationship Id="rId10" Type="http://schemas.openxmlformats.org/officeDocument/2006/relationships/image" Target="../media/image710.png"/><Relationship Id="rId4" Type="http://schemas.openxmlformats.org/officeDocument/2006/relationships/image" Target="../media/image110.png"/><Relationship Id="rId9" Type="http://schemas.openxmlformats.org/officeDocument/2006/relationships/image" Target="../media/image6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190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85.png"/><Relationship Id="rId12" Type="http://schemas.openxmlformats.org/officeDocument/2006/relationships/image" Target="../media/image18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84.png"/><Relationship Id="rId11" Type="http://schemas.openxmlformats.org/officeDocument/2006/relationships/image" Target="../media/image170.png"/><Relationship Id="rId5" Type="http://schemas.openxmlformats.org/officeDocument/2006/relationships/image" Target="../media/image83.png"/><Relationship Id="rId15" Type="http://schemas.openxmlformats.org/officeDocument/2006/relationships/image" Target="../media/image211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Relationship Id="rId14" Type="http://schemas.openxmlformats.org/officeDocument/2006/relationships/image" Target="../media/image8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9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4" Type="http://schemas.openxmlformats.org/officeDocument/2006/relationships/image" Target="../media/image8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9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280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3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330.png"/><Relationship Id="rId11" Type="http://schemas.openxmlformats.org/officeDocument/2006/relationships/image" Target="../media/image380.png"/><Relationship Id="rId5" Type="http://schemas.openxmlformats.org/officeDocument/2006/relationships/image" Target="../media/image320.png"/><Relationship Id="rId10" Type="http://schemas.openxmlformats.org/officeDocument/2006/relationships/image" Target="../media/image370.png"/><Relationship Id="rId4" Type="http://schemas.openxmlformats.org/officeDocument/2006/relationships/image" Target="../media/image312.png"/><Relationship Id="rId9" Type="http://schemas.openxmlformats.org/officeDocument/2006/relationships/image" Target="../media/image3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4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411.png"/><Relationship Id="rId5" Type="http://schemas.openxmlformats.org/officeDocument/2006/relationships/image" Target="../media/image400.png"/><Relationship Id="rId4" Type="http://schemas.openxmlformats.org/officeDocument/2006/relationships/image" Target="../media/image39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1.png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46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450.png"/><Relationship Id="rId5" Type="http://schemas.openxmlformats.org/officeDocument/2006/relationships/image" Target="../media/image440.png"/><Relationship Id="rId10" Type="http://schemas.openxmlformats.org/officeDocument/2006/relationships/image" Target="../media/image491.png"/><Relationship Id="rId4" Type="http://schemas.openxmlformats.org/officeDocument/2006/relationships/image" Target="../media/image430.png"/><Relationship Id="rId9" Type="http://schemas.openxmlformats.org/officeDocument/2006/relationships/image" Target="../media/image48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531.png"/><Relationship Id="rId12" Type="http://schemas.openxmlformats.org/officeDocument/2006/relationships/image" Target="../media/image55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../media/image520.png"/><Relationship Id="rId11" Type="http://schemas.openxmlformats.org/officeDocument/2006/relationships/image" Target="../media/image540.png"/><Relationship Id="rId5" Type="http://schemas.openxmlformats.org/officeDocument/2006/relationships/image" Target="../media/image94.png"/><Relationship Id="rId10" Type="http://schemas.openxmlformats.org/officeDocument/2006/relationships/image" Target="../media/image530.png"/><Relationship Id="rId4" Type="http://schemas.openxmlformats.org/officeDocument/2006/relationships/image" Target="../media/image9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8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.png"/><Relationship Id="rId1" Type="http://schemas.openxmlformats.org/officeDocument/2006/relationships/tags" Target="../tags/tag3.xml"/><Relationship Id="rId11" Type="http://schemas.openxmlformats.org/officeDocument/2006/relationships/image" Target="../media/image15.png"/><Relationship Id="rId5" Type="http://schemas.openxmlformats.org/officeDocument/2006/relationships/image" Target="../media/image13.png"/><Relationship Id="rId15" Type="http://schemas.openxmlformats.org/officeDocument/2006/relationships/image" Target="../media/image17.png"/><Relationship Id="rId10" Type="http://schemas.openxmlformats.org/officeDocument/2006/relationships/image" Target="../media/image140.png"/><Relationship Id="rId4" Type="http://schemas.openxmlformats.org/officeDocument/2006/relationships/image" Target="../media/image811.pn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4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11.png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.png"/><Relationship Id="rId3" Type="http://schemas.openxmlformats.org/officeDocument/2006/relationships/notesSlide" Target="../notesSlides/notesSlide6.xml"/><Relationship Id="rId12" Type="http://schemas.openxmlformats.org/officeDocument/2006/relationships/image" Target="../media/image49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15" Type="http://schemas.openxmlformats.org/officeDocument/2006/relationships/image" Target="../media/image60.png"/><Relationship Id="rId4" Type="http://schemas.openxmlformats.org/officeDocument/2006/relationships/image" Target="../media/image55.png"/><Relationship Id="rId14" Type="http://schemas.openxmlformats.org/officeDocument/2006/relationships/image" Target="../media/image5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64.png"/><Relationship Id="rId12" Type="http://schemas.openxmlformats.org/officeDocument/2006/relationships/image" Target="../media/image57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63.png"/><Relationship Id="rId11" Type="http://schemas.openxmlformats.org/officeDocument/2006/relationships/image" Target="../media/image67.png"/><Relationship Id="rId5" Type="http://schemas.openxmlformats.org/officeDocument/2006/relationships/image" Target="../media/image62.png"/><Relationship Id="rId10" Type="http://schemas.openxmlformats.org/officeDocument/2006/relationships/image" Target="../media/image660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76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41.png"/><Relationship Id="rId12" Type="http://schemas.openxmlformats.org/officeDocument/2006/relationships/image" Target="../media/image7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70.png"/><Relationship Id="rId11" Type="http://schemas.openxmlformats.org/officeDocument/2006/relationships/image" Target="../media/image74.png"/><Relationship Id="rId5" Type="http://schemas.openxmlformats.org/officeDocument/2006/relationships/image" Target="../media/image69.png"/><Relationship Id="rId15" Type="http://schemas.openxmlformats.org/officeDocument/2006/relationships/image" Target="../media/image671.png"/><Relationship Id="rId10" Type="http://schemas.openxmlformats.org/officeDocument/2006/relationships/image" Target="../media/image73.png"/><Relationship Id="rId4" Type="http://schemas.openxmlformats.org/officeDocument/2006/relationships/image" Target="../media/image40.png"/><Relationship Id="rId9" Type="http://schemas.openxmlformats.org/officeDocument/2006/relationships/image" Target="../media/image72.png"/><Relationship Id="rId1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55333" y="216065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Lagrange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对偶问题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53E5FB5-6177-46C8-9D6B-C3671D463716}"/>
              </a:ext>
            </a:extLst>
          </p:cNvPr>
          <p:cNvGrpSpPr/>
          <p:nvPr/>
        </p:nvGrpSpPr>
        <p:grpSpPr>
          <a:xfrm>
            <a:off x="797889" y="5462238"/>
            <a:ext cx="6551370" cy="1064581"/>
            <a:chOff x="-2034485" y="4192710"/>
            <a:chExt cx="6643704" cy="10645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C37E12C5-609F-89CD-CAA3-A2FA516497DF}"/>
                    </a:ext>
                  </a:extLst>
                </p:cNvPr>
                <p:cNvSpPr txBox="1"/>
                <p:nvPr/>
              </p:nvSpPr>
              <p:spPr>
                <a:xfrm>
                  <a:off x="-2034485" y="4192710"/>
                  <a:ext cx="619898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 algn="just">
                    <a:buFont typeface="Wingdings" panose="05000000000000000000" pitchFamily="2" charset="2"/>
                    <a:buChar char="Ø"/>
                  </a:pP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MP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的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Lagrange</a:t>
                  </a:r>
                  <a:r>
                    <a:rPr lang="zh-CN" altLang="en-US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对偶</a:t>
                  </a:r>
                  <a:r>
                    <a:rPr lang="en-US" altLang="zh-CN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(dual)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问题</a:t>
                  </a:r>
                  <a:endPara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C37E12C5-609F-89CD-CAA3-A2FA516497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034485" y="4192710"/>
                  <a:ext cx="6198980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1396" t="-14474" b="-30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7CC71637-8056-E097-25A8-EB4C7828F129}"/>
                    </a:ext>
                  </a:extLst>
                </p:cNvPr>
                <p:cNvSpPr txBox="1"/>
                <p:nvPr/>
              </p:nvSpPr>
              <p:spPr>
                <a:xfrm>
                  <a:off x="-1000218" y="4619168"/>
                  <a:ext cx="5609437" cy="63812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/>
                  <a14:m>
                    <m:oMath xmlns:m="http://schemas.openxmlformats.org/officeDocument/2006/math">
                      <m:func>
                        <m:funcPr>
                          <m:ctrlP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2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zh-CN" altLang="en-US" sz="2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𝝀</m:t>
                              </m:r>
                              <m:r>
                                <a:rPr lang="en-US" altLang="zh-CN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𝑚</m:t>
                                  </m:r>
                                </m:sup>
                              </m:sSup>
                              <m:r>
                                <a:rPr lang="en-US" altLang="zh-CN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zh-CN" altLang="en-US" sz="2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𝝁</m:t>
                              </m:r>
                              <m:r>
                                <a:rPr lang="en-US" altLang="zh-CN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∈</m:t>
                              </m:r>
                              <m:sSubSup>
                                <m:sSubSupPr>
                                  <m:ctrlPr>
                                    <a:rPr lang="en-US" altLang="zh-CN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ℝ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+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𝑝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2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zh-CN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𝒙</m:t>
                                  </m:r>
                                  <m:r>
                                    <a:rPr lang="en-US" altLang="zh-CN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∈</m:t>
                                  </m:r>
                                  <m:r>
                                    <a:rPr lang="en-US" altLang="zh-CN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𝒙</m:t>
                                  </m:r>
                                  <m:r>
                                    <a:rPr lang="en-US" altLang="zh-CN" sz="2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zh-CN" altLang="en-US" sz="2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𝝀</m:t>
                                  </m:r>
                                  <m:r>
                                    <a:rPr lang="en-US" altLang="zh-CN" sz="2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zh-CN" altLang="en-US" sz="2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𝝁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</m:oMath>
                  </a14:m>
                  <a:r>
                    <a:rPr lang="zh-CN" altLang="en-US" sz="22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         </a:t>
                  </a:r>
                  <a14:m>
                    <m:oMath xmlns:m="http://schemas.openxmlformats.org/officeDocument/2006/math"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MP</m:t>
                          </m:r>
                        </m:sub>
                      </m:sSub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7CC71637-8056-E097-25A8-EB4C7828F1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000218" y="4619168"/>
                  <a:ext cx="5609437" cy="638123"/>
                </a:xfrm>
                <a:prstGeom prst="rect">
                  <a:avLst/>
                </a:prstGeom>
                <a:blipFill>
                  <a:blip r:embed="rId5"/>
                  <a:stretch>
                    <a:fillRect r="-881" b="-19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564B51C-5650-446F-9028-6838DF416D6C}"/>
                  </a:ext>
                </a:extLst>
              </p:cNvPr>
              <p:cNvSpPr txBox="1"/>
              <p:nvPr/>
            </p:nvSpPr>
            <p:spPr>
              <a:xfrm>
                <a:off x="707159" y="1019208"/>
                <a:ext cx="7556500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已知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: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考虑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564B51C-5650-446F-9028-6838DF416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159" y="1019208"/>
                <a:ext cx="7556500" cy="491417"/>
              </a:xfrm>
              <a:prstGeom prst="rect">
                <a:avLst/>
              </a:prstGeom>
              <a:blipFill>
                <a:blip r:embed="rId6"/>
                <a:stretch>
                  <a:fillRect l="-1210" t="-13580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F87FC15-9513-0A2A-7C3A-3B9101DEB13F}"/>
                  </a:ext>
                </a:extLst>
              </p:cNvPr>
              <p:cNvSpPr txBox="1"/>
              <p:nvPr/>
            </p:nvSpPr>
            <p:spPr>
              <a:xfrm>
                <a:off x="797887" y="4513124"/>
                <a:ext cx="5393593" cy="7068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MP</m:t>
                        </m:r>
                      </m:e>
                    </m:d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  <m: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zh-CN" altLang="en-US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𝝀</m:t>
                                </m:r>
                                <m:r>
                                  <a:rPr lang="en-US" altLang="zh-C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zh-CN" altLang="en-US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𝝁</m:t>
                                </m:r>
                                <m:r>
                                  <a:rPr lang="en-US" altLang="zh-C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∈</m:t>
                                </m:r>
                                <m:sSubSup>
                                  <m:sSubSupPr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ℝ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+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</m:t>
                                    </m:r>
                                  </m:sup>
                                </m:sSubSup>
                              </m:lim>
                            </m:limLow>
                          </m:fName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zh-CN" alt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𝝀</m:t>
                                </m:r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zh-CN" alt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𝝁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F87FC15-9513-0A2A-7C3A-3B9101DEB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887" y="4513124"/>
                <a:ext cx="5393593" cy="706860"/>
              </a:xfrm>
              <a:prstGeom prst="rect">
                <a:avLst/>
              </a:prstGeom>
              <a:blipFill>
                <a:blip r:embed="rId7"/>
                <a:stretch>
                  <a:fillRect l="-1582" t="-1724" b="-25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EFA92F8-2D4B-4AC2-B037-30E223468408}"/>
                  </a:ext>
                </a:extLst>
              </p:cNvPr>
              <p:cNvSpPr txBox="1"/>
              <p:nvPr/>
            </p:nvSpPr>
            <p:spPr>
              <a:xfrm>
                <a:off x="4864992" y="1566116"/>
                <a:ext cx="3221389" cy="404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称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</a:t>
                </a:r>
                <a:r>
                  <a:rPr lang="zh-CN" altLang="en-US" sz="2000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原始</a:t>
                </a:r>
                <a:r>
                  <a:rPr lang="en-US" altLang="zh-CN" sz="2000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(primal)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问题</a:t>
                </a:r>
                <a:endParaRPr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EFA92F8-2D4B-4AC2-B037-30E223468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992" y="1566116"/>
                <a:ext cx="3221389" cy="404017"/>
              </a:xfrm>
              <a:prstGeom prst="rect">
                <a:avLst/>
              </a:prstGeom>
              <a:blipFill>
                <a:blip r:embed="rId8"/>
                <a:stretch>
                  <a:fillRect l="-1890" t="-12121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>
            <a:extLst>
              <a:ext uri="{FF2B5EF4-FFF2-40B4-BE49-F238E27FC236}">
                <a16:creationId xmlns:a16="http://schemas.microsoft.com/office/drawing/2014/main" id="{08E0261E-F4E1-4F27-A182-846A5B4E9D01}"/>
              </a:ext>
            </a:extLst>
          </p:cNvPr>
          <p:cNvGrpSpPr/>
          <p:nvPr/>
        </p:nvGrpSpPr>
        <p:grpSpPr>
          <a:xfrm>
            <a:off x="613391" y="3108236"/>
            <a:ext cx="7208706" cy="1168445"/>
            <a:chOff x="798541" y="5354637"/>
            <a:chExt cx="7208706" cy="11684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18C0E572-F789-4B52-B336-EF2D6634AD2D}"/>
                    </a:ext>
                  </a:extLst>
                </p:cNvPr>
                <p:cNvSpPr/>
                <p:nvPr/>
              </p:nvSpPr>
              <p:spPr>
                <a:xfrm>
                  <a:off x="1136753" y="5727287"/>
                  <a:ext cx="6870494" cy="79579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  <m:r>
                              <a:rPr lang="en-US" altLang="zh-CN" sz="2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zh-CN" altLang="en-US" sz="2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𝝀</m:t>
                            </m:r>
                            <m:r>
                              <a:rPr lang="en-US" altLang="zh-CN" sz="2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zh-CN" altLang="en-US" sz="2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𝝁</m:t>
                            </m:r>
                          </m:e>
                        </m:d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zh-CN" sz="2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  <m: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naryPr>
                          <m:sub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sSub>
                          <m:sSub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naryPr>
                          <m:sub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sSub>
                          <m:sSub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zh-CN" altLang="en-US" sz="2200" dirty="0"/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18C0E572-F789-4B52-B336-EF2D6634AD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6753" y="5727287"/>
                  <a:ext cx="6870494" cy="79579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D73AC1E2-6B09-4191-825A-5D695B0E2E86}"/>
                    </a:ext>
                  </a:extLst>
                </p:cNvPr>
                <p:cNvSpPr txBox="1"/>
                <p:nvPr/>
              </p:nvSpPr>
              <p:spPr>
                <a:xfrm>
                  <a:off x="798541" y="5354637"/>
                  <a:ext cx="451288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14:m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MP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的</a:t>
                  </a:r>
                  <a:r>
                    <a:rPr lang="en-US" altLang="zh-CN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Lagrange</a:t>
                  </a:r>
                  <a:r>
                    <a:rPr lang="zh-CN" altLang="en-US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函数</a:t>
                  </a:r>
                  <a:endPara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D73AC1E2-6B09-4191-825A-5D695B0E2E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541" y="5354637"/>
                  <a:ext cx="4512884" cy="461665"/>
                </a:xfrm>
                <a:prstGeom prst="rect">
                  <a:avLst/>
                </a:prstGeom>
                <a:blipFill>
                  <a:blip r:embed="rId13"/>
                  <a:stretch>
                    <a:fillRect t="-14474" b="-30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E48E565-EF7C-47BB-8F2E-9E0C30F34852}"/>
                  </a:ext>
                </a:extLst>
              </p:cNvPr>
              <p:cNvSpPr txBox="1"/>
              <p:nvPr/>
            </p:nvSpPr>
            <p:spPr>
              <a:xfrm>
                <a:off x="955494" y="1455559"/>
                <a:ext cx="7308165" cy="1611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eqArr>
                            <m:eqArr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ini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ize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eqArr>
                        </m:e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             </m:t>
                              </m:r>
                            </m:e>
                            <m:e/>
                          </m:eqArr>
                        </m:e>
                      </m:mr>
                      <m:m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    </m:t>
                          </m:r>
                          <m:r>
                            <m:rPr>
                              <m:sty m:val="p"/>
                            </m:rPr>
                            <a:rPr lang="en-US" altLang="zh-CN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sub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ject</m:t>
                          </m:r>
                          <m: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to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=1,⋯,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mr>
                      <m:mr>
                        <m:e/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=1,⋯,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mr>
                    </m:m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            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(MP)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E48E565-EF7C-47BB-8F2E-9E0C30F34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494" y="1455559"/>
                <a:ext cx="7308165" cy="16118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BC9FE0A5-DE38-4632-8020-14288582CC9E}"/>
              </a:ext>
            </a:extLst>
          </p:cNvPr>
          <p:cNvSpPr txBox="1"/>
          <p:nvPr/>
        </p:nvSpPr>
        <p:spPr>
          <a:xfrm>
            <a:off x="6015210" y="4496165"/>
            <a:ext cx="25559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  <a:latin typeface="+mj-lt"/>
                <a:ea typeface="+mn-ea"/>
              </a:rPr>
              <a:t>将</a:t>
            </a:r>
            <a:r>
              <a:rPr lang="en-US" altLang="zh-CN" sz="2000" dirty="0">
                <a:solidFill>
                  <a:schemeClr val="tx1"/>
                </a:solidFill>
                <a:latin typeface="+mj-lt"/>
                <a:ea typeface="+mn-ea"/>
              </a:rPr>
              <a:t>KKT</a:t>
            </a:r>
            <a:r>
              <a:rPr lang="zh-CN" altLang="en-US" sz="2000" dirty="0">
                <a:solidFill>
                  <a:schemeClr val="tx1"/>
                </a:solidFill>
                <a:latin typeface="+mj-lt"/>
                <a:ea typeface="+mn-ea"/>
              </a:rPr>
              <a:t>条件中存在的</a:t>
            </a:r>
            <a:r>
              <a:rPr lang="en-US" altLang="zh-CN" sz="2000" dirty="0">
                <a:solidFill>
                  <a:schemeClr val="tx1"/>
                </a:solidFill>
                <a:latin typeface="+mj-lt"/>
                <a:ea typeface="+mn-ea"/>
              </a:rPr>
              <a:t>Lagrange</a:t>
            </a:r>
            <a:r>
              <a:rPr lang="zh-CN" altLang="en-US" sz="2000" dirty="0">
                <a:solidFill>
                  <a:schemeClr val="tx1"/>
                </a:solidFill>
                <a:latin typeface="+mj-lt"/>
                <a:ea typeface="+mn-ea"/>
              </a:rPr>
              <a:t>乘子看作</a:t>
            </a:r>
            <a:r>
              <a:rPr lang="zh-CN" altLang="en-US" sz="2000" dirty="0">
                <a:solidFill>
                  <a:srgbClr val="C00000"/>
                </a:solidFill>
                <a:latin typeface="+mj-lt"/>
                <a:ea typeface="+mn-ea"/>
              </a:rPr>
              <a:t>变量</a:t>
            </a:r>
            <a:r>
              <a:rPr lang="zh-CN" altLang="en-US" sz="2000" dirty="0">
                <a:solidFill>
                  <a:schemeClr val="tx1"/>
                </a:solidFill>
                <a:latin typeface="+mj-lt"/>
                <a:ea typeface="+mn-ea"/>
              </a:rPr>
              <a:t>，考虑与之关联的优化问题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785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6F1C6B9-79C3-4C60-917B-1D4103B85F0B}"/>
                  </a:ext>
                </a:extLst>
              </p:cNvPr>
              <p:cNvSpPr/>
              <p:nvPr/>
            </p:nvSpPr>
            <p:spPr>
              <a:xfrm>
                <a:off x="742706" y="1347666"/>
                <a:ext cx="8368243" cy="5082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Slater</a:t>
                </a:r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条件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存在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</m:acc>
                    <m:r>
                      <a:rPr lang="en-US" altLang="zh-CN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使得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</m:acc>
                      </m:e>
                    </m:d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&lt;</m:t>
                    </m:r>
                    <m:r>
                      <a:rPr lang="en-US" altLang="zh-CN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𝟎</m:t>
                    </m:r>
                    <m:r>
                      <a:rPr lang="en-US" altLang="zh-CN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,∀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6F1C6B9-79C3-4C60-917B-1D4103B85F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706" y="1347666"/>
                <a:ext cx="8368243" cy="508281"/>
              </a:xfrm>
              <a:prstGeom prst="rect">
                <a:avLst/>
              </a:prstGeom>
              <a:blipFill>
                <a:blip r:embed="rId2"/>
                <a:stretch>
                  <a:fillRect l="-1020" t="-13253" b="-192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50A3B537-98CC-47DB-8423-E79E05F4A6B1}"/>
              </a:ext>
            </a:extLst>
          </p:cNvPr>
          <p:cNvSpPr txBox="1"/>
          <p:nvPr/>
        </p:nvSpPr>
        <p:spPr>
          <a:xfrm>
            <a:off x="355333" y="216065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Slater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条件及其变形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A907272-32FF-4ECC-9B7A-A1271C35E747}"/>
                  </a:ext>
                </a:extLst>
              </p:cNvPr>
              <p:cNvSpPr/>
              <p:nvPr/>
            </p:nvSpPr>
            <p:spPr>
              <a:xfrm>
                <a:off x="775758" y="882318"/>
                <a:ext cx="6605596" cy="4914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约束系统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：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，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≤0,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=1,⋯,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A907272-32FF-4ECC-9B7A-A1271C35E7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58" y="882318"/>
                <a:ext cx="6605596" cy="491417"/>
              </a:xfrm>
              <a:prstGeom prst="rect">
                <a:avLst/>
              </a:prstGeom>
              <a:blipFill>
                <a:blip r:embed="rId4"/>
                <a:stretch>
                  <a:fillRect l="-1384" t="-13750"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0CF1F90-C09E-4C29-BDAD-BA0D61358FA2}"/>
                  </a:ext>
                </a:extLst>
              </p:cNvPr>
              <p:cNvSpPr/>
              <p:nvPr/>
            </p:nvSpPr>
            <p:spPr>
              <a:xfrm>
                <a:off x="775758" y="2311388"/>
                <a:ext cx="8368242" cy="16291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松弛</a:t>
                </a:r>
                <a:r>
                  <a:rPr lang="en-US" altLang="zh-CN" dirty="0">
                    <a:solidFill>
                      <a:srgbClr val="C00000"/>
                    </a:solidFill>
                    <a:latin typeface="+mj-lt"/>
                    <a:ea typeface="黑体" panose="02010609060101010101" pitchFamily="49" charset="-122"/>
                    <a:cs typeface="Arial" panose="020B0604020202020204" pitchFamily="34" charset="0"/>
                  </a:rPr>
                  <a:t>Slater</a:t>
                </a:r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条件：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是非仿射函数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=1,⋯,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</m:oMath>
                </a14:m>
                <a:r>
                  <a:rPr lang="en-US" altLang="zh-CN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是仿射函数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+1,⋯,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存在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</m:acc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∈</m:t>
                    </m:r>
                    <m:r>
                      <m:rPr>
                        <m:sty m:val="p"/>
                      </m:rP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ri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使得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</m:acc>
                      </m:e>
                    </m:d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&lt;0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=1,⋯,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</m:oMath>
                </a14:m>
                <a:r>
                  <a:rPr lang="zh-CN" altLang="en-US" dirty="0"/>
                  <a:t>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</m:acc>
                      </m:e>
                    </m:d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+1,⋯,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0CF1F90-C09E-4C29-BDAD-BA0D61358F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58" y="2311388"/>
                <a:ext cx="8368242" cy="1629164"/>
              </a:xfrm>
              <a:prstGeom prst="rect">
                <a:avLst/>
              </a:prstGeom>
              <a:blipFill>
                <a:blip r:embed="rId5"/>
                <a:stretch>
                  <a:fillRect l="-947" t="-41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2ABF663-50F2-4272-8EB6-16E5CACF0626}"/>
                  </a:ext>
                </a:extLst>
              </p:cNvPr>
              <p:cNvSpPr/>
              <p:nvPr/>
            </p:nvSpPr>
            <p:spPr>
              <a:xfrm>
                <a:off x="784512" y="3957852"/>
                <a:ext cx="757497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(ICP)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凸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+Slater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条件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/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松弛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Slater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条件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凸择一定理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2ABF663-50F2-4272-8EB6-16E5CACF06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512" y="3957852"/>
                <a:ext cx="7574976" cy="461665"/>
              </a:xfrm>
              <a:prstGeom prst="rect">
                <a:avLst/>
              </a:prstGeom>
              <a:blipFill>
                <a:blip r:embed="rId6"/>
                <a:stretch>
                  <a:fillRect l="-1127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8E758969-4950-4D50-9CD2-39FFD0A49317}"/>
              </a:ext>
            </a:extLst>
          </p:cNvPr>
          <p:cNvSpPr/>
          <p:nvPr/>
        </p:nvSpPr>
        <p:spPr>
          <a:xfrm>
            <a:off x="1293576" y="4597346"/>
            <a:ext cx="50411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进而，对于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(ICP)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，强对偶性成立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51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55333" y="216065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强对偶性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AB5BEE3-8E72-4F4C-AC61-9C23100ED2E4}"/>
              </a:ext>
            </a:extLst>
          </p:cNvPr>
          <p:cNvGrpSpPr/>
          <p:nvPr/>
        </p:nvGrpSpPr>
        <p:grpSpPr>
          <a:xfrm>
            <a:off x="544312" y="1965560"/>
            <a:ext cx="7514786" cy="1089701"/>
            <a:chOff x="797702" y="2174883"/>
            <a:chExt cx="7514786" cy="10897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C37E12C5-609F-89CD-CAA3-A2FA516497DF}"/>
                    </a:ext>
                  </a:extLst>
                </p:cNvPr>
                <p:cNvSpPr txBox="1"/>
                <p:nvPr/>
              </p:nvSpPr>
              <p:spPr>
                <a:xfrm>
                  <a:off x="797702" y="2174883"/>
                  <a:ext cx="44947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 algn="just">
                    <a:buFont typeface="Wingdings" panose="05000000000000000000" pitchFamily="2" charset="2"/>
                    <a:buChar char="Ø"/>
                  </a:pP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与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ICP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关联的</a:t>
                  </a:r>
                  <a:r>
                    <a:rPr lang="zh-CN" altLang="en-US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对偶</a:t>
                  </a:r>
                  <a:r>
                    <a:rPr lang="en-US" altLang="zh-CN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(dual)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问题</a:t>
                  </a:r>
                  <a:endPara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C37E12C5-609F-89CD-CAA3-A2FA516497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702" y="2174883"/>
                  <a:ext cx="4494761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1762" t="-14474" r="-1084" b="-30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7CC71637-8056-E097-25A8-EB4C7828F129}"/>
                    </a:ext>
                  </a:extLst>
                </p:cNvPr>
                <p:cNvSpPr txBox="1"/>
                <p:nvPr/>
              </p:nvSpPr>
              <p:spPr>
                <a:xfrm>
                  <a:off x="831512" y="2557724"/>
                  <a:ext cx="2493565" cy="70686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zh-CN" alt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𝝁</m:t>
                                </m:r>
                                <m:r>
                                  <a:rPr lang="en-US" altLang="zh-C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∈</m:t>
                                </m:r>
                                <m:sSubSup>
                                  <m:sSubSupPr>
                                    <m:ctrlPr>
                                      <a:rPr lang="en-US" altLang="zh-CN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ℝ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+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</m:t>
                                    </m:r>
                                  </m:sup>
                                </m:sSubSup>
                              </m:lim>
                            </m:limLow>
                          </m:fName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𝑞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zh-CN" alt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𝝁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</m:func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7CC71637-8056-E097-25A8-EB4C7828F1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512" y="2557724"/>
                  <a:ext cx="2493565" cy="706860"/>
                </a:xfrm>
                <a:prstGeom prst="rect">
                  <a:avLst/>
                </a:prstGeom>
                <a:blipFill>
                  <a:blip r:embed="rId5"/>
                  <a:stretch>
                    <a:fillRect b="-17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F7B02A03-BB4A-4DBD-B1A0-7FDED32C4438}"/>
                    </a:ext>
                  </a:extLst>
                </p:cNvPr>
                <p:cNvSpPr txBox="1"/>
                <p:nvPr/>
              </p:nvSpPr>
              <p:spPr>
                <a:xfrm>
                  <a:off x="3272818" y="2593746"/>
                  <a:ext cx="5039670" cy="59529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其中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zh-CN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𝝁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∈</m:t>
                                  </m:r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𝒙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)+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𝑝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func>
                        </m:e>
                      </m:func>
                    </m:oMath>
                  </a14:m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F7B02A03-BB4A-4DBD-B1A0-7FDED32C44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2818" y="2593746"/>
                  <a:ext cx="5039670" cy="595291"/>
                </a:xfrm>
                <a:prstGeom prst="rect">
                  <a:avLst/>
                </a:prstGeom>
                <a:blipFill>
                  <a:blip r:embed="rId6"/>
                  <a:stretch>
                    <a:fillRect l="-1572" t="-918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2218CF64-602C-432E-8ADD-C6603B26D91A}"/>
              </a:ext>
            </a:extLst>
          </p:cNvPr>
          <p:cNvGrpSpPr/>
          <p:nvPr/>
        </p:nvGrpSpPr>
        <p:grpSpPr>
          <a:xfrm>
            <a:off x="598584" y="3049404"/>
            <a:ext cx="7720465" cy="1714454"/>
            <a:chOff x="481855" y="3278073"/>
            <a:chExt cx="7292428" cy="17144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B28A05CC-F2F9-4A29-8E64-A30C2F90DCE5}"/>
                    </a:ext>
                  </a:extLst>
                </p:cNvPr>
                <p:cNvSpPr txBox="1"/>
                <p:nvPr/>
              </p:nvSpPr>
              <p:spPr>
                <a:xfrm>
                  <a:off x="481855" y="3278073"/>
                  <a:ext cx="7292428" cy="13206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ts val="3200"/>
                    </a:lnSpc>
                  </a:pPr>
                  <a:r>
                    <a:rPr lang="zh-CN" altLang="en-US" dirty="0">
                      <a:solidFill>
                        <a:srgbClr val="0070C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定理</a:t>
                  </a:r>
                  <a:r>
                    <a:rPr lang="en-US" altLang="zh-CN" dirty="0">
                      <a:solidFill>
                        <a:srgbClr val="0070C0"/>
                      </a:solidFill>
                      <a:latin typeface="+mj-lt"/>
                      <a:ea typeface="黑体" panose="02010609060101010101" pitchFamily="49" charset="-122"/>
                      <a:cs typeface="Arial" panose="020B0604020202020204" pitchFamily="34" charset="0"/>
                    </a:rPr>
                    <a:t>5.10.2</a:t>
                  </a:r>
                  <a:r>
                    <a:rPr lang="en-US" altLang="zh-CN" dirty="0">
                      <a:solidFill>
                        <a:srgbClr val="0070C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假设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IC</m:t>
                      </m:r>
                      <m:r>
                        <m:rPr>
                          <m:sty m:val="p"/>
                        </m:rP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中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  <m:r>
                        <m:rPr>
                          <m:nor/>
                        </m:rPr>
                        <a:rPr lang="zh-CN" altLang="en-US" dirty="0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是凸集</m:t>
                      </m:r>
                      <m:r>
                        <a:rPr lang="zh-CN" altLang="en-US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，</m:t>
                      </m:r>
                      <m:r>
                        <a:rPr lang="en-US" altLang="zh-CN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US" altLang="zh-CN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∀</m:t>
                      </m:r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𝑗</m:t>
                      </m:r>
                      <m:r>
                        <a:rPr lang="zh-CN" altLang="en-US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在</m:t>
                      </m:r>
                      <m:r>
                        <a:rPr lang="en-US" altLang="zh-CN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  <m:r>
                        <a:rPr lang="zh-CN" altLang="en-US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上</m:t>
                      </m:r>
                      <m:r>
                        <a:rPr lang="zh-CN" altLang="en-US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是</m:t>
                      </m:r>
                      <m:r>
                        <a:rPr lang="zh-CN" altLang="en-US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凸</m:t>
                      </m:r>
                      <m:r>
                        <a:rPr lang="zh-CN" altLang="en-US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的</m:t>
                      </m:r>
                      <m:r>
                        <a:rPr lang="zh-CN" alt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，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且有下界，并且</a:t>
                  </a:r>
                  <a:r>
                    <a:rPr lang="zh-CN" altLang="en-US" dirty="0">
                      <a:solidFill>
                        <a:srgbClr val="00808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存在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b="1" i="1">
                              <a:solidFill>
                                <a:srgbClr val="00808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CN" b="1" i="1">
                              <a:solidFill>
                                <a:srgbClr val="00808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</m:acc>
                      <m:r>
                        <a:rPr lang="en-US" altLang="zh-CN" i="1">
                          <a:solidFill>
                            <a:srgbClr val="00808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>
                          <a:solidFill>
                            <a:srgbClr val="00808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ri</m:t>
                      </m:r>
                      <m:r>
                        <a:rPr lang="en-US" altLang="zh-CN" i="1">
                          <a:solidFill>
                            <a:srgbClr val="00808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srgbClr val="00808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</m:oMath>
                  </a14:m>
                  <a:r>
                    <a:rPr lang="zh-CN" altLang="en-US" dirty="0">
                      <a:solidFill>
                        <a:srgbClr val="00808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使得</a:t>
                  </a:r>
                  <a14:m>
                    <m:oMath xmlns:m="http://schemas.openxmlformats.org/officeDocument/2006/math">
                      <m:r>
                        <a:rPr lang="en-US" altLang="zh-CN" b="1" i="1">
                          <a:solidFill>
                            <a:srgbClr val="00808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𝒈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00808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b="1" i="1">
                                  <a:solidFill>
                                    <a:srgbClr val="00808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>
                                  <a:solidFill>
                                    <a:srgbClr val="00808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</m:acc>
                        </m:e>
                      </m:d>
                      <m:r>
                        <a:rPr lang="en-US" altLang="zh-CN" i="1">
                          <a:solidFill>
                            <a:srgbClr val="00808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r>
                        <a:rPr lang="en-US" altLang="zh-CN" b="1" i="1">
                          <a:solidFill>
                            <a:srgbClr val="00808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𝟎</m:t>
                      </m:r>
                    </m:oMath>
                  </a14:m>
                  <a:r>
                    <a:rPr lang="en-US" altLang="zh-CN" dirty="0">
                      <a:solidFill>
                        <a:srgbClr val="00808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,</a:t>
                  </a:r>
                  <a:r>
                    <a:rPr lang="zh-CN" altLang="en-US" dirty="0">
                      <a:solidFill>
                        <a:srgbClr val="00808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且对非仿射的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00808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808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808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sub>
                      </m:sSub>
                      <m:r>
                        <m:rPr>
                          <m:nor/>
                        </m:rPr>
                        <a:rPr lang="zh-CN" altLang="en-US" dirty="0">
                          <a:solidFill>
                            <a:srgbClr val="00808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m:t>满足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808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808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808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rgbClr val="00808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b="1" i="1">
                                  <a:solidFill>
                                    <a:srgbClr val="00808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>
                                  <a:solidFill>
                                    <a:srgbClr val="00808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</m:acc>
                        </m:e>
                      </m:d>
                      <m:r>
                        <a:rPr lang="en-US" altLang="zh-CN" i="1">
                          <a:solidFill>
                            <a:srgbClr val="00808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&lt;0</m:t>
                      </m:r>
                    </m:oMath>
                  </a14:m>
                  <a:r>
                    <a:rPr lang="en-US" altLang="zh-CN" dirty="0">
                      <a:solidFill>
                        <a:srgbClr val="7030A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.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那么</a:t>
                  </a:r>
                  <a:r>
                    <a:rPr lang="zh-CN" altLang="en-US" dirty="0">
                      <a:solidFill>
                        <a:srgbClr val="C0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存在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zh-CN" alt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𝝁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∗</m:t>
                          </m:r>
                        </m:sup>
                      </m:sSup>
                      <m:r>
                        <a:rPr lang="en-US" altLang="zh-CN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使得</a:t>
                  </a:r>
                  <a:endPara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B28A05CC-F2F9-4A29-8E64-A30C2F90DC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855" y="3278073"/>
                  <a:ext cx="7292428" cy="1320618"/>
                </a:xfrm>
                <a:prstGeom prst="rect">
                  <a:avLst/>
                </a:prstGeom>
                <a:blipFill>
                  <a:blip r:embed="rId7"/>
                  <a:stretch>
                    <a:fillRect l="-1184" t="-4608" r="-1184" b="-553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A8917A3E-7658-40C7-8C60-1052EAF2A4BA}"/>
                    </a:ext>
                  </a:extLst>
                </p:cNvPr>
                <p:cNvSpPr txBox="1"/>
                <p:nvPr/>
              </p:nvSpPr>
              <p:spPr>
                <a:xfrm>
                  <a:off x="1707296" y="4530862"/>
                  <a:ext cx="540009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</m:sub>
                      </m:sSub>
                    </m:oMath>
                  </a14:m>
                  <a:r>
                    <a:rPr lang="en-US" altLang="zh-CN" dirty="0">
                      <a:solidFill>
                        <a:srgbClr val="C00000"/>
                      </a:solidFill>
                      <a:ea typeface="Cambria Math" panose="02040503050406030204" pitchFamily="18" charset="0"/>
                      <a:cs typeface="Arial" panose="020B0604020202020204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𝑞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zh-CN" alt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𝝁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</m:oMath>
                  </a14:m>
                  <a:endParaRPr lang="zh-CN" altLang="en-US" i="1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A8917A3E-7658-40C7-8C60-1052EAF2A4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7296" y="4530862"/>
                  <a:ext cx="5400099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21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2B49559-9C7D-42EE-A293-C44CC45A2A2B}"/>
                  </a:ext>
                </a:extLst>
              </p:cNvPr>
              <p:cNvSpPr/>
              <p:nvPr/>
            </p:nvSpPr>
            <p:spPr>
              <a:xfrm>
                <a:off x="587567" y="4734288"/>
                <a:ext cx="8038640" cy="16996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3200"/>
                  </a:lnSpc>
                </a:pP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此外，如果</a:t>
                </a:r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ts val="32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𝒙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∈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)+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𝑝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>
                  <a:lnSpc>
                    <a:spcPts val="3200"/>
                  </a:lnSpc>
                </a:pP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Arial" panose="020B0604020202020204" pitchFamily="34" charset="0"/>
                  </a:rPr>
                  <a:t>是原始问题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IC</m:t>
                    </m:r>
                    <m:r>
                      <m:rPr>
                        <m:sty m:val="p"/>
                      </m:rP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Arial" panose="020B0604020202020204" pitchFamily="34" charset="0"/>
                  </a:rPr>
                  <a:t>的可行解，且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bSup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=1,⋯,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，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那么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IC</m:t>
                    </m:r>
                    <m:r>
                      <m:rPr>
                        <m:sty m:val="p"/>
                      </m:rP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Arial" panose="020B0604020202020204" pitchFamily="34" charset="0"/>
                  </a:rPr>
                  <a:t>的最优解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2B49559-9C7D-42EE-A293-C44CC45A2A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67" y="4734288"/>
                <a:ext cx="8038640" cy="1699632"/>
              </a:xfrm>
              <a:prstGeom prst="rect">
                <a:avLst/>
              </a:prstGeom>
              <a:blipFill>
                <a:blip r:embed="rId9"/>
                <a:stretch>
                  <a:fillRect l="-1137" t="-69424" b="-701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08F7F62-9761-4BC4-A87D-92DD334FC228}"/>
                  </a:ext>
                </a:extLst>
              </p:cNvPr>
              <p:cNvSpPr txBox="1"/>
              <p:nvPr/>
            </p:nvSpPr>
            <p:spPr>
              <a:xfrm>
                <a:off x="484744" y="902328"/>
                <a:ext cx="7821974" cy="9935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minimize</m:t>
                              </m:r>
                            </m:e>
                            <m:lim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𝒙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lim>
                          </m:limLow>
                        </m:e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                                  </m:t>
                          </m:r>
                        </m:e>
                      </m:mr>
                      <m:m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         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subject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to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≤0,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=1,⋯,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</m:e>
                      </m:mr>
                    </m:m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IC</m:t>
                    </m:r>
                    <m:r>
                      <m:rPr>
                        <m:sty m:val="p"/>
                      </m:rP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08F7F62-9761-4BC4-A87D-92DD334FC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44" y="902328"/>
                <a:ext cx="7821974" cy="9935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1577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应用</a:t>
            </a:r>
            <a:r>
              <a:rPr lang="en-US" altLang="zh-CN" sz="40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40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：线性规划的互补松弛定理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F230C2C-41C4-4D78-BEC8-2A37AD5B7555}"/>
                  </a:ext>
                </a:extLst>
              </p:cNvPr>
              <p:cNvSpPr txBox="1"/>
              <p:nvPr/>
            </p:nvSpPr>
            <p:spPr>
              <a:xfrm>
                <a:off x="817924" y="1110092"/>
                <a:ext cx="724374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定理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记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𝑨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的列向量为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𝒂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⋯,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𝒂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𝑨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=[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⋯,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]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考虑线性规划标准形问题和对偶问题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  </a:t>
                </a: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F230C2C-41C4-4D78-BEC8-2A37AD5B7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924" y="1110092"/>
                <a:ext cx="7243743" cy="1200329"/>
              </a:xfrm>
              <a:prstGeom prst="rect">
                <a:avLst/>
              </a:prstGeom>
              <a:blipFill>
                <a:blip r:embed="rId4"/>
                <a:stretch>
                  <a:fillRect l="-1263" t="-5584" r="-1347" b="-91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B9480F41-57C0-4349-8AC3-2ECFFDE899AD}"/>
              </a:ext>
            </a:extLst>
          </p:cNvPr>
          <p:cNvGrpSpPr/>
          <p:nvPr/>
        </p:nvGrpSpPr>
        <p:grpSpPr>
          <a:xfrm>
            <a:off x="878602" y="2349384"/>
            <a:ext cx="3938377" cy="1371331"/>
            <a:chOff x="822587" y="1666782"/>
            <a:chExt cx="3938377" cy="1371331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B3F23EAF-C062-4620-B8F3-223EE14F5462}"/>
                </a:ext>
              </a:extLst>
            </p:cNvPr>
            <p:cNvGrpSpPr/>
            <p:nvPr/>
          </p:nvGrpSpPr>
          <p:grpSpPr>
            <a:xfrm>
              <a:off x="822587" y="1666782"/>
              <a:ext cx="3141645" cy="1371331"/>
              <a:chOff x="1461568" y="4002361"/>
              <a:chExt cx="3141645" cy="1371331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917EB80C-D045-451F-A6CF-B40B7BD0C36E}"/>
                  </a:ext>
                </a:extLst>
              </p:cNvPr>
              <p:cNvGrpSpPr/>
              <p:nvPr/>
            </p:nvGrpSpPr>
            <p:grpSpPr>
              <a:xfrm>
                <a:off x="1461568" y="4002361"/>
                <a:ext cx="3141645" cy="1019836"/>
                <a:chOff x="1714958" y="1769702"/>
                <a:chExt cx="3141645" cy="101983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文本框 22">
                      <a:extLst>
                        <a:ext uri="{FF2B5EF4-FFF2-40B4-BE49-F238E27FC236}">
                          <a16:creationId xmlns:a16="http://schemas.microsoft.com/office/drawing/2014/main" id="{B2707035-DD5B-44AA-B742-802CB7C78D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14958" y="1769702"/>
                      <a:ext cx="2381479" cy="59061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unc>
                              <m:func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min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imize</m:t>
                                    </m:r>
                                  </m:e>
                                  <m:lim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𝒙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ℝ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lim>
                                </m:limLow>
                              </m:fName>
                              <m:e>
                                <m:sSup>
                                  <m:sSupPr>
                                    <m:ctrlP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    </m:t>
                                    </m:r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𝒄</m:t>
                                    </m:r>
                                  </m:e>
                                  <m:sup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𝒙</m:t>
                                </m:r>
                              </m:e>
                            </m:func>
                          </m:oMath>
                        </m:oMathPara>
                      </a14:m>
                      <a:endParaRPr lang="zh-CN" altLang="en-US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23" name="文本框 22">
                      <a:extLst>
                        <a:ext uri="{FF2B5EF4-FFF2-40B4-BE49-F238E27FC236}">
                          <a16:creationId xmlns:a16="http://schemas.microsoft.com/office/drawing/2014/main" id="{B2707035-DD5B-44AA-B742-802CB7C78DB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14958" y="1769702"/>
                      <a:ext cx="2381479" cy="590611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515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文本框 23">
                      <a:extLst>
                        <a:ext uri="{FF2B5EF4-FFF2-40B4-BE49-F238E27FC236}">
                          <a16:creationId xmlns:a16="http://schemas.microsoft.com/office/drawing/2014/main" id="{3579A924-636F-48BD-A884-E099150421B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58179" y="2327873"/>
                      <a:ext cx="2998424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subject</m:t>
                          </m:r>
                          <m:r>
                            <a:rPr lang="en-US" altLang="zh-CN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to</m:t>
                          </m:r>
                        </m:oMath>
                      </a14:m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 </a:t>
                      </a:r>
                      <a14:m>
                        <m:oMath xmlns:m="http://schemas.openxmlformats.org/officeDocument/2006/math">
                          <m:r>
                            <a:rPr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𝑨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𝒙</m:t>
                          </m:r>
                          <m:r>
                            <a:rPr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</m:oMath>
                      </a14:m>
                      <a:endParaRPr lang="zh-CN" altLang="en-US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24" name="文本框 23">
                      <a:extLst>
                        <a:ext uri="{FF2B5EF4-FFF2-40B4-BE49-F238E27FC236}">
                          <a16:creationId xmlns:a16="http://schemas.microsoft.com/office/drawing/2014/main" id="{3579A924-636F-48BD-A884-E099150421B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58179" y="2327873"/>
                      <a:ext cx="2998424" cy="46166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833" b="-1973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文本框 21">
                    <a:extLst>
                      <a:ext uri="{FF2B5EF4-FFF2-40B4-BE49-F238E27FC236}">
                        <a16:creationId xmlns:a16="http://schemas.microsoft.com/office/drawing/2014/main" id="{9C7F2754-953B-4252-B847-756913C84247}"/>
                      </a:ext>
                    </a:extLst>
                  </p:cNvPr>
                  <p:cNvSpPr txBox="1"/>
                  <p:nvPr/>
                </p:nvSpPr>
                <p:spPr>
                  <a:xfrm>
                    <a:off x="3299816" y="4912027"/>
                    <a:ext cx="124050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𝒙</m:t>
                          </m:r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 xmlns="">
              <p:sp>
                <p:nvSpPr>
                  <p:cNvPr id="22" name="文本框 21">
                    <a:extLst>
                      <a:ext uri="{FF2B5EF4-FFF2-40B4-BE49-F238E27FC236}">
                        <a16:creationId xmlns:a16="http://schemas.microsoft.com/office/drawing/2014/main" id="{9C7F2754-953B-4252-B847-756913C842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9816" y="4912027"/>
                    <a:ext cx="1240509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2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A7A1F9EE-505B-4978-973E-4C64696D670F}"/>
                    </a:ext>
                  </a:extLst>
                </p:cNvPr>
                <p:cNvSpPr txBox="1"/>
                <p:nvPr/>
              </p:nvSpPr>
              <p:spPr>
                <a:xfrm>
                  <a:off x="3846259" y="2281068"/>
                  <a:ext cx="91470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LP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A7A1F9EE-505B-4978-973E-4C64696D67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6259" y="2281068"/>
                  <a:ext cx="914705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184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E3BD69B9-EF75-4D87-AAF5-C935DAC58B75}"/>
              </a:ext>
            </a:extLst>
          </p:cNvPr>
          <p:cNvGrpSpPr/>
          <p:nvPr/>
        </p:nvGrpSpPr>
        <p:grpSpPr>
          <a:xfrm>
            <a:off x="4782229" y="2298558"/>
            <a:ext cx="3858957" cy="1033821"/>
            <a:chOff x="4947482" y="1602610"/>
            <a:chExt cx="3858957" cy="1033821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3189E132-A4E4-451A-9407-E020F71EA4B3}"/>
                </a:ext>
              </a:extLst>
            </p:cNvPr>
            <p:cNvGrpSpPr/>
            <p:nvPr/>
          </p:nvGrpSpPr>
          <p:grpSpPr>
            <a:xfrm>
              <a:off x="4947482" y="1602610"/>
              <a:ext cx="3064526" cy="1033821"/>
              <a:chOff x="1867358" y="3971241"/>
              <a:chExt cx="3064526" cy="103382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666417D9-356D-4394-9131-446D9BC34044}"/>
                      </a:ext>
                    </a:extLst>
                  </p:cNvPr>
                  <p:cNvSpPr txBox="1"/>
                  <p:nvPr/>
                </p:nvSpPr>
                <p:spPr>
                  <a:xfrm>
                    <a:off x="1867358" y="3971241"/>
                    <a:ext cx="2381479" cy="6365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unc>
                            <m:func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m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a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ximize</m:t>
                                  </m:r>
                                </m:e>
                                <m:lim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𝒚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ℝ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p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    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𝒚</m:t>
                              </m:r>
                            </m:e>
                          </m:func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 xmlns="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666417D9-356D-4394-9131-446D9BC3404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67358" y="3971241"/>
                    <a:ext cx="2381479" cy="63652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文本框 33">
                    <a:extLst>
                      <a:ext uri="{FF2B5EF4-FFF2-40B4-BE49-F238E27FC236}">
                        <a16:creationId xmlns:a16="http://schemas.microsoft.com/office/drawing/2014/main" id="{9BC1AA0A-1055-4EB3-844B-BFB6E20B4EB3}"/>
                      </a:ext>
                    </a:extLst>
                  </p:cNvPr>
                  <p:cNvSpPr txBox="1"/>
                  <p:nvPr/>
                </p:nvSpPr>
                <p:spPr>
                  <a:xfrm>
                    <a:off x="1933460" y="4543397"/>
                    <a:ext cx="299842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subject</m:t>
                        </m:r>
                        <m:r>
                          <a:rPr lang="en-US" altLang="zh-CN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to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    </m:t>
                            </m:r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𝒚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oMath>
                    </a14:m>
                    <a:r>
                      <a:rPr lang="zh-CN" altLang="en-US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34" name="文本框 33">
                    <a:extLst>
                      <a:ext uri="{FF2B5EF4-FFF2-40B4-BE49-F238E27FC236}">
                        <a16:creationId xmlns:a16="http://schemas.microsoft.com/office/drawing/2014/main" id="{9BC1AA0A-1055-4EB3-844B-BFB6E20B4E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33460" y="4543397"/>
                    <a:ext cx="2998424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626" b="-1973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B4446839-8081-4243-B77D-AE346AB15C05}"/>
                    </a:ext>
                  </a:extLst>
                </p:cNvPr>
                <p:cNvSpPr txBox="1"/>
                <p:nvPr/>
              </p:nvSpPr>
              <p:spPr>
                <a:xfrm>
                  <a:off x="7891734" y="2163748"/>
                  <a:ext cx="91470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DP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B4446839-8081-4243-B77D-AE346AB15C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1734" y="2163748"/>
                  <a:ext cx="914705" cy="461665"/>
                </a:xfrm>
                <a:prstGeom prst="rect">
                  <a:avLst/>
                </a:prstGeom>
                <a:blipFill>
                  <a:blip r:embed="rId11"/>
                  <a:stretch>
                    <a:fillRect b="-184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8BE7FFB3-2E1B-4D4F-9FA5-4D2E9C9031DB}"/>
                  </a:ext>
                </a:extLst>
              </p:cNvPr>
              <p:cNvSpPr txBox="1"/>
              <p:nvPr/>
            </p:nvSpPr>
            <p:spPr>
              <a:xfrm>
                <a:off x="764035" y="3680873"/>
                <a:ext cx="760172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假设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  <m:sup>
                        <m:r>
                          <a:rPr lang="en-US" altLang="zh-CN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𝒚</m:t>
                        </m:r>
                      </m:e>
                      <m:sup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 分别是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LP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DP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的可行解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. 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  <m:sup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𝒚</m:t>
                        </m:r>
                      </m:e>
                      <m:sup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 分别是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LP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DP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的最优解当且仅当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8BE7FFB3-2E1B-4D4F-9FA5-4D2E9C903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35" y="3680873"/>
                <a:ext cx="7601721" cy="830997"/>
              </a:xfrm>
              <a:prstGeom prst="rect">
                <a:avLst/>
              </a:prstGeom>
              <a:blipFill>
                <a:blip r:embed="rId12"/>
                <a:stretch>
                  <a:fillRect l="-1203" t="-8088" b="-13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C274A01C-70E8-4EBB-8193-6404A9FCA626}"/>
                  </a:ext>
                </a:extLst>
              </p:cNvPr>
              <p:cNvSpPr txBox="1"/>
              <p:nvPr/>
            </p:nvSpPr>
            <p:spPr>
              <a:xfrm>
                <a:off x="921740" y="4511170"/>
                <a:ext cx="3800861" cy="523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dirty="0" err="1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  <a:cs typeface="Arial" panose="020B0604020202020204" pitchFamily="34" charset="0"/>
                  </a:rPr>
                  <a:t>i</a:t>
                </a:r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  <a:cs typeface="Arial" panose="020B0604020202020204" pitchFamily="34" charset="0"/>
                  </a:rPr>
                  <a:t> 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𝑗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&gt;0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⟹</m:t>
                    </m:r>
                    <m:sSubSup>
                      <m:sSub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bSup>
                    <m:sSup>
                      <m:sSup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𝒚</m:t>
                        </m:r>
                      </m:e>
                      <m:sup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C274A01C-70E8-4EBB-8193-6404A9FCA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740" y="4511170"/>
                <a:ext cx="3800861" cy="523670"/>
              </a:xfrm>
              <a:prstGeom prst="rect">
                <a:avLst/>
              </a:prstGeom>
              <a:blipFill>
                <a:blip r:embed="rId13"/>
                <a:stretch>
                  <a:fillRect l="-2404" t="-5814" b="-174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99E21590-545E-4B67-892E-C006F974F63C}"/>
                  </a:ext>
                </a:extLst>
              </p:cNvPr>
              <p:cNvSpPr txBox="1"/>
              <p:nvPr/>
            </p:nvSpPr>
            <p:spPr>
              <a:xfrm>
                <a:off x="896239" y="5152149"/>
                <a:ext cx="3800861" cy="523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  <a:cs typeface="Arial" panose="020B0604020202020204" pitchFamily="34" charset="0"/>
                  </a:rPr>
                  <a:t>ii )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bSup>
                    <m:sSup>
                      <m:sSup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𝒚</m:t>
                        </m:r>
                      </m:e>
                      <m:sup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⟹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0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99E21590-545E-4B67-892E-C006F974F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239" y="5152149"/>
                <a:ext cx="3800861" cy="523670"/>
              </a:xfrm>
              <a:prstGeom prst="rect">
                <a:avLst/>
              </a:prstGeom>
              <a:blipFill>
                <a:blip r:embed="rId14"/>
                <a:stretch>
                  <a:fillRect l="-2404" t="-5814" b="-174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7E0DE80C-68B3-4E18-A74A-B7600F0015B6}"/>
              </a:ext>
            </a:extLst>
          </p:cNvPr>
          <p:cNvSpPr txBox="1"/>
          <p:nvPr/>
        </p:nvSpPr>
        <p:spPr>
          <a:xfrm>
            <a:off x="5093450" y="4816443"/>
            <a:ext cx="3441217" cy="156966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+mj-lt"/>
                <a:ea typeface="+mn-ea"/>
              </a:rPr>
              <a:t>这也是线性规划的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+mn-ea"/>
              </a:rPr>
              <a:t>KKT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+mn-ea"/>
              </a:rPr>
              <a:t>条件，其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+mn-ea"/>
              </a:rPr>
              <a:t>KKT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+mn-ea"/>
              </a:rPr>
              <a:t>点对应的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+mn-ea"/>
              </a:rPr>
              <a:t>Lagrange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+mn-ea"/>
              </a:rPr>
              <a:t>乘子是对偶问题的最优解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+mn-ea"/>
              </a:rPr>
              <a:t>.</a:t>
            </a:r>
            <a:endParaRPr lang="zh-CN" altLang="en-US" dirty="0">
              <a:solidFill>
                <a:schemeClr val="tx1"/>
              </a:solidFill>
              <a:latin typeface="+mj-lt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6781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互补松弛定理的应用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85DC107-B876-47CA-94DE-FCC794F95B87}"/>
              </a:ext>
            </a:extLst>
          </p:cNvPr>
          <p:cNvSpPr txBox="1"/>
          <p:nvPr/>
        </p:nvSpPr>
        <p:spPr>
          <a:xfrm>
            <a:off x="771184" y="955876"/>
            <a:ext cx="6577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利用互补松弛定理求解线性规划问题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4D80401-CA43-4BC2-AFD8-AA9FDC618349}"/>
                  </a:ext>
                </a:extLst>
              </p:cNvPr>
              <p:cNvSpPr txBox="1"/>
              <p:nvPr/>
            </p:nvSpPr>
            <p:spPr>
              <a:xfrm>
                <a:off x="640692" y="4387448"/>
                <a:ext cx="4515201" cy="850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由图解法求解二维对偶问题，得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zh-CN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zh-CN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)=(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𝟏𝟏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4D80401-CA43-4BC2-AFD8-AA9FDC618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92" y="4387448"/>
                <a:ext cx="4515201" cy="850169"/>
              </a:xfrm>
              <a:prstGeom prst="rect">
                <a:avLst/>
              </a:prstGeom>
              <a:blipFill>
                <a:blip r:embed="rId4"/>
                <a:stretch>
                  <a:fillRect l="-2024" t="-5755" r="-675" b="-79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2F02454-189A-40B8-9ED9-B5C68F14F796}"/>
                  </a:ext>
                </a:extLst>
              </p:cNvPr>
              <p:cNvSpPr txBox="1"/>
              <p:nvPr/>
            </p:nvSpPr>
            <p:spPr>
              <a:xfrm>
                <a:off x="640693" y="5866836"/>
                <a:ext cx="53506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由互补松弛定理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⟹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2F02454-189A-40B8-9ED9-B5C68F14F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93" y="5866836"/>
                <a:ext cx="5350661" cy="461665"/>
              </a:xfrm>
              <a:prstGeom prst="rect">
                <a:avLst/>
              </a:prstGeom>
              <a:blipFill>
                <a:blip r:embed="rId5"/>
                <a:stretch>
                  <a:fillRect l="-1708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7692342-6717-43E0-8CF2-3C38F6B39631}"/>
                  </a:ext>
                </a:extLst>
              </p:cNvPr>
              <p:cNvSpPr txBox="1"/>
              <p:nvPr/>
            </p:nvSpPr>
            <p:spPr>
              <a:xfrm>
                <a:off x="716163" y="5306499"/>
                <a:ext cx="40513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⟹</m:t>
                      </m:r>
                      <m:r>
                        <a:rPr lang="en-US" altLang="zh-CN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  <m:sup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)=(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𝟑𝟗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7692342-6717-43E0-8CF2-3C38F6B39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163" y="5306499"/>
                <a:ext cx="4051300" cy="461665"/>
              </a:xfrm>
              <a:prstGeom prst="rect">
                <a:avLst/>
              </a:prstGeom>
              <a:blipFill>
                <a:blip r:embed="rId6"/>
                <a:stretch>
                  <a:fillRect r="-1203"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>
            <a:extLst>
              <a:ext uri="{FF2B5EF4-FFF2-40B4-BE49-F238E27FC236}">
                <a16:creationId xmlns:a16="http://schemas.microsoft.com/office/drawing/2014/main" id="{BEBBFAB4-99B0-4200-B3B2-C94DC03F3452}"/>
              </a:ext>
            </a:extLst>
          </p:cNvPr>
          <p:cNvGrpSpPr/>
          <p:nvPr/>
        </p:nvGrpSpPr>
        <p:grpSpPr>
          <a:xfrm>
            <a:off x="640693" y="1448386"/>
            <a:ext cx="5275250" cy="1834521"/>
            <a:chOff x="583366" y="2975567"/>
            <a:chExt cx="5275250" cy="18345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4A1C3201-4187-475E-A35A-BBA719CB6DB1}"/>
                    </a:ext>
                  </a:extLst>
                </p:cNvPr>
                <p:cNvSpPr txBox="1"/>
                <p:nvPr/>
              </p:nvSpPr>
              <p:spPr>
                <a:xfrm>
                  <a:off x="583366" y="2975567"/>
                  <a:ext cx="411410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minimize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+3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4A1C3201-4187-475E-A35A-BBA719CB6D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366" y="2975567"/>
                  <a:ext cx="4114104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2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EBB64DBF-2F8B-4E6F-9C2C-B3CDE1371292}"/>
                    </a:ext>
                  </a:extLst>
                </p:cNvPr>
                <p:cNvSpPr txBox="1"/>
                <p:nvPr/>
              </p:nvSpPr>
              <p:spPr>
                <a:xfrm>
                  <a:off x="715570" y="3444838"/>
                  <a:ext cx="496240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subject</m:t>
                        </m:r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to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EBB64DBF-2F8B-4E6F-9C2C-B3CDE13712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570" y="3444838"/>
                  <a:ext cx="4962402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84416DBA-C3B2-482F-B735-6FF22D99353C}"/>
                    </a:ext>
                  </a:extLst>
                </p:cNvPr>
                <p:cNvSpPr txBox="1"/>
                <p:nvPr/>
              </p:nvSpPr>
              <p:spPr>
                <a:xfrm>
                  <a:off x="2098827" y="3930826"/>
                  <a:ext cx="350505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84416DBA-C3B2-482F-B735-6FF22D9935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8827" y="3930826"/>
                  <a:ext cx="3505050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14BA03B5-3E50-498E-885B-297AD7D01552}"/>
                    </a:ext>
                  </a:extLst>
                </p:cNvPr>
                <p:cNvSpPr txBox="1"/>
                <p:nvPr/>
              </p:nvSpPr>
              <p:spPr>
                <a:xfrm>
                  <a:off x="2555876" y="4348423"/>
                  <a:ext cx="330274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14BA03B5-3E50-498E-885B-297AD7D015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5876" y="4348423"/>
                  <a:ext cx="3302740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F9150E6-635C-4AD2-83CC-03858CB0B955}"/>
              </a:ext>
            </a:extLst>
          </p:cNvPr>
          <p:cNvGrpSpPr/>
          <p:nvPr/>
        </p:nvGrpSpPr>
        <p:grpSpPr>
          <a:xfrm>
            <a:off x="3560128" y="3370381"/>
            <a:ext cx="5163405" cy="2319264"/>
            <a:chOff x="3449958" y="3194109"/>
            <a:chExt cx="5163405" cy="2319264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4B1BA59D-2B8E-45DE-9A37-2DC3A6757927}"/>
                </a:ext>
              </a:extLst>
            </p:cNvPr>
            <p:cNvGrpSpPr/>
            <p:nvPr/>
          </p:nvGrpSpPr>
          <p:grpSpPr>
            <a:xfrm>
              <a:off x="4562063" y="3194109"/>
              <a:ext cx="4051300" cy="2319264"/>
              <a:chOff x="649468" y="3041669"/>
              <a:chExt cx="4626040" cy="23192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本框 17">
                    <a:extLst>
                      <a:ext uri="{FF2B5EF4-FFF2-40B4-BE49-F238E27FC236}">
                        <a16:creationId xmlns:a16="http://schemas.microsoft.com/office/drawing/2014/main" id="{CF8EFE8D-8DD0-4ED3-B60E-4BE183F73A1C}"/>
                      </a:ext>
                    </a:extLst>
                  </p:cNvPr>
                  <p:cNvSpPr txBox="1"/>
                  <p:nvPr/>
                </p:nvSpPr>
                <p:spPr>
                  <a:xfrm>
                    <a:off x="649468" y="3041669"/>
                    <a:ext cx="373172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maximize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文本框 17">
                    <a:extLst>
                      <a:ext uri="{FF2B5EF4-FFF2-40B4-BE49-F238E27FC236}">
                        <a16:creationId xmlns:a16="http://schemas.microsoft.com/office/drawing/2014/main" id="{CF8EFE8D-8DD0-4ED3-B60E-4BE183F73A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9468" y="3041669"/>
                    <a:ext cx="3731725" cy="4616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文本框 18">
                    <a:extLst>
                      <a:ext uri="{FF2B5EF4-FFF2-40B4-BE49-F238E27FC236}">
                        <a16:creationId xmlns:a16="http://schemas.microsoft.com/office/drawing/2014/main" id="{B9C6374F-2EFD-4FE5-95AF-3784C6C1EBDB}"/>
                      </a:ext>
                    </a:extLst>
                  </p:cNvPr>
                  <p:cNvSpPr txBox="1"/>
                  <p:nvPr/>
                </p:nvSpPr>
                <p:spPr>
                  <a:xfrm>
                    <a:off x="715570" y="3488906"/>
                    <a:ext cx="424859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subject</m:t>
                          </m:r>
                          <m: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to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文本框 18">
                    <a:extLst>
                      <a:ext uri="{FF2B5EF4-FFF2-40B4-BE49-F238E27FC236}">
                        <a16:creationId xmlns:a16="http://schemas.microsoft.com/office/drawing/2014/main" id="{B9C6374F-2EFD-4FE5-95AF-3784C6C1EBD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5570" y="3488906"/>
                    <a:ext cx="4248592" cy="46166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842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本框 19">
                    <a:extLst>
                      <a:ext uri="{FF2B5EF4-FFF2-40B4-BE49-F238E27FC236}">
                        <a16:creationId xmlns:a16="http://schemas.microsoft.com/office/drawing/2014/main" id="{6BD75563-7627-4F55-AE4C-71FFD585F4A3}"/>
                      </a:ext>
                    </a:extLst>
                  </p:cNvPr>
                  <p:cNvSpPr txBox="1"/>
                  <p:nvPr/>
                </p:nvSpPr>
                <p:spPr>
                  <a:xfrm>
                    <a:off x="1803878" y="3963615"/>
                    <a:ext cx="334965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文本框 19">
                    <a:extLst>
                      <a:ext uri="{FF2B5EF4-FFF2-40B4-BE49-F238E27FC236}">
                        <a16:creationId xmlns:a16="http://schemas.microsoft.com/office/drawing/2014/main" id="{6BD75563-7627-4F55-AE4C-71FFD585F4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3878" y="3963615"/>
                    <a:ext cx="3349654" cy="4616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84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4CCF59C9-0618-4A11-8D52-6E45DB739EB5}"/>
                      </a:ext>
                    </a:extLst>
                  </p:cNvPr>
                  <p:cNvSpPr txBox="1"/>
                  <p:nvPr/>
                </p:nvSpPr>
                <p:spPr>
                  <a:xfrm>
                    <a:off x="1925854" y="4450503"/>
                    <a:ext cx="334965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4CCF59C9-0618-4A11-8D52-6E45DB739E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25854" y="4450503"/>
                    <a:ext cx="3349654" cy="461665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84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文本框 21">
                    <a:extLst>
                      <a:ext uri="{FF2B5EF4-FFF2-40B4-BE49-F238E27FC236}">
                        <a16:creationId xmlns:a16="http://schemas.microsoft.com/office/drawing/2014/main" id="{25C58D30-F939-46E2-8A16-B35D2C7B10AE}"/>
                      </a:ext>
                    </a:extLst>
                  </p:cNvPr>
                  <p:cNvSpPr txBox="1"/>
                  <p:nvPr/>
                </p:nvSpPr>
                <p:spPr>
                  <a:xfrm>
                    <a:off x="2620025" y="4899268"/>
                    <a:ext cx="252092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文本框 21">
                    <a:extLst>
                      <a:ext uri="{FF2B5EF4-FFF2-40B4-BE49-F238E27FC236}">
                        <a16:creationId xmlns:a16="http://schemas.microsoft.com/office/drawing/2014/main" id="{25C58D30-F939-46E2-8A16-B35D2C7B10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20025" y="4899268"/>
                    <a:ext cx="2520926" cy="461665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2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3EF3B49-749F-4B9A-A073-B1A9B7D5F1DE}"/>
                </a:ext>
              </a:extLst>
            </p:cNvPr>
            <p:cNvSpPr txBox="1"/>
            <p:nvPr/>
          </p:nvSpPr>
          <p:spPr>
            <a:xfrm>
              <a:off x="3449958" y="3554872"/>
              <a:ext cx="14233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对偶问题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6584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5909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等式约束凸规划问题的对偶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4B4665E-2D41-4FF9-98F8-A23E333BDC39}"/>
                  </a:ext>
                </a:extLst>
              </p:cNvPr>
              <p:cNvSpPr txBox="1"/>
              <p:nvPr/>
            </p:nvSpPr>
            <p:spPr>
              <a:xfrm>
                <a:off x="1211667" y="1459264"/>
                <a:ext cx="7307085" cy="81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minimize</m:t>
                          </m:r>
                        </m:e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                </m:t>
                          </m:r>
                        </m:e>
                      </m:mr>
                      <m:m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        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subject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to</m:t>
                          </m:r>
                        </m:e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𝑨𝒙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𝒃</m:t>
                          </m:r>
                        </m:e>
                      </m:mr>
                    </m:m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(6.8.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4B4665E-2D41-4FF9-98F8-A23E333BD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667" y="1459264"/>
                <a:ext cx="7307085" cy="81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D992BF3-056D-4AC9-A489-BDBCDA8AC89B}"/>
                  </a:ext>
                </a:extLst>
              </p:cNvPr>
              <p:cNvSpPr txBox="1"/>
              <p:nvPr/>
            </p:nvSpPr>
            <p:spPr>
              <a:xfrm>
                <a:off x="1320969" y="3446411"/>
                <a:ext cx="7307085" cy="580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zh-CN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𝝀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limLow>
                      <m:limLow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min</m:t>
                        </m:r>
                      </m:e>
                      <m:lim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∈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lim>
                    </m:limLow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zh-CN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𝝀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)+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zh-CN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𝝀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𝑨𝒙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𝒃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D992BF3-056D-4AC9-A489-BDBCDA8AC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969" y="3446411"/>
                <a:ext cx="7307085" cy="580736"/>
              </a:xfrm>
              <a:prstGeom prst="rect">
                <a:avLst/>
              </a:prstGeom>
              <a:blipFill>
                <a:blip r:embed="rId5"/>
                <a:stretch>
                  <a:fillRect l="-1336" t="-10417" b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6D58C1E-0E40-42E2-A3A6-62902622C1F4}"/>
                  </a:ext>
                </a:extLst>
              </p:cNvPr>
              <p:cNvSpPr txBox="1"/>
              <p:nvPr/>
            </p:nvSpPr>
            <p:spPr>
              <a:xfrm>
                <a:off x="784696" y="2909526"/>
                <a:ext cx="3384794" cy="575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对偶问题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limLow>
                      <m:limLow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ax</m:t>
                        </m:r>
                      </m:e>
                      <m:lim>
                        <m:r>
                          <a:rPr lang="zh-CN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𝝀</m:t>
                        </m:r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p>
                        </m:sSup>
                      </m:lim>
                    </m:limLow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zh-CN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𝝀</m:t>
                        </m:r>
                      </m:e>
                    </m:d>
                  </m:oMath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6D58C1E-0E40-42E2-A3A6-62902622C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696" y="2909526"/>
                <a:ext cx="3384794" cy="575542"/>
              </a:xfrm>
              <a:prstGeom prst="rect">
                <a:avLst/>
              </a:prstGeom>
              <a:blipFill>
                <a:blip r:embed="rId6"/>
                <a:stretch>
                  <a:fillRect l="-2523" t="-11579"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5E9385A9-7046-4B7F-8CCB-D583F7E35DD7}"/>
              </a:ext>
            </a:extLst>
          </p:cNvPr>
          <p:cNvGrpSpPr/>
          <p:nvPr/>
        </p:nvGrpSpPr>
        <p:grpSpPr>
          <a:xfrm>
            <a:off x="800298" y="4048009"/>
            <a:ext cx="7658171" cy="1421783"/>
            <a:chOff x="527744" y="4942293"/>
            <a:chExt cx="7358225" cy="14217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64B77050-0260-4470-8DC8-934C947A8029}"/>
                    </a:ext>
                  </a:extLst>
                </p:cNvPr>
                <p:cNvSpPr/>
                <p:nvPr/>
              </p:nvSpPr>
              <p:spPr>
                <a:xfrm>
                  <a:off x="1632379" y="5355138"/>
                  <a:ext cx="4851098" cy="59541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limLow>
                          <m:limLow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∈</m:t>
                            </m:r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lim>
                        </m:limLow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𝝀</m:t>
                                </m:r>
                              </m:e>
                              <m:sup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)+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zh-CN" alt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𝝀</m:t>
                            </m:r>
                          </m:e>
                          <m:sup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𝑨𝒙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𝒃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64B77050-0260-4470-8DC8-934C947A80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2379" y="5355138"/>
                  <a:ext cx="4851098" cy="595419"/>
                </a:xfrm>
                <a:prstGeom prst="rect">
                  <a:avLst/>
                </a:prstGeom>
                <a:blipFill>
                  <a:blip r:embed="rId7"/>
                  <a:stretch>
                    <a:fillRect b="-103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21CCE5F6-4ABE-4713-BDE5-06715E77BD28}"/>
                    </a:ext>
                  </a:extLst>
                </p:cNvPr>
                <p:cNvSpPr txBox="1"/>
                <p:nvPr/>
              </p:nvSpPr>
              <p:spPr>
                <a:xfrm>
                  <a:off x="920191" y="5897217"/>
                  <a:ext cx="6965778" cy="4668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ts val="3200"/>
                    </a:lnSpc>
                  </a:pP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的任何满足</a:t>
                  </a:r>
                  <a14:m>
                    <m:oMath xmlns:m="http://schemas.openxmlformats.org/officeDocument/2006/math"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𝑨𝒙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𝒃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的最优解都是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(6.8.1)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的最优解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21CCE5F6-4ABE-4713-BDE5-06715E77BD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0191" y="5897217"/>
                  <a:ext cx="6965778" cy="466859"/>
                </a:xfrm>
                <a:prstGeom prst="rect">
                  <a:avLst/>
                </a:prstGeom>
                <a:blipFill>
                  <a:blip r:embed="rId8"/>
                  <a:stretch>
                    <a:fillRect l="-1261" t="-13158" b="-3157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41860C04-CA8C-4611-93F0-6BD117A223F0}"/>
                    </a:ext>
                  </a:extLst>
                </p:cNvPr>
                <p:cNvSpPr/>
                <p:nvPr/>
              </p:nvSpPr>
              <p:spPr>
                <a:xfrm>
                  <a:off x="527744" y="4942293"/>
                  <a:ext cx="4580415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342900" indent="-342900">
                    <a:buFont typeface="Wingdings" panose="05000000000000000000" pitchFamily="2" charset="2"/>
                    <a:buChar char="Ø"/>
                  </a:pP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设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是对偶问题的最优解，则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41860C04-CA8C-4611-93F0-6BD117A223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744" y="4942293"/>
                  <a:ext cx="4580415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1662" t="-14474" b="-263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5AD5319-D427-4847-863F-7C558D749455}"/>
                  </a:ext>
                </a:extLst>
              </p:cNvPr>
              <p:cNvSpPr txBox="1"/>
              <p:nvPr/>
            </p:nvSpPr>
            <p:spPr>
              <a:xfrm>
                <a:off x="1208742" y="5608769"/>
                <a:ext cx="3795795" cy="81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inimize</m:t>
                          </m:r>
                        </m:e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                </m:t>
                          </m:r>
                        </m:e>
                      </m:mr>
                      <m:m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subject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to</m:t>
                          </m:r>
                        </m:e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𝑨𝒙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≤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𝒃</m:t>
                          </m:r>
                        </m:e>
                      </m:mr>
                    </m:m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5AD5319-D427-4847-863F-7C558D749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742" y="5608769"/>
                <a:ext cx="3795795" cy="81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DA1DC24-3EC3-4C0F-B9E0-7F24C3EBB9C5}"/>
                  </a:ext>
                </a:extLst>
              </p:cNvPr>
              <p:cNvSpPr txBox="1"/>
              <p:nvPr/>
            </p:nvSpPr>
            <p:spPr>
              <a:xfrm>
                <a:off x="4974511" y="5744127"/>
                <a:ext cx="3384794" cy="575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⟹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对偶问题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limLow>
                      <m:limLow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ax</m:t>
                        </m:r>
                      </m:e>
                      <m:lim>
                        <m:r>
                          <a:rPr lang="zh-CN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𝝀</m:t>
                        </m:r>
                        <m:r>
                          <a:rPr lang="en-US" altLang="zh-CN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≥</m:t>
                        </m:r>
                        <m:r>
                          <a:rPr lang="en-US" altLang="zh-CN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𝟎</m:t>
                        </m:r>
                      </m:lim>
                    </m:limLow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zh-CN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𝝀</m:t>
                        </m:r>
                      </m:e>
                    </m:d>
                  </m:oMath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DA1DC24-3EC3-4C0F-B9E0-7F24C3EBB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511" y="5744127"/>
                <a:ext cx="3384794" cy="575863"/>
              </a:xfrm>
              <a:prstGeom prst="rect">
                <a:avLst/>
              </a:prstGeom>
              <a:blipFill>
                <a:blip r:embed="rId11"/>
                <a:stretch>
                  <a:fillRect t="-11579"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9E0503F6-BAF3-46FA-831D-B2D893302AAA}"/>
                  </a:ext>
                </a:extLst>
              </p:cNvPr>
              <p:cNvSpPr/>
              <p:nvPr/>
            </p:nvSpPr>
            <p:spPr>
              <a:xfrm>
                <a:off x="773679" y="2312033"/>
                <a:ext cx="789503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𝑋</m:t>
                    </m:r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⊆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凸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dirty="0"/>
                  <a:t>，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ea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ea typeface="+mn-ea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ea typeface="+mn-ea"/>
                  </a:rPr>
                  <a:t>上的凸函数</a:t>
                </a:r>
                <a:r>
                  <a:rPr lang="en-US" altLang="zh-CN" dirty="0">
                    <a:solidFill>
                      <a:schemeClr val="tx1"/>
                    </a:solidFill>
                    <a:latin typeface="+mn-ea"/>
                    <a:ea typeface="+mn-ea"/>
                  </a:rPr>
                  <a:t>.</a:t>
                </a:r>
                <a:endParaRPr lang="zh-CN" altLang="en-US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9E0503F6-BAF3-46FA-831D-B2D893302A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679" y="2312033"/>
                <a:ext cx="7895037" cy="461665"/>
              </a:xfrm>
              <a:prstGeom prst="rect">
                <a:avLst/>
              </a:prstGeom>
              <a:blipFill>
                <a:blip r:embed="rId12"/>
                <a:stretch>
                  <a:fillRect l="-1236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>
            <a:extLst>
              <a:ext uri="{FF2B5EF4-FFF2-40B4-BE49-F238E27FC236}">
                <a16:creationId xmlns:a16="http://schemas.microsoft.com/office/drawing/2014/main" id="{0F7CDB84-624E-49CB-9CDE-A876C3E16AE2}"/>
              </a:ext>
            </a:extLst>
          </p:cNvPr>
          <p:cNvSpPr/>
          <p:nvPr/>
        </p:nvSpPr>
        <p:spPr>
          <a:xfrm>
            <a:off x="735009" y="1020836"/>
            <a:ext cx="73070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考虑等式约束凸优化问题</a:t>
            </a:r>
            <a:endParaRPr lang="zh-CN" altLang="en-US" dirty="0">
              <a:latin typeface="+mn-ea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946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对偶函数的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次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可微性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41729EB-DEBE-4D9F-AA6E-62A66271B71C}"/>
                  </a:ext>
                </a:extLst>
              </p:cNvPr>
              <p:cNvSpPr/>
              <p:nvPr/>
            </p:nvSpPr>
            <p:spPr>
              <a:xfrm>
                <a:off x="657338" y="1255741"/>
                <a:ext cx="56258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已知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𝝀</m:t>
                    </m:r>
                    <m:r>
                      <a:rPr lang="zh-CN" alt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，</m:t>
                    </m:r>
                    <m:r>
                      <m:rPr>
                        <m:nor/>
                      </m:rPr>
                      <a:rPr lang="zh-CN" altLang="en-US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记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zh-CN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𝝀</m:t>
                        </m:r>
                      </m:e>
                    </m:d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∈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: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zh-CN" alt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𝝀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zh-CN" alt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𝝀</m:t>
                            </m:r>
                          </m:e>
                        </m:d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41729EB-DEBE-4D9F-AA6E-62A66271B7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38" y="1255741"/>
                <a:ext cx="5625899" cy="461665"/>
              </a:xfrm>
              <a:prstGeom prst="rect">
                <a:avLst/>
              </a:prstGeom>
              <a:blipFill>
                <a:blip r:embed="rId4"/>
                <a:stretch>
                  <a:fillRect l="-1733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B053A1CE-8FD9-4719-8D09-37D2559EA6F7}"/>
                  </a:ext>
                </a:extLst>
              </p:cNvPr>
              <p:cNvSpPr/>
              <p:nvPr/>
            </p:nvSpPr>
            <p:spPr>
              <a:xfrm>
                <a:off x="6147235" y="1255741"/>
                <a:ext cx="2476319" cy="572849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arg</m:t>
                      </m:r>
                      <m:limLow>
                        <m:limLow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min</m:t>
                          </m:r>
                        </m:e>
                        <m:lim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lim>
                      </m:limLow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𝐿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𝝀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B053A1CE-8FD9-4719-8D09-37D2559EA6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235" y="1255741"/>
                <a:ext cx="2476319" cy="572849"/>
              </a:xfrm>
              <a:prstGeom prst="rect">
                <a:avLst/>
              </a:prstGeom>
              <a:blipFill>
                <a:blip r:embed="rId5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308F34A-400F-4ADC-8060-3CE54324FA2A}"/>
                  </a:ext>
                </a:extLst>
              </p:cNvPr>
              <p:cNvSpPr txBox="1"/>
              <p:nvPr/>
            </p:nvSpPr>
            <p:spPr>
              <a:xfrm>
                <a:off x="1383911" y="3674452"/>
                <a:ext cx="4675365" cy="580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𝑞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𝝀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min</m:t>
                          </m:r>
                        </m:e>
                        <m:lim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lim>
                      </m:limLow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)+</m:t>
                      </m:r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𝝀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𝑨𝒙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𝒃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308F34A-400F-4ADC-8060-3CE54324F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911" y="3674452"/>
                <a:ext cx="4675365" cy="580736"/>
              </a:xfrm>
              <a:prstGeom prst="rect">
                <a:avLst/>
              </a:prstGeom>
              <a:blipFill>
                <a:blip r:embed="rId6"/>
                <a:stretch>
                  <a:fillRect b="-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4BFF952-A69F-4375-B15C-F4BD0FB8FDF0}"/>
                  </a:ext>
                </a:extLst>
              </p:cNvPr>
              <p:cNvSpPr txBox="1"/>
              <p:nvPr/>
            </p:nvSpPr>
            <p:spPr>
              <a:xfrm>
                <a:off x="2291511" y="4293617"/>
                <a:ext cx="3153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</m:acc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)+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zh-CN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𝝀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𝑨</m:t>
                    </m:r>
                    <m:acc>
                      <m:accPr>
                        <m:chr m:val="̅"/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</m:acc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𝒃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4BFF952-A69F-4375-B15C-F4BD0FB8F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511" y="4293617"/>
                <a:ext cx="3153908" cy="461665"/>
              </a:xfrm>
              <a:prstGeom prst="rect">
                <a:avLst/>
              </a:prstGeom>
              <a:blipFill>
                <a:blip r:embed="rId7"/>
                <a:stretch>
                  <a:fillRect l="-580"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C73FB76-7F0C-4D00-BEDE-E484FE0CE5B4}"/>
                  </a:ext>
                </a:extLst>
              </p:cNvPr>
              <p:cNvSpPr txBox="1"/>
              <p:nvPr/>
            </p:nvSpPr>
            <p:spPr>
              <a:xfrm>
                <a:off x="2313545" y="4889345"/>
                <a:ext cx="6819443" cy="469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</m:acc>
                      </m:e>
                    </m:d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zh-CN" altLang="en-US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𝝀</m:t>
                            </m:r>
                          </m:e>
                        </m:acc>
                      </m:e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𝑨</m:t>
                        </m:r>
                        <m:acc>
                          <m:accPr>
                            <m:chr m:val="̅"/>
                            <m:ctrlP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</m:acc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𝒃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zh-CN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𝝀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𝑨</m:t>
                        </m:r>
                        <m:acc>
                          <m:accPr>
                            <m:chr m:val="̅"/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</m:acc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𝒃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zh-CN" altLang="en-US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𝝀</m:t>
                            </m:r>
                          </m:e>
                        </m:acc>
                      </m:e>
                      <m:sup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𝑨</m:t>
                        </m:r>
                        <m:acc>
                          <m:accPr>
                            <m:chr m:val="̅"/>
                            <m:ctrlP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</m:acc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𝒃</m:t>
                        </m:r>
                      </m:e>
                    </m:d>
                  </m:oMath>
                </a14:m>
                <a:endPara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C73FB76-7F0C-4D00-BEDE-E484FE0CE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545" y="4889345"/>
                <a:ext cx="6819443" cy="469937"/>
              </a:xfrm>
              <a:prstGeom prst="rect">
                <a:avLst/>
              </a:prstGeom>
              <a:blipFill>
                <a:blip r:embed="rId8"/>
                <a:stretch>
                  <a:fillRect b="-19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DF77A285-9711-42C9-8DFA-2A9F45ADFD02}"/>
                  </a:ext>
                </a:extLst>
              </p:cNvPr>
              <p:cNvSpPr txBox="1"/>
              <p:nvPr/>
            </p:nvSpPr>
            <p:spPr>
              <a:xfrm>
                <a:off x="2232771" y="5474104"/>
                <a:ext cx="3914639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𝑞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zh-CN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zh-CN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𝝀</m:t>
                              </m:r>
                            </m:e>
                          </m:acc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𝑨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𝒃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zh-CN" alt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𝝀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zh-CN" alt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𝝀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DF77A285-9711-42C9-8DFA-2A9F45ADF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771" y="5474104"/>
                <a:ext cx="3914639" cy="50917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3868BFDC-1E57-4708-AFEC-F79812215D91}"/>
              </a:ext>
            </a:extLst>
          </p:cNvPr>
          <p:cNvSpPr txBox="1"/>
          <p:nvPr/>
        </p:nvSpPr>
        <p:spPr>
          <a:xfrm>
            <a:off x="713839" y="3706644"/>
            <a:ext cx="1011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证明</a:t>
            </a: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AE74890-94A5-4C93-9A17-7D780E4AFA5B}"/>
              </a:ext>
            </a:extLst>
          </p:cNvPr>
          <p:cNvGrpSpPr/>
          <p:nvPr/>
        </p:nvGrpSpPr>
        <p:grpSpPr>
          <a:xfrm>
            <a:off x="670895" y="2089523"/>
            <a:ext cx="7779042" cy="1413791"/>
            <a:chOff x="681912" y="2486134"/>
            <a:chExt cx="7779042" cy="1413791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B03CD28A-EB2B-4E7D-B817-DA2A296213D8}"/>
                </a:ext>
              </a:extLst>
            </p:cNvPr>
            <p:cNvGrpSpPr/>
            <p:nvPr/>
          </p:nvGrpSpPr>
          <p:grpSpPr>
            <a:xfrm>
              <a:off x="681912" y="2486134"/>
              <a:ext cx="7470566" cy="935373"/>
              <a:chOff x="979371" y="3036979"/>
              <a:chExt cx="6948166" cy="93537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文本框 8">
                    <a:extLst>
                      <a:ext uri="{FF2B5EF4-FFF2-40B4-BE49-F238E27FC236}">
                        <a16:creationId xmlns:a16="http://schemas.microsoft.com/office/drawing/2014/main" id="{11695AA9-5F14-4548-BD6A-F74DDFAD7148}"/>
                      </a:ext>
                    </a:extLst>
                  </p:cNvPr>
                  <p:cNvSpPr txBox="1"/>
                  <p:nvPr/>
                </p:nvSpPr>
                <p:spPr>
                  <a:xfrm>
                    <a:off x="1628232" y="3463174"/>
                    <a:ext cx="6189134" cy="50917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𝒃</m:t>
                              </m:r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𝑨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: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∈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zh-CN" altLang="en-US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𝝀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⊆</m:t>
                          </m:r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𝑞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zh-CN" alt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𝝀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.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 xmlns="">
              <p:sp>
                <p:nvSpPr>
                  <p:cNvPr id="9" name="文本框 8">
                    <a:extLst>
                      <a:ext uri="{FF2B5EF4-FFF2-40B4-BE49-F238E27FC236}">
                        <a16:creationId xmlns:a16="http://schemas.microsoft.com/office/drawing/2014/main" id="{11695AA9-5F14-4548-BD6A-F74DDFAD714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28232" y="3463174"/>
                    <a:ext cx="6189134" cy="509178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0912B9F7-FA8F-4C24-8D3F-196C35B6E86F}"/>
                      </a:ext>
                    </a:extLst>
                  </p:cNvPr>
                  <p:cNvSpPr txBox="1"/>
                  <p:nvPr/>
                </p:nvSpPr>
                <p:spPr>
                  <a:xfrm>
                    <a:off x="979371" y="3036979"/>
                    <a:ext cx="6948166" cy="50917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just"/>
                    <a:r>
                      <a:rPr lang="zh-CN" altLang="en-US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a:t>命题</a:t>
                    </a:r>
                    <a:r>
                      <a:rPr lang="en-US" altLang="zh-CN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a:t>6.8.2(</a:t>
                    </a:r>
                    <a:r>
                      <a:rPr lang="en-US" altLang="zh-CN" dirty="0" err="1">
                        <a:solidFill>
                          <a:srgbClr val="0070C0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a:t>Dinskin</a:t>
                    </a:r>
                    <a:r>
                      <a:rPr lang="zh-CN" altLang="en-US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a:t>定理</a:t>
                    </a:r>
                    <a:r>
                      <a:rPr lang="en-US" altLang="zh-CN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a:t>)  </a:t>
                    </a:r>
                    <a:r>
                      <a: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a:t>如果</a:t>
                    </a:r>
                    <a14:m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zh-CN" alt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zh-CN" alt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𝝀</m:t>
                            </m:r>
                          </m:e>
                        </m:acc>
                      </m:oMath>
                    </a14:m>
                    <a:r>
                      <a: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a:t> 使得</a:t>
                    </a:r>
                    <a14:m>
                      <m:oMath xmlns:m="http://schemas.openxmlformats.org/officeDocument/2006/math"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zh-CN" alt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𝝀</m:t>
                                </m:r>
                              </m:e>
                            </m:acc>
                          </m:e>
                        </m:d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≠∅</m:t>
                        </m:r>
                      </m:oMath>
                    </a14:m>
                    <a:r>
                      <a: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a:t>，那么</a:t>
                    </a:r>
                    <a:endPara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0912B9F7-FA8F-4C24-8D3F-196C35B6E8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9371" y="3036979"/>
                    <a:ext cx="6948166" cy="509178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223" t="-9524" b="-2142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8F013D12-0F2F-45F2-9BB4-EB1A7675762D}"/>
                    </a:ext>
                  </a:extLst>
                </p:cNvPr>
                <p:cNvSpPr txBox="1"/>
                <p:nvPr/>
              </p:nvSpPr>
              <p:spPr>
                <a:xfrm>
                  <a:off x="692929" y="3390747"/>
                  <a:ext cx="7768025" cy="5091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如果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zh-CN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zh-CN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𝝀</m:t>
                              </m:r>
                            </m:e>
                          </m:acc>
                        </m:e>
                      </m:d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是单点集，则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𝑞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在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𝝀</m:t>
                          </m:r>
                        </m:e>
                      </m:acc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处可微，且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∇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𝑞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zh-CN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zh-CN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𝝀</m:t>
                              </m:r>
                            </m:e>
                          </m:acc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𝑨</m:t>
                      </m:r>
                      <m:acc>
                        <m:accPr>
                          <m:chr m:val="̅"/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</m:acc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𝒃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8F013D12-0F2F-45F2-9BB4-EB1A767576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929" y="3390747"/>
                  <a:ext cx="7768025" cy="509178"/>
                </a:xfrm>
                <a:prstGeom prst="rect">
                  <a:avLst/>
                </a:prstGeom>
                <a:blipFill>
                  <a:blip r:embed="rId13"/>
                  <a:stretch>
                    <a:fillRect l="-1256" t="-9639" b="-228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654AA39-D7F9-4C2E-AD85-2DC7DB44B563}"/>
                  </a:ext>
                </a:extLst>
              </p:cNvPr>
              <p:cNvSpPr/>
              <p:nvPr/>
            </p:nvSpPr>
            <p:spPr>
              <a:xfrm>
                <a:off x="5392442" y="4246034"/>
                <a:ext cx="14217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∵</m:t>
                    </m:r>
                    <m:acc>
                      <m:accPr>
                        <m:chr m:val="̅"/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</m:acc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654AA39-D7F9-4C2E-AD85-2DC7DB44B5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442" y="4246034"/>
                <a:ext cx="1421799" cy="461665"/>
              </a:xfrm>
              <a:prstGeom prst="rect">
                <a:avLst/>
              </a:prstGeom>
              <a:blipFill>
                <a:blip r:embed="rId14"/>
                <a:stretch>
                  <a:fillRect l="-6867" t="-10667" r="-3004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>
            <a:extLst>
              <a:ext uri="{FF2B5EF4-FFF2-40B4-BE49-F238E27FC236}">
                <a16:creationId xmlns:a16="http://schemas.microsoft.com/office/drawing/2014/main" id="{3661882F-D090-40D3-BE95-C37D70A8FA7D}"/>
              </a:ext>
            </a:extLst>
          </p:cNvPr>
          <p:cNvGrpSpPr/>
          <p:nvPr/>
        </p:nvGrpSpPr>
        <p:grpSpPr>
          <a:xfrm>
            <a:off x="364536" y="4840239"/>
            <a:ext cx="4787394" cy="558284"/>
            <a:chOff x="364536" y="5391086"/>
            <a:chExt cx="4787394" cy="5582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EDF965C3-7B15-4C15-A916-895328E818C2}"/>
                    </a:ext>
                  </a:extLst>
                </p:cNvPr>
                <p:cNvSpPr/>
                <p:nvPr/>
              </p:nvSpPr>
              <p:spPr>
                <a:xfrm>
                  <a:off x="364536" y="5391086"/>
                  <a:ext cx="2030043" cy="5091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∵ </m:t>
                        </m:r>
                        <m:acc>
                          <m:accPr>
                            <m:chr m:val="̅"/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</m:acc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∈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zh-CN" alt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𝝀</m:t>
                                </m:r>
                              </m:e>
                            </m:acc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EDF965C3-7B15-4C15-A916-895328E818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536" y="5391086"/>
                  <a:ext cx="2030043" cy="509178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69277B8-0E15-4944-BB2E-C69CD0021989}"/>
                </a:ext>
              </a:extLst>
            </p:cNvPr>
            <p:cNvSpPr txBox="1"/>
            <p:nvPr/>
          </p:nvSpPr>
          <p:spPr>
            <a:xfrm>
              <a:off x="2629067" y="5440192"/>
              <a:ext cx="2522863" cy="509178"/>
            </a:xfrm>
            <a:prstGeom prst="rect">
              <a:avLst/>
            </a:prstGeom>
            <a:solidFill>
              <a:srgbClr val="92D050">
                <a:alpha val="45000"/>
              </a:srgbClr>
            </a:solidFill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3856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/>
      <p:bldP spid="20" grpId="0"/>
      <p:bldP spid="21" grpId="0"/>
      <p:bldP spid="22" grpId="0"/>
      <p:bldP spid="23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应用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：对偶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次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梯度上升法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7808C2F-F560-4B44-905C-EA54AB1A40E7}"/>
                  </a:ext>
                </a:extLst>
              </p:cNvPr>
              <p:cNvSpPr txBox="1"/>
              <p:nvPr/>
            </p:nvSpPr>
            <p:spPr>
              <a:xfrm>
                <a:off x="854934" y="3213622"/>
                <a:ext cx="7443616" cy="899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由次梯度法的复杂性结论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定理</a:t>
                </a:r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  <a:cs typeface="Arial" panose="020B0604020202020204" pitchFamily="34" charset="0"/>
                  </a:rPr>
                  <a:t>4.14.2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，该算法的复杂性是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1/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7808C2F-F560-4B44-905C-EA54AB1A4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934" y="3213622"/>
                <a:ext cx="7443616" cy="899092"/>
              </a:xfrm>
              <a:prstGeom prst="rect">
                <a:avLst/>
              </a:prstGeom>
              <a:blipFill>
                <a:blip r:embed="rId4"/>
                <a:stretch>
                  <a:fillRect l="-1065" t="-7432" r="-1310" b="-114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A40B7C0-CCD2-44A0-B17E-7C0BFAF078B1}"/>
                  </a:ext>
                </a:extLst>
              </p:cNvPr>
              <p:cNvSpPr txBox="1"/>
              <p:nvPr/>
            </p:nvSpPr>
            <p:spPr>
              <a:xfrm>
                <a:off x="1602480" y="1867004"/>
                <a:ext cx="6781355" cy="6403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A40B7C0-CCD2-44A0-B17E-7C0BFAF07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480" y="1867004"/>
                <a:ext cx="6781355" cy="640303"/>
              </a:xfrm>
              <a:prstGeom prst="rect">
                <a:avLst/>
              </a:prstGeom>
              <a:blipFill>
                <a:blip r:embed="rId5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5081F41-3766-433F-9698-5E36C6D36E43}"/>
                  </a:ext>
                </a:extLst>
              </p:cNvPr>
              <p:cNvSpPr txBox="1"/>
              <p:nvPr/>
            </p:nvSpPr>
            <p:spPr>
              <a:xfrm>
                <a:off x="1726520" y="2507307"/>
                <a:ext cx="678135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𝑨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𝒃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5081F41-3766-433F-9698-5E36C6D36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520" y="2507307"/>
                <a:ext cx="6781355" cy="461665"/>
              </a:xfrm>
              <a:prstGeom prst="rect">
                <a:avLst/>
              </a:prstGeom>
              <a:blipFill>
                <a:blip r:embed="rId6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11767C4B-0FB6-44F2-B563-F50476BA6B1E}"/>
              </a:ext>
            </a:extLst>
          </p:cNvPr>
          <p:cNvSpPr txBox="1"/>
          <p:nvPr/>
        </p:nvSpPr>
        <p:spPr>
          <a:xfrm>
            <a:off x="854934" y="4555293"/>
            <a:ext cx="7583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主要优点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简单；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对于可分离优化问题，得到可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并行化的更新规则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8FEC19D-8A5F-41CF-85D8-F3AC9F5B4E49}"/>
                  </a:ext>
                </a:extLst>
              </p:cNvPr>
              <p:cNvSpPr/>
              <p:nvPr/>
            </p:nvSpPr>
            <p:spPr>
              <a:xfrm>
                <a:off x="854934" y="1355846"/>
                <a:ext cx="618484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已知初始点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𝝀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和步长序列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zh-CN" alt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8FEC19D-8A5F-41CF-85D8-F3AC9F5B4E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934" y="1355846"/>
                <a:ext cx="6184842" cy="461665"/>
              </a:xfrm>
              <a:prstGeom prst="rect">
                <a:avLst/>
              </a:prstGeom>
              <a:blipFill>
                <a:blip r:embed="rId7"/>
                <a:stretch>
                  <a:fillRect l="-1281" t="-14474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85879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7272C48-061F-C596-37DE-4C0B3222315B}"/>
                  </a:ext>
                </a:extLst>
              </p:cNvPr>
              <p:cNvSpPr txBox="1"/>
              <p:nvPr/>
            </p:nvSpPr>
            <p:spPr>
              <a:xfrm>
                <a:off x="770304" y="950090"/>
                <a:ext cx="788676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例子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6.8.2 (</a:t>
                </a:r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网络效用最大化</a:t>
                </a:r>
                <a:r>
                  <a:rPr lang="en-US" altLang="zh-CN" sz="2000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 </a:t>
                </a:r>
                <a:r>
                  <a:rPr lang="en-US" altLang="zh-CN" sz="2000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Network utility maximization, NEM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) </a:t>
                </a:r>
              </a:p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假设网络有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𝐿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条链路，第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𝑙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条链路的容量是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</a:p>
              <a:p>
                <a:pPr algn="just"/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目的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：为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𝐼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条穿过这些链路的固定路由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分配速率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，使得在满足资源约束不超限的前提下，总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效用最大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7272C48-061F-C596-37DE-4C0B322231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304" y="950090"/>
                <a:ext cx="7886769" cy="1569660"/>
              </a:xfrm>
              <a:prstGeom prst="rect">
                <a:avLst/>
              </a:prstGeom>
              <a:blipFill>
                <a:blip r:embed="rId4"/>
                <a:stretch>
                  <a:fillRect l="-1159" t="-4280" r="-1236" b="-85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D8C5BA0-9E7C-140C-C5AD-86470A61A186}"/>
                  </a:ext>
                </a:extLst>
              </p:cNvPr>
              <p:cNvSpPr txBox="1"/>
              <p:nvPr/>
            </p:nvSpPr>
            <p:spPr>
              <a:xfrm>
                <a:off x="2105590" y="5247461"/>
                <a:ext cx="5576799" cy="11308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max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i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mize</m:t>
                              </m:r>
                            </m:e>
                            <m:lim>
                              <m: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≥</m:t>
                              </m:r>
                              <m: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𝐼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</m:e>
                      </m:func>
                      <m:r>
                        <m:rPr>
                          <m:sty m:val="p"/>
                        </m:rPr>
                        <a:rPr lang="en-US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subject</m:t>
                      </m:r>
                      <m:r>
                        <a:rPr lang="en-US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to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 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𝑹𝒙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𝒄</m:t>
                      </m:r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D8C5BA0-9E7C-140C-C5AD-86470A61A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590" y="5247461"/>
                <a:ext cx="5576799" cy="11308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76C1484-6409-9481-8F44-7812287C4D44}"/>
                  </a:ext>
                </a:extLst>
              </p:cNvPr>
              <p:cNvSpPr txBox="1"/>
              <p:nvPr/>
            </p:nvSpPr>
            <p:spPr>
              <a:xfrm>
                <a:off x="1024640" y="3044023"/>
                <a:ext cx="751343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路由矩阵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𝑹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：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𝐼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矩阵，如果流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的路由通过链路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𝑙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，它的第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𝑙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个元素是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;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否则为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0.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76C1484-6409-9481-8F44-7812287C4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640" y="3044023"/>
                <a:ext cx="7513431" cy="830997"/>
              </a:xfrm>
              <a:prstGeom prst="rect">
                <a:avLst/>
              </a:prstGeom>
              <a:blipFill>
                <a:blip r:embed="rId6"/>
                <a:stretch>
                  <a:fillRect l="-1054" t="-8029" r="-1217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44D4E3D3-2365-4A96-BB2C-61E11D02346E}"/>
              </a:ext>
            </a:extLst>
          </p:cNvPr>
          <p:cNvSpPr/>
          <p:nvPr/>
        </p:nvSpPr>
        <p:spPr>
          <a:xfrm>
            <a:off x="854456" y="2624214"/>
            <a:ext cx="77827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建模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08E7FDA-0A7B-4FA0-A721-D22FCEA5844E}"/>
              </a:ext>
            </a:extLst>
          </p:cNvPr>
          <p:cNvSpPr txBox="1"/>
          <p:nvPr/>
        </p:nvSpPr>
        <p:spPr>
          <a:xfrm>
            <a:off x="486926" y="188342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网络效用最大化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41DE482-8650-49BA-B689-E19E946051DC}"/>
                  </a:ext>
                </a:extLst>
              </p:cNvPr>
              <p:cNvSpPr/>
              <p:nvPr/>
            </p:nvSpPr>
            <p:spPr>
              <a:xfrm>
                <a:off x="1002606" y="3892191"/>
                <a:ext cx="778276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ℝ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代表指派给流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的速率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41DE482-8650-49BA-B689-E19E946051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606" y="3892191"/>
                <a:ext cx="7782768" cy="461665"/>
              </a:xfrm>
              <a:prstGeom prst="rect">
                <a:avLst/>
              </a:prstGeom>
              <a:blipFill>
                <a:blip r:embed="rId7"/>
                <a:stretch>
                  <a:fillRect l="-1018" t="-14474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A0EDE8B-0625-49A5-996F-C5EB4207CAD7}"/>
                  </a:ext>
                </a:extLst>
              </p:cNvPr>
              <p:cNvSpPr/>
              <p:nvPr/>
            </p:nvSpPr>
            <p:spPr>
              <a:xfrm>
                <a:off x="1024640" y="4479477"/>
                <a:ext cx="751343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𝑈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: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ℝ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ℝ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凹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效用函数，其返回流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速率为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时所得到的效用大小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A0EDE8B-0625-49A5-996F-C5EB4207CA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640" y="4479477"/>
                <a:ext cx="7513431" cy="830997"/>
              </a:xfrm>
              <a:prstGeom prst="rect">
                <a:avLst/>
              </a:prstGeom>
              <a:blipFill>
                <a:blip r:embed="rId8"/>
                <a:stretch>
                  <a:fillRect l="-1054" t="-8088" b="-13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04350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7A3BBC8A-4F03-4FB7-8CF2-36BF3B5D76FC}"/>
              </a:ext>
            </a:extLst>
          </p:cNvPr>
          <p:cNvGrpSpPr/>
          <p:nvPr/>
        </p:nvGrpSpPr>
        <p:grpSpPr>
          <a:xfrm>
            <a:off x="708921" y="1050109"/>
            <a:ext cx="6843031" cy="988540"/>
            <a:chOff x="708921" y="1832308"/>
            <a:chExt cx="6843031" cy="9885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B3D056F0-B1BB-BFDB-0DD7-8AA05BF7548E}"/>
                    </a:ext>
                  </a:extLst>
                </p:cNvPr>
                <p:cNvSpPr txBox="1"/>
                <p:nvPr/>
              </p:nvSpPr>
              <p:spPr>
                <a:xfrm>
                  <a:off x="2169078" y="1832308"/>
                  <a:ext cx="5382874" cy="98854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zh-CN" altLang="en-US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𝝀</m:t>
                                </m:r>
                                <m:r>
                                  <a:rPr lang="zh-CN" altLang="en-US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≥</m:t>
                                </m:r>
                                <m:r>
                                  <a:rPr lang="zh-CN" altLang="en-US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𝟎</m:t>
                                </m:r>
                              </m:lim>
                            </m:limLow>
                          </m:fName>
                          <m:e>
                            <m:func>
                              <m:func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min</m:t>
                                    </m:r>
                                  </m:e>
                                  <m:lim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𝒙</m:t>
                                    </m:r>
                                    <m: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≥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𝟎</m:t>
                                    </m:r>
                                  </m:lim>
                                </m:limLow>
                              </m:fName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CN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𝑈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CN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𝝀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(</m:t>
                                </m:r>
                                <m:r>
                                  <a:rPr lang="en-US" altLang="zh-CN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𝑹𝒙</m:t>
                                </m:r>
                                <m:r>
                                  <a:rPr lang="en-US" altLang="zh-CN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a:rPr lang="en-US" altLang="zh-CN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𝒄</m:t>
                                </m:r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func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B3D056F0-B1BB-BFDB-0DD7-8AA05BF754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9078" y="1832308"/>
                  <a:ext cx="5382874" cy="98854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ADC3B26B-898F-1717-DB48-0450DFF0B2A3}"/>
                </a:ext>
              </a:extLst>
            </p:cNvPr>
            <p:cNvSpPr txBox="1"/>
            <p:nvPr/>
          </p:nvSpPr>
          <p:spPr>
            <a:xfrm>
              <a:off x="708921" y="2071438"/>
              <a:ext cx="19241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buFont typeface="Wingdings" panose="05000000000000000000" pitchFamily="2" charset="2"/>
                <a:buChar char="Ø"/>
              </a:pPr>
              <a:r>
                <a:rPr lang="zh-CN" altLang="en-US" dirty="0">
                  <a:solidFill>
                    <a:srgbClr val="0070C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对偶问题</a:t>
              </a:r>
              <a:endParaRPr lang="en-US" altLang="zh-CN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6B8C6380-E697-470B-9E86-F4CA5F05AE09}"/>
              </a:ext>
            </a:extLst>
          </p:cNvPr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求解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NUM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问题的投影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次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梯度法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CDD9585-7F2D-4ABC-AA13-D80275B63A4C}"/>
                  </a:ext>
                </a:extLst>
              </p:cNvPr>
              <p:cNvSpPr/>
              <p:nvPr/>
            </p:nvSpPr>
            <p:spPr>
              <a:xfrm>
                <a:off x="975042" y="2634771"/>
                <a:ext cx="3623236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zh-CN" alt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𝝀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𝑹𝒙</m:t>
                          </m:r>
                          <m:r>
                            <a:rPr lang="en-US" altLang="zh-CN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zh-CN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𝒄</m:t>
                          </m:r>
                        </m:e>
                      </m:d>
                    </m:oMath>
                  </m:oMathPara>
                </a14:m>
                <a:endParaRPr lang="zh-CN" alt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CDD9585-7F2D-4ABC-AA13-D80275B63A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042" y="2634771"/>
                <a:ext cx="3623236" cy="9885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4FA183D-70A9-4657-B555-03EA9AD5C487}"/>
                  </a:ext>
                </a:extLst>
              </p:cNvPr>
              <p:cNvSpPr/>
              <p:nvPr/>
            </p:nvSpPr>
            <p:spPr>
              <a:xfrm>
                <a:off x="4228525" y="2658544"/>
                <a:ext cx="4502480" cy="9885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𝝀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𝝀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𝒄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4FA183D-70A9-4657-B555-03EA9AD5C4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525" y="2658544"/>
                <a:ext cx="4502480" cy="9885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2E011DF-20D4-4467-B775-68BE78E734A1}"/>
                  </a:ext>
                </a:extLst>
              </p:cNvPr>
              <p:cNvSpPr/>
              <p:nvPr/>
            </p:nvSpPr>
            <p:spPr>
              <a:xfrm>
                <a:off x="1216658" y="2141148"/>
                <a:ext cx="24949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𝑹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=[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𝒓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,⋯, 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𝒓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]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2E011DF-20D4-4467-B775-68BE78E734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658" y="2141148"/>
                <a:ext cx="2494914" cy="461665"/>
              </a:xfrm>
              <a:prstGeom prst="rect">
                <a:avLst/>
              </a:prstGeom>
              <a:blipFill>
                <a:blip r:embed="rId7"/>
                <a:stretch>
                  <a:fillRect l="-3912" t="-14474" r="-1711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C7692B5-75D8-40F3-A001-D29541035504}"/>
                  </a:ext>
                </a:extLst>
              </p:cNvPr>
              <p:cNvSpPr txBox="1"/>
              <p:nvPr/>
            </p:nvSpPr>
            <p:spPr>
              <a:xfrm>
                <a:off x="1029645" y="4508232"/>
                <a:ext cx="7266056" cy="7641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员工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(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源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节点</a:t>
                </a:r>
                <a:r>
                  <a:rPr lang="zh-CN" altLang="en-US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：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sup>
                    </m:sSubSup>
                    <m:func>
                      <m:func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limLow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             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≥0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zh-CN" alt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C7692B5-75D8-40F3-A001-D29541035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645" y="4508232"/>
                <a:ext cx="7266056" cy="764120"/>
              </a:xfrm>
              <a:prstGeom prst="rect">
                <a:avLst/>
              </a:prstGeom>
              <a:blipFill>
                <a:blip r:embed="rId8"/>
                <a:stretch>
                  <a:fillRect l="-1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DA5DE33F-C8B8-4043-BE4E-4F48F7EE79EE}"/>
                  </a:ext>
                </a:extLst>
              </p:cNvPr>
              <p:cNvSpPr txBox="1"/>
              <p:nvPr/>
            </p:nvSpPr>
            <p:spPr>
              <a:xfrm>
                <a:off x="2169078" y="5938798"/>
                <a:ext cx="66664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取正部是因为 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𝝀</m:t>
                    </m:r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≥</m:t>
                    </m:r>
                    <m:r>
                      <a:rPr lang="zh-CN" alt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𝟎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，这里是投影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次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梯度法！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DA5DE33F-C8B8-4043-BE4E-4F48F7EE7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078" y="5938798"/>
                <a:ext cx="6666448" cy="461665"/>
              </a:xfrm>
              <a:prstGeom prst="rect">
                <a:avLst/>
              </a:prstGeom>
              <a:blipFill>
                <a:blip r:embed="rId9"/>
                <a:stretch>
                  <a:fillRect l="-1464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1D31EB5-EEB8-4EB2-BDE9-DA421E79EFD0}"/>
                  </a:ext>
                </a:extLst>
              </p:cNvPr>
              <p:cNvSpPr txBox="1"/>
              <p:nvPr/>
            </p:nvSpPr>
            <p:spPr>
              <a:xfrm>
                <a:off x="637172" y="3549785"/>
                <a:ext cx="8198354" cy="841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对偶分解法</a:t>
                </a:r>
                <a:endParaRPr lang="en-US" altLang="zh-CN" dirty="0">
                  <a:solidFill>
                    <a:srgbClr val="0070C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algn="just"/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  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已知初始点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𝝀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bSup>
                      <m:sSub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和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步长序列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𝑘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=1</m:t>
                    </m:r>
                  </m:oMath>
                </a14:m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</a:t>
                </a:r>
                <a:endParaRPr lang="en-US" altLang="zh-CN" dirty="0">
                  <a:solidFill>
                    <a:srgbClr val="0070C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1D31EB5-EEB8-4EB2-BDE9-DA421E79E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72" y="3549785"/>
                <a:ext cx="8198354" cy="841769"/>
              </a:xfrm>
              <a:prstGeom prst="rect">
                <a:avLst/>
              </a:prstGeom>
              <a:blipFill>
                <a:blip r:embed="rId10"/>
                <a:stretch>
                  <a:fillRect l="-1042" t="-7971" b="-137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DCE067D-E1B9-4CA8-94A2-94E78F680AAC}"/>
                  </a:ext>
                </a:extLst>
              </p:cNvPr>
              <p:cNvSpPr txBox="1"/>
              <p:nvPr/>
            </p:nvSpPr>
            <p:spPr>
              <a:xfrm>
                <a:off x="1007610" y="5311956"/>
                <a:ext cx="7899663" cy="477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主节点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链路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计算：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𝝀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max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⁡{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𝝀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𝑹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𝒄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),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𝟎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}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DCE067D-E1B9-4CA8-94A2-94E78F680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610" y="5311956"/>
                <a:ext cx="7899663" cy="477503"/>
              </a:xfrm>
              <a:prstGeom prst="rect">
                <a:avLst/>
              </a:prstGeom>
              <a:blipFill>
                <a:blip r:embed="rId11"/>
                <a:stretch>
                  <a:fillRect l="-1003" t="-11392" b="-278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9561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17" grpId="0"/>
      <p:bldP spid="18" grpId="0"/>
      <p:bldP spid="20" grpId="0"/>
      <p:bldP spid="21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DC3B26B-898F-1717-DB48-0450DFF0B2A3}"/>
                  </a:ext>
                </a:extLst>
              </p:cNvPr>
              <p:cNvSpPr txBox="1"/>
              <p:nvPr/>
            </p:nvSpPr>
            <p:spPr>
              <a:xfrm>
                <a:off x="769553" y="1409118"/>
                <a:ext cx="717955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在资源分配问题中，最优解处的对偶变量 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𝝀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具有经济学解释，即资源的“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价格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”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DC3B26B-898F-1717-DB48-0450DFF0B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53" y="1409118"/>
                <a:ext cx="7179550" cy="830997"/>
              </a:xfrm>
              <a:prstGeom prst="rect">
                <a:avLst/>
              </a:prstGeom>
              <a:blipFill>
                <a:blip r:embed="rId4"/>
                <a:stretch>
                  <a:fillRect l="-1104" t="-8088" r="-1358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49D272F9-6CA8-4FB4-BAC6-C45D35793A45}"/>
              </a:ext>
            </a:extLst>
          </p:cNvPr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对偶变量的经济学解释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EA42E00-7997-48D1-86C4-AD78A8AF60D3}"/>
                  </a:ext>
                </a:extLst>
              </p:cNvPr>
              <p:cNvSpPr txBox="1"/>
              <p:nvPr/>
            </p:nvSpPr>
            <p:spPr>
              <a:xfrm>
                <a:off x="835655" y="2758364"/>
                <a:ext cx="717955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在网络效用最大化的例子中，可将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解释成链路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𝑙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上每单位流的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运输成本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EA42E00-7997-48D1-86C4-AD78A8AF6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55" y="2758364"/>
                <a:ext cx="7179550" cy="830997"/>
              </a:xfrm>
              <a:prstGeom prst="rect">
                <a:avLst/>
              </a:prstGeom>
              <a:blipFill>
                <a:blip r:embed="rId5"/>
                <a:stretch>
                  <a:fillRect l="-1104" t="-8029" r="-1358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3BCCEBB9-3A0E-49F2-B79F-B07A8EE9B7F2}"/>
              </a:ext>
            </a:extLst>
          </p:cNvPr>
          <p:cNvSpPr txBox="1"/>
          <p:nvPr/>
        </p:nvSpPr>
        <p:spPr>
          <a:xfrm>
            <a:off x="5200006" y="3622147"/>
            <a:ext cx="3470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比如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延迟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、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丢包率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等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E41F20E-F498-444A-BDAF-425E2CFA311B}"/>
                  </a:ext>
                </a:extLst>
              </p:cNvPr>
              <p:cNvSpPr txBox="1"/>
              <p:nvPr/>
            </p:nvSpPr>
            <p:spPr>
              <a:xfrm>
                <a:off x="1029645" y="4012469"/>
                <a:ext cx="7266056" cy="7641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员工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(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源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节点</a:t>
                </a:r>
                <a:r>
                  <a:rPr lang="zh-CN" altLang="en-US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：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sup>
                    </m:sSubSup>
                    <m:func>
                      <m:func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limLow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             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≥0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zh-CN" alt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E41F20E-F498-444A-BDAF-425E2CFA3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645" y="4012469"/>
                <a:ext cx="7266056" cy="764120"/>
              </a:xfrm>
              <a:prstGeom prst="rect">
                <a:avLst/>
              </a:prstGeom>
              <a:blipFill>
                <a:blip r:embed="rId6"/>
                <a:stretch>
                  <a:fillRect l="-1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FD117C3-A5F4-4617-B617-A5F5CEF925B1}"/>
                  </a:ext>
                </a:extLst>
              </p:cNvPr>
              <p:cNvSpPr txBox="1"/>
              <p:nvPr/>
            </p:nvSpPr>
            <p:spPr>
              <a:xfrm>
                <a:off x="1007611" y="4920073"/>
                <a:ext cx="7899663" cy="84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主节点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链路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计算</a:t>
                </a:r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𝝀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max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⁡{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𝝀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𝑹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𝒄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),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𝟎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}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FD117C3-A5F4-4617-B617-A5F5CEF92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611" y="4920073"/>
                <a:ext cx="7899663" cy="846835"/>
              </a:xfrm>
              <a:prstGeom prst="rect">
                <a:avLst/>
              </a:prstGeom>
              <a:blipFill>
                <a:blip r:embed="rId7"/>
                <a:stretch>
                  <a:fillRect l="-1003" t="-79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24230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弱对偶性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CF4C3BC-BDE0-C32C-A112-E63193C96B1D}"/>
                  </a:ext>
                </a:extLst>
              </p:cNvPr>
              <p:cNvSpPr txBox="1"/>
              <p:nvPr/>
            </p:nvSpPr>
            <p:spPr>
              <a:xfrm>
                <a:off x="622300" y="1049774"/>
                <a:ext cx="7477456" cy="909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定理 </a:t>
                </a:r>
                <a:r>
                  <a:rPr lang="en-US" altLang="zh-CN" dirty="0">
                    <a:solidFill>
                      <a:srgbClr val="0070C0"/>
                    </a:solidFill>
                    <a:latin typeface="+mj-lt"/>
                    <a:ea typeface="黑体" panose="02010609060101010101" pitchFamily="49" charset="-122"/>
                    <a:cs typeface="Arial" panose="020B0604020202020204" pitchFamily="34" charset="0"/>
                  </a:rPr>
                  <a:t>5.9.1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对于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zh-CN" alt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𝝀</m:t>
                        </m:r>
                      </m:e>
                    </m:acc>
                    <m:r>
                      <a:rPr lang="en-US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</m:sSup>
                    <m:r>
                      <a:rPr lang="en-US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zh-CN" alt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𝝁</m:t>
                        </m:r>
                      </m:e>
                    </m:acc>
                    <m:r>
                      <a:rPr lang="en-US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MP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的可行解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𝑞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zh-CN" alt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𝝀</m:t>
                              </m:r>
                            </m:e>
                          </m:acc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altLang="zh-CN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zh-CN" alt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𝝁</m:t>
                              </m:r>
                            </m:e>
                          </m:acc>
                        </m:e>
                      </m:d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</m:acc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CF4C3BC-BDE0-C32C-A112-E63193C96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00" y="1049774"/>
                <a:ext cx="7477456" cy="909736"/>
              </a:xfrm>
              <a:prstGeom prst="rect">
                <a:avLst/>
              </a:prstGeom>
              <a:blipFill>
                <a:blip r:embed="rId4"/>
                <a:stretch>
                  <a:fillRect l="-1222" t="-60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37E12C5-609F-89CD-CAA3-A2FA516497DF}"/>
                  </a:ext>
                </a:extLst>
              </p:cNvPr>
              <p:cNvSpPr txBox="1"/>
              <p:nvPr/>
            </p:nvSpPr>
            <p:spPr>
              <a:xfrm>
                <a:off x="622300" y="2076152"/>
                <a:ext cx="40929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推论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5.9.2   </a:t>
                </a:r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  <a:cs typeface="Arial" panose="020B0604020202020204" pitchFamily="34" charset="0"/>
                  </a:rPr>
                  <a:t>i</a:t>
                </a:r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  <a:cs typeface="Arial" panose="020B0604020202020204" pitchFamily="34" charset="0"/>
                  </a:rPr>
                  <a:t>)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≥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37E12C5-609F-89CD-CAA3-A2FA51649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00" y="2076152"/>
                <a:ext cx="4092919" cy="461665"/>
              </a:xfrm>
              <a:prstGeom prst="rect">
                <a:avLst/>
              </a:prstGeom>
              <a:blipFill>
                <a:blip r:embed="rId5"/>
                <a:stretch>
                  <a:fillRect l="-2235" t="-14667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779A52F-D973-4159-8B9B-250C0D663514}"/>
                  </a:ext>
                </a:extLst>
              </p:cNvPr>
              <p:cNvSpPr txBox="1"/>
              <p:nvPr/>
            </p:nvSpPr>
            <p:spPr>
              <a:xfrm>
                <a:off x="638767" y="2610397"/>
                <a:ext cx="7866465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ii)  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如果分别是原始可行和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对偶可行的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zh-CN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𝝀</m:t>
                        </m:r>
                      </m:e>
                      <m:sup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sSup>
                      <m:sSup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zh-CN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𝝁</m:t>
                        </m:r>
                      </m:e>
                      <m:sup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满足</a:t>
                </a:r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zh-CN" alt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𝝀</m:t>
                            </m:r>
                          </m:e>
                          <m:sup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zh-CN" altLang="en-US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p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zh-CN" alt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，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那么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zh-CN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𝝀</m:t>
                        </m:r>
                      </m:e>
                      <m:sup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sSup>
                      <m:sSup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zh-CN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𝝁</m:t>
                        </m:r>
                      </m:e>
                      <m:sup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分别是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MP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和 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MP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的最优解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779A52F-D973-4159-8B9B-250C0D663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67" y="2610397"/>
                <a:ext cx="7866465" cy="1200329"/>
              </a:xfrm>
              <a:prstGeom prst="rect">
                <a:avLst/>
              </a:prstGeom>
              <a:blipFill>
                <a:blip r:embed="rId6"/>
                <a:stretch>
                  <a:fillRect l="-1240" t="-5584" r="-853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13">
                <a:extLst>
                  <a:ext uri="{FF2B5EF4-FFF2-40B4-BE49-F238E27FC236}">
                    <a16:creationId xmlns:a16="http://schemas.microsoft.com/office/drawing/2014/main" id="{BE51E556-2EE9-44FC-A24B-81D86BFE0D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3674" y="2148732"/>
                <a:ext cx="5010833" cy="461665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 xmlns:m="http://schemas.openxmlformats.org/officeDocument/2006/math">
                    <m:r>
                      <a:rPr kumimoji="0"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⟹</m:t>
                    </m:r>
                  </m:oMath>
                </a14:m>
                <a:r>
                  <a:rPr kumimoji="0"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对偶</a:t>
                </a:r>
                <a:r>
                  <a:rPr kumimoji="0" lang="zh-CN" altLang="en-US" dirty="0">
                    <a:solidFill>
                      <a:srgbClr val="7030A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间隙</a:t>
                </a:r>
                <a:r>
                  <a:rPr kumimoji="0" lang="en-US" altLang="zh-CN" dirty="0">
                    <a:solidFill>
                      <a:srgbClr val="CC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kumimoji="0"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dual</a:t>
                </a:r>
                <a:r>
                  <a:rPr kumimoji="0" lang="en-US" altLang="zh-CN" dirty="0">
                    <a:solidFill>
                      <a:srgbClr val="CC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zh-CN" dirty="0">
                    <a:solidFill>
                      <a:srgbClr val="7030A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gap</a:t>
                </a:r>
                <a:r>
                  <a:rPr kumimoji="0" lang="en-US" altLang="zh-CN" dirty="0">
                    <a:solidFill>
                      <a:srgbClr val="CC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kumimoji="0" lang="zh-CN" altLang="en-US" dirty="0">
                    <a:solidFill>
                      <a:srgbClr val="CC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</m:oMath>
                </a14:m>
                <a:endParaRPr kumimoji="0" lang="zh-CN" altLang="en-US" dirty="0">
                  <a:solidFill>
                    <a:srgbClr val="CC0000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13">
                <a:extLst>
                  <a:ext uri="{FF2B5EF4-FFF2-40B4-BE49-F238E27FC236}">
                    <a16:creationId xmlns:a16="http://schemas.microsoft.com/office/drawing/2014/main" id="{BE51E556-2EE9-44FC-A24B-81D86BFE0D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3674" y="2148732"/>
                <a:ext cx="5010833" cy="461665"/>
              </a:xfrm>
              <a:prstGeom prst="rect">
                <a:avLst/>
              </a:prstGeom>
              <a:blipFill>
                <a:blip r:embed="rId7"/>
                <a:stretch>
                  <a:fillRect t="-14474" b="-30263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AB97E7D-76F9-435C-8698-EF3819C5C838}"/>
                  </a:ext>
                </a:extLst>
              </p:cNvPr>
              <p:cNvSpPr txBox="1"/>
              <p:nvPr/>
            </p:nvSpPr>
            <p:spPr>
              <a:xfrm>
                <a:off x="638767" y="3985670"/>
                <a:ext cx="7866465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iii)  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如果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MP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无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上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界，那么原始问题不可行；如果原始问题无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下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界，那么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dom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𝝀</m:t>
                            </m:r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zh-CN" alt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𝝁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lang="zh-CN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𝝁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zh-CN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𝝀</m:t>
                            </m:r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zh-CN" alt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𝝁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&gt;−∞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是空集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AB97E7D-76F9-435C-8698-EF3819C5C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67" y="3985670"/>
                <a:ext cx="7866465" cy="1200329"/>
              </a:xfrm>
              <a:prstGeom prst="rect">
                <a:avLst/>
              </a:prstGeom>
              <a:blipFill>
                <a:blip r:embed="rId8"/>
                <a:stretch>
                  <a:fillRect l="-1240" t="-5584" r="-853" b="-10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29147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4" grpId="0"/>
      <p:bldP spid="10" grpId="0" animBg="1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可分离问题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71CA046-EF5A-820B-18AC-083A17BCF3E5}"/>
                  </a:ext>
                </a:extLst>
              </p:cNvPr>
              <p:cNvSpPr txBox="1"/>
              <p:nvPr/>
            </p:nvSpPr>
            <p:spPr>
              <a:xfrm>
                <a:off x="849821" y="1660051"/>
                <a:ext cx="7364929" cy="11308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(1)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,⋯,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⊆</m:t>
                      </m:r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 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71CA046-EF5A-820B-18AC-083A17BCF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821" y="1660051"/>
                <a:ext cx="7364929" cy="11308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5CC1E87-2F2D-A19B-570D-4F51339F7A13}"/>
                  </a:ext>
                </a:extLst>
              </p:cNvPr>
              <p:cNvSpPr txBox="1"/>
              <p:nvPr/>
            </p:nvSpPr>
            <p:spPr>
              <a:xfrm>
                <a:off x="849821" y="2972962"/>
                <a:ext cx="231323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𝑨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⋯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5CC1E87-2F2D-A19B-570D-4F51339F7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821" y="2972962"/>
                <a:ext cx="2313234" cy="461665"/>
              </a:xfrm>
              <a:prstGeom prst="rect">
                <a:avLst/>
              </a:prstGeom>
              <a:blipFill>
                <a:blip r:embed="rId5"/>
                <a:stretch>
                  <a:fillRect t="-129333" b="-20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86E197E-B742-D030-C22D-B144F0870BE4}"/>
                  </a:ext>
                </a:extLst>
              </p:cNvPr>
              <p:cNvSpPr txBox="1"/>
              <p:nvPr/>
            </p:nvSpPr>
            <p:spPr>
              <a:xfrm>
                <a:off x="5366693" y="2597063"/>
                <a:ext cx="2977962" cy="11308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86E197E-B742-D030-C22D-B144F0870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693" y="2597063"/>
                <a:ext cx="2977962" cy="113082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3F626A4-F262-4082-BAA3-BDB71BA206BA}"/>
                  </a:ext>
                </a:extLst>
              </p:cNvPr>
              <p:cNvSpPr txBox="1"/>
              <p:nvPr/>
            </p:nvSpPr>
            <p:spPr>
              <a:xfrm>
                <a:off x="3050864" y="2645769"/>
                <a:ext cx="2618034" cy="11308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𝑨𝒙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3F626A4-F262-4082-BAA3-BDB71BA20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864" y="2645769"/>
                <a:ext cx="2618034" cy="113082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6B8B264-C92F-4183-9F77-AB3B1F2C2F21}"/>
                  </a:ext>
                </a:extLst>
              </p:cNvPr>
              <p:cNvSpPr txBox="1"/>
              <p:nvPr/>
            </p:nvSpPr>
            <p:spPr>
              <a:xfrm>
                <a:off x="842637" y="1213640"/>
                <a:ext cx="6784341" cy="481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假设能将原始问题剖分为大小为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的块，即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6B8B264-C92F-4183-9F77-AB3B1F2C2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637" y="1213640"/>
                <a:ext cx="6784341" cy="481863"/>
              </a:xfrm>
              <a:prstGeom prst="rect">
                <a:avLst/>
              </a:prstGeom>
              <a:blipFill>
                <a:blip r:embed="rId8"/>
                <a:stretch>
                  <a:fillRect l="-1348" t="-11392" b="-22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0F699F44-0BCA-40E6-8BA7-0E3912B86A3F}"/>
              </a:ext>
            </a:extLst>
          </p:cNvPr>
          <p:cNvGrpSpPr/>
          <p:nvPr/>
        </p:nvGrpSpPr>
        <p:grpSpPr>
          <a:xfrm>
            <a:off x="1058777" y="4186616"/>
            <a:ext cx="6237998" cy="956562"/>
            <a:chOff x="1659088" y="3029262"/>
            <a:chExt cx="6237998" cy="9565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BCEB04D5-5637-4584-958F-C2DDADFB0947}"/>
                    </a:ext>
                  </a:extLst>
                </p:cNvPr>
                <p:cNvSpPr txBox="1"/>
                <p:nvPr/>
              </p:nvSpPr>
              <p:spPr>
                <a:xfrm>
                  <a:off x="1659088" y="3029262"/>
                  <a:ext cx="4304832" cy="49545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b="0" dirty="0">
                      <a:solidFill>
                        <a:schemeClr val="tx1"/>
                      </a:solidFill>
                      <a:ea typeface="Cambria Math" panose="02040503050406030204" pitchFamily="18" charset="0"/>
                      <a:cs typeface="Arial" panose="020B0604020202020204" pitchFamily="34" charset="0"/>
                    </a:rPr>
                    <a:t>minimize 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</m:nary>
                    </m:oMath>
                  </a14:m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BCEB04D5-5637-4584-958F-C2DDADFB09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9088" y="3029262"/>
                  <a:ext cx="4304832" cy="495457"/>
                </a:xfrm>
                <a:prstGeom prst="rect">
                  <a:avLst/>
                </a:prstGeom>
                <a:blipFill>
                  <a:blip r:embed="rId9"/>
                  <a:stretch>
                    <a:fillRect l="-2266" t="-3704" b="-2716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25B0D318-F48E-46E3-9AF3-B2F89C24490D}"/>
                    </a:ext>
                  </a:extLst>
                </p:cNvPr>
                <p:cNvSpPr/>
                <p:nvPr/>
              </p:nvSpPr>
              <p:spPr>
                <a:xfrm>
                  <a:off x="1673459" y="3500050"/>
                  <a:ext cx="6223627" cy="4857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>
                      <a:solidFill>
                        <a:schemeClr val="tx1"/>
                      </a:solidFill>
                      <a:ea typeface="Cambria Math" panose="02040503050406030204" pitchFamily="18" charset="0"/>
                      <a:cs typeface="Arial" panose="020B0604020202020204" pitchFamily="34" charset="0"/>
                    </a:rPr>
                    <a:t>subject to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𝒃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𝑖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=1,⋯,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25B0D318-F48E-46E3-9AF3-B2F89C2449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3459" y="3500050"/>
                  <a:ext cx="6223627" cy="485774"/>
                </a:xfrm>
                <a:prstGeom prst="rect">
                  <a:avLst/>
                </a:prstGeom>
                <a:blipFill>
                  <a:blip r:embed="rId10"/>
                  <a:stretch>
                    <a:fillRect l="-1469" t="-6250" b="-2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316477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76C1484-6409-9481-8F44-7812287C4D44}"/>
              </a:ext>
            </a:extLst>
          </p:cNvPr>
          <p:cNvSpPr txBox="1"/>
          <p:nvPr/>
        </p:nvSpPr>
        <p:spPr>
          <a:xfrm>
            <a:off x="808552" y="3901964"/>
            <a:ext cx="7777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对偶分解法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(dual decomposition)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3558F96-1C5A-BC3C-C3DE-E9A881B5F4E2}"/>
                  </a:ext>
                </a:extLst>
              </p:cNvPr>
              <p:cNvSpPr txBox="1"/>
              <p:nvPr/>
            </p:nvSpPr>
            <p:spPr>
              <a:xfrm>
                <a:off x="827078" y="4824665"/>
                <a:ext cx="6960747" cy="803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在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员工节点</a:t>
                </a:r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并行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执行：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sup>
                    </m:sSub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func>
                      <m:func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min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𝝀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3558F96-1C5A-BC3C-C3DE-E9A881B5F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78" y="4824665"/>
                <a:ext cx="6960747" cy="803490"/>
              </a:xfrm>
              <a:prstGeom prst="rect">
                <a:avLst/>
              </a:prstGeom>
              <a:blipFill>
                <a:blip r:embed="rId4"/>
                <a:stretch>
                  <a:fillRect l="-1226" r="-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592E902-1753-8695-908E-4977EBF847CB}"/>
                  </a:ext>
                </a:extLst>
              </p:cNvPr>
              <p:cNvSpPr txBox="1"/>
              <p:nvPr/>
            </p:nvSpPr>
            <p:spPr>
              <a:xfrm>
                <a:off x="845008" y="5627164"/>
                <a:ext cx="58973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在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主节点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𝝀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𝝀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𝑨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𝒃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592E902-1753-8695-908E-4977EBF84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008" y="5627164"/>
                <a:ext cx="5897315" cy="461665"/>
              </a:xfrm>
              <a:prstGeom prst="rect">
                <a:avLst/>
              </a:prstGeom>
              <a:blipFill>
                <a:blip r:embed="rId5"/>
                <a:stretch>
                  <a:fillRect l="-1448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1182DAEE-4D8B-404E-9B93-7C04CEA3267C}"/>
              </a:ext>
            </a:extLst>
          </p:cNvPr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对偶分解法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EDB33D1-377F-4509-BECC-448A3BC0351E}"/>
              </a:ext>
            </a:extLst>
          </p:cNvPr>
          <p:cNvSpPr txBox="1"/>
          <p:nvPr/>
        </p:nvSpPr>
        <p:spPr>
          <a:xfrm>
            <a:off x="633675" y="2151362"/>
            <a:ext cx="2184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Lagrange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函数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F6275A2-A24B-40FC-A2B6-75FB417B9A0F}"/>
                  </a:ext>
                </a:extLst>
              </p:cNvPr>
              <p:cNvSpPr txBox="1"/>
              <p:nvPr/>
            </p:nvSpPr>
            <p:spPr>
              <a:xfrm>
                <a:off x="264406" y="2618909"/>
                <a:ext cx="8664964" cy="12493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𝐿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𝝀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sup>
                        <m:e>
                          <m:limLow>
                            <m:limLow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groupChrPr>
                                <m:e>
                                  <m:d>
                                    <m:dPr>
                                      <m:ctrlPr>
                                        <a:rPr lang="en-US" altLang="zh-CN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altLang="zh-CN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en-US" altLang="zh-CN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b="1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𝝀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𝑨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groupChr>
                            </m:e>
                            <m:lim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 </m:t>
                                  </m:r>
                                  <m:r>
                                    <a:rPr lang="zh-CN" alt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𝝀</m:t>
                                  </m:r>
                                </m:e>
                              </m:d>
                            </m:lim>
                          </m:limLow>
                        </m:e>
                      </m:nary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𝝀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𝒙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 </m:t>
                              </m:r>
                              <m:r>
                                <a:rPr lang="zh-CN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𝝀</m:t>
                              </m:r>
                            </m:e>
                          </m:d>
                        </m:e>
                      </m:nary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𝝀</m:t>
                      </m:r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F6275A2-A24B-40FC-A2B6-75FB417B9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06" y="2618909"/>
                <a:ext cx="8664964" cy="12493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6AA90CB-704E-495C-B072-EDF266C13A18}"/>
                  </a:ext>
                </a:extLst>
              </p:cNvPr>
              <p:cNvSpPr/>
              <p:nvPr/>
            </p:nvSpPr>
            <p:spPr>
              <a:xfrm>
                <a:off x="3006878" y="2433713"/>
                <a:ext cx="1746888" cy="5162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6AA90CB-704E-495C-B072-EDF266C13A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878" y="2433713"/>
                <a:ext cx="1746888" cy="51629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343346A-3EFB-4E48-A180-0E9F3A6B9C97}"/>
                  </a:ext>
                </a:extLst>
              </p:cNvPr>
              <p:cNvSpPr/>
              <p:nvPr/>
            </p:nvSpPr>
            <p:spPr>
              <a:xfrm>
                <a:off x="808551" y="4328689"/>
                <a:ext cx="736596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已知初始点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𝝀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和步长序列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，令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𝑘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=1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</a:t>
                </a: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343346A-3EFB-4E48-A180-0E9F3A6B9C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551" y="4328689"/>
                <a:ext cx="7365965" cy="461665"/>
              </a:xfrm>
              <a:prstGeom prst="rect">
                <a:avLst/>
              </a:prstGeom>
              <a:blipFill>
                <a:blip r:embed="rId10"/>
                <a:stretch>
                  <a:fillRect l="-1325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4">
            <a:extLst>
              <a:ext uri="{FF2B5EF4-FFF2-40B4-BE49-F238E27FC236}">
                <a16:creationId xmlns:a16="http://schemas.microsoft.com/office/drawing/2014/main" id="{25F58A0D-94A3-4CFC-A411-80056A2D776E}"/>
              </a:ext>
            </a:extLst>
          </p:cNvPr>
          <p:cNvGrpSpPr/>
          <p:nvPr/>
        </p:nvGrpSpPr>
        <p:grpSpPr>
          <a:xfrm>
            <a:off x="1058777" y="1123923"/>
            <a:ext cx="6237998" cy="956562"/>
            <a:chOff x="1659088" y="3029262"/>
            <a:chExt cx="6237998" cy="9565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6006BCB8-CB56-4BE7-819E-A7E6BB4B2BAB}"/>
                    </a:ext>
                  </a:extLst>
                </p:cNvPr>
                <p:cNvSpPr txBox="1"/>
                <p:nvPr/>
              </p:nvSpPr>
              <p:spPr>
                <a:xfrm>
                  <a:off x="1659088" y="3029262"/>
                  <a:ext cx="4304832" cy="49545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b="0" dirty="0">
                      <a:solidFill>
                        <a:schemeClr val="tx1"/>
                      </a:solidFill>
                      <a:ea typeface="Cambria Math" panose="02040503050406030204" pitchFamily="18" charset="0"/>
                      <a:cs typeface="Arial" panose="020B0604020202020204" pitchFamily="34" charset="0"/>
                    </a:rPr>
                    <a:t>minimize 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</m:nary>
                    </m:oMath>
                  </a14:m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6006BCB8-CB56-4BE7-819E-A7E6BB4B2B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9088" y="3029262"/>
                  <a:ext cx="4304832" cy="495457"/>
                </a:xfrm>
                <a:prstGeom prst="rect">
                  <a:avLst/>
                </a:prstGeom>
                <a:blipFill>
                  <a:blip r:embed="rId11"/>
                  <a:stretch>
                    <a:fillRect l="-2266" t="-3659" b="-2561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5EF20551-862E-43AA-BE19-DF0F179A049C}"/>
                    </a:ext>
                  </a:extLst>
                </p:cNvPr>
                <p:cNvSpPr/>
                <p:nvPr/>
              </p:nvSpPr>
              <p:spPr>
                <a:xfrm>
                  <a:off x="1673459" y="3500050"/>
                  <a:ext cx="6223627" cy="4857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>
                      <a:solidFill>
                        <a:schemeClr val="tx1"/>
                      </a:solidFill>
                      <a:ea typeface="Cambria Math" panose="02040503050406030204" pitchFamily="18" charset="0"/>
                      <a:cs typeface="Arial" panose="020B0604020202020204" pitchFamily="34" charset="0"/>
                    </a:rPr>
                    <a:t>subject to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𝒃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𝑖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=1,⋯,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5EF20551-862E-43AA-BE19-DF0F179A04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3459" y="3500050"/>
                  <a:ext cx="6223627" cy="485774"/>
                </a:xfrm>
                <a:prstGeom prst="rect">
                  <a:avLst/>
                </a:prstGeom>
                <a:blipFill>
                  <a:blip r:embed="rId12"/>
                  <a:stretch>
                    <a:fillRect l="-1469" t="-6329" b="-278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132821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对偶问题总是凸优化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C1C8D1A-BB4E-D40F-FA07-C2EA68E9793A}"/>
                  </a:ext>
                </a:extLst>
              </p:cNvPr>
              <p:cNvSpPr txBox="1"/>
              <p:nvPr/>
            </p:nvSpPr>
            <p:spPr>
              <a:xfrm>
                <a:off x="679450" y="985357"/>
                <a:ext cx="5463683" cy="573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记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zh-CN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𝝀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zh-CN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𝝁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limLow>
                      <m:limLow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min</m:t>
                        </m:r>
                      </m:e>
                      <m:lim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∈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lim>
                    </m:limLow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zh-CN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𝝀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zh-CN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𝝁</m:t>
                        </m:r>
                      </m:e>
                    </m:d>
                  </m:oMath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C1C8D1A-BB4E-D40F-FA07-C2EA68E97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50" y="985357"/>
                <a:ext cx="5463683" cy="573106"/>
              </a:xfrm>
              <a:prstGeom prst="rect">
                <a:avLst/>
              </a:prstGeom>
              <a:blipFill>
                <a:blip r:embed="rId4"/>
                <a:stretch>
                  <a:fillRect l="-1672" t="-11702" b="-4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004B432-7B13-5E06-C795-188FFBFCF92E}"/>
                  </a:ext>
                </a:extLst>
              </p:cNvPr>
              <p:cNvSpPr txBox="1"/>
              <p:nvPr/>
            </p:nvSpPr>
            <p:spPr>
              <a:xfrm>
                <a:off x="678740" y="3188870"/>
                <a:ext cx="4939665" cy="466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ts val="3200"/>
                  </a:lnSpc>
                </a:pPr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命题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6.8.1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关于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𝝀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zh-CN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𝝁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是凹的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004B432-7B13-5E06-C795-188FFBFCF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40" y="3188870"/>
                <a:ext cx="4939665" cy="466859"/>
              </a:xfrm>
              <a:prstGeom prst="rect">
                <a:avLst/>
              </a:prstGeom>
              <a:blipFill>
                <a:blip r:embed="rId5"/>
                <a:stretch>
                  <a:fillRect l="-1850" t="-12987" b="-29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8F32E8F-8153-4CD8-A045-3EF2D307F2AA}"/>
                  </a:ext>
                </a:extLst>
              </p:cNvPr>
              <p:cNvSpPr/>
              <p:nvPr/>
            </p:nvSpPr>
            <p:spPr>
              <a:xfrm>
                <a:off x="780281" y="5990552"/>
                <a:ext cx="487029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，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zh-CN" alt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(1−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dirty="0"/>
                  <a:t>,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8F32E8F-8153-4CD8-A045-3EF2D307F2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81" y="5990552"/>
                <a:ext cx="4870298" cy="461665"/>
              </a:xfrm>
              <a:prstGeom prst="rect">
                <a:avLst/>
              </a:prstGeom>
              <a:blipFill>
                <a:blip r:embed="rId7"/>
                <a:stretch>
                  <a:fillRect l="-375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EBE8B36C-F784-47F7-92D2-87CB06611E60}"/>
                  </a:ext>
                </a:extLst>
              </p:cNvPr>
              <p:cNvSpPr/>
              <p:nvPr/>
            </p:nvSpPr>
            <p:spPr>
              <a:xfrm>
                <a:off x="5684507" y="3261781"/>
                <a:ext cx="2797882" cy="12069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200" b="0" dirty="0">
                    <a:solidFill>
                      <a:srgbClr val="C00000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limLow>
                      <m:limLow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min</m:t>
                        </m:r>
                      </m:e>
                      <m:lim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∈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lim>
                    </m:limLow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</m:d>
                  </m:oMath>
                </a14:m>
                <a:endParaRPr lang="en-US" altLang="zh-CN" dirty="0">
                  <a:solidFill>
                    <a:schemeClr val="tx1"/>
                  </a:solidFill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  =</m:t>
                      </m:r>
                      <m:r>
                        <a:rPr lang="zh-CN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𝜇</m:t>
                      </m:r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EBE8B36C-F784-47F7-92D2-87CB06611E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507" y="3261781"/>
                <a:ext cx="2797882" cy="12069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8C61EE3A-8DC3-41B7-8421-3A6ABBC4AD98}"/>
              </a:ext>
            </a:extLst>
          </p:cNvPr>
          <p:cNvGrpSpPr/>
          <p:nvPr/>
        </p:nvGrpSpPr>
        <p:grpSpPr>
          <a:xfrm>
            <a:off x="5893369" y="4446679"/>
            <a:ext cx="1880798" cy="1112167"/>
            <a:chOff x="5039049" y="4669681"/>
            <a:chExt cx="1880798" cy="1112167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7C03C836-9BFD-4610-919B-CE939E3017ED}"/>
                </a:ext>
              </a:extLst>
            </p:cNvPr>
            <p:cNvSpPr txBox="1"/>
            <p:nvPr/>
          </p:nvSpPr>
          <p:spPr>
            <a:xfrm>
              <a:off x="5091084" y="4669681"/>
              <a:ext cx="1828763" cy="451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ts val="2800"/>
                </a:lnSpc>
              </a:pPr>
              <a:r>
                <a:rPr lang="zh-CN" altLang="en-US" sz="22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对偶</a:t>
              </a:r>
              <a:r>
                <a: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问题</a:t>
              </a:r>
              <a:endPara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1BCFD66A-14A1-4FCB-9BC6-6B7C0AD274E4}"/>
                    </a:ext>
                  </a:extLst>
                </p:cNvPr>
                <p:cNvSpPr/>
                <p:nvPr/>
              </p:nvSpPr>
              <p:spPr>
                <a:xfrm>
                  <a:off x="5039049" y="5027539"/>
                  <a:ext cx="1770164" cy="7543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2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𝜇</m:t>
                                </m:r>
                                <m:r>
                                  <a:rPr lang="zh-CN" alt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≥0</m:t>
                                </m:r>
                              </m:lim>
                            </m:limLow>
                          </m:fName>
                          <m:e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4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𝜇</m:t>
                                </m:r>
                              </m:e>
                              <m:sup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func>
                      </m:oMath>
                    </m:oMathPara>
                  </a14:m>
                  <a:endParaRPr lang="zh-CN" altLang="en-US" sz="2200" dirty="0"/>
                </a:p>
              </p:txBody>
            </p:sp>
          </mc:Choice>
          <mc:Fallback xmlns="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1BCFD66A-14A1-4FCB-9BC6-6B7C0AD274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9049" y="5027539"/>
                  <a:ext cx="1770164" cy="75430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220EC06F-6D54-4D06-8A78-414AAEAB942D}"/>
                  </a:ext>
                </a:extLst>
              </p:cNvPr>
              <p:cNvSpPr txBox="1"/>
              <p:nvPr/>
            </p:nvSpPr>
            <p:spPr>
              <a:xfrm>
                <a:off x="5473175" y="5713860"/>
                <a:ext cx="3279680" cy="7587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MP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的最优解和最优值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=2,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220EC06F-6D54-4D06-8A78-414AAEAB9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3175" y="5713860"/>
                <a:ext cx="3279680" cy="758734"/>
              </a:xfrm>
              <a:prstGeom prst="rect">
                <a:avLst/>
              </a:prstGeom>
              <a:blipFill>
                <a:blip r:embed="rId11"/>
                <a:stretch>
                  <a:fillRect l="-4461" t="-14400" r="-4647" b="-96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3D1A0CF-ACDB-4726-80CF-D63D1B0AE415}"/>
                  </a:ext>
                </a:extLst>
              </p:cNvPr>
              <p:cNvSpPr txBox="1"/>
              <p:nvPr/>
            </p:nvSpPr>
            <p:spPr>
              <a:xfrm>
                <a:off x="1961001" y="1448026"/>
                <a:ext cx="6375779" cy="7427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limLow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maximize</m:t>
                            </m:r>
                          </m:e>
                          <m:lim>
                            <m:r>
                              <a:rPr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         </m:t>
                            </m:r>
                            <m:r>
                              <a:rPr lang="zh-CN" alt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𝝀</m:t>
                            </m:r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∈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ℝ</m:t>
                                </m:r>
                              </m:e>
                              <m:sub/>
                              <m:sup>
                                <m:r>
                                  <a:rPr lang="en-US" altLang="zh-CN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sup>
                            </m:sSubSup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zh-CN" alt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𝝁</m:t>
                            </m:r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𝑝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zh-CN" alt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𝝀</m:t>
                            </m:r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zh-CN" alt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𝝁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MP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3D1A0CF-ACDB-4726-80CF-D63D1B0AE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001" y="1448026"/>
                <a:ext cx="6375779" cy="74270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0E4C854-ECFB-4275-8785-107C29B77855}"/>
                  </a:ext>
                </a:extLst>
              </p:cNvPr>
              <p:cNvSpPr txBox="1"/>
              <p:nvPr/>
            </p:nvSpPr>
            <p:spPr>
              <a:xfrm>
                <a:off x="3062461" y="2099021"/>
                <a:ext cx="23205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𝝁</m:t>
                      </m:r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zh-CN" alt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0E4C854-ECFB-4275-8785-107C29B77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461" y="2099021"/>
                <a:ext cx="2320572" cy="369332"/>
              </a:xfrm>
              <a:prstGeom prst="rect">
                <a:avLst/>
              </a:prstGeom>
              <a:blipFill>
                <a:blip r:embed="rId13"/>
                <a:stretch>
                  <a:fillRect l="-4199" b="-360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4944EB4-7A8F-4CF1-91DB-7275AAF47261}"/>
                  </a:ext>
                </a:extLst>
              </p:cNvPr>
              <p:cNvSpPr/>
              <p:nvPr/>
            </p:nvSpPr>
            <p:spPr>
              <a:xfrm>
                <a:off x="725196" y="2601608"/>
                <a:ext cx="530459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dom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𝝀</m:t>
                              </m:r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zh-CN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𝝁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𝝁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𝝀</m:t>
                              </m:r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zh-CN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𝝁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&gt;−∞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4944EB4-7A8F-4CF1-91DB-7275AAF472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96" y="2601608"/>
                <a:ext cx="5304594" cy="461665"/>
              </a:xfrm>
              <a:prstGeom prst="rect">
                <a:avLst/>
              </a:prstGeom>
              <a:blipFill>
                <a:blip r:embed="rId1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>
            <a:extLst>
              <a:ext uri="{FF2B5EF4-FFF2-40B4-BE49-F238E27FC236}">
                <a16:creationId xmlns:a16="http://schemas.microsoft.com/office/drawing/2014/main" id="{B64CF78E-E500-4B99-82D9-E11B7C9B95D0}"/>
              </a:ext>
            </a:extLst>
          </p:cNvPr>
          <p:cNvGrpSpPr/>
          <p:nvPr/>
        </p:nvGrpSpPr>
        <p:grpSpPr>
          <a:xfrm>
            <a:off x="684840" y="3830921"/>
            <a:ext cx="4600122" cy="1960190"/>
            <a:chOff x="684840" y="3919057"/>
            <a:chExt cx="4600122" cy="19601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E818DAF4-717E-4593-8A7F-801F753A86DD}"/>
                    </a:ext>
                  </a:extLst>
                </p:cNvPr>
                <p:cNvSpPr txBox="1"/>
                <p:nvPr/>
              </p:nvSpPr>
              <p:spPr>
                <a:xfrm>
                  <a:off x="839960" y="5498078"/>
                  <a:ext cx="4445002" cy="38116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最优解和最优值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E818DAF4-717E-4593-8A7F-801F753A86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960" y="5498078"/>
                  <a:ext cx="4445002" cy="381169"/>
                </a:xfrm>
                <a:prstGeom prst="rect">
                  <a:avLst/>
                </a:prstGeom>
                <a:blipFill>
                  <a:blip r:embed="rId15"/>
                  <a:stretch>
                    <a:fillRect l="-4252" t="-28571" b="-396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1A7924D3-B78D-49B1-98F3-C87022D7BD93}"/>
                </a:ext>
              </a:extLst>
            </p:cNvPr>
            <p:cNvGrpSpPr/>
            <p:nvPr/>
          </p:nvGrpSpPr>
          <p:grpSpPr>
            <a:xfrm>
              <a:off x="684840" y="3919057"/>
              <a:ext cx="3865126" cy="1371228"/>
              <a:chOff x="684840" y="3919057"/>
              <a:chExt cx="3865126" cy="1371228"/>
            </a:xfrm>
          </p:grpSpPr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6085756-23C4-4FCD-AAF9-FE68BD246A2E}"/>
                  </a:ext>
                </a:extLst>
              </p:cNvPr>
              <p:cNvSpPr txBox="1"/>
              <p:nvPr/>
            </p:nvSpPr>
            <p:spPr>
              <a:xfrm>
                <a:off x="684840" y="3919057"/>
                <a:ext cx="3865126" cy="451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ts val="2800"/>
                  </a:lnSpc>
                </a:pPr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例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1(</a:t>
                </a:r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零对偶间隙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)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考虑问题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20C5202C-4257-470D-AA5A-7895D0521570}"/>
                  </a:ext>
                </a:extLst>
              </p:cNvPr>
              <p:cNvGrpSpPr/>
              <p:nvPr/>
            </p:nvGrpSpPr>
            <p:grpSpPr>
              <a:xfrm>
                <a:off x="753046" y="4436262"/>
                <a:ext cx="2726887" cy="854023"/>
                <a:chOff x="753046" y="4667618"/>
                <a:chExt cx="2726887" cy="85402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" name="文本框 1">
                      <a:extLst>
                        <a:ext uri="{FF2B5EF4-FFF2-40B4-BE49-F238E27FC236}">
                          <a16:creationId xmlns:a16="http://schemas.microsoft.com/office/drawing/2014/main" id="{7C41D2A2-6CFD-4FE8-85F8-79DD7E46873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71517" y="5049139"/>
                      <a:ext cx="2408416" cy="47250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subject</m:t>
                                  </m:r>
                                  <m:r>
                                    <a:rPr lang="en-US" altLang="zh-CN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to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≥1</m:t>
                                  </m:r>
                                </m:e>
                              </m:mr>
                            </m:m>
                          </m:oMath>
                        </m:oMathPara>
                      </a14:m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" name="文本框 1">
                      <a:extLst>
                        <a:ext uri="{FF2B5EF4-FFF2-40B4-BE49-F238E27FC236}">
                          <a16:creationId xmlns:a16="http://schemas.microsoft.com/office/drawing/2014/main" id="{7C41D2A2-6CFD-4FE8-85F8-79DD7E46873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71517" y="5049139"/>
                      <a:ext cx="2408416" cy="472502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文本框 17">
                      <a:extLst>
                        <a:ext uri="{FF2B5EF4-FFF2-40B4-BE49-F238E27FC236}">
                          <a16:creationId xmlns:a16="http://schemas.microsoft.com/office/drawing/2014/main" id="{FCD17A6C-F892-4471-ABCF-D1D2FBAEA9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3046" y="4667618"/>
                      <a:ext cx="2583571" cy="5350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unc>
                              <m:func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imize</m:t>
                                    </m:r>
                                  </m:e>
                                  <m:lim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sSup>
                                      <m:sSupPr>
                                        <m:ctrlPr>
                                          <a:rPr lang="en-US" altLang="zh-CN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ℝ</m:t>
                                        </m:r>
                                      </m:e>
                                      <m:sup/>
                                    </m:sSup>
                                  </m:lim>
                                </m:limLow>
                              </m:fNam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 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func>
                          </m:oMath>
                        </m:oMathPara>
                      </a14:m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文本框 17">
                      <a:extLst>
                        <a:ext uri="{FF2B5EF4-FFF2-40B4-BE49-F238E27FC236}">
                          <a16:creationId xmlns:a16="http://schemas.microsoft.com/office/drawing/2014/main" id="{FCD17A6C-F892-4471-ABCF-D1D2FBAEA90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3046" y="4667618"/>
                      <a:ext cx="2583571" cy="535083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b="-12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5885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6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1462493" y="5397389"/>
            <a:ext cx="52629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</a:t>
            </a:r>
            <a:r>
              <a:rPr kumimoji="0"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kumimoji="0"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对偶问题的表述中包含原始变量</a:t>
            </a:r>
          </a:p>
        </p:txBody>
      </p:sp>
      <p:sp>
        <p:nvSpPr>
          <p:cNvPr id="37892" name="Rectangle 11"/>
          <p:cNvSpPr>
            <a:spLocks noChangeArrowheads="1"/>
          </p:cNvSpPr>
          <p:nvPr/>
        </p:nvSpPr>
        <p:spPr bwMode="auto">
          <a:xfrm>
            <a:off x="768350" y="2794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0" hangingPunct="0"/>
            <a:r>
              <a:rPr lang="zh-CN" altLang="en-US" sz="4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大黑体"/>
              </a:rPr>
              <a:t>对偶问题的表述</a:t>
            </a:r>
            <a:endParaRPr lang="en-US" altLang="zh-CN" sz="44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  <a:cs typeface="大黑体"/>
            </a:endParaRP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1475193" y="5882438"/>
            <a:ext cx="72635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</a:t>
            </a:r>
            <a:r>
              <a:rPr kumimoji="0"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kumimoji="0"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对偶问题表述</a:t>
            </a:r>
            <a:r>
              <a:rPr kumimoji="0" lang="zh-CN" altLang="en-US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依赖于</a:t>
            </a:r>
            <a:r>
              <a:rPr kumimoji="0"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原始问题的特定表述形式</a:t>
            </a:r>
            <a:r>
              <a:rPr kumimoji="0"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!</a:t>
            </a:r>
            <a:endParaRPr kumimoji="0"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23F38D7-860E-4FC8-8262-87842570CB61}"/>
                  </a:ext>
                </a:extLst>
              </p:cNvPr>
              <p:cNvSpPr txBox="1"/>
              <p:nvPr/>
            </p:nvSpPr>
            <p:spPr>
              <a:xfrm>
                <a:off x="1356358" y="1528769"/>
                <a:ext cx="2576154" cy="6972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minimize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      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subject</m:t>
                            </m:r>
                            <m: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to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23F38D7-860E-4FC8-8262-87842570C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358" y="1528769"/>
                <a:ext cx="2576154" cy="6972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6482C225-885D-4BE6-8C6E-A0CBB9172DBA}"/>
                  </a:ext>
                </a:extLst>
              </p:cNvPr>
              <p:cNvSpPr/>
              <p:nvPr/>
            </p:nvSpPr>
            <p:spPr>
              <a:xfrm>
                <a:off x="1398074" y="2570036"/>
                <a:ext cx="512191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，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−1)</m:t>
                    </m:r>
                  </m:oMath>
                </a14:m>
                <a:r>
                  <a:rPr lang="en-US" altLang="zh-CN" dirty="0"/>
                  <a:t>,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6482C225-885D-4BE6-8C6E-A0CBB9172D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074" y="2570036"/>
                <a:ext cx="5121915" cy="461665"/>
              </a:xfrm>
              <a:prstGeom prst="rect">
                <a:avLst/>
              </a:prstGeom>
              <a:blipFill>
                <a:blip r:embed="rId3"/>
                <a:stretch>
                  <a:fillRect l="-238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CEA29722-5320-440D-95FF-9AC598D11B59}"/>
                  </a:ext>
                </a:extLst>
              </p:cNvPr>
              <p:cNvSpPr/>
              <p:nvPr/>
            </p:nvSpPr>
            <p:spPr>
              <a:xfrm>
                <a:off x="1295203" y="3245756"/>
                <a:ext cx="3904759" cy="5805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𝑞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min</m:t>
                          </m:r>
                        </m:e>
                        <m:lim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∈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lim>
                      </m:limLow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𝜇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−1)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CEA29722-5320-440D-95FF-9AC598D11B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203" y="3245756"/>
                <a:ext cx="3904759" cy="580544"/>
              </a:xfrm>
              <a:prstGeom prst="rect">
                <a:avLst/>
              </a:prstGeom>
              <a:blipFill>
                <a:blip r:embed="rId4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F7F903E0-5984-435D-957E-7A2EE3DA3E07}"/>
              </a:ext>
            </a:extLst>
          </p:cNvPr>
          <p:cNvSpPr txBox="1"/>
          <p:nvPr/>
        </p:nvSpPr>
        <p:spPr>
          <a:xfrm>
            <a:off x="768350" y="1105961"/>
            <a:ext cx="2492721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例</a:t>
            </a: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 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考虑问题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6334240-D382-4879-94D5-743E952EB30E}"/>
              </a:ext>
            </a:extLst>
          </p:cNvPr>
          <p:cNvGrpSpPr/>
          <p:nvPr/>
        </p:nvGrpSpPr>
        <p:grpSpPr>
          <a:xfrm>
            <a:off x="1389409" y="4057429"/>
            <a:ext cx="4455652" cy="1175314"/>
            <a:chOff x="1246188" y="3550648"/>
            <a:chExt cx="4455652" cy="1175314"/>
          </a:xfrm>
        </p:grpSpPr>
        <p:sp>
          <p:nvSpPr>
            <p:cNvPr id="37902" name="Text Box 8"/>
            <p:cNvSpPr txBox="1">
              <a:spLocks noChangeArrowheads="1"/>
            </p:cNvSpPr>
            <p:nvPr/>
          </p:nvSpPr>
          <p:spPr bwMode="auto">
            <a:xfrm>
              <a:off x="1246188" y="3550648"/>
              <a:ext cx="187166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对偶问题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D4FA4452-31AF-477C-8EF8-09BAC0172000}"/>
                    </a:ext>
                  </a:extLst>
                </p:cNvPr>
                <p:cNvSpPr txBox="1"/>
                <p:nvPr/>
              </p:nvSpPr>
              <p:spPr>
                <a:xfrm>
                  <a:off x="1254853" y="3976398"/>
                  <a:ext cx="4446987" cy="7495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ximize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𝜇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        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subject</m:t>
                              </m:r>
                              <m: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to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𝜇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=0,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𝜇</m:t>
                              </m:r>
                              <m:r>
                                <a:rPr lang="zh-CN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≥0</m:t>
                              </m:r>
                            </m:e>
                          </m:mr>
                        </m:m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D4FA4452-31AF-477C-8EF8-09BAC01720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4853" y="3976398"/>
                  <a:ext cx="4446987" cy="74956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3C0143C7-BA5F-4481-B336-C5FBDB10A877}"/>
              </a:ext>
            </a:extLst>
          </p:cNvPr>
          <p:cNvGrpSpPr/>
          <p:nvPr/>
        </p:nvGrpSpPr>
        <p:grpSpPr>
          <a:xfrm>
            <a:off x="3800817" y="1457519"/>
            <a:ext cx="4676112" cy="697242"/>
            <a:chOff x="3800817" y="1457519"/>
            <a:chExt cx="4676112" cy="6972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AF84C469-B15E-43AB-8C83-7070FC2AFD7A}"/>
                    </a:ext>
                  </a:extLst>
                </p:cNvPr>
                <p:cNvSpPr txBox="1"/>
                <p:nvPr/>
              </p:nvSpPr>
              <p:spPr>
                <a:xfrm>
                  <a:off x="4963338" y="1457519"/>
                  <a:ext cx="3513591" cy="69724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minimize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 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subject</m:t>
                              </m:r>
                              <m: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to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≥−1</m:t>
                              </m:r>
                            </m:e>
                          </m:mr>
                        </m:m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AF84C469-B15E-43AB-8C83-7070FC2AFD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3338" y="1457519"/>
                  <a:ext cx="3513591" cy="69724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箭头: 左右 5">
              <a:extLst>
                <a:ext uri="{FF2B5EF4-FFF2-40B4-BE49-F238E27FC236}">
                  <a16:creationId xmlns:a16="http://schemas.microsoft.com/office/drawing/2014/main" id="{F299BB2F-FF78-4D48-A321-B7018845D8B6}"/>
                </a:ext>
              </a:extLst>
            </p:cNvPr>
            <p:cNvSpPr/>
            <p:nvPr/>
          </p:nvSpPr>
          <p:spPr bwMode="auto">
            <a:xfrm>
              <a:off x="3800817" y="1718631"/>
              <a:ext cx="986249" cy="253388"/>
            </a:xfrm>
            <a:prstGeom prst="left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40280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4" grpId="0"/>
      <p:bldP spid="20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425144" y="240249"/>
            <a:ext cx="8718856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0" hangingPunct="0"/>
            <a:r>
              <a:rPr lang="zh-CN" altLang="en-US" sz="4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  <a:cs typeface="大黑体"/>
              </a:rPr>
              <a:t>零偶间隙但对偶问题无解</a:t>
            </a:r>
            <a:endParaRPr lang="zh-CN" altLang="en-US" sz="4400" dirty="0">
              <a:solidFill>
                <a:srgbClr val="0070C0"/>
              </a:solidFill>
              <a:latin typeface="大黑体"/>
              <a:ea typeface="大黑体"/>
              <a:cs typeface="大黑体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3026ED07-9097-4629-9FCF-01A5D8056DB4}"/>
                  </a:ext>
                </a:extLst>
              </p:cNvPr>
              <p:cNvSpPr/>
              <p:nvPr/>
            </p:nvSpPr>
            <p:spPr>
              <a:xfrm>
                <a:off x="1258960" y="2720542"/>
                <a:ext cx="380899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zh-CN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,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3026ED07-9097-4629-9FCF-01A5D8056D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960" y="2720542"/>
                <a:ext cx="3808991" cy="461665"/>
              </a:xfrm>
              <a:prstGeom prst="rect">
                <a:avLst/>
              </a:prstGeom>
              <a:blipFill>
                <a:blip r:embed="rId3"/>
                <a:stretch>
                  <a:fillRect l="-481" t="-10526" r="-1603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AC004AAB-C6CD-4BBD-9E17-CC9476A5E272}"/>
                  </a:ext>
                </a:extLst>
              </p:cNvPr>
              <p:cNvSpPr/>
              <p:nvPr/>
            </p:nvSpPr>
            <p:spPr>
              <a:xfrm>
                <a:off x="907280" y="3576723"/>
                <a:ext cx="3385542" cy="5805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𝑞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min</m:t>
                          </m:r>
                        </m:e>
                        <m:lim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∈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lim>
                      </m:limLow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𝜇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AC004AAB-C6CD-4BBD-9E17-CC9476A5E2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280" y="3576723"/>
                <a:ext cx="3385542" cy="580544"/>
              </a:xfrm>
              <a:prstGeom prst="rect">
                <a:avLst/>
              </a:prstGeom>
              <a:blipFill>
                <a:blip r:embed="rId4"/>
                <a:stretch>
                  <a:fillRect b="-4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464F2A53-28E3-40D3-A4F7-583CF3A3176B}"/>
              </a:ext>
            </a:extLst>
          </p:cNvPr>
          <p:cNvSpPr txBox="1"/>
          <p:nvPr/>
        </p:nvSpPr>
        <p:spPr>
          <a:xfrm>
            <a:off x="823434" y="1017826"/>
            <a:ext cx="232739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例</a:t>
            </a: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3 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考虑问题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8">
                <a:extLst>
                  <a:ext uri="{FF2B5EF4-FFF2-40B4-BE49-F238E27FC236}">
                    <a16:creationId xmlns:a16="http://schemas.microsoft.com/office/drawing/2014/main" id="{A132D66E-612E-43C7-9E51-B9E822111F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6795" y="4841669"/>
                <a:ext cx="3693319" cy="6173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对偶问题</a:t>
                </a:r>
                <a:r>
                  <a:rPr kumimoji="0"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</m:d>
                      </m:e>
                    </m:func>
                  </m:oMath>
                </a14:m>
                <a:endParaRPr kumimoji="0"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1" name="Text Box 8">
                <a:extLst>
                  <a:ext uri="{FF2B5EF4-FFF2-40B4-BE49-F238E27FC236}">
                    <a16:creationId xmlns:a16="http://schemas.microsoft.com/office/drawing/2014/main" id="{A132D66E-612E-43C7-9E51-B9E822111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16795" y="4841669"/>
                <a:ext cx="3693319" cy="617348"/>
              </a:xfrm>
              <a:prstGeom prst="rect">
                <a:avLst/>
              </a:prstGeom>
              <a:blipFill>
                <a:blip r:embed="rId5"/>
                <a:stretch>
                  <a:fillRect l="-2475" t="-10784" b="-490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C5CD5AA6-E178-4C67-BDFE-3CBD5485D7D0}"/>
                  </a:ext>
                </a:extLst>
              </p:cNvPr>
              <p:cNvSpPr/>
              <p:nvPr/>
            </p:nvSpPr>
            <p:spPr>
              <a:xfrm>
                <a:off x="4954771" y="3253659"/>
                <a:ext cx="3418652" cy="10515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𝑞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box>
                                  <m:boxPr>
                                    <m:ctrlP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altLang="zh-CN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𝜇</m:t>
                                        </m:r>
                                      </m:den>
                                    </m:f>
                                  </m:e>
                                </m:box>
                                <m:r>
                                  <a:rPr lang="en-US" altLang="zh-CN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𝜇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&gt;0</m:t>
                                </m:r>
                                <m:r>
                                  <a:rPr lang="zh-CN" alt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  <m:r>
                                  <a:rPr lang="en-US" altLang="zh-CN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𝜇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C5CD5AA6-E178-4C67-BDFE-3CBD5485D7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771" y="3253659"/>
                <a:ext cx="3418652" cy="10515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19B3536-80AE-478F-A982-0BEC5B65AFCF}"/>
                  </a:ext>
                </a:extLst>
              </p:cNvPr>
              <p:cNvSpPr txBox="1"/>
              <p:nvPr/>
            </p:nvSpPr>
            <p:spPr>
              <a:xfrm>
                <a:off x="5125214" y="1514446"/>
                <a:ext cx="3077766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原始问题的解和最优值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∗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19B3536-80AE-478F-A982-0BEC5B65A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214" y="1514446"/>
                <a:ext cx="3077766" cy="738664"/>
              </a:xfrm>
              <a:prstGeom prst="rect">
                <a:avLst/>
              </a:prstGeom>
              <a:blipFill>
                <a:blip r:embed="rId7"/>
                <a:stretch>
                  <a:fillRect l="-6139" t="-12295" r="-4950" b="-172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31B274C-B8EB-43F7-80D0-B35E29E7D867}"/>
                  </a:ext>
                </a:extLst>
              </p:cNvPr>
              <p:cNvSpPr txBox="1"/>
              <p:nvPr/>
            </p:nvSpPr>
            <p:spPr>
              <a:xfrm>
                <a:off x="1193654" y="5774087"/>
                <a:ext cx="752223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对偶问题的最优值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但是取不到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对偶问题无解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！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31B274C-B8EB-43F7-80D0-B35E29E7D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654" y="5774087"/>
                <a:ext cx="7522233" cy="369332"/>
              </a:xfrm>
              <a:prstGeom prst="rect">
                <a:avLst/>
              </a:prstGeom>
              <a:blipFill>
                <a:blip r:embed="rId8"/>
                <a:stretch>
                  <a:fillRect l="-2512" t="-29508" r="-972" b="-442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1028ED2-1948-495C-83A9-BD383C8DF894}"/>
                  </a:ext>
                </a:extLst>
              </p:cNvPr>
              <p:cNvSpPr txBox="1"/>
              <p:nvPr/>
            </p:nvSpPr>
            <p:spPr>
              <a:xfrm>
                <a:off x="1633379" y="1880625"/>
                <a:ext cx="2558521" cy="4725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subject</m:t>
                            </m:r>
                            <m: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to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zh-CN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1028ED2-1948-495C-83A9-BD383C8DF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379" y="1880625"/>
                <a:ext cx="2558521" cy="47250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6BD8AED-9CCD-4CB3-B1EA-CB9F31C7B29E}"/>
                  </a:ext>
                </a:extLst>
              </p:cNvPr>
              <p:cNvSpPr txBox="1"/>
              <p:nvPr/>
            </p:nvSpPr>
            <p:spPr>
              <a:xfrm>
                <a:off x="907280" y="1510121"/>
                <a:ext cx="2583571" cy="5350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∗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imize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/>
                              </m:sSup>
                            </m:lim>
                          </m:limLow>
                        </m:fName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6BD8AED-9CCD-4CB3-B1EA-CB9F31C7B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280" y="1510121"/>
                <a:ext cx="2583571" cy="535083"/>
              </a:xfrm>
              <a:prstGeom prst="rect">
                <a:avLst/>
              </a:prstGeom>
              <a:blipFill>
                <a:blip r:embed="rId10"/>
                <a:stretch>
                  <a:fillRect b="-126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61423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1" grpId="0"/>
      <p:bldP spid="23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755650" y="2159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0" hangingPunct="0"/>
            <a:r>
              <a:rPr lang="zh-CN" altLang="en-US" sz="4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  <a:cs typeface="大黑体"/>
              </a:rPr>
              <a:t>非零对偶间隙</a:t>
            </a:r>
            <a:endParaRPr lang="zh-CN" altLang="en-US" sz="4400" dirty="0">
              <a:solidFill>
                <a:srgbClr val="0070C0"/>
              </a:solidFill>
              <a:latin typeface="大黑体"/>
              <a:ea typeface="大黑体"/>
              <a:cs typeface="大黑体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926" name="Rectangle 13"/>
              <p:cNvSpPr>
                <a:spLocks noChangeArrowheads="1"/>
              </p:cNvSpPr>
              <p:nvPr/>
            </p:nvSpPr>
            <p:spPr bwMode="auto">
              <a:xfrm>
                <a:off x="1098101" y="6026757"/>
                <a:ext cx="5352913" cy="461665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kumimoji="0"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对偶</a:t>
                </a:r>
                <a:r>
                  <a:rPr kumimoji="0" lang="zh-CN" altLang="en-US" dirty="0">
                    <a:solidFill>
                      <a:srgbClr val="7030A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间隙</a:t>
                </a:r>
                <a:r>
                  <a:rPr kumimoji="0" lang="en-US" altLang="zh-CN" dirty="0">
                    <a:solidFill>
                      <a:srgbClr val="CC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kumimoji="0"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dual</a:t>
                </a:r>
                <a:r>
                  <a:rPr kumimoji="0" lang="en-US" altLang="zh-CN" dirty="0">
                    <a:solidFill>
                      <a:srgbClr val="CC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zh-CN" dirty="0">
                    <a:solidFill>
                      <a:srgbClr val="7030A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gap</a:t>
                </a:r>
                <a:r>
                  <a:rPr kumimoji="0" lang="en-US" altLang="zh-CN" dirty="0">
                    <a:solidFill>
                      <a:srgbClr val="CC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kumimoji="0" lang="zh-CN" altLang="en-US" dirty="0">
                    <a:solidFill>
                      <a:srgbClr val="CC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kumimoji="0" lang="zh-CN" altLang="en-US" dirty="0">
                    <a:solidFill>
                      <a:srgbClr val="CC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                                            </a:t>
                </a:r>
              </a:p>
            </p:txBody>
          </p:sp>
        </mc:Choice>
        <mc:Fallback xmlns="">
          <p:sp>
            <p:nvSpPr>
              <p:cNvPr id="38926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8101" y="6026757"/>
                <a:ext cx="5352913" cy="461665"/>
              </a:xfrm>
              <a:prstGeom prst="rect">
                <a:avLst/>
              </a:prstGeom>
              <a:blipFill>
                <a:blip r:embed="rId3"/>
                <a:stretch>
                  <a:fillRect l="-1708" t="-14667" b="-32000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ECDBE24-54E0-4A82-A92C-1FF99B1F6EFC}"/>
                  </a:ext>
                </a:extLst>
              </p:cNvPr>
              <p:cNvSpPr txBox="1"/>
              <p:nvPr/>
            </p:nvSpPr>
            <p:spPr>
              <a:xfrm>
                <a:off x="1290258" y="1616908"/>
                <a:ext cx="3961469" cy="7273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minimize</m:t>
                            </m:r>
                          </m:e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                       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subject</m:t>
                            </m:r>
                            <m: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to</m:t>
                            </m:r>
                          </m:e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0,2</m:t>
                                </m:r>
                              </m:e>
                            </m:d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1    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ECDBE24-54E0-4A82-A92C-1FF99B1F6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58" y="1616908"/>
                <a:ext cx="3961469" cy="7273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3026ED07-9097-4629-9FCF-01A5D8056DB4}"/>
                  </a:ext>
                </a:extLst>
              </p:cNvPr>
              <p:cNvSpPr/>
              <p:nvPr/>
            </p:nvSpPr>
            <p:spPr>
              <a:xfrm>
                <a:off x="1358929" y="2602557"/>
                <a:ext cx="561474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0,2</m:t>
                        </m:r>
                      </m:e>
                    </m:d>
                    <m:r>
                      <a:rPr lang="zh-CN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=−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zh-CN" alt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−1)</m:t>
                    </m:r>
                  </m:oMath>
                </a14:m>
                <a:r>
                  <a:rPr lang="en-US" altLang="zh-CN" dirty="0"/>
                  <a:t>,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3026ED07-9097-4629-9FCF-01A5D8056D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929" y="2602557"/>
                <a:ext cx="5614748" cy="461665"/>
              </a:xfrm>
              <a:prstGeom prst="rect">
                <a:avLst/>
              </a:prstGeom>
              <a:blipFill>
                <a:blip r:embed="rId5"/>
                <a:stretch>
                  <a:fillRect l="-326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AC004AAB-C6CD-4BBD-9E17-CC9476A5E272}"/>
                  </a:ext>
                </a:extLst>
              </p:cNvPr>
              <p:cNvSpPr/>
              <p:nvPr/>
            </p:nvSpPr>
            <p:spPr>
              <a:xfrm>
                <a:off x="1098101" y="3408902"/>
                <a:ext cx="4105446" cy="6214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𝑞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𝜆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min</m:t>
                          </m:r>
                        </m:e>
                        <m:lim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0,2</m:t>
                              </m:r>
                            </m:e>
                          </m:d>
                        </m:lim>
                      </m:limLow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𝜆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−1)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AC004AAB-C6CD-4BBD-9E17-CC9476A5E2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101" y="3408902"/>
                <a:ext cx="4105446" cy="621452"/>
              </a:xfrm>
              <a:prstGeom prst="rect">
                <a:avLst/>
              </a:prstGeom>
              <a:blipFill>
                <a:blip r:embed="rId6"/>
                <a:stretch>
                  <a:fillRect r="-8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464F2A53-28E3-40D3-A4F7-583CF3A3176B}"/>
              </a:ext>
            </a:extLst>
          </p:cNvPr>
          <p:cNvSpPr txBox="1"/>
          <p:nvPr/>
        </p:nvSpPr>
        <p:spPr>
          <a:xfrm>
            <a:off x="823434" y="1017826"/>
            <a:ext cx="232739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例</a:t>
            </a: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4 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考虑问题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8">
                <a:extLst>
                  <a:ext uri="{FF2B5EF4-FFF2-40B4-BE49-F238E27FC236}">
                    <a16:creationId xmlns:a16="http://schemas.microsoft.com/office/drawing/2014/main" id="{A132D66E-612E-43C7-9E51-B9E822111F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8101" y="4331305"/>
                <a:ext cx="3205173" cy="5735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对偶问题</a:t>
                </a:r>
                <a:r>
                  <a:rPr kumimoji="0"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𝜆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𝜆</m:t>
                            </m:r>
                          </m:e>
                        </m:d>
                      </m:e>
                    </m:func>
                  </m:oMath>
                </a14:m>
                <a:endParaRPr kumimoji="0"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1" name="Text Box 8">
                <a:extLst>
                  <a:ext uri="{FF2B5EF4-FFF2-40B4-BE49-F238E27FC236}">
                    <a16:creationId xmlns:a16="http://schemas.microsoft.com/office/drawing/2014/main" id="{A132D66E-612E-43C7-9E51-B9E822111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8101" y="4331305"/>
                <a:ext cx="3205173" cy="573555"/>
              </a:xfrm>
              <a:prstGeom prst="rect">
                <a:avLst/>
              </a:prstGeom>
              <a:blipFill>
                <a:blip r:embed="rId7"/>
                <a:stretch>
                  <a:fillRect l="-2852" t="-11702" b="-638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C5CD5AA6-E178-4C67-BDFE-3CBD5485D7D0}"/>
                  </a:ext>
                </a:extLst>
              </p:cNvPr>
              <p:cNvSpPr/>
              <p:nvPr/>
            </p:nvSpPr>
            <p:spPr>
              <a:xfrm>
                <a:off x="5402119" y="3139105"/>
                <a:ext cx="3385542" cy="9161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𝑞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𝜆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4+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𝜆</m:t>
                                </m:r>
                                <m:r>
                                  <a:rPr lang="en-US" altLang="zh-CN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𝜆</m:t>
                                </m:r>
                                <m:r>
                                  <a:rPr lang="zh-CN" alt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≤2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𝜆</m:t>
                                </m:r>
                                <m:r>
                                  <a:rPr lang="en-US" altLang="zh-CN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𝜆</m:t>
                                </m:r>
                                <m:r>
                                  <a:rPr lang="en-US" altLang="zh-CN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&gt;2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C5CD5AA6-E178-4C67-BDFE-3CBD5485D7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119" y="3139105"/>
                <a:ext cx="3385542" cy="91614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19B3536-80AE-478F-A982-0BEC5B65AFCF}"/>
                  </a:ext>
                </a:extLst>
              </p:cNvPr>
              <p:cNvSpPr txBox="1"/>
              <p:nvPr/>
            </p:nvSpPr>
            <p:spPr>
              <a:xfrm>
                <a:off x="5125214" y="1514446"/>
                <a:ext cx="3077766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原始问题的解和最优值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∗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19B3536-80AE-478F-A982-0BEC5B65A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214" y="1514446"/>
                <a:ext cx="3077766" cy="738664"/>
              </a:xfrm>
              <a:prstGeom prst="rect">
                <a:avLst/>
              </a:prstGeom>
              <a:blipFill>
                <a:blip r:embed="rId9"/>
                <a:stretch>
                  <a:fillRect l="-6139" t="-12295" r="-4950" b="-172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31B274C-B8EB-43F7-80D0-B35E29E7D867}"/>
                  </a:ext>
                </a:extLst>
              </p:cNvPr>
              <p:cNvSpPr txBox="1"/>
              <p:nvPr/>
            </p:nvSpPr>
            <p:spPr>
              <a:xfrm>
                <a:off x="1161804" y="5187194"/>
                <a:ext cx="3077766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对偶问题的解和最优值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=2,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31B274C-B8EB-43F7-80D0-B35E29E7D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804" y="5187194"/>
                <a:ext cx="3077766" cy="738664"/>
              </a:xfrm>
              <a:prstGeom prst="rect">
                <a:avLst/>
              </a:prstGeom>
              <a:blipFill>
                <a:blip r:embed="rId10"/>
                <a:stretch>
                  <a:fillRect l="-6151" t="-13223" r="-5159" b="-132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12761412-090A-4C96-8895-4FD3B085AA65}"/>
              </a:ext>
            </a:extLst>
          </p:cNvPr>
          <p:cNvSpPr/>
          <p:nvPr/>
        </p:nvSpPr>
        <p:spPr>
          <a:xfrm>
            <a:off x="4919035" y="4519767"/>
            <a:ext cx="35169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下面研究对偶问题的最优解存在，且对偶间隙</a:t>
            </a:r>
            <a:r>
              <a:rPr lang="zh-CN" altLang="en-US" dirty="0">
                <a:solidFill>
                  <a:srgbClr val="7030A0"/>
                </a:solidFill>
                <a:latin typeface="+mn-ea"/>
                <a:ea typeface="+mn-ea"/>
              </a:rPr>
              <a:t>为零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的</a:t>
            </a:r>
            <a:r>
              <a:rPr lang="zh-CN" altLang="en-US" dirty="0">
                <a:solidFill>
                  <a:srgbClr val="C00000"/>
                </a:solidFill>
                <a:latin typeface="+mn-ea"/>
                <a:ea typeface="+mn-ea"/>
              </a:rPr>
              <a:t>充分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条件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!</a:t>
            </a:r>
            <a:endParaRPr lang="zh-CN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72336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6" grpId="0" animBg="1"/>
      <p:bldP spid="17" grpId="0"/>
      <p:bldP spid="18" grpId="0"/>
      <p:bldP spid="21" grpId="0"/>
      <p:bldP spid="23" grpId="0"/>
      <p:bldP spid="25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55333" y="216065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如何判断一个系统无解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F83D6C9-DFB5-42AB-9178-56E2AAF2C0F1}"/>
                  </a:ext>
                </a:extLst>
              </p:cNvPr>
              <p:cNvSpPr txBox="1"/>
              <p:nvPr/>
            </p:nvSpPr>
            <p:spPr>
              <a:xfrm>
                <a:off x="484744" y="902328"/>
                <a:ext cx="7821974" cy="9935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minimize</m:t>
                              </m:r>
                            </m:e>
                            <m:lim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𝒙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lim>
                          </m:limLow>
                        </m:e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                                  </m:t>
                          </m:r>
                        </m:e>
                      </m:mr>
                      <m:m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         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subject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to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≤0,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=1,⋯,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</m:e>
                      </m:mr>
                    </m:m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IC</m:t>
                    </m:r>
                    <m:r>
                      <m:rPr>
                        <m:sty m:val="p"/>
                      </m:rP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F83D6C9-DFB5-42AB-9178-56E2AAF2C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44" y="902328"/>
                <a:ext cx="7821974" cy="9935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7219600-E156-4ED4-915E-835DC5861712}"/>
                  </a:ext>
                </a:extLst>
              </p:cNvPr>
              <p:cNvSpPr txBox="1"/>
              <p:nvPr/>
            </p:nvSpPr>
            <p:spPr>
              <a:xfrm>
                <a:off x="782733" y="4260225"/>
                <a:ext cx="6862973" cy="1270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解答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：假设存在非负权重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⋯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使得不等式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algn="just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𝒙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𝒙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)</m:t>
                        </m:r>
                      </m:e>
                    </m:nary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&lt;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𝑐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   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上无解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7219600-E156-4ED4-915E-835DC5861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33" y="4260225"/>
                <a:ext cx="6862973" cy="1270989"/>
              </a:xfrm>
              <a:prstGeom prst="rect">
                <a:avLst/>
              </a:prstGeom>
              <a:blipFill>
                <a:blip r:embed="rId5"/>
                <a:stretch>
                  <a:fillRect l="-1155" t="-16346" b="-389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A5FFDC2C-F7EC-4E3E-BF2D-B9838160423C}"/>
              </a:ext>
            </a:extLst>
          </p:cNvPr>
          <p:cNvGrpSpPr/>
          <p:nvPr/>
        </p:nvGrpSpPr>
        <p:grpSpPr>
          <a:xfrm>
            <a:off x="1804585" y="5061483"/>
            <a:ext cx="5409999" cy="1215399"/>
            <a:chOff x="1804585" y="5061483"/>
            <a:chExt cx="5409999" cy="1215399"/>
          </a:xfrm>
        </p:grpSpPr>
        <p:sp>
          <p:nvSpPr>
            <p:cNvPr id="7" name="箭头: 上下 6">
              <a:extLst>
                <a:ext uri="{FF2B5EF4-FFF2-40B4-BE49-F238E27FC236}">
                  <a16:creationId xmlns:a16="http://schemas.microsoft.com/office/drawing/2014/main" id="{032E1B34-48C3-4F90-B566-EE75D60E42EE}"/>
                </a:ext>
              </a:extLst>
            </p:cNvPr>
            <p:cNvSpPr/>
            <p:nvPr/>
          </p:nvSpPr>
          <p:spPr bwMode="auto">
            <a:xfrm>
              <a:off x="3938799" y="5061483"/>
              <a:ext cx="324730" cy="619442"/>
            </a:xfrm>
            <a:prstGeom prst="up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1E6C422F-F5AF-4B1B-8555-987843FC75E6}"/>
                    </a:ext>
                  </a:extLst>
                </p:cNvPr>
                <p:cNvSpPr txBox="1"/>
                <p:nvPr/>
              </p:nvSpPr>
              <p:spPr>
                <a:xfrm>
                  <a:off x="1804585" y="5703776"/>
                  <a:ext cx="5409999" cy="5731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14:m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∃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≥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0</m:t>
                      </m:r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: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∈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  <m:r>
                                <m:rPr>
                                  <m:nor/>
                                </m:rPr>
                                <a:rPr lang="zh-CN" altLang="en-US" dirty="0"/>
                                <m:t> 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𝒙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≥</m:t>
                      </m:r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𝑐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1E6C422F-F5AF-4B1B-8555-987843FC75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4585" y="5703776"/>
                  <a:ext cx="5409999" cy="573106"/>
                </a:xfrm>
                <a:prstGeom prst="rect">
                  <a:avLst/>
                </a:prstGeom>
                <a:blipFill>
                  <a:blip r:embed="rId6"/>
                  <a:stretch>
                    <a:fillRect l="-113" t="-104255" b="-1393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F6488798-6290-42E9-9780-A4B8D3DFD455}"/>
              </a:ext>
            </a:extLst>
          </p:cNvPr>
          <p:cNvGrpSpPr/>
          <p:nvPr/>
        </p:nvGrpSpPr>
        <p:grpSpPr>
          <a:xfrm>
            <a:off x="749682" y="2157094"/>
            <a:ext cx="7152481" cy="2038741"/>
            <a:chOff x="749682" y="2157094"/>
            <a:chExt cx="7152481" cy="2038741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5124958B-39BC-4D92-B4DE-3FBCEF0FD924}"/>
                </a:ext>
              </a:extLst>
            </p:cNvPr>
            <p:cNvGrpSpPr/>
            <p:nvPr/>
          </p:nvGrpSpPr>
          <p:grpSpPr>
            <a:xfrm>
              <a:off x="749682" y="2157094"/>
              <a:ext cx="5241949" cy="2038741"/>
              <a:chOff x="749682" y="2157094"/>
              <a:chExt cx="5241949" cy="203874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C37E12C5-609F-89CD-CAA3-A2FA516497DF}"/>
                      </a:ext>
                    </a:extLst>
                  </p:cNvPr>
                  <p:cNvSpPr txBox="1"/>
                  <p:nvPr/>
                </p:nvSpPr>
                <p:spPr>
                  <a:xfrm>
                    <a:off x="749682" y="2157094"/>
                    <a:ext cx="524194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342900" indent="-342900" algn="just">
                      <a:buFont typeface="Wingdings" panose="05000000000000000000" pitchFamily="2" charset="2"/>
                      <a:buChar char="l"/>
                    </a:pPr>
                    <a:r>
                      <a:rPr lang="zh-CN" altLang="en-US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a:t>问题</a:t>
                    </a:r>
                    <a:r>
                      <a: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a:t>：已知常数</a:t>
                    </a:r>
                    <a14:m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𝑐</m:t>
                        </m:r>
                      </m:oMath>
                    </a14:m>
                    <a:r>
                      <a:rPr lang="en-US" altLang="zh-CN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a:t>. </a:t>
                    </a:r>
                    <a:r>
                      <a: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a:t>如何验证系统</a:t>
                    </a:r>
                    <a:endPara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C37E12C5-609F-89CD-CAA3-A2FA516497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9682" y="2157094"/>
                    <a:ext cx="5241949" cy="46166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628" t="-14474" b="-3026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矩形 8">
                    <a:extLst>
                      <a:ext uri="{FF2B5EF4-FFF2-40B4-BE49-F238E27FC236}">
                        <a16:creationId xmlns:a16="http://schemas.microsoft.com/office/drawing/2014/main" id="{F9371378-0476-4BBF-A823-E8A54C4B6F79}"/>
                      </a:ext>
                    </a:extLst>
                  </p:cNvPr>
                  <p:cNvSpPr/>
                  <p:nvPr/>
                </p:nvSpPr>
                <p:spPr>
                  <a:xfrm>
                    <a:off x="2067729" y="2999861"/>
                    <a:ext cx="3161442" cy="49141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≤0,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=1,⋯,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" name="矩形 8">
                    <a:extLst>
                      <a:ext uri="{FF2B5EF4-FFF2-40B4-BE49-F238E27FC236}">
                        <a16:creationId xmlns:a16="http://schemas.microsoft.com/office/drawing/2014/main" id="{F9371378-0476-4BBF-A823-E8A54C4B6F7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67729" y="2999861"/>
                    <a:ext cx="3161442" cy="49141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11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矩形 9">
                    <a:extLst>
                      <a:ext uri="{FF2B5EF4-FFF2-40B4-BE49-F238E27FC236}">
                        <a16:creationId xmlns:a16="http://schemas.microsoft.com/office/drawing/2014/main" id="{BD84C0FC-9175-405A-BFC5-70856A622E3E}"/>
                      </a:ext>
                    </a:extLst>
                  </p:cNvPr>
                  <p:cNvSpPr/>
                  <p:nvPr/>
                </p:nvSpPr>
                <p:spPr>
                  <a:xfrm>
                    <a:off x="2177899" y="2561954"/>
                    <a:ext cx="1421415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&lt;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0" name="矩形 9">
                    <a:extLst>
                      <a:ext uri="{FF2B5EF4-FFF2-40B4-BE49-F238E27FC236}">
                        <a16:creationId xmlns:a16="http://schemas.microsoft.com/office/drawing/2014/main" id="{BD84C0FC-9175-405A-BFC5-70856A622E3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77899" y="2561954"/>
                    <a:ext cx="1421415" cy="461665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429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矩形 2">
                    <a:extLst>
                      <a:ext uri="{FF2B5EF4-FFF2-40B4-BE49-F238E27FC236}">
                        <a16:creationId xmlns:a16="http://schemas.microsoft.com/office/drawing/2014/main" id="{245B9EA1-136B-4D4D-B7FA-EFBE44E5B0C2}"/>
                      </a:ext>
                    </a:extLst>
                  </p:cNvPr>
                  <p:cNvSpPr/>
                  <p:nvPr/>
                </p:nvSpPr>
                <p:spPr>
                  <a:xfrm>
                    <a:off x="2630831" y="3415736"/>
                    <a:ext cx="1003993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∈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" name="矩形 2">
                    <a:extLst>
                      <a:ext uri="{FF2B5EF4-FFF2-40B4-BE49-F238E27FC236}">
                        <a16:creationId xmlns:a16="http://schemas.microsoft.com/office/drawing/2014/main" id="{245B9EA1-136B-4D4D-B7FA-EFBE44E5B0C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30831" y="3415736"/>
                    <a:ext cx="1003993" cy="461665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E1B1542-CC67-40A0-BAD7-2E7FA62DAE57}"/>
                  </a:ext>
                </a:extLst>
              </p:cNvPr>
              <p:cNvSpPr txBox="1"/>
              <p:nvPr/>
            </p:nvSpPr>
            <p:spPr>
              <a:xfrm>
                <a:off x="1204805" y="3734170"/>
                <a:ext cx="11995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无解？</a:t>
                </a:r>
                <a:endParaRPr lang="en-US" altLang="zh-CN" dirty="0">
                  <a:solidFill>
                    <a:srgbClr val="0070C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90DCC1F-740D-4DB4-9F62-C8FDA3744CC6}"/>
                </a:ext>
              </a:extLst>
            </p:cNvPr>
            <p:cNvSpPr txBox="1"/>
            <p:nvPr/>
          </p:nvSpPr>
          <p:spPr>
            <a:xfrm>
              <a:off x="7118501" y="3130227"/>
              <a:ext cx="7836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(I)</a:t>
              </a:r>
              <a:endParaRPr lang="zh-CN" alt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89631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55333" y="216065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凸择一定理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7219600-E156-4ED4-915E-835DC5861712}"/>
                  </a:ext>
                </a:extLst>
              </p:cNvPr>
              <p:cNvSpPr txBox="1"/>
              <p:nvPr/>
            </p:nvSpPr>
            <p:spPr>
              <a:xfrm>
                <a:off x="691711" y="941438"/>
                <a:ext cx="78904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定理</a:t>
                </a:r>
                <a:r>
                  <a:rPr lang="en-US" altLang="zh-CN" dirty="0">
                    <a:solidFill>
                      <a:srgbClr val="0070C0"/>
                    </a:solidFill>
                    <a:latin typeface="+mj-lt"/>
                    <a:ea typeface="黑体" panose="02010609060101010101" pitchFamily="49" charset="-122"/>
                    <a:cs typeface="Arial" panose="020B0604020202020204" pitchFamily="34" charset="0"/>
                  </a:rPr>
                  <a:t>5.10.1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考虑关于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𝒙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的系统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(I)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和与之相伴的关于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𝝁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的系统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7219600-E156-4ED4-915E-835DC5861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11" y="941438"/>
                <a:ext cx="7890429" cy="461665"/>
              </a:xfrm>
              <a:prstGeom prst="rect">
                <a:avLst/>
              </a:prstGeom>
              <a:blipFill>
                <a:blip r:embed="rId4"/>
                <a:stretch>
                  <a:fillRect l="-1158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D43B8D2-D9DF-46C0-B362-CC20B1B582A7}"/>
                  </a:ext>
                </a:extLst>
              </p:cNvPr>
              <p:cNvSpPr txBox="1"/>
              <p:nvPr/>
            </p:nvSpPr>
            <p:spPr>
              <a:xfrm>
                <a:off x="1396163" y="1298192"/>
                <a:ext cx="5409999" cy="7564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2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200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∈</m:t>
                              </m:r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  <m:r>
                                <m:rPr>
                                  <m:nor/>
                                </m:rPr>
                                <a:rPr lang="zh-CN" altLang="en-US" sz="2200" dirty="0"/>
                                <m:t> 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+</m:t>
                          </m:r>
                        </m:e>
                      </m:func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sz="2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sz="2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altLang="zh-CN" sz="2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𝒙</m:t>
                          </m:r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2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≥</m:t>
                      </m:r>
                      <m:r>
                        <a:rPr lang="en-US" altLang="zh-CN" sz="2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𝑐</m:t>
                      </m:r>
                    </m:oMath>
                  </m:oMathPara>
                </a14:m>
                <a:endParaRPr lang="en-US" altLang="zh-CN" sz="22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D43B8D2-D9DF-46C0-B362-CC20B1B58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163" y="1298192"/>
                <a:ext cx="5409999" cy="7564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62C30E7-C49D-4ECE-AD9F-14047F5F6C7B}"/>
                  </a:ext>
                </a:extLst>
              </p:cNvPr>
              <p:cNvSpPr/>
              <p:nvPr/>
            </p:nvSpPr>
            <p:spPr>
              <a:xfrm>
                <a:off x="3312754" y="1899399"/>
                <a:ext cx="27080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≥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0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⋯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≥0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62C30E7-C49D-4ECE-AD9F-14047F5F6C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754" y="1899399"/>
                <a:ext cx="2708049" cy="461665"/>
              </a:xfrm>
              <a:prstGeom prst="rect">
                <a:avLst/>
              </a:prstGeom>
              <a:blipFill>
                <a:blip r:embed="rId6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7E1F1C9E-7E38-42CA-B1D3-51178A4E9015}"/>
              </a:ext>
            </a:extLst>
          </p:cNvPr>
          <p:cNvSpPr txBox="1"/>
          <p:nvPr/>
        </p:nvSpPr>
        <p:spPr>
          <a:xfrm>
            <a:off x="6964175" y="1734668"/>
            <a:ext cx="783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(II)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BB8B5E2-D7F4-423F-936B-DF79205E80ED}"/>
              </a:ext>
            </a:extLst>
          </p:cNvPr>
          <p:cNvSpPr txBox="1"/>
          <p:nvPr/>
        </p:nvSpPr>
        <p:spPr>
          <a:xfrm>
            <a:off x="746796" y="2339366"/>
            <a:ext cx="5885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 (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平凡部分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 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如果</a:t>
            </a:r>
            <a:r>
              <a:rPr lang="en-US" altLang="zh-CN" dirty="0">
                <a:solidFill>
                  <a:schemeClr val="tx1"/>
                </a:solidFill>
              </a:rPr>
              <a:t>(II)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有解，那么</a:t>
            </a:r>
            <a:r>
              <a:rPr lang="en-US" altLang="zh-CN" dirty="0">
                <a:solidFill>
                  <a:schemeClr val="tx1"/>
                </a:solidFill>
              </a:rPr>
              <a:t>(I)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无解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FE09E32-0513-4CDF-A17D-63DD13AE941C}"/>
                  </a:ext>
                </a:extLst>
              </p:cNvPr>
              <p:cNvSpPr txBox="1"/>
              <p:nvPr/>
            </p:nvSpPr>
            <p:spPr>
              <a:xfrm>
                <a:off x="713745" y="2781205"/>
                <a:ext cx="8265002" cy="1973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ii) (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非平凡部分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)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如果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(I)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无解，</a:t>
                </a:r>
                <a:r>
                  <a:rPr lang="el-GR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  <m:r>
                      <m:rPr>
                        <m:nor/>
                      </m:rPr>
                      <a: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是凸集</m:t>
                    </m:r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，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∀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在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上凸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</a:p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并且</a:t>
                </a:r>
                <a:r>
                  <a:rPr lang="zh-CN" altLang="en-US" dirty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子系统</a:t>
                </a:r>
                <a:endParaRPr lang="en-US" altLang="zh-CN" dirty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just"/>
                <a:endParaRPr lang="en-US" altLang="zh-CN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just"/>
                <a:r>
                  <a:rPr lang="en-US" altLang="zh-CN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</a:t>
                </a:r>
              </a:p>
              <a:p>
                <a:pPr algn="just"/>
                <a:r>
                  <a:rPr lang="en-US" altLang="zh-CN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   </a:t>
                </a:r>
                <a:r>
                  <a:rPr lang="zh-CN" altLang="en-US" dirty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有解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(</a:t>
                </a:r>
                <a:r>
                  <a:rPr lang="en-US" altLang="zh-CN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Slater</a:t>
                </a:r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条件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，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那么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(II)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有解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FE09E32-0513-4CDF-A17D-63DD13AE9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745" y="2781205"/>
                <a:ext cx="8265002" cy="1973874"/>
              </a:xfrm>
              <a:prstGeom prst="rect">
                <a:avLst/>
              </a:prstGeom>
              <a:blipFill>
                <a:blip r:embed="rId7"/>
                <a:stretch>
                  <a:fillRect l="-1106" t="-3395" b="-6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E652633E-37AC-4F61-9235-0BB6C04471A4}"/>
                  </a:ext>
                </a:extLst>
              </p:cNvPr>
              <p:cNvSpPr/>
              <p:nvPr/>
            </p:nvSpPr>
            <p:spPr>
              <a:xfrm>
                <a:off x="2882975" y="3429510"/>
                <a:ext cx="3169778" cy="4914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&lt;</m:t>
                      </m:r>
                      <m:r>
                        <a:rPr lang="en-US" altLang="zh-CN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0,</m:t>
                      </m:r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𝑗</m:t>
                      </m:r>
                      <m:r>
                        <a:rPr lang="en-US" altLang="zh-CN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=1,⋯,</m:t>
                      </m:r>
                      <m:r>
                        <a:rPr lang="en-US" altLang="zh-CN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E652633E-37AC-4F61-9235-0BB6C04471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2975" y="3429510"/>
                <a:ext cx="3169778" cy="491417"/>
              </a:xfrm>
              <a:prstGeom prst="rect">
                <a:avLst/>
              </a:prstGeom>
              <a:blipFill>
                <a:blip r:embed="rId8"/>
                <a:stretch>
                  <a:fillRect b="-1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0DA83D0B-BC84-4BF4-8D13-EB95E715EE61}"/>
                  </a:ext>
                </a:extLst>
              </p:cNvPr>
              <p:cNvSpPr/>
              <p:nvPr/>
            </p:nvSpPr>
            <p:spPr>
              <a:xfrm>
                <a:off x="3457093" y="3812338"/>
                <a:ext cx="100399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US" altLang="zh-CN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r>
                        <a:rPr lang="en-US" altLang="zh-CN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</m:oMath>
                  </m:oMathPara>
                </a14:m>
                <a:endParaRPr lang="zh-CN" alt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0DA83D0B-BC84-4BF4-8D13-EB95E715EE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093" y="3812338"/>
                <a:ext cx="1003993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850E9C41-7F2B-4E1B-AB62-A1015A1492E9}"/>
              </a:ext>
            </a:extLst>
          </p:cNvPr>
          <p:cNvSpPr txBox="1"/>
          <p:nvPr/>
        </p:nvSpPr>
        <p:spPr>
          <a:xfrm>
            <a:off x="823915" y="4746816"/>
            <a:ext cx="5631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证明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非平凡部分：假设</a:t>
            </a:r>
            <a:r>
              <a:rPr lang="en-US" altLang="zh-CN" dirty="0">
                <a:solidFill>
                  <a:schemeClr val="tx1"/>
                </a:solidFill>
              </a:rPr>
              <a:t>(I)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无解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考虑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  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9D3A7E3-DF31-4C11-9ABA-8233AF349D17}"/>
              </a:ext>
            </a:extLst>
          </p:cNvPr>
          <p:cNvGrpSpPr/>
          <p:nvPr/>
        </p:nvGrpSpPr>
        <p:grpSpPr>
          <a:xfrm>
            <a:off x="669122" y="5245171"/>
            <a:ext cx="8420349" cy="945141"/>
            <a:chOff x="669122" y="5311273"/>
            <a:chExt cx="8420349" cy="945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C52FA01D-43A6-407E-B7C0-EEB17E0987E3}"/>
                    </a:ext>
                  </a:extLst>
                </p:cNvPr>
                <p:cNvSpPr txBox="1"/>
                <p:nvPr/>
              </p:nvSpPr>
              <p:spPr>
                <a:xfrm>
                  <a:off x="669122" y="5311273"/>
                  <a:ext cx="8420349" cy="4804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≔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:∃</m:t>
                            </m:r>
                            <m:r>
                              <a:rPr lang="en-US" altLang="zh-CN" sz="2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2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 altLang="zh-CN" sz="22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US" altLang="zh-CN" sz="22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altLang="zh-CN" sz="22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 </m:t>
                            </m:r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altLang="zh-CN" sz="2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)≤</m:t>
                            </m:r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⋯</m:t>
                            </m:r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altLang="zh-CN" sz="2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)≤</m:t>
                            </m:r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sz="2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C52FA01D-43A6-407E-B7C0-EEB17E0987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122" y="5311273"/>
                  <a:ext cx="8420349" cy="480453"/>
                </a:xfrm>
                <a:prstGeom prst="rect">
                  <a:avLst/>
                </a:prstGeom>
                <a:blipFill>
                  <a:blip r:embed="rId10"/>
                  <a:stretch>
                    <a:fillRect b="-886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496B48EC-4B96-4E6F-A645-90F8AFB4435A}"/>
                    </a:ext>
                  </a:extLst>
                </p:cNvPr>
                <p:cNvSpPr txBox="1"/>
                <p:nvPr/>
              </p:nvSpPr>
              <p:spPr>
                <a:xfrm>
                  <a:off x="680139" y="5740695"/>
                  <a:ext cx="5963033" cy="5157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≔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⋯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496B48EC-4B96-4E6F-A645-90F8AFB443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139" y="5740695"/>
                  <a:ext cx="5963033" cy="51571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785FCBF-82E9-4EE3-8B27-E8A53E7CA5EE}"/>
                  </a:ext>
                </a:extLst>
              </p:cNvPr>
              <p:cNvSpPr txBox="1"/>
              <p:nvPr/>
            </p:nvSpPr>
            <p:spPr>
              <a:xfrm>
                <a:off x="845949" y="6114168"/>
                <a:ext cx="56319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𝑇</m:t>
                    </m:r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是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非空凸集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  <m:r>
                      <a:rPr lang="zh-CN" alt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∩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𝑇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=∅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785FCBF-82E9-4EE3-8B27-E8A53E7CA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949" y="6114168"/>
                <a:ext cx="5631969" cy="461665"/>
              </a:xfrm>
              <a:prstGeom prst="rect">
                <a:avLst/>
              </a:prstGeom>
              <a:blipFill>
                <a:blip r:embed="rId12"/>
                <a:stretch>
                  <a:fillRect l="-1732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61426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55333" y="216065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凸择一定理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续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70E84E2-1A9F-4FF1-9628-01C5757E8B17}"/>
                  </a:ext>
                </a:extLst>
              </p:cNvPr>
              <p:cNvSpPr txBox="1"/>
              <p:nvPr/>
            </p:nvSpPr>
            <p:spPr>
              <a:xfrm>
                <a:off x="713466" y="886353"/>
                <a:ext cx="7451527" cy="516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由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凸集分离定理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</a:t>
                </a:r>
                <a:r>
                  <a:rPr lang="pt-BR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∃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𝒂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pt-B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,⋯,</m:t>
                        </m:r>
                        <m:sSub>
                          <m:sSubPr>
                            <m:ctrlPr>
                              <a:rPr lang="pt-BR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pt-B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≠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𝟎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使得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70E84E2-1A9F-4FF1-9628-01C5757E8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466" y="886353"/>
                <a:ext cx="7451527" cy="516616"/>
              </a:xfrm>
              <a:prstGeom prst="rect">
                <a:avLst/>
              </a:prstGeom>
              <a:blipFill>
                <a:blip r:embed="rId4"/>
                <a:stretch>
                  <a:fillRect l="-1064" t="-9412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0DEE88A-07C3-4348-B596-8727123219B7}"/>
                  </a:ext>
                </a:extLst>
              </p:cNvPr>
              <p:cNvSpPr txBox="1"/>
              <p:nvPr/>
            </p:nvSpPr>
            <p:spPr>
              <a:xfrm>
                <a:off x="2902718" y="1335206"/>
                <a:ext cx="2734018" cy="498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fun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fun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0DEE88A-07C3-4348-B596-872712321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718" y="1335206"/>
                <a:ext cx="2734018" cy="4986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CE4AAD22-1579-465C-A9CB-2EA81D5B3DEA}"/>
              </a:ext>
            </a:extLst>
          </p:cNvPr>
          <p:cNvGrpSpPr/>
          <p:nvPr/>
        </p:nvGrpSpPr>
        <p:grpSpPr>
          <a:xfrm>
            <a:off x="724484" y="1734005"/>
            <a:ext cx="8107944" cy="803024"/>
            <a:chOff x="724484" y="1811124"/>
            <a:chExt cx="8107944" cy="803024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D0C7C80-F1EC-402D-9C3D-96047ECEFA46}"/>
                </a:ext>
              </a:extLst>
            </p:cNvPr>
            <p:cNvSpPr txBox="1"/>
            <p:nvPr/>
          </p:nvSpPr>
          <p:spPr>
            <a:xfrm>
              <a:off x="724484" y="1811124"/>
              <a:ext cx="65135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   从而</a:t>
              </a:r>
              <a:endPara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753092A4-D03F-4317-90EC-761478F2BAFD}"/>
                    </a:ext>
                  </a:extLst>
                </p:cNvPr>
                <p:cNvSpPr txBox="1"/>
                <p:nvPr/>
              </p:nvSpPr>
              <p:spPr>
                <a:xfrm>
                  <a:off x="1554217" y="2133632"/>
                  <a:ext cx="7278211" cy="48051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⋯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</m:fun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</a:rPr>
                    <a:t>      </a:t>
                  </a:r>
                  <a:r>
                    <a:rPr lang="en-US" altLang="zh-CN" dirty="0">
                      <a:solidFill>
                        <a:schemeClr val="tx1"/>
                      </a:solidFill>
                    </a:rPr>
                    <a:t>(5.10.1)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753092A4-D03F-4317-90EC-761478F2BA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4217" y="2133632"/>
                  <a:ext cx="7278211" cy="480516"/>
                </a:xfrm>
                <a:prstGeom prst="rect">
                  <a:avLst/>
                </a:prstGeom>
                <a:blipFill>
                  <a:blip r:embed="rId6"/>
                  <a:stretch>
                    <a:fillRect l="-1424" t="-18987" r="-1675" b="-151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F61241C-1078-4CB3-B235-06CC06FFA2D6}"/>
                  </a:ext>
                </a:extLst>
              </p:cNvPr>
              <p:cNvSpPr txBox="1"/>
              <p:nvPr/>
            </p:nvSpPr>
            <p:spPr>
              <a:xfrm>
                <a:off x="746518" y="2644049"/>
                <a:ext cx="36712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的结构知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𝒂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≥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𝟎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F61241C-1078-4CB3-B235-06CC06FFA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18" y="2644049"/>
                <a:ext cx="3671246" cy="461665"/>
              </a:xfrm>
              <a:prstGeom prst="rect">
                <a:avLst/>
              </a:prstGeom>
              <a:blipFill>
                <a:blip r:embed="rId7"/>
                <a:stretch>
                  <a:fillRect l="-2156" t="-14667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63AB47A-B558-49F2-B898-810DF73FDC2D}"/>
                  </a:ext>
                </a:extLst>
              </p:cNvPr>
              <p:cNvSpPr txBox="1"/>
              <p:nvPr/>
            </p:nvSpPr>
            <p:spPr>
              <a:xfrm>
                <a:off x="757534" y="3166742"/>
                <a:ext cx="37373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进一步观察到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&gt;0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 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63AB47A-B558-49F2-B898-810DF73FD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34" y="3166742"/>
                <a:ext cx="3737347" cy="461665"/>
              </a:xfrm>
              <a:prstGeom prst="rect">
                <a:avLst/>
              </a:prstGeom>
              <a:blipFill>
                <a:blip r:embed="rId8"/>
                <a:stretch>
                  <a:fillRect l="-2121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D4208C8C-37D7-4A0B-9F31-ADBA623BD766}"/>
              </a:ext>
            </a:extLst>
          </p:cNvPr>
          <p:cNvGrpSpPr/>
          <p:nvPr/>
        </p:nvGrpSpPr>
        <p:grpSpPr>
          <a:xfrm>
            <a:off x="2361805" y="3171643"/>
            <a:ext cx="6209320" cy="976277"/>
            <a:chOff x="2361805" y="3171643"/>
            <a:chExt cx="6209320" cy="9762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0BFE0B4E-5F02-4672-974B-E3D0760D6D96}"/>
                    </a:ext>
                  </a:extLst>
                </p:cNvPr>
                <p:cNvSpPr txBox="1"/>
                <p:nvPr/>
              </p:nvSpPr>
              <p:spPr>
                <a:xfrm>
                  <a:off x="3972625" y="3171643"/>
                  <a:ext cx="4598500" cy="5166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否则，</a:t>
                  </a:r>
                  <a14:m>
                    <m:oMath xmlns:m="http://schemas.openxmlformats.org/officeDocument/2006/math">
                      <m:r>
                        <a:rPr lang="en-US" altLang="zh-CN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𝟎</m:t>
                      </m:r>
                      <m:r>
                        <a:rPr lang="pt-BR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≠</m:t>
                      </m:r>
                      <m:d>
                        <m:dPr>
                          <m:ctrlPr>
                            <a:rPr lang="pt-BR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pt-BR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ea typeface="Cambria Math" panose="02040503050406030204" pitchFamily="18" charset="0"/>
                      <a:cs typeface="Arial" panose="020B0604020202020204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≥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𝟎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Arial" panose="020B0604020202020204" pitchFamily="34" charset="0"/>
                    </a:rPr>
                    <a:t>,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Arial" panose="020B0604020202020204" pitchFamily="34" charset="0"/>
                    </a:rPr>
                    <a:t>并且</a:t>
                  </a:r>
                  <a:endPara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0BFE0B4E-5F02-4672-974B-E3D0760D6D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2625" y="3171643"/>
                  <a:ext cx="4598500" cy="516616"/>
                </a:xfrm>
                <a:prstGeom prst="rect">
                  <a:avLst/>
                </a:prstGeom>
                <a:blipFill>
                  <a:blip r:embed="rId9"/>
                  <a:stretch>
                    <a:fillRect l="-2122" t="-9412" b="-1529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CC0F07DE-5969-4968-AA6C-ACAE6AD2F1EC}"/>
                    </a:ext>
                  </a:extLst>
                </p:cNvPr>
                <p:cNvSpPr txBox="1"/>
                <p:nvPr/>
              </p:nvSpPr>
              <p:spPr>
                <a:xfrm>
                  <a:off x="2361805" y="3667404"/>
                  <a:ext cx="4424288" cy="48051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⋯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</m:fun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</a:rPr>
                    <a:t>.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CC0F07DE-5969-4968-AA6C-ACAE6AD2F1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1805" y="3667404"/>
                  <a:ext cx="4424288" cy="480516"/>
                </a:xfrm>
                <a:prstGeom prst="rect">
                  <a:avLst/>
                </a:prstGeom>
                <a:blipFill>
                  <a:blip r:embed="rId10"/>
                  <a:stretch>
                    <a:fillRect l="-2342" t="-20513" r="-1240" b="-153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AF8D646E-D07B-4F60-8722-5A27D6657A89}"/>
                  </a:ext>
                </a:extLst>
              </p:cNvPr>
              <p:cNvSpPr txBox="1"/>
              <p:nvPr/>
            </p:nvSpPr>
            <p:spPr>
              <a:xfrm>
                <a:off x="783878" y="4136220"/>
                <a:ext cx="7749323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这与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Slater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条件：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</m:acc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lang="zh-CN" altLang="en-US" dirty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使得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</m:acc>
                      </m:e>
                    </m:d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&lt;0,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=1,⋯,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矛盾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AF8D646E-D07B-4F60-8722-5A27D6657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878" y="4136220"/>
                <a:ext cx="7749323" cy="491417"/>
              </a:xfrm>
              <a:prstGeom prst="rect">
                <a:avLst/>
              </a:prstGeom>
              <a:blipFill>
                <a:blip r:embed="rId11"/>
                <a:stretch>
                  <a:fillRect l="-1259" t="-13750" b="-23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A591BD83-B883-4465-998B-4E058AE14D5B}"/>
              </a:ext>
            </a:extLst>
          </p:cNvPr>
          <p:cNvGrpSpPr/>
          <p:nvPr/>
        </p:nvGrpSpPr>
        <p:grpSpPr>
          <a:xfrm>
            <a:off x="794895" y="4688458"/>
            <a:ext cx="4508528" cy="1505807"/>
            <a:chOff x="805912" y="4787611"/>
            <a:chExt cx="4508528" cy="15058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0E6CEAC9-FA13-455C-B9B6-5A74F95DEE55}"/>
                    </a:ext>
                  </a:extLst>
                </p:cNvPr>
                <p:cNvSpPr txBox="1"/>
                <p:nvPr/>
              </p:nvSpPr>
              <p:spPr>
                <a:xfrm>
                  <a:off x="805912" y="4787611"/>
                  <a:ext cx="450852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zh-CN" altLang="en-US" b="0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Arial" panose="020B0604020202020204" pitchFamily="34" charset="0"/>
                    </a:rPr>
                    <a:t>由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𝒂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≥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𝟎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，</a:t>
                  </a:r>
                  <a:r>
                    <a:rPr lang="en-US" altLang="zh-CN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&gt;0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和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(5.10.1)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得到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</a:t>
                  </a:r>
                  <a:endPara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0E6CEAC9-FA13-455C-B9B6-5A74F95DEE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912" y="4787611"/>
                  <a:ext cx="4508528" cy="461665"/>
                </a:xfrm>
                <a:prstGeom prst="rect">
                  <a:avLst/>
                </a:prstGeom>
                <a:blipFill>
                  <a:blip r:embed="rId12"/>
                  <a:stretch>
                    <a:fillRect l="-2027" t="-14474" r="-1622" b="-30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1F373AE1-BFC8-4037-A42A-46CA1A48ECA4}"/>
                    </a:ext>
                  </a:extLst>
                </p:cNvPr>
                <p:cNvSpPr txBox="1"/>
                <p:nvPr/>
              </p:nvSpPr>
              <p:spPr>
                <a:xfrm>
                  <a:off x="973677" y="5238257"/>
                  <a:ext cx="3911905" cy="10551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limLow>
                                <m:limLow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groupChr>
                                    <m:groupChrPr>
                                      <m:chr m:val="⏟"/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groupChr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zh-CN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</m:e>
                                  </m:groupChr>
                                </m:e>
                                <m:lim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≥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lim>
                              </m:limLow>
                            </m:e>
                          </m:nary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</a:rPr>
                    <a:t>.</a:t>
                  </a:r>
                  <a:r>
                    <a:rPr lang="zh-CN" altLang="en-US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1F373AE1-BFC8-4037-A42A-46CA1A48EC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677" y="5238257"/>
                  <a:ext cx="3911905" cy="1055161"/>
                </a:xfrm>
                <a:prstGeom prst="rect">
                  <a:avLst/>
                </a:prstGeom>
                <a:blipFill>
                  <a:blip r:embed="rId13"/>
                  <a:stretch>
                    <a:fillRect r="-23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A72EF744-19DC-4663-9B1E-57F6EA52EEA9}"/>
                  </a:ext>
                </a:extLst>
              </p:cNvPr>
              <p:cNvSpPr/>
              <p:nvPr/>
            </p:nvSpPr>
            <p:spPr>
              <a:xfrm>
                <a:off x="4970229" y="5079468"/>
                <a:ext cx="4057549" cy="1503360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>
                <a:spAutoFit/>
              </a:bodyPr>
              <a:lstStyle/>
              <a:p>
                <a:r>
                  <a:rPr lang="zh-CN" altLang="en-US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松弛</a:t>
                </a:r>
                <a:r>
                  <a:rPr lang="en-US" altLang="zh-CN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Slater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条件：存在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acc>
                    <m:r>
                      <a:rPr lang="en-US" altLang="zh-CN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sz="22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2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ri</m:t>
                    </m:r>
                    <m:r>
                      <a:rPr lang="en-US" altLang="zh-CN" sz="2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sz="22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𝑔</m:t>
                    </m:r>
                    <m:d>
                      <m:d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≤0</m:t>
                    </m:r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且对非仿射函数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  <m:r>
                      <m:rPr>
                        <m:nor/>
                      </m:rPr>
                      <a:rPr lang="zh-CN" altLang="en-US" sz="22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满足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&lt;0</m:t>
                    </m:r>
                  </m:oMath>
                </a14:m>
                <a:r>
                  <a:rPr lang="en-US" altLang="zh-CN" sz="2200" dirty="0"/>
                  <a:t>,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这里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ri</m:t>
                    </m:r>
                    <m:r>
                      <a:rPr lang="en-US" altLang="zh-CN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m:rPr>
                        <m:nor/>
                      </m:rPr>
                      <a:rPr lang="zh-CN" altLang="en-US" sz="22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表示集合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的相对内部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zh-CN" altLang="en-US" sz="22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A72EF744-19DC-4663-9B1E-57F6EA52EE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229" y="5079468"/>
                <a:ext cx="4057549" cy="1503360"/>
              </a:xfrm>
              <a:prstGeom prst="rect">
                <a:avLst/>
              </a:prstGeom>
              <a:blipFill>
                <a:blip r:embed="rId14"/>
                <a:stretch>
                  <a:fillRect l="-1952" t="-4049" r="-1502" b="-60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E49BDF4-E33D-479F-BE49-048DF6F7DBB6}"/>
                  </a:ext>
                </a:extLst>
              </p:cNvPr>
              <p:cNvSpPr/>
              <p:nvPr/>
            </p:nvSpPr>
            <p:spPr>
              <a:xfrm>
                <a:off x="951643" y="6137770"/>
                <a:ext cx="41695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从而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⋯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是系统</a:t>
                </a:r>
                <a:r>
                  <a:rPr lang="en-US" altLang="zh-CN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(II)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的解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E49BDF4-E33D-479F-BE49-048DF6F7DB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43" y="6137770"/>
                <a:ext cx="4169539" cy="461665"/>
              </a:xfrm>
              <a:prstGeom prst="rect">
                <a:avLst/>
              </a:prstGeom>
              <a:blipFill>
                <a:blip r:embed="rId15"/>
                <a:stretch>
                  <a:fillRect l="-2193" t="-14474" r="-131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72120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2" grpId="0"/>
      <p:bldP spid="3" grpId="0" animBg="1"/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heme/theme1.xml><?xml version="1.0" encoding="utf-8"?>
<a:theme xmlns:a="http://schemas.openxmlformats.org/drawingml/2006/main" name="最优化理论与算法模板">
  <a:themeElements>
    <a:clrScheme name="最优化理论与算法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最优化理论与算法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30310</TotalTime>
  <Words>2435</Words>
  <Application>Microsoft Office PowerPoint</Application>
  <PresentationFormat>全屏显示(4:3)</PresentationFormat>
  <Paragraphs>258</Paragraphs>
  <Slides>21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大黑体</vt:lpstr>
      <vt:lpstr>仿宋_GB2312</vt:lpstr>
      <vt:lpstr>黑体</vt:lpstr>
      <vt:lpstr>宋体</vt:lpstr>
      <vt:lpstr>Arial</vt:lpstr>
      <vt:lpstr>Calibri</vt:lpstr>
      <vt:lpstr>Cambria Math</vt:lpstr>
      <vt:lpstr>Times New Roman</vt:lpstr>
      <vt:lpstr>Wingdings</vt:lpstr>
      <vt:lpstr>最优化理论与算法模板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北京航空航天大学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实用优化方法</dc:title>
  <dc:creator>刘红英</dc:creator>
  <cp:lastModifiedBy>BUAA</cp:lastModifiedBy>
  <cp:revision>4451</cp:revision>
  <cp:lastPrinted>2024-10-21T13:10:50Z</cp:lastPrinted>
  <dcterms:created xsi:type="dcterms:W3CDTF">1997-11-08T17:22:06Z</dcterms:created>
  <dcterms:modified xsi:type="dcterms:W3CDTF">2024-10-21T13:12:26Z</dcterms:modified>
</cp:coreProperties>
</file>