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</p:sldMasterIdLst>
  <p:notesMasterIdLst>
    <p:notesMasterId r:id="rId21"/>
  </p:notesMasterIdLst>
  <p:handoutMasterIdLst>
    <p:handoutMasterId r:id="rId22"/>
  </p:handoutMasterIdLst>
  <p:sldIdLst>
    <p:sldId id="567" r:id="rId2"/>
    <p:sldId id="695" r:id="rId3"/>
    <p:sldId id="697" r:id="rId4"/>
    <p:sldId id="698" r:id="rId5"/>
    <p:sldId id="705" r:id="rId6"/>
    <p:sldId id="568" r:id="rId7"/>
    <p:sldId id="693" r:id="rId8"/>
    <p:sldId id="571" r:id="rId9"/>
    <p:sldId id="570" r:id="rId10"/>
    <p:sldId id="572" r:id="rId11"/>
    <p:sldId id="573" r:id="rId12"/>
    <p:sldId id="574" r:id="rId13"/>
    <p:sldId id="575" r:id="rId14"/>
    <p:sldId id="577" r:id="rId15"/>
    <p:sldId id="578" r:id="rId16"/>
    <p:sldId id="580" r:id="rId17"/>
    <p:sldId id="581" r:id="rId18"/>
    <p:sldId id="582" r:id="rId19"/>
    <p:sldId id="583" r:id="rId20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DFB"/>
    <a:srgbClr val="7030A0"/>
    <a:srgbClr val="008080"/>
    <a:srgbClr val="000000"/>
    <a:srgbClr val="CC0000"/>
    <a:srgbClr val="FFCCFF"/>
    <a:srgbClr val="FFFF99"/>
    <a:srgbClr val="3399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>
      <p:cViewPr varScale="1">
        <p:scale>
          <a:sx n="57" d="100"/>
          <a:sy n="57" d="100"/>
        </p:scale>
        <p:origin x="1564" y="3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3" d="100"/>
          <a:sy n="43" d="100"/>
        </p:scale>
        <p:origin x="-1416" y="-90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1424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98">
              <a:defRPr/>
            </a:pPr>
            <a:r>
              <a:rPr lang="zh-CN" altLang="en-US" dirty="0"/>
              <a:t>已知不含零向量的</a:t>
            </a:r>
            <a:r>
              <a:rPr lang="en-US" altLang="zh-CN" dirty="0"/>
              <a:t>A-</a:t>
            </a:r>
            <a:r>
              <a:rPr lang="zh-CN" altLang="en-US" dirty="0"/>
              <a:t>共轭方向组</a:t>
            </a:r>
            <a:r>
              <a:rPr lang="en-US" altLang="zh-CN" dirty="0"/>
              <a:t> p_1,…,</a:t>
            </a:r>
            <a:r>
              <a:rPr lang="en-US" altLang="zh-CN" dirty="0" err="1"/>
              <a:t>p_n</a:t>
            </a:r>
            <a:r>
              <a:rPr lang="zh-CN" altLang="en-US" dirty="0"/>
              <a:t>，做变量替换</a:t>
            </a:r>
            <a:r>
              <a:rPr lang="en-US" altLang="zh-CN" dirty="0"/>
              <a:t>x=[p_1,…,</a:t>
            </a:r>
            <a:r>
              <a:rPr lang="en-US" altLang="zh-CN" dirty="0" err="1"/>
              <a:t>p_n</a:t>
            </a:r>
            <a:r>
              <a:rPr lang="en-US" altLang="zh-CN" dirty="0"/>
              <a:t>]y. </a:t>
            </a:r>
            <a:r>
              <a:rPr lang="zh-CN" altLang="en-US" dirty="0"/>
              <a:t>在</a:t>
            </a:r>
            <a:r>
              <a:rPr lang="en-US" altLang="zh-CN" dirty="0"/>
              <a:t>y-</a:t>
            </a:r>
            <a:r>
              <a:rPr lang="zh-CN" altLang="en-US" dirty="0"/>
              <a:t>空间，变量是可分离的，一次沿坐标轴做精确线搜索即可得到解；对应于在</a:t>
            </a:r>
            <a:r>
              <a:rPr lang="en-US" altLang="zh-CN" dirty="0"/>
              <a:t>x-</a:t>
            </a:r>
            <a:r>
              <a:rPr lang="zh-CN" altLang="en-US" dirty="0"/>
              <a:t>空间依次沿</a:t>
            </a:r>
            <a:r>
              <a:rPr lang="en-US" altLang="zh-CN" dirty="0"/>
              <a:t>p_1,…, </a:t>
            </a:r>
            <a:r>
              <a:rPr lang="en-US" altLang="zh-CN" dirty="0" err="1"/>
              <a:t>p_n</a:t>
            </a:r>
            <a:r>
              <a:rPr lang="zh-CN" altLang="en-US" dirty="0"/>
              <a:t>做线搜索</a:t>
            </a:r>
            <a:r>
              <a:rPr lang="en-US" altLang="zh-CN" dirty="0"/>
              <a:t>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071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i</a:t>
            </a:r>
            <a:r>
              <a:rPr lang="en-US" altLang="zh-CN" dirty="0"/>
              <a:t>&lt;k</a:t>
            </a:r>
            <a:r>
              <a:rPr lang="en-US" altLang="zh-CN" dirty="0">
                <a:sym typeface="Wingdings" panose="05000000000000000000" pitchFamily="2" charset="2"/>
              </a:rPr>
              <a:t>i+1&lt;k+1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83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直接针对强凸二次函数证明该结论，看哪里损失了性能，由此得到收敛更快的方法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45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迭代一步，直到找到</a:t>
            </a:r>
            <a:r>
              <a:rPr lang="en-US" altLang="zh-CN" dirty="0"/>
              <a:t>d_1, </a:t>
            </a:r>
            <a:r>
              <a:rPr lang="zh-CN" altLang="en-US" dirty="0"/>
              <a:t>后续同理可得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26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429577" y="6413539"/>
            <a:ext cx="35258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4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无约束优化的方法：共轭梯度法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69200" y="6414313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752214" y="6446598"/>
            <a:ext cx="24657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4.png"/><Relationship Id="rId5" Type="http://schemas.openxmlformats.org/officeDocument/2006/relationships/image" Target="../media/image7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0.png"/><Relationship Id="rId7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0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819150" y="222211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</a:p>
        </p:txBody>
      </p:sp>
      <p:sp>
        <p:nvSpPr>
          <p:cNvPr id="549895" name="Text Box 7"/>
          <p:cNvSpPr txBox="1">
            <a:spLocks noChangeArrowheads="1"/>
          </p:cNvSpPr>
          <p:nvPr/>
        </p:nvSpPr>
        <p:spPr bwMode="auto">
          <a:xfrm>
            <a:off x="642620" y="3099395"/>
            <a:ext cx="7759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Hestense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Stiefel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(1952</a:t>
            </a:r>
            <a:r>
              <a:rPr lang="zh-CN" altLang="en-US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提出！作为求解系数矩阵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对称正定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大规模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线性方程组的方法；</a:t>
            </a:r>
          </a:p>
        </p:txBody>
      </p:sp>
      <p:sp>
        <p:nvSpPr>
          <p:cNvPr id="549899" name="Text Box 11"/>
          <p:cNvSpPr txBox="1">
            <a:spLocks noChangeArrowheads="1"/>
          </p:cNvSpPr>
          <p:nvPr/>
        </p:nvSpPr>
        <p:spPr bwMode="auto">
          <a:xfrm>
            <a:off x="629285" y="3861396"/>
            <a:ext cx="809498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偏微分方程数值解、信号处理、参数估计和优化方法等相关计算问题中经常用该方法，通常使用</a:t>
            </a:r>
            <a:r>
              <a:rPr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预条件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共轭梯度法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PCG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！</a:t>
            </a:r>
          </a:p>
        </p:txBody>
      </p:sp>
      <p:grpSp>
        <p:nvGrpSpPr>
          <p:cNvPr id="2" name="组合 17"/>
          <p:cNvGrpSpPr>
            <a:grpSpLocks/>
          </p:cNvGrpSpPr>
          <p:nvPr/>
        </p:nvGrpSpPr>
        <p:grpSpPr bwMode="auto">
          <a:xfrm>
            <a:off x="4383856" y="1734016"/>
            <a:ext cx="2119313" cy="409575"/>
            <a:chOff x="5041900" y="1763980"/>
            <a:chExt cx="2119313" cy="409575"/>
          </a:xfrm>
        </p:grpSpPr>
        <p:sp>
          <p:nvSpPr>
            <p:cNvPr id="35852" name="左右箭头 15"/>
            <p:cNvSpPr>
              <a:spLocks noChangeArrowheads="1"/>
            </p:cNvSpPr>
            <p:nvPr/>
          </p:nvSpPr>
          <p:spPr bwMode="auto">
            <a:xfrm>
              <a:off x="5041900" y="1943100"/>
              <a:ext cx="800100" cy="152400"/>
            </a:xfrm>
            <a:prstGeom prst="leftRightArrow">
              <a:avLst>
                <a:gd name="adj1" fmla="val 50000"/>
                <a:gd name="adj2" fmla="val 49997"/>
              </a:avLst>
            </a:prstGeom>
            <a:solidFill>
              <a:schemeClr val="accent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anchor="b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853" name="Object 13"/>
                <p:cNvSpPr txBox="1"/>
                <p:nvPr/>
              </p:nvSpPr>
              <p:spPr bwMode="auto">
                <a:xfrm>
                  <a:off x="5989638" y="1763980"/>
                  <a:ext cx="1171575" cy="4095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zh-CN" altLang="en-US" b="1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zh-CN" altLang="en-US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5853" name="Object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89638" y="1763980"/>
                  <a:ext cx="1171575" cy="409575"/>
                </a:xfrm>
                <a:prstGeom prst="rect">
                  <a:avLst/>
                </a:prstGeom>
                <a:blipFill>
                  <a:blip r:embed="rId2"/>
                  <a:stretch>
                    <a:fillRect b="-8824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850" name="Text Box 9"/>
              <p:cNvSpPr txBox="1">
                <a:spLocks noChangeArrowheads="1"/>
              </p:cNvSpPr>
              <p:nvPr/>
            </p:nvSpPr>
            <p:spPr bwMode="auto">
              <a:xfrm>
                <a:off x="1744948" y="5925916"/>
                <a:ext cx="4470400" cy="5728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FR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共轭梯度法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zh-CN" alt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850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4948" y="5925916"/>
                <a:ext cx="4470400" cy="572849"/>
              </a:xfrm>
              <a:prstGeom prst="rect">
                <a:avLst/>
              </a:prstGeom>
              <a:blipFill>
                <a:blip r:embed="rId3"/>
                <a:stretch>
                  <a:fillRect l="-2044" t="-10638" b="-74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06" name="Text Box 17"/>
          <p:cNvSpPr txBox="1">
            <a:spLocks noChangeArrowheads="1"/>
          </p:cNvSpPr>
          <p:nvPr/>
        </p:nvSpPr>
        <p:spPr bwMode="auto">
          <a:xfrm>
            <a:off x="5289703" y="1036780"/>
            <a:ext cx="306966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系数矩阵对称正定的线性方程组的</a:t>
            </a:r>
            <a:r>
              <a:rPr lang="zh-CN" altLang="en-US" sz="2200" dirty="0">
                <a:solidFill>
                  <a:srgbClr val="7030A0"/>
                </a:solidFill>
                <a:latin typeface="黑体" pitchFamily="2" charset="-122"/>
                <a:ea typeface="黑体" pitchFamily="2" charset="-122"/>
              </a:rPr>
              <a:t>变分</a:t>
            </a:r>
            <a:r>
              <a:rPr lang="zh-CN" altLang="en-US" sz="22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刻画！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BAF11B-3CF1-4DBC-989D-508058B95DCF}"/>
                  </a:ext>
                </a:extLst>
              </p:cNvPr>
              <p:cNvSpPr txBox="1"/>
              <p:nvPr/>
            </p:nvSpPr>
            <p:spPr>
              <a:xfrm>
                <a:off x="730309" y="2476267"/>
                <a:ext cx="6831471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唯一极小点：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l-GR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CBAF11B-3CF1-4DBC-989D-508058B95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09" y="2476267"/>
                <a:ext cx="6831471" cy="470000"/>
              </a:xfrm>
              <a:prstGeom prst="rect">
                <a:avLst/>
              </a:prstGeom>
              <a:blipFill>
                <a:blip r:embed="rId4"/>
                <a:stretch>
                  <a:fillRect l="-1429" t="-12987" r="-625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C217B4-B44F-4E09-B39C-F436A18806AB}"/>
                  </a:ext>
                </a:extLst>
              </p:cNvPr>
              <p:cNvSpPr txBox="1"/>
              <p:nvPr/>
            </p:nvSpPr>
            <p:spPr>
              <a:xfrm>
                <a:off x="731052" y="1296735"/>
                <a:ext cx="4592673" cy="101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C217B4-B44F-4E09-B39C-F436A1880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52" y="1296735"/>
                <a:ext cx="4592673" cy="1016753"/>
              </a:xfrm>
              <a:prstGeom prst="rect">
                <a:avLst/>
              </a:prstGeom>
              <a:blipFill>
                <a:blip r:embed="rId5"/>
                <a:stretch>
                  <a:fillRect l="-2125" t="-6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57D59037-D11D-4F0F-8A88-D83EAE5B298D}"/>
              </a:ext>
            </a:extLst>
          </p:cNvPr>
          <p:cNvSpPr/>
          <p:nvPr/>
        </p:nvSpPr>
        <p:spPr>
          <a:xfrm>
            <a:off x="608820" y="5098413"/>
            <a:ext cx="77053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ea typeface="黑体" pitchFamily="2" charset="-122"/>
                <a:cs typeface="Times New Roman" pitchFamily="18" charset="0"/>
              </a:rPr>
              <a:t>Fletcher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-Reeves(1964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Polak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与</a:t>
            </a:r>
            <a:r>
              <a:rPr lang="en-US" altLang="zh-CN" b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Ribiere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(1969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年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等将其推广以极小化非二次函数！</a:t>
            </a:r>
          </a:p>
        </p:txBody>
      </p:sp>
    </p:spTree>
    <p:extLst>
      <p:ext uri="{BB962C8B-B14F-4D97-AF65-F5344CB8AC3E}">
        <p14:creationId xmlns:p14="http://schemas.microsoft.com/office/powerpoint/2010/main" val="34603582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4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5" grpId="0"/>
      <p:bldP spid="549899" grpId="0"/>
      <p:bldP spid="35850" grpId="0"/>
      <p:bldP spid="29706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BA16C27-C439-48BB-B33D-D090E4FC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7" y="2193975"/>
            <a:ext cx="6744387" cy="2739634"/>
          </a:xfrm>
          <a:prstGeom prst="rect">
            <a:avLst/>
          </a:prstGeom>
        </p:spPr>
      </p:pic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Text Box 3"/>
              <p:cNvSpPr txBox="1">
                <a:spLocks noChangeArrowheads="1"/>
              </p:cNvSpPr>
              <p:nvPr/>
            </p:nvSpPr>
            <p:spPr bwMode="auto">
              <a:xfrm>
                <a:off x="495300" y="1264743"/>
                <a:ext cx="8153400" cy="8302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定理</a:t>
                </a:r>
                <a:r>
                  <a:rPr lang="en-US" altLang="zh-CN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4.8.1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设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是共轭梯度法中使得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的最大整数，则 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m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≤  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，且对所有的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zh-CN" altLang="en-US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下列事实成立：　</a:t>
                </a:r>
              </a:p>
            </p:txBody>
          </p:sp>
        </mc:Choice>
        <mc:Fallback xmlns="">
          <p:sp>
            <p:nvSpPr>
              <p:cNvPr id="4096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" y="1264743"/>
                <a:ext cx="8153400" cy="830263"/>
              </a:xfrm>
              <a:prstGeom prst="rect">
                <a:avLst/>
              </a:prstGeom>
              <a:blipFill>
                <a:blip r:embed="rId3"/>
                <a:stretch>
                  <a:fillRect l="-1121" t="-6569" r="-972" b="-175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65" name="Text Box 8"/>
          <p:cNvSpPr txBox="1">
            <a:spLocks noChangeArrowheads="1"/>
          </p:cNvSpPr>
          <p:nvPr/>
        </p:nvSpPr>
        <p:spPr bwMode="auto">
          <a:xfrm>
            <a:off x="5577403" y="2221971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方向的共轭性</a:t>
            </a:r>
          </a:p>
        </p:txBody>
      </p:sp>
      <p:sp>
        <p:nvSpPr>
          <p:cNvPr id="40966" name="Text Box 9"/>
          <p:cNvSpPr txBox="1">
            <a:spLocks noChangeArrowheads="1"/>
          </p:cNvSpPr>
          <p:nvPr/>
        </p:nvSpPr>
        <p:spPr bwMode="auto">
          <a:xfrm>
            <a:off x="5577403" y="2740245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latin typeface="黑体" pitchFamily="2" charset="-122"/>
                <a:ea typeface="黑体" pitchFamily="2" charset="-122"/>
              </a:rPr>
              <a:t>梯度的正交性</a:t>
            </a:r>
          </a:p>
        </p:txBody>
      </p:sp>
      <p:sp>
        <p:nvSpPr>
          <p:cNvPr id="40967" name="Text Box 11"/>
          <p:cNvSpPr txBox="1">
            <a:spLocks noChangeArrowheads="1"/>
          </p:cNvSpPr>
          <p:nvPr/>
        </p:nvSpPr>
        <p:spPr bwMode="auto">
          <a:xfrm>
            <a:off x="5540171" y="3220972"/>
            <a:ext cx="207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zh-CN" altLang="en-US">
                <a:latin typeface="黑体" pitchFamily="2" charset="-122"/>
                <a:ea typeface="黑体" pitchFamily="2" charset="-122"/>
              </a:rPr>
              <a:t>下降性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0C4C10C-DA0E-4557-98D7-538C00861268}"/>
              </a:ext>
            </a:extLst>
          </p:cNvPr>
          <p:cNvGrpSpPr/>
          <p:nvPr/>
        </p:nvGrpSpPr>
        <p:grpSpPr>
          <a:xfrm>
            <a:off x="732319" y="4017550"/>
            <a:ext cx="6797511" cy="2241518"/>
            <a:chOff x="732319" y="4017550"/>
            <a:chExt cx="6797511" cy="224151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6A8370-389A-4C68-A1DE-573FC0207F0D}"/>
                </a:ext>
              </a:extLst>
            </p:cNvPr>
            <p:cNvSpPr txBox="1"/>
            <p:nvPr/>
          </p:nvSpPr>
          <p:spPr>
            <a:xfrm>
              <a:off x="3887138" y="4017550"/>
              <a:ext cx="3623898" cy="369332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sz="18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21EEE4-4BF7-4ABB-9363-EF180EE360D8}"/>
                </a:ext>
              </a:extLst>
            </p:cNvPr>
            <p:cNvSpPr txBox="1"/>
            <p:nvPr/>
          </p:nvSpPr>
          <p:spPr>
            <a:xfrm>
              <a:off x="3905932" y="4573692"/>
              <a:ext cx="3623898" cy="369332"/>
            </a:xfrm>
            <a:prstGeom prst="rect">
              <a:avLst/>
            </a:prstGeom>
            <a:solidFill>
              <a:srgbClr val="92D050">
                <a:alpha val="55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sz="1800" dirty="0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65645FF-1A26-4155-9756-40B62B27BBBE}"/>
                </a:ext>
              </a:extLst>
            </p:cNvPr>
            <p:cNvGrpSpPr/>
            <p:nvPr/>
          </p:nvGrpSpPr>
          <p:grpSpPr>
            <a:xfrm>
              <a:off x="732319" y="5298995"/>
              <a:ext cx="6373461" cy="960073"/>
              <a:chOff x="732319" y="5298995"/>
              <a:chExt cx="6373461" cy="9600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86D61CA-950F-4D74-B1A4-BB01F8F70198}"/>
                      </a:ext>
                    </a:extLst>
                  </p:cNvPr>
                  <p:cNvSpPr txBox="1"/>
                  <p:nvPr/>
                </p:nvSpPr>
                <p:spPr>
                  <a:xfrm>
                    <a:off x="732319" y="5298995"/>
                    <a:ext cx="32709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的</a:t>
                    </a:r>
                    <a14:m>
                      <m:oMath xmlns:m="http://schemas.openxmlformats.org/officeDocument/2006/math">
                        <m:r>
                          <a:rPr lang="en-US" altLang="zh-CN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oMath>
                    </a14:m>
                    <a: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阶</a:t>
                    </a:r>
                    <a:r>
                      <a:rPr lang="en-US" altLang="zh-CN" dirty="0" err="1">
                        <a:solidFill>
                          <a:srgbClr val="C00000"/>
                        </a:solidFill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Krylov</a:t>
                    </a:r>
                    <a:r>
                      <a:rPr lang="zh-CN" altLang="en-US" dirty="0">
                        <a:solidFill>
                          <a:srgbClr val="C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子空间</a:t>
                    </a:r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</mc:Choice>
            <mc:Fallback xmlns="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386D61CA-950F-4D74-B1A4-BB01F8F701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19" y="5298995"/>
                    <a:ext cx="327096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59" t="-14474" b="-3026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66AEC679-4621-4E99-82AC-0DC5A349E8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38220" y="5782794"/>
                <a:ext cx="5067560" cy="4762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409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043AA54-E5DA-4431-B744-135023A72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12" y="1682834"/>
            <a:ext cx="8410375" cy="3941071"/>
          </a:xfrm>
          <a:prstGeom prst="rect">
            <a:avLst/>
          </a:prstGeom>
        </p:spPr>
      </p:pic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819150" y="347067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FR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itchFamily="18" charset="0"/>
              </a:rPr>
              <a:t>共轭梯度法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711200" y="1187450"/>
            <a:ext cx="7099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不同：⊙ 计算梯度 </a:t>
            </a:r>
            <a:r>
              <a:rPr lang="en-US" altLang="zh-CN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⊙ </a:t>
            </a: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计算步长</a:t>
            </a:r>
          </a:p>
        </p:txBody>
      </p:sp>
      <p:sp>
        <p:nvSpPr>
          <p:cNvPr id="41990" name="Rectangle 8"/>
          <p:cNvSpPr>
            <a:spLocks noChangeArrowheads="1"/>
          </p:cNvSpPr>
          <p:nvPr/>
        </p:nvSpPr>
        <p:spPr bwMode="auto">
          <a:xfrm>
            <a:off x="819150" y="5747398"/>
            <a:ext cx="3170868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Fletcher-Reeves (1964)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913438" y="4414320"/>
            <a:ext cx="2620962" cy="950913"/>
            <a:chOff x="6383338" y="4660900"/>
            <a:chExt cx="2620962" cy="950913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6383338" y="4660900"/>
              <a:ext cx="2620962" cy="950913"/>
              <a:chOff x="4021" y="2936"/>
              <a:chExt cx="1651" cy="599"/>
            </a:xfrm>
          </p:grpSpPr>
          <p:pic>
            <p:nvPicPr>
              <p:cNvPr id="41991" name="Picture 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21" y="3241"/>
                <a:ext cx="145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1992" name="Text Box 10"/>
              <p:cNvSpPr txBox="1">
                <a:spLocks noChangeArrowheads="1"/>
              </p:cNvSpPr>
              <p:nvPr/>
            </p:nvSpPr>
            <p:spPr bwMode="auto">
              <a:xfrm>
                <a:off x="4168" y="2936"/>
                <a:ext cx="150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线搜索的参数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：</a:t>
                </a: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7670800" y="5118100"/>
              <a:ext cx="1181100" cy="461665"/>
            </a:xfrm>
            <a:prstGeom prst="rect">
              <a:avLst/>
            </a:prstGeom>
            <a:solidFill>
              <a:srgbClr val="92D050">
                <a:alpha val="62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420278" y="2335514"/>
            <a:ext cx="3631201" cy="33855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921891" y="3264927"/>
            <a:ext cx="2082800" cy="33855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911617" y="3653369"/>
            <a:ext cx="2813050" cy="338554"/>
          </a:xfrm>
          <a:prstGeom prst="rect">
            <a:avLst/>
          </a:prstGeom>
          <a:solidFill>
            <a:srgbClr val="92D050">
              <a:alpha val="56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 animBg="1"/>
      <p:bldP spid="5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19150" y="235162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其它版本的共轭梯度法</a:t>
            </a:r>
          </a:p>
        </p:txBody>
      </p:sp>
      <p:sp>
        <p:nvSpPr>
          <p:cNvPr id="557061" name="Text Box 5"/>
          <p:cNvSpPr txBox="1">
            <a:spLocks noChangeArrowheads="1"/>
          </p:cNvSpPr>
          <p:nvPr/>
        </p:nvSpPr>
        <p:spPr bwMode="auto">
          <a:xfrm>
            <a:off x="560388" y="4810125"/>
            <a:ext cx="828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严格凸二次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函数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+</a:t>
            </a:r>
            <a:r>
              <a:rPr kumimoji="0" lang="zh-CN" altLang="en-US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精确线搜索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确定步长，四个算法相同！</a:t>
            </a:r>
          </a:p>
        </p:txBody>
      </p:sp>
      <p:sp>
        <p:nvSpPr>
          <p:cNvPr id="557062" name="Text Box 6"/>
          <p:cNvSpPr txBox="1">
            <a:spLocks noChangeArrowheads="1"/>
          </p:cNvSpPr>
          <p:nvPr/>
        </p:nvSpPr>
        <p:spPr bwMode="auto">
          <a:xfrm>
            <a:off x="560388" y="5276850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⊙ 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FR-CG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的理论分析最完善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；</a:t>
            </a:r>
            <a:r>
              <a:rPr kumimoji="0" lang="en-US" altLang="zh-CN" sz="2200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PRP+-CG</a:t>
            </a:r>
            <a:r>
              <a:rPr kumimoji="0" lang="zh-CN" altLang="en-US" sz="22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的实际表现最好！</a:t>
            </a:r>
          </a:p>
        </p:txBody>
      </p:sp>
      <p:sp>
        <p:nvSpPr>
          <p:cNvPr id="43013" name="Rectangle 10"/>
          <p:cNvSpPr>
            <a:spLocks noChangeArrowheads="1"/>
          </p:cNvSpPr>
          <p:nvPr/>
        </p:nvSpPr>
        <p:spPr bwMode="auto">
          <a:xfrm>
            <a:off x="5073633" y="3036146"/>
            <a:ext cx="3294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Hestenes</a:t>
            </a:r>
            <a:r>
              <a:rPr lang="en-US" altLang="zh-CN" b="1" dirty="0">
                <a:solidFill>
                  <a:schemeClr val="tx1"/>
                </a:solidFill>
              </a:rPr>
              <a:t> –</a:t>
            </a:r>
            <a:r>
              <a:rPr lang="en-US" altLang="zh-CN" b="1" dirty="0" err="1">
                <a:solidFill>
                  <a:schemeClr val="tx1"/>
                </a:solidFill>
              </a:rPr>
              <a:t>Stiefel</a:t>
            </a:r>
            <a:r>
              <a:rPr lang="en-US" altLang="zh-CN" b="1" dirty="0">
                <a:solidFill>
                  <a:schemeClr val="tx1"/>
                </a:solidFill>
              </a:rPr>
              <a:t> (1952)</a:t>
            </a:r>
          </a:p>
        </p:txBody>
      </p:sp>
      <p:sp>
        <p:nvSpPr>
          <p:cNvPr id="43018" name="Rectangle 8"/>
          <p:cNvSpPr>
            <a:spLocks noChangeArrowheads="1"/>
          </p:cNvSpPr>
          <p:nvPr/>
        </p:nvSpPr>
        <p:spPr bwMode="auto">
          <a:xfrm>
            <a:off x="5269128" y="1274720"/>
            <a:ext cx="322575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sz="2000" b="1" dirty="0" err="1">
                <a:solidFill>
                  <a:schemeClr val="tx1"/>
                </a:solidFill>
              </a:rPr>
              <a:t>Polak-Ribi</a:t>
            </a:r>
            <a:r>
              <a:rPr lang="en-US" altLang="zh-CN" sz="2000" b="1" dirty="0" err="1"/>
              <a:t>é</a:t>
            </a:r>
            <a:r>
              <a:rPr lang="en-US" altLang="zh-CN" sz="2000" b="1" dirty="0" err="1">
                <a:solidFill>
                  <a:schemeClr val="tx1"/>
                </a:solidFill>
              </a:rPr>
              <a:t>re-Polyak</a:t>
            </a:r>
            <a:r>
              <a:rPr lang="en-US" altLang="zh-CN" sz="2000" b="1" dirty="0">
                <a:solidFill>
                  <a:schemeClr val="tx1"/>
                </a:solidFill>
              </a:rPr>
              <a:t>(1969)</a:t>
            </a:r>
          </a:p>
        </p:txBody>
      </p:sp>
      <p:sp>
        <p:nvSpPr>
          <p:cNvPr id="43019" name="Rectangle 10"/>
          <p:cNvSpPr>
            <a:spLocks noChangeArrowheads="1"/>
          </p:cNvSpPr>
          <p:nvPr/>
        </p:nvSpPr>
        <p:spPr bwMode="auto">
          <a:xfrm>
            <a:off x="5259915" y="3877578"/>
            <a:ext cx="24663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Dai –Yuan (1999)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9D94DF-F2EF-4817-91E2-A83BA6481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05" y="1128725"/>
            <a:ext cx="3480695" cy="7357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EC3A03-2F9F-4FC8-87EF-8DBD08959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82" y="2006225"/>
            <a:ext cx="2739732" cy="5216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7B822E-24E3-4FB8-BE21-D28194F77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7770" y="2794051"/>
            <a:ext cx="2815184" cy="7948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AAFEC0-DC64-4B27-A30F-E8D1299CE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7769" y="3826985"/>
            <a:ext cx="2466317" cy="630487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1" grpId="0"/>
      <p:bldP spid="5570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350992" y="4243388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终止条件</a:t>
            </a:r>
          </a:p>
        </p:txBody>
      </p:sp>
      <p:sp>
        <p:nvSpPr>
          <p:cNvPr id="44035" name="Text Box 6"/>
          <p:cNvSpPr txBox="1">
            <a:spLocks noChangeArrowheads="1"/>
          </p:cNvSpPr>
          <p:nvPr/>
        </p:nvSpPr>
        <p:spPr bwMode="auto">
          <a:xfrm>
            <a:off x="4630738" y="4646613"/>
            <a:ext cx="4427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或者迭代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10000</a:t>
            </a:r>
            <a:r>
              <a:rPr kumimoji="0" lang="zh-CN" altLang="en-US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次后终止</a:t>
            </a:r>
            <a:r>
              <a:rPr kumimoji="0" lang="en-US" altLang="zh-CN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41" name="Text Box 9"/>
              <p:cNvSpPr txBox="1">
                <a:spLocks noChangeArrowheads="1"/>
              </p:cNvSpPr>
              <p:nvPr/>
            </p:nvSpPr>
            <p:spPr bwMode="auto">
              <a:xfrm>
                <a:off x="339879" y="3717813"/>
                <a:ext cx="857408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 eaLnBrk="1" hangingPunct="1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非精确线搜索：满足参数</a:t>
                </a:r>
                <a14:m>
                  <m:oMath xmlns:m="http://schemas.openxmlformats.org/officeDocument/2006/math">
                    <m:r>
                      <a:rPr kumimoji="0"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𝜌</m:t>
                    </m:r>
                    <m:r>
                      <a:rPr kumimoji="0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10</m:t>
                        </m:r>
                      </m:e>
                      <m:sup>
                        <m:r>
                          <a:rPr kumimoji="0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−4</m:t>
                        </m:r>
                      </m:sup>
                    </m:sSup>
                    <m:r>
                      <a:rPr kumimoji="0"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和</m:t>
                    </m:r>
                    <m:r>
                      <a:rPr kumimoji="0" lang="zh-CN" alt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𝜎</m:t>
                    </m:r>
                    <m:r>
                      <a:rPr kumimoji="0"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=0.1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的强</a:t>
                </a:r>
                <a:r>
                  <a:rPr kumimoji="0"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Wolfe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条件</a:t>
                </a:r>
              </a:p>
            </p:txBody>
          </p:sp>
        </mc:Choice>
        <mc:Fallback xmlns="">
          <p:sp>
            <p:nvSpPr>
              <p:cNvPr id="44041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879" y="3717813"/>
                <a:ext cx="8574088" cy="461665"/>
              </a:xfrm>
              <a:prstGeom prst="rect">
                <a:avLst/>
              </a:prstGeom>
              <a:blipFill>
                <a:blip r:embed="rId2"/>
                <a:stretch>
                  <a:fillRect l="-996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7" name="Rectangle 11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共轭梯度法－数值表现</a:t>
            </a:r>
          </a:p>
        </p:txBody>
      </p:sp>
      <p:pic>
        <p:nvPicPr>
          <p:cNvPr id="44039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8" y="1246187"/>
            <a:ext cx="7556085" cy="2036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0" name="Text Box 16"/>
          <p:cNvSpPr txBox="1">
            <a:spLocks noChangeArrowheads="1"/>
          </p:cNvSpPr>
          <p:nvPr/>
        </p:nvSpPr>
        <p:spPr bwMode="auto">
          <a:xfrm>
            <a:off x="827469" y="5275059"/>
            <a:ext cx="355557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该终止条件值得借鉴！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24A52F8-8B38-44E7-8B2B-BE24EBBF2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49" y="4643234"/>
            <a:ext cx="3280122" cy="46057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819150" y="1143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共轭梯度法的收敛速率</a:t>
            </a:r>
          </a:p>
        </p:txBody>
      </p:sp>
      <p:sp>
        <p:nvSpPr>
          <p:cNvPr id="560132" name="Text Box 4"/>
          <p:cNvSpPr txBox="1">
            <a:spLocks noChangeArrowheads="1"/>
          </p:cNvSpPr>
          <p:nvPr/>
        </p:nvSpPr>
        <p:spPr bwMode="auto">
          <a:xfrm>
            <a:off x="509588" y="935831"/>
            <a:ext cx="83185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如果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有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kumimoji="0"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的特征值，则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迭代最多在 </a:t>
            </a:r>
            <a:r>
              <a:rPr kumimoji="0" lang="en-US" altLang="zh-CN" b="1" i="1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kumimoji="0" lang="en-US" altLang="zh-CN" b="1" i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en-US" altLang="zh-CN" i="1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步内终止</a:t>
            </a:r>
          </a:p>
        </p:txBody>
      </p:sp>
      <p:sp>
        <p:nvSpPr>
          <p:cNvPr id="560133" name="Rectangle 5"/>
          <p:cNvSpPr>
            <a:spLocks noChangeArrowheads="1"/>
          </p:cNvSpPr>
          <p:nvPr/>
        </p:nvSpPr>
        <p:spPr bwMode="auto">
          <a:xfrm>
            <a:off x="522287" y="1467233"/>
            <a:ext cx="80994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0" lang="zh-CN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⊙</a:t>
            </a:r>
            <a:r>
              <a:rPr kumimoji="0" lang="en-US" altLang="zh-CN" dirty="0">
                <a:solidFill>
                  <a:srgbClr val="FF0000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如果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的特征值出现在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</a:t>
            </a:r>
            <a:r>
              <a:rPr kumimoji="0"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个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不同的群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则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CG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 将在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r </a:t>
            </a:r>
          </a:p>
          <a:p>
            <a:pPr eaLnBrk="1" hangingPunct="1"/>
            <a:r>
              <a:rPr kumimoji="0"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   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步后得到问题的近似解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B94D70-9D3B-4E40-9276-A321D604E473}"/>
              </a:ext>
            </a:extLst>
          </p:cNvPr>
          <p:cNvGrpSpPr/>
          <p:nvPr/>
        </p:nvGrpSpPr>
        <p:grpSpPr>
          <a:xfrm>
            <a:off x="296259" y="2311235"/>
            <a:ext cx="7808913" cy="4372140"/>
            <a:chOff x="522287" y="2311235"/>
            <a:chExt cx="7808913" cy="437214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D8C55139-F220-4B9D-B335-65B9D6518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287" y="2311235"/>
              <a:ext cx="4685479" cy="3246839"/>
            </a:xfrm>
            <a:prstGeom prst="rect">
              <a:avLst/>
            </a:prstGeom>
          </p:spPr>
        </p:pic>
        <p:grpSp>
          <p:nvGrpSpPr>
            <p:cNvPr id="46087" name="组合 1"/>
            <p:cNvGrpSpPr>
              <a:grpSpLocks/>
            </p:cNvGrpSpPr>
            <p:nvPr/>
          </p:nvGrpSpPr>
          <p:grpSpPr bwMode="auto">
            <a:xfrm>
              <a:off x="622300" y="5564188"/>
              <a:ext cx="7708900" cy="1119187"/>
              <a:chOff x="622300" y="5564188"/>
              <a:chExt cx="7708900" cy="1119187"/>
            </a:xfrm>
          </p:grpSpPr>
          <p:sp>
            <p:nvSpPr>
              <p:cNvPr id="46089" name="Text Box 9"/>
              <p:cNvSpPr txBox="1">
                <a:spLocks noChangeArrowheads="1"/>
              </p:cNvSpPr>
              <p:nvPr/>
            </p:nvSpPr>
            <p:spPr bwMode="auto">
              <a:xfrm>
                <a:off x="622300" y="5564188"/>
                <a:ext cx="77089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</a:pPr>
                <a:r>
                  <a:rPr lang="zh-CN" altLang="en-US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实线：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5</a:t>
                </a:r>
                <a:r>
                  <a:rPr lang="zh-CN" altLang="en-US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个大特征值，其余的靠近</a:t>
                </a:r>
                <a:r>
                  <a:rPr lang="en-US" altLang="zh-CN" sz="1800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1</a:t>
                </a:r>
                <a:r>
                  <a:rPr lang="en-US" altLang="zh-CN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;   </a:t>
                </a:r>
                <a:r>
                  <a:rPr lang="zh-CN" altLang="en-US" sz="18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虚线：特征值服从均匀分布</a:t>
                </a:r>
              </a:p>
            </p:txBody>
          </p:sp>
          <p:graphicFrame>
            <p:nvGraphicFramePr>
              <p:cNvPr id="46090" name="Object 13"/>
              <p:cNvGraphicFramePr>
                <a:graphicFrameLocks noChangeAspect="1"/>
              </p:cNvGraphicFramePr>
              <p:nvPr/>
            </p:nvGraphicFramePr>
            <p:xfrm>
              <a:off x="628650" y="5880100"/>
              <a:ext cx="4129088" cy="803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1" name="Visio" r:id="rId4" imgW="2604861" imgH="506537" progId="Visio.Drawing.11">
                      <p:embed/>
                    </p:oleObj>
                  </mc:Choice>
                  <mc:Fallback>
                    <p:oleObj name="Visio" r:id="rId4" imgW="2604861" imgH="506537" progId="Visio.Drawing.11">
                      <p:embed/>
                      <p:pic>
                        <p:nvPicPr>
                          <p:cNvPr id="4609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650" y="5880100"/>
                            <a:ext cx="4129088" cy="803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46FE0A3D-437C-4CAE-BC7C-8277E4950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268" y="2253218"/>
            <a:ext cx="4685479" cy="330122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/>
      <p:bldP spid="5601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819150" y="1270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952500" y="3446194"/>
            <a:ext cx="5032375" cy="723900"/>
            <a:chOff x="600" y="2500"/>
            <a:chExt cx="3170" cy="456"/>
          </a:xfrm>
        </p:grpSpPr>
        <p:pic>
          <p:nvPicPr>
            <p:cNvPr id="47119" name="Picture 1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" y="2500"/>
              <a:ext cx="272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20" name="Text Box 14"/>
            <p:cNvSpPr txBox="1">
              <a:spLocks noChangeArrowheads="1"/>
            </p:cNvSpPr>
            <p:nvPr/>
          </p:nvSpPr>
          <p:spPr bwMode="auto">
            <a:xfrm>
              <a:off x="600" y="2584"/>
              <a:ext cx="4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/>
                <a:t>例</a:t>
              </a:r>
              <a:r>
                <a:rPr lang="en-US" altLang="zh-CN" b="1"/>
                <a:t>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117" name="Text Box 3"/>
              <p:cNvSpPr txBox="1">
                <a:spLocks noChangeArrowheads="1"/>
              </p:cNvSpPr>
              <p:nvPr/>
            </p:nvSpPr>
            <p:spPr bwMode="auto">
              <a:xfrm>
                <a:off x="914399" y="1712913"/>
                <a:ext cx="78739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变量替换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： 设矩阵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𝑻</m:t>
                    </m:r>
                  </m:oMath>
                </a14:m>
                <a:r>
                  <a:rPr kumimoji="0"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非奇异</a:t>
                </a:r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𝒙</m:t>
                    </m:r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𝑻𝒚</m:t>
                    </m:r>
                  </m:oMath>
                </a14:m>
                <a:r>
                  <a:rPr kumimoji="0" lang="zh-CN" altLang="en-US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，则原问题等价于</a:t>
                </a:r>
              </a:p>
            </p:txBody>
          </p:sp>
        </mc:Choice>
        <mc:Fallback xmlns="">
          <p:sp>
            <p:nvSpPr>
              <p:cNvPr id="4711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399" y="1712913"/>
                <a:ext cx="7873999" cy="461665"/>
              </a:xfrm>
              <a:prstGeom prst="rect">
                <a:avLst/>
              </a:prstGeom>
              <a:blipFill>
                <a:blip r:embed="rId3"/>
                <a:stretch>
                  <a:fillRect l="-1161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115" name="Text Box 5"/>
              <p:cNvSpPr txBox="1">
                <a:spLocks noChangeArrowheads="1"/>
              </p:cNvSpPr>
              <p:nvPr/>
            </p:nvSpPr>
            <p:spPr bwMode="auto">
              <a:xfrm>
                <a:off x="819150" y="5556864"/>
                <a:ext cx="78740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5000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不必显式执行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⟶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𝒚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的变换！用共轭梯度法极小化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，再变换回 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x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所在空间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用到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𝑴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𝑻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𝑻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𝑻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7115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5556864"/>
                <a:ext cx="7874000" cy="830997"/>
              </a:xfrm>
              <a:prstGeom prst="rect">
                <a:avLst/>
              </a:prstGeom>
              <a:blipFill>
                <a:blip r:embed="rId4"/>
                <a:stretch>
                  <a:fillRect l="-1161" t="-7353" b="-176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023E93-9592-41AA-8D51-92F23C5A5554}"/>
                  </a:ext>
                </a:extLst>
              </p:cNvPr>
              <p:cNvSpPr txBox="1"/>
              <p:nvPr/>
            </p:nvSpPr>
            <p:spPr>
              <a:xfrm>
                <a:off x="819150" y="964824"/>
                <a:ext cx="7009758" cy="647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2023E93-9592-41AA-8D51-92F23C5A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50" y="964824"/>
                <a:ext cx="7009758" cy="647165"/>
              </a:xfrm>
              <a:prstGeom prst="rect">
                <a:avLst/>
              </a:prstGeom>
              <a:blipFill>
                <a:blip r:embed="rId5"/>
                <a:stretch>
                  <a:fillRect l="-1304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DCAB5F-8ACB-46D0-98FB-2FEAD1EA8C35}"/>
                  </a:ext>
                </a:extLst>
              </p:cNvPr>
              <p:cNvSpPr txBox="1"/>
              <p:nvPr/>
            </p:nvSpPr>
            <p:spPr>
              <a:xfrm>
                <a:off x="1056481" y="2323123"/>
                <a:ext cx="5532438" cy="693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𝑮𝑻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𝑻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𝒚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DDCAB5F-8ACB-46D0-98FB-2FEAD1EA8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81" y="2323123"/>
                <a:ext cx="5532438" cy="693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DF618053-317B-4E8F-8554-AA358F8DF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398" y="3073549"/>
                <a:ext cx="78739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预条件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： 构造非奇异矩阵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𝑻</m:t>
                    </m:r>
                  </m:oMath>
                </a14:m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使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𝑻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𝑮𝑻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具有好的特征值结构</a:t>
                </a:r>
              </a:p>
            </p:txBody>
          </p:sp>
        </mc:Choice>
        <mc:Fallback xmlns="">
          <p:sp>
            <p:nvSpPr>
              <p:cNvPr id="19" name="Text Box 3">
                <a:extLst>
                  <a:ext uri="{FF2B5EF4-FFF2-40B4-BE49-F238E27FC236}">
                    <a16:creationId xmlns:a16="http://schemas.microsoft.com/office/drawing/2014/main" id="{DF618053-317B-4E8F-8554-AA358F8DF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398" y="3073549"/>
                <a:ext cx="7873999" cy="461665"/>
              </a:xfrm>
              <a:prstGeom prst="rect">
                <a:avLst/>
              </a:prstGeom>
              <a:blipFill>
                <a:blip r:embed="rId7"/>
                <a:stretch>
                  <a:fillRect l="-1161" t="-14474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180A0F3-32C6-4542-BA5C-E48D6618A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0865" y="4151699"/>
            <a:ext cx="2402915" cy="8812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CF601A3-823F-4C03-8765-584C1EBD71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2790" y="4074937"/>
            <a:ext cx="3673959" cy="9196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AC43F6-692D-46B6-BEB5-9A8396548749}"/>
                  </a:ext>
                </a:extLst>
              </p:cNvPr>
              <p:cNvSpPr txBox="1"/>
              <p:nvPr/>
            </p:nvSpPr>
            <p:spPr>
              <a:xfrm>
                <a:off x="1289050" y="5109528"/>
                <a:ext cx="484243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𝑮𝑻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1.002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AC43F6-692D-46B6-BEB5-9A839654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050" y="5109528"/>
                <a:ext cx="4842435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6D9B3BC-20F2-4A07-B700-EA4947C23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1225774"/>
            <a:ext cx="7664844" cy="5169166"/>
          </a:xfrm>
          <a:prstGeom prst="rect">
            <a:avLst/>
          </a:prstGeom>
        </p:spPr>
      </p:pic>
      <p:sp>
        <p:nvSpPr>
          <p:cNvPr id="49155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预条件共轭梯度法</a:t>
            </a:r>
            <a:r>
              <a:rPr lang="en-US" altLang="zh-CN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(</a:t>
            </a:r>
            <a:r>
              <a:rPr lang="en-US" altLang="zh-CN" sz="36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PCG</a:t>
            </a:r>
            <a:r>
              <a:rPr lang="en-US" altLang="zh-CN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)</a:t>
            </a:r>
            <a:endParaRPr lang="zh-CN" altLang="en-US" sz="3600" dirty="0">
              <a:solidFill>
                <a:srgbClr val="0070C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513681-58AD-4AE8-8812-9AC25BF320E2}"/>
              </a:ext>
            </a:extLst>
          </p:cNvPr>
          <p:cNvSpPr txBox="1"/>
          <p:nvPr/>
        </p:nvSpPr>
        <p:spPr>
          <a:xfrm>
            <a:off x="3270607" y="5488620"/>
            <a:ext cx="759146" cy="257387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20EAFE-E82C-4696-8AF9-277981B1D8C6}"/>
              </a:ext>
            </a:extLst>
          </p:cNvPr>
          <p:cNvSpPr txBox="1"/>
          <p:nvPr/>
        </p:nvSpPr>
        <p:spPr>
          <a:xfrm>
            <a:off x="3270607" y="4926109"/>
            <a:ext cx="590193" cy="523220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E660A5-CECE-41A9-B13D-20E285BA39F3}"/>
              </a:ext>
            </a:extLst>
          </p:cNvPr>
          <p:cNvSpPr txBox="1"/>
          <p:nvPr/>
        </p:nvSpPr>
        <p:spPr>
          <a:xfrm>
            <a:off x="1788730" y="2638669"/>
            <a:ext cx="1270000" cy="319297"/>
          </a:xfrm>
          <a:prstGeom prst="rect">
            <a:avLst/>
          </a:prstGeom>
          <a:solidFill>
            <a:srgbClr val="92D05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48FA18-940A-424D-BD33-C484453467E4}"/>
              </a:ext>
            </a:extLst>
          </p:cNvPr>
          <p:cNvSpPr txBox="1"/>
          <p:nvPr/>
        </p:nvSpPr>
        <p:spPr>
          <a:xfrm>
            <a:off x="2249070" y="4661025"/>
            <a:ext cx="1803400" cy="257386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80ECF77-FB20-4C7C-A307-9C3F26E8A085}"/>
              </a:ext>
            </a:extLst>
          </p:cNvPr>
          <p:cNvSpPr txBox="1"/>
          <p:nvPr/>
        </p:nvSpPr>
        <p:spPr>
          <a:xfrm>
            <a:off x="2113280" y="2378782"/>
            <a:ext cx="1270000" cy="257386"/>
          </a:xfrm>
          <a:prstGeom prst="rect">
            <a:avLst/>
          </a:prstGeom>
          <a:solidFill>
            <a:srgbClr val="7030A0">
              <a:alpha val="58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739775" y="1296988"/>
            <a:ext cx="490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例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36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PCG </a:t>
            </a:r>
            <a:r>
              <a:rPr lang="zh-CN" altLang="en-US" sz="36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算例</a:t>
            </a:r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473200" y="1849438"/>
            <a:ext cx="706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其中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15×15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的对角矩阵，且 </a:t>
            </a:r>
            <a:r>
              <a:rPr lang="en-US" altLang="zh-CN" b="1" i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b="1" i="1" baseline="-25000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ii</a:t>
            </a:r>
            <a:r>
              <a:rPr lang="en-US" altLang="zh-CN" b="1" i="1" baseline="-25000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 </a:t>
            </a:r>
            <a:r>
              <a:rPr lang="en-US" altLang="zh-CN" b="1" i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,  </a:t>
            </a:r>
            <a:r>
              <a:rPr lang="en-US" altLang="zh-CN" b="1" i="1" dirty="0" err="1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i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=1, ... , 15</a:t>
            </a:r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563" y="2314575"/>
            <a:ext cx="22002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Text Box 8"/>
          <p:cNvSpPr txBox="1">
            <a:spLocks noChangeArrowheads="1"/>
          </p:cNvSpPr>
          <p:nvPr/>
        </p:nvSpPr>
        <p:spPr bwMode="auto">
          <a:xfrm>
            <a:off x="1511300" y="2857500"/>
            <a:ext cx="648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取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T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15×15</a:t>
            </a:r>
            <a:r>
              <a:rPr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的对角矩阵，且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6" name="Text Box 11"/>
              <p:cNvSpPr txBox="1">
                <a:spLocks noChangeArrowheads="1"/>
              </p:cNvSpPr>
              <p:nvPr/>
            </p:nvSpPr>
            <p:spPr bwMode="auto">
              <a:xfrm>
                <a:off x="1607343" y="4000658"/>
                <a:ext cx="5557838" cy="4699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M 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𝑻</m:t>
                        </m:r>
                        <m:sSup>
                          <m:sSup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𝑻</m:t>
                            </m:r>
                          </m:e>
                          <m: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是</a:t>
                </a:r>
                <a:r>
                  <a:rPr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15×15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的对角矩阵，且 </a:t>
                </a:r>
              </a:p>
            </p:txBody>
          </p:sp>
        </mc:Choice>
        <mc:Fallback xmlns="">
          <p:sp>
            <p:nvSpPr>
              <p:cNvPr id="50186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07343" y="4000658"/>
                <a:ext cx="5557838" cy="469901"/>
              </a:xfrm>
              <a:prstGeom prst="rect">
                <a:avLst/>
              </a:prstGeom>
              <a:blipFill>
                <a:blip r:embed="rId4"/>
                <a:stretch>
                  <a:fillRect l="-1756" t="-11688" b="-31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184" name="TextBox 12"/>
          <p:cNvSpPr txBox="1">
            <a:spLocks noChangeArrowheads="1"/>
          </p:cNvSpPr>
          <p:nvPr/>
        </p:nvSpPr>
        <p:spPr bwMode="auto">
          <a:xfrm>
            <a:off x="1574800" y="2324100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b="1" i="1" dirty="0">
                <a:solidFill>
                  <a:schemeClr val="tx1"/>
                </a:solidFill>
              </a:rPr>
              <a:t>b</a:t>
            </a:r>
            <a:r>
              <a:rPr lang="en-US" altLang="zh-CN" b="1" dirty="0">
                <a:solidFill>
                  <a:schemeClr val="tx1"/>
                </a:solidFill>
              </a:rPr>
              <a:t> = (1,  … , 1)</a:t>
            </a:r>
            <a:endParaRPr lang="zh-CN" altLang="en-US" b="1" baseline="30000" dirty="0">
              <a:solidFill>
                <a:schemeClr val="tx1"/>
              </a:solidFill>
            </a:endParaRPr>
          </a:p>
        </p:txBody>
      </p:sp>
      <p:graphicFrame>
        <p:nvGraphicFramePr>
          <p:cNvPr id="50185" name="Object 13"/>
          <p:cNvGraphicFramePr>
            <a:graphicFrameLocks noChangeAspect="1"/>
          </p:cNvGraphicFramePr>
          <p:nvPr/>
        </p:nvGraphicFramePr>
        <p:xfrm>
          <a:off x="1658938" y="1330325"/>
          <a:ext cx="1171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Equation" r:id="rId5" imgW="507780" imgH="177723" progId="Equation.DSMT4">
                  <p:embed/>
                </p:oleObj>
              </mc:Choice>
              <mc:Fallback>
                <p:oleObj name="Equation" r:id="rId5" imgW="507780" imgH="177723" progId="Equation.DSMT4">
                  <p:embed/>
                  <p:pic>
                    <p:nvPicPr>
                      <p:cNvPr id="5018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330325"/>
                        <a:ext cx="1171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CDD765-724F-4C6C-920D-F501173DE1D0}"/>
                  </a:ext>
                </a:extLst>
              </p:cNvPr>
              <p:cNvSpPr txBox="1"/>
              <p:nvPr/>
            </p:nvSpPr>
            <p:spPr>
              <a:xfrm>
                <a:off x="1658938" y="3390900"/>
                <a:ext cx="5557291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=1,⋯,7,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=8,⋯,15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CDD765-724F-4C6C-920D-F501173DE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38" y="3390900"/>
                <a:ext cx="5557291" cy="407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57D2A8-2815-4B24-856B-3CEBCA0E25EB}"/>
                  </a:ext>
                </a:extLst>
              </p:cNvPr>
              <p:cNvSpPr txBox="1"/>
              <p:nvPr/>
            </p:nvSpPr>
            <p:spPr>
              <a:xfrm>
                <a:off x="1658938" y="4592130"/>
                <a:ext cx="5316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=1,⋯,7,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=8,⋯,15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357D2A8-2815-4B24-856B-3CEBCA0E2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938" y="4592130"/>
                <a:ext cx="5316071" cy="369332"/>
              </a:xfrm>
              <a:prstGeom prst="rect">
                <a:avLst/>
              </a:prstGeom>
              <a:blipFill>
                <a:blip r:embed="rId8"/>
                <a:stretch>
                  <a:fillRect l="-229" r="-103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PCG</a:t>
            </a:r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算例的结果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6913990-A18A-4996-9BBA-D329613AD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592" y="1143000"/>
            <a:ext cx="7112366" cy="518821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819150" y="406400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共轭梯度法－实用预条件子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568325" y="1146175"/>
            <a:ext cx="8020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目前研究的热点－寻求较好的预条件子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7300" name="Text Box 4"/>
              <p:cNvSpPr txBox="1">
                <a:spLocks noChangeArrowheads="1"/>
              </p:cNvSpPr>
              <p:nvPr/>
            </p:nvSpPr>
            <p:spPr bwMode="auto">
              <a:xfrm>
                <a:off x="717550" y="1704975"/>
                <a:ext cx="7510463" cy="1781175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构造 </a:t>
                </a:r>
                <a14:m>
                  <m:oMath xmlns:m="http://schemas.openxmlformats.org/officeDocument/2006/math">
                    <m:r>
                      <a:rPr kumimoji="0"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kumimoji="0"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使得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⑴ </a:t>
                </a:r>
                <a14:m>
                  <m:oMath xmlns:m="http://schemas.openxmlformats.org/officeDocument/2006/math">
                    <m:r>
                      <a:rPr kumimoji="0"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kumimoji="0" lang="en-US" altLang="zh-CN" b="1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对称正定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kumimoji="0"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𝑴</m:t>
                    </m:r>
                  </m:oMath>
                </a14:m>
                <a:r>
                  <a:rPr kumimoji="0" lang="en-US" altLang="zh-CN" b="1" baseline="30000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-1</a:t>
                </a:r>
                <a14:m>
                  <m:oMath xmlns:m="http://schemas.openxmlformats.org/officeDocument/2006/math">
                    <m:r>
                      <a:rPr kumimoji="0"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</m:oMath>
                </a14:m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良态或极端特征值的数目少</a:t>
                </a:r>
              </a:p>
              <a:p>
                <a:pPr eaLnBrk="1" hangingPunct="1">
                  <a:spcBef>
                    <a:spcPct val="20000"/>
                  </a:spcBef>
                </a:pPr>
                <a:r>
                  <a:rPr kumimoji="0"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kumimoji="0"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𝑴</m:t>
                    </m:r>
                    <m:r>
                      <a:rPr kumimoji="0"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𝒛</m:t>
                    </m:r>
                    <m:r>
                      <a:rPr kumimoji="0"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r>
                      <a:rPr kumimoji="0"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𝒈</m:t>
                    </m:r>
                  </m:oMath>
                </a14:m>
                <a:r>
                  <a:rPr kumimoji="0" lang="en-US" altLang="zh-CN" b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kumimoji="0"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易于求解</a:t>
                </a:r>
              </a:p>
            </p:txBody>
          </p:sp>
        </mc:Choice>
        <mc:Fallback xmlns="">
          <p:sp>
            <p:nvSpPr>
              <p:cNvPr id="56730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550" y="1704975"/>
                <a:ext cx="7510463" cy="1781175"/>
              </a:xfrm>
              <a:prstGeom prst="rect">
                <a:avLst/>
              </a:prstGeom>
              <a:blipFill>
                <a:blip r:embed="rId2"/>
                <a:stretch>
                  <a:fillRect l="-1216" t="-3401" b="-7483"/>
                </a:stretch>
              </a:blipFill>
              <a:ln w="9525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7301" name="Text Box 5"/>
          <p:cNvSpPr txBox="1">
            <a:spLocks noChangeArrowheads="1"/>
          </p:cNvSpPr>
          <p:nvPr/>
        </p:nvSpPr>
        <p:spPr bwMode="auto">
          <a:xfrm>
            <a:off x="468313" y="3683000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特殊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矩阵有好的预条件策略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PDEs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离散化后所得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567302" name="Text Box 6"/>
          <p:cNvSpPr txBox="1">
            <a:spLocks noChangeArrowheads="1"/>
          </p:cNvSpPr>
          <p:nvPr/>
        </p:nvSpPr>
        <p:spPr bwMode="auto">
          <a:xfrm>
            <a:off x="468313" y="4152900"/>
            <a:ext cx="4895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一般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矩阵的预条件策略</a:t>
            </a:r>
          </a:p>
        </p:txBody>
      </p:sp>
      <p:sp>
        <p:nvSpPr>
          <p:cNvPr id="567303" name="Text Box 7"/>
          <p:cNvSpPr txBox="1">
            <a:spLocks noChangeArrowheads="1"/>
          </p:cNvSpPr>
          <p:nvPr/>
        </p:nvSpPr>
        <p:spPr bwMode="auto">
          <a:xfrm>
            <a:off x="828675" y="4624388"/>
            <a:ext cx="439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对称连续超松弛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SSOR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)</a:t>
            </a:r>
          </a:p>
        </p:txBody>
      </p:sp>
      <p:sp>
        <p:nvSpPr>
          <p:cNvPr id="567304" name="Text Box 8"/>
          <p:cNvSpPr txBox="1">
            <a:spLocks noChangeArrowheads="1"/>
          </p:cNvSpPr>
          <p:nvPr/>
        </p:nvSpPr>
        <p:spPr bwMode="auto">
          <a:xfrm>
            <a:off x="839788" y="5056188"/>
            <a:ext cx="525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不完全</a:t>
            </a:r>
            <a:r>
              <a:rPr kumimoji="0" lang="en-US" altLang="zh-CN" b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Cholesky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分解</a:t>
            </a:r>
            <a:r>
              <a:rPr kumimoji="0" lang="en-US" altLang="zh-CN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(*****)</a:t>
            </a:r>
          </a:p>
        </p:txBody>
      </p:sp>
      <p:sp>
        <p:nvSpPr>
          <p:cNvPr id="567305" name="Text Box 9"/>
          <p:cNvSpPr txBox="1">
            <a:spLocks noChangeArrowheads="1"/>
          </p:cNvSpPr>
          <p:nvPr/>
        </p:nvSpPr>
        <p:spPr bwMode="auto">
          <a:xfrm>
            <a:off x="849428" y="5496041"/>
            <a:ext cx="4391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带状预条件子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7301" grpId="0"/>
      <p:bldP spid="567302" grpId="0"/>
      <p:bldP spid="567303" grpId="0"/>
      <p:bldP spid="567304" grpId="0"/>
      <p:bldP spid="5673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4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zh-CN" altLang="en-US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正交</m:t>
                    </m:r>
                    <m:r>
                      <a:rPr lang="en-US" altLang="zh-CN" sz="4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</m:oMath>
                </a14:m>
                <a:r>
                  <a:rPr lang="zh-CN" altLang="en-US" sz="4400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共轭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26" y="331563"/>
                <a:ext cx="8420348" cy="769441"/>
              </a:xfrm>
              <a:prstGeom prst="rect">
                <a:avLst/>
              </a:prstGeom>
              <a:blipFill>
                <a:blip r:embed="rId4"/>
                <a:stretch>
                  <a:fillRect t="-18898" b="-3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990C02-46AC-D716-518C-BA849CCCC4D3}"/>
                  </a:ext>
                </a:extLst>
              </p:cNvPr>
              <p:cNvSpPr txBox="1"/>
              <p:nvPr/>
            </p:nvSpPr>
            <p:spPr>
              <a:xfrm>
                <a:off x="569474" y="1195001"/>
                <a:ext cx="73416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ea typeface="黑体" pitchFamily="2" charset="-122"/>
                        <a:cs typeface="Times New Roman" pitchFamily="18" charset="0"/>
                      </a:rPr>
                      <m:t>正定对称矩阵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，定义向量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𝒗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en-US" altLang="zh-CN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内积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为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t-B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𝒖</m:t>
                              </m:r>
                              <m:r>
                                <a:rPr lang="zh-CN" altLang="en-US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，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𝒗</m:t>
                              </m:r>
                            </m:e>
                          </m:d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𝑮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𝒖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𝑮𝒗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1990C02-46AC-D716-518C-BA849CCCC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74" y="1195001"/>
                <a:ext cx="7341631" cy="830997"/>
              </a:xfrm>
              <a:prstGeom prst="rect">
                <a:avLst/>
              </a:prstGeom>
              <a:blipFill>
                <a:blip r:embed="rId5"/>
                <a:stretch>
                  <a:fillRect l="-1245" t="-8088"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FCD73D-0240-B85F-04EF-AD5CB5A2B263}"/>
                  </a:ext>
                </a:extLst>
              </p:cNvPr>
              <p:cNvSpPr txBox="1"/>
              <p:nvPr/>
            </p:nvSpPr>
            <p:spPr>
              <a:xfrm>
                <a:off x="548570" y="3303249"/>
                <a:ext cx="8077524" cy="120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定义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4.7.1</a:t>
                </a: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已知正定对称矩阵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称向量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正交的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共轭的</a:t>
                </a:r>
                <a:r>
                  <a:rPr lang="en-US" altLang="zh-CN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(orthogonal/conjugate)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，如果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t-BR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𝑮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𝑮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9FCD73D-0240-B85F-04EF-AD5CB5A2B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70" y="3303249"/>
                <a:ext cx="8077524" cy="1204817"/>
              </a:xfrm>
              <a:prstGeom prst="rect">
                <a:avLst/>
              </a:prstGeom>
              <a:blipFill>
                <a:blip r:embed="rId6"/>
                <a:stretch>
                  <a:fillRect l="-1208" t="-5556" b="-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ABE87C-63CD-CA2B-6413-4C0F1821F4AD}"/>
                  </a:ext>
                </a:extLst>
              </p:cNvPr>
              <p:cNvSpPr txBox="1"/>
              <p:nvPr/>
            </p:nvSpPr>
            <p:spPr>
              <a:xfrm>
                <a:off x="1077838" y="2668568"/>
                <a:ext cx="5136634" cy="613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sup>
                    </m:s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BABE87C-63CD-CA2B-6413-4C0F1821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38" y="2668568"/>
                <a:ext cx="5136634" cy="613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EC72D-41A6-4745-C58D-5554E4192F76}"/>
                  </a:ext>
                </a:extLst>
              </p:cNvPr>
              <p:cNvSpPr txBox="1"/>
              <p:nvPr/>
            </p:nvSpPr>
            <p:spPr>
              <a:xfrm>
                <a:off x="5988663" y="2668568"/>
                <a:ext cx="2210666" cy="613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41EC72D-41A6-4745-C58D-5554E4192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663" y="2668568"/>
                <a:ext cx="2210666" cy="613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E32A3E-5082-4E16-A5D1-1236B82C6DDA}"/>
                  </a:ext>
                </a:extLst>
              </p:cNvPr>
              <p:cNvSpPr txBox="1"/>
              <p:nvPr/>
            </p:nvSpPr>
            <p:spPr>
              <a:xfrm>
                <a:off x="573316" y="2058295"/>
                <a:ext cx="7177410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向量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en-US" altLang="zh-CN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范数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𝒖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pt-BR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pt-BR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𝒖</m:t>
                                </m:r>
                                <m:r>
                                  <a:rPr lang="zh-CN" alt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，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𝒖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𝑮</m:t>
                            </m:r>
                          </m:sub>
                        </m:sSub>
                      </m:e>
                    </m:ra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𝒖</m:t>
                            </m:r>
                          </m:e>
                          <m:sup>
                            <m: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𝑮𝒖</m:t>
                        </m:r>
                      </m:e>
                    </m:rad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2E32A3E-5082-4E16-A5D1-1236B82C6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6" y="2058295"/>
                <a:ext cx="7177410" cy="539571"/>
              </a:xfrm>
              <a:prstGeom prst="rect">
                <a:avLst/>
              </a:prstGeom>
              <a:blipFill>
                <a:blip r:embed="rId9"/>
                <a:stretch>
                  <a:fillRect l="-1274" t="-2273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18">
                <a:extLst>
                  <a:ext uri="{FF2B5EF4-FFF2-40B4-BE49-F238E27FC236}">
                    <a16:creationId xmlns:a16="http://schemas.microsoft.com/office/drawing/2014/main" id="{D95F4017-0CB0-4CA4-8164-BD7E31D6F6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3472" y="5423063"/>
                <a:ext cx="6165441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𝑰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正交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向量组即大家熟悉的正交向量组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11" name="Text Box 18">
                <a:extLst>
                  <a:ext uri="{FF2B5EF4-FFF2-40B4-BE49-F238E27FC236}">
                    <a16:creationId xmlns:a16="http://schemas.microsoft.com/office/drawing/2014/main" id="{D95F4017-0CB0-4CA4-8164-BD7E31D6F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3472" y="5423063"/>
                <a:ext cx="6165441" cy="461665"/>
              </a:xfrm>
              <a:prstGeom prst="rect">
                <a:avLst/>
              </a:prstGeom>
              <a:blipFill>
                <a:blip r:embed="rId10"/>
                <a:stretch>
                  <a:fillRect l="-297" t="-14667" b="-26667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18">
                <a:extLst>
                  <a:ext uri="{FF2B5EF4-FFF2-40B4-BE49-F238E27FC236}">
                    <a16:creationId xmlns:a16="http://schemas.microsoft.com/office/drawing/2014/main" id="{ADD4DC41-7E80-4358-A12F-1BA990FEB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474" y="5941572"/>
                <a:ext cx="807752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latin typeface="黑体" pitchFamily="2" charset="-122"/>
                    <a:ea typeface="黑体" pitchFamily="2" charset="-122"/>
                  </a:rPr>
                  <a:t>命题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anose="02020603050405020304" pitchFamily="18" charset="0"/>
                  </a:rPr>
                  <a:t>4.7.1</a:t>
                </a:r>
                <a:r>
                  <a:rPr lang="en-US" altLang="zh-CN" dirty="0">
                    <a:solidFill>
                      <a:srgbClr val="0070C0"/>
                    </a:solidFill>
                    <a:latin typeface="黑体" pitchFamily="2" charset="-122"/>
                    <a:ea typeface="黑体" pitchFamily="2" charset="-122"/>
                  </a:rPr>
                  <a:t> </a:t>
                </a:r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不含零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正交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必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rPr>
                  <a:t>线性无关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9" name="Text Box 18">
                <a:extLst>
                  <a:ext uri="{FF2B5EF4-FFF2-40B4-BE49-F238E27FC236}">
                    <a16:creationId xmlns:a16="http://schemas.microsoft.com/office/drawing/2014/main" id="{ADD4DC41-7E80-4358-A12F-1BA990FEB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474" y="5941572"/>
                <a:ext cx="8077524" cy="461665"/>
              </a:xfrm>
              <a:prstGeom prst="rect">
                <a:avLst/>
              </a:prstGeom>
              <a:blipFill>
                <a:blip r:embed="rId11"/>
                <a:stretch>
                  <a:fillRect l="-1132" t="-14667" b="-32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3023F9-3FB0-48C6-A88B-0F895F153DF1}"/>
                  </a:ext>
                </a:extLst>
              </p:cNvPr>
              <p:cNvSpPr/>
              <p:nvPr/>
            </p:nvSpPr>
            <p:spPr>
              <a:xfrm>
                <a:off x="581041" y="4173087"/>
                <a:ext cx="7618288" cy="1286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spcBef>
                    <a:spcPct val="1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称向量组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正交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的</a:t>
                </a:r>
                <a:r>
                  <a:rPr lang="en-US" altLang="zh-CN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共轭的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，如果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1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𝑮𝒅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=0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∀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≠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A3023F9-3FB0-48C6-A88B-0F895F153D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1" y="4173087"/>
                <a:ext cx="7618288" cy="1286955"/>
              </a:xfrm>
              <a:prstGeom prst="rect">
                <a:avLst/>
              </a:prstGeom>
              <a:blipFill>
                <a:blip r:embed="rId12"/>
                <a:stretch>
                  <a:fillRect l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8142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  <p:bldP spid="11" grpId="0" animBg="1"/>
      <p:bldP spid="9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" y="160529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共轭方向法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D28221-FE31-42D9-9A2D-B6E81F3D50FA}"/>
                  </a:ext>
                </a:extLst>
              </p:cNvPr>
              <p:cNvSpPr txBox="1"/>
              <p:nvPr/>
            </p:nvSpPr>
            <p:spPr>
              <a:xfrm>
                <a:off x="4769484" y="925565"/>
                <a:ext cx="3749224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唯一极小点：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</m:t>
                        </m:r>
                      </m:e>
                      <m: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𝟏</m:t>
                        </m:r>
                      </m:sup>
                    </m:sSup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6D28221-FE31-42D9-9A2D-B6E81F3D5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484" y="925565"/>
                <a:ext cx="3749224" cy="470000"/>
              </a:xfrm>
              <a:prstGeom prst="rect">
                <a:avLst/>
              </a:prstGeom>
              <a:blipFill>
                <a:blip r:embed="rId3"/>
                <a:stretch>
                  <a:fillRect l="-2439" t="-12987" r="-3415" b="-246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1691FE-BBC2-491C-931F-E8BC80331A75}"/>
                  </a:ext>
                </a:extLst>
              </p:cNvPr>
              <p:cNvSpPr txBox="1"/>
              <p:nvPr/>
            </p:nvSpPr>
            <p:spPr>
              <a:xfrm>
                <a:off x="731052" y="916596"/>
                <a:ext cx="4592673" cy="1016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1691FE-BBC2-491C-931F-E8BC8033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52" y="916596"/>
                <a:ext cx="4592673" cy="1016753"/>
              </a:xfrm>
              <a:prstGeom prst="rect">
                <a:avLst/>
              </a:prstGeom>
              <a:blipFill>
                <a:blip r:embed="rId4"/>
                <a:stretch>
                  <a:fillRect l="-2125" t="-6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1EB75F-F17F-47EB-B3DE-59296FD000D3}"/>
                  </a:ext>
                </a:extLst>
              </p:cNvPr>
              <p:cNvSpPr/>
              <p:nvPr/>
            </p:nvSpPr>
            <p:spPr>
              <a:xfrm>
                <a:off x="4747080" y="1385704"/>
                <a:ext cx="4201714" cy="83099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已知不含</a:t>
                </a:r>
                <a14:m>
                  <m:oMath xmlns:m="http://schemas.openxmlformats.org/officeDocument/2006/math">
                    <m:r>
                      <a:rPr lang="zh-CN" altLang="en-US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零</m:t>
                    </m:r>
                    <m:r>
                      <a:rPr lang="zh-CN" alt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的</m:t>
                    </m:r>
                    <m:r>
                      <a:rPr lang="en-US" altLang="zh-CN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−</m:t>
                    </m:r>
                    <m:r>
                      <a:rPr lang="en-US" altLang="zh-CN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正交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latin typeface="黑体" pitchFamily="2" charset="-122"/>
                    <a:ea typeface="黑体" pitchFamily="2" charset="-122"/>
                  </a:rPr>
                  <a:t>向量组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C1EB75F-F17F-47EB-B3DE-59296FD00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080" y="1385704"/>
                <a:ext cx="4201714" cy="830997"/>
              </a:xfrm>
              <a:prstGeom prst="rect">
                <a:avLst/>
              </a:prstGeom>
              <a:blipFill>
                <a:blip r:embed="rId5"/>
                <a:stretch>
                  <a:fillRect l="-2032" t="-8029" r="-1742" b="-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603A131D-89A2-4647-AC02-11514EF166F0}"/>
              </a:ext>
            </a:extLst>
          </p:cNvPr>
          <p:cNvGrpSpPr/>
          <p:nvPr/>
        </p:nvGrpSpPr>
        <p:grpSpPr>
          <a:xfrm>
            <a:off x="448503" y="2196153"/>
            <a:ext cx="7023556" cy="917856"/>
            <a:chOff x="261849" y="2596950"/>
            <a:chExt cx="6097853" cy="9178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2FEE69A-600C-4511-A061-F014DBCA2833}"/>
                    </a:ext>
                  </a:extLst>
                </p:cNvPr>
                <p:cNvSpPr/>
                <p:nvPr/>
              </p:nvSpPr>
              <p:spPr>
                <a:xfrm>
                  <a:off x="427947" y="2596950"/>
                  <a:ext cx="5931755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对任何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，</a:t>
                  </a:r>
                  <a:r>
                    <a:rPr lang="zh-CN" altLang="en-US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</a:t>
                  </a:r>
                  <a:r>
                    <a:rPr lang="zh-CN" altLang="en-US" dirty="0">
                      <a:solidFill>
                        <a:srgbClr val="0070C0"/>
                      </a:solidFill>
                      <a:latin typeface="黑体" pitchFamily="2" charset="-122"/>
                      <a:ea typeface="黑体" pitchFamily="2" charset="-122"/>
                    </a:rPr>
                    <a:t>命题</a:t>
                  </a:r>
                  <a:r>
                    <a:rPr lang="en-US" altLang="zh-CN" dirty="0">
                      <a:solidFill>
                        <a:srgbClr val="0070C0"/>
                      </a:solidFill>
                      <a:ea typeface="黑体" pitchFamily="2" charset="-122"/>
                      <a:cs typeface="Times New Roman" panose="02020603050405020304" pitchFamily="18" charset="0"/>
                    </a:rPr>
                    <a:t>4.7.1</a:t>
                  </a:r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anose="02020603050405020304" pitchFamily="18" charset="0"/>
                    </a:rPr>
                    <a:t>知存在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⋯,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使得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72FEE69A-600C-4511-A061-F014DBCA2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47" y="2596950"/>
                  <a:ext cx="5931755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357" t="-8029" r="-4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33AFC71-3743-4993-A1E4-A28F6D011626}"/>
                    </a:ext>
                  </a:extLst>
                </p:cNvPr>
                <p:cNvSpPr/>
                <p:nvPr/>
              </p:nvSpPr>
              <p:spPr>
                <a:xfrm>
                  <a:off x="261849" y="3053141"/>
                  <a:ext cx="547106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533AFC71-3743-4993-A1E4-A28F6D0116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849" y="3053141"/>
                  <a:ext cx="547106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6089C71D-A811-4C22-8A50-6515D6FFD04A}"/>
              </a:ext>
            </a:extLst>
          </p:cNvPr>
          <p:cNvGrpSpPr/>
          <p:nvPr/>
        </p:nvGrpSpPr>
        <p:grpSpPr>
          <a:xfrm>
            <a:off x="505009" y="3237406"/>
            <a:ext cx="4818717" cy="1958366"/>
            <a:chOff x="576927" y="3483983"/>
            <a:chExt cx="4818717" cy="195836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60A559A-CD81-43A3-82DA-6FE8897364AB}"/>
                </a:ext>
              </a:extLst>
            </p:cNvPr>
            <p:cNvGrpSpPr/>
            <p:nvPr/>
          </p:nvGrpSpPr>
          <p:grpSpPr>
            <a:xfrm>
              <a:off x="1736333" y="3483983"/>
              <a:ext cx="3659311" cy="989529"/>
              <a:chOff x="1736333" y="3483983"/>
              <a:chExt cx="3659311" cy="989529"/>
            </a:xfrm>
          </p:grpSpPr>
          <p:sp>
            <p:nvSpPr>
              <p:cNvPr id="3" name="箭头: 下 2">
                <a:extLst>
                  <a:ext uri="{FF2B5EF4-FFF2-40B4-BE49-F238E27FC236}">
                    <a16:creationId xmlns:a16="http://schemas.microsoft.com/office/drawing/2014/main" id="{5A1EEA8F-E3A9-4383-BC07-98F24D1F80BD}"/>
                  </a:ext>
                </a:extLst>
              </p:cNvPr>
              <p:cNvSpPr/>
              <p:nvPr/>
            </p:nvSpPr>
            <p:spPr bwMode="auto">
              <a:xfrm>
                <a:off x="1736333" y="3483983"/>
                <a:ext cx="380143" cy="989529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62DEA15-3566-4D8C-B664-56FC7E8C9339}"/>
                      </a:ext>
                    </a:extLst>
                  </p:cNvPr>
                  <p:cNvSpPr/>
                  <p:nvPr/>
                </p:nvSpPr>
                <p:spPr>
                  <a:xfrm>
                    <a:off x="2130032" y="3558470"/>
                    <a:ext cx="3265612" cy="400110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2000" dirty="0">
                        <a:solidFill>
                          <a:schemeClr val="tx1"/>
                        </a:solidFill>
                        <a:ea typeface="黑体" pitchFamily="2" charset="-122"/>
                        <a:cs typeface="Times New Roman" pitchFamily="18" charset="0"/>
                      </a:rPr>
                      <a:t>左乘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𝑮</m:t>
                        </m:r>
                      </m:oMath>
                    </a14:m>
                    <a:r>
                      <a:rPr lang="en-US" altLang="zh-CN" sz="2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,</a:t>
                    </a:r>
                    <a:r>
                      <a:rPr lang="zh-CN" altLang="en-US" sz="2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并与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</m:oMath>
                    </a14:m>
                    <a:r>
                      <a:rPr lang="zh-CN" altLang="en-US" sz="200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做内积</a:t>
                    </a:r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62DEA15-3566-4D8C-B664-56FC7E8C933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0032" y="3558470"/>
                    <a:ext cx="3265612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606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298FA59-E18A-46BC-84D3-E4377E04DCF3}"/>
                    </a:ext>
                  </a:extLst>
                </p:cNvPr>
                <p:cNvSpPr/>
                <p:nvPr/>
              </p:nvSpPr>
              <p:spPr>
                <a:xfrm>
                  <a:off x="576927" y="4504335"/>
                  <a:ext cx="3315269" cy="9380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𝑮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∗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7298FA59-E18A-46BC-84D3-E4377E04DC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927" y="4504335"/>
                  <a:ext cx="3315269" cy="93801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601FEC3-0C80-45AB-9C7E-C7BA65B25EC1}"/>
                  </a:ext>
                </a:extLst>
              </p:cNvPr>
              <p:cNvSpPr/>
              <p:nvPr/>
            </p:nvSpPr>
            <p:spPr>
              <a:xfrm>
                <a:off x="2892098" y="5075394"/>
                <a:ext cx="1610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𝑮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𝒃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601FEC3-0C80-45AB-9C7E-C7BA65B25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098" y="5075394"/>
                <a:ext cx="16104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D2AF26-91FC-430C-BFA3-F2B2771FBCE0}"/>
                  </a:ext>
                </a:extLst>
              </p:cNvPr>
              <p:cNvSpPr/>
              <p:nvPr/>
            </p:nvSpPr>
            <p:spPr>
              <a:xfrm>
                <a:off x="6369302" y="2931789"/>
                <a:ext cx="244735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endParaRPr lang="en-US" altLang="zh-CN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5D2AF26-91FC-430C-BFA3-F2B2771FB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02" y="2931789"/>
                <a:ext cx="2447352" cy="830997"/>
              </a:xfrm>
              <a:prstGeom prst="rect">
                <a:avLst/>
              </a:prstGeom>
              <a:blipFill>
                <a:blip r:embed="rId11"/>
                <a:stretch>
                  <a:fillRect l="-3990" t="-8088"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0D433E29-169A-4D99-B4B6-C895EAC4201B}"/>
              </a:ext>
            </a:extLst>
          </p:cNvPr>
          <p:cNvGrpSpPr/>
          <p:nvPr/>
        </p:nvGrpSpPr>
        <p:grpSpPr>
          <a:xfrm>
            <a:off x="3772889" y="3690304"/>
            <a:ext cx="5657357" cy="864251"/>
            <a:chOff x="3772889" y="3690304"/>
            <a:chExt cx="5657357" cy="864251"/>
          </a:xfrm>
        </p:grpSpPr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29BBD0A9-0B29-4FA7-8647-DAAD0E7CD236}"/>
                </a:ext>
              </a:extLst>
            </p:cNvPr>
            <p:cNvSpPr/>
            <p:nvPr/>
          </p:nvSpPr>
          <p:spPr bwMode="auto">
            <a:xfrm>
              <a:off x="7152669" y="3690304"/>
              <a:ext cx="277402" cy="468972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C7D60F2-D8DD-4730-95F8-8180667F4CE7}"/>
                    </a:ext>
                  </a:extLst>
                </p:cNvPr>
                <p:cNvSpPr/>
                <p:nvPr/>
              </p:nvSpPr>
              <p:spPr>
                <a:xfrm>
                  <a:off x="3772889" y="4092890"/>
                  <a:ext cx="565735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C7D60F2-D8DD-4730-95F8-8180667F4C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889" y="4092890"/>
                  <a:ext cx="56573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8A8EDE7-1E0E-4CCC-949D-1CE9E4287A92}"/>
              </a:ext>
            </a:extLst>
          </p:cNvPr>
          <p:cNvGrpSpPr/>
          <p:nvPr/>
        </p:nvGrpSpPr>
        <p:grpSpPr>
          <a:xfrm>
            <a:off x="3886954" y="4453328"/>
            <a:ext cx="4721216" cy="1050948"/>
            <a:chOff x="3886954" y="4453328"/>
            <a:chExt cx="4721216" cy="1050948"/>
          </a:xfrm>
        </p:grpSpPr>
        <p:sp>
          <p:nvSpPr>
            <p:cNvPr id="22" name="箭头: 下 21">
              <a:extLst>
                <a:ext uri="{FF2B5EF4-FFF2-40B4-BE49-F238E27FC236}">
                  <a16:creationId xmlns:a16="http://schemas.microsoft.com/office/drawing/2014/main" id="{59BCEEC0-12AD-49EB-B866-B4E563B6ED03}"/>
                </a:ext>
              </a:extLst>
            </p:cNvPr>
            <p:cNvSpPr/>
            <p:nvPr/>
          </p:nvSpPr>
          <p:spPr bwMode="auto">
            <a:xfrm>
              <a:off x="7165689" y="4453328"/>
              <a:ext cx="285821" cy="565378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4BC0D53-39D4-44F8-8BAE-FA9420D16FF8}"/>
                    </a:ext>
                  </a:extLst>
                </p:cNvPr>
                <p:cNvSpPr/>
                <p:nvPr/>
              </p:nvSpPr>
              <p:spPr>
                <a:xfrm>
                  <a:off x="3886954" y="4587774"/>
                  <a:ext cx="3106570" cy="400110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2000" dirty="0">
                      <a:solidFill>
                        <a:schemeClr val="tx1"/>
                      </a:solidFill>
                      <a:ea typeface="黑体" pitchFamily="2" charset="-122"/>
                      <a:cs typeface="Times New Roman" pitchFamily="18" charset="0"/>
                    </a:rPr>
                    <a:t>左乘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𝑮</m:t>
                      </m:r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，并与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做内积</a:t>
                  </a:r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4BC0D53-39D4-44F8-8BAE-FA9420D16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954" y="4587774"/>
                  <a:ext cx="3106570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D1FEC84-1A7B-4B4A-B7BA-40F6647E7233}"/>
                    </a:ext>
                  </a:extLst>
                </p:cNvPr>
                <p:cNvSpPr/>
                <p:nvPr/>
              </p:nvSpPr>
              <p:spPr>
                <a:xfrm>
                  <a:off x="5870561" y="5027799"/>
                  <a:ext cx="2737609" cy="4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𝑮</m:t>
                        </m:r>
                        <m:d>
                          <m:d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=0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1D1FEC84-1A7B-4B4A-B7BA-40F6647E7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561" y="5027799"/>
                  <a:ext cx="2737609" cy="4764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C9334A-545D-4827-8043-B973BD9EC39B}"/>
              </a:ext>
            </a:extLst>
          </p:cNvPr>
          <p:cNvGrpSpPr/>
          <p:nvPr/>
        </p:nvGrpSpPr>
        <p:grpSpPr>
          <a:xfrm>
            <a:off x="674946" y="5256256"/>
            <a:ext cx="7933223" cy="1277975"/>
            <a:chOff x="674946" y="5410366"/>
            <a:chExt cx="7933223" cy="1277975"/>
          </a:xfrm>
        </p:grpSpPr>
        <p:sp>
          <p:nvSpPr>
            <p:cNvPr id="18" name="右大括号 17">
              <a:extLst>
                <a:ext uri="{FF2B5EF4-FFF2-40B4-BE49-F238E27FC236}">
                  <a16:creationId xmlns:a16="http://schemas.microsoft.com/office/drawing/2014/main" id="{5DED6DF8-F4D4-493C-8F49-0E3FE3228EFB}"/>
                </a:ext>
              </a:extLst>
            </p:cNvPr>
            <p:cNvSpPr/>
            <p:nvPr/>
          </p:nvSpPr>
          <p:spPr bwMode="auto">
            <a:xfrm rot="5400000">
              <a:off x="4323391" y="1761921"/>
              <a:ext cx="636334" cy="7933223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57FF961-EE44-4AA1-8BCA-1107F68E1A33}"/>
                    </a:ext>
                  </a:extLst>
                </p:cNvPr>
                <p:cNvSpPr/>
                <p:nvPr/>
              </p:nvSpPr>
              <p:spPr>
                <a:xfrm>
                  <a:off x="1527364" y="5750327"/>
                  <a:ext cx="3315269" cy="9380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57FF961-EE44-4AA1-8BCA-1107F68E1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7364" y="5750327"/>
                  <a:ext cx="3315269" cy="93801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C0C9169-13B5-41BE-8736-F99838239A00}"/>
                  </a:ext>
                </a:extLst>
              </p:cNvPr>
              <p:cNvSpPr/>
              <p:nvPr/>
            </p:nvSpPr>
            <p:spPr>
              <a:xfrm>
                <a:off x="4388978" y="6002654"/>
                <a:ext cx="4177747" cy="5731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arg</m:t>
                      </m:r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𝛼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9C0C9169-13B5-41BE-8736-F99838239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978" y="6002654"/>
                <a:ext cx="4177747" cy="573106"/>
              </a:xfrm>
              <a:prstGeom prst="rect">
                <a:avLst/>
              </a:prstGeom>
              <a:blipFill>
                <a:blip r:embed="rId16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8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800100" y="222173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扩展子空间定理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ECFD9D-29D1-4B61-A50A-D9670D5CF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0554" y="5172183"/>
                <a:ext cx="764472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推论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应用精确线搜索的共轭方向法极小化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Hesse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矩阵为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的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元二次函数，至多迭代</a:t>
                </a:r>
                <a:r>
                  <a:rPr lang="en-US" altLang="zh-CN" i="1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n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步后终止于函数的最小点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A3ECFD9D-29D1-4B61-A50A-D9670D5CFD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0554" y="5172183"/>
                <a:ext cx="7644724" cy="830997"/>
              </a:xfrm>
              <a:prstGeom prst="rect">
                <a:avLst/>
              </a:prstGeom>
              <a:blipFill>
                <a:blip r:embed="rId2"/>
                <a:stretch>
                  <a:fillRect l="-1276" t="-8029" b="-160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2">
                <a:extLst>
                  <a:ext uri="{FF2B5EF4-FFF2-40B4-BE49-F238E27FC236}">
                    <a16:creationId xmlns:a16="http://schemas.microsoft.com/office/drawing/2014/main" id="{0710E7C0-E15F-4C3C-9433-F0539DE7B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4472" y="1123157"/>
                <a:ext cx="7743481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定理</a:t>
                </a:r>
                <a:r>
                  <a:rPr lang="en-US" altLang="zh-CN" dirty="0">
                    <a:solidFill>
                      <a:srgbClr val="0070C0"/>
                    </a:solidFill>
                    <a:ea typeface="黑体" pitchFamily="2" charset="-122"/>
                    <a:cs typeface="Times New Roman" pitchFamily="18" charset="0"/>
                  </a:rPr>
                  <a:t>4.7.2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⋯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𝑛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是不含零的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G</a:t>
                </a:r>
                <a:r>
                  <a:rPr lang="en-US" altLang="zh-CN" i="1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-</a:t>
                </a:r>
                <a:r>
                  <a:rPr lang="zh-CN" altLang="en-US" dirty="0">
                    <a:solidFill>
                      <a:srgbClr val="C00000"/>
                    </a:solidFill>
                    <a:ea typeface="黑体" pitchFamily="2" charset="-122"/>
                    <a:cs typeface="Times New Roman" pitchFamily="18" charset="0"/>
                  </a:rPr>
                  <a:t>正交组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.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那么对于任何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，迭代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14" name="矩形 2">
                <a:extLst>
                  <a:ext uri="{FF2B5EF4-FFF2-40B4-BE49-F238E27FC236}">
                    <a16:creationId xmlns:a16="http://schemas.microsoft.com/office/drawing/2014/main" id="{0710E7C0-E15F-4C3C-9433-F0539DE7B8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4472" y="1123157"/>
                <a:ext cx="7743481" cy="830997"/>
              </a:xfrm>
              <a:prstGeom prst="rect">
                <a:avLst/>
              </a:prstGeom>
              <a:blipFill>
                <a:blip r:embed="rId3"/>
                <a:stretch>
                  <a:fillRect l="-1260" t="-8029" b="-131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EA51DD-ABBE-44CF-91DD-9C2F1F5A0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961" y="1722637"/>
                <a:ext cx="5435600" cy="773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8EA51DD-ABBE-44CF-91DD-9C2F1F5A0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2961" y="1722637"/>
                <a:ext cx="5435600" cy="773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D9A8193-8F4E-4713-8C1F-531C358EA308}"/>
                  </a:ext>
                </a:extLst>
              </p:cNvPr>
              <p:cNvSpPr/>
              <p:nvPr/>
            </p:nvSpPr>
            <p:spPr>
              <a:xfrm>
                <a:off x="853234" y="2388607"/>
                <a:ext cx="7925955" cy="23305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产生的序列而言，对任何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≥0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在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直线</a:t>
                </a:r>
                <a:endParaRPr lang="en-US" altLang="zh-CN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+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: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𝛼</m:t>
                          </m:r>
                          <m:r>
                            <a:rPr lang="zh-CN" alt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上极小化二次函数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，同时也在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线性流形</a:t>
                </a:r>
                <a:r>
                  <a:rPr lang="en-US" altLang="zh-CN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(</a:t>
                </a: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仿射集</a:t>
                </a:r>
                <a:r>
                  <a:rPr lang="en-US" altLang="zh-CN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)</a:t>
                </a: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span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上极小化二次函数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，且满足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=0,1,</m:t>
                    </m:r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i="1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D9A8193-8F4E-4713-8C1F-531C358EA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34" y="2388607"/>
                <a:ext cx="7925955" cy="2330574"/>
              </a:xfrm>
              <a:prstGeom prst="rect">
                <a:avLst/>
              </a:prstGeom>
              <a:blipFill>
                <a:blip r:embed="rId5"/>
                <a:stretch>
                  <a:fillRect l="-1231" t="-2880" b="-4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4836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798513" y="245012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Gram-Schmidt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正交化</a:t>
            </a:r>
          </a:p>
        </p:txBody>
      </p:sp>
      <p:sp>
        <p:nvSpPr>
          <p:cNvPr id="550919" name="Text Box 7"/>
          <p:cNvSpPr txBox="1">
            <a:spLocks noChangeArrowheads="1"/>
          </p:cNvSpPr>
          <p:nvPr/>
        </p:nvSpPr>
        <p:spPr bwMode="auto">
          <a:xfrm>
            <a:off x="560705" y="910607"/>
            <a:ext cx="80225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线搜索法，且要求用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  <a:cs typeface="Times New Roman" pitchFamily="18" charset="0"/>
              </a:rPr>
              <a:t>精确步长</a:t>
            </a:r>
            <a:endParaRPr lang="en-US" altLang="zh-CN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8" name="Text Box 29"/>
              <p:cNvSpPr txBox="1">
                <a:spLocks noChangeArrowheads="1"/>
              </p:cNvSpPr>
              <p:nvPr/>
            </p:nvSpPr>
            <p:spPr bwMode="auto">
              <a:xfrm>
                <a:off x="1010319" y="2427585"/>
                <a:ext cx="448566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≥0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：用</a:t>
                </a:r>
                <a:r>
                  <a:rPr lang="zh-CN" altLang="en-US" dirty="0">
                    <a:solidFill>
                      <a:srgbClr val="0070C0"/>
                    </a:solidFill>
                    <a:ea typeface="黑体" pitchFamily="2" charset="-122"/>
                  </a:rPr>
                  <a:t>待定系数法，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令</a:t>
                </a:r>
              </a:p>
            </p:txBody>
          </p:sp>
        </mc:Choice>
        <mc:Fallback xmlns="">
          <p:sp>
            <p:nvSpPr>
              <p:cNvPr id="5128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0319" y="2427585"/>
                <a:ext cx="4485669" cy="461665"/>
              </a:xfrm>
              <a:prstGeom prst="rect">
                <a:avLst/>
              </a:prstGeom>
              <a:blipFill>
                <a:blip r:embed="rId2"/>
                <a:stretch>
                  <a:fillRect l="-1902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49705BA9-839C-427D-8390-C70541F18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6547" y="1849280"/>
                <a:ext cx="29246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marL="342900" indent="-342900">
                  <a:spcBef>
                    <a:spcPct val="50000"/>
                  </a:spcBef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Text Box 7">
                <a:extLst>
                  <a:ext uri="{FF2B5EF4-FFF2-40B4-BE49-F238E27FC236}">
                    <a16:creationId xmlns:a16="http://schemas.microsoft.com/office/drawing/2014/main" id="{49705BA9-839C-427D-8390-C70541F18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547" y="1849280"/>
                <a:ext cx="2924654" cy="461665"/>
              </a:xfrm>
              <a:prstGeom prst="rect">
                <a:avLst/>
              </a:prstGeom>
              <a:blipFill>
                <a:blip r:embed="rId3"/>
                <a:stretch>
                  <a:fillRect l="-2708" t="-13158" b="-276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5FAB06-D77D-4295-B048-510DF4C8CB78}"/>
                  </a:ext>
                </a:extLst>
              </p:cNvPr>
              <p:cNvSpPr txBox="1"/>
              <p:nvPr/>
            </p:nvSpPr>
            <p:spPr>
              <a:xfrm>
                <a:off x="1463907" y="2814964"/>
                <a:ext cx="5400040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5FAB06-D77D-4295-B048-510DF4C8C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907" y="2814964"/>
                <a:ext cx="5400040" cy="8560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9">
                <a:extLst>
                  <a:ext uri="{FF2B5EF4-FFF2-40B4-BE49-F238E27FC236}">
                    <a16:creationId xmlns:a16="http://schemas.microsoft.com/office/drawing/2014/main" id="{99AFBC55-F3C5-4AD9-AE16-2E0224872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2057" y="3561322"/>
                <a:ext cx="5159029" cy="47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𝑇</m:t>
                        </m:r>
                      </m:sup>
                    </m:sSubSup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𝑮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=0, 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=0, 1,⋯,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</a:rPr>
                  <a:t>，解得</a:t>
                </a:r>
              </a:p>
            </p:txBody>
          </p:sp>
        </mc:Choice>
        <mc:Fallback xmlns="">
          <p:sp>
            <p:nvSpPr>
              <p:cNvPr id="33" name="Text Box 29">
                <a:extLst>
                  <a:ext uri="{FF2B5EF4-FFF2-40B4-BE49-F238E27FC236}">
                    <a16:creationId xmlns:a16="http://schemas.microsoft.com/office/drawing/2014/main" id="{99AFBC55-F3C5-4AD9-AE16-2E0224872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2057" y="3561322"/>
                <a:ext cx="5159029" cy="476477"/>
              </a:xfrm>
              <a:prstGeom prst="rect">
                <a:avLst/>
              </a:prstGeom>
              <a:blipFill>
                <a:blip r:embed="rId5"/>
                <a:stretch>
                  <a:fillRect l="-1891" t="-10256" b="-256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B4A1F1C-DE78-410B-9B01-5C76D5B10B32}"/>
                  </a:ext>
                </a:extLst>
              </p:cNvPr>
              <p:cNvSpPr txBox="1"/>
              <p:nvPr/>
            </p:nvSpPr>
            <p:spPr>
              <a:xfrm>
                <a:off x="1483600" y="4069803"/>
                <a:ext cx="3172538" cy="9380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𝑮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𝑮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B4A1F1C-DE78-410B-9B01-5C76D5B1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00" y="4069803"/>
                <a:ext cx="3172538" cy="9380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7">
            <a:extLst>
              <a:ext uri="{FF2B5EF4-FFF2-40B4-BE49-F238E27FC236}">
                <a16:creationId xmlns:a16="http://schemas.microsoft.com/office/drawing/2014/main" id="{13DA49F9-AAAD-41D5-8B7A-ACE63AFC4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95" y="1346813"/>
            <a:ext cx="8084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由</a:t>
            </a:r>
            <a:r>
              <a:rPr lang="en-US" altLang="zh-CN" dirty="0">
                <a:solidFill>
                  <a:srgbClr val="0070C0"/>
                </a:solidFill>
                <a:ea typeface="黑体" pitchFamily="2" charset="-122"/>
              </a:rPr>
              <a:t>Gram-Schmidt </a:t>
            </a:r>
            <a:r>
              <a:rPr lang="zh-CN" altLang="en-US" dirty="0">
                <a:solidFill>
                  <a:srgbClr val="0070C0"/>
                </a:solidFill>
                <a:ea typeface="黑体" pitchFamily="2" charset="-122"/>
              </a:rPr>
              <a:t>过程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，用</a:t>
            </a:r>
            <a:r>
              <a:rPr lang="zh-CN" altLang="en-US" dirty="0">
                <a:solidFill>
                  <a:srgbClr val="C00000"/>
                </a:solidFill>
                <a:ea typeface="黑体" pitchFamily="2" charset="-122"/>
              </a:rPr>
              <a:t>负梯度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生成</a:t>
            </a:r>
            <a:r>
              <a:rPr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G</a:t>
            </a:r>
            <a:r>
              <a:rPr lang="en-US" altLang="zh-CN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-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正交</a:t>
            </a:r>
            <a:r>
              <a:rPr lang="zh-CN" altLang="en-US" dirty="0">
                <a:solidFill>
                  <a:schemeClr val="tx1"/>
                </a:solidFill>
                <a:ea typeface="黑体" pitchFamily="2" charset="-122"/>
              </a:rPr>
              <a:t>组</a:t>
            </a:r>
            <a:endParaRPr lang="en-US" altLang="zh-CN" b="1" dirty="0">
              <a:solidFill>
                <a:schemeClr val="tx1"/>
              </a:solidFill>
              <a:ea typeface="黑体" pitchFamily="2" charset="-122"/>
              <a:cs typeface="Times New Roman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E7C140F-85D5-434F-8B71-16344AC313B6}"/>
              </a:ext>
            </a:extLst>
          </p:cNvPr>
          <p:cNvGrpSpPr/>
          <p:nvPr/>
        </p:nvGrpSpPr>
        <p:grpSpPr>
          <a:xfrm>
            <a:off x="4899117" y="1772019"/>
            <a:ext cx="3480183" cy="744656"/>
            <a:chOff x="4899117" y="1854211"/>
            <a:chExt cx="3480183" cy="744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90813D55-1A96-4070-97AA-9D4C5E23AFBE}"/>
                    </a:ext>
                  </a:extLst>
                </p:cNvPr>
                <p:cNvSpPr/>
                <p:nvPr/>
              </p:nvSpPr>
              <p:spPr>
                <a:xfrm>
                  <a:off x="4899117" y="2122390"/>
                  <a:ext cx="3480183" cy="4764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=0,1,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90813D55-1A96-4070-97AA-9D4C5E23AF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117" y="2122390"/>
                  <a:ext cx="3480183" cy="4764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箭头: 上 3">
              <a:extLst>
                <a:ext uri="{FF2B5EF4-FFF2-40B4-BE49-F238E27FC236}">
                  <a16:creationId xmlns:a16="http://schemas.microsoft.com/office/drawing/2014/main" id="{3C733343-DB3A-43CB-9E14-214C14CFC83A}"/>
                </a:ext>
              </a:extLst>
            </p:cNvPr>
            <p:cNvSpPr/>
            <p:nvPr/>
          </p:nvSpPr>
          <p:spPr bwMode="auto">
            <a:xfrm>
              <a:off x="6447798" y="1854211"/>
              <a:ext cx="236306" cy="37449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75D5A1-EEB7-45D8-91AC-69A6B464A25A}"/>
                  </a:ext>
                </a:extLst>
              </p:cNvPr>
              <p:cNvSpPr/>
              <p:nvPr/>
            </p:nvSpPr>
            <p:spPr>
              <a:xfrm>
                <a:off x="5300038" y="3924785"/>
                <a:ext cx="317253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span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i="1" dirty="0">
                  <a:solidFill>
                    <a:srgbClr val="C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span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475D5A1-EEB7-45D8-91AC-69A6B464A2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38" y="3924785"/>
                <a:ext cx="3172538" cy="830997"/>
              </a:xfrm>
              <a:prstGeom prst="rect">
                <a:avLst/>
              </a:prstGeom>
              <a:blipFill>
                <a:blip r:embed="rId8"/>
                <a:stretch>
                  <a:fillRect b="-6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137BF03-AF76-42C2-A816-C87C53F2F3C9}"/>
              </a:ext>
            </a:extLst>
          </p:cNvPr>
          <p:cNvGrpSpPr/>
          <p:nvPr/>
        </p:nvGrpSpPr>
        <p:grpSpPr>
          <a:xfrm>
            <a:off x="617825" y="4982454"/>
            <a:ext cx="4969534" cy="1558660"/>
            <a:chOff x="617825" y="4982454"/>
            <a:chExt cx="4969534" cy="1558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F094E54-FA45-48D7-9235-FD422325B80E}"/>
                    </a:ext>
                  </a:extLst>
                </p:cNvPr>
                <p:cNvSpPr txBox="1"/>
                <p:nvPr/>
              </p:nvSpPr>
              <p:spPr>
                <a:xfrm>
                  <a:off x="617825" y="5039249"/>
                  <a:ext cx="292465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F094E54-FA45-48D7-9235-FD422325B8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825" y="5039249"/>
                  <a:ext cx="2924654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89D9743E-ECCE-4BE2-8EE3-FDEABC03C077}"/>
                </a:ext>
              </a:extLst>
            </p:cNvPr>
            <p:cNvSpPr/>
            <p:nvPr/>
          </p:nvSpPr>
          <p:spPr bwMode="auto">
            <a:xfrm>
              <a:off x="3488141" y="4982454"/>
              <a:ext cx="292751" cy="575867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D94E44F-6547-41CE-8CF3-C82154BA3F97}"/>
                    </a:ext>
                  </a:extLst>
                </p:cNvPr>
                <p:cNvSpPr txBox="1"/>
                <p:nvPr/>
              </p:nvSpPr>
              <p:spPr>
                <a:xfrm>
                  <a:off x="1553305" y="5600407"/>
                  <a:ext cx="4034054" cy="9407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b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𝒊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D94E44F-6547-41CE-8CF3-C82154BA3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3305" y="5600407"/>
                  <a:ext cx="4034054" cy="94070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24B4806-75E0-4952-AC1F-C9BFB14D6016}"/>
              </a:ext>
            </a:extLst>
          </p:cNvPr>
          <p:cNvGrpSpPr/>
          <p:nvPr/>
        </p:nvGrpSpPr>
        <p:grpSpPr>
          <a:xfrm>
            <a:off x="5194419" y="2310945"/>
            <a:ext cx="3563540" cy="3107788"/>
            <a:chOff x="5194419" y="2310945"/>
            <a:chExt cx="3563540" cy="3107788"/>
          </a:xfrm>
        </p:grpSpPr>
        <p:sp>
          <p:nvSpPr>
            <p:cNvPr id="13" name="右大括号 12">
              <a:extLst>
                <a:ext uri="{FF2B5EF4-FFF2-40B4-BE49-F238E27FC236}">
                  <a16:creationId xmlns:a16="http://schemas.microsoft.com/office/drawing/2014/main" id="{C32506AA-0876-4FD8-8578-8B64B0631F23}"/>
                </a:ext>
              </a:extLst>
            </p:cNvPr>
            <p:cNvSpPr/>
            <p:nvPr/>
          </p:nvSpPr>
          <p:spPr bwMode="auto">
            <a:xfrm>
              <a:off x="8379300" y="2310945"/>
              <a:ext cx="275912" cy="243571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A819CCC-008D-418B-9AB4-716AD95E46AD}"/>
                </a:ext>
              </a:extLst>
            </p:cNvPr>
            <p:cNvGrpSpPr/>
            <p:nvPr/>
          </p:nvGrpSpPr>
          <p:grpSpPr>
            <a:xfrm>
              <a:off x="5194419" y="4736003"/>
              <a:ext cx="3563540" cy="682730"/>
              <a:chOff x="5194419" y="4736003"/>
              <a:chExt cx="3563540" cy="6827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65663F2-242A-4526-BADA-16E0A8249C07}"/>
                      </a:ext>
                    </a:extLst>
                  </p:cNvPr>
                  <p:cNvSpPr/>
                  <p:nvPr/>
                </p:nvSpPr>
                <p:spPr>
                  <a:xfrm>
                    <a:off x="5194419" y="4942256"/>
                    <a:ext cx="3563540" cy="4764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=0,1,</m:t>
                        </m:r>
                      </m:oMath>
                    </a14:m>
                    <a:r>
                      <a:rPr lang="en-US" altLang="zh-CN" dirty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65663F2-242A-4526-BADA-16E0A8249C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4419" y="4942256"/>
                    <a:ext cx="3563540" cy="4764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箭头: 下 31">
                <a:extLst>
                  <a:ext uri="{FF2B5EF4-FFF2-40B4-BE49-F238E27FC236}">
                    <a16:creationId xmlns:a16="http://schemas.microsoft.com/office/drawing/2014/main" id="{504F3FEC-7068-4068-88F8-CFF80267250F}"/>
                  </a:ext>
                </a:extLst>
              </p:cNvPr>
              <p:cNvSpPr/>
              <p:nvPr/>
            </p:nvSpPr>
            <p:spPr bwMode="auto">
              <a:xfrm>
                <a:off x="7399394" y="4736003"/>
                <a:ext cx="162060" cy="344729"/>
              </a:xfrm>
              <a:prstGeom prst="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1519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" grpId="0"/>
      <p:bldP spid="31" grpId="0"/>
      <p:bldP spid="5" grpId="0"/>
      <p:bldP spid="33" grpId="0"/>
      <p:bldP spid="3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5"/>
          <p:cNvSpPr>
            <a:spLocks noChangeArrowheads="1"/>
          </p:cNvSpPr>
          <p:nvPr/>
        </p:nvSpPr>
        <p:spPr bwMode="auto">
          <a:xfrm>
            <a:off x="868044" y="122432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Gram-Schmidt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正交化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itchFamily="2" charset="-122"/>
                <a:cs typeface="Times New Roman" panose="02020603050405020304" pitchFamily="18" charset="0"/>
              </a:rPr>
              <a:t>)</a:t>
            </a:r>
            <a:endParaRPr lang="zh-CN" altLang="en-US" sz="4400" dirty="0">
              <a:solidFill>
                <a:srgbClr val="0070C0"/>
              </a:solidFill>
              <a:ea typeface="黑体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9F6B703-6DE2-4DA5-AAC9-C2263BE1E619}"/>
                  </a:ext>
                </a:extLst>
              </p:cNvPr>
              <p:cNvSpPr txBox="1"/>
              <p:nvPr/>
            </p:nvSpPr>
            <p:spPr>
              <a:xfrm>
                <a:off x="1168303" y="3257103"/>
                <a:ext cx="6341742" cy="736164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9F6B703-6DE2-4DA5-AAC9-C2263BE1E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303" y="3257103"/>
                <a:ext cx="6341742" cy="736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5CAAF67-2B1B-4EF7-974A-DBA1975A0166}"/>
                  </a:ext>
                </a:extLst>
              </p:cNvPr>
              <p:cNvSpPr txBox="1"/>
              <p:nvPr/>
            </p:nvSpPr>
            <p:spPr>
              <a:xfrm>
                <a:off x="920334" y="1684481"/>
                <a:ext cx="4636179" cy="77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5CAAF67-2B1B-4EF7-974A-DBA1975A0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34" y="1684481"/>
                <a:ext cx="4636179" cy="776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7CFA06-740A-4C64-BFCC-35D33B2D6FEE}"/>
                  </a:ext>
                </a:extLst>
              </p:cNvPr>
              <p:cNvSpPr txBox="1"/>
              <p:nvPr/>
            </p:nvSpPr>
            <p:spPr>
              <a:xfrm>
                <a:off x="560706" y="825741"/>
                <a:ext cx="5400040" cy="856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C7CFA06-740A-4C64-BFCC-35D33B2D6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06" y="825741"/>
                <a:ext cx="5400040" cy="8560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9FA1308-6B32-4B02-87BA-408C3C0235A9}"/>
                  </a:ext>
                </a:extLst>
              </p:cNvPr>
              <p:cNvSpPr txBox="1"/>
              <p:nvPr/>
            </p:nvSpPr>
            <p:spPr>
              <a:xfrm>
                <a:off x="942636" y="2440799"/>
                <a:ext cx="4636179" cy="774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89FA1308-6B32-4B02-87BA-408C3C02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6" y="2440799"/>
                <a:ext cx="4636179" cy="7746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3A98878-AA02-4FCD-9B8F-C90E526A2E7C}"/>
              </a:ext>
            </a:extLst>
          </p:cNvPr>
          <p:cNvGrpSpPr/>
          <p:nvPr/>
        </p:nvGrpSpPr>
        <p:grpSpPr>
          <a:xfrm>
            <a:off x="1020200" y="4087980"/>
            <a:ext cx="5285740" cy="938014"/>
            <a:chOff x="1020200" y="4087980"/>
            <a:chExt cx="5285740" cy="9380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6142BE3-82F6-44A6-9C80-48EBFB32EEC6}"/>
                    </a:ext>
                  </a:extLst>
                </p:cNvPr>
                <p:cNvSpPr txBox="1"/>
                <p:nvPr/>
              </p:nvSpPr>
              <p:spPr>
                <a:xfrm>
                  <a:off x="1020200" y="4324956"/>
                  <a:ext cx="3761222" cy="638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zh-CN" alt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𝛼</m:t>
                                </m:r>
                                <m:r>
                                  <a:rPr lang="zh-CN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m:rPr>
                                <m:nor/>
                              </m:rPr>
                              <a:rPr lang="en-US" altLang="zh-CN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𝛼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36142BE3-82F6-44A6-9C80-48EBFB32EE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200" y="4324956"/>
                  <a:ext cx="3761222" cy="638316"/>
                </a:xfrm>
                <a:prstGeom prst="rect">
                  <a:avLst/>
                </a:prstGeom>
                <a:blipFill>
                  <a:blip r:embed="rId7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EFCE486-7CDA-491A-935C-D72AC2F81A44}"/>
                    </a:ext>
                  </a:extLst>
                </p:cNvPr>
                <p:cNvSpPr/>
                <p:nvPr/>
              </p:nvSpPr>
              <p:spPr>
                <a:xfrm>
                  <a:off x="4717878" y="4087980"/>
                  <a:ext cx="1588062" cy="93801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𝑇</m:t>
                                </m:r>
                              </m:sup>
                            </m:sSub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𝑮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𝒅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EFCE486-7CDA-491A-935C-D72AC2F81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7878" y="4087980"/>
                  <a:ext cx="1588062" cy="9380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E2854DD-FE7D-4044-99A3-409C3E78957F}"/>
                  </a:ext>
                </a:extLst>
              </p:cNvPr>
              <p:cNvSpPr/>
              <p:nvPr/>
            </p:nvSpPr>
            <p:spPr>
              <a:xfrm>
                <a:off x="1257511" y="5050857"/>
                <a:ext cx="4527843" cy="75309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itchFamily="2" charset="-122"/>
                                        <a:cs typeface="Times New Roman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itchFamily="2" charset="-122"/>
                                        <a:cs typeface="Times New Roman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  <a:cs typeface="Times New Roman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itchFamily="2" charset="-122"/>
                                        <a:cs typeface="Times New Roman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itchFamily="2" charset="-122"/>
                                        <a:cs typeface="Times New Roman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itchFamily="2" charset="-122"/>
                                        <a:cs typeface="Times New Roman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  <a:cs typeface="Times New Roman" pitchFamily="18" charset="0"/>
                          </a:rPr>
                          <m:t>𝑮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4E2854DD-FE7D-4044-99A3-409C3E789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511" y="5050857"/>
                <a:ext cx="4527843" cy="7530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065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060DC2A-B534-415E-821E-CFEE5BDFE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18" y="2039166"/>
            <a:ext cx="8325278" cy="422931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共轭梯度法的伪码</a:t>
            </a:r>
            <a:endParaRPr lang="zh-CN" altLang="en-US" sz="28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DD51A17-2D2D-43DF-94CC-62BA9E9D1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443" y="3066748"/>
            <a:ext cx="3889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算法</a:t>
            </a:r>
            <a:r>
              <a:rPr kumimoji="0" lang="zh-CN" altLang="en-US" dirty="0">
                <a:solidFill>
                  <a:srgbClr val="7030A0"/>
                </a:solidFill>
                <a:ea typeface="黑体" pitchFamily="2" charset="-122"/>
                <a:cs typeface="Times New Roman" pitchFamily="18" charset="0"/>
              </a:rPr>
              <a:t>最多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迭代 </a:t>
            </a:r>
            <a:r>
              <a:rPr kumimoji="0" lang="en-US" altLang="zh-CN" b="1" i="1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n </a:t>
            </a:r>
            <a:r>
              <a:rPr kumimoji="0" lang="zh-CN" altLang="en-US" dirty="0">
                <a:solidFill>
                  <a:schemeClr val="tx1"/>
                </a:solidFill>
                <a:ea typeface="黑体" pitchFamily="2" charset="-122"/>
                <a:cs typeface="Times New Roman" pitchFamily="18" charset="0"/>
              </a:rPr>
              <a:t>次即终止！</a:t>
            </a: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B93B0782-F5E5-4B73-94F8-202DFEFF42D0}"/>
              </a:ext>
            </a:extLst>
          </p:cNvPr>
          <p:cNvGrpSpPr>
            <a:grpSpLocks/>
          </p:cNvGrpSpPr>
          <p:nvPr/>
        </p:nvGrpSpPr>
        <p:grpSpPr bwMode="auto">
          <a:xfrm>
            <a:off x="4877143" y="3727148"/>
            <a:ext cx="3457575" cy="1570038"/>
            <a:chOff x="3333" y="2115"/>
            <a:chExt cx="2178" cy="989"/>
          </a:xfrm>
        </p:grpSpPr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479A6421-C0D2-492E-B908-2DBFA6A77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2115"/>
              <a:ext cx="1588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rgbClr val="000066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0" lang="zh-CN" altLang="en-US" dirty="0">
                  <a:solidFill>
                    <a:srgbClr val="7030A0"/>
                  </a:solidFill>
                  <a:ea typeface="黑体" pitchFamily="2" charset="-122"/>
                  <a:cs typeface="Times New Roman" pitchFamily="18" charset="0"/>
                </a:rPr>
                <a:t>计算量：</a:t>
              </a:r>
            </a:p>
            <a:p>
              <a:pPr eaLnBrk="1" hangingPunct="1"/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矩阵向量乘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(1)</a:t>
              </a:r>
            </a:p>
            <a:p>
              <a:pPr eaLnBrk="1" hangingPunct="1"/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内积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(2)</a:t>
              </a:r>
            </a:p>
            <a:p>
              <a:pPr eaLnBrk="1" hangingPunct="1"/>
              <a:r>
                <a:rPr kumimoji="0"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向量求和</a:t>
              </a:r>
              <a:r>
                <a:rPr kumimoji="0"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rPr>
                <a:t>(3)</a:t>
              </a:r>
            </a:p>
          </p:txBody>
        </p:sp>
        <p:sp>
          <p:nvSpPr>
            <p:cNvPr id="11" name="AutoShape 8">
              <a:extLst>
                <a:ext uri="{FF2B5EF4-FFF2-40B4-BE49-F238E27FC236}">
                  <a16:creationId xmlns:a16="http://schemas.microsoft.com/office/drawing/2014/main" id="{3F605B28-66A1-4CBD-90C9-F579DA551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704"/>
              <a:ext cx="590" cy="91"/>
            </a:xfrm>
            <a:prstGeom prst="leftArrow">
              <a:avLst>
                <a:gd name="adj1" fmla="val 50000"/>
                <a:gd name="adj2" fmla="val 16208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2817E0-3B4B-485E-8246-08034509D1C2}"/>
                  </a:ext>
                </a:extLst>
              </p:cNvPr>
              <p:cNvSpPr txBox="1"/>
              <p:nvPr/>
            </p:nvSpPr>
            <p:spPr>
              <a:xfrm>
                <a:off x="752782" y="1027525"/>
                <a:ext cx="7581936" cy="10601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𝑮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++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algn="r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/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𝑮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dirty="0">
                            <a:solidFill>
                              <a:schemeClr val="tx1"/>
                            </a:solidFill>
                            <a:ea typeface="黑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</m:fun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solidFill>
                      <a:srgbClr val="130DFB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4.7.1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 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A2817E0-3B4B-485E-8246-08034509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82" y="1027525"/>
                <a:ext cx="7581936" cy="1060162"/>
              </a:xfrm>
              <a:prstGeom prst="rect">
                <a:avLst/>
              </a:prstGeom>
              <a:blipFill>
                <a:blip r:embed="rId5"/>
                <a:stretch>
                  <a:fillRect l="-1206" t="-6358" r="-1286" b="-52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5312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028C12C-5FB3-4CCB-8205-D17CB0488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6" y="4053908"/>
            <a:ext cx="4629388" cy="2273417"/>
          </a:xfrm>
          <a:prstGeom prst="rect">
            <a:avLst/>
          </a:prstGeom>
        </p:spPr>
      </p:pic>
      <p:sp>
        <p:nvSpPr>
          <p:cNvPr id="39939" name="Rectangle 2"/>
          <p:cNvSpPr>
            <a:spLocks noChangeArrowheads="1"/>
          </p:cNvSpPr>
          <p:nvPr/>
        </p:nvSpPr>
        <p:spPr bwMode="auto">
          <a:xfrm>
            <a:off x="819150" y="272838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矩阵向量乘积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0" name="Text Box 3"/>
              <p:cNvSpPr txBox="1">
                <a:spLocks noChangeArrowheads="1"/>
              </p:cNvSpPr>
              <p:nvPr/>
            </p:nvSpPr>
            <p:spPr bwMode="auto">
              <a:xfrm>
                <a:off x="947236" y="1507764"/>
                <a:ext cx="6819900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稀疏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矩阵与向量的乘积：</a:t>
                </a:r>
                <a:r>
                  <a:rPr lang="en-US" altLang="zh-CN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如求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130DFB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𝒑</m:t>
                    </m:r>
                    <m:r>
                      <a:rPr lang="en-US" altLang="zh-CN" b="0" i="1" smtClean="0">
                        <a:solidFill>
                          <a:srgbClr val="130DFB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130DFB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，其中</a:t>
                </a:r>
                <a:endParaRPr lang="zh-CN" altLang="en-US" baseline="30000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94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236" y="1507764"/>
                <a:ext cx="6819900" cy="461665"/>
              </a:xfrm>
              <a:prstGeom prst="rect">
                <a:avLst/>
              </a:prstGeom>
              <a:blipFill>
                <a:blip r:embed="rId3"/>
                <a:stretch>
                  <a:fillRect l="-1340" t="-13158" b="-263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BAE8EF-7E91-4925-9F32-9C5DEC527AD3}"/>
                  </a:ext>
                </a:extLst>
              </p:cNvPr>
              <p:cNvSpPr txBox="1"/>
              <p:nvPr/>
            </p:nvSpPr>
            <p:spPr>
              <a:xfrm>
                <a:off x="1655409" y="2010807"/>
                <a:ext cx="3449534" cy="19534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BAE8EF-7E91-4925-9F32-9C5DEC527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409" y="2010807"/>
                <a:ext cx="3449534" cy="1953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0FA111D1-DE1B-4671-8080-C8FBE6D189B6}"/>
              </a:ext>
            </a:extLst>
          </p:cNvPr>
          <p:cNvSpPr txBox="1"/>
          <p:nvPr/>
        </p:nvSpPr>
        <p:spPr>
          <a:xfrm>
            <a:off x="5705041" y="2139784"/>
            <a:ext cx="1993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三对角矩阵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48617A8-441A-4D10-86B1-B51D7D038C8D}"/>
                  </a:ext>
                </a:extLst>
              </p:cNvPr>
              <p:cNvSpPr/>
              <p:nvPr/>
            </p:nvSpPr>
            <p:spPr>
              <a:xfrm>
                <a:off x="609600" y="1009552"/>
                <a:ext cx="499133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通常，计算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需要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次算术运算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48617A8-441A-4D10-86B1-B51D7D038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09552"/>
                <a:ext cx="4991332" cy="461665"/>
              </a:xfrm>
              <a:prstGeom prst="rect">
                <a:avLst/>
              </a:prstGeom>
              <a:blipFill>
                <a:blip r:embed="rId5"/>
                <a:stretch>
                  <a:fillRect l="-1587" t="-14667" r="-122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931551-4365-42E9-9626-1491E070F3A6}"/>
                  </a:ext>
                </a:extLst>
              </p:cNvPr>
              <p:cNvSpPr txBox="1"/>
              <p:nvPr/>
            </p:nvSpPr>
            <p:spPr>
              <a:xfrm>
                <a:off x="3881645" y="4582662"/>
                <a:ext cx="48274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对于三对角矩阵，计算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  <a:cs typeface="Times New Roman" pitchFamily="18" charset="0"/>
                      </a:rPr>
                      <m:t>𝑮𝒅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需要大约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次算术运算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B931551-4365-42E9-9626-1491E070F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645" y="4582662"/>
                <a:ext cx="4827457" cy="830997"/>
              </a:xfrm>
              <a:prstGeom prst="rect">
                <a:avLst/>
              </a:prstGeom>
              <a:blipFill>
                <a:blip r:embed="rId6"/>
                <a:stretch>
                  <a:fillRect l="-1768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684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5CABCC-4446-439F-9741-8DDB5134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95" y="3461576"/>
            <a:ext cx="5979647" cy="3036371"/>
          </a:xfrm>
          <a:prstGeom prst="rect">
            <a:avLst/>
          </a:prstGeom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862964" y="294726"/>
            <a:ext cx="77152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b"/>
          <a:lstStyle/>
          <a:p>
            <a:pPr algn="ctr" eaLnBrk="1" hangingPunct="1"/>
            <a:r>
              <a:rPr lang="zh-CN" altLang="en-US" sz="4400" dirty="0">
                <a:solidFill>
                  <a:srgbClr val="0070C0"/>
                </a:solidFill>
                <a:latin typeface="黑体" pitchFamily="2" charset="-122"/>
                <a:ea typeface="黑体" pitchFamily="2" charset="-122"/>
              </a:rPr>
              <a:t>共轭梯度法：例子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Text Box 3"/>
              <p:cNvSpPr txBox="1">
                <a:spLocks noChangeArrowheads="1"/>
              </p:cNvSpPr>
              <p:nvPr/>
            </p:nvSpPr>
            <p:spPr bwMode="auto">
              <a:xfrm>
                <a:off x="819150" y="1068388"/>
                <a:ext cx="6515100" cy="9803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例</a:t>
                </a:r>
                <a:r>
                  <a:rPr lang="en-US" altLang="zh-CN" dirty="0">
                    <a:solidFill>
                      <a:srgbClr val="7030A0"/>
                    </a:solidFill>
                    <a:ea typeface="黑体" pitchFamily="2" charset="-122"/>
                    <a:cs typeface="Times New Roman" pitchFamily="18" charset="0"/>
                  </a:rPr>
                  <a:t>4.8.1  </a:t>
                </a:r>
                <a:r>
                  <a:rPr lang="zh-CN" altLang="en-US" dirty="0">
                    <a:solidFill>
                      <a:schemeClr val="tx1"/>
                    </a:solidFill>
                    <a:ea typeface="黑体" pitchFamily="2" charset="-122"/>
                    <a:cs typeface="Times New Roman" pitchFamily="18" charset="0"/>
                  </a:rPr>
                  <a:t>利用共轭梯度法求解</a:t>
                </a:r>
                <a:endParaRPr lang="en-US" altLang="zh-CN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+2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itchFamily="2" charset="-122"/>
                                  <a:cs typeface="Times New Roman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itchFamily="2" charset="-122"/>
                                      <a:cs typeface="Times New Roman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box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itchFamily="2" charset="-122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itchFamily="2" charset="-122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ea typeface="黑体" pitchFamily="2" charset="-122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891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9150" y="1068388"/>
                <a:ext cx="6515100" cy="980333"/>
              </a:xfrm>
              <a:prstGeom prst="rect">
                <a:avLst/>
              </a:prstGeom>
              <a:blipFill>
                <a:blip r:embed="rId4"/>
                <a:stretch>
                  <a:fillRect l="-1403" t="-5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16" name="Text Box 6"/>
              <p:cNvSpPr txBox="1">
                <a:spLocks noChangeArrowheads="1"/>
              </p:cNvSpPr>
              <p:nvPr/>
            </p:nvSpPr>
            <p:spPr bwMode="auto">
              <a:xfrm>
                <a:off x="851813" y="3082103"/>
                <a:ext cx="675703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anchor="b">
                <a:spAutoFit/>
              </a:bodyPr>
              <a:lstStyle>
                <a:lvl1pPr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rgbClr val="000066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初始点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(0, 0, 0)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,  </m:t>
                    </m:r>
                    <m:r>
                      <m:rPr>
                        <m:nor/>
                      </m:rPr>
                      <a:rPr lang="zh-CN" altLang="en-US" dirty="0">
                        <a:solidFill>
                          <a:schemeClr val="tx1"/>
                        </a:solidFill>
                        <a:latin typeface="黑体" pitchFamily="2" charset="-122"/>
                        <a:ea typeface="黑体" pitchFamily="2" charset="-122"/>
                      </a:rPr>
                      <m:t>终止条件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𝒈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itchFamily="2" charset="-122"/>
                    <a:ea typeface="黑体" pitchFamily="2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itchFamily="2" charset="-122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389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13" y="3082103"/>
                <a:ext cx="6757035" cy="461665"/>
              </a:xfrm>
              <a:prstGeom prst="rect">
                <a:avLst/>
              </a:prstGeom>
              <a:blipFill>
                <a:blip r:embed="rId5"/>
                <a:stretch>
                  <a:fillRect l="-1444" t="-14667" b="-2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44A239-624D-4AA4-9972-3F1E222D56BE}"/>
                  </a:ext>
                </a:extLst>
              </p:cNvPr>
              <p:cNvSpPr txBox="1"/>
              <p:nvPr/>
            </p:nvSpPr>
            <p:spPr>
              <a:xfrm>
                <a:off x="2260850" y="2012924"/>
                <a:ext cx="4399280" cy="1068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F44A239-624D-4AA4-9972-3F1E222D5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850" y="2012924"/>
                <a:ext cx="4399280" cy="1068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87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29676</TotalTime>
  <Words>1434</Words>
  <Application>Microsoft Office PowerPoint</Application>
  <PresentationFormat>全屏显示(4:3)</PresentationFormat>
  <Paragraphs>152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4235</cp:revision>
  <cp:lastPrinted>2024-09-24T09:51:51Z</cp:lastPrinted>
  <dcterms:created xsi:type="dcterms:W3CDTF">1997-11-08T17:22:06Z</dcterms:created>
  <dcterms:modified xsi:type="dcterms:W3CDTF">2024-09-24T09:52:19Z</dcterms:modified>
</cp:coreProperties>
</file>