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681" r:id="rId2"/>
    <p:sldId id="890" r:id="rId3"/>
    <p:sldId id="682" r:id="rId4"/>
    <p:sldId id="683" r:id="rId5"/>
    <p:sldId id="692" r:id="rId6"/>
    <p:sldId id="693" r:id="rId7"/>
    <p:sldId id="686" r:id="rId8"/>
    <p:sldId id="935" r:id="rId9"/>
    <p:sldId id="694" r:id="rId10"/>
    <p:sldId id="928" r:id="rId11"/>
    <p:sldId id="929" r:id="rId12"/>
    <p:sldId id="932" r:id="rId13"/>
    <p:sldId id="931" r:id="rId14"/>
    <p:sldId id="933" r:id="rId15"/>
    <p:sldId id="925" r:id="rId16"/>
    <p:sldId id="684" r:id="rId17"/>
    <p:sldId id="927" r:id="rId18"/>
    <p:sldId id="934" r:id="rId19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10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9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89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219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47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45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6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多元微积中，利用隐函数定理，将利用消元法将等等式约束消去，变成关于自由变量的无约束优化问题，再由无约束优化问题的最优性条件得到</a:t>
            </a:r>
            <a:r>
              <a:rPr lang="en-US" altLang="zh-CN" dirty="0"/>
              <a:t>Lagrange</a:t>
            </a:r>
            <a:r>
              <a:rPr lang="zh-CN" altLang="en-US" dirty="0"/>
              <a:t>乘子的存在性。正则性条件保证了隐函数的存在性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55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57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2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00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0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88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11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2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5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约束优化的理论：等式约束优化的最优性条件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5.png"/><Relationship Id="rId12" Type="http://schemas.openxmlformats.org/officeDocument/2006/relationships/image" Target="../media/image1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82.png"/><Relationship Id="rId9" Type="http://schemas.openxmlformats.org/officeDocument/2006/relationships/image" Target="../media/image8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3.png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860.png"/><Relationship Id="rId10" Type="http://schemas.openxmlformats.org/officeDocument/2006/relationships/image" Target="../media/image80.png"/><Relationship Id="rId4" Type="http://schemas.openxmlformats.org/officeDocument/2006/relationships/image" Target="../media/image91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86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11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png"/><Relationship Id="rId1" Type="http://schemas.openxmlformats.org/officeDocument/2006/relationships/tags" Target="../tags/tag1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20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11" Type="http://schemas.openxmlformats.org/officeDocument/2006/relationships/image" Target="../media/image870.png"/><Relationship Id="rId10" Type="http://schemas.openxmlformats.org/officeDocument/2006/relationships/image" Target="../media/image840.png"/><Relationship Id="rId4" Type="http://schemas.openxmlformats.org/officeDocument/2006/relationships/image" Target="../media/image830.png"/><Relationship Id="rId9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8" Type="http://schemas.openxmlformats.org/officeDocument/2006/relationships/image" Target="../media/image129.png"/><Relationship Id="rId3" Type="http://schemas.openxmlformats.org/officeDocument/2006/relationships/image" Target="../media/image1200.png"/><Relationship Id="rId21" Type="http://schemas.openxmlformats.org/officeDocument/2006/relationships/image" Target="../media/image690.png"/><Relationship Id="rId7" Type="http://schemas.openxmlformats.org/officeDocument/2006/relationships/image" Target="../media/image122.png"/><Relationship Id="rId17" Type="http://schemas.openxmlformats.org/officeDocument/2006/relationships/image" Target="../media/image1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1.png"/><Relationship Id="rId11" Type="http://schemas.openxmlformats.org/officeDocument/2006/relationships/image" Target="../media/image90.png"/><Relationship Id="rId5" Type="http://schemas.openxmlformats.org/officeDocument/2006/relationships/image" Target="../media/image88.emf"/><Relationship Id="rId15" Type="http://schemas.openxmlformats.org/officeDocument/2006/relationships/image" Target="../media/image480.png"/><Relationship Id="rId23" Type="http://schemas.openxmlformats.org/officeDocument/2006/relationships/image" Target="../media/image131.png"/><Relationship Id="rId10" Type="http://schemas.openxmlformats.org/officeDocument/2006/relationships/image" Target="../media/image12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4.png"/><Relationship Id="rId14" Type="http://schemas.openxmlformats.org/officeDocument/2006/relationships/image" Target="../media/image470.png"/><Relationship Id="rId22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7.png"/><Relationship Id="rId12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340.png"/><Relationship Id="rId11" Type="http://schemas.openxmlformats.org/officeDocument/2006/relationships/image" Target="../media/image119.png"/><Relationship Id="rId5" Type="http://schemas.openxmlformats.org/officeDocument/2006/relationships/image" Target="../media/image94.png"/><Relationship Id="rId10" Type="http://schemas.openxmlformats.org/officeDocument/2006/relationships/image" Target="../media/image136.png"/><Relationship Id="rId4" Type="http://schemas.openxmlformats.org/officeDocument/2006/relationships/image" Target="../media/image89.png"/><Relationship Id="rId9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46.png"/><Relationship Id="rId3" Type="http://schemas.openxmlformats.org/officeDocument/2006/relationships/image" Target="../media/image138.png"/><Relationship Id="rId12" Type="http://schemas.openxmlformats.org/officeDocument/2006/relationships/image" Target="../media/image145.png"/><Relationship Id="rId2" Type="http://schemas.openxmlformats.org/officeDocument/2006/relationships/image" Target="../media/image14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43.png"/><Relationship Id="rId5" Type="http://schemas.openxmlformats.org/officeDocument/2006/relationships/image" Target="../media/image144.png"/><Relationship Id="rId15" Type="http://schemas.openxmlformats.org/officeDocument/2006/relationships/image" Target="../media/image152.png"/><Relationship Id="rId10" Type="http://schemas.openxmlformats.org/officeDocument/2006/relationships/image" Target="../media/image149.png"/><Relationship Id="rId4" Type="http://schemas.openxmlformats.org/officeDocument/2006/relationships/image" Target="../media/image142.png"/><Relationship Id="rId9" Type="http://schemas.openxmlformats.org/officeDocument/2006/relationships/image" Target="../media/image148.png"/><Relationship Id="rId1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3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55.png"/><Relationship Id="rId4" Type="http://schemas.openxmlformats.org/officeDocument/2006/relationships/image" Target="../media/image153.png"/><Relationship Id="rId9" Type="http://schemas.openxmlformats.org/officeDocument/2006/relationships/image" Target="../media/image160.png"/><Relationship Id="rId14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hyperlink" Target="//upload.wikimedia.org/wikipedia/commons/b/bf/LagrangeMultipliers2D.svg" TargetMode="Externa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11" Type="http://schemas.openxmlformats.org/officeDocument/2006/relationships/image" Target="../media/image220.png"/><Relationship Id="rId5" Type="http://schemas.openxmlformats.org/officeDocument/2006/relationships/image" Target="../media/image166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55.png"/><Relationship Id="rId7" Type="http://schemas.openxmlformats.org/officeDocument/2006/relationships/image" Target="../media/image47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tags" Target="../tags/tag5.xml"/><Relationship Id="rId5" Type="http://schemas.openxmlformats.org/officeDocument/2006/relationships/image" Target="../media/image44.png"/><Relationship Id="rId15" Type="http://schemas.openxmlformats.org/officeDocument/2006/relationships/image" Target="../media/image46.png"/><Relationship Id="rId23" Type="http://schemas.openxmlformats.org/officeDocument/2006/relationships/image" Target="../media/image57.png"/><Relationship Id="rId19" Type="http://schemas.openxmlformats.org/officeDocument/2006/relationships/image" Target="../media/image4.png"/><Relationship Id="rId4" Type="http://schemas.openxmlformats.org/officeDocument/2006/relationships/image" Target="../media/image3.png"/><Relationship Id="rId14" Type="http://schemas.openxmlformats.org/officeDocument/2006/relationships/image" Target="../media/image45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6.png"/><Relationship Id="rId11" Type="http://schemas.openxmlformats.org/officeDocument/2006/relationships/image" Target="../media/image510.png"/><Relationship Id="rId5" Type="http://schemas.openxmlformats.org/officeDocument/2006/relationships/image" Target="../media/image75.png"/><Relationship Id="rId10" Type="http://schemas.openxmlformats.org/officeDocument/2006/relationships/image" Target="../media/image41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全局极小点与局部极小点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1A2B44-8A7B-4473-960F-90E31D1B8AFD}"/>
              </a:ext>
            </a:extLst>
          </p:cNvPr>
          <p:cNvSpPr txBox="1"/>
          <p:nvPr/>
        </p:nvSpPr>
        <p:spPr>
          <a:xfrm>
            <a:off x="1562875" y="1191517"/>
            <a:ext cx="517944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理想：       全局极小点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375417-C1E0-46FB-8D4B-0DFF78F08A5C}"/>
              </a:ext>
            </a:extLst>
          </p:cNvPr>
          <p:cNvSpPr txBox="1"/>
          <p:nvPr/>
        </p:nvSpPr>
        <p:spPr>
          <a:xfrm>
            <a:off x="1474740" y="3429000"/>
            <a:ext cx="619452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理论和算法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：一般是针对局部极小点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FA3F38-78A5-475D-B86D-95F4FBC072EF}"/>
              </a:ext>
            </a:extLst>
          </p:cNvPr>
          <p:cNvGrpSpPr/>
          <p:nvPr/>
        </p:nvGrpSpPr>
        <p:grpSpPr>
          <a:xfrm>
            <a:off x="4759286" y="2347759"/>
            <a:ext cx="2379643" cy="830997"/>
            <a:chOff x="2930487" y="1718988"/>
            <a:chExt cx="2379643" cy="830997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63E24D08-1B15-4426-A8D7-545DB0281C32}"/>
                </a:ext>
              </a:extLst>
            </p:cNvPr>
            <p:cNvSpPr/>
            <p:nvPr/>
          </p:nvSpPr>
          <p:spPr bwMode="auto">
            <a:xfrm rot="10800000">
              <a:off x="2930487" y="1727444"/>
              <a:ext cx="363556" cy="74578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00CF08-66C7-4B83-B6AF-58AA0E9EF8F9}"/>
                </a:ext>
              </a:extLst>
            </p:cNvPr>
            <p:cNvSpPr txBox="1"/>
            <p:nvPr/>
          </p:nvSpPr>
          <p:spPr>
            <a:xfrm>
              <a:off x="3294044" y="1718988"/>
              <a:ext cx="2016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当问题具有某种</a:t>
              </a:r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凸性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68E40C-8541-4AD0-B758-E2749B9A0950}"/>
              </a:ext>
            </a:extLst>
          </p:cNvPr>
          <p:cNvGrpSpPr/>
          <p:nvPr/>
        </p:nvGrpSpPr>
        <p:grpSpPr>
          <a:xfrm>
            <a:off x="1236072" y="2313834"/>
            <a:ext cx="2381447" cy="830997"/>
            <a:chOff x="453875" y="1851121"/>
            <a:chExt cx="2381447" cy="830997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505D01F7-B998-4B08-89B1-3E0CEBE0A799}"/>
                </a:ext>
              </a:extLst>
            </p:cNvPr>
            <p:cNvSpPr/>
            <p:nvPr/>
          </p:nvSpPr>
          <p:spPr bwMode="auto">
            <a:xfrm>
              <a:off x="2471766" y="1928240"/>
              <a:ext cx="363556" cy="74578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9FD971-6764-4CF4-A386-65957F4310BE}"/>
                </a:ext>
              </a:extLst>
            </p:cNvPr>
            <p:cNvSpPr txBox="1"/>
            <p:nvPr/>
          </p:nvSpPr>
          <p:spPr>
            <a:xfrm>
              <a:off x="453875" y="1851121"/>
              <a:ext cx="2299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全局极小点也是局部极小点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0FCD220-0CF0-4BA9-B2F4-123869FFA2B1}"/>
              </a:ext>
            </a:extLst>
          </p:cNvPr>
          <p:cNvSpPr txBox="1"/>
          <p:nvPr/>
        </p:nvSpPr>
        <p:spPr>
          <a:xfrm>
            <a:off x="1105463" y="4328862"/>
            <a:ext cx="755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在应用中，对于很多非凸问题，局部极小点也是够用的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BC3D2F-846D-4746-916A-6F274E33952C}"/>
              </a:ext>
            </a:extLst>
          </p:cNvPr>
          <p:cNvSpPr txBox="1"/>
          <p:nvPr/>
        </p:nvSpPr>
        <p:spPr>
          <a:xfrm>
            <a:off x="1164166" y="4908421"/>
            <a:ext cx="755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课程内容：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凸性：凸集、凸函数、凸优化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刻画局部极小点   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设计各种求问题局部极小点的算法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B3B159B-ADB2-47AE-8915-92E0DEBD1E19}"/>
                  </a:ext>
                </a:extLst>
              </p:cNvPr>
              <p:cNvSpPr/>
              <p:nvPr/>
            </p:nvSpPr>
            <p:spPr>
              <a:xfrm>
                <a:off x="3667232" y="5666483"/>
                <a:ext cx="5367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B3B159B-ADB2-47AE-8915-92E0DEBD1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32" y="5666483"/>
                <a:ext cx="5367239" cy="461665"/>
              </a:xfrm>
              <a:prstGeom prst="rect">
                <a:avLst/>
              </a:prstGeom>
              <a:blipFill>
                <a:blip r:embed="rId4"/>
                <a:stretch>
                  <a:fillRect l="-1818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815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4A046A0-054D-4432-AD97-93EA8B65D82E}"/>
                  </a:ext>
                </a:extLst>
              </p:cNvPr>
              <p:cNvSpPr/>
              <p:nvPr/>
            </p:nvSpPr>
            <p:spPr>
              <a:xfrm>
                <a:off x="580486" y="1022514"/>
                <a:ext cx="7891485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任取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∇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4A046A0-054D-4432-AD97-93EA8B65D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6" y="1022514"/>
                <a:ext cx="7891485" cy="837537"/>
              </a:xfrm>
              <a:prstGeom prst="rect">
                <a:avLst/>
              </a:prstGeom>
              <a:blipFill>
                <a:blip r:embed="rId4"/>
                <a:stretch>
                  <a:fillRect l="-695" t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3AC541D-0820-46F9-A3F1-94D31BA8C992}"/>
              </a:ext>
            </a:extLst>
          </p:cNvPr>
          <p:cNvGrpSpPr/>
          <p:nvPr/>
        </p:nvGrpSpPr>
        <p:grpSpPr>
          <a:xfrm>
            <a:off x="4208443" y="2206818"/>
            <a:ext cx="3957915" cy="1325218"/>
            <a:chOff x="4572000" y="2206818"/>
            <a:chExt cx="3594358" cy="1325218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396A96D4-0CC4-4DF5-8743-40F90BB02DCB}"/>
                </a:ext>
              </a:extLst>
            </p:cNvPr>
            <p:cNvSpPr/>
            <p:nvPr/>
          </p:nvSpPr>
          <p:spPr bwMode="auto">
            <a:xfrm>
              <a:off x="6686112" y="2206818"/>
              <a:ext cx="209321" cy="51776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167AE71-3C04-4299-9D2E-3DA03B79C43B}"/>
                    </a:ext>
                  </a:extLst>
                </p:cNvPr>
                <p:cNvSpPr/>
                <p:nvPr/>
              </p:nvSpPr>
              <p:spPr>
                <a:xfrm>
                  <a:off x="4572000" y="2694499"/>
                  <a:ext cx="3594358" cy="837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167AE71-3C04-4299-9D2E-3DA03B79C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94499"/>
                  <a:ext cx="3594358" cy="837537"/>
                </a:xfrm>
                <a:prstGeom prst="rect">
                  <a:avLst/>
                </a:prstGeom>
                <a:blipFill>
                  <a:blip r:embed="rId6"/>
                  <a:stretch>
                    <a:fillRect l="-308" t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35F963-B5DA-4579-A2EA-931E47CA095D}"/>
              </a:ext>
            </a:extLst>
          </p:cNvPr>
          <p:cNvGrpSpPr/>
          <p:nvPr/>
        </p:nvGrpSpPr>
        <p:grpSpPr>
          <a:xfrm>
            <a:off x="4097474" y="3206772"/>
            <a:ext cx="4159024" cy="967663"/>
            <a:chOff x="4097474" y="3206772"/>
            <a:chExt cx="4159024" cy="967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0FAA964-63CB-4151-9220-4A9F12FA7374}"/>
                    </a:ext>
                  </a:extLst>
                </p:cNvPr>
                <p:cNvSpPr/>
                <p:nvPr/>
              </p:nvSpPr>
              <p:spPr>
                <a:xfrm>
                  <a:off x="4097474" y="3697958"/>
                  <a:ext cx="4159024" cy="4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0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0FAA964-63CB-4151-9220-4A9F12FA7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474" y="3697958"/>
                  <a:ext cx="4159024" cy="476477"/>
                </a:xfrm>
                <a:prstGeom prst="rect">
                  <a:avLst/>
                </a:prstGeom>
                <a:blipFill>
                  <a:blip r:embed="rId7"/>
                  <a:stretch>
                    <a:fillRect l="-2199" t="-7692" b="-28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2CF827F-D260-42D2-BDA5-ACBA645F956C}"/>
                </a:ext>
              </a:extLst>
            </p:cNvPr>
            <p:cNvGrpSpPr/>
            <p:nvPr/>
          </p:nvGrpSpPr>
          <p:grpSpPr>
            <a:xfrm>
              <a:off x="5606586" y="3206772"/>
              <a:ext cx="1168787" cy="465256"/>
              <a:chOff x="5606586" y="3394057"/>
              <a:chExt cx="1168787" cy="46525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4301A85-4772-4871-A437-FDC21C25DC6D}"/>
                  </a:ext>
                </a:extLst>
              </p:cNvPr>
              <p:cNvSpPr/>
              <p:nvPr/>
            </p:nvSpPr>
            <p:spPr>
              <a:xfrm>
                <a:off x="5606586" y="3394057"/>
                <a:ext cx="8675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rgbClr val="7030A0"/>
                    </a:solidFill>
                  </a:rPr>
                  <a:t>(5.2.1)</a:t>
                </a:r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" name="箭头: 下 17">
                <a:extLst>
                  <a:ext uri="{FF2B5EF4-FFF2-40B4-BE49-F238E27FC236}">
                    <a16:creationId xmlns:a16="http://schemas.microsoft.com/office/drawing/2014/main" id="{94A837E3-5587-4F0F-81C4-39C74F85F164}"/>
                  </a:ext>
                </a:extLst>
              </p:cNvPr>
              <p:cNvSpPr/>
              <p:nvPr/>
            </p:nvSpPr>
            <p:spPr bwMode="auto">
              <a:xfrm>
                <a:off x="6573446" y="3463126"/>
                <a:ext cx="201927" cy="396187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BD4DB9-5805-416A-AD9A-3A4F2C04C4F8}"/>
              </a:ext>
            </a:extLst>
          </p:cNvPr>
          <p:cNvGrpSpPr/>
          <p:nvPr/>
        </p:nvGrpSpPr>
        <p:grpSpPr>
          <a:xfrm>
            <a:off x="3112057" y="4298191"/>
            <a:ext cx="5149513" cy="987114"/>
            <a:chOff x="3112057" y="4298191"/>
            <a:chExt cx="5149513" cy="987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2F06664-9FC6-4EC7-B732-43D8D9653AA0}"/>
                    </a:ext>
                  </a:extLst>
                </p:cNvPr>
                <p:cNvSpPr/>
                <p:nvPr/>
              </p:nvSpPr>
              <p:spPr>
                <a:xfrm>
                  <a:off x="5316749" y="4817100"/>
                  <a:ext cx="2916696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2F06664-9FC6-4EC7-B732-43D8D9653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749" y="4817100"/>
                  <a:ext cx="2916696" cy="468205"/>
                </a:xfrm>
                <a:prstGeom prst="rect">
                  <a:avLst/>
                </a:prstGeom>
                <a:blipFill>
                  <a:blip r:embed="rId8"/>
                  <a:stretch>
                    <a:fillRect l="-626" t="-9091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331F0F4-8D4C-477F-9C79-CCD2B58ADA64}"/>
                    </a:ext>
                  </a:extLst>
                </p:cNvPr>
                <p:cNvSpPr/>
                <p:nvPr/>
              </p:nvSpPr>
              <p:spPr>
                <a:xfrm>
                  <a:off x="3112057" y="4317003"/>
                  <a:ext cx="28807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 </a:t>
                  </a:r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331F0F4-8D4C-477F-9C79-CCD2B58AD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057" y="4317003"/>
                  <a:ext cx="2880725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212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AD93EAA-D7A6-4626-B6FF-7442837A2E7E}"/>
                    </a:ext>
                  </a:extLst>
                </p:cNvPr>
                <p:cNvSpPr/>
                <p:nvPr/>
              </p:nvSpPr>
              <p:spPr>
                <a:xfrm>
                  <a:off x="7016870" y="4306639"/>
                  <a:ext cx="12447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AD93EAA-D7A6-4626-B6FF-7442837A2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870" y="4306639"/>
                  <a:ext cx="1244700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78898851-3B39-40BD-90B3-C45FDE90BBC9}"/>
                </a:ext>
              </a:extLst>
            </p:cNvPr>
            <p:cNvSpPr/>
            <p:nvPr/>
          </p:nvSpPr>
          <p:spPr bwMode="auto">
            <a:xfrm>
              <a:off x="6586248" y="4298191"/>
              <a:ext cx="189125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5E15ECE-3627-4D8B-B7D2-40DE501338DF}"/>
              </a:ext>
            </a:extLst>
          </p:cNvPr>
          <p:cNvGrpSpPr/>
          <p:nvPr/>
        </p:nvGrpSpPr>
        <p:grpSpPr>
          <a:xfrm>
            <a:off x="4465765" y="5265840"/>
            <a:ext cx="4347729" cy="874524"/>
            <a:chOff x="4465765" y="5265840"/>
            <a:chExt cx="4347729" cy="874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E1DBBA8-5202-4A45-9650-9E02668CB01F}"/>
                    </a:ext>
                  </a:extLst>
                </p:cNvPr>
                <p:cNvSpPr/>
                <p:nvPr/>
              </p:nvSpPr>
              <p:spPr>
                <a:xfrm>
                  <a:off x="4545566" y="5672159"/>
                  <a:ext cx="4267928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≥0. 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E1DBBA8-5202-4A45-9650-9E02668CB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566" y="5672159"/>
                  <a:ext cx="4267928" cy="4682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0F16BD6C-9F0F-4516-BCFF-9A4E653FD6A5}"/>
                </a:ext>
              </a:extLst>
            </p:cNvPr>
            <p:cNvSpPr/>
            <p:nvPr/>
          </p:nvSpPr>
          <p:spPr bwMode="auto">
            <a:xfrm>
              <a:off x="6574593" y="5265840"/>
              <a:ext cx="200780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0D1E1FA-B882-4DE9-B8DE-8D0FBC42DB4D}"/>
                    </a:ext>
                  </a:extLst>
                </p:cNvPr>
                <p:cNvSpPr txBox="1"/>
                <p:nvPr/>
              </p:nvSpPr>
              <p:spPr>
                <a:xfrm>
                  <a:off x="4465765" y="5274453"/>
                  <a:ext cx="2195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a14:m>
                  <a:r>
                    <a:rPr lang="zh-CN" altLang="en-US" sz="2000" dirty="0">
                      <a:solidFill>
                        <a:srgbClr val="7030A0"/>
                      </a:solidFill>
                      <a:latin typeface="+mn-ea"/>
                      <a:ea typeface="+mn-ea"/>
                    </a:rPr>
                    <a:t>可以任意小</a:t>
                  </a: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0D1E1FA-B882-4DE9-B8DE-8D0FBC42D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765" y="5274453"/>
                  <a:ext cx="2195764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D48457-9739-4D96-AA8D-724B5F8A507A}"/>
              </a:ext>
            </a:extLst>
          </p:cNvPr>
          <p:cNvGrpSpPr/>
          <p:nvPr/>
        </p:nvGrpSpPr>
        <p:grpSpPr>
          <a:xfrm>
            <a:off x="788005" y="2083062"/>
            <a:ext cx="7680420" cy="454231"/>
            <a:chOff x="788005" y="2083062"/>
            <a:chExt cx="7680420" cy="454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AF35D11-46AC-41E8-8302-5CD5693A46FF}"/>
                    </a:ext>
                  </a:extLst>
                </p:cNvPr>
                <p:cNvSpPr/>
                <p:nvPr/>
              </p:nvSpPr>
              <p:spPr>
                <a:xfrm>
                  <a:off x="788005" y="2097557"/>
                  <a:ext cx="5858790" cy="4397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7030A0"/>
                      </a:solidFill>
                      <a:ea typeface="黑体" panose="02010609060101010101" pitchFamily="49" charset="-122"/>
                    </a:rPr>
                    <a:t>向量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zh-CN" alt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在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null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𝒖</m:t>
                          </m:r>
                          <m:r>
                            <a:rPr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a14:m>
                  <a:r>
                    <a:rPr lang="zh-CN" altLang="en-US" sz="20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的投影</a:t>
                  </a: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AF35D11-46AC-41E8-8302-5CD5693A4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05" y="2097557"/>
                  <a:ext cx="5858790" cy="439736"/>
                </a:xfrm>
                <a:prstGeom prst="rect">
                  <a:avLst/>
                </a:prstGeom>
                <a:blipFill>
                  <a:blip r:embed="rId13"/>
                  <a:stretch>
                    <a:fillRect l="-1041" t="-6944" r="-312" b="-152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E98780F-98FE-4410-B411-DFCA0F6C239D}"/>
                    </a:ext>
                  </a:extLst>
                </p:cNvPr>
                <p:cNvSpPr/>
                <p:nvPr/>
              </p:nvSpPr>
              <p:spPr>
                <a:xfrm>
                  <a:off x="6674409" y="2083062"/>
                  <a:ext cx="1794016" cy="4056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E98780F-98FE-4410-B411-DFCA0F6C2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409" y="2083062"/>
                  <a:ext cx="1794016" cy="4056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9647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/>
              <p:nvPr/>
            </p:nvSpPr>
            <p:spPr>
              <a:xfrm>
                <a:off x="649995" y="1118872"/>
                <a:ext cx="78440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5.2.1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的可行点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如果存在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1118872"/>
                <a:ext cx="7844010" cy="830997"/>
              </a:xfrm>
              <a:prstGeom prst="rect">
                <a:avLst/>
              </a:prstGeom>
              <a:blipFill>
                <a:blip r:embed="rId4"/>
                <a:stretch>
                  <a:fillRect l="-124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AE2A0CC-3E9C-42F4-BCD6-B2484D94B422}"/>
                  </a:ext>
                </a:extLst>
              </p:cNvPr>
              <p:cNvSpPr/>
              <p:nvPr/>
            </p:nvSpPr>
            <p:spPr>
              <a:xfrm>
                <a:off x="2631437" y="1999348"/>
                <a:ext cx="5179522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 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AE2A0CC-3E9C-42F4-BCD6-B2484D94B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37" y="1999348"/>
                <a:ext cx="5179522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628F32-6849-4642-BC90-AB17079E43C9}"/>
                  </a:ext>
                </a:extLst>
              </p:cNvPr>
              <p:cNvSpPr/>
              <p:nvPr/>
            </p:nvSpPr>
            <p:spPr>
              <a:xfrm>
                <a:off x="690602" y="2390210"/>
                <a:ext cx="8420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(ECP)</a:t>
                </a:r>
                <a:r>
                  <a:rPr lang="zh-CN" altLang="en-US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zh-CN" altLang="en-US" sz="2300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严格</a:t>
                </a:r>
                <a:r>
                  <a:rPr lang="zh-CN" altLang="en-US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局部极小点</a:t>
                </a:r>
                <a:r>
                  <a:rPr lang="en-US" altLang="zh-CN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3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实际上，存在</a:t>
                </a:r>
                <a14:m>
                  <m:oMath xmlns:m="http://schemas.openxmlformats.org/officeDocument/2006/math">
                    <m:r>
                      <a:rPr lang="zh-CN" alt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&gt;0, </m:t>
                    </m:r>
                    <m:r>
                      <a:rPr lang="zh-CN" alt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23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628F32-6849-4642-BC90-AB17079E4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2" y="2390210"/>
                <a:ext cx="8420348" cy="461665"/>
              </a:xfrm>
              <a:prstGeom prst="rect">
                <a:avLst/>
              </a:prstGeom>
              <a:blipFill>
                <a:blip r:embed="rId6"/>
                <a:stretch>
                  <a:fillRect l="-1013" t="-1315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E7AD3E-5776-4007-A2C7-ACFB4C3AA119}"/>
                  </a:ext>
                </a:extLst>
              </p:cNvPr>
              <p:cNvSpPr/>
              <p:nvPr/>
            </p:nvSpPr>
            <p:spPr>
              <a:xfrm>
                <a:off x="534318" y="3354635"/>
                <a:ext cx="8119432" cy="1097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对于已知的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的函数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E7AD3E-5776-4007-A2C7-ACFB4C3AA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8" y="3354635"/>
                <a:ext cx="8119432" cy="1097095"/>
              </a:xfrm>
              <a:prstGeom prst="rect">
                <a:avLst/>
              </a:prstGeom>
              <a:blipFill>
                <a:blip r:embed="rId7"/>
                <a:stretch>
                  <a:fillRect l="-300" t="-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1CB213-A7C4-4498-B570-26E2B199F1C4}"/>
                  </a:ext>
                </a:extLst>
              </p:cNvPr>
              <p:cNvSpPr/>
              <p:nvPr/>
            </p:nvSpPr>
            <p:spPr>
              <a:xfrm>
                <a:off x="690602" y="2806704"/>
                <a:ext cx="8201156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box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>
                    <a:latin typeface="+mj-lt"/>
                  </a:rPr>
                  <a:t>(</a:t>
                </a:r>
                <a:r>
                  <a:rPr lang="zh-CN" altLang="en-US" dirty="0">
                    <a:latin typeface="+mj-lt"/>
                  </a:rPr>
                  <a:t>*</a:t>
                </a:r>
                <a:r>
                  <a:rPr lang="en-US" altLang="zh-CN" dirty="0">
                    <a:latin typeface="+mj-lt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1CB213-A7C4-4498-B570-26E2B199F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2" y="2806704"/>
                <a:ext cx="8201156" cy="583173"/>
              </a:xfrm>
              <a:prstGeom prst="rect">
                <a:avLst/>
              </a:prstGeom>
              <a:blipFill>
                <a:blip r:embed="rId8"/>
                <a:stretch>
                  <a:fillRect t="-1042" r="-223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B46B920-8176-472C-B6E8-54C81586C848}"/>
                  </a:ext>
                </a:extLst>
              </p:cNvPr>
              <p:cNvSpPr/>
              <p:nvPr/>
            </p:nvSpPr>
            <p:spPr>
              <a:xfrm>
                <a:off x="1164324" y="4270747"/>
                <a:ext cx="571634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则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B46B920-8176-472C-B6E8-54C81586C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24" y="4270747"/>
                <a:ext cx="5716340" cy="509178"/>
              </a:xfrm>
              <a:prstGeom prst="rect">
                <a:avLst/>
              </a:prstGeom>
              <a:blipFill>
                <a:blip r:embed="rId9"/>
                <a:stretch>
                  <a:fillRect l="-1706" t="-9639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40E264A-0BF5-49D5-A01B-79EF1C6A4DBD}"/>
                  </a:ext>
                </a:extLst>
              </p:cNvPr>
              <p:cNvSpPr/>
              <p:nvPr/>
            </p:nvSpPr>
            <p:spPr>
              <a:xfrm>
                <a:off x="1219409" y="4794004"/>
                <a:ext cx="7519012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𝒄𝒉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40E264A-0BF5-49D5-A01B-79EF1C6A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4794004"/>
                <a:ext cx="7519012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70081FA-3D58-4C71-8528-7253D6855070}"/>
              </a:ext>
            </a:extLst>
          </p:cNvPr>
          <p:cNvGrpSpPr/>
          <p:nvPr/>
        </p:nvGrpSpPr>
        <p:grpSpPr>
          <a:xfrm>
            <a:off x="3977088" y="5376258"/>
            <a:ext cx="3260188" cy="566442"/>
            <a:chOff x="4307594" y="5230008"/>
            <a:chExt cx="3260188" cy="566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A74E9DB-FF85-4550-BEEC-3515CA74136B}"/>
                    </a:ext>
                  </a:extLst>
                </p:cNvPr>
                <p:cNvSpPr/>
                <p:nvPr/>
              </p:nvSpPr>
              <p:spPr>
                <a:xfrm>
                  <a:off x="4510663" y="5230008"/>
                  <a:ext cx="305711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zh-CN" alt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0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A74E9DB-FF85-4550-BEEC-3515CA741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663" y="5230008"/>
                  <a:ext cx="305711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AC240FE6-44D2-4E5F-A992-7858906EDFE5}"/>
                </a:ext>
              </a:extLst>
            </p:cNvPr>
            <p:cNvSpPr/>
            <p:nvPr/>
          </p:nvSpPr>
          <p:spPr bwMode="auto">
            <a:xfrm>
              <a:off x="4307594" y="5287272"/>
              <a:ext cx="275422" cy="50917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010FF-2817-439F-8CEA-33176FFB39B1}"/>
                  </a:ext>
                </a:extLst>
              </p:cNvPr>
              <p:cNvSpPr/>
              <p:nvPr/>
            </p:nvSpPr>
            <p:spPr>
              <a:xfrm>
                <a:off x="1353659" y="5890677"/>
                <a:ext cx="7384762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010FF-2817-439F-8CEA-33176FFB3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59" y="5890677"/>
                <a:ext cx="7384762" cy="468205"/>
              </a:xfrm>
              <a:prstGeom prst="rect">
                <a:avLst/>
              </a:prstGeom>
              <a:blipFill>
                <a:blip r:embed="rId12"/>
                <a:stretch>
                  <a:fillRect l="-165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3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E7AD3E-5776-4007-A2C7-ACFB4C3AA119}"/>
                  </a:ext>
                </a:extLst>
              </p:cNvPr>
              <p:cNvSpPr/>
              <p:nvPr/>
            </p:nvSpPr>
            <p:spPr>
              <a:xfrm>
                <a:off x="534318" y="1217362"/>
                <a:ext cx="8119432" cy="1097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对于已知的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的函数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E7AD3E-5776-4007-A2C7-ACFB4C3AA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8" y="1217362"/>
                <a:ext cx="8119432" cy="1097095"/>
              </a:xfrm>
              <a:prstGeom prst="rect">
                <a:avLst/>
              </a:prstGeom>
              <a:blipFill>
                <a:blip r:embed="rId4"/>
                <a:stretch>
                  <a:fillRect l="-300" t="-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AC240FE6-44D2-4E5F-A992-7858906EDFE5}"/>
              </a:ext>
            </a:extLst>
          </p:cNvPr>
          <p:cNvSpPr/>
          <p:nvPr/>
        </p:nvSpPr>
        <p:spPr bwMode="auto">
          <a:xfrm>
            <a:off x="4131322" y="2125427"/>
            <a:ext cx="253391" cy="4682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010FF-2817-439F-8CEA-33176FFB39B1}"/>
                  </a:ext>
                </a:extLst>
              </p:cNvPr>
              <p:cNvSpPr/>
              <p:nvPr/>
            </p:nvSpPr>
            <p:spPr>
              <a:xfrm>
                <a:off x="1212486" y="2593632"/>
                <a:ext cx="7384762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010FF-2817-439F-8CEA-33176FFB3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86" y="2593632"/>
                <a:ext cx="7384762" cy="468205"/>
              </a:xfrm>
              <a:prstGeom prst="rect">
                <a:avLst/>
              </a:prstGeom>
              <a:blipFill>
                <a:blip r:embed="rId5"/>
                <a:stretch>
                  <a:fillRect l="-248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8EB10FD-8547-48D2-B7F1-973AD01098D2}"/>
                  </a:ext>
                </a:extLst>
              </p:cNvPr>
              <p:cNvSpPr/>
              <p:nvPr/>
            </p:nvSpPr>
            <p:spPr>
              <a:xfrm>
                <a:off x="4438926" y="3302438"/>
                <a:ext cx="4293593" cy="40562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∀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8EB10FD-8547-48D2-B7F1-973AD0109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26" y="3302438"/>
                <a:ext cx="4293593" cy="405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05B1DE6-AAAB-48B3-B649-F3C726E9352B}"/>
                  </a:ext>
                </a:extLst>
              </p:cNvPr>
              <p:cNvSpPr/>
              <p:nvPr/>
            </p:nvSpPr>
            <p:spPr>
              <a:xfrm>
                <a:off x="493317" y="3251904"/>
                <a:ext cx="3638005" cy="1636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引理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5.2.2 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阶对称矩阵，满足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zh-CN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对每个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当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𝑷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𝑸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05B1DE6-AAAB-48B3-B649-F3C726E9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17" y="3251904"/>
                <a:ext cx="3638005" cy="1636730"/>
              </a:xfrm>
              <a:prstGeom prst="rect">
                <a:avLst/>
              </a:prstGeom>
              <a:blipFill>
                <a:blip r:embed="rId7"/>
                <a:stretch>
                  <a:fillRect l="-1843" t="-2602" b="-2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3C20324-DB2A-4E56-B65A-8B87A22DD606}"/>
              </a:ext>
            </a:extLst>
          </p:cNvPr>
          <p:cNvGrpSpPr/>
          <p:nvPr/>
        </p:nvGrpSpPr>
        <p:grpSpPr>
          <a:xfrm>
            <a:off x="4131322" y="3194897"/>
            <a:ext cx="3984252" cy="1719654"/>
            <a:chOff x="4131322" y="3194897"/>
            <a:chExt cx="3984252" cy="1719654"/>
          </a:xfrm>
        </p:grpSpPr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7C207C80-CCA0-4B58-919D-C6590FA16493}"/>
                </a:ext>
              </a:extLst>
            </p:cNvPr>
            <p:cNvSpPr/>
            <p:nvPr/>
          </p:nvSpPr>
          <p:spPr bwMode="auto">
            <a:xfrm>
              <a:off x="4131322" y="3194897"/>
              <a:ext cx="253391" cy="171965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0ED9C65-829F-40DB-8982-CA8B25EEAAED}"/>
                    </a:ext>
                  </a:extLst>
                </p:cNvPr>
                <p:cNvSpPr/>
                <p:nvPr/>
              </p:nvSpPr>
              <p:spPr>
                <a:xfrm>
                  <a:off x="4707910" y="3869796"/>
                  <a:ext cx="3407664" cy="4056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𝑸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0ED9C65-829F-40DB-8982-CA8B25EEA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910" y="3869796"/>
                  <a:ext cx="3407664" cy="405624"/>
                </a:xfrm>
                <a:prstGeom prst="rect">
                  <a:avLst/>
                </a:prstGeom>
                <a:blipFill>
                  <a:blip r:embed="rId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EB424F9-5955-4878-8A17-423952C8D2B2}"/>
                  </a:ext>
                </a:extLst>
              </p:cNvPr>
              <p:cNvSpPr/>
              <p:nvPr/>
            </p:nvSpPr>
            <p:spPr>
              <a:xfrm>
                <a:off x="1674565" y="4992665"/>
                <a:ext cx="66321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EB424F9-5955-4878-8A17-423952C8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565" y="4992665"/>
                <a:ext cx="6632154" cy="461665"/>
              </a:xfrm>
              <a:prstGeom prst="rect">
                <a:avLst/>
              </a:prstGeom>
              <a:blipFill>
                <a:blip r:embed="rId9"/>
                <a:stretch>
                  <a:fillRect l="-147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9585CF8-69F9-4450-9D68-25475C6A7C6F}"/>
              </a:ext>
            </a:extLst>
          </p:cNvPr>
          <p:cNvGrpSpPr/>
          <p:nvPr/>
        </p:nvGrpSpPr>
        <p:grpSpPr>
          <a:xfrm>
            <a:off x="1637658" y="5454330"/>
            <a:ext cx="6085168" cy="847487"/>
            <a:chOff x="1936414" y="5454330"/>
            <a:chExt cx="5445937" cy="847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C1B8092-2B42-4BF1-937C-85B7E1C9DDE9}"/>
                    </a:ext>
                  </a:extLst>
                </p:cNvPr>
                <p:cNvSpPr/>
                <p:nvPr/>
              </p:nvSpPr>
              <p:spPr>
                <a:xfrm>
                  <a:off x="1936414" y="5840152"/>
                  <a:ext cx="5445937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如果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的严格局部极小点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C1B8092-2B42-4BF1-937C-85B7E1C9D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414" y="5840152"/>
                  <a:ext cx="544593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902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F2AB1E12-F892-45CC-B9F0-59886147E23D}"/>
                </a:ext>
              </a:extLst>
            </p:cNvPr>
            <p:cNvSpPr/>
            <p:nvPr/>
          </p:nvSpPr>
          <p:spPr bwMode="auto">
            <a:xfrm>
              <a:off x="4131322" y="5454330"/>
              <a:ext cx="253391" cy="39631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31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二阶充分条件的证明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D1B23DC-67BD-4CE8-B1D5-5E5A2592793F}"/>
                  </a:ext>
                </a:extLst>
              </p:cNvPr>
              <p:cNvSpPr/>
              <p:nvPr/>
            </p:nvSpPr>
            <p:spPr>
              <a:xfrm>
                <a:off x="1381023" y="1101004"/>
                <a:ext cx="66321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D1B23DC-67BD-4CE8-B1D5-5E5A25927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23" y="1101004"/>
                <a:ext cx="6632154" cy="461665"/>
              </a:xfrm>
              <a:prstGeom prst="rect">
                <a:avLst/>
              </a:prstGeom>
              <a:blipFill>
                <a:blip r:embed="rId4"/>
                <a:stretch>
                  <a:fillRect l="-1472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859A553-D466-4334-AB29-E8ED218BC27D}"/>
              </a:ext>
            </a:extLst>
          </p:cNvPr>
          <p:cNvGrpSpPr/>
          <p:nvPr/>
        </p:nvGrpSpPr>
        <p:grpSpPr>
          <a:xfrm>
            <a:off x="1755911" y="1523824"/>
            <a:ext cx="5465796" cy="949700"/>
            <a:chOff x="1807172" y="1555969"/>
            <a:chExt cx="5465796" cy="9497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75E9E83-4747-4B38-955E-ADCB9C791E1B}"/>
                </a:ext>
              </a:extLst>
            </p:cNvPr>
            <p:cNvGrpSpPr/>
            <p:nvPr/>
          </p:nvGrpSpPr>
          <p:grpSpPr>
            <a:xfrm>
              <a:off x="2657923" y="1555969"/>
              <a:ext cx="4615045" cy="478200"/>
              <a:chOff x="2657923" y="1555969"/>
              <a:chExt cx="4615045" cy="478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9E5D42B2-F546-4F1D-8D7D-B4070B97D33F}"/>
                      </a:ext>
                    </a:extLst>
                  </p:cNvPr>
                  <p:cNvSpPr/>
                  <p:nvPr/>
                </p:nvSpPr>
                <p:spPr>
                  <a:xfrm>
                    <a:off x="2657923" y="1555969"/>
                    <a:ext cx="14566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9E5D42B2-F546-4F1D-8D7D-B4070B97D3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923" y="1555969"/>
                    <a:ext cx="145661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箭头: 下 28">
                <a:extLst>
                  <a:ext uri="{FF2B5EF4-FFF2-40B4-BE49-F238E27FC236}">
                    <a16:creationId xmlns:a16="http://schemas.microsoft.com/office/drawing/2014/main" id="{CF0B2E63-1892-4A0E-8A13-9D277318EBCF}"/>
                  </a:ext>
                </a:extLst>
              </p:cNvPr>
              <p:cNvSpPr/>
              <p:nvPr/>
            </p:nvSpPr>
            <p:spPr bwMode="auto">
              <a:xfrm>
                <a:off x="4318609" y="1565964"/>
                <a:ext cx="253391" cy="468205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75DFAD7-2502-400C-AE71-238FC425FFCE}"/>
                      </a:ext>
                    </a:extLst>
                  </p:cNvPr>
                  <p:cNvSpPr/>
                  <p:nvPr/>
                </p:nvSpPr>
                <p:spPr>
                  <a:xfrm>
                    <a:off x="4697100" y="1572504"/>
                    <a:ext cx="2575868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存在</a:t>
                    </a:r>
                    <a14:m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&gt;0,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&gt;0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75DFAD7-2502-400C-AE71-238FC425FF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100" y="1572504"/>
                    <a:ext cx="257586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546" t="-14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9F046B24-7319-4FB7-90DD-75AA272BD504}"/>
                    </a:ext>
                  </a:extLst>
                </p:cNvPr>
                <p:cNvSpPr/>
                <p:nvPr/>
              </p:nvSpPr>
              <p:spPr>
                <a:xfrm>
                  <a:off x="1807172" y="2044004"/>
                  <a:ext cx="54086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强凸的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9F046B24-7319-4FB7-90DD-75AA272BD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172" y="2044004"/>
                  <a:ext cx="540866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5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E5BB57-6B1B-4CC1-9692-B3F1EDBC7A98}"/>
              </a:ext>
            </a:extLst>
          </p:cNvPr>
          <p:cNvGrpSpPr/>
          <p:nvPr/>
        </p:nvGrpSpPr>
        <p:grpSpPr>
          <a:xfrm>
            <a:off x="1619480" y="3501101"/>
            <a:ext cx="6353224" cy="1422076"/>
            <a:chOff x="1619480" y="3291778"/>
            <a:chExt cx="6353224" cy="142207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17A9525-84BA-4B5D-88C7-37DD1C835396}"/>
                </a:ext>
              </a:extLst>
            </p:cNvPr>
            <p:cNvGrpSpPr/>
            <p:nvPr/>
          </p:nvGrpSpPr>
          <p:grpSpPr>
            <a:xfrm>
              <a:off x="1619480" y="3373915"/>
              <a:ext cx="6147412" cy="1339939"/>
              <a:chOff x="2228538" y="2389061"/>
              <a:chExt cx="5175696" cy="13399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B559C849-FC80-4E44-A0CD-DDAD03AB66A7}"/>
                      </a:ext>
                    </a:extLst>
                  </p:cNvPr>
                  <p:cNvSpPr/>
                  <p:nvPr/>
                </p:nvSpPr>
                <p:spPr>
                  <a:xfrm>
                    <a:off x="2228538" y="2776495"/>
                    <a:ext cx="5175696" cy="95250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ox>
                          <m:box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box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</m:d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  </a:t>
                    </a:r>
                    <a:r>
                      <a:rPr lang="en-US" altLang="zh-CN" dirty="0" err="1">
                        <a:solidFill>
                          <a:schemeClr val="tx1"/>
                        </a:solidFill>
                      </a:rPr>
                      <a:t>s.t.</a:t>
                    </a:r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B559C849-FC80-4E44-A0CD-DDAD03AB66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538" y="2776495"/>
                    <a:ext cx="5175696" cy="9525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87" b="-133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箭头: 下 34">
                <a:extLst>
                  <a:ext uri="{FF2B5EF4-FFF2-40B4-BE49-F238E27FC236}">
                    <a16:creationId xmlns:a16="http://schemas.microsoft.com/office/drawing/2014/main" id="{6AAA423F-FD7B-4D1D-9760-1950095B9FB7}"/>
                  </a:ext>
                </a:extLst>
              </p:cNvPr>
              <p:cNvSpPr/>
              <p:nvPr/>
            </p:nvSpPr>
            <p:spPr bwMode="auto">
              <a:xfrm>
                <a:off x="4507340" y="2389061"/>
                <a:ext cx="207016" cy="378903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CCA74A4-8E07-4E17-A22A-0CCB2718733B}"/>
                    </a:ext>
                  </a:extLst>
                </p:cNvPr>
                <p:cNvSpPr/>
                <p:nvPr/>
              </p:nvSpPr>
              <p:spPr>
                <a:xfrm>
                  <a:off x="4727392" y="3291778"/>
                  <a:ext cx="32453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sz="2000" dirty="0">
                      <a:solidFill>
                        <a:srgbClr val="C00000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CCA74A4-8E07-4E17-A22A-0CCB27187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392" y="3291778"/>
                  <a:ext cx="324531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E06007D-1D53-41F2-928E-27871C757A7A}"/>
                  </a:ext>
                </a:extLst>
              </p:cNvPr>
              <p:cNvSpPr/>
              <p:nvPr/>
            </p:nvSpPr>
            <p:spPr>
              <a:xfrm>
                <a:off x="650866" y="4488466"/>
                <a:ext cx="8300475" cy="41549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乘子法</a:t>
                </a:r>
                <a:r>
                  <a:rPr lang="zh-CN" altLang="en-US" sz="21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的理论基础</a:t>
                </a:r>
                <a14:m>
                  <m:oMath xmlns:m="http://schemas.openxmlformats.org/officeDocument/2006/math">
                    <m:r>
                      <a:rPr lang="zh-CN" altLang="en-US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r>
                      <m:rPr>
                        <m:nor/>
                      </m:rPr>
                      <a:rPr lang="zh-CN" altLang="en-US" sz="21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存在</m:t>
                    </m:r>
                    <m:acc>
                      <m:accPr>
                        <m:chr m:val="̅"/>
                        <m:ctrlPr>
                          <a:rPr lang="zh-CN" alt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zh-CN" altLang="en-US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100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当</m:t>
                    </m:r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acc>
                      <m:accPr>
                        <m:chr m:val="̅"/>
                        <m:ctrlPr>
                          <a:rPr lang="zh-CN" alt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1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sz="21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的严格局部极小点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E06007D-1D53-41F2-928E-27871C757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6" y="4488466"/>
                <a:ext cx="8300475" cy="415498"/>
              </a:xfrm>
              <a:prstGeom prst="rect">
                <a:avLst/>
              </a:prstGeom>
              <a:blipFill>
                <a:blip r:embed="rId10"/>
                <a:stretch>
                  <a:fillRect l="-882" t="-1323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8A1260-2E7D-48D6-B43F-F851079B391B}"/>
              </a:ext>
            </a:extLst>
          </p:cNvPr>
          <p:cNvGrpSpPr/>
          <p:nvPr/>
        </p:nvGrpSpPr>
        <p:grpSpPr>
          <a:xfrm>
            <a:off x="644625" y="5040209"/>
            <a:ext cx="8262649" cy="1159404"/>
            <a:chOff x="644625" y="5040209"/>
            <a:chExt cx="8262649" cy="1159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B143352-1C76-406B-8A07-48AE0D0EF237}"/>
                    </a:ext>
                  </a:extLst>
                </p:cNvPr>
                <p:cNvSpPr/>
                <p:nvPr/>
              </p:nvSpPr>
              <p:spPr>
                <a:xfrm>
                  <a:off x="644625" y="5040209"/>
                  <a:ext cx="82626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乘子法：已知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，设计算法产生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满足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zh-CN" alt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每步找</a:t>
                  </a: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B143352-1C76-406B-8A07-48AE0D0EF2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25" y="5040209"/>
                  <a:ext cx="826264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181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117C6A9-76EF-49DD-99D4-959E26A422A4}"/>
                    </a:ext>
                  </a:extLst>
                </p:cNvPr>
                <p:cNvSpPr/>
                <p:nvPr/>
              </p:nvSpPr>
              <p:spPr>
                <a:xfrm>
                  <a:off x="993216" y="5427927"/>
                  <a:ext cx="7653322" cy="7716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box>
                          <m:box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117C6A9-76EF-49DD-99D4-959E26A42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216" y="5427927"/>
                  <a:ext cx="7653322" cy="7716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6E8E958-03F5-48B4-AC6B-E14B4711EF3A}"/>
                  </a:ext>
                </a:extLst>
              </p:cNvPr>
              <p:cNvSpPr txBox="1"/>
              <p:nvPr/>
            </p:nvSpPr>
            <p:spPr>
              <a:xfrm>
                <a:off x="710722" y="6126430"/>
                <a:ext cx="4201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迭代过程中根据需要更新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6E8E958-03F5-48B4-AC6B-E14B4711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2" y="6126430"/>
                <a:ext cx="4201868" cy="461665"/>
              </a:xfrm>
              <a:prstGeom prst="rect">
                <a:avLst/>
              </a:prstGeom>
              <a:blipFill>
                <a:blip r:embed="rId15"/>
                <a:stretch>
                  <a:fillRect l="-232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947B25-28C6-4DAB-9730-3452CF390F71}"/>
              </a:ext>
            </a:extLst>
          </p:cNvPr>
          <p:cNvGrpSpPr/>
          <p:nvPr/>
        </p:nvGrpSpPr>
        <p:grpSpPr>
          <a:xfrm>
            <a:off x="1483817" y="2431859"/>
            <a:ext cx="6666312" cy="1227501"/>
            <a:chOff x="1483817" y="2431859"/>
            <a:chExt cx="6666312" cy="12275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538CAC8-0B6E-4516-AC23-3E24DA59FB4C}"/>
                </a:ext>
              </a:extLst>
            </p:cNvPr>
            <p:cNvGrpSpPr/>
            <p:nvPr/>
          </p:nvGrpSpPr>
          <p:grpSpPr>
            <a:xfrm>
              <a:off x="1483817" y="2462868"/>
              <a:ext cx="6666312" cy="1196492"/>
              <a:chOff x="1483817" y="2462868"/>
              <a:chExt cx="6666312" cy="11964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6F63812F-A442-44B9-86A6-0246FEA50032}"/>
                      </a:ext>
                    </a:extLst>
                  </p:cNvPr>
                  <p:cNvSpPr/>
                  <p:nvPr/>
                </p:nvSpPr>
                <p:spPr>
                  <a:xfrm>
                    <a:off x="4725302" y="2491442"/>
                    <a:ext cx="195598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𝝀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6F63812F-A442-44B9-86A6-0246FEA500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302" y="2491442"/>
                    <a:ext cx="1955984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773D398-8411-449F-BDB7-AC63F81D04CB}"/>
                  </a:ext>
                </a:extLst>
              </p:cNvPr>
              <p:cNvGrpSpPr/>
              <p:nvPr/>
            </p:nvGrpSpPr>
            <p:grpSpPr>
              <a:xfrm>
                <a:off x="1483817" y="2462868"/>
                <a:ext cx="6666312" cy="1196492"/>
                <a:chOff x="1483817" y="2407783"/>
                <a:chExt cx="6666312" cy="11964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C9AF1227-F7BB-48F2-B82B-14CF91336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817" y="2876512"/>
                      <a:ext cx="6666312" cy="72776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box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𝛿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C9AF1227-F7BB-48F2-B82B-14CF91336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3817" y="2876512"/>
                      <a:ext cx="6666312" cy="7277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箭头: 下 31">
                  <a:extLst>
                    <a:ext uri="{FF2B5EF4-FFF2-40B4-BE49-F238E27FC236}">
                      <a16:creationId xmlns:a16="http://schemas.microsoft.com/office/drawing/2014/main" id="{F5680A47-0BAD-465E-B6B7-A160ADF0EB3C}"/>
                    </a:ext>
                  </a:extLst>
                </p:cNvPr>
                <p:cNvSpPr/>
                <p:nvPr/>
              </p:nvSpPr>
              <p:spPr bwMode="auto">
                <a:xfrm>
                  <a:off x="4329627" y="2407783"/>
                  <a:ext cx="242374" cy="563696"/>
                </a:xfrm>
                <a:prstGeom prst="down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AB17FDF-9C9E-4BFB-9950-4C5A6A87137D}"/>
                    </a:ext>
                  </a:extLst>
                </p:cNvPr>
                <p:cNvSpPr/>
                <p:nvPr/>
              </p:nvSpPr>
              <p:spPr>
                <a:xfrm>
                  <a:off x="1736848" y="2431859"/>
                  <a:ext cx="272339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</m:d>
                      <m:r>
                        <a:rPr lang="zh-CN" alt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20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，强凸函数的二次下界</a:t>
                  </a: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AB17FDF-9C9E-4BFB-9950-4C5A6A871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848" y="2431859"/>
                  <a:ext cx="2723393" cy="707886"/>
                </a:xfrm>
                <a:prstGeom prst="rect">
                  <a:avLst/>
                </a:prstGeom>
                <a:blipFill>
                  <a:blip r:embed="rId18"/>
                  <a:stretch>
                    <a:fillRect l="-2461" t="-6897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510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引理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5.2.2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BCF9AD6-E7AC-424A-B1B7-D2118533580E}"/>
                  </a:ext>
                </a:extLst>
              </p:cNvPr>
              <p:cNvSpPr/>
              <p:nvPr/>
            </p:nvSpPr>
            <p:spPr>
              <a:xfrm>
                <a:off x="637384" y="1008570"/>
                <a:ext cx="8119432" cy="1206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5.2.2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对称矩阵，满足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对每个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那么存在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使得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𝑷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BCF9AD6-E7AC-424A-B1B7-D21185335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4" y="1008570"/>
                <a:ext cx="8119432" cy="1206869"/>
              </a:xfrm>
              <a:prstGeom prst="rect">
                <a:avLst/>
              </a:prstGeom>
              <a:blipFill>
                <a:blip r:embed="rId4"/>
                <a:stretch>
                  <a:fillRect l="-301" t="-555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44BE4C2-B265-40EA-923A-3BB3CBBC5744}"/>
              </a:ext>
            </a:extLst>
          </p:cNvPr>
          <p:cNvSpPr/>
          <p:nvPr/>
        </p:nvSpPr>
        <p:spPr>
          <a:xfrm>
            <a:off x="604333" y="2394859"/>
            <a:ext cx="2361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用反证法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.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A31301-BC04-41D8-B6C2-7229D69750F2}"/>
                  </a:ext>
                </a:extLst>
              </p:cNvPr>
              <p:cNvSpPr/>
              <p:nvPr/>
            </p:nvSpPr>
            <p:spPr>
              <a:xfrm>
                <a:off x="553642" y="3539812"/>
                <a:ext cx="38393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A31301-BC04-41D8-B6C2-7229D6975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2" y="3539812"/>
                <a:ext cx="3839379" cy="461665"/>
              </a:xfrm>
              <a:prstGeom prst="rect">
                <a:avLst/>
              </a:prstGeom>
              <a:blipFill>
                <a:blip r:embed="rId7"/>
                <a:stretch>
                  <a:fillRect l="-254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CCEECC2-D32A-49C9-A519-F4E8ADADB171}"/>
              </a:ext>
            </a:extLst>
          </p:cNvPr>
          <p:cNvGrpSpPr/>
          <p:nvPr/>
        </p:nvGrpSpPr>
        <p:grpSpPr>
          <a:xfrm>
            <a:off x="1322533" y="3565374"/>
            <a:ext cx="5918030" cy="970244"/>
            <a:chOff x="1322533" y="3565374"/>
            <a:chExt cx="5918030" cy="970244"/>
          </a:xfrm>
        </p:grpSpPr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3A53C581-01FD-4E3E-BA39-5505B19F6D64}"/>
                </a:ext>
              </a:extLst>
            </p:cNvPr>
            <p:cNvSpPr/>
            <p:nvPr/>
          </p:nvSpPr>
          <p:spPr bwMode="auto">
            <a:xfrm>
              <a:off x="4103870" y="3565374"/>
              <a:ext cx="253391" cy="46820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C3D41E5-B23A-422C-888F-86E5F56ACDE5}"/>
                    </a:ext>
                  </a:extLst>
                </p:cNvPr>
                <p:cNvSpPr/>
                <p:nvPr/>
              </p:nvSpPr>
              <p:spPr>
                <a:xfrm>
                  <a:off x="1322533" y="4059141"/>
                  <a:ext cx="5918030" cy="4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 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𝑷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limsup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</m:func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C3D41E5-B23A-422C-888F-86E5F56ACD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533" y="4059141"/>
                  <a:ext cx="5918030" cy="476477"/>
                </a:xfrm>
                <a:prstGeom prst="rect">
                  <a:avLst/>
                </a:prstGeom>
                <a:blipFill>
                  <a:blip r:embed="rId8"/>
                  <a:stretch>
                    <a:fillRect t="-7692" b="-28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579298-E71D-4EA2-8F75-4DF31EFF5876}"/>
              </a:ext>
            </a:extLst>
          </p:cNvPr>
          <p:cNvGrpSpPr/>
          <p:nvPr/>
        </p:nvGrpSpPr>
        <p:grpSpPr>
          <a:xfrm>
            <a:off x="2365248" y="4775397"/>
            <a:ext cx="4068486" cy="993878"/>
            <a:chOff x="2365248" y="4566074"/>
            <a:chExt cx="4068486" cy="99387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2BC23C1D-B959-4800-9021-46BB2F6A68B2}"/>
                </a:ext>
              </a:extLst>
            </p:cNvPr>
            <p:cNvSpPr/>
            <p:nvPr/>
          </p:nvSpPr>
          <p:spPr bwMode="auto">
            <a:xfrm>
              <a:off x="4146100" y="4566074"/>
              <a:ext cx="253391" cy="46820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3F97105-7C98-4211-9C15-1CA5DFF1C91F}"/>
                    </a:ext>
                  </a:extLst>
                </p:cNvPr>
                <p:cNvSpPr/>
                <p:nvPr/>
              </p:nvSpPr>
              <p:spPr>
                <a:xfrm>
                  <a:off x="2365248" y="5091747"/>
                  <a:ext cx="4068486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𝑸𝒅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</m:t>
                          </m:r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𝑷𝒅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3F97105-7C98-4211-9C15-1CA5DFF1C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248" y="5091747"/>
                  <a:ext cx="4068486" cy="468205"/>
                </a:xfrm>
                <a:prstGeom prst="rect">
                  <a:avLst/>
                </a:prstGeom>
                <a:blipFill>
                  <a:blip r:embed="rId9"/>
                  <a:stretch>
                    <a:fillRect l="-450" t="-9211" r="-1349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A2DD9AF3-2AF1-4414-9317-DBD019D6FD92}"/>
              </a:ext>
            </a:extLst>
          </p:cNvPr>
          <p:cNvSpPr/>
          <p:nvPr/>
        </p:nvSpPr>
        <p:spPr>
          <a:xfrm>
            <a:off x="6482705" y="5075506"/>
            <a:ext cx="2274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这与已知矛盾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EE3E27-F1BB-493C-85DD-FCE9C9D99D0A}"/>
              </a:ext>
            </a:extLst>
          </p:cNvPr>
          <p:cNvGrpSpPr/>
          <p:nvPr/>
        </p:nvGrpSpPr>
        <p:grpSpPr>
          <a:xfrm>
            <a:off x="2902944" y="2413776"/>
            <a:ext cx="6004330" cy="1093934"/>
            <a:chOff x="2902944" y="2413776"/>
            <a:chExt cx="6004330" cy="1093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F832BB6-A588-4D89-8333-D21EEB3A1B98}"/>
                    </a:ext>
                  </a:extLst>
                </p:cNvPr>
                <p:cNvSpPr/>
                <p:nvPr/>
              </p:nvSpPr>
              <p:spPr>
                <a:xfrm>
                  <a:off x="2999338" y="3031233"/>
                  <a:ext cx="2787366" cy="4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𝑷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F832BB6-A588-4D89-8333-D21EEB3A1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338" y="3031233"/>
                  <a:ext cx="2787366" cy="476477"/>
                </a:xfrm>
                <a:prstGeom prst="rect">
                  <a:avLst/>
                </a:prstGeom>
                <a:blipFill>
                  <a:blip r:embed="rId10"/>
                  <a:stretch>
                    <a:fillRect t="-7692" r="-2626" b="-28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5E7EED0C-B03C-4611-98E2-03310E9077FE}"/>
                    </a:ext>
                  </a:extLst>
                </p:cNvPr>
                <p:cNvSpPr/>
                <p:nvPr/>
              </p:nvSpPr>
              <p:spPr>
                <a:xfrm>
                  <a:off x="2902944" y="2413776"/>
                  <a:ext cx="600433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假设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5E7EED0C-B03C-4611-98E2-03310E907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944" y="2413776"/>
                  <a:ext cx="600433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523" t="-14474" r="-406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5913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1C5114-9F06-4500-AB2D-F9DB189068B7}"/>
                  </a:ext>
                </a:extLst>
              </p:cNvPr>
              <p:cNvSpPr txBox="1"/>
              <p:nvPr/>
            </p:nvSpPr>
            <p:spPr>
              <a:xfrm>
                <a:off x="494999" y="3559438"/>
                <a:ext cx="4443950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1−2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1C5114-9F06-4500-AB2D-F9DB1890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9" y="3559438"/>
                <a:ext cx="4443950" cy="77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15985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—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1</a:t>
            </a:r>
          </a:p>
        </p:txBody>
      </p:sp>
      <p:graphicFrame>
        <p:nvGraphicFramePr>
          <p:cNvPr id="24582" name="Object 15"/>
          <p:cNvGraphicFramePr>
            <a:graphicFrameLocks noChangeAspect="1"/>
          </p:cNvGraphicFramePr>
          <p:nvPr/>
        </p:nvGraphicFramePr>
        <p:xfrm>
          <a:off x="4678363" y="2638425"/>
          <a:ext cx="4275137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Visio" r:id="rId4" imgW="2846426" imgH="2546990" progId="Visio.Drawing.11">
                  <p:embed/>
                </p:oleObj>
              </mc:Choice>
              <mc:Fallback>
                <p:oleObj name="Visio" r:id="rId4" imgW="2846426" imgH="2546990" progId="Visio.Drawing.11">
                  <p:embed/>
                  <p:pic>
                    <p:nvPicPr>
                      <p:cNvPr id="2458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638425"/>
                        <a:ext cx="4275137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605" name="Text Box 6"/>
              <p:cNvSpPr txBox="1">
                <a:spLocks noChangeArrowheads="1"/>
              </p:cNvSpPr>
              <p:nvPr/>
            </p:nvSpPr>
            <p:spPr bwMode="auto">
              <a:xfrm>
                <a:off x="622591" y="841235"/>
                <a:ext cx="62368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5.2.1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问参数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取何值时，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</a:p>
            </p:txBody>
          </p:sp>
        </mc:Choice>
        <mc:Fallback xmlns="">
          <p:sp>
            <p:nvSpPr>
              <p:cNvPr id="2460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91" y="841235"/>
                <a:ext cx="6236837" cy="461665"/>
              </a:xfrm>
              <a:prstGeom prst="rect">
                <a:avLst/>
              </a:prstGeom>
              <a:blipFill>
                <a:blip r:embed="rId6"/>
                <a:stretch>
                  <a:fillRect l="-1466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2" name="TextBox 37"/>
              <p:cNvSpPr txBox="1">
                <a:spLocks noChangeArrowheads="1"/>
              </p:cNvSpPr>
              <p:nvPr/>
            </p:nvSpPr>
            <p:spPr bwMode="auto">
              <a:xfrm>
                <a:off x="741641" y="3170945"/>
                <a:ext cx="42751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点，且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92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641" y="3170945"/>
                <a:ext cx="4275136" cy="461665"/>
              </a:xfrm>
              <a:prstGeom prst="rect">
                <a:avLst/>
              </a:prstGeom>
              <a:blipFill>
                <a:blip r:embed="rId7"/>
                <a:stretch>
                  <a:fillRect l="-2282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7" name="矩形 43"/>
              <p:cNvSpPr>
                <a:spLocks noChangeArrowheads="1"/>
              </p:cNvSpPr>
              <p:nvPr/>
            </p:nvSpPr>
            <p:spPr bwMode="auto">
              <a:xfrm>
                <a:off x="791069" y="6106710"/>
                <a:ext cx="5130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时，需要专门分析</a:t>
                </a:r>
              </a:p>
            </p:txBody>
          </p:sp>
        </mc:Choice>
        <mc:Fallback xmlns="">
          <p:sp>
            <p:nvSpPr>
              <p:cNvPr id="24597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069" y="6106710"/>
                <a:ext cx="5130800" cy="461665"/>
              </a:xfrm>
              <a:prstGeom prst="rect">
                <a:avLst/>
              </a:prstGeom>
              <a:blipFill>
                <a:blip r:embed="rId8"/>
                <a:stretch>
                  <a:fillRect l="-1902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5" name="TextBox 38"/>
              <p:cNvSpPr txBox="1">
                <a:spLocks noChangeArrowheads="1"/>
              </p:cNvSpPr>
              <p:nvPr/>
            </p:nvSpPr>
            <p:spPr bwMode="auto">
              <a:xfrm>
                <a:off x="716927" y="5210457"/>
                <a:ext cx="546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是严格局部极小点</a:t>
                </a:r>
              </a:p>
            </p:txBody>
          </p:sp>
        </mc:Choice>
        <mc:Fallback xmlns="">
          <p:sp>
            <p:nvSpPr>
              <p:cNvPr id="24595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27" y="5210457"/>
                <a:ext cx="5461000" cy="461665"/>
              </a:xfrm>
              <a:prstGeom prst="rect">
                <a:avLst/>
              </a:prstGeom>
              <a:blipFill>
                <a:blip r:embed="rId9"/>
                <a:stretch>
                  <a:fillRect l="-1788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3" name="TextBox 42"/>
              <p:cNvSpPr txBox="1">
                <a:spLocks noChangeArrowheads="1"/>
              </p:cNvSpPr>
              <p:nvPr/>
            </p:nvSpPr>
            <p:spPr bwMode="auto">
              <a:xfrm>
                <a:off x="813981" y="5654071"/>
                <a:ext cx="546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不是局部极小点；</a:t>
                </a:r>
              </a:p>
            </p:txBody>
          </p:sp>
        </mc:Choice>
        <mc:Fallback xmlns="">
          <p:sp>
            <p:nvSpPr>
              <p:cNvPr id="2459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981" y="5654071"/>
                <a:ext cx="5461000" cy="461665"/>
              </a:xfrm>
              <a:prstGeom prst="rect">
                <a:avLst/>
              </a:prstGeom>
              <a:blipFill>
                <a:blip r:embed="rId10"/>
                <a:stretch>
                  <a:fillRect l="-1788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B64B94-6C94-4C67-B044-9953978F0610}"/>
                  </a:ext>
                </a:extLst>
              </p:cNvPr>
              <p:cNvSpPr txBox="1"/>
              <p:nvPr/>
            </p:nvSpPr>
            <p:spPr>
              <a:xfrm>
                <a:off x="498825" y="2578005"/>
                <a:ext cx="4743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−1,0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B64B94-6C94-4C67-B044-9953978F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5" y="2578005"/>
                <a:ext cx="4743868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2882EFD-24DE-415E-9A0D-2A403D681604}"/>
                  </a:ext>
                </a:extLst>
              </p:cNvPr>
              <p:cNvSpPr txBox="1"/>
              <p:nvPr/>
            </p:nvSpPr>
            <p:spPr>
              <a:xfrm>
                <a:off x="5286761" y="2567285"/>
                <a:ext cx="63740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2882EFD-24DE-415E-9A0D-2A403D68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61" y="2567285"/>
                <a:ext cx="637403" cy="430887"/>
              </a:xfrm>
              <a:prstGeom prst="rect">
                <a:avLst/>
              </a:prstGeom>
              <a:blipFill>
                <a:blip r:embed="rId14"/>
                <a:stretch>
                  <a:fillRect l="-952" r="-20952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A027D9-13D1-4F7E-A408-F482E5951C73}"/>
                  </a:ext>
                </a:extLst>
              </p:cNvPr>
              <p:cNvSpPr txBox="1"/>
              <p:nvPr/>
            </p:nvSpPr>
            <p:spPr>
              <a:xfrm>
                <a:off x="6431348" y="6060110"/>
                <a:ext cx="63740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A027D9-13D1-4F7E-A408-F482E595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348" y="6060110"/>
                <a:ext cx="637403" cy="430887"/>
              </a:xfrm>
              <a:prstGeom prst="rect">
                <a:avLst/>
              </a:prstGeom>
              <a:blipFill>
                <a:blip r:embed="rId15"/>
                <a:stretch>
                  <a:fillRect l="-952" r="-20952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F601473-5578-46DD-B271-37E4F8DD5D84}"/>
                  </a:ext>
                </a:extLst>
              </p:cNvPr>
              <p:cNvSpPr txBox="1"/>
              <p:nvPr/>
            </p:nvSpPr>
            <p:spPr>
              <a:xfrm>
                <a:off x="752582" y="4283112"/>
                <a:ext cx="4186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 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F601473-5578-46DD-B271-37E4F8DD5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2" y="4283112"/>
                <a:ext cx="4186753" cy="461665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61A960A-FBB4-4665-BCA5-58D0647FABC7}"/>
                  </a:ext>
                </a:extLst>
              </p:cNvPr>
              <p:cNvSpPr txBox="1"/>
              <p:nvPr/>
            </p:nvSpPr>
            <p:spPr>
              <a:xfrm>
                <a:off x="5101531" y="2023004"/>
                <a:ext cx="370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61A960A-FBB4-4665-BCA5-58D0647F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531" y="2023004"/>
                <a:ext cx="3701600" cy="461665"/>
              </a:xfrm>
              <a:prstGeom prst="rect">
                <a:avLst/>
              </a:prstGeom>
              <a:blipFill>
                <a:blip r:embed="rId1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82AB765-CCD2-4A32-BABA-67E4308A9FDA}"/>
                  </a:ext>
                </a:extLst>
              </p:cNvPr>
              <p:cNvSpPr txBox="1"/>
              <p:nvPr/>
            </p:nvSpPr>
            <p:spPr>
              <a:xfrm>
                <a:off x="507275" y="4706634"/>
                <a:ext cx="4743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(1−2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82AB765-CCD2-4A32-BABA-67E4308A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5" y="4706634"/>
                <a:ext cx="4743868" cy="461665"/>
              </a:xfrm>
              <a:prstGeom prst="rect">
                <a:avLst/>
              </a:prstGeom>
              <a:blipFill>
                <a:blip r:embed="rId1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BA7184-F620-4739-9758-A9C7FB691C09}"/>
                  </a:ext>
                </a:extLst>
              </p:cNvPr>
              <p:cNvSpPr txBox="1"/>
              <p:nvPr/>
            </p:nvSpPr>
            <p:spPr>
              <a:xfrm>
                <a:off x="4637914" y="4341355"/>
                <a:ext cx="55605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BA7184-F620-4739-9758-A9C7FB691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14" y="4341355"/>
                <a:ext cx="556054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04137F4-E4BF-415C-AE37-20AA7BC2952B}"/>
              </a:ext>
            </a:extLst>
          </p:cNvPr>
          <p:cNvSpPr/>
          <p:nvPr/>
        </p:nvSpPr>
        <p:spPr>
          <a:xfrm>
            <a:off x="711896" y="1940577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的局部极小点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AD50D3-35D9-4E57-BF92-356EB9679FDB}"/>
              </a:ext>
            </a:extLst>
          </p:cNvPr>
          <p:cNvGrpSpPr/>
          <p:nvPr/>
        </p:nvGrpSpPr>
        <p:grpSpPr>
          <a:xfrm>
            <a:off x="752209" y="1375549"/>
            <a:ext cx="7638131" cy="521105"/>
            <a:chOff x="966353" y="1244590"/>
            <a:chExt cx="6707306" cy="52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2A0E2B7-FD77-4CE8-A285-B16FCC369D76}"/>
                    </a:ext>
                  </a:extLst>
                </p:cNvPr>
                <p:cNvSpPr txBox="1"/>
                <p:nvPr/>
              </p:nvSpPr>
              <p:spPr>
                <a:xfrm>
                  <a:off x="966353" y="1244590"/>
                  <a:ext cx="3321813" cy="5211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box>
                              <m:box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bSup>
                              <m:sSubSup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2A0E2B7-FD77-4CE8-A285-B16FCC369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53" y="1244590"/>
                  <a:ext cx="3321813" cy="52110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5CBF8C6-9CF5-421F-AF24-382E0A038A9B}"/>
                    </a:ext>
                  </a:extLst>
                </p:cNvPr>
                <p:cNvSpPr txBox="1"/>
                <p:nvPr/>
              </p:nvSpPr>
              <p:spPr>
                <a:xfrm>
                  <a:off x="4230121" y="1291013"/>
                  <a:ext cx="3443538" cy="374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5CBF8C6-9CF5-421F-AF24-382E0A038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121" y="1291013"/>
                  <a:ext cx="3443538" cy="374333"/>
                </a:xfrm>
                <a:prstGeom prst="rect">
                  <a:avLst/>
                </a:prstGeom>
                <a:blipFill>
                  <a:blip r:embed="rId23"/>
                  <a:stretch>
                    <a:fillRect b="-35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6297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192" grpId="0"/>
      <p:bldP spid="24597" grpId="0"/>
      <p:bldP spid="24595" grpId="0"/>
      <p:bldP spid="24593" grpId="0"/>
      <p:bldP spid="9" grpId="0"/>
      <p:bldP spid="11" grpId="0"/>
      <p:bldP spid="4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—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0A2693-0B4F-4CC0-B834-068F6C15A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" y="2521402"/>
            <a:ext cx="4468911" cy="41813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0B1D17-F3D6-4112-AA8E-C22806E6C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74" y="2598264"/>
            <a:ext cx="4381920" cy="4134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49976DA9-0BC1-4338-9E51-5ABB58739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592" y="929371"/>
                <a:ext cx="39124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5.2.2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易见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</a:p>
            </p:txBody>
          </p:sp>
        </mc:Choice>
        <mc:Fallback xmlns="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49976DA9-0BC1-4338-9E51-5ABB58739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92" y="929371"/>
                <a:ext cx="3912424" cy="461665"/>
              </a:xfrm>
              <a:prstGeom prst="rect">
                <a:avLst/>
              </a:prstGeom>
              <a:blipFill>
                <a:blip r:embed="rId6"/>
                <a:stretch>
                  <a:fillRect l="-2336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83048A-C107-4848-88C1-ABC26E51BADB}"/>
                  </a:ext>
                </a:extLst>
              </p:cNvPr>
              <p:cNvSpPr/>
              <p:nvPr/>
            </p:nvSpPr>
            <p:spPr>
              <a:xfrm>
                <a:off x="700879" y="1918543"/>
                <a:ext cx="3765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的局部极小点，对应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83048A-C107-4848-88C1-ABC26E51B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9" y="1918543"/>
                <a:ext cx="3765646" cy="461665"/>
              </a:xfrm>
              <a:prstGeom prst="rect">
                <a:avLst/>
              </a:prstGeom>
              <a:blipFill>
                <a:blip r:embed="rId7"/>
                <a:stretch>
                  <a:fillRect l="-2589" t="-14667" r="-1456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0A1B7355-BC5D-41D2-AE3A-60EDEE567FEA}"/>
              </a:ext>
            </a:extLst>
          </p:cNvPr>
          <p:cNvGrpSpPr/>
          <p:nvPr/>
        </p:nvGrpSpPr>
        <p:grpSpPr>
          <a:xfrm>
            <a:off x="774243" y="1364532"/>
            <a:ext cx="6866947" cy="521105"/>
            <a:chOff x="966353" y="1244590"/>
            <a:chExt cx="6030104" cy="52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38F1539-4D0F-4751-A4EA-36E09310A805}"/>
                    </a:ext>
                  </a:extLst>
                </p:cNvPr>
                <p:cNvSpPr txBox="1"/>
                <p:nvPr/>
              </p:nvSpPr>
              <p:spPr>
                <a:xfrm>
                  <a:off x="966353" y="1244590"/>
                  <a:ext cx="3321813" cy="5211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ox>
                              <m:box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38F1539-4D0F-4751-A4EA-36E09310A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53" y="1244590"/>
                  <a:ext cx="3321813" cy="5211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76E062C-17F5-4998-B957-8C76C24808ED}"/>
                    </a:ext>
                  </a:extLst>
                </p:cNvPr>
                <p:cNvSpPr txBox="1"/>
                <p:nvPr/>
              </p:nvSpPr>
              <p:spPr>
                <a:xfrm>
                  <a:off x="3788555" y="1279996"/>
                  <a:ext cx="320790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76E062C-17F5-4998-B957-8C76C2480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555" y="1279996"/>
                  <a:ext cx="320790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F41948-5A4E-4B83-9F4F-7D466CF31118}"/>
                  </a:ext>
                </a:extLst>
              </p:cNvPr>
              <p:cNvSpPr/>
              <p:nvPr/>
            </p:nvSpPr>
            <p:spPr>
              <a:xfrm>
                <a:off x="622592" y="2271061"/>
                <a:ext cx="5704362" cy="7223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zh-CN" alt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F41948-5A4E-4B83-9F4F-7D466CF31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2" y="2271061"/>
                <a:ext cx="5704362" cy="722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CE27BF-2AC6-4347-BAB1-F2F07123FFCC}"/>
                  </a:ext>
                </a:extLst>
              </p:cNvPr>
              <p:cNvSpPr/>
              <p:nvPr/>
            </p:nvSpPr>
            <p:spPr>
              <a:xfrm>
                <a:off x="663781" y="2963208"/>
                <a:ext cx="819134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事实：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的唯一极小点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CE27BF-2AC6-4347-BAB1-F2F07123F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1" y="2963208"/>
                <a:ext cx="8191345" cy="461665"/>
              </a:xfrm>
              <a:prstGeom prst="rect">
                <a:avLst/>
              </a:prstGeom>
              <a:blipFill>
                <a:blip r:embed="rId11"/>
                <a:stretch>
                  <a:fillRect l="-119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046102E-1E62-4800-97E9-DB37F48279F5}"/>
              </a:ext>
            </a:extLst>
          </p:cNvPr>
          <p:cNvSpPr txBox="1"/>
          <p:nvPr/>
        </p:nvSpPr>
        <p:spPr>
          <a:xfrm>
            <a:off x="1149716" y="6302646"/>
            <a:ext cx="229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目标函数的等值线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B5CEA0-B4D3-447E-BD43-C5E39883268D}"/>
                  </a:ext>
                </a:extLst>
              </p:cNvPr>
              <p:cNvSpPr txBox="1"/>
              <p:nvPr/>
            </p:nvSpPr>
            <p:spPr>
              <a:xfrm>
                <a:off x="5874116" y="6360480"/>
                <a:ext cx="229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的等值线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B5CEA0-B4D3-447E-BD43-C5E398832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6" y="6360480"/>
                <a:ext cx="2298563" cy="400110"/>
              </a:xfrm>
              <a:prstGeom prst="rect">
                <a:avLst/>
              </a:prstGeom>
              <a:blipFill>
                <a:blip r:embed="rId12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748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177622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二阶条件的应用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5" name="Text Box 6"/>
              <p:cNvSpPr txBox="1">
                <a:spLocks noChangeArrowheads="1"/>
              </p:cNvSpPr>
              <p:nvPr/>
            </p:nvSpPr>
            <p:spPr bwMode="auto">
              <a:xfrm>
                <a:off x="554921" y="1024317"/>
                <a:ext cx="8246882" cy="1340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5.3.1(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最小特征值的变分刻画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阶对称矩阵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imize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𝑨𝒙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     </m:t>
                            </m:r>
                          </m:e>
                        </m:mr>
                        <m:mr>
                          <m:e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to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 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0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1" y="1024317"/>
                <a:ext cx="8246882" cy="1340560"/>
              </a:xfrm>
              <a:prstGeom prst="rect">
                <a:avLst/>
              </a:prstGeom>
              <a:blipFill>
                <a:blip r:embed="rId2"/>
                <a:stretch>
                  <a:fillRect l="-1109" t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02704D9-845D-4948-83CC-34EEF1666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284" y="2309968"/>
                <a:ext cx="8034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最优值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最小特征值，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最优解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是与该特征值对应的单位特征向量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02704D9-845D-4948-83CC-34EEF166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84" y="2309968"/>
                <a:ext cx="8034157" cy="830997"/>
              </a:xfrm>
              <a:prstGeom prst="rect">
                <a:avLst/>
              </a:prstGeom>
              <a:blipFill>
                <a:blip r:embed="rId3"/>
                <a:stretch>
                  <a:fillRect l="-1138" t="-7353" b="-1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43954448-DAA5-4A91-9C60-8449677E1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427" y="3144493"/>
                <a:ext cx="328661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设最优解是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43954448-DAA5-4A91-9C60-8449677E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427" y="3144493"/>
                <a:ext cx="3286611" cy="461665"/>
              </a:xfrm>
              <a:prstGeom prst="rect">
                <a:avLst/>
              </a:prstGeom>
              <a:blipFill>
                <a:blip r:embed="rId4"/>
                <a:stretch>
                  <a:fillRect l="-2968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A7FF88B8-F3B3-4FC3-BFF2-7A596CD84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5" y="4007712"/>
                <a:ext cx="6771295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A7FF88B8-F3B3-4FC3-BFF2-7A596CD8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25" y="4007712"/>
                <a:ext cx="6771295" cy="468205"/>
              </a:xfrm>
              <a:prstGeom prst="rect">
                <a:avLst/>
              </a:prstGeom>
              <a:blipFill>
                <a:blip r:embed="rId5"/>
                <a:stretch>
                  <a:fillRect l="-1440" t="-11688" b="-31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955487-88E9-456F-A02B-89CEDE2E086A}"/>
                  </a:ext>
                </a:extLst>
              </p:cNvPr>
              <p:cNvSpPr/>
              <p:nvPr/>
            </p:nvSpPr>
            <p:spPr>
              <a:xfrm>
                <a:off x="1848006" y="4518717"/>
                <a:ext cx="37375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955487-88E9-456F-A02B-89CEDE2E0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06" y="4518717"/>
                <a:ext cx="3737545" cy="461665"/>
              </a:xfrm>
              <a:prstGeom prst="rect">
                <a:avLst/>
              </a:prstGeom>
              <a:blipFill>
                <a:blip r:embed="rId8"/>
                <a:stretch>
                  <a:fillRect l="-32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4D8110-D73C-4682-8B30-5C23893A3025}"/>
                  </a:ext>
                </a:extLst>
              </p:cNvPr>
              <p:cNvSpPr/>
              <p:nvPr/>
            </p:nvSpPr>
            <p:spPr>
              <a:xfrm>
                <a:off x="5387551" y="4518747"/>
                <a:ext cx="3345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=2(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4D8110-D73C-4682-8B30-5C23893A3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51" y="4518747"/>
                <a:ext cx="3345150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33A67E-D39E-4901-80BA-D0070C061A8D}"/>
                  </a:ext>
                </a:extLst>
              </p:cNvPr>
              <p:cNvSpPr/>
              <p:nvPr/>
            </p:nvSpPr>
            <p:spPr>
              <a:xfrm>
                <a:off x="699925" y="3587104"/>
                <a:ext cx="63602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由可行性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是正则的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33A67E-D39E-4901-80BA-D0070C061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5" y="3587104"/>
                <a:ext cx="6360201" cy="461665"/>
              </a:xfrm>
              <a:prstGeom prst="rect">
                <a:avLst/>
              </a:prstGeom>
              <a:blipFill>
                <a:blip r:embed="rId10"/>
                <a:stretch>
                  <a:fillRect l="-153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D7E046-BC13-451F-8BC2-C0BB390DB25F}"/>
              </a:ext>
            </a:extLst>
          </p:cNvPr>
          <p:cNvGrpSpPr/>
          <p:nvPr/>
        </p:nvGrpSpPr>
        <p:grpSpPr>
          <a:xfrm>
            <a:off x="661284" y="4938547"/>
            <a:ext cx="4833487" cy="1611291"/>
            <a:chOff x="661284" y="4938547"/>
            <a:chExt cx="4833487" cy="1611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6">
                  <a:extLst>
                    <a:ext uri="{FF2B5EF4-FFF2-40B4-BE49-F238E27FC236}">
                      <a16:creationId xmlns:a16="http://schemas.microsoft.com/office/drawing/2014/main" id="{409D037A-A8A4-4C6B-B5F6-FEC27400C7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84" y="4938547"/>
                  <a:ext cx="355817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二阶必要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条件：</a:t>
                  </a:r>
                  <a14:m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∃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8" name="Text Box 6">
                  <a:extLst>
                    <a:ext uri="{FF2B5EF4-FFF2-40B4-BE49-F238E27FC236}">
                      <a16:creationId xmlns:a16="http://schemas.microsoft.com/office/drawing/2014/main" id="{409D037A-A8A4-4C6B-B5F6-FEC27400C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284" y="4938547"/>
                  <a:ext cx="355817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568" t="-13158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4E5EB5E-3142-45C0-B859-DB04C66B2582}"/>
                    </a:ext>
                  </a:extLst>
                </p:cNvPr>
                <p:cNvSpPr/>
                <p:nvPr/>
              </p:nvSpPr>
              <p:spPr>
                <a:xfrm>
                  <a:off x="1264864" y="5410484"/>
                  <a:ext cx="1628716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,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4E5EB5E-3142-45C0-B859-DB04C66B2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4864" y="5410484"/>
                  <a:ext cx="1628716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746" t="-10667" r="-4851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CFD1B9B-E322-4C06-825E-BB3C35A935A5}"/>
                    </a:ext>
                  </a:extLst>
                </p:cNvPr>
                <p:cNvSpPr/>
                <p:nvPr/>
              </p:nvSpPr>
              <p:spPr>
                <a:xfrm>
                  <a:off x="1176730" y="6081633"/>
                  <a:ext cx="4318041" cy="468205"/>
                </a:xfrm>
                <a:prstGeom prst="rect">
                  <a:avLst/>
                </a:prstGeom>
                <a:solidFill>
                  <a:srgbClr val="92D050">
                    <a:alpha val="49000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⟹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CFD1B9B-E322-4C06-825E-BB3C35A93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730" y="6081633"/>
                  <a:ext cx="4318041" cy="468205"/>
                </a:xfrm>
                <a:prstGeom prst="rect">
                  <a:avLst/>
                </a:prstGeom>
                <a:blipFill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2E840CF-C238-4988-8E16-1B29E72F38B3}"/>
                  </a:ext>
                </a:extLst>
              </p:cNvPr>
              <p:cNvSpPr/>
              <p:nvPr/>
            </p:nvSpPr>
            <p:spPr>
              <a:xfrm>
                <a:off x="3620694" y="5296657"/>
                <a:ext cx="2575659" cy="7078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表明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的特征值，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是对应特征向量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2E840CF-C238-4988-8E16-1B29E72F3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94" y="5296657"/>
                <a:ext cx="2575659" cy="707886"/>
              </a:xfrm>
              <a:prstGeom prst="rect">
                <a:avLst/>
              </a:prstGeom>
              <a:blipFill>
                <a:blip r:embed="rId14"/>
                <a:stretch>
                  <a:fillRect l="-2607" t="-6897" r="-948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C87C78D-EA67-4E7C-BE65-D9894D163623}"/>
                  </a:ext>
                </a:extLst>
              </p:cNvPr>
              <p:cNvSpPr/>
              <p:nvPr/>
            </p:nvSpPr>
            <p:spPr>
              <a:xfrm>
                <a:off x="6511165" y="5224526"/>
                <a:ext cx="1695726" cy="7078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的可行性知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C87C78D-EA67-4E7C-BE65-D9894D163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65" y="5224526"/>
                <a:ext cx="1695726" cy="707886"/>
              </a:xfrm>
              <a:prstGeom prst="rect">
                <a:avLst/>
              </a:prstGeom>
              <a:blipFill>
                <a:blip r:embed="rId15"/>
                <a:stretch>
                  <a:fillRect l="-3597" t="-6034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C2B3B1-BBE9-4053-B94E-7D1C63053E62}"/>
                  </a:ext>
                </a:extLst>
              </p:cNvPr>
              <p:cNvSpPr/>
              <p:nvPr/>
            </p:nvSpPr>
            <p:spPr>
              <a:xfrm>
                <a:off x="5717755" y="5944779"/>
                <a:ext cx="2249515" cy="707886"/>
              </a:xfrm>
              <a:prstGeom prst="rect">
                <a:avLst/>
              </a:prstGeom>
              <a:solidFill>
                <a:srgbClr val="92D050">
                  <a:alpha val="49000"/>
                </a:srgb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这两个条件一起说明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是最小特征值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C2B3B1-BBE9-4053-B94E-7D1C63053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55" y="5944779"/>
                <a:ext cx="2249515" cy="707886"/>
              </a:xfrm>
              <a:prstGeom prst="rect">
                <a:avLst/>
              </a:prstGeom>
              <a:blipFill>
                <a:blip r:embed="rId16"/>
                <a:stretch>
                  <a:fillRect l="-2981" t="-4310" r="-1084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64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  <p:bldP spid="10" grpId="0"/>
      <p:bldP spid="4" grpId="0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177622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二阶条件的应用</a:t>
            </a:r>
            <a:r>
              <a:rPr lang="zh-CN" altLang="en-US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  <a:cs typeface="大黑体"/>
              </a:rPr>
              <a:t> 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409D037A-A8A4-4C6B-B5F6-FEC27400C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284" y="807213"/>
                <a:ext cx="35581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二阶必要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∃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</a:p>
            </p:txBody>
          </p:sp>
        </mc:Choice>
        <mc:Fallback xmlns=""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409D037A-A8A4-4C6B-B5F6-FEC27400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84" y="807213"/>
                <a:ext cx="3558176" cy="461665"/>
              </a:xfrm>
              <a:prstGeom prst="rect">
                <a:avLst/>
              </a:prstGeom>
              <a:blipFill>
                <a:blip r:embed="rId3"/>
                <a:stretch>
                  <a:fillRect l="-2568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E5EB5E-3142-45C0-B859-DB04C66B2582}"/>
                  </a:ext>
                </a:extLst>
              </p:cNvPr>
              <p:cNvSpPr/>
              <p:nvPr/>
            </p:nvSpPr>
            <p:spPr>
              <a:xfrm>
                <a:off x="1077575" y="1179997"/>
                <a:ext cx="162871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E5EB5E-3142-45C0-B859-DB04C66B2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75" y="1179997"/>
                <a:ext cx="1628716" cy="461665"/>
              </a:xfrm>
              <a:prstGeom prst="rect">
                <a:avLst/>
              </a:prstGeom>
              <a:blipFill>
                <a:blip r:embed="rId4"/>
                <a:stretch>
                  <a:fillRect l="-1124" t="-10667" r="-486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FD1B9B-E322-4C06-825E-BB3C35A935A5}"/>
                  </a:ext>
                </a:extLst>
              </p:cNvPr>
              <p:cNvSpPr/>
              <p:nvPr/>
            </p:nvSpPr>
            <p:spPr>
              <a:xfrm>
                <a:off x="1066560" y="1652840"/>
                <a:ext cx="4318041" cy="468205"/>
              </a:xfrm>
              <a:prstGeom prst="rect">
                <a:avLst/>
              </a:prstGeom>
              <a:solidFill>
                <a:srgbClr val="92D050">
                  <a:alpha val="49000"/>
                </a:srgb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FD1B9B-E322-4C06-825E-BB3C35A93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60" y="1652840"/>
                <a:ext cx="4318041" cy="468205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DFF04CF-40F9-42F2-B6C5-F86BFDC504EE}"/>
                  </a:ext>
                </a:extLst>
              </p:cNvPr>
              <p:cNvSpPr/>
              <p:nvPr/>
            </p:nvSpPr>
            <p:spPr>
              <a:xfrm>
                <a:off x="1264864" y="2115129"/>
                <a:ext cx="6347892" cy="4712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b/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  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DFF04CF-40F9-42F2-B6C5-F86BFDC50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64" y="2115129"/>
                <a:ext cx="6347892" cy="471283"/>
              </a:xfrm>
              <a:prstGeom prst="rect">
                <a:avLst/>
              </a:prstGeom>
              <a:blipFill>
                <a:blip r:embed="rId6"/>
                <a:stretch>
                  <a:fillRect l="-96" t="-1558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86FFA9-85F0-44D5-A9A5-06BB7CB4488E}"/>
                  </a:ext>
                </a:extLst>
              </p:cNvPr>
              <p:cNvSpPr/>
              <p:nvPr/>
            </p:nvSpPr>
            <p:spPr>
              <a:xfrm>
                <a:off x="1583611" y="2652537"/>
                <a:ext cx="19009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86FFA9-85F0-44D5-A9A5-06BB7CB44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11" y="2652537"/>
                <a:ext cx="1900970" cy="468205"/>
              </a:xfrm>
              <a:prstGeom prst="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75F90E-7E7F-4CB1-AAC7-E7E9BCA96A0E}"/>
                  </a:ext>
                </a:extLst>
              </p:cNvPr>
              <p:cNvSpPr/>
              <p:nvPr/>
            </p:nvSpPr>
            <p:spPr>
              <a:xfrm>
                <a:off x="1286898" y="3545095"/>
                <a:ext cx="6999096" cy="768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bSup>
                    <m:limLow>
                      <m:limLow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=0</m:t>
                        </m:r>
                      </m:lim>
                    </m:limLow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limLow>
                      <m:limLow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d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</m:groupChr>
                      </m:e>
                      <m:li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75F90E-7E7F-4CB1-AAC7-E7E9BCA96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98" y="3545095"/>
                <a:ext cx="6999096" cy="768224"/>
              </a:xfrm>
              <a:prstGeom prst="rect">
                <a:avLst/>
              </a:prstGeom>
              <a:blipFill>
                <a:blip r:embed="rId8"/>
                <a:stretch>
                  <a:fillRect t="-4762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E142B81-3FFE-46F9-A653-90CEDCBBB4D4}"/>
                  </a:ext>
                </a:extLst>
              </p:cNvPr>
              <p:cNvSpPr/>
              <p:nvPr/>
            </p:nvSpPr>
            <p:spPr>
              <a:xfrm>
                <a:off x="1275881" y="3087887"/>
                <a:ext cx="426014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</m:d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E142B81-3FFE-46F9-A653-90CEDCBBB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81" y="3087887"/>
                <a:ext cx="4260141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DC433CA5-E855-4B79-913A-7F89F860CFBE}"/>
              </a:ext>
            </a:extLst>
          </p:cNvPr>
          <p:cNvGrpSpPr/>
          <p:nvPr/>
        </p:nvGrpSpPr>
        <p:grpSpPr>
          <a:xfrm>
            <a:off x="1676728" y="4092980"/>
            <a:ext cx="1970989" cy="907629"/>
            <a:chOff x="1676728" y="4092980"/>
            <a:chExt cx="1970989" cy="907629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66927984-EAEF-404F-ABBB-600999465022}"/>
                </a:ext>
              </a:extLst>
            </p:cNvPr>
            <p:cNvSpPr/>
            <p:nvPr/>
          </p:nvSpPr>
          <p:spPr bwMode="auto">
            <a:xfrm>
              <a:off x="2280491" y="4092980"/>
              <a:ext cx="242371" cy="42179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92F89CF-A2EF-4043-B78A-0C25FDAB36C6}"/>
                    </a:ext>
                  </a:extLst>
                </p:cNvPr>
                <p:cNvSpPr/>
                <p:nvPr/>
              </p:nvSpPr>
              <p:spPr>
                <a:xfrm>
                  <a:off x="1676728" y="4538944"/>
                  <a:ext cx="19709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𝑰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半正定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92F89CF-A2EF-4043-B78A-0C25FDAB3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728" y="4538944"/>
                  <a:ext cx="197098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619" t="-14667" r="-402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163FBB8-23E7-49DB-9245-5A5BE2BD4CAF}"/>
                  </a:ext>
                </a:extLst>
              </p:cNvPr>
              <p:cNvSpPr/>
              <p:nvPr/>
            </p:nvSpPr>
            <p:spPr>
              <a:xfrm>
                <a:off x="3581716" y="4538943"/>
                <a:ext cx="4909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的特征值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163FBB8-23E7-49DB-9245-5A5BE2BD4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716" y="4538943"/>
                <a:ext cx="4909549" cy="461665"/>
              </a:xfrm>
              <a:prstGeom prst="rect">
                <a:avLst/>
              </a:prstGeom>
              <a:blipFill>
                <a:blip r:embed="rId11"/>
                <a:stretch>
                  <a:fillRect t="-14667" r="-87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A6F2B12-35C0-480A-AF2D-FD7A2539469B}"/>
                  </a:ext>
                </a:extLst>
              </p:cNvPr>
              <p:cNvSpPr/>
              <p:nvPr/>
            </p:nvSpPr>
            <p:spPr>
              <a:xfrm>
                <a:off x="4225501" y="4779112"/>
                <a:ext cx="115910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⇕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A6F2B12-35C0-480A-AF2D-FD7A25394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01" y="4779112"/>
                <a:ext cx="1159100" cy="830997"/>
              </a:xfrm>
              <a:prstGeom prst="rect">
                <a:avLst/>
              </a:prstGeom>
              <a:blipFill>
                <a:blip r:embed="rId12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093D85-F29C-4D5B-8ECD-7DB00A2F70E8}"/>
                  </a:ext>
                </a:extLst>
              </p:cNvPr>
              <p:cNvSpPr/>
              <p:nvPr/>
            </p:nvSpPr>
            <p:spPr>
              <a:xfrm>
                <a:off x="1033508" y="5610109"/>
                <a:ext cx="77152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综上，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的最小特征值，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是与之对应的特征向量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093D85-F29C-4D5B-8ECD-7DB00A2F7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08" y="5610109"/>
                <a:ext cx="7715249" cy="461665"/>
              </a:xfrm>
              <a:prstGeom prst="rect">
                <a:avLst/>
              </a:prstGeom>
              <a:blipFill>
                <a:blip r:embed="rId13"/>
                <a:stretch>
                  <a:fillRect l="-126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3201808-B6C6-4B85-8C42-5744D98D75A9}"/>
                  </a:ext>
                </a:extLst>
              </p:cNvPr>
              <p:cNvSpPr txBox="1"/>
              <p:nvPr/>
            </p:nvSpPr>
            <p:spPr>
              <a:xfrm>
                <a:off x="1012461" y="6088934"/>
                <a:ext cx="771524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满足这些条件，它也是问题的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全局极小点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3201808-B6C6-4B85-8C42-5744D98D7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1" y="6088934"/>
                <a:ext cx="7715249" cy="461665"/>
              </a:xfrm>
              <a:prstGeom prst="rect">
                <a:avLst/>
              </a:prstGeom>
              <a:blipFill>
                <a:blip r:embed="rId14"/>
                <a:stretch>
                  <a:fillRect l="-1185" t="-14474" r="-31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8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8" grpId="0"/>
      <p:bldP spid="19" grpId="0"/>
      <p:bldP spid="22" grpId="0"/>
      <p:bldP spid="23" grpId="0"/>
      <p:bldP spid="24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353558" y="3441258"/>
            <a:ext cx="4541837" cy="3232150"/>
            <a:chOff x="2529" y="1824"/>
            <a:chExt cx="3355" cy="2416"/>
          </a:xfrm>
        </p:grpSpPr>
        <p:pic>
          <p:nvPicPr>
            <p:cNvPr id="3096" name="Picture 3" descr="File:LagrangeMultipliers2D.sv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" y="1824"/>
              <a:ext cx="3355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7" name="Group 6"/>
            <p:cNvGrpSpPr>
              <a:grpSpLocks/>
            </p:cNvGrpSpPr>
            <p:nvPr/>
          </p:nvGrpSpPr>
          <p:grpSpPr bwMode="auto">
            <a:xfrm>
              <a:off x="4062" y="3096"/>
              <a:ext cx="1084" cy="349"/>
              <a:chOff x="3918" y="3096"/>
              <a:chExt cx="1084" cy="349"/>
            </a:xfrm>
          </p:grpSpPr>
          <p:sp>
            <p:nvSpPr>
              <p:cNvPr id="3098" name="Text Box 7"/>
              <p:cNvSpPr txBox="1">
                <a:spLocks noChangeArrowheads="1"/>
              </p:cNvSpPr>
              <p:nvPr/>
            </p:nvSpPr>
            <p:spPr bwMode="auto">
              <a:xfrm>
                <a:off x="3918" y="3100"/>
                <a:ext cx="1084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*</a:t>
                </a:r>
                <a:r>
                  <a:rPr lang="en-US" altLang="zh-CN" b="1" i="1" dirty="0"/>
                  <a:t>,y</a:t>
                </a:r>
                <a:r>
                  <a:rPr lang="en-US" altLang="zh-CN" b="1" i="1" baseline="-25000" dirty="0"/>
                  <a:t>*</a:t>
                </a:r>
                <a:r>
                  <a:rPr lang="en-US" altLang="zh-CN" b="1" dirty="0"/>
                  <a:t>)</a:t>
                </a:r>
              </a:p>
            </p:txBody>
          </p:sp>
          <p:sp>
            <p:nvSpPr>
              <p:cNvPr id="3099" name="Oval 8"/>
              <p:cNvSpPr>
                <a:spLocks noChangeArrowheads="1"/>
              </p:cNvSpPr>
              <p:nvPr/>
            </p:nvSpPr>
            <p:spPr bwMode="auto">
              <a:xfrm>
                <a:off x="3944" y="30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</p:grpSp>
      <p:pic>
        <p:nvPicPr>
          <p:cNvPr id="3077" name="Picture 2" descr="LagrangeMultipliers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524853"/>
            <a:ext cx="4776787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-40910" y="180599"/>
            <a:ext cx="93822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 b="1" dirty="0">
                <a:solidFill>
                  <a:srgbClr val="0070C0"/>
                </a:solidFill>
              </a:rPr>
              <a:t>Lagrange </a:t>
            </a:r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乘子的存在性及其几何意义</a:t>
            </a:r>
          </a:p>
        </p:txBody>
      </p:sp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469900" y="26162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代数表述：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0" name="Text Box 19"/>
              <p:cNvSpPr txBox="1">
                <a:spLocks noChangeArrowheads="1"/>
              </p:cNvSpPr>
              <p:nvPr/>
            </p:nvSpPr>
            <p:spPr bwMode="auto">
              <a:xfrm>
                <a:off x="465138" y="3090850"/>
                <a:ext cx="410686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是</a:t>
                </a:r>
                <a:r>
                  <a:rPr lang="zh-CN" altLang="en-US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在曲线 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上的局部极小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极大点，且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9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38" y="3090850"/>
                <a:ext cx="4106862" cy="1200329"/>
              </a:xfrm>
              <a:prstGeom prst="rect">
                <a:avLst/>
              </a:prstGeom>
              <a:blipFill>
                <a:blip r:embed="rId5"/>
                <a:stretch>
                  <a:fillRect l="-2226" t="-4569" b="-10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8" name="Rectangle 21"/>
              <p:cNvSpPr>
                <a:spLocks noChangeArrowheads="1"/>
              </p:cNvSpPr>
              <p:nvPr/>
            </p:nvSpPr>
            <p:spPr bwMode="auto">
              <a:xfrm>
                <a:off x="472012" y="4772313"/>
                <a:ext cx="417822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则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∇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+</m:t>
                      </m:r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𝝀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088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012" y="4772313"/>
                <a:ext cx="4178227" cy="830997"/>
              </a:xfrm>
              <a:prstGeom prst="rect">
                <a:avLst/>
              </a:prstGeom>
              <a:blipFill>
                <a:blip r:embed="rId7"/>
                <a:stretch>
                  <a:fillRect l="-2187" t="-7353" b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0" name="Text Box 26"/>
          <p:cNvSpPr txBox="1">
            <a:spLocks noChangeArrowheads="1"/>
          </p:cNvSpPr>
          <p:nvPr/>
        </p:nvSpPr>
        <p:spPr bwMode="auto">
          <a:xfrm>
            <a:off x="427670" y="5803900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隐函数定理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证明！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027113" y="1333500"/>
            <a:ext cx="773112" cy="640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31517D-B49C-4A03-8D0B-AB621AA057AA}"/>
                  </a:ext>
                </a:extLst>
              </p:cNvPr>
              <p:cNvSpPr txBox="1"/>
              <p:nvPr/>
            </p:nvSpPr>
            <p:spPr>
              <a:xfrm>
                <a:off x="7370342" y="3800067"/>
                <a:ext cx="172314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31517D-B49C-4A03-8D0B-AB621AA0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342" y="3800067"/>
                <a:ext cx="1723145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2F955D-8D97-4D41-8859-E42B4F78AA1B}"/>
                  </a:ext>
                </a:extLst>
              </p:cNvPr>
              <p:cNvSpPr/>
              <p:nvPr/>
            </p:nvSpPr>
            <p:spPr>
              <a:xfrm>
                <a:off x="1136059" y="4225902"/>
                <a:ext cx="219790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≠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2F955D-8D97-4D41-8859-E42B4F78A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59" y="4225902"/>
                <a:ext cx="2197909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E0D3AC2-2836-407B-A012-660A30F83F78}"/>
              </a:ext>
            </a:extLst>
          </p:cNvPr>
          <p:cNvGrpSpPr/>
          <p:nvPr/>
        </p:nvGrpSpPr>
        <p:grpSpPr>
          <a:xfrm>
            <a:off x="5002379" y="861226"/>
            <a:ext cx="4069339" cy="2249775"/>
            <a:chOff x="5002379" y="861226"/>
            <a:chExt cx="4069339" cy="2249775"/>
          </a:xfrm>
        </p:grpSpPr>
        <p:sp>
          <p:nvSpPr>
            <p:cNvPr id="3079" name="Text Box 5"/>
            <p:cNvSpPr txBox="1">
              <a:spLocks noChangeArrowheads="1"/>
            </p:cNvSpPr>
            <p:nvPr/>
          </p:nvSpPr>
          <p:spPr bwMode="auto">
            <a:xfrm>
              <a:off x="5002379" y="861226"/>
              <a:ext cx="185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几何意义：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3" name="Rectangle 11"/>
                <p:cNvSpPr>
                  <a:spLocks noChangeArrowheads="1"/>
                </p:cNvSpPr>
                <p:nvPr/>
              </p:nvSpPr>
              <p:spPr bwMode="auto">
                <a:xfrm>
                  <a:off x="5015903" y="2223579"/>
                  <a:ext cx="4026103" cy="887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/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与曲线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𝒄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在最优解</a:t>
                  </a:r>
                  <a:endPara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endParaRP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处具有</a:t>
                  </a:r>
                  <a:r>
                    <a:rPr lang="zh-CN" altLang="en-US" dirty="0">
                      <a:solidFill>
                        <a:srgbClr val="7030A0"/>
                      </a:solidFill>
                      <a:ea typeface="黑体" pitchFamily="2" charset="-122"/>
                      <a:cs typeface="Times New Roman" pitchFamily="18" charset="0"/>
                    </a:rPr>
                    <a:t>公共切线</a:t>
                  </a:r>
                  <a:r>
                    <a:rPr lang="en-US" altLang="zh-CN" dirty="0">
                      <a:solidFill>
                        <a:srgbClr val="7030A0"/>
                      </a:solidFill>
                      <a:ea typeface="黑体" pitchFamily="2" charset="-122"/>
                      <a:cs typeface="Times New Roman" pitchFamily="18" charset="0"/>
                    </a:rPr>
                    <a:t>.</a:t>
                  </a:r>
                  <a:endPara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093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15903" y="2223579"/>
                  <a:ext cx="4026103" cy="887422"/>
                </a:xfrm>
                <a:prstGeom prst="rect">
                  <a:avLst/>
                </a:prstGeom>
                <a:blipFill>
                  <a:blip r:embed="rId10"/>
                  <a:stretch>
                    <a:fillRect l="-2424" t="-8276" b="-165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655FC7A-B59A-4B2A-B592-F741C9A3C66D}"/>
                </a:ext>
              </a:extLst>
            </p:cNvPr>
            <p:cNvGrpSpPr/>
            <p:nvPr/>
          </p:nvGrpSpPr>
          <p:grpSpPr>
            <a:xfrm>
              <a:off x="5067300" y="1239838"/>
              <a:ext cx="4004418" cy="930058"/>
              <a:chOff x="5067300" y="1239838"/>
              <a:chExt cx="4004418" cy="930058"/>
            </a:xfrm>
          </p:grpSpPr>
          <p:sp>
            <p:nvSpPr>
              <p:cNvPr id="3092" name="Text Box 10"/>
              <p:cNvSpPr txBox="1">
                <a:spLocks noChangeArrowheads="1"/>
              </p:cNvSpPr>
              <p:nvPr/>
            </p:nvSpPr>
            <p:spPr bwMode="auto">
              <a:xfrm>
                <a:off x="5067300" y="1239838"/>
                <a:ext cx="4004418" cy="461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曲面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z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=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f 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y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的等高线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C9FF06E4-E2DF-4663-9F7E-9DB5AD915FB1}"/>
                      </a:ext>
                    </a:extLst>
                  </p:cNvPr>
                  <p:cNvSpPr/>
                  <p:nvPr/>
                </p:nvSpPr>
                <p:spPr>
                  <a:xfrm>
                    <a:off x="5496335" y="1708231"/>
                    <a:ext cx="272048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C9FF06E4-E2DF-4663-9F7E-9DB5AD915F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35" y="1708231"/>
                    <a:ext cx="272048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等式约束问题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BB6743-6E03-447F-90D3-5E576FAF46F3}"/>
                  </a:ext>
                </a:extLst>
              </p:cNvPr>
              <p:cNvSpPr txBox="1"/>
              <p:nvPr/>
            </p:nvSpPr>
            <p:spPr>
              <a:xfrm>
                <a:off x="1417485" y="990618"/>
                <a:ext cx="6003723" cy="116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mr>
                    </m:m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                      (ECP)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BB6743-6E03-447F-90D3-5E576FAF4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85" y="990618"/>
                <a:ext cx="6003723" cy="1167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C90EEE-D6ED-4FA6-89F8-350F384D4FA9}"/>
                  </a:ext>
                </a:extLst>
              </p:cNvPr>
              <p:cNvSpPr/>
              <p:nvPr/>
            </p:nvSpPr>
            <p:spPr>
              <a:xfrm>
                <a:off x="1234359" y="2158310"/>
                <a:ext cx="63699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C90EEE-D6ED-4FA6-89F8-350F384D4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59" y="2158310"/>
                <a:ext cx="6369974" cy="461665"/>
              </a:xfrm>
              <a:prstGeom prst="rect">
                <a:avLst/>
              </a:prstGeom>
              <a:blipFill>
                <a:blip r:embed="rId5"/>
                <a:stretch>
                  <a:fillRect l="-143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/>
              <p:nvPr/>
            </p:nvSpPr>
            <p:spPr>
              <a:xfrm>
                <a:off x="1204002" y="2828835"/>
                <a:ext cx="69511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5.1.1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如果梯度向量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线性无关，则称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是约束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CN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正则点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(regular point)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02" y="2828835"/>
                <a:ext cx="6951175" cy="1200329"/>
              </a:xfrm>
              <a:prstGeom prst="rect">
                <a:avLst/>
              </a:prstGeom>
              <a:blipFill>
                <a:blip r:embed="rId6"/>
                <a:stretch>
                  <a:fillRect l="-1404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2D8F52-C002-4EC1-A35A-F3188AF90842}"/>
              </a:ext>
            </a:extLst>
          </p:cNvPr>
          <p:cNvGrpSpPr/>
          <p:nvPr/>
        </p:nvGrpSpPr>
        <p:grpSpPr>
          <a:xfrm>
            <a:off x="1417485" y="4000163"/>
            <a:ext cx="6261458" cy="923331"/>
            <a:chOff x="1417485" y="4231520"/>
            <a:chExt cx="6261458" cy="923331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F27FB287-8CA5-429B-A3FD-4DF2FE4F2B96}"/>
                </a:ext>
              </a:extLst>
            </p:cNvPr>
            <p:cNvSpPr/>
            <p:nvPr/>
          </p:nvSpPr>
          <p:spPr bwMode="auto">
            <a:xfrm>
              <a:off x="3844887" y="4231520"/>
              <a:ext cx="198303" cy="46166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58CD5B5-2DFC-4F1E-AF6A-B302D0D0C576}"/>
                    </a:ext>
                  </a:extLst>
                </p:cNvPr>
                <p:cNvSpPr/>
                <p:nvPr/>
              </p:nvSpPr>
              <p:spPr>
                <a:xfrm>
                  <a:off x="1417485" y="4693186"/>
                  <a:ext cx="62614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chemeClr val="tx1"/>
                              </a:solidFill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的列线性无关</a:t>
                  </a: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58CD5B5-2DFC-4F1E-AF6A-B302D0D0C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485" y="4693186"/>
                  <a:ext cx="626145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92" t="-14474" r="-48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3159C63-84C0-4572-BDDF-B8AB12866779}"/>
              </a:ext>
            </a:extLst>
          </p:cNvPr>
          <p:cNvGrpSpPr/>
          <p:nvPr/>
        </p:nvGrpSpPr>
        <p:grpSpPr>
          <a:xfrm>
            <a:off x="1849272" y="4948528"/>
            <a:ext cx="5548314" cy="929871"/>
            <a:chOff x="1836130" y="4231520"/>
            <a:chExt cx="5548314" cy="929871"/>
          </a:xfrm>
        </p:grpSpPr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5A88CC4D-8E58-4F09-8E87-D7B30648A974}"/>
                </a:ext>
              </a:extLst>
            </p:cNvPr>
            <p:cNvSpPr/>
            <p:nvPr/>
          </p:nvSpPr>
          <p:spPr bwMode="auto">
            <a:xfrm>
              <a:off x="3844887" y="4231520"/>
              <a:ext cx="198303" cy="46166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1CB3E20-01C6-4CAC-B596-626B414D5465}"/>
                    </a:ext>
                  </a:extLst>
                </p:cNvPr>
                <p:cNvSpPr/>
                <p:nvPr/>
              </p:nvSpPr>
              <p:spPr>
                <a:xfrm>
                  <a:off x="1836130" y="4693186"/>
                  <a:ext cx="5548314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非奇异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（正定）</a:t>
                  </a: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1CB3E20-01C6-4CAC-B596-626B414D5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130" y="4693186"/>
                  <a:ext cx="5548314" cy="468205"/>
                </a:xfrm>
                <a:prstGeom prst="rect">
                  <a:avLst/>
                </a:prstGeom>
                <a:blipFill>
                  <a:blip r:embed="rId8"/>
                  <a:stretch>
                    <a:fillRect l="-330" t="-13158" r="-659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10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/>
              <p:nvPr/>
            </p:nvSpPr>
            <p:spPr>
              <a:xfrm>
                <a:off x="649995" y="1118872"/>
                <a:ext cx="784401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5.1.1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</m:t>
                    </m:r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则存在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唯一的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1118872"/>
                <a:ext cx="7844010" cy="862608"/>
              </a:xfrm>
              <a:prstGeom prst="rect">
                <a:avLst/>
              </a:prstGeom>
              <a:blipFill>
                <a:blip r:embed="rId4"/>
                <a:stretch>
                  <a:fillRect l="-1244" t="-7801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C860ECC-B12C-4011-923F-4A49F1F77D31}"/>
                  </a:ext>
                </a:extLst>
              </p:cNvPr>
              <p:cNvSpPr/>
              <p:nvPr/>
            </p:nvSpPr>
            <p:spPr>
              <a:xfrm>
                <a:off x="1560242" y="1899217"/>
                <a:ext cx="5683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C860ECC-B12C-4011-923F-4A49F1F77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42" y="1899217"/>
                <a:ext cx="5683031" cy="461665"/>
              </a:xfrm>
              <a:prstGeom prst="rect">
                <a:avLst/>
              </a:prstGeom>
              <a:blipFill>
                <a:blip r:embed="rId5"/>
                <a:stretch>
                  <a:fillRect l="-32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67AAD93-3508-484F-BEB4-CCA43ED5DC45}"/>
              </a:ext>
            </a:extLst>
          </p:cNvPr>
          <p:cNvGrpSpPr/>
          <p:nvPr/>
        </p:nvGrpSpPr>
        <p:grpSpPr>
          <a:xfrm>
            <a:off x="638978" y="2722272"/>
            <a:ext cx="8275148" cy="1372999"/>
            <a:chOff x="649995" y="2997696"/>
            <a:chExt cx="8275148" cy="1372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C14925A-EF06-45A7-80E9-AF48CE591506}"/>
                    </a:ext>
                  </a:extLst>
                </p:cNvPr>
                <p:cNvSpPr/>
                <p:nvPr/>
              </p:nvSpPr>
              <p:spPr>
                <a:xfrm>
                  <a:off x="649995" y="2997696"/>
                  <a:ext cx="784401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证明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的局部最优性，存在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使得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C14925A-EF06-45A7-80E9-AF48CE591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95" y="2997696"/>
                  <a:ext cx="784401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43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095AEBF-D947-49EA-9988-361E355E8FF6}"/>
                    </a:ext>
                  </a:extLst>
                </p:cNvPr>
                <p:cNvSpPr/>
                <p:nvPr/>
              </p:nvSpPr>
              <p:spPr>
                <a:xfrm>
                  <a:off x="1560242" y="3459361"/>
                  <a:ext cx="73649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dirty="0"/>
                    <a:t>    </a:t>
                  </a:r>
                  <a:r>
                    <a:rPr lang="en-US" altLang="zh-CN" dirty="0">
                      <a:latin typeface="+mj-lt"/>
                    </a:rPr>
                    <a:t>(5.1.2)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095AEBF-D947-49EA-9988-361E355E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42" y="3459361"/>
                  <a:ext cx="736490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662" t="-10526" r="-497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58DB5EF-140B-4914-86E9-FDA4636E3D2A}"/>
                    </a:ext>
                  </a:extLst>
                </p:cNvPr>
                <p:cNvSpPr/>
                <p:nvPr/>
              </p:nvSpPr>
              <p:spPr>
                <a:xfrm>
                  <a:off x="672029" y="3909030"/>
                  <a:ext cx="46312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58DB5EF-140B-4914-86E9-FDA4636E3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9" y="3909030"/>
                  <a:ext cx="463120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974" t="-14474" r="-118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2E2B772-8F54-4928-B2AB-568CE4E6F8D9}"/>
                  </a:ext>
                </a:extLst>
              </p:cNvPr>
              <p:cNvSpPr/>
              <p:nvPr/>
            </p:nvSpPr>
            <p:spPr>
              <a:xfrm>
                <a:off x="649995" y="4446310"/>
                <a:ext cx="3922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思路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：构造序列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2E2B772-8F54-4928-B2AB-568CE4E6F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4446310"/>
                <a:ext cx="3922005" cy="461665"/>
              </a:xfrm>
              <a:prstGeom prst="rect">
                <a:avLst/>
              </a:prstGeom>
              <a:blipFill>
                <a:blip r:embed="rId9"/>
                <a:stretch>
                  <a:fillRect l="-248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87F234-0201-4F14-9645-85ED65CDFF06}"/>
              </a:ext>
            </a:extLst>
          </p:cNvPr>
          <p:cNvGrpSpPr/>
          <p:nvPr/>
        </p:nvGrpSpPr>
        <p:grpSpPr>
          <a:xfrm>
            <a:off x="2614909" y="4863907"/>
            <a:ext cx="1769801" cy="712573"/>
            <a:chOff x="3165754" y="5029162"/>
            <a:chExt cx="1769801" cy="712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0867304-D9F0-4E2A-95D4-E8406ED4EAA2}"/>
                    </a:ext>
                  </a:extLst>
                </p:cNvPr>
                <p:cNvSpPr/>
                <p:nvPr/>
              </p:nvSpPr>
              <p:spPr>
                <a:xfrm>
                  <a:off x="3165754" y="5280070"/>
                  <a:ext cx="176980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0867304-D9F0-4E2A-95D4-E8406ED4E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754" y="5280070"/>
                  <a:ext cx="176980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19F56F1-561D-4646-AB2A-B25A22E8FE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4745" y="5029162"/>
              <a:ext cx="0" cy="291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CB9BFB-AF12-4D25-A7D9-6E03A5AB87CA}"/>
              </a:ext>
            </a:extLst>
          </p:cNvPr>
          <p:cNvGrpSpPr/>
          <p:nvPr/>
        </p:nvGrpSpPr>
        <p:grpSpPr>
          <a:xfrm>
            <a:off x="980503" y="4515141"/>
            <a:ext cx="7522718" cy="1747593"/>
            <a:chOff x="980503" y="4515141"/>
            <a:chExt cx="7522718" cy="1747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3E021F1-CCE4-401A-9D2D-CE4E613542BD}"/>
                    </a:ext>
                  </a:extLst>
                </p:cNvPr>
                <p:cNvSpPr/>
                <p:nvPr/>
              </p:nvSpPr>
              <p:spPr>
                <a:xfrm>
                  <a:off x="4581216" y="4515141"/>
                  <a:ext cx="392200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，设</a:t>
                  </a: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3E021F1-CCE4-401A-9D2D-CE4E61354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216" y="4515141"/>
                  <a:ext cx="392200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488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2AD8F2A-BD10-43BA-A024-58E3C5E34A09}"/>
                    </a:ext>
                  </a:extLst>
                </p:cNvPr>
                <p:cNvSpPr/>
                <p:nvPr/>
              </p:nvSpPr>
              <p:spPr>
                <a:xfrm>
                  <a:off x="980503" y="5582098"/>
                  <a:ext cx="7182993" cy="6806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𝒉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  <m:t>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box>
                              </m:e>
                            </m:box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2AD8F2A-BD10-43BA-A024-58E3C5E34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03" y="5582098"/>
                  <a:ext cx="7182993" cy="6806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DC37658-9619-4FF2-B2A0-A77613FA0C15}"/>
                  </a:ext>
                </a:extLst>
              </p:cNvPr>
              <p:cNvSpPr/>
              <p:nvPr/>
            </p:nvSpPr>
            <p:spPr>
              <a:xfrm>
                <a:off x="700166" y="6119378"/>
                <a:ext cx="81379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是紧集且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连续，由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Weierstrass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定理知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良定义的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DC37658-9619-4FF2-B2A0-A77613FA0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6" y="6119378"/>
                <a:ext cx="8137933" cy="461665"/>
              </a:xfrm>
              <a:prstGeom prst="rect">
                <a:avLst/>
              </a:prstGeom>
              <a:blipFill>
                <a:blip r:embed="rId14"/>
                <a:stretch>
                  <a:fillRect l="-119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67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6926" y="122958"/>
                <a:ext cx="8420348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44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4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22958"/>
                <a:ext cx="8420348" cy="973728"/>
              </a:xfrm>
              <a:prstGeom prst="rect">
                <a:avLst/>
              </a:prstGeom>
              <a:blipFill>
                <a:blip r:embed="rId4"/>
                <a:stretch>
                  <a:fillRect t="-15000" b="-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E021F1-CCE4-401A-9D2D-CE4E613542BD}"/>
                  </a:ext>
                </a:extLst>
              </p:cNvPr>
              <p:cNvSpPr/>
              <p:nvPr/>
            </p:nvSpPr>
            <p:spPr>
              <a:xfrm>
                <a:off x="847127" y="1012868"/>
                <a:ext cx="3922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++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，设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E021F1-CCE4-401A-9D2D-CE4E61354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27" y="1012868"/>
                <a:ext cx="3922005" cy="461665"/>
              </a:xfrm>
              <a:prstGeom prst="rect">
                <a:avLst/>
              </a:prstGeom>
              <a:blipFill>
                <a:blip r:embed="rId5"/>
                <a:stretch>
                  <a:fillRect l="-248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AD8F2A-BD10-43BA-A024-58E3C5E34A09}"/>
                  </a:ext>
                </a:extLst>
              </p:cNvPr>
              <p:cNvSpPr/>
              <p:nvPr/>
            </p:nvSpPr>
            <p:spPr>
              <a:xfrm>
                <a:off x="1177635" y="1419448"/>
                <a:ext cx="7182993" cy="680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≔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𝒉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box>
                            </m:e>
                          </m:box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AD8F2A-BD10-43BA-A024-58E3C5E34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5" y="1419448"/>
                <a:ext cx="7182993" cy="680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434FDD2-29F6-456A-865F-8226FBB745E0}"/>
                  </a:ext>
                </a:extLst>
              </p:cNvPr>
              <p:cNvSpPr/>
              <p:nvPr/>
            </p:nvSpPr>
            <p:spPr>
              <a:xfrm>
                <a:off x="517793" y="2083466"/>
                <a:ext cx="2765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434FDD2-29F6-456A-865F-8226FBB74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3" y="2083466"/>
                <a:ext cx="2765232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B1B5AB9-1998-4E66-B9F5-7FA205A8E363}"/>
                  </a:ext>
                </a:extLst>
              </p:cNvPr>
              <p:cNvSpPr/>
              <p:nvPr/>
            </p:nvSpPr>
            <p:spPr>
              <a:xfrm>
                <a:off x="1203405" y="2631874"/>
                <a:ext cx="34953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  <a:ea typeface="黑体" panose="02010609060101010101" pitchFamily="49" charset="-122"/>
                  </a:rPr>
                  <a:t>有界，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zh-CN" alt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连续</m:t>
                    </m:r>
                    <m:r>
                      <a:rPr lang="zh-CN" alt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有界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B1B5AB9-1998-4E66-B9F5-7FA205A8E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05" y="2631874"/>
                <a:ext cx="3495316" cy="400110"/>
              </a:xfrm>
              <a:prstGeom prst="rect">
                <a:avLst/>
              </a:prstGeom>
              <a:blipFill>
                <a:blip r:embed="rId8"/>
                <a:stretch>
                  <a:fillRect t="-12308" r="-871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1F55C93-B7A7-4119-BB3F-D6E91BBB6A7A}"/>
              </a:ext>
            </a:extLst>
          </p:cNvPr>
          <p:cNvGrpSpPr/>
          <p:nvPr/>
        </p:nvGrpSpPr>
        <p:grpSpPr>
          <a:xfrm>
            <a:off x="3663134" y="2572467"/>
            <a:ext cx="3211392" cy="981664"/>
            <a:chOff x="3663134" y="2572467"/>
            <a:chExt cx="3211392" cy="98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59EF59C-8C7C-427C-A648-E636830C45C2}"/>
                    </a:ext>
                  </a:extLst>
                </p:cNvPr>
                <p:cNvSpPr/>
                <p:nvPr/>
              </p:nvSpPr>
              <p:spPr>
                <a:xfrm>
                  <a:off x="3663134" y="2955121"/>
                  <a:ext cx="3211392" cy="5990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𝒉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59EF59C-8C7C-427C-A648-E636830C4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134" y="2955121"/>
                  <a:ext cx="3211392" cy="599010"/>
                </a:xfrm>
                <a:prstGeom prst="rect">
                  <a:avLst/>
                </a:prstGeom>
                <a:blipFill>
                  <a:blip r:embed="rId9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01626D5D-975C-4BEB-A36E-6BA617B36B98}"/>
                </a:ext>
              </a:extLst>
            </p:cNvPr>
            <p:cNvSpPr/>
            <p:nvPr/>
          </p:nvSpPr>
          <p:spPr bwMode="auto">
            <a:xfrm rot="5400000">
              <a:off x="5118350" y="2615544"/>
              <a:ext cx="400110" cy="31395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48783BC-D1B8-42E4-937F-6F9C593FF484}"/>
                  </a:ext>
                </a:extLst>
              </p:cNvPr>
              <p:cNvSpPr/>
              <p:nvPr/>
            </p:nvSpPr>
            <p:spPr>
              <a:xfrm>
                <a:off x="2854652" y="2093490"/>
                <a:ext cx="6256297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box>
                      </m:e>
                    </m:box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(5.1.3)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48783BC-D1B8-42E4-937F-6F9C593FF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2" y="2093490"/>
                <a:ext cx="6256297" cy="511807"/>
              </a:xfrm>
              <a:prstGeom prst="rect">
                <a:avLst/>
              </a:prstGeom>
              <a:blipFill>
                <a:blip r:embed="rId10"/>
                <a:stretch>
                  <a:fillRect t="-714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383888-D1C0-4296-8A68-A8695B055C35}"/>
                  </a:ext>
                </a:extLst>
              </p:cNvPr>
              <p:cNvSpPr/>
              <p:nvPr/>
            </p:nvSpPr>
            <p:spPr>
              <a:xfrm>
                <a:off x="880178" y="3560679"/>
                <a:ext cx="342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有界知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有聚点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383888-D1C0-4296-8A68-A8695B055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8" y="3560679"/>
                <a:ext cx="3425105" cy="461665"/>
              </a:xfrm>
              <a:prstGeom prst="rect">
                <a:avLst/>
              </a:prstGeom>
              <a:blipFill>
                <a:blip r:embed="rId11"/>
                <a:stretch>
                  <a:fillRect l="-2669" t="-14474" r="-195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F738CD-C5E8-4B3A-BEFC-3C898937BE70}"/>
                  </a:ext>
                </a:extLst>
              </p:cNvPr>
              <p:cNvSpPr/>
              <p:nvPr/>
            </p:nvSpPr>
            <p:spPr>
              <a:xfrm>
                <a:off x="4034736" y="3560679"/>
                <a:ext cx="3088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的任一聚点</a:t>
                </a: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F738CD-C5E8-4B3A-BEFC-3C898937B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736" y="3560679"/>
                <a:ext cx="3088987" cy="461665"/>
              </a:xfrm>
              <a:prstGeom prst="rect">
                <a:avLst/>
              </a:prstGeom>
              <a:blipFill>
                <a:blip r:embed="rId12"/>
                <a:stretch>
                  <a:fillRect l="-3156" t="-14474" r="-197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102AC0E-91A4-4167-BD55-DB3195B98F15}"/>
                  </a:ext>
                </a:extLst>
              </p:cNvPr>
              <p:cNvSpPr/>
              <p:nvPr/>
            </p:nvSpPr>
            <p:spPr>
              <a:xfrm>
                <a:off x="880178" y="4104325"/>
                <a:ext cx="28226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是闭集知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102AC0E-91A4-4167-BD55-DB3195B98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8" y="4104325"/>
                <a:ext cx="2822696" cy="461665"/>
              </a:xfrm>
              <a:prstGeom prst="rect">
                <a:avLst/>
              </a:prstGeom>
              <a:blipFill>
                <a:blip r:embed="rId13"/>
                <a:stretch>
                  <a:fillRect l="-3240" t="-14474" r="-25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393C1C0-BB6B-4D70-BEFD-17C82425CA15}"/>
                  </a:ext>
                </a:extLst>
              </p:cNvPr>
              <p:cNvSpPr/>
              <p:nvPr/>
            </p:nvSpPr>
            <p:spPr>
              <a:xfrm>
                <a:off x="5905794" y="3911401"/>
                <a:ext cx="11480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连续</m:t>
                      </m:r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393C1C0-BB6B-4D70-BEFD-17C82425C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94" y="3911401"/>
                <a:ext cx="1148071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EFD33F1-7527-480E-92F7-3F1641E824A9}"/>
              </a:ext>
            </a:extLst>
          </p:cNvPr>
          <p:cNvGrpSpPr/>
          <p:nvPr/>
        </p:nvGrpSpPr>
        <p:grpSpPr>
          <a:xfrm>
            <a:off x="7057624" y="2972576"/>
            <a:ext cx="1956645" cy="1280127"/>
            <a:chOff x="7057624" y="2972576"/>
            <a:chExt cx="1956645" cy="1280127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2163D314-772F-4601-950B-5F788BAE4419}"/>
                </a:ext>
              </a:extLst>
            </p:cNvPr>
            <p:cNvSpPr/>
            <p:nvPr/>
          </p:nvSpPr>
          <p:spPr bwMode="auto">
            <a:xfrm rot="10800000">
              <a:off x="7057624" y="2972576"/>
              <a:ext cx="336118" cy="1280127"/>
            </a:xfrm>
            <a:prstGeom prst="leftBrac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B03EC86-F27C-4CB0-B4E5-9C110D9F749C}"/>
                    </a:ext>
                  </a:extLst>
                </p:cNvPr>
                <p:cNvSpPr/>
                <p:nvPr/>
              </p:nvSpPr>
              <p:spPr>
                <a:xfrm>
                  <a:off x="7203645" y="3366950"/>
                  <a:ext cx="18106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B03EC86-F27C-4CB0-B4E5-9C110D9F74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645" y="3366950"/>
                  <a:ext cx="181062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CAF14C-420B-400F-880F-E6C6363AE7F5}"/>
              </a:ext>
            </a:extLst>
          </p:cNvPr>
          <p:cNvGrpSpPr/>
          <p:nvPr/>
        </p:nvGrpSpPr>
        <p:grpSpPr>
          <a:xfrm>
            <a:off x="400197" y="4888752"/>
            <a:ext cx="8208445" cy="497637"/>
            <a:chOff x="400197" y="4888752"/>
            <a:chExt cx="8208445" cy="497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04717CA-8492-46C5-ABB4-3B28C968FD0C}"/>
                    </a:ext>
                  </a:extLst>
                </p:cNvPr>
                <p:cNvSpPr/>
                <p:nvPr/>
              </p:nvSpPr>
              <p:spPr>
                <a:xfrm>
                  <a:off x="400197" y="4891131"/>
                  <a:ext cx="463451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“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zh-CN" altLang="en-US" dirty="0"/>
                    <a:t>”</a:t>
                  </a:r>
                  <a:r>
                    <a:rPr lang="en-US" altLang="zh-CN" dirty="0"/>
                    <a:t>+ (5.1.3)+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连续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04717CA-8492-46C5-ABB4-3B28C968F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97" y="4891131"/>
                  <a:ext cx="4634511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105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F4F9672-E9CD-4E8A-BDC9-D86A30C4E8CF}"/>
                    </a:ext>
                  </a:extLst>
                </p:cNvPr>
                <p:cNvSpPr/>
                <p:nvPr/>
              </p:nvSpPr>
              <p:spPr>
                <a:xfrm>
                  <a:off x="4640633" y="4888752"/>
                  <a:ext cx="3968009" cy="4976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F4F9672-E9CD-4E8A-BDC9-D86A30C4E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633" y="4888752"/>
                  <a:ext cx="3968009" cy="497637"/>
                </a:xfrm>
                <a:prstGeom prst="rect">
                  <a:avLst/>
                </a:prstGeom>
                <a:blipFill>
                  <a:blip r:embed="rId17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3DD2CB-409C-48DD-A445-F349B9FA9D4F}"/>
              </a:ext>
            </a:extLst>
          </p:cNvPr>
          <p:cNvGrpSpPr/>
          <p:nvPr/>
        </p:nvGrpSpPr>
        <p:grpSpPr>
          <a:xfrm>
            <a:off x="888489" y="5442346"/>
            <a:ext cx="6246971" cy="461665"/>
            <a:chOff x="888489" y="5442346"/>
            <a:chExt cx="624697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3ED9FC9-BBA6-4F03-862F-034ABCA3A6A3}"/>
                    </a:ext>
                  </a:extLst>
                </p:cNvPr>
                <p:cNvSpPr/>
                <p:nvPr/>
              </p:nvSpPr>
              <p:spPr>
                <a:xfrm>
                  <a:off x="888489" y="5442346"/>
                  <a:ext cx="414073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“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dirty="0"/>
                    <a:t>”+ (5.1.2)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3ED9FC9-BBA6-4F03-862F-034ABCA3A6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89" y="5442346"/>
                  <a:ext cx="4140734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356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56F61A49-6A5D-4CFB-9255-B1C8117D43C0}"/>
                    </a:ext>
                  </a:extLst>
                </p:cNvPr>
                <p:cNvSpPr/>
                <p:nvPr/>
              </p:nvSpPr>
              <p:spPr>
                <a:xfrm>
                  <a:off x="4697100" y="5442346"/>
                  <a:ext cx="24383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56F61A49-6A5D-4CFB-9255-B1C8117D4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100" y="5442346"/>
                  <a:ext cx="2438360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B0FEFC-C255-4380-80F6-EB0D341ED2EB}"/>
              </a:ext>
            </a:extLst>
          </p:cNvPr>
          <p:cNvGrpSpPr/>
          <p:nvPr/>
        </p:nvGrpSpPr>
        <p:grpSpPr>
          <a:xfrm>
            <a:off x="1016984" y="4888751"/>
            <a:ext cx="7764382" cy="1537041"/>
            <a:chOff x="1016984" y="4888751"/>
            <a:chExt cx="7764382" cy="1537041"/>
          </a:xfrm>
        </p:grpSpPr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DBAD4ECF-F393-4CDF-BFF0-B8521C14A1C8}"/>
                </a:ext>
              </a:extLst>
            </p:cNvPr>
            <p:cNvSpPr/>
            <p:nvPr/>
          </p:nvSpPr>
          <p:spPr bwMode="auto">
            <a:xfrm rot="10800000">
              <a:off x="8413621" y="4888751"/>
              <a:ext cx="367745" cy="1013323"/>
            </a:xfrm>
            <a:prstGeom prst="leftBrac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722D608-2B09-4683-BF69-9C3340AD7892}"/>
                    </a:ext>
                  </a:extLst>
                </p:cNvPr>
                <p:cNvSpPr/>
                <p:nvPr/>
              </p:nvSpPr>
              <p:spPr>
                <a:xfrm>
                  <a:off x="1016984" y="5964127"/>
                  <a:ext cx="1789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⇒ 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.  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722D608-2B09-4683-BF69-9C3340AD7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84" y="5964127"/>
                  <a:ext cx="1789144" cy="461665"/>
                </a:xfrm>
                <a:prstGeom prst="rect">
                  <a:avLst/>
                </a:prstGeom>
                <a:blipFill>
                  <a:blip r:embed="rId20"/>
                  <a:stretch>
                    <a:fillRect t="-10526" r="-4437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C634E6B-D127-4C8C-90FB-B6674A72649F}"/>
                  </a:ext>
                </a:extLst>
              </p:cNvPr>
              <p:cNvSpPr/>
              <p:nvPr/>
            </p:nvSpPr>
            <p:spPr>
              <a:xfrm>
                <a:off x="2668676" y="5956421"/>
                <a:ext cx="5392238" cy="586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再由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的任意性，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C634E6B-D127-4C8C-90FB-B6674A726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76" y="5956421"/>
                <a:ext cx="5392238" cy="586314"/>
              </a:xfrm>
              <a:prstGeom prst="rect">
                <a:avLst/>
              </a:prstGeom>
              <a:blipFill>
                <a:blip r:embed="rId21"/>
                <a:stretch>
                  <a:fillRect l="-1810" t="-1145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71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28" grpId="0"/>
      <p:bldP spid="2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53226F3-08D5-4DEB-8F7F-DA2C48133A38}"/>
              </a:ext>
            </a:extLst>
          </p:cNvPr>
          <p:cNvGrpSpPr/>
          <p:nvPr/>
        </p:nvGrpSpPr>
        <p:grpSpPr>
          <a:xfrm>
            <a:off x="854270" y="3978954"/>
            <a:ext cx="8095293" cy="911238"/>
            <a:chOff x="854270" y="3978954"/>
            <a:chExt cx="8095293" cy="911238"/>
          </a:xfrm>
        </p:grpSpPr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1F902A65-7215-43A1-8226-5F4B926C4366}"/>
                </a:ext>
              </a:extLst>
            </p:cNvPr>
            <p:cNvSpPr/>
            <p:nvPr/>
          </p:nvSpPr>
          <p:spPr bwMode="auto">
            <a:xfrm rot="5400000">
              <a:off x="5099952" y="4025737"/>
              <a:ext cx="422214" cy="3286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4A732BB-8342-4F49-8A5C-08C5858D8D0E}"/>
                    </a:ext>
                  </a:extLst>
                </p:cNvPr>
                <p:cNvSpPr/>
                <p:nvPr/>
              </p:nvSpPr>
              <p:spPr>
                <a:xfrm>
                  <a:off x="854270" y="4421987"/>
                  <a:ext cx="8095293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∇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4A732BB-8342-4F49-8A5C-08C5858D8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70" y="4421987"/>
                  <a:ext cx="8095293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6926" y="122958"/>
                <a:ext cx="8420348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证明存在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4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400" dirty="0">
                    <a:solidFill>
                      <a:schemeClr val="accent1"/>
                    </a:solidFill>
                    <a:ea typeface="黑体" panose="02010609060101010101" pitchFamily="49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zh-CN" altLang="en-US" sz="4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s.t.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4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4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22958"/>
                <a:ext cx="8420348" cy="973728"/>
              </a:xfrm>
              <a:prstGeom prst="rect">
                <a:avLst/>
              </a:prstGeom>
              <a:blipFill>
                <a:blip r:embed="rId5"/>
                <a:stretch>
                  <a:fillRect l="-217" t="-15000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E021F1-CCE4-401A-9D2D-CE4E613542BD}"/>
                  </a:ext>
                </a:extLst>
              </p:cNvPr>
              <p:cNvSpPr/>
              <p:nvPr/>
            </p:nvSpPr>
            <p:spPr>
              <a:xfrm>
                <a:off x="736957" y="935749"/>
                <a:ext cx="6897731" cy="573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，所以对充分大的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E021F1-CCE4-401A-9D2D-CE4E61354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7" y="935749"/>
                <a:ext cx="6897731" cy="573106"/>
              </a:xfrm>
              <a:prstGeom prst="rect">
                <a:avLst/>
              </a:prstGeom>
              <a:blipFill>
                <a:blip r:embed="rId14"/>
                <a:stretch>
                  <a:fillRect l="-1415" t="-11702" r="-619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482685-3372-43FF-99BF-B3A6C335FC6B}"/>
                  </a:ext>
                </a:extLst>
              </p:cNvPr>
              <p:cNvSpPr/>
              <p:nvPr/>
            </p:nvSpPr>
            <p:spPr>
              <a:xfrm>
                <a:off x="2327992" y="1881113"/>
                <a:ext cx="5604153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482685-3372-43FF-99BF-B3A6C335F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92" y="1881113"/>
                <a:ext cx="5604153" cy="47000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4549F4B-2507-42D6-A571-BBDC9E6F560E}"/>
              </a:ext>
            </a:extLst>
          </p:cNvPr>
          <p:cNvGrpSpPr/>
          <p:nvPr/>
        </p:nvGrpSpPr>
        <p:grpSpPr>
          <a:xfrm>
            <a:off x="2078395" y="2297046"/>
            <a:ext cx="6338492" cy="810871"/>
            <a:chOff x="2078395" y="2297046"/>
            <a:chExt cx="5858728" cy="810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97C5EA6-C42C-41F4-A4C2-4F5877653246}"/>
                    </a:ext>
                  </a:extLst>
                </p:cNvPr>
                <p:cNvSpPr/>
                <p:nvPr/>
              </p:nvSpPr>
              <p:spPr>
                <a:xfrm>
                  <a:off x="2078395" y="2646252"/>
                  <a:ext cx="585872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dirty="0"/>
                    <a:t>(5.1.5)</a:t>
                  </a:r>
                  <a:r>
                    <a:rPr lang="zh-CN" altLang="en-US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97C5EA6-C42C-41F4-A4C2-4F5877653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395" y="2646252"/>
                  <a:ext cx="585872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88" t="-9211" r="-288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78099B38-DAC6-46DC-9AFC-D217DAFA50AF}"/>
                </a:ext>
              </a:extLst>
            </p:cNvPr>
            <p:cNvSpPr/>
            <p:nvPr/>
          </p:nvSpPr>
          <p:spPr bwMode="auto">
            <a:xfrm rot="5400000">
              <a:off x="4853589" y="2340123"/>
              <a:ext cx="400110" cy="31395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D15743E-7C90-4F7B-BD26-B9E7DA8137E7}"/>
                  </a:ext>
                </a:extLst>
              </p:cNvPr>
              <p:cNvSpPr/>
              <p:nvPr/>
            </p:nvSpPr>
            <p:spPr>
              <a:xfrm>
                <a:off x="2976742" y="2245051"/>
                <a:ext cx="1899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=</m:t>
                    </m:r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D15743E-7C90-4F7B-BD26-B9E7DA813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42" y="2245051"/>
                <a:ext cx="1899623" cy="400110"/>
              </a:xfrm>
              <a:prstGeom prst="rect">
                <a:avLst/>
              </a:prstGeom>
              <a:blipFill>
                <a:blip r:embed="rId15"/>
                <a:stretch>
                  <a:fillRect l="-320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AB9744C3-47CE-4B7F-A92A-6E82C3AA0B41}"/>
              </a:ext>
            </a:extLst>
          </p:cNvPr>
          <p:cNvGrpSpPr/>
          <p:nvPr/>
        </p:nvGrpSpPr>
        <p:grpSpPr>
          <a:xfrm>
            <a:off x="1177635" y="3154526"/>
            <a:ext cx="7706420" cy="736111"/>
            <a:chOff x="1177635" y="3154526"/>
            <a:chExt cx="7706420" cy="736111"/>
          </a:xfrm>
        </p:grpSpPr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C9BAE0D6-5DE1-4D8A-AD09-8B87B248F86A}"/>
                </a:ext>
              </a:extLst>
            </p:cNvPr>
            <p:cNvSpPr/>
            <p:nvPr/>
          </p:nvSpPr>
          <p:spPr bwMode="auto">
            <a:xfrm rot="5400000">
              <a:off x="5185757" y="3139376"/>
              <a:ext cx="274476" cy="30477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B20D9AB-9606-4AD4-A163-910CD9AF7789}"/>
                    </a:ext>
                  </a:extLst>
                </p:cNvPr>
                <p:cNvSpPr/>
                <p:nvPr/>
              </p:nvSpPr>
              <p:spPr>
                <a:xfrm>
                  <a:off x="1177635" y="3422432"/>
                  <a:ext cx="7706420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B20D9AB-9606-4AD4-A163-910CD9AF7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5" y="3422432"/>
                  <a:ext cx="7706420" cy="468205"/>
                </a:xfrm>
                <a:prstGeom prst="rect">
                  <a:avLst/>
                </a:prstGeom>
                <a:blipFill>
                  <a:blip r:embed="rId16"/>
                  <a:stretch>
                    <a:fillRect b="-19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AED1869-4FFE-4C3B-B790-EA7C85B9BBC5}"/>
              </a:ext>
            </a:extLst>
          </p:cNvPr>
          <p:cNvGrpSpPr/>
          <p:nvPr/>
        </p:nvGrpSpPr>
        <p:grpSpPr>
          <a:xfrm>
            <a:off x="1599659" y="3948221"/>
            <a:ext cx="5510299" cy="412211"/>
            <a:chOff x="1599659" y="3948221"/>
            <a:chExt cx="5510299" cy="412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78E0514-0CF6-4C8B-A052-092AB3DA309F}"/>
                    </a:ext>
                  </a:extLst>
                </p:cNvPr>
                <p:cNvSpPr/>
                <p:nvPr/>
              </p:nvSpPr>
              <p:spPr>
                <a:xfrm>
                  <a:off x="1599659" y="3948221"/>
                  <a:ext cx="35035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是正则点且</a:t>
                  </a:r>
                  <a:r>
                    <a:rPr lang="en-US" altLang="zh-CN" sz="2000" dirty="0">
                      <a:solidFill>
                        <a:srgbClr val="7030A0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zh-CN" altLang="en-US" sz="20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78E0514-0CF6-4C8B-A052-092AB3DA30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59" y="3948221"/>
                  <a:ext cx="3503523" cy="400110"/>
                </a:xfrm>
                <a:prstGeom prst="rect">
                  <a:avLst/>
                </a:prstGeom>
                <a:blipFill>
                  <a:blip r:embed="rId17"/>
                  <a:stretch>
                    <a:fillRect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F3CEFBB-0BDA-4B86-A7FC-45AEAED7F9B5}"/>
                    </a:ext>
                  </a:extLst>
                </p:cNvPr>
                <p:cNvSpPr/>
                <p:nvPr/>
              </p:nvSpPr>
              <p:spPr>
                <a:xfrm>
                  <a:off x="5494323" y="3960322"/>
                  <a:ext cx="16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对</m:t>
                      </m:r>
                    </m:oMath>
                  </a14:m>
                  <a:r>
                    <a:rPr lang="zh-CN" altLang="en-US" sz="20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充分大的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endParaRPr lang="zh-CN" altLang="en-US" sz="20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F3CEFBB-0BDA-4B86-A7FC-45AEAED7F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323" y="3960322"/>
                  <a:ext cx="1615635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1887"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084008-A1C7-4193-9AC9-92AF508EFE16}"/>
              </a:ext>
            </a:extLst>
          </p:cNvPr>
          <p:cNvGrpSpPr/>
          <p:nvPr/>
        </p:nvGrpSpPr>
        <p:grpSpPr>
          <a:xfrm>
            <a:off x="928296" y="4828722"/>
            <a:ext cx="8095293" cy="1048937"/>
            <a:chOff x="928296" y="4828722"/>
            <a:chExt cx="8095293" cy="1048937"/>
          </a:xfrm>
        </p:grpSpPr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4926C679-CEBD-4F04-AC0A-322ACFCE328B}"/>
                </a:ext>
              </a:extLst>
            </p:cNvPr>
            <p:cNvSpPr/>
            <p:nvPr/>
          </p:nvSpPr>
          <p:spPr bwMode="auto">
            <a:xfrm rot="5400000">
              <a:off x="5087098" y="4949316"/>
              <a:ext cx="422214" cy="3286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A130A66-AEFB-4393-A790-5272CFD9AA69}"/>
                </a:ext>
              </a:extLst>
            </p:cNvPr>
            <p:cNvGrpSpPr/>
            <p:nvPr/>
          </p:nvGrpSpPr>
          <p:grpSpPr>
            <a:xfrm>
              <a:off x="928296" y="4828722"/>
              <a:ext cx="8095293" cy="1048937"/>
              <a:chOff x="928296" y="4828722"/>
              <a:chExt cx="8095293" cy="10489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05BBCE2-CA12-4090-A2B4-86E2954F7758}"/>
                      </a:ext>
                    </a:extLst>
                  </p:cNvPr>
                  <p:cNvSpPr/>
                  <p:nvPr/>
                </p:nvSpPr>
                <p:spPr>
                  <a:xfrm>
                    <a:off x="928296" y="5283009"/>
                    <a:ext cx="8095293" cy="59465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∇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∇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=:</m:t>
                          </m:r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05BBCE2-CA12-4090-A2B4-86E2954F77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96" y="5283009"/>
                    <a:ext cx="8095293" cy="59465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41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56793BED-746A-430A-ADCD-BFD7F28FD13C}"/>
                      </a:ext>
                    </a:extLst>
                  </p:cNvPr>
                  <p:cNvSpPr/>
                  <p:nvPr/>
                </p:nvSpPr>
                <p:spPr>
                  <a:xfrm>
                    <a:off x="2543152" y="4828722"/>
                    <a:ext cx="25801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且</a:t>
                    </a:r>
                    <a14:m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56793BED-746A-430A-ADCD-BFD7F28FD1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3152" y="4828722"/>
                    <a:ext cx="258019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447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C0EFBF-5EC9-43F1-9950-F212A702A7D9}"/>
              </a:ext>
            </a:extLst>
          </p:cNvPr>
          <p:cNvGrpSpPr/>
          <p:nvPr/>
        </p:nvGrpSpPr>
        <p:grpSpPr>
          <a:xfrm>
            <a:off x="2589832" y="5704928"/>
            <a:ext cx="4208607" cy="899444"/>
            <a:chOff x="2589832" y="5704928"/>
            <a:chExt cx="4208607" cy="899444"/>
          </a:xfrm>
        </p:grpSpPr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8819C1F6-CE01-4755-A6B3-BCE410CD43BF}"/>
                </a:ext>
              </a:extLst>
            </p:cNvPr>
            <p:cNvSpPr/>
            <p:nvPr/>
          </p:nvSpPr>
          <p:spPr bwMode="auto">
            <a:xfrm rot="5400000">
              <a:off x="5107294" y="5751711"/>
              <a:ext cx="422214" cy="3286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57D87D-3379-46DC-A4BB-D45032F568AB}"/>
                </a:ext>
              </a:extLst>
            </p:cNvPr>
            <p:cNvSpPr/>
            <p:nvPr/>
          </p:nvSpPr>
          <p:spPr>
            <a:xfrm>
              <a:off x="5637544" y="5730664"/>
              <a:ext cx="11608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(5.1.5)</a:t>
              </a:r>
              <a:r>
                <a:rPr lang="zh-CN" altLang="en-US" b="1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096BD09-53E4-4F1F-A056-D05786BC3019}"/>
                    </a:ext>
                  </a:extLst>
                </p:cNvPr>
                <p:cNvSpPr/>
                <p:nvPr/>
              </p:nvSpPr>
              <p:spPr>
                <a:xfrm>
                  <a:off x="2589832" y="5754718"/>
                  <a:ext cx="24868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096BD09-53E4-4F1F-A056-D05786BC3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32" y="5754718"/>
                  <a:ext cx="2486835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6C644AA-1ACA-41C3-8FE9-F29BDD9584E0}"/>
                    </a:ext>
                  </a:extLst>
                </p:cNvPr>
                <p:cNvSpPr/>
                <p:nvPr/>
              </p:nvSpPr>
              <p:spPr>
                <a:xfrm>
                  <a:off x="3354771" y="6142707"/>
                  <a:ext cx="32340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6C644AA-1ACA-41C3-8FE9-F29BDD958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71" y="6142707"/>
                  <a:ext cx="3234027" cy="461665"/>
                </a:xfrm>
                <a:prstGeom prst="rect">
                  <a:avLst/>
                </a:prstGeom>
                <a:blipFill>
                  <a:blip r:embed="rId2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C398DF-6B4A-47D1-A99A-5D33212E49C7}"/>
              </a:ext>
            </a:extLst>
          </p:cNvPr>
          <p:cNvGrpSpPr/>
          <p:nvPr/>
        </p:nvGrpSpPr>
        <p:grpSpPr>
          <a:xfrm>
            <a:off x="746140" y="1408835"/>
            <a:ext cx="4134332" cy="472278"/>
            <a:chOff x="746140" y="1408835"/>
            <a:chExt cx="4134332" cy="472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2AD8F2A-BD10-43BA-A024-58E3C5E34A09}"/>
                    </a:ext>
                  </a:extLst>
                </p:cNvPr>
                <p:cNvSpPr/>
                <p:nvPr/>
              </p:nvSpPr>
              <p:spPr>
                <a:xfrm>
                  <a:off x="1177635" y="1419448"/>
                  <a:ext cx="370283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2AD8F2A-BD10-43BA-A024-58E3C5E34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5" y="1419448"/>
                  <a:ext cx="3702837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96BB07-3D08-48BC-9B90-B1643607448D}"/>
                </a:ext>
              </a:extLst>
            </p:cNvPr>
            <p:cNvSpPr/>
            <p:nvPr/>
          </p:nvSpPr>
          <p:spPr>
            <a:xfrm>
              <a:off x="746140" y="1408835"/>
              <a:ext cx="8843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</a:rPr>
                <a:t>所以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83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一阶必要条件的例子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B15E4-6A36-4896-9ABC-8833D5CDB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42" y="2783912"/>
            <a:ext cx="3512646" cy="315438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C7C737D-9170-4B29-8AEE-00562B5772DB}"/>
              </a:ext>
            </a:extLst>
          </p:cNvPr>
          <p:cNvGrpSpPr/>
          <p:nvPr/>
        </p:nvGrpSpPr>
        <p:grpSpPr>
          <a:xfrm>
            <a:off x="925763" y="1156454"/>
            <a:ext cx="6775025" cy="495905"/>
            <a:chOff x="782542" y="1244590"/>
            <a:chExt cx="6775025" cy="495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6B9AEA-F9DE-4EC5-B391-C2DB3A435236}"/>
                    </a:ext>
                  </a:extLst>
                </p:cNvPr>
                <p:cNvSpPr txBox="1"/>
                <p:nvPr/>
              </p:nvSpPr>
              <p:spPr>
                <a:xfrm>
                  <a:off x="782542" y="1244590"/>
                  <a:ext cx="3321813" cy="4959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6B9AEA-F9DE-4EC5-B391-C2DB3A435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42" y="1244590"/>
                  <a:ext cx="3321813" cy="495905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62CC299-0CFD-475D-BA6D-863409CE74C0}"/>
                    </a:ext>
                  </a:extLst>
                </p:cNvPr>
                <p:cNvSpPr txBox="1"/>
                <p:nvPr/>
              </p:nvSpPr>
              <p:spPr>
                <a:xfrm>
                  <a:off x="3934816" y="1257962"/>
                  <a:ext cx="3622751" cy="374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−2=0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62CC299-0CFD-475D-BA6D-863409CE7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816" y="1257962"/>
                  <a:ext cx="3622751" cy="374333"/>
                </a:xfrm>
                <a:prstGeom prst="rect">
                  <a:avLst/>
                </a:prstGeom>
                <a:blipFill>
                  <a:blip r:embed="rId6"/>
                  <a:stretch>
                    <a:fillRect l="-4040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83FE3D-C7E2-42FC-BBFF-0BE46010B43C}"/>
                  </a:ext>
                </a:extLst>
              </p:cNvPr>
              <p:cNvSpPr txBox="1"/>
              <p:nvPr/>
            </p:nvSpPr>
            <p:spPr>
              <a:xfrm>
                <a:off x="1440915" y="1970777"/>
                <a:ext cx="2291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=(−1,−1)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83FE3D-C7E2-42FC-BBFF-0BE46010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15" y="1970777"/>
                <a:ext cx="2291508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C7A7A8-DA84-4FBA-A348-DC2C9996CB5D}"/>
                  </a:ext>
                </a:extLst>
              </p:cNvPr>
              <p:cNvSpPr txBox="1"/>
              <p:nvPr/>
            </p:nvSpPr>
            <p:spPr>
              <a:xfrm>
                <a:off x="3578186" y="1848723"/>
                <a:ext cx="4794633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C7A7A8-DA84-4FBA-A348-DC2C9996C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86" y="1848723"/>
                <a:ext cx="4794633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3A410-478D-4444-8E33-049131ADF01A}"/>
                  </a:ext>
                </a:extLst>
              </p:cNvPr>
              <p:cNvSpPr txBox="1"/>
              <p:nvPr/>
            </p:nvSpPr>
            <p:spPr>
              <a:xfrm>
                <a:off x="1246642" y="2838483"/>
                <a:ext cx="3843152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3A410-478D-4444-8E33-049131AD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42" y="2838483"/>
                <a:ext cx="3843152" cy="5230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C16DBC-24CE-4FFB-9C11-2F75AD2085C1}"/>
                  </a:ext>
                </a:extLst>
              </p:cNvPr>
              <p:cNvSpPr txBox="1"/>
              <p:nvPr/>
            </p:nvSpPr>
            <p:spPr>
              <a:xfrm>
                <a:off x="1440915" y="3455747"/>
                <a:ext cx="1496558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C16DBC-24CE-4FFB-9C11-2F75AD20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15" y="3455747"/>
                <a:ext cx="1496558" cy="5230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8C5CB3-04FC-4CD4-8027-8D95EBF10AC5}"/>
                  </a:ext>
                </a:extLst>
              </p:cNvPr>
              <p:cNvSpPr txBox="1"/>
              <p:nvPr/>
            </p:nvSpPr>
            <p:spPr>
              <a:xfrm>
                <a:off x="1477387" y="4188268"/>
                <a:ext cx="169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8C5CB3-04FC-4CD4-8027-8D95EBF10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87" y="4188268"/>
                <a:ext cx="1690831" cy="461665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E8F9AD-9C9C-4498-AC66-1B60CE06019D}"/>
                  </a:ext>
                </a:extLst>
              </p:cNvPr>
              <p:cNvSpPr txBox="1"/>
              <p:nvPr/>
            </p:nvSpPr>
            <p:spPr>
              <a:xfrm>
                <a:off x="1395459" y="4805532"/>
                <a:ext cx="4044579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E8F9AD-9C9C-4498-AC66-1B60CE06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459" y="4805532"/>
                <a:ext cx="4044579" cy="705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71D2B1-99D9-440C-8009-95A9FF389D78}"/>
                  </a:ext>
                </a:extLst>
              </p:cNvPr>
              <p:cNvSpPr txBox="1"/>
              <p:nvPr/>
            </p:nvSpPr>
            <p:spPr>
              <a:xfrm>
                <a:off x="1222770" y="5469681"/>
                <a:ext cx="3843152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71D2B1-99D9-440C-8009-95A9FF38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70" y="5469681"/>
                <a:ext cx="3843152" cy="5230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24C4CB-B3B1-4129-A502-98A368A2E7C0}"/>
                  </a:ext>
                </a:extLst>
              </p:cNvPr>
              <p:cNvSpPr txBox="1"/>
              <p:nvPr/>
            </p:nvSpPr>
            <p:spPr>
              <a:xfrm>
                <a:off x="1477387" y="6003345"/>
                <a:ext cx="1496558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24C4CB-B3B1-4129-A502-98A368A2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87" y="6003345"/>
                <a:ext cx="1496558" cy="5230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083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一阶必要条件的重新表述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E127E8-1D96-4A8D-96C9-38AD61049A9F}"/>
              </a:ext>
            </a:extLst>
          </p:cNvPr>
          <p:cNvGrpSpPr/>
          <p:nvPr/>
        </p:nvGrpSpPr>
        <p:grpSpPr>
          <a:xfrm>
            <a:off x="2119611" y="2404433"/>
            <a:ext cx="4980659" cy="665320"/>
            <a:chOff x="3924128" y="840034"/>
            <a:chExt cx="4980659" cy="665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D2501A-D3D1-4BAE-97D4-AEE184112B8A}"/>
                    </a:ext>
                  </a:extLst>
                </p:cNvPr>
                <p:cNvSpPr/>
                <p:nvPr/>
              </p:nvSpPr>
              <p:spPr>
                <a:xfrm>
                  <a:off x="3924128" y="1043689"/>
                  <a:ext cx="49806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D2501A-D3D1-4BAE-97D4-AEE184112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128" y="1043689"/>
                  <a:ext cx="498065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箭头: 上下 20">
              <a:extLst>
                <a:ext uri="{FF2B5EF4-FFF2-40B4-BE49-F238E27FC236}">
                  <a16:creationId xmlns:a16="http://schemas.microsoft.com/office/drawing/2014/main" id="{F9A47D9F-F6A9-45D9-9A50-471A12B329EC}"/>
                </a:ext>
              </a:extLst>
            </p:cNvPr>
            <p:cNvSpPr/>
            <p:nvPr/>
          </p:nvSpPr>
          <p:spPr bwMode="auto">
            <a:xfrm>
              <a:off x="6574261" y="840034"/>
              <a:ext cx="107227" cy="28368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E530D6-833F-45F5-8A29-4651BD4A4B83}"/>
                  </a:ext>
                </a:extLst>
              </p:cNvPr>
              <p:cNvSpPr/>
              <p:nvPr/>
            </p:nvSpPr>
            <p:spPr>
              <a:xfrm>
                <a:off x="718991" y="3513113"/>
                <a:ext cx="6249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定义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E530D6-833F-45F5-8A29-4651BD4A4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1" y="3513113"/>
                <a:ext cx="6249531" cy="461665"/>
              </a:xfrm>
              <a:prstGeom prst="rect">
                <a:avLst/>
              </a:prstGeom>
              <a:blipFill>
                <a:blip r:embed="rId5"/>
                <a:stretch>
                  <a:fillRect l="-156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D42178-E501-4E75-9615-699C4416627C}"/>
                  </a:ext>
                </a:extLst>
              </p:cNvPr>
              <p:cNvSpPr/>
              <p:nvPr/>
            </p:nvSpPr>
            <p:spPr>
              <a:xfrm>
                <a:off x="517791" y="1118872"/>
                <a:ext cx="784401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5.1.1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</m:t>
                    </m:r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则存在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唯一的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D42178-E501-4E75-9615-699C44166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1" y="1118872"/>
                <a:ext cx="7844010" cy="862608"/>
              </a:xfrm>
              <a:prstGeom prst="rect">
                <a:avLst/>
              </a:prstGeom>
              <a:blipFill>
                <a:blip r:embed="rId6"/>
                <a:stretch>
                  <a:fillRect l="-1243" t="-7801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BD9C3F0-FC0A-422F-8C41-9FE4BD3EE38E}"/>
                  </a:ext>
                </a:extLst>
              </p:cNvPr>
              <p:cNvSpPr/>
              <p:nvPr/>
            </p:nvSpPr>
            <p:spPr>
              <a:xfrm>
                <a:off x="1428038" y="1899217"/>
                <a:ext cx="5683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BD9C3F0-FC0A-422F-8C41-9FE4BD3EE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38" y="1899217"/>
                <a:ext cx="5683031" cy="461665"/>
              </a:xfrm>
              <a:prstGeom prst="rect">
                <a:avLst/>
              </a:prstGeom>
              <a:blipFill>
                <a:blip r:embed="rId7"/>
                <a:stretch>
                  <a:fillRect l="-21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99889DF-3037-4BAA-B1B5-D0A49CAEA9FC}"/>
                  </a:ext>
                </a:extLst>
              </p:cNvPr>
              <p:cNvSpPr/>
              <p:nvPr/>
            </p:nvSpPr>
            <p:spPr>
              <a:xfrm>
                <a:off x="649995" y="4695705"/>
                <a:ext cx="78440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5.1.1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则存在唯一的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99889DF-3037-4BAA-B1B5-D0A49CAEA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4695705"/>
                <a:ext cx="7844010" cy="830997"/>
              </a:xfrm>
              <a:prstGeom prst="rect">
                <a:avLst/>
              </a:prstGeom>
              <a:blipFill>
                <a:blip r:embed="rId8"/>
                <a:stretch>
                  <a:fillRect l="-1244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83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/>
              <p:nvPr/>
            </p:nvSpPr>
            <p:spPr>
              <a:xfrm>
                <a:off x="649995" y="1096834"/>
                <a:ext cx="784401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5.2.1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(ECP)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</m:t>
                    </m:r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则存在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唯一的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1096834"/>
                <a:ext cx="7844010" cy="862608"/>
              </a:xfrm>
              <a:prstGeom prst="rect">
                <a:avLst/>
              </a:prstGeom>
              <a:blipFill>
                <a:blip r:embed="rId4"/>
                <a:stretch>
                  <a:fillRect l="-1244" t="-7801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AE2A0CC-3E9C-42F4-BCD6-B2484D94B422}"/>
                  </a:ext>
                </a:extLst>
              </p:cNvPr>
              <p:cNvSpPr/>
              <p:nvPr/>
            </p:nvSpPr>
            <p:spPr>
              <a:xfrm>
                <a:off x="2631437" y="1988328"/>
                <a:ext cx="4131325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 ∀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AE2A0CC-3E9C-42F4-BCD6-B2484D94B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37" y="1988328"/>
                <a:ext cx="4131325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628F32-6849-4642-BC90-AB17079E43C9}"/>
                  </a:ext>
                </a:extLst>
              </p:cNvPr>
              <p:cNvSpPr/>
              <p:nvPr/>
            </p:nvSpPr>
            <p:spPr>
              <a:xfrm>
                <a:off x="672029" y="2442495"/>
                <a:ext cx="7216048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628F32-6849-4642-BC90-AB17079E4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9" y="2442495"/>
                <a:ext cx="7216048" cy="468205"/>
              </a:xfrm>
              <a:prstGeom prst="rect">
                <a:avLst/>
              </a:prstGeom>
              <a:blipFill>
                <a:blip r:embed="rId6"/>
                <a:stretch>
                  <a:fillRect l="-1267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A7D2E8-5872-4660-9576-3A12B7AA1C77}"/>
              </a:ext>
            </a:extLst>
          </p:cNvPr>
          <p:cNvGrpSpPr/>
          <p:nvPr/>
        </p:nvGrpSpPr>
        <p:grpSpPr>
          <a:xfrm>
            <a:off x="768322" y="4061542"/>
            <a:ext cx="8295541" cy="2020178"/>
            <a:chOff x="768322" y="4061542"/>
            <a:chExt cx="8295541" cy="20201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39C47C-195C-4DF6-AD7F-ED12714764DA}"/>
                </a:ext>
              </a:extLst>
            </p:cNvPr>
            <p:cNvSpPr/>
            <p:nvPr/>
          </p:nvSpPr>
          <p:spPr>
            <a:xfrm>
              <a:off x="5233013" y="4988987"/>
              <a:ext cx="3262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无约束优化的二阶必要条件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59D8F39-150A-449D-894F-E0E21025097D}"/>
                </a:ext>
              </a:extLst>
            </p:cNvPr>
            <p:cNvGrpSpPr/>
            <p:nvPr/>
          </p:nvGrpSpPr>
          <p:grpSpPr>
            <a:xfrm>
              <a:off x="768322" y="4061542"/>
              <a:ext cx="8295541" cy="2020178"/>
              <a:chOff x="768322" y="3257313"/>
              <a:chExt cx="8295541" cy="2020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67DFF1D0-5E44-4731-A4FC-2FDD350B3F06}"/>
                      </a:ext>
                    </a:extLst>
                  </p:cNvPr>
                  <p:cNvSpPr/>
                  <p:nvPr/>
                </p:nvSpPr>
                <p:spPr>
                  <a:xfrm>
                    <a:off x="768322" y="4809286"/>
                    <a:ext cx="8295541" cy="4682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a14:m>
                    <a:r>
                      <a:rPr lang="zh-CN" altLang="en-US" b="1" dirty="0"/>
                      <a:t>  </a:t>
                    </a:r>
                    <a:r>
                      <a:rPr lang="en-US" altLang="zh-CN" dirty="0"/>
                      <a:t>(5.2.1)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67DFF1D0-5E44-4731-A4FC-2FDD350B3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322" y="4809286"/>
                    <a:ext cx="8295541" cy="4682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7" t="-9091" r="-147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箭头: 下 13">
                <a:extLst>
                  <a:ext uri="{FF2B5EF4-FFF2-40B4-BE49-F238E27FC236}">
                    <a16:creationId xmlns:a16="http://schemas.microsoft.com/office/drawing/2014/main" id="{24594DD0-B985-4F49-8230-21F5F372B3DE}"/>
                  </a:ext>
                </a:extLst>
              </p:cNvPr>
              <p:cNvSpPr/>
              <p:nvPr/>
            </p:nvSpPr>
            <p:spPr bwMode="auto">
              <a:xfrm>
                <a:off x="5078778" y="3257313"/>
                <a:ext cx="154236" cy="1391804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4861FAE-ED94-4C39-9901-D39CAC649E12}"/>
              </a:ext>
            </a:extLst>
          </p:cNvPr>
          <p:cNvGrpSpPr/>
          <p:nvPr/>
        </p:nvGrpSpPr>
        <p:grpSpPr>
          <a:xfrm>
            <a:off x="672029" y="3007245"/>
            <a:ext cx="8163500" cy="2435211"/>
            <a:chOff x="672029" y="3007245"/>
            <a:chExt cx="8163500" cy="2435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DD3BB97-640C-4B07-A723-C4E3F08A4106}"/>
                    </a:ext>
                  </a:extLst>
                </p:cNvPr>
                <p:cNvSpPr/>
                <p:nvPr/>
              </p:nvSpPr>
              <p:spPr>
                <a:xfrm>
                  <a:off x="672029" y="5042346"/>
                  <a:ext cx="456098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对充分大的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DD3BB97-640C-4B07-A723-C4E3F08A4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9" y="5042346"/>
                  <a:ext cx="4560984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337" t="-10606" r="-1738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8FEEA98-3C07-4BA2-BCFA-65C528D44FE0}"/>
                </a:ext>
              </a:extLst>
            </p:cNvPr>
            <p:cNvGrpSpPr/>
            <p:nvPr/>
          </p:nvGrpSpPr>
          <p:grpSpPr>
            <a:xfrm>
              <a:off x="716097" y="3007245"/>
              <a:ext cx="8119432" cy="1829284"/>
              <a:chOff x="716097" y="3007245"/>
              <a:chExt cx="8119432" cy="18292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EE7AD3E-5776-4007-A2C7-ACFB4C3AA119}"/>
                      </a:ext>
                    </a:extLst>
                  </p:cNvPr>
                  <p:cNvSpPr/>
                  <p:nvPr/>
                </p:nvSpPr>
                <p:spPr>
                  <a:xfrm>
                    <a:off x="716097" y="3007245"/>
                    <a:ext cx="811943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0070C0"/>
                        </a:solidFill>
                        <a:ea typeface="黑体" panose="02010609060101010101" pitchFamily="49" charset="-122"/>
                      </a:rPr>
                      <a:t>证明 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由定理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5.1.1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，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存在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唯一的</a:t>
                    </a:r>
                    <a14:m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满足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.</a:t>
                    </a:r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EE7AD3E-5776-4007-A2C7-ACFB4C3AA1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097" y="3007245"/>
                    <a:ext cx="811943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" t="-14474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98EAA45-021E-414C-BAD1-6145E776339D}"/>
                      </a:ext>
                    </a:extLst>
                  </p:cNvPr>
                  <p:cNvSpPr/>
                  <p:nvPr/>
                </p:nvSpPr>
                <p:spPr>
                  <a:xfrm>
                    <a:off x="1211857" y="3422586"/>
                    <a:ext cx="7182993" cy="6806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≔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𝒉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</a:rPr>
                                                    <m:t>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box>
                                </m:e>
                              </m:box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98EAA45-021E-414C-BAD1-6145E7763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1857" y="3422586"/>
                    <a:ext cx="7182993" cy="6806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F66B3E12-3D9D-47BB-8544-E00F89805974}"/>
                      </a:ext>
                    </a:extLst>
                  </p:cNvPr>
                  <p:cNvSpPr/>
                  <p:nvPr/>
                </p:nvSpPr>
                <p:spPr>
                  <a:xfrm>
                    <a:off x="724254" y="4005532"/>
                    <a:ext cx="7384160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&gt;0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m:t>是任取的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</m:oMath>
                    </a14:m>
                    <a:endParaRPr lang="en-US" altLang="zh-CN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+mn-ea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≤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e>
                        </m:d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,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这里</a:t>
                    </a:r>
                    <a14:m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是局部最优性的邻域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.</a:t>
                    </a:r>
                    <a:endParaRPr lang="zh-CN" altLang="en-US" dirty="0">
                      <a:solidFill>
                        <a:schemeClr val="tx1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F66B3E12-3D9D-47BB-8544-E00F898059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254" y="4005532"/>
                    <a:ext cx="7384160" cy="8309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21" t="-8088" b="-139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42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30653</TotalTime>
  <Words>2307</Words>
  <Application>Microsoft Office PowerPoint</Application>
  <PresentationFormat>全屏显示(4:3)</PresentationFormat>
  <Paragraphs>235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4470</cp:revision>
  <cp:lastPrinted>2024-10-14T10:46:16Z</cp:lastPrinted>
  <dcterms:created xsi:type="dcterms:W3CDTF">1997-11-08T17:22:06Z</dcterms:created>
  <dcterms:modified xsi:type="dcterms:W3CDTF">2024-10-18T04:55:21Z</dcterms:modified>
</cp:coreProperties>
</file>