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6" r:id="rId1"/>
    <p:sldMasterId id="2147483816" r:id="rId2"/>
  </p:sldMasterIdLst>
  <p:notesMasterIdLst>
    <p:notesMasterId r:id="rId21"/>
  </p:notesMasterIdLst>
  <p:handoutMasterIdLst>
    <p:handoutMasterId r:id="rId22"/>
  </p:handoutMasterIdLst>
  <p:sldIdLst>
    <p:sldId id="987" r:id="rId3"/>
    <p:sldId id="678" r:id="rId4"/>
    <p:sldId id="677" r:id="rId5"/>
    <p:sldId id="680" r:id="rId6"/>
    <p:sldId id="681" r:id="rId7"/>
    <p:sldId id="988" r:id="rId8"/>
    <p:sldId id="990" r:id="rId9"/>
    <p:sldId id="989" r:id="rId10"/>
    <p:sldId id="991" r:id="rId11"/>
    <p:sldId id="993" r:id="rId12"/>
    <p:sldId id="961" r:id="rId13"/>
    <p:sldId id="963" r:id="rId14"/>
    <p:sldId id="968" r:id="rId15"/>
    <p:sldId id="994" r:id="rId16"/>
    <p:sldId id="970" r:id="rId17"/>
    <p:sldId id="992" r:id="rId18"/>
    <p:sldId id="995" r:id="rId19"/>
    <p:sldId id="996" r:id="rId20"/>
  </p:sldIdLst>
  <p:sldSz cx="9144000" cy="6858000" type="screen4x3"/>
  <p:notesSz cx="6858000" cy="99472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rgbClr val="000066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8080"/>
    <a:srgbClr val="7030A0"/>
    <a:srgbClr val="000000"/>
    <a:srgbClr val="CC0000"/>
    <a:srgbClr val="FFCCFF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5" autoAdjust="0"/>
    <p:restoredTop sz="94711" autoAdjust="0"/>
  </p:normalViewPr>
  <p:slideViewPr>
    <p:cSldViewPr snapToGrid="0">
      <p:cViewPr varScale="1">
        <p:scale>
          <a:sx n="58" d="100"/>
          <a:sy n="58" d="100"/>
        </p:scale>
        <p:origin x="1588" y="5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2808" y="56"/>
      </p:cViewPr>
      <p:guideLst>
        <p:guide orient="horz" pos="3133"/>
        <p:guide pos="216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7D1D5005-FA64-4B68-8718-C69E96C4B0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0810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5741" y="1"/>
            <a:ext cx="2972259" cy="497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94297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50" y="4725918"/>
            <a:ext cx="5027105" cy="4474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741" y="9449913"/>
            <a:ext cx="2972259" cy="49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190" tIns="46095" rIns="92190" bIns="46095" numCol="1" anchor="b" anchorCtr="0" compatLnSpc="1">
            <a:prstTxWarp prst="textNoShape">
              <a:avLst/>
            </a:prstTxWarp>
          </a:bodyPr>
          <a:lstStyle>
            <a:lvl1pPr algn="r" defTabSz="921215" eaLnBrk="1" hangingPunct="1">
              <a:defRPr sz="1200">
                <a:solidFill>
                  <a:schemeClr val="tx1"/>
                </a:solidFill>
                <a:ea typeface="仿宋_GB2312" pitchFamily="49" charset="-122"/>
              </a:defRPr>
            </a:lvl1pPr>
          </a:lstStyle>
          <a:p>
            <a:pPr>
              <a:defRPr/>
            </a:pPr>
            <a:fld id="{DB9E98CC-3F06-4AE5-9B38-CBF5B5B55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7416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比如</a:t>
            </a:r>
            <a:r>
              <a:rPr lang="en-US" altLang="zh-CN" dirty="0"/>
              <a:t>X</a:t>
            </a:r>
            <a:r>
              <a:rPr lang="zh-CN" altLang="en-US" dirty="0"/>
              <a:t>可以是简单的盒子约束，或者整个</a:t>
            </a:r>
            <a:r>
              <a:rPr lang="en-US" altLang="zh-CN" dirty="0"/>
              <a:t>n</a:t>
            </a:r>
            <a:r>
              <a:rPr lang="zh-CN" altLang="en-US" dirty="0"/>
              <a:t>维空间</a:t>
            </a:r>
            <a:r>
              <a:rPr lang="en-US" altLang="zh-CN" dirty="0" err="1"/>
              <a:t>R^n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26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4494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929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100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882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98"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700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105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109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注意，为了表示简洁，这里略去了截距。尽管这里凸松弛对应的问题是凸的，但是引入了</a:t>
            </a:r>
            <a:r>
              <a:rPr lang="en-US" altLang="zh-CN" dirty="0"/>
              <a:t>1</a:t>
            </a:r>
            <a:r>
              <a:rPr lang="zh-CN" altLang="en-US" dirty="0"/>
              <a:t>范数，这个函数是非光滑的</a:t>
            </a:r>
            <a:r>
              <a:rPr lang="en-US" altLang="zh-CN" dirty="0"/>
              <a:t>(</a:t>
            </a:r>
            <a:r>
              <a:rPr lang="zh-CN" altLang="en-US" dirty="0"/>
              <a:t>有不可微点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9E98CC-3F06-4AE5-9B38-CBF5B5B55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4767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3AD7D-0C96-481A-B2FF-C2A4F0F631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8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4EC73A-8BC4-4669-B124-9FB9C88171EB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7A987-007D-4B1D-B2E2-7FCA244822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37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4CD07-57E6-4CD0-B37C-2DD4CD569584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66EC-3F23-4F97-BD32-5E5E31B05B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725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A17C-2A5E-45C5-9D6D-46A2B01163A3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54FCC-B9E2-4623-93AC-575B923D04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4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B187-EC14-4A7B-AF68-932D5A937D68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01FA09-B151-4175-9D47-A1553DA9C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30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F026C-2CA2-4476-83E5-026572A9CFFF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F60551-15E5-48C4-B4B8-8BA8886D58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50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A8D86-6EBF-43EE-B2FF-5E3FAB1CDA56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3DAC5-F82E-4ED7-85EC-2DA0E71E08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65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52878-A539-4584-BBF9-E76A7B9A9C4B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358FC-9C60-48B7-BC86-3E4B8710B3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672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2FBEF-62E4-4215-8DDE-F1A21BD90F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642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87674" y="6448425"/>
            <a:ext cx="306768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27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E8682-2E1E-427D-B0CF-CEC3FF816D3D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1D3C7-3221-438F-A071-2620CB8588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00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7292A5-3A60-446A-8660-5CF57A18EF3D}" type="datetimeFigureOut">
              <a:rPr lang="zh-CN" altLang="en-US"/>
              <a:pPr>
                <a:defRPr/>
              </a:pPr>
              <a:t>2024/9/11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6BDC7-37DF-4BCA-A90D-12AA068C81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1298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CFBDD-FB4F-4BCC-9591-E1BCBD803257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7748E-C9C6-4FD2-A5F1-63AFC15B05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498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8935B-27B1-4411-865B-0C47E3E1F088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38177-3494-456D-9518-4A27037BD6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79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C80EF-D09E-4127-A1D5-6D78B8015B4C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9CC273-386B-45A0-BE35-04A1DC12A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7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E9AD06-A5D8-4920-A8A1-E4FE10CD1C56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987675" y="64484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EE14A5-72EC-40B3-9961-5EB8EB8210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31" name="Text Box 11"/>
          <p:cNvSpPr txBox="1">
            <a:spLocks noChangeArrowheads="1"/>
          </p:cNvSpPr>
          <p:nvPr userDrawn="1"/>
        </p:nvSpPr>
        <p:spPr bwMode="auto">
          <a:xfrm>
            <a:off x="323850" y="6555740"/>
            <a:ext cx="26638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1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引言</a:t>
            </a:r>
          </a:p>
        </p:txBody>
      </p:sp>
      <p:sp>
        <p:nvSpPr>
          <p:cNvPr id="1032" name="Text Box 11"/>
          <p:cNvSpPr txBox="1">
            <a:spLocks noChangeArrowheads="1"/>
          </p:cNvSpPr>
          <p:nvPr/>
        </p:nvSpPr>
        <p:spPr bwMode="auto">
          <a:xfrm>
            <a:off x="7531100" y="6532880"/>
            <a:ext cx="157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LHY-SMS-BUAA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3568700" y="6539865"/>
            <a:ext cx="29003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最优化理论与方法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I  (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最优化基础  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)</a:t>
            </a:r>
            <a:endParaRPr kumimoji="0" lang="zh-CN" altLang="en-US" sz="1200" b="1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0A52D54-8D83-48DE-B6F7-E4F41F3A1F81}" type="datetimeFigureOut">
              <a:rPr lang="zh-CN" altLang="en-US"/>
              <a:pPr>
                <a:defRPr/>
              </a:pPr>
              <a:t>2024/9/11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B044946-B748-402D-B878-C7B296323D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393700" y="6515100"/>
            <a:ext cx="25654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第</a:t>
            </a:r>
            <a:r>
              <a:rPr kumimoji="0" lang="en-US" altLang="zh-CN" sz="1200" b="1" dirty="0">
                <a:solidFill>
                  <a:schemeClr val="tx1"/>
                </a:solidFill>
                <a:latin typeface="Calibri" pitchFamily="34" charset="0"/>
              </a:rPr>
              <a:t>  1</a:t>
            </a:r>
            <a:r>
              <a:rPr kumimoji="0" lang="en-US" altLang="zh-CN" sz="1200" b="1" baseline="0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kumimoji="0" lang="zh-CN" altLang="en-US" sz="1200" b="1" dirty="0">
                <a:solidFill>
                  <a:schemeClr val="tx1"/>
                </a:solidFill>
                <a:latin typeface="Calibri" pitchFamily="34" charset="0"/>
              </a:rPr>
              <a:t>章  引言</a:t>
            </a:r>
          </a:p>
        </p:txBody>
      </p:sp>
      <p:sp>
        <p:nvSpPr>
          <p:cNvPr id="2056" name="Text Box 11"/>
          <p:cNvSpPr txBox="1">
            <a:spLocks noChangeArrowheads="1"/>
          </p:cNvSpPr>
          <p:nvPr/>
        </p:nvSpPr>
        <p:spPr bwMode="auto">
          <a:xfrm>
            <a:off x="7531100" y="6553200"/>
            <a:ext cx="15748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kumimoji="0" lang="en-US" altLang="zh-CN" sz="1200" b="1">
                <a:solidFill>
                  <a:schemeClr val="tx1"/>
                </a:solidFill>
                <a:latin typeface="Calibri" pitchFamily="34" charset="0"/>
              </a:rPr>
              <a:t>LHY-SMSS-BUAA</a:t>
            </a:r>
            <a:endParaRPr kumimoji="0" lang="zh-CN" altLang="en-US" sz="1200" b="1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057" name="Text Box 11"/>
          <p:cNvSpPr txBox="1">
            <a:spLocks noChangeArrowheads="1"/>
          </p:cNvSpPr>
          <p:nvPr/>
        </p:nvSpPr>
        <p:spPr bwMode="auto">
          <a:xfrm>
            <a:off x="3922713" y="6510338"/>
            <a:ext cx="2033587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rgbClr val="000066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zh-CN" altLang="en-US" sz="1200" b="1">
                <a:solidFill>
                  <a:schemeClr val="tx1"/>
                </a:solidFill>
                <a:latin typeface="Calibri" pitchFamily="34" charset="0"/>
              </a:rPr>
              <a:t>数学规划基础</a:t>
            </a:r>
          </a:p>
        </p:txBody>
      </p:sp>
    </p:spTree>
    <p:extLst>
      <p:ext uri="{BB962C8B-B14F-4D97-AF65-F5344CB8AC3E}">
        <p14:creationId xmlns:p14="http://schemas.microsoft.com/office/powerpoint/2010/main" val="422722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hpan.buaa.edu.cn/link/AAFDD81F7F358644789B74956BB87EE37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12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11" Type="http://schemas.openxmlformats.org/officeDocument/2006/relationships/image" Target="../media/image44.emf"/><Relationship Id="rId10" Type="http://schemas.openxmlformats.org/officeDocument/2006/relationships/oleObject" Target="../embeddings/oleObject1.bin"/><Relationship Id="rId9" Type="http://schemas.openxmlformats.org/officeDocument/2006/relationships/image" Target="../media/image4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48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11" Type="http://schemas.openxmlformats.org/officeDocument/2006/relationships/image" Target="../media/image63.png"/><Relationship Id="rId5" Type="http://schemas.openxmlformats.org/officeDocument/2006/relationships/image" Target="../media/image100.png"/><Relationship Id="rId10" Type="http://schemas.openxmlformats.org/officeDocument/2006/relationships/image" Target="../media/image62.png"/><Relationship Id="rId9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9.png"/><Relationship Id="rId3" Type="http://schemas.openxmlformats.org/officeDocument/2006/relationships/image" Target="../media/image66.png"/><Relationship Id="rId21" Type="http://schemas.openxmlformats.org/officeDocument/2006/relationships/image" Target="../media/image72.png"/><Relationship Id="rId7" Type="http://schemas.openxmlformats.org/officeDocument/2006/relationships/image" Target="../media/image590.png"/><Relationship Id="rId17" Type="http://schemas.openxmlformats.org/officeDocument/2006/relationships/image" Target="../media/image6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60.png"/><Relationship Id="rId20" Type="http://schemas.openxmlformats.org/officeDocument/2006/relationships/image" Target="../media/image7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0.png"/><Relationship Id="rId11" Type="http://schemas.openxmlformats.org/officeDocument/2006/relationships/image" Target="../media/image49.png"/><Relationship Id="rId5" Type="http://schemas.openxmlformats.org/officeDocument/2006/relationships/image" Target="../media/image68.png"/><Relationship Id="rId10" Type="http://schemas.openxmlformats.org/officeDocument/2006/relationships/image" Target="../media/image240.png"/><Relationship Id="rId19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../media/image2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80.png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40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270357-03EA-40E5-BA56-2D60C5954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311" y="0"/>
            <a:ext cx="3101608" cy="6858000"/>
          </a:xfrm>
          <a:prstGeom prst="rect">
            <a:avLst/>
          </a:prstGeom>
        </p:spPr>
      </p:pic>
      <p:sp>
        <p:nvSpPr>
          <p:cNvPr id="5" name="Rectangle 2"/>
          <p:cNvSpPr txBox="1">
            <a:spLocks/>
          </p:cNvSpPr>
          <p:nvPr/>
        </p:nvSpPr>
        <p:spPr bwMode="auto">
          <a:xfrm>
            <a:off x="979488" y="481013"/>
            <a:ext cx="4964112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kumimoji="0" lang="zh-CN" altLang="en-US" sz="4000" b="1" kern="0" dirty="0">
                <a:ea typeface="黑体" pitchFamily="2" charset="-122"/>
              </a:rPr>
              <a:t>最优化理论与方法</a:t>
            </a:r>
            <a:r>
              <a:rPr kumimoji="0" lang="en-US" altLang="zh-CN" sz="4000" b="1" kern="0" dirty="0">
                <a:ea typeface="黑体" pitchFamily="2" charset="-122"/>
              </a:rPr>
              <a:t>I</a:t>
            </a:r>
            <a:br>
              <a:rPr kumimoji="0" lang="zh-CN" altLang="en-US" sz="4000" b="1" kern="0" dirty="0">
                <a:ea typeface="黑体" pitchFamily="2" charset="-122"/>
              </a:rPr>
            </a:br>
            <a:r>
              <a:rPr kumimoji="0" lang="en-US" altLang="zh-CN" sz="2400" b="1" kern="0" dirty="0">
                <a:ea typeface="黑体" pitchFamily="2" charset="-122"/>
              </a:rPr>
              <a:t>32</a:t>
            </a:r>
            <a:r>
              <a:rPr kumimoji="0" lang="zh-CN" altLang="en-US" sz="2400" b="1" kern="0" dirty="0">
                <a:ea typeface="黑体" pitchFamily="2" charset="-122"/>
              </a:rPr>
              <a:t>课时</a:t>
            </a:r>
            <a:r>
              <a:rPr kumimoji="0" lang="en-US" altLang="zh-CN" sz="2400" b="1" kern="0" dirty="0">
                <a:ea typeface="黑体" pitchFamily="2" charset="-122"/>
              </a:rPr>
              <a:t>/2</a:t>
            </a:r>
            <a:r>
              <a:rPr kumimoji="0" lang="zh-CN" altLang="en-US" sz="2400" b="1" kern="0" dirty="0">
                <a:ea typeface="黑体" pitchFamily="2" charset="-122"/>
              </a:rPr>
              <a:t>学分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9962" y="1820863"/>
            <a:ext cx="4964112" cy="2666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刘红英</a:t>
            </a:r>
          </a:p>
          <a:p>
            <a:pPr eaLnBrk="1" hangingPunct="1"/>
            <a:r>
              <a:rPr kumimoji="0" lang="zh-CN" altLang="en-US" sz="2400" b="1" kern="0" dirty="0">
                <a:latin typeface="Arial" charset="0"/>
                <a:ea typeface="黑体" pitchFamily="2" charset="-122"/>
                <a:cs typeface="Arial" charset="0"/>
              </a:rPr>
              <a:t>北航数学科学学院</a:t>
            </a:r>
          </a:p>
          <a:p>
            <a:pPr eaLnBrk="1" hangingPunct="1"/>
            <a:r>
              <a:rPr kumimoji="0" lang="en-US" altLang="zh-CN" sz="2400" b="1" u="sng" kern="0" dirty="0">
                <a:solidFill>
                  <a:srgbClr val="008080"/>
                </a:solidFill>
                <a:latin typeface="Arial" charset="0"/>
                <a:ea typeface="黑体" pitchFamily="2" charset="-122"/>
                <a:cs typeface="Arial" charset="0"/>
              </a:rPr>
              <a:t>liuhongying@buaa.edu.cn</a:t>
            </a:r>
            <a:endParaRPr kumimoji="0" lang="en-US" altLang="zh-CN" sz="2400" b="1" kern="0" dirty="0">
              <a:solidFill>
                <a:srgbClr val="008080"/>
              </a:solidFill>
              <a:latin typeface="Arial" charset="0"/>
              <a:ea typeface="黑体" pitchFamily="2" charset="-122"/>
              <a:cs typeface="Arial" charset="0"/>
            </a:endParaRPr>
          </a:p>
          <a:p>
            <a:pPr eaLnBrk="1" hangingPunct="1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课程资料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000" u="sng" dirty="0">
                <a:hlinkClick r:id="rId3"/>
              </a:rPr>
              <a:t>https://bhpan.buaa.edu.cn/link/AAFDD81F7F358644789B74956BB87EE370</a:t>
            </a:r>
            <a:endParaRPr kumimoji="0" lang="zh-CN" altLang="en-US" sz="2000" kern="0" dirty="0"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532A7E9A-EFAF-4AF8-AEA8-E9F35D207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15" y="4949531"/>
            <a:ext cx="57502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答疑：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课程群答疑 </a:t>
            </a:r>
            <a:r>
              <a:rPr lang="en-US" altLang="zh-CN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28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考前线下答疑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538993-D588-4C25-9291-5F35136EB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91" y="1153262"/>
            <a:ext cx="7715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CC4FB7F-EDE3-43AC-868B-4700C4AB1440}"/>
              </a:ext>
            </a:extLst>
          </p:cNvPr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重要的优化问题类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59725D4-0A41-4CD7-817D-917534938AD7}"/>
              </a:ext>
            </a:extLst>
          </p:cNvPr>
          <p:cNvGrpSpPr/>
          <p:nvPr/>
        </p:nvGrpSpPr>
        <p:grpSpPr>
          <a:xfrm>
            <a:off x="2106441" y="1432636"/>
            <a:ext cx="6393494" cy="2044452"/>
            <a:chOff x="2106441" y="1432636"/>
            <a:chExt cx="6393494" cy="20444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4842041-1A9A-4587-9709-7CFCFEADFE0F}"/>
                </a:ext>
              </a:extLst>
            </p:cNvPr>
            <p:cNvSpPr txBox="1"/>
            <p:nvPr/>
          </p:nvSpPr>
          <p:spPr>
            <a:xfrm>
              <a:off x="2106441" y="1432636"/>
              <a:ext cx="6352868" cy="934081"/>
            </a:xfrm>
            <a:prstGeom prst="rect">
              <a:avLst/>
            </a:prstGeom>
            <a:solidFill>
              <a:srgbClr val="92D050">
                <a:alpha val="43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zh-CN" altLang="en-US" dirty="0"/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B884761-6D44-4E0A-B302-F3748C93E841}"/>
                </a:ext>
              </a:extLst>
            </p:cNvPr>
            <p:cNvGrpSpPr/>
            <p:nvPr/>
          </p:nvGrpSpPr>
          <p:grpSpPr>
            <a:xfrm>
              <a:off x="4043193" y="2361400"/>
              <a:ext cx="4456742" cy="1115688"/>
              <a:chOff x="4572000" y="2361400"/>
              <a:chExt cx="4456742" cy="1115688"/>
            </a:xfrm>
          </p:grpSpPr>
          <p:sp>
            <p:nvSpPr>
              <p:cNvPr id="11" name="箭头: 上下 10">
                <a:extLst>
                  <a:ext uri="{FF2B5EF4-FFF2-40B4-BE49-F238E27FC236}">
                    <a16:creationId xmlns:a16="http://schemas.microsoft.com/office/drawing/2014/main" id="{4F278E60-E457-4AD2-B99B-0F2C9185DBD3}"/>
                  </a:ext>
                </a:extLst>
              </p:cNvPr>
              <p:cNvSpPr/>
              <p:nvPr/>
            </p:nvSpPr>
            <p:spPr bwMode="auto">
              <a:xfrm>
                <a:off x="7037560" y="2361400"/>
                <a:ext cx="141536" cy="372136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4BA766-1EE3-4A96-AA90-355BEEF4DF41}"/>
                  </a:ext>
                </a:extLst>
              </p:cNvPr>
              <p:cNvSpPr txBox="1"/>
              <p:nvPr/>
            </p:nvSpPr>
            <p:spPr>
              <a:xfrm>
                <a:off x="4572000" y="2646091"/>
                <a:ext cx="44567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个线性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不等式约束、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个二次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不等式约束和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个三次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不等式约束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E1B8B8-A788-45AB-938F-949DE02634EE}"/>
                  </a:ext>
                </a:extLst>
              </p:cNvPr>
              <p:cNvSpPr txBox="1"/>
              <p:nvPr/>
            </p:nvSpPr>
            <p:spPr>
              <a:xfrm>
                <a:off x="762782" y="2636529"/>
                <a:ext cx="33613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事实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半正定当且仅当它的主子式非负</a:t>
                </a: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3E1B8B8-A788-45AB-938F-949DE0263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82" y="2636529"/>
                <a:ext cx="3361332" cy="830997"/>
              </a:xfrm>
              <a:prstGeom prst="rect">
                <a:avLst/>
              </a:prstGeom>
              <a:blipFill>
                <a:blip r:embed="rId7"/>
                <a:stretch>
                  <a:fillRect l="-2717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2919EFD8-F173-4894-8B69-ED070087BDE9}"/>
              </a:ext>
            </a:extLst>
          </p:cNvPr>
          <p:cNvGrpSpPr/>
          <p:nvPr/>
        </p:nvGrpSpPr>
        <p:grpSpPr>
          <a:xfrm>
            <a:off x="631823" y="3756462"/>
            <a:ext cx="7880354" cy="2609850"/>
            <a:chOff x="631823" y="3756462"/>
            <a:chExt cx="7880354" cy="260985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Object 6">
                  <a:extLst>
                    <a:ext uri="{FF2B5EF4-FFF2-40B4-BE49-F238E27FC236}">
                      <a16:creationId xmlns:a16="http://schemas.microsoft.com/office/drawing/2014/main" id="{47BB206D-7CE3-49DE-A0F6-465D3F60B0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7673410"/>
                    </p:ext>
                  </p:extLst>
                </p:nvPr>
              </p:nvGraphicFramePr>
              <p:xfrm>
                <a:off x="1768477" y="3756462"/>
                <a:ext cx="6743700" cy="2609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90" name="Visio" r:id="rId8" imgW="3527877" imgH="1365179" progId="Visio.Drawing.11">
                        <p:embed/>
                      </p:oleObj>
                    </mc:Choice>
                    <mc:Fallback>
                      <p:oleObj name="Visio" r:id="rId8" imgW="3527877" imgH="1365179" progId="Visio.Drawing.11">
                        <p:embed/>
                        <p:pic>
                          <p:nvPicPr>
                            <p:cNvPr id="9218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8477" y="3756462"/>
                              <a:ext cx="6743700" cy="26098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7" name="Object 6">
                  <a:extLst>
                    <a:ext uri="{FF2B5EF4-FFF2-40B4-BE49-F238E27FC236}">
                      <a16:creationId xmlns:a16="http://schemas.microsoft.com/office/drawing/2014/main" id="{47BB206D-7CE3-49DE-A0F6-465D3F60B00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37673410"/>
                    </p:ext>
                  </p:extLst>
                </p:nvPr>
              </p:nvGraphicFramePr>
              <p:xfrm>
                <a:off x="1768477" y="3756462"/>
                <a:ext cx="6743700" cy="26098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048" name="Visio" r:id="rId10" imgW="3527877" imgH="1365179" progId="Visio.Drawing.11">
                        <p:embed/>
                      </p:oleObj>
                    </mc:Choice>
                    <mc:Fallback>
                      <p:oleObj name="Visio" r:id="rId10" imgW="3527877" imgH="1365179" progId="Visio.Drawing.11">
                        <p:embed/>
                        <p:pic>
                          <p:nvPicPr>
                            <p:cNvPr id="9218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68477" y="3756462"/>
                              <a:ext cx="6743700" cy="26098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B2A2B27-92DE-41AB-9F54-2465990FFC0A}"/>
                    </a:ext>
                  </a:extLst>
                </p:cNvPr>
                <p:cNvSpPr txBox="1"/>
                <p:nvPr/>
              </p:nvSpPr>
              <p:spPr>
                <a:xfrm>
                  <a:off x="631823" y="4178506"/>
                  <a:ext cx="358763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=(0.4847, 0.4511)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2B2A2B27-92DE-41AB-9F54-2465990FF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23" y="4178506"/>
                  <a:ext cx="358763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19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1688729" y="-38055"/>
            <a:ext cx="622093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C00000"/>
                </a:solidFill>
                <a:ea typeface="黑体" pitchFamily="2" charset="-122"/>
              </a:rPr>
              <a:t>表述</a:t>
            </a:r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优化问题</a:t>
            </a:r>
            <a:endParaRPr kumimoji="0" lang="zh-CN" altLang="en-US" sz="2400" kern="0" dirty="0">
              <a:solidFill>
                <a:srgbClr val="0070C0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693E93-6069-48C9-AB4B-DE6BDF7F4DEF}"/>
                  </a:ext>
                </a:extLst>
              </p:cNvPr>
              <p:cNvSpPr txBox="1"/>
              <p:nvPr/>
            </p:nvSpPr>
            <p:spPr>
              <a:xfrm>
                <a:off x="621903" y="2142624"/>
                <a:ext cx="46973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架飞机到达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假设飞机着陆次序为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架飞机在区间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内到达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3693E93-6069-48C9-AB4B-DE6BDF7F4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03" y="2142624"/>
                <a:ext cx="4697347" cy="1200329"/>
              </a:xfrm>
              <a:prstGeom prst="rect">
                <a:avLst/>
              </a:prstGeom>
              <a:blipFill>
                <a:blip r:embed="rId2"/>
                <a:stretch>
                  <a:fillRect l="-1686" t="-5584" b="-9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4B92EC5-CE86-4A20-943A-EFC459F011E7}"/>
              </a:ext>
            </a:extLst>
          </p:cNvPr>
          <p:cNvSpPr txBox="1"/>
          <p:nvPr/>
        </p:nvSpPr>
        <p:spPr>
          <a:xfrm>
            <a:off x="621903" y="1318822"/>
            <a:ext cx="8279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问题描述：为保证安全，为特定时间段内着陆的飞机确定着陆时间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6C1EECD-71D1-4339-BDD0-DFE5752EF417}"/>
              </a:ext>
            </a:extLst>
          </p:cNvPr>
          <p:cNvGrpSpPr/>
          <p:nvPr/>
        </p:nvGrpSpPr>
        <p:grpSpPr>
          <a:xfrm>
            <a:off x="2445479" y="1745671"/>
            <a:ext cx="2834640" cy="461665"/>
            <a:chOff x="975360" y="2804160"/>
            <a:chExt cx="2834640" cy="461665"/>
          </a:xfrm>
          <a:solidFill>
            <a:srgbClr val="92D050"/>
          </a:solidFill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63394EB-BC77-49D3-8B38-8EB60792AB6A}"/>
                </a:ext>
              </a:extLst>
            </p:cNvPr>
            <p:cNvSpPr txBox="1"/>
            <p:nvPr/>
          </p:nvSpPr>
          <p:spPr>
            <a:xfrm>
              <a:off x="975360" y="2804160"/>
              <a:ext cx="283464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量化        建模</a:t>
              </a:r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5CAC5B39-AEED-4402-9555-6E8A92AC1D40}"/>
                </a:ext>
              </a:extLst>
            </p:cNvPr>
            <p:cNvSpPr/>
            <p:nvPr/>
          </p:nvSpPr>
          <p:spPr bwMode="auto">
            <a:xfrm>
              <a:off x="1859280" y="2898030"/>
              <a:ext cx="762000" cy="251570"/>
            </a:xfrm>
            <a:prstGeom prst="rightArrow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1E127B6A-44D7-4B25-9415-7E825610AC5C}"/>
              </a:ext>
            </a:extLst>
          </p:cNvPr>
          <p:cNvSpPr txBox="1"/>
          <p:nvPr/>
        </p:nvSpPr>
        <p:spPr>
          <a:xfrm>
            <a:off x="5302153" y="2603091"/>
            <a:ext cx="3818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极大化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最短汇合时间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(shortest metering time)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92A944-0A05-4475-B840-40BAD2E76DE5}"/>
                  </a:ext>
                </a:extLst>
              </p:cNvPr>
              <p:cNvSpPr txBox="1"/>
              <p:nvPr/>
            </p:nvSpPr>
            <p:spPr>
              <a:xfrm>
                <a:off x="5359901" y="1749052"/>
                <a:ext cx="31621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决策变量：第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𝑖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架飞机的着陆时间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D92A944-0A05-4475-B840-40BAD2E76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01" y="1749052"/>
                <a:ext cx="3162196" cy="830997"/>
              </a:xfrm>
              <a:prstGeom prst="rect">
                <a:avLst/>
              </a:prstGeom>
              <a:blipFill>
                <a:blip r:embed="rId3"/>
                <a:stretch>
                  <a:fillRect l="-250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C4472690-0F85-4244-BBFB-F895D275D4D4}"/>
              </a:ext>
            </a:extLst>
          </p:cNvPr>
          <p:cNvSpPr/>
          <p:nvPr/>
        </p:nvSpPr>
        <p:spPr>
          <a:xfrm>
            <a:off x="621903" y="938963"/>
            <a:ext cx="36471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1.3.1 </a:t>
            </a:r>
            <a:r>
              <a:rPr lang="zh-CN" altLang="en-US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航空流量控制问题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A083CD0-B9DA-47BF-9B36-3AEB79F71BC3}"/>
              </a:ext>
            </a:extLst>
          </p:cNvPr>
          <p:cNvGrpSpPr/>
          <p:nvPr/>
        </p:nvGrpSpPr>
        <p:grpSpPr>
          <a:xfrm>
            <a:off x="621903" y="3468086"/>
            <a:ext cx="6006835" cy="1201693"/>
            <a:chOff x="919776" y="4009813"/>
            <a:chExt cx="6006835" cy="12016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55100-C6DA-42A6-B1F7-991DD4B109D9}"/>
                    </a:ext>
                  </a:extLst>
                </p:cNvPr>
                <p:cNvSpPr txBox="1"/>
                <p:nvPr/>
              </p:nvSpPr>
              <p:spPr>
                <a:xfrm>
                  <a:off x="919776" y="4009813"/>
                  <a:ext cx="5310129" cy="8376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  <m:brk m:alnAt="7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aximize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:1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 ⋯, 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mr>
                      </m:m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0955100-C6DA-42A6-B1F7-991DD4B10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776" y="4009813"/>
                  <a:ext cx="5310129" cy="83760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C130CC-A9FF-4A4A-AC58-9FCD82A76655}"/>
                    </a:ext>
                  </a:extLst>
                </p:cNvPr>
                <p:cNvSpPr txBox="1"/>
                <p:nvPr/>
              </p:nvSpPr>
              <p:spPr>
                <a:xfrm>
                  <a:off x="3187731" y="4749841"/>
                  <a:ext cx="373888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=1,⋯,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4C130CC-A9FF-4A4A-AC58-9FCD82A76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731" y="4749841"/>
                  <a:ext cx="37388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7DB9569-6440-4A73-BFAE-A4FF4A12655D}"/>
              </a:ext>
            </a:extLst>
          </p:cNvPr>
          <p:cNvGrpSpPr/>
          <p:nvPr/>
        </p:nvGrpSpPr>
        <p:grpSpPr>
          <a:xfrm>
            <a:off x="572550" y="4305688"/>
            <a:ext cx="6855261" cy="2000098"/>
            <a:chOff x="572550" y="4305688"/>
            <a:chExt cx="6855261" cy="20000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896DE9-1096-4A3E-917A-20702CCBB816}"/>
                    </a:ext>
                  </a:extLst>
                </p:cNvPr>
                <p:cNvSpPr/>
                <p:nvPr/>
              </p:nvSpPr>
              <p:spPr>
                <a:xfrm>
                  <a:off x="2851494" y="5844121"/>
                  <a:ext cx="4576317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altLang="zh-CN" i="1" smtClean="0">
                            <a:solidFill>
                              <a:srgbClr val="3399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:1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EE896DE9-1096-4A3E-917A-20702CCBB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494" y="5844121"/>
                  <a:ext cx="4576317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A596F2C-2E2C-4707-850A-556A55D8DE11}"/>
                </a:ext>
              </a:extLst>
            </p:cNvPr>
            <p:cNvGrpSpPr/>
            <p:nvPr/>
          </p:nvGrpSpPr>
          <p:grpSpPr>
            <a:xfrm>
              <a:off x="572550" y="4305688"/>
              <a:ext cx="6006835" cy="1621361"/>
              <a:chOff x="621903" y="4658581"/>
              <a:chExt cx="6006835" cy="1621361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6A879CD-695B-4555-A8EB-C953E89B4447}"/>
                  </a:ext>
                </a:extLst>
              </p:cNvPr>
              <p:cNvGrpSpPr/>
              <p:nvPr/>
            </p:nvGrpSpPr>
            <p:grpSpPr>
              <a:xfrm>
                <a:off x="621903" y="5078249"/>
                <a:ext cx="6006835" cy="1201693"/>
                <a:chOff x="919776" y="4009813"/>
                <a:chExt cx="6006835" cy="120169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F02C9066-C668-478E-86C1-1ABEDCCA1A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9776" y="4009813"/>
                      <a:ext cx="5310129" cy="76739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aximize</m:t>
                                </m:r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     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subject</m:t>
                                </m:r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=1, ⋯,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</m:t>
                                </m:r>
                              </m:e>
                            </m:mr>
                          </m:m>
                        </m:oMath>
                      </a14:m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F02C9066-C668-478E-86C1-1ABEDCCA1AB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9776" y="4009813"/>
                      <a:ext cx="5310129" cy="76739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B0953ADE-2C1B-4578-9CA9-7595704215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7731" y="4749841"/>
                      <a:ext cx="373888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=1,⋯,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oMath>
                      </a14:m>
                      <a:r>
                        <a:rPr lang="zh-CN" altLang="en-US" dirty="0"/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B0953ADE-2C1B-4578-9CA9-7595704215B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87731" y="4749841"/>
                      <a:ext cx="3738880" cy="46166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63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3" name="箭头: 上下 12">
                <a:extLst>
                  <a:ext uri="{FF2B5EF4-FFF2-40B4-BE49-F238E27FC236}">
                    <a16:creationId xmlns:a16="http://schemas.microsoft.com/office/drawing/2014/main" id="{BCD5648D-8265-4866-AC02-863535D107C5}"/>
                  </a:ext>
                </a:extLst>
              </p:cNvPr>
              <p:cNvSpPr/>
              <p:nvPr/>
            </p:nvSpPr>
            <p:spPr bwMode="auto">
              <a:xfrm>
                <a:off x="1234335" y="4658581"/>
                <a:ext cx="208875" cy="419668"/>
              </a:xfrm>
              <a:prstGeom prst="upDown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C3CCEC-AEA0-4116-A84A-7AF9EA1A126A}"/>
              </a:ext>
            </a:extLst>
          </p:cNvPr>
          <p:cNvGrpSpPr/>
          <p:nvPr/>
        </p:nvGrpSpPr>
        <p:grpSpPr>
          <a:xfrm>
            <a:off x="4799197" y="4647386"/>
            <a:ext cx="3971408" cy="1258016"/>
            <a:chOff x="4799197" y="4647386"/>
            <a:chExt cx="3971408" cy="12580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D252B5-5837-4BF5-BBA3-B91D5341EB49}"/>
                    </a:ext>
                  </a:extLst>
                </p:cNvPr>
                <p:cNvSpPr/>
                <p:nvPr/>
              </p:nvSpPr>
              <p:spPr>
                <a:xfrm>
                  <a:off x="4799197" y="4647386"/>
                  <a:ext cx="3971408" cy="461665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zh-CN" i="1" smtClean="0">
                          <a:solidFill>
                            <a:srgbClr val="3399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=1,⋯,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ED252B5-5837-4BF5-BBA3-B91D5341EB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197" y="4647386"/>
                  <a:ext cx="3971408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箭头: 上下 22">
              <a:extLst>
                <a:ext uri="{FF2B5EF4-FFF2-40B4-BE49-F238E27FC236}">
                  <a16:creationId xmlns:a16="http://schemas.microsoft.com/office/drawing/2014/main" id="{CBEFAB15-374E-44E0-8939-21C314A234F0}"/>
                </a:ext>
              </a:extLst>
            </p:cNvPr>
            <p:cNvSpPr/>
            <p:nvPr/>
          </p:nvSpPr>
          <p:spPr bwMode="auto">
            <a:xfrm rot="810519">
              <a:off x="7256028" y="5102095"/>
              <a:ext cx="280475" cy="803307"/>
            </a:xfrm>
            <a:prstGeom prst="up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7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770340" y="8492"/>
            <a:ext cx="77600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C00000"/>
                </a:solidFill>
                <a:ea typeface="黑体" pitchFamily="2" charset="-122"/>
              </a:rPr>
              <a:t>表述</a:t>
            </a:r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优化问题</a:t>
            </a:r>
            <a:r>
              <a:rPr kumimoji="0" lang="en-US" altLang="zh-CN" kern="0" dirty="0">
                <a:solidFill>
                  <a:srgbClr val="0070C0"/>
                </a:solidFill>
                <a:ea typeface="黑体" pitchFamily="2" charset="-122"/>
              </a:rPr>
              <a:t>(</a:t>
            </a:r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续</a:t>
            </a:r>
            <a:r>
              <a:rPr kumimoji="0" lang="en-US" altLang="zh-CN" kern="0" dirty="0">
                <a:solidFill>
                  <a:srgbClr val="0070C0"/>
                </a:solidFill>
                <a:ea typeface="黑体" pitchFamily="2" charset="-122"/>
              </a:rPr>
              <a:t>1)</a:t>
            </a:r>
            <a:endParaRPr kumimoji="0" lang="zh-CN" altLang="en-US" kern="0" dirty="0">
              <a:solidFill>
                <a:srgbClr val="0070C0"/>
              </a:solidFill>
              <a:ea typeface="黑体" pitchFamily="2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E397AE1-18E6-47B1-A5B3-6ED392D47FB0}"/>
              </a:ext>
            </a:extLst>
          </p:cNvPr>
          <p:cNvGrpSpPr/>
          <p:nvPr/>
        </p:nvGrpSpPr>
        <p:grpSpPr>
          <a:xfrm>
            <a:off x="6000848" y="1007254"/>
            <a:ext cx="2768406" cy="802342"/>
            <a:chOff x="980634" y="1834372"/>
            <a:chExt cx="2768406" cy="802342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DA0F7E1E-6C7F-4FFD-9A14-68A46692B313}"/>
                </a:ext>
              </a:extLst>
            </p:cNvPr>
            <p:cNvGrpSpPr/>
            <p:nvPr/>
          </p:nvGrpSpPr>
          <p:grpSpPr>
            <a:xfrm>
              <a:off x="980634" y="1834372"/>
              <a:ext cx="2598488" cy="802342"/>
              <a:chOff x="1016436" y="1846888"/>
              <a:chExt cx="2598488" cy="802342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6F5EFAF0-B678-45C6-ACB1-C8AAC07B8FDF}"/>
                  </a:ext>
                </a:extLst>
              </p:cNvPr>
              <p:cNvSpPr/>
              <p:nvPr/>
            </p:nvSpPr>
            <p:spPr bwMode="auto">
              <a:xfrm>
                <a:off x="1717040" y="1996378"/>
                <a:ext cx="1320800" cy="652852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CN" sz="2400" b="0" i="0" u="none" strike="noStrike" cap="none" normalizeH="0" baseline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latin typeface="Times New Roman" pitchFamily="18" charset="0"/>
                    <a:ea typeface="宋体" pitchFamily="2" charset="-122"/>
                  </a:rPr>
                  <a:t>?</a:t>
                </a: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4236D29C-714F-47D4-A649-0C00D518FC4F}"/>
                      </a:ext>
                    </a:extLst>
                  </p:cNvPr>
                  <p:cNvSpPr/>
                  <p:nvPr/>
                </p:nvSpPr>
                <p:spPr>
                  <a:xfrm>
                    <a:off x="1016436" y="1846888"/>
                    <a:ext cx="54848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4236D29C-714F-47D4-A649-0C00D518FC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436" y="1846888"/>
                    <a:ext cx="548483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F1A0B81-F63F-4EAA-A573-AA5C69231267}"/>
                      </a:ext>
                    </a:extLst>
                  </p:cNvPr>
                  <p:cNvSpPr/>
                  <p:nvPr/>
                </p:nvSpPr>
                <p:spPr>
                  <a:xfrm>
                    <a:off x="3097346" y="1887528"/>
                    <a:ext cx="5175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0F1A0B81-F63F-4EAA-A573-AA5C692312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7346" y="1887528"/>
                    <a:ext cx="51757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6093506-7CE5-48C1-8D08-EED818399F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89838" y="2296160"/>
              <a:ext cx="72720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FFDD51A9-2361-48D5-A59B-0B4A7DCB34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1838" y="2306320"/>
              <a:ext cx="727202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3248AE68-D0B7-4A2D-A9F0-D2D149E8C7E9}"/>
              </a:ext>
            </a:extLst>
          </p:cNvPr>
          <p:cNvSpPr/>
          <p:nvPr/>
        </p:nvSpPr>
        <p:spPr>
          <a:xfrm>
            <a:off x="495054" y="1836036"/>
            <a:ext cx="35782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为黑箱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限制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函数类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9F4483-CA0F-410D-979B-5436098D8DEB}"/>
              </a:ext>
            </a:extLst>
          </p:cNvPr>
          <p:cNvGrpSpPr/>
          <p:nvPr/>
        </p:nvGrpSpPr>
        <p:grpSpPr>
          <a:xfrm>
            <a:off x="427906" y="2397545"/>
            <a:ext cx="4366135" cy="1470548"/>
            <a:chOff x="896180" y="3790607"/>
            <a:chExt cx="4366135" cy="1470548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27E7652-83AA-4F40-987F-3045A59EB76D}"/>
                </a:ext>
              </a:extLst>
            </p:cNvPr>
            <p:cNvSpPr/>
            <p:nvPr/>
          </p:nvSpPr>
          <p:spPr>
            <a:xfrm>
              <a:off x="896180" y="3790607"/>
              <a:ext cx="280878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典型选取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: 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仿射函数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83C7FDF-6294-43FB-83A0-02724DA145A5}"/>
                    </a:ext>
                  </a:extLst>
                </p:cNvPr>
                <p:cNvSpPr txBox="1"/>
                <p:nvPr/>
              </p:nvSpPr>
              <p:spPr>
                <a:xfrm>
                  <a:off x="1132049" y="4334676"/>
                  <a:ext cx="3030047" cy="468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83C7FDF-6294-43FB-83A0-02724DA145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2049" y="4334676"/>
                  <a:ext cx="3030047" cy="468205"/>
                </a:xfrm>
                <a:prstGeom prst="rect">
                  <a:avLst/>
                </a:prstGeom>
                <a:blipFill>
                  <a:blip r:embed="rId5"/>
                  <a:stretch>
                    <a:fillRect b="-181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87CF83D-A20D-403D-80ED-14FB221AC4BF}"/>
                    </a:ext>
                  </a:extLst>
                </p:cNvPr>
                <p:cNvSpPr/>
                <p:nvPr/>
              </p:nvSpPr>
              <p:spPr>
                <a:xfrm>
                  <a:off x="933373" y="4799490"/>
                  <a:ext cx="43289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是待定参数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287CF83D-A20D-403D-80ED-14FB221AC4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3373" y="4799490"/>
                  <a:ext cx="4328942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113" t="-14474" r="-126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1DB1F7-FFFF-420F-90C3-12BFB49B4161}"/>
                  </a:ext>
                </a:extLst>
              </p:cNvPr>
              <p:cNvSpPr/>
              <p:nvPr/>
            </p:nvSpPr>
            <p:spPr>
              <a:xfrm>
                <a:off x="5356141" y="2397545"/>
                <a:ext cx="347887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：找到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使得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1DB1F7-FFFF-420F-90C3-12BFB49B4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141" y="2397545"/>
                <a:ext cx="3478874" cy="830997"/>
              </a:xfrm>
              <a:prstGeom prst="rect">
                <a:avLst/>
              </a:prstGeom>
              <a:blipFill>
                <a:blip r:embed="rId7"/>
                <a:stretch>
                  <a:fillRect l="-2807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9EA632A-CD56-485C-A74E-81404F90220F}"/>
                  </a:ext>
                </a:extLst>
              </p:cNvPr>
              <p:cNvSpPr/>
              <p:nvPr/>
            </p:nvSpPr>
            <p:spPr>
              <a:xfrm>
                <a:off x="5332123" y="3195345"/>
                <a:ext cx="303004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问题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：什么样的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是最好的？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79EA632A-CD56-485C-A74E-81404F9022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123" y="3195345"/>
                <a:ext cx="3030047" cy="830997"/>
              </a:xfrm>
              <a:prstGeom prst="rect">
                <a:avLst/>
              </a:prstGeom>
              <a:blipFill>
                <a:blip r:embed="rId8"/>
                <a:stretch>
                  <a:fillRect l="-3219" t="-5882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34C6E7-6992-449B-93F9-D4EA9B12F175}"/>
                  </a:ext>
                </a:extLst>
              </p:cNvPr>
              <p:cNvSpPr txBox="1"/>
              <p:nvPr/>
            </p:nvSpPr>
            <p:spPr>
              <a:xfrm>
                <a:off x="5395640" y="1935880"/>
                <a:ext cx="2359406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lang="en-US" altLang="zh-CN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34C6E7-6992-449B-93F9-D4EA9B12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640" y="1935880"/>
                <a:ext cx="2359406" cy="461665"/>
              </a:xfrm>
              <a:prstGeom prst="rect">
                <a:avLst/>
              </a:prstGeom>
              <a:blipFill>
                <a:blip r:embed="rId9"/>
                <a:stretch>
                  <a:fillRect l="-3876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5D42FD-4655-4E7B-83BA-228053B64F0C}"/>
                  </a:ext>
                </a:extLst>
              </p:cNvPr>
              <p:cNvSpPr/>
              <p:nvPr/>
            </p:nvSpPr>
            <p:spPr>
              <a:xfrm>
                <a:off x="473438" y="1038173"/>
                <a:ext cx="548818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1.3.2 </a:t>
                </a:r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数据拟合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已知数据点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zh-CN" altLang="en-US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425D42FD-4655-4E7B-83BA-228053B64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38" y="1038173"/>
                <a:ext cx="5488185" cy="830997"/>
              </a:xfrm>
              <a:prstGeom prst="rect">
                <a:avLst/>
              </a:prstGeom>
              <a:blipFill>
                <a:blip r:embed="rId10"/>
                <a:stretch>
                  <a:fillRect l="-1778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CB43578B-F20D-4AC2-8E65-FC8D96B0A32A}"/>
              </a:ext>
            </a:extLst>
          </p:cNvPr>
          <p:cNvGrpSpPr/>
          <p:nvPr/>
        </p:nvGrpSpPr>
        <p:grpSpPr>
          <a:xfrm>
            <a:off x="442017" y="4044779"/>
            <a:ext cx="6530135" cy="817981"/>
            <a:chOff x="989838" y="4294528"/>
            <a:chExt cx="6530135" cy="81798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9FCCA88-1909-4C41-9A7C-5DE76FD03A31}"/>
                </a:ext>
              </a:extLst>
            </p:cNvPr>
            <p:cNvSpPr/>
            <p:nvPr/>
          </p:nvSpPr>
          <p:spPr>
            <a:xfrm>
              <a:off x="989838" y="4472687"/>
              <a:ext cx="20697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最小二乘法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292C6E5-1420-4D98-8E3E-CF79FCB195F6}"/>
                    </a:ext>
                  </a:extLst>
                </p:cNvPr>
                <p:cNvSpPr txBox="1"/>
                <p:nvPr/>
              </p:nvSpPr>
              <p:spPr>
                <a:xfrm>
                  <a:off x="2666059" y="4294528"/>
                  <a:ext cx="4853914" cy="817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b="1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𝑇</m:t>
                                            </m:r>
                                          </m:sup>
                                        </m:sSubSup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zh-CN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7292C6E5-1420-4D98-8E3E-CF79FCB19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059" y="4294528"/>
                  <a:ext cx="4853914" cy="81798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7FED2D7-AD8B-4DC5-BEA5-B4D003533E7F}"/>
              </a:ext>
            </a:extLst>
          </p:cNvPr>
          <p:cNvGrpSpPr/>
          <p:nvPr/>
        </p:nvGrpSpPr>
        <p:grpSpPr>
          <a:xfrm>
            <a:off x="427906" y="4891544"/>
            <a:ext cx="7048740" cy="817981"/>
            <a:chOff x="982556" y="5032734"/>
            <a:chExt cx="7048740" cy="81798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602B4F-098A-4514-9FA1-C028EF1494E8}"/>
                </a:ext>
              </a:extLst>
            </p:cNvPr>
            <p:cNvSpPr/>
            <p:nvPr/>
          </p:nvSpPr>
          <p:spPr>
            <a:xfrm>
              <a:off x="982556" y="5221771"/>
              <a:ext cx="33009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极小化绝对偏差之和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D59DF3D-0FCD-4E86-9868-51501E874AD6}"/>
                    </a:ext>
                  </a:extLst>
                </p:cNvPr>
                <p:cNvSpPr txBox="1"/>
                <p:nvPr/>
              </p:nvSpPr>
              <p:spPr>
                <a:xfrm>
                  <a:off x="4116355" y="5032734"/>
                  <a:ext cx="3914941" cy="817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D59DF3D-0FCD-4E86-9868-51501E874A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355" y="5032734"/>
                  <a:ext cx="3914941" cy="81798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8EB9184-CDAE-43EE-BB62-777261F5B0E4}"/>
              </a:ext>
            </a:extLst>
          </p:cNvPr>
          <p:cNvGrpSpPr/>
          <p:nvPr/>
        </p:nvGrpSpPr>
        <p:grpSpPr>
          <a:xfrm>
            <a:off x="427906" y="5850746"/>
            <a:ext cx="7174674" cy="630237"/>
            <a:chOff x="960522" y="5891953"/>
            <a:chExt cx="7174674" cy="630237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EC8E6CB-E51A-4163-9864-A43C5056E34E}"/>
                </a:ext>
              </a:extLst>
            </p:cNvPr>
            <p:cNvSpPr/>
            <p:nvPr/>
          </p:nvSpPr>
          <p:spPr>
            <a:xfrm>
              <a:off x="960522" y="5904821"/>
              <a:ext cx="33009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l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极小化最大绝对偏差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8B03911-C3F9-48C0-BB3E-162A06B315C8}"/>
                    </a:ext>
                  </a:extLst>
                </p:cNvPr>
                <p:cNvSpPr txBox="1"/>
                <p:nvPr/>
              </p:nvSpPr>
              <p:spPr>
                <a:xfrm>
                  <a:off x="3902283" y="5891953"/>
                  <a:ext cx="4232913" cy="630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=1,⋯,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bSup>
                                    <m:r>
                                      <a:rPr lang="en-US" altLang="zh-CN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E8B03911-C3F9-48C0-BB3E-162A06B315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2283" y="5891953"/>
                  <a:ext cx="4232913" cy="63023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CC05B77D-4755-4A23-B63C-0DB7AB37F82C}"/>
              </a:ext>
            </a:extLst>
          </p:cNvPr>
          <p:cNvSpPr txBox="1"/>
          <p:nvPr/>
        </p:nvSpPr>
        <p:spPr>
          <a:xfrm>
            <a:off x="7095578" y="4048997"/>
            <a:ext cx="1483519" cy="83099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等价于解法方程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FA6176E-14B8-460B-B01E-4ADB1677D616}"/>
              </a:ext>
            </a:extLst>
          </p:cNvPr>
          <p:cNvGrpSpPr/>
          <p:nvPr/>
        </p:nvGrpSpPr>
        <p:grpSpPr>
          <a:xfrm>
            <a:off x="7377493" y="5080581"/>
            <a:ext cx="1728110" cy="1244698"/>
            <a:chOff x="7432578" y="5080581"/>
            <a:chExt cx="1728110" cy="1244698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CEDD0A4-2257-4E8A-8BDA-36D85C0DEBAB}"/>
                </a:ext>
              </a:extLst>
            </p:cNvPr>
            <p:cNvSpPr txBox="1"/>
            <p:nvPr/>
          </p:nvSpPr>
          <p:spPr>
            <a:xfrm>
              <a:off x="7677169" y="5080581"/>
              <a:ext cx="1483519" cy="1200329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等价于线性规划问题</a:t>
              </a:r>
            </a:p>
          </p:txBody>
        </p:sp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2E663688-F24B-4E42-B49F-C0B37FA477C6}"/>
                </a:ext>
              </a:extLst>
            </p:cNvPr>
            <p:cNvSpPr/>
            <p:nvPr/>
          </p:nvSpPr>
          <p:spPr bwMode="auto">
            <a:xfrm>
              <a:off x="7432578" y="5080581"/>
              <a:ext cx="278400" cy="1244698"/>
            </a:xfrm>
            <a:prstGeom prst="rightBrac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46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0" grpId="0"/>
      <p:bldP spid="21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FC370A90-893C-4E53-8609-432BEF18513D}"/>
              </a:ext>
            </a:extLst>
          </p:cNvPr>
          <p:cNvGrpSpPr/>
          <p:nvPr/>
        </p:nvGrpSpPr>
        <p:grpSpPr>
          <a:xfrm>
            <a:off x="4950891" y="5525621"/>
            <a:ext cx="3615092" cy="982850"/>
            <a:chOff x="4950891" y="5525621"/>
            <a:chExt cx="3615092" cy="982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D4022A3-6BB5-4843-B204-769CAAA57715}"/>
                    </a:ext>
                  </a:extLst>
                </p:cNvPr>
                <p:cNvSpPr txBox="1"/>
                <p:nvPr/>
              </p:nvSpPr>
              <p:spPr>
                <a:xfrm>
                  <a:off x="4950891" y="6134138"/>
                  <a:ext cx="3615092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+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CD4022A3-6BB5-4843-B204-769CAAA57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0891" y="6134138"/>
                  <a:ext cx="3615092" cy="374333"/>
                </a:xfrm>
                <a:prstGeom prst="rect">
                  <a:avLst/>
                </a:prstGeom>
                <a:blipFill>
                  <a:blip r:embed="rId3"/>
                  <a:stretch>
                    <a:fillRect l="-5059" t="-22581" r="-675" b="-483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4500244-7828-4C79-8415-B631B55CC1A0}"/>
                </a:ext>
              </a:extLst>
            </p:cNvPr>
            <p:cNvGrpSpPr/>
            <p:nvPr/>
          </p:nvGrpSpPr>
          <p:grpSpPr>
            <a:xfrm>
              <a:off x="5080132" y="5525621"/>
              <a:ext cx="1765425" cy="510120"/>
              <a:chOff x="3959768" y="3668734"/>
              <a:chExt cx="1765425" cy="510120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FCF1AA16-B53C-4F96-A62D-A8D2218C3E51}"/>
                  </a:ext>
                </a:extLst>
              </p:cNvPr>
              <p:cNvSpPr txBox="1"/>
              <p:nvPr/>
            </p:nvSpPr>
            <p:spPr>
              <a:xfrm>
                <a:off x="4322594" y="3668734"/>
                <a:ext cx="140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凸松弛</a:t>
                </a:r>
              </a:p>
            </p:txBody>
          </p:sp>
          <p:sp>
            <p:nvSpPr>
              <p:cNvPr id="34" name="箭头: 右 33">
                <a:extLst>
                  <a:ext uri="{FF2B5EF4-FFF2-40B4-BE49-F238E27FC236}">
                    <a16:creationId xmlns:a16="http://schemas.microsoft.com/office/drawing/2014/main" id="{E8710667-357C-4BCB-AD24-654A7772CA35}"/>
                  </a:ext>
                </a:extLst>
              </p:cNvPr>
              <p:cNvSpPr/>
              <p:nvPr/>
            </p:nvSpPr>
            <p:spPr bwMode="auto">
              <a:xfrm rot="1534723">
                <a:off x="3959768" y="4088508"/>
                <a:ext cx="937588" cy="90346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5" name="Rectangle 2"/>
          <p:cNvSpPr txBox="1">
            <a:spLocks/>
          </p:cNvSpPr>
          <p:nvPr/>
        </p:nvSpPr>
        <p:spPr bwMode="auto">
          <a:xfrm>
            <a:off x="805945" y="-28289"/>
            <a:ext cx="77600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C00000"/>
                </a:solidFill>
                <a:ea typeface="黑体" pitchFamily="2" charset="-122"/>
              </a:rPr>
              <a:t>表述</a:t>
            </a:r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优化问题</a:t>
            </a:r>
            <a:r>
              <a:rPr kumimoji="0" lang="en-US" altLang="zh-CN" kern="0" dirty="0">
                <a:solidFill>
                  <a:srgbClr val="0070C0"/>
                </a:solidFill>
                <a:ea typeface="黑体" pitchFamily="2" charset="-122"/>
              </a:rPr>
              <a:t>(</a:t>
            </a:r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续</a:t>
            </a:r>
            <a:r>
              <a:rPr kumimoji="0" lang="en-US" altLang="zh-CN" kern="0" dirty="0">
                <a:solidFill>
                  <a:srgbClr val="0070C0"/>
                </a:solidFill>
                <a:ea typeface="黑体" pitchFamily="2" charset="-122"/>
              </a:rPr>
              <a:t>2)</a:t>
            </a:r>
            <a:endParaRPr kumimoji="0" lang="zh-CN" altLang="en-US" kern="0" dirty="0">
              <a:solidFill>
                <a:srgbClr val="0070C0"/>
              </a:solidFill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27E7652-83AA-4F40-987F-3045A59EB76D}"/>
                  </a:ext>
                </a:extLst>
              </p:cNvPr>
              <p:cNvSpPr/>
              <p:nvPr/>
            </p:nvSpPr>
            <p:spPr>
              <a:xfrm>
                <a:off x="914400" y="1128939"/>
                <a:ext cx="4342214" cy="4682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典型选取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仿射函数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altLang="zh-CN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27E7652-83AA-4F40-987F-3045A59EB7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28939"/>
                <a:ext cx="4342214" cy="468205"/>
              </a:xfrm>
              <a:prstGeom prst="rect">
                <a:avLst/>
              </a:prstGeom>
              <a:blipFill>
                <a:blip r:embed="rId4"/>
                <a:stretch>
                  <a:fillRect l="-2107" t="-12987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7CF83D-A20D-403D-80ED-14FB221AC4BF}"/>
                  </a:ext>
                </a:extLst>
              </p:cNvPr>
              <p:cNvSpPr/>
              <p:nvPr/>
            </p:nvSpPr>
            <p:spPr>
              <a:xfrm>
                <a:off x="883846" y="1542907"/>
                <a:ext cx="35557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是待定参数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87CF83D-A20D-403D-80ED-14FB221AC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46" y="1542907"/>
                <a:ext cx="3555782" cy="461665"/>
              </a:xfrm>
              <a:prstGeom prst="rect">
                <a:avLst/>
              </a:prstGeom>
              <a:blipFill>
                <a:blip r:embed="rId5"/>
                <a:stretch>
                  <a:fillRect l="-2744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1DB1F7-FFFF-420F-90C3-12BFB49B4161}"/>
                  </a:ext>
                </a:extLst>
              </p:cNvPr>
              <p:cNvSpPr/>
              <p:nvPr/>
            </p:nvSpPr>
            <p:spPr>
              <a:xfrm>
                <a:off x="914400" y="2524063"/>
                <a:ext cx="63016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先验知识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是稀疏向量，即有很多分量是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F41DB1F7-FFFF-420F-90C3-12BFB49B41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524063"/>
                <a:ext cx="6301648" cy="461665"/>
              </a:xfrm>
              <a:prstGeom prst="rect">
                <a:avLst/>
              </a:prstGeom>
              <a:blipFill>
                <a:blip r:embed="rId6"/>
                <a:stretch>
                  <a:fillRect l="-145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34C6E7-6992-449B-93F9-D4EA9B12F175}"/>
                  </a:ext>
                </a:extLst>
              </p:cNvPr>
              <p:cNvSpPr txBox="1"/>
              <p:nvPr/>
            </p:nvSpPr>
            <p:spPr>
              <a:xfrm>
                <a:off x="969484" y="2148269"/>
                <a:ext cx="2403313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假设</a:t>
                </a:r>
                <a:r>
                  <a:rPr lang="en-US" altLang="zh-CN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b="0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134C6E7-6992-449B-93F9-D4EA9B12F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84" y="2148269"/>
                <a:ext cx="2403313" cy="461665"/>
              </a:xfrm>
              <a:prstGeom prst="rect">
                <a:avLst/>
              </a:prstGeom>
              <a:blipFill>
                <a:blip r:embed="rId7"/>
                <a:stretch>
                  <a:fillRect l="-380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AE2904E3-DDEC-4171-A3CE-7D1760322E63}"/>
              </a:ext>
            </a:extLst>
          </p:cNvPr>
          <p:cNvGrpSpPr/>
          <p:nvPr/>
        </p:nvGrpSpPr>
        <p:grpSpPr>
          <a:xfrm>
            <a:off x="4617073" y="1083578"/>
            <a:ext cx="3918356" cy="1297396"/>
            <a:chOff x="4957360" y="4109292"/>
            <a:chExt cx="3918356" cy="1297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8CF024C-424D-447C-8AC7-DCFC95C61DA6}"/>
                    </a:ext>
                  </a:extLst>
                </p:cNvPr>
                <p:cNvSpPr txBox="1"/>
                <p:nvPr/>
              </p:nvSpPr>
              <p:spPr>
                <a:xfrm>
                  <a:off x="4957360" y="4109292"/>
                  <a:ext cx="1982681" cy="1266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bSup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Sup>
                                    <m:sSubSupPr>
                                      <m:ctrlP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en-US" altLang="zh-CN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b>
                                    <m:sup>
                                      <m:r>
                                        <a:rPr lang="en-US" altLang="zh-CN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sup>
                                  </m:sSubSup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B8CF024C-424D-447C-8AC7-DCFC95C61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7360" y="4109292"/>
                  <a:ext cx="1982681" cy="126618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4031406-AD4B-4272-95F8-1E36B6E7F880}"/>
                    </a:ext>
                  </a:extLst>
                </p:cNvPr>
                <p:cNvSpPr txBox="1"/>
                <p:nvPr/>
              </p:nvSpPr>
              <p:spPr>
                <a:xfrm>
                  <a:off x="6893035" y="4140508"/>
                  <a:ext cx="1982681" cy="12661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4031406-AD4B-4272-95F8-1E36B6E7F8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35" y="4140508"/>
                  <a:ext cx="1982681" cy="126618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DAC834-4419-4729-9B9A-0B8BD73BD31E}"/>
                  </a:ext>
                </a:extLst>
              </p:cNvPr>
              <p:cNvSpPr/>
              <p:nvPr/>
            </p:nvSpPr>
            <p:spPr>
              <a:xfrm>
                <a:off x="4572000" y="2884456"/>
                <a:ext cx="4105868" cy="517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=1,⋯,</m:t>
                            </m:r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4DAC834-4419-4729-9B9A-0B8BD73BD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884456"/>
                <a:ext cx="4105868" cy="517834"/>
              </a:xfrm>
              <a:prstGeom prst="rect">
                <a:avLst/>
              </a:prstGeom>
              <a:blipFill>
                <a:blip r:embed="rId11"/>
                <a:stretch>
                  <a:fillRect t="-4706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59E772-A8B8-4513-9B6C-A4F9B541A33F}"/>
              </a:ext>
            </a:extLst>
          </p:cNvPr>
          <p:cNvGrpSpPr/>
          <p:nvPr/>
        </p:nvGrpSpPr>
        <p:grpSpPr>
          <a:xfrm>
            <a:off x="1206733" y="5585104"/>
            <a:ext cx="3934175" cy="967034"/>
            <a:chOff x="853439" y="5571521"/>
            <a:chExt cx="3934175" cy="967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7B66C78-E01D-43FD-8969-CE74119236E7}"/>
                    </a:ext>
                  </a:extLst>
                </p:cNvPr>
                <p:cNvSpPr txBox="1"/>
                <p:nvPr/>
              </p:nvSpPr>
              <p:spPr>
                <a:xfrm>
                  <a:off x="976250" y="5571521"/>
                  <a:ext cx="3811364" cy="374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+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7B66C78-E01D-43FD-8969-CE7411923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250" y="5571521"/>
                  <a:ext cx="3811364" cy="374333"/>
                </a:xfrm>
                <a:prstGeom prst="rect">
                  <a:avLst/>
                </a:prstGeom>
                <a:blipFill>
                  <a:blip r:embed="rId16"/>
                  <a:stretch>
                    <a:fillRect l="-4800" t="-22581" b="-483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5B39AA9-13D0-40A7-AA7E-514FF05B58AA}"/>
                    </a:ext>
                  </a:extLst>
                </p:cNvPr>
                <p:cNvSpPr/>
                <p:nvPr/>
              </p:nvSpPr>
              <p:spPr>
                <a:xfrm>
                  <a:off x="853439" y="6076890"/>
                  <a:ext cx="307904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𝜆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是正参数</a:t>
                  </a:r>
                  <a:r>
                    <a:rPr lang="en-US" altLang="zh-CN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5B39AA9-13D0-40A7-AA7E-514FF05B5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39" y="6076890"/>
                  <a:ext cx="3079048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3168" t="-14474" r="-2178" b="-2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3CE6323-43FA-4D83-B39F-95C3A909958B}"/>
              </a:ext>
            </a:extLst>
          </p:cNvPr>
          <p:cNvGrpSpPr/>
          <p:nvPr/>
        </p:nvGrpSpPr>
        <p:grpSpPr>
          <a:xfrm>
            <a:off x="914400" y="3034450"/>
            <a:ext cx="3017877" cy="1216569"/>
            <a:chOff x="914400" y="3034450"/>
            <a:chExt cx="3017877" cy="12165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642BA60-883B-41A4-82AF-6B6B5DA470A5}"/>
                    </a:ext>
                  </a:extLst>
                </p:cNvPr>
                <p:cNvSpPr txBox="1"/>
                <p:nvPr/>
              </p:nvSpPr>
              <p:spPr>
                <a:xfrm>
                  <a:off x="1347452" y="3512355"/>
                  <a:ext cx="2333396" cy="738664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subject to 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B642BA60-883B-41A4-82AF-6B6B5DA47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7452" y="3512355"/>
                  <a:ext cx="2333396" cy="738664"/>
                </a:xfrm>
                <a:prstGeom prst="rect">
                  <a:avLst/>
                </a:prstGeom>
                <a:blipFill>
                  <a:blip r:embed="rId18"/>
                  <a:stretch>
                    <a:fillRect l="-7833" t="-12397" r="-2872" b="-247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BD3A147-826E-48EB-A61F-9DE302A2D5AF}"/>
                </a:ext>
              </a:extLst>
            </p:cNvPr>
            <p:cNvSpPr txBox="1"/>
            <p:nvPr/>
          </p:nvSpPr>
          <p:spPr>
            <a:xfrm>
              <a:off x="914400" y="3034450"/>
              <a:ext cx="3017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观测数据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无噪声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00AC5ED7-F63B-469B-ACE2-8A43174AD19A}"/>
              </a:ext>
            </a:extLst>
          </p:cNvPr>
          <p:cNvGrpSpPr/>
          <p:nvPr/>
        </p:nvGrpSpPr>
        <p:grpSpPr>
          <a:xfrm>
            <a:off x="3903949" y="3447448"/>
            <a:ext cx="3747624" cy="738664"/>
            <a:chOff x="3903949" y="3447448"/>
            <a:chExt cx="3747624" cy="7386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880440-67FE-4573-943F-336CAC4CE553}"/>
                    </a:ext>
                  </a:extLst>
                </p:cNvPr>
                <p:cNvSpPr txBox="1"/>
                <p:nvPr/>
              </p:nvSpPr>
              <p:spPr>
                <a:xfrm>
                  <a:off x="5318177" y="3447448"/>
                  <a:ext cx="2333396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subject to 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880440-67FE-4573-943F-336CAC4CE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177" y="3447448"/>
                  <a:ext cx="2333396" cy="738664"/>
                </a:xfrm>
                <a:prstGeom prst="rect">
                  <a:avLst/>
                </a:prstGeom>
                <a:blipFill>
                  <a:blip r:embed="rId19"/>
                  <a:stretch>
                    <a:fillRect l="-7833" t="-13223" r="-2872" b="-239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F0DA5A5-89F3-49E4-B477-E2ADE0351D5E}"/>
                </a:ext>
              </a:extLst>
            </p:cNvPr>
            <p:cNvGrpSpPr/>
            <p:nvPr/>
          </p:nvGrpSpPr>
          <p:grpSpPr>
            <a:xfrm>
              <a:off x="3903949" y="3470428"/>
              <a:ext cx="1402599" cy="576222"/>
              <a:chOff x="3870898" y="3470428"/>
              <a:chExt cx="1402599" cy="576222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4168B01-CE60-4CD0-97E5-85305ECF2A94}"/>
                  </a:ext>
                </a:extLst>
              </p:cNvPr>
              <p:cNvSpPr txBox="1"/>
              <p:nvPr/>
            </p:nvSpPr>
            <p:spPr>
              <a:xfrm>
                <a:off x="3870898" y="3470428"/>
                <a:ext cx="140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凸松弛</a:t>
                </a:r>
              </a:p>
            </p:txBody>
          </p:sp>
          <p:sp>
            <p:nvSpPr>
              <p:cNvPr id="10" name="箭头: 右 9">
                <a:extLst>
                  <a:ext uri="{FF2B5EF4-FFF2-40B4-BE49-F238E27FC236}">
                    <a16:creationId xmlns:a16="http://schemas.microsoft.com/office/drawing/2014/main" id="{05D535B1-E756-4FDA-9A7B-F59E357DC36B}"/>
                  </a:ext>
                </a:extLst>
              </p:cNvPr>
              <p:cNvSpPr/>
              <p:nvPr/>
            </p:nvSpPr>
            <p:spPr bwMode="auto">
              <a:xfrm>
                <a:off x="3932277" y="3900546"/>
                <a:ext cx="990184" cy="146104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F8EA69D7-A677-41D4-BF01-5D96501C2A65}"/>
              </a:ext>
            </a:extLst>
          </p:cNvPr>
          <p:cNvGrpSpPr/>
          <p:nvPr/>
        </p:nvGrpSpPr>
        <p:grpSpPr>
          <a:xfrm>
            <a:off x="908106" y="4267259"/>
            <a:ext cx="3157118" cy="1162209"/>
            <a:chOff x="908106" y="4267259"/>
            <a:chExt cx="3157118" cy="1162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258EC43-4F5A-404B-8950-9338DC86BB8E}"/>
                    </a:ext>
                  </a:extLst>
                </p:cNvPr>
                <p:cNvSpPr txBox="1"/>
                <p:nvPr/>
              </p:nvSpPr>
              <p:spPr>
                <a:xfrm>
                  <a:off x="1356726" y="4685803"/>
                  <a:ext cx="2708498" cy="743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subject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5258EC43-4F5A-404B-8950-9338DC86B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726" y="4685803"/>
                  <a:ext cx="2708498" cy="743665"/>
                </a:xfrm>
                <a:prstGeom prst="rect">
                  <a:avLst/>
                </a:prstGeom>
                <a:blipFill>
                  <a:blip r:embed="rId20"/>
                  <a:stretch>
                    <a:fillRect l="-6982" t="-12295" b="-237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E4ADAD3-F51C-4005-919A-D46142547D5E}"/>
                </a:ext>
              </a:extLst>
            </p:cNvPr>
            <p:cNvSpPr txBox="1"/>
            <p:nvPr/>
          </p:nvSpPr>
          <p:spPr>
            <a:xfrm>
              <a:off x="908106" y="4267259"/>
              <a:ext cx="30178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观测数据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有噪声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0538A1F-9C99-4CF7-966A-DD43D14D22F9}"/>
              </a:ext>
            </a:extLst>
          </p:cNvPr>
          <p:cNvGrpSpPr/>
          <p:nvPr/>
        </p:nvGrpSpPr>
        <p:grpSpPr>
          <a:xfrm>
            <a:off x="4053674" y="4685803"/>
            <a:ext cx="3973001" cy="743665"/>
            <a:chOff x="4053674" y="4685803"/>
            <a:chExt cx="3973001" cy="743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86F2B3A-64B9-470E-8509-1238D20DB9D9}"/>
                    </a:ext>
                  </a:extLst>
                </p:cNvPr>
                <p:cNvSpPr txBox="1"/>
                <p:nvPr/>
              </p:nvSpPr>
              <p:spPr>
                <a:xfrm>
                  <a:off x="5318177" y="4685803"/>
                  <a:ext cx="2708498" cy="7436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𝑨𝒙</m:t>
                              </m:r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a14:m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dirty="0">
                      <a:solidFill>
                        <a:schemeClr val="tx1"/>
                      </a:solidFill>
                    </a:rPr>
                    <a:t>subject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986F2B3A-64B9-470E-8509-1238D20DB9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177" y="4685803"/>
                  <a:ext cx="2708498" cy="743665"/>
                </a:xfrm>
                <a:prstGeom prst="rect">
                  <a:avLst/>
                </a:prstGeom>
                <a:blipFill>
                  <a:blip r:embed="rId21"/>
                  <a:stretch>
                    <a:fillRect l="-6742" t="-12295" b="-237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976E817-A434-4BE6-816C-B0737FA96E0D}"/>
                </a:ext>
              </a:extLst>
            </p:cNvPr>
            <p:cNvGrpSpPr/>
            <p:nvPr/>
          </p:nvGrpSpPr>
          <p:grpSpPr>
            <a:xfrm>
              <a:off x="4053674" y="4710014"/>
              <a:ext cx="1402599" cy="576222"/>
              <a:chOff x="3870898" y="3470428"/>
              <a:chExt cx="1402599" cy="576222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DEC6CA8-3A07-40EC-A623-76C278BFA7C4}"/>
                  </a:ext>
                </a:extLst>
              </p:cNvPr>
              <p:cNvSpPr txBox="1"/>
              <p:nvPr/>
            </p:nvSpPr>
            <p:spPr>
              <a:xfrm>
                <a:off x="3870898" y="3470428"/>
                <a:ext cx="140259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凸松弛</a:t>
                </a:r>
              </a:p>
            </p:txBody>
          </p:sp>
          <p:sp>
            <p:nvSpPr>
              <p:cNvPr id="31" name="箭头: 右 30">
                <a:extLst>
                  <a:ext uri="{FF2B5EF4-FFF2-40B4-BE49-F238E27FC236}">
                    <a16:creationId xmlns:a16="http://schemas.microsoft.com/office/drawing/2014/main" id="{3F22ACA8-1315-4BB5-BA5E-A460376FDB92}"/>
                  </a:ext>
                </a:extLst>
              </p:cNvPr>
              <p:cNvSpPr/>
              <p:nvPr/>
            </p:nvSpPr>
            <p:spPr bwMode="auto">
              <a:xfrm>
                <a:off x="3932277" y="3894904"/>
                <a:ext cx="887960" cy="151746"/>
              </a:xfrm>
              <a:prstGeom prst="right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b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rgbClr val="000066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445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4C50E9-BB9E-48DC-B7C9-CCA1199B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课程目标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FBD77A8-DB47-4D9D-B1D9-A9CD9788B5D9}"/>
              </a:ext>
            </a:extLst>
          </p:cNvPr>
          <p:cNvSpPr/>
          <p:nvPr/>
        </p:nvSpPr>
        <p:spPr>
          <a:xfrm>
            <a:off x="603174" y="1417638"/>
            <a:ext cx="793765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凸集、凸函数和凸优化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相关的基本概念和结论、研究与次可微函数演算相关的概念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理解凸性在应用数学，特别是最优化中的核心作用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如何刻画非线性优化的各种类型的解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，理解约束品性在刻画约束非线性优化问题的解中的核心作用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通过提供的几何讨论，获取对对偶性的基本理解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(次)梯度法和牛顿法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在非线性优化问题数值解方法中的核心地位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理解且能使用针对非线性优化问题数值解的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通用方法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能够将课程中的概念和方法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到其它科学研究领域，和应用到实践中求解非线性优化问题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熟悉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能用来求解非线性优化问题的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各种软件</a:t>
            </a:r>
          </a:p>
        </p:txBody>
      </p:sp>
    </p:spTree>
    <p:extLst>
      <p:ext uri="{BB962C8B-B14F-4D97-AF65-F5344CB8AC3E}">
        <p14:creationId xmlns:p14="http://schemas.microsoft.com/office/powerpoint/2010/main" val="2208789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/>
          </p:cNvSpPr>
          <p:nvPr/>
        </p:nvSpPr>
        <p:spPr bwMode="auto">
          <a:xfrm>
            <a:off x="833119" y="0"/>
            <a:ext cx="776003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0" lang="zh-CN" altLang="en-US" kern="0" dirty="0">
                <a:solidFill>
                  <a:srgbClr val="0070C0"/>
                </a:solidFill>
                <a:ea typeface="黑体" pitchFamily="2" charset="-122"/>
              </a:rPr>
              <a:t>课程主要内容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81A61B-5610-418C-B4A1-C995C8949737}"/>
              </a:ext>
            </a:extLst>
          </p:cNvPr>
          <p:cNvSpPr/>
          <p:nvPr/>
        </p:nvSpPr>
        <p:spPr>
          <a:xfrm>
            <a:off x="989838" y="1326587"/>
            <a:ext cx="60324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使得一个优化问题变得困难的原因是什么？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27E7652-83AA-4F40-987F-3045A59EB76D}"/>
              </a:ext>
            </a:extLst>
          </p:cNvPr>
          <p:cNvSpPr/>
          <p:nvPr/>
        </p:nvSpPr>
        <p:spPr>
          <a:xfrm>
            <a:off x="980262" y="1812133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困难的可能来源：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非凸性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、非光滑性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F59675-F97F-4599-9313-25A531D35655}"/>
              </a:ext>
            </a:extLst>
          </p:cNvPr>
          <p:cNvGrpSpPr/>
          <p:nvPr/>
        </p:nvGrpSpPr>
        <p:grpSpPr>
          <a:xfrm>
            <a:off x="3046162" y="2284815"/>
            <a:ext cx="1861851" cy="706271"/>
            <a:chOff x="3046162" y="2284815"/>
            <a:chExt cx="1861851" cy="706271"/>
          </a:xfrm>
        </p:grpSpPr>
        <p:sp>
          <p:nvSpPr>
            <p:cNvPr id="4" name="箭头: 下 3">
              <a:extLst>
                <a:ext uri="{FF2B5EF4-FFF2-40B4-BE49-F238E27FC236}">
                  <a16:creationId xmlns:a16="http://schemas.microsoft.com/office/drawing/2014/main" id="{F755479D-F21F-4AB3-9DBE-713F80F72F5F}"/>
                </a:ext>
              </a:extLst>
            </p:cNvPr>
            <p:cNvSpPr/>
            <p:nvPr/>
          </p:nvSpPr>
          <p:spPr bwMode="auto">
            <a:xfrm>
              <a:off x="3855905" y="2284815"/>
              <a:ext cx="187286" cy="23007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82CE93BD-F501-44D7-9B04-40C59CA2A8DF}"/>
                </a:ext>
              </a:extLst>
            </p:cNvPr>
            <p:cNvSpPr txBox="1"/>
            <p:nvPr/>
          </p:nvSpPr>
          <p:spPr>
            <a:xfrm>
              <a:off x="3046162" y="2529421"/>
              <a:ext cx="18618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凸优化问题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CA22129E-B629-4A3F-92AA-66F953C69066}"/>
              </a:ext>
            </a:extLst>
          </p:cNvPr>
          <p:cNvSpPr txBox="1"/>
          <p:nvPr/>
        </p:nvSpPr>
        <p:spPr>
          <a:xfrm>
            <a:off x="4713138" y="2505123"/>
            <a:ext cx="4039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最优化理论的基础是凸分析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6C4CED-73B0-4F7A-97E2-3D59253D6713}"/>
              </a:ext>
            </a:extLst>
          </p:cNvPr>
          <p:cNvSpPr txBox="1"/>
          <p:nvPr/>
        </p:nvSpPr>
        <p:spPr>
          <a:xfrm>
            <a:off x="1039361" y="3231757"/>
            <a:ext cx="75537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课程内容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凸性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：凸集、凸函数、凸优化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刻画极小点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：最优性条件与对偶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设计各种能得到问题局部极小点的算法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无约束优化问题的算法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(8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约束优化问题的算法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572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95746-57E8-4363-8197-8053FFFF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53"/>
            <a:ext cx="8229600" cy="1143000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课程考核、讲义与参考书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7F420BF-EFF9-43AD-A9A8-20EEE71524DA}"/>
              </a:ext>
            </a:extLst>
          </p:cNvPr>
          <p:cNvSpPr/>
          <p:nvPr/>
        </p:nvSpPr>
        <p:spPr>
          <a:xfrm>
            <a:off x="922662" y="3858354"/>
            <a:ext cx="711138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algn="just">
              <a:spcAft>
                <a:spcPts val="0"/>
              </a:spcAft>
            </a:pPr>
            <a:r>
              <a:rPr lang="zh-CN" altLang="en-US" b="1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推荐参考书</a:t>
            </a:r>
            <a:endParaRPr lang="en-US" altLang="zh-CN" b="1" kern="1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39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刘浩洋、户将、李勇锋、文再文，最优化：建模、算法与理论</a:t>
            </a:r>
            <a:r>
              <a:rPr lang="en-US" altLang="zh-CN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.  </a:t>
            </a:r>
            <a:r>
              <a:rPr lang="zh-CN" altLang="zh-CN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高等教育出版社，</a:t>
            </a:r>
            <a:r>
              <a:rPr lang="en-US" altLang="zh-CN" kern="100" dirty="0">
                <a:solidFill>
                  <a:schemeClr val="tx1"/>
                </a:solidFill>
                <a:cs typeface="Times New Roman" panose="02020603050405020304" pitchFamily="18" charset="0"/>
              </a:rPr>
              <a:t>2020,12.</a:t>
            </a:r>
          </a:p>
          <a:p>
            <a:pPr marL="7239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高立，数值最优化方法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北京大学出版社，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2014.8.</a:t>
            </a:r>
          </a:p>
          <a:p>
            <a:pPr marL="723900" indent="-4572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刘红英，夏勇，周水生，数学规划基础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. </a:t>
            </a:r>
            <a:r>
              <a:rPr lang="zh-CN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北京航空航天大学出版社，</a:t>
            </a:r>
            <a:r>
              <a:rPr lang="en-US" altLang="zh-CN" dirty="0">
                <a:solidFill>
                  <a:schemeClr val="tx1"/>
                </a:solidFill>
                <a:cs typeface="Times New Roman" panose="02020603050405020304" pitchFamily="18" charset="0"/>
              </a:rPr>
              <a:t>2012.10.</a:t>
            </a:r>
            <a:endParaRPr lang="zh-CN" altLang="zh-CN" kern="1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C9497B-E691-4B8B-A197-EF4C973E8E16}"/>
              </a:ext>
            </a:extLst>
          </p:cNvPr>
          <p:cNvSpPr/>
          <p:nvPr/>
        </p:nvSpPr>
        <p:spPr>
          <a:xfrm>
            <a:off x="608683" y="3345888"/>
            <a:ext cx="71113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342900" algn="just">
              <a:spcAft>
                <a:spcPts val="0"/>
              </a:spcAft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提供课程讲义</a:t>
            </a:r>
            <a:r>
              <a:rPr lang="en-US" altLang="zh-CN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和匹配课件</a:t>
            </a:r>
            <a:r>
              <a:rPr lang="en-US" altLang="zh-CN" kern="1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1800" kern="1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207FC7-FFBE-41FF-BA0C-1BEF6E811A82}"/>
              </a:ext>
            </a:extLst>
          </p:cNvPr>
          <p:cNvSpPr/>
          <p:nvPr/>
        </p:nvSpPr>
        <p:spPr>
          <a:xfrm>
            <a:off x="798722" y="1037564"/>
            <a:ext cx="77558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kern="1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成绩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平时作业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20%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、大作业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20%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、期末考试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60%.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平时作业包括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个问题集，平均每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课时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个问题集</a:t>
            </a:r>
            <a:endParaRPr lang="en-US" altLang="zh-CN" kern="1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个大作业</a:t>
            </a:r>
            <a:endParaRPr lang="en-US" altLang="zh-CN" kern="1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期末考试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120</a:t>
            </a:r>
            <a:r>
              <a:rPr lang="zh-CN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分钟的闭卷考试</a:t>
            </a:r>
            <a:endParaRPr lang="en-US" altLang="zh-CN" kern="1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kern="100" dirty="0">
                <a:solidFill>
                  <a:srgbClr val="C0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注意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：期末卷面低于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39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含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，平时作业和大作业的最高分均为</a:t>
            </a:r>
            <a:r>
              <a:rPr lang="en-US" altLang="zh-CN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kern="1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分。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51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4AA65BC-DA31-47B3-AECC-E1DA5D3F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9811"/>
            <a:ext cx="9144000" cy="49380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7771BF-4D7E-4536-B8A0-EF4B2DDF9515}"/>
              </a:ext>
            </a:extLst>
          </p:cNvPr>
          <p:cNvSpPr txBox="1"/>
          <p:nvPr/>
        </p:nvSpPr>
        <p:spPr>
          <a:xfrm>
            <a:off x="451690" y="5898018"/>
            <a:ext cx="8494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红色框里的内容属于最优化理论与方法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II(</a:t>
            </a:r>
            <a:r>
              <a:rPr lang="zh-CN" altLang="en-US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大规模问题的方法</a:t>
            </a:r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B5F5A9-1B93-44E5-9B3E-B974099FFDB6}"/>
              </a:ext>
            </a:extLst>
          </p:cNvPr>
          <p:cNvSpPr txBox="1"/>
          <p:nvPr/>
        </p:nvSpPr>
        <p:spPr>
          <a:xfrm>
            <a:off x="1057616" y="236121"/>
            <a:ext cx="70948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最优化理论</a:t>
            </a:r>
          </a:p>
        </p:txBody>
      </p:sp>
    </p:spTree>
    <p:extLst>
      <p:ext uri="{BB962C8B-B14F-4D97-AF65-F5344CB8AC3E}">
        <p14:creationId xmlns:p14="http://schemas.microsoft.com/office/powerpoint/2010/main" val="283792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FCFE0D-5ADB-476B-BF5C-A473E1A4B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267"/>
            <a:ext cx="9144000" cy="62554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7803D23-D095-41E1-B029-27099BF5DA01}"/>
              </a:ext>
            </a:extLst>
          </p:cNvPr>
          <p:cNvSpPr txBox="1"/>
          <p:nvPr/>
        </p:nvSpPr>
        <p:spPr>
          <a:xfrm>
            <a:off x="1024568" y="92902"/>
            <a:ext cx="7094863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最优化方法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B9AA8B-F885-4A96-9CF1-84879DF22CA3}"/>
              </a:ext>
            </a:extLst>
          </p:cNvPr>
          <p:cNvSpPr txBox="1"/>
          <p:nvPr/>
        </p:nvSpPr>
        <p:spPr>
          <a:xfrm>
            <a:off x="429656" y="747542"/>
            <a:ext cx="4461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红色框里的内容属于</a:t>
            </a:r>
            <a:endParaRPr lang="en-US" altLang="zh-CN" sz="1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最优化理论与方法</a:t>
            </a:r>
            <a:r>
              <a:rPr lang="en-US" altLang="zh-CN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II(</a:t>
            </a:r>
            <a:r>
              <a:rPr lang="zh-CN" altLang="en-US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大规模问题的方法</a:t>
            </a:r>
            <a:r>
              <a:rPr lang="en-US" altLang="zh-CN" sz="18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endParaRPr lang="zh-CN" altLang="en-US" sz="18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38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数学规划问题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FB5075-ECD5-4DCE-AD8C-1B5DE76E2854}"/>
                  </a:ext>
                </a:extLst>
              </p:cNvPr>
              <p:cNvSpPr txBox="1"/>
              <p:nvPr/>
            </p:nvSpPr>
            <p:spPr>
              <a:xfrm>
                <a:off x="955494" y="959795"/>
                <a:ext cx="6118261" cy="1611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ini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ize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eqArr>
                        </m:e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             </m:t>
                              </m:r>
                            </m:e>
                            <m:e/>
                          </m:eqAr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altLang="zh-C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ject</m:t>
                          </m:r>
                          <m: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</m:e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mr>
                      <m:mr>
                        <m:e/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=1,⋯,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mr>
                    </m:m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  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8FB5075-ECD5-4DCE-AD8C-1B5DE76E2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94" y="959795"/>
                <a:ext cx="6118261" cy="1611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426FA7-EAB6-4EBE-BA12-25BE5457348A}"/>
                  </a:ext>
                </a:extLst>
              </p:cNvPr>
              <p:cNvSpPr txBox="1"/>
              <p:nvPr/>
            </p:nvSpPr>
            <p:spPr>
              <a:xfrm>
                <a:off x="877758" y="2524943"/>
                <a:ext cx="7870006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维向量，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: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 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D426FA7-EAB6-4EBE-BA12-25BE54573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758" y="2524943"/>
                <a:ext cx="7870006" cy="491417"/>
              </a:xfrm>
              <a:prstGeom prst="rect">
                <a:avLst/>
              </a:prstGeom>
              <a:blipFill>
                <a:blip r:embed="rId5"/>
                <a:stretch>
                  <a:fillRect l="-1239" t="-13580" r="-3098" b="-17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0002F-43C3-459A-A5A9-0B79C21DEC38}"/>
                  </a:ext>
                </a:extLst>
              </p:cNvPr>
              <p:cNvSpPr txBox="1"/>
              <p:nvPr/>
            </p:nvSpPr>
            <p:spPr>
              <a:xfrm>
                <a:off x="976791" y="3032388"/>
                <a:ext cx="63699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决策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优化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设计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变量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710002F-43C3-459A-A5A9-0B79C21DE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91" y="3032388"/>
                <a:ext cx="6369974" cy="461665"/>
              </a:xfrm>
              <a:prstGeom prst="rect">
                <a:avLst/>
              </a:prstGeom>
              <a:blipFill>
                <a:blip r:embed="rId6"/>
                <a:stretch>
                  <a:fillRect l="-1244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3685FF-4EC4-4174-A21C-005A2214D061}"/>
                  </a:ext>
                </a:extLst>
              </p:cNvPr>
              <p:cNvSpPr txBox="1"/>
              <p:nvPr/>
            </p:nvSpPr>
            <p:spPr>
              <a:xfrm>
                <a:off x="987805" y="3490561"/>
                <a:ext cx="5198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目标函数</a:t>
                </a:r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3685FF-4EC4-4174-A21C-005A2214D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05" y="3490561"/>
                <a:ext cx="5198724" cy="461665"/>
              </a:xfrm>
              <a:prstGeom prst="rect">
                <a:avLst/>
              </a:prstGeom>
              <a:blipFill>
                <a:blip r:embed="rId7"/>
                <a:stretch>
                  <a:fillRect l="-1524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369407-062B-4CC6-9438-0057562F2DB0}"/>
                  </a:ext>
                </a:extLst>
              </p:cNvPr>
              <p:cNvSpPr txBox="1"/>
              <p:nvPr/>
            </p:nvSpPr>
            <p:spPr>
              <a:xfrm>
                <a:off x="998823" y="3937531"/>
                <a:ext cx="7859728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分别是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的等式和不等式约束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7369407-062B-4CC6-9438-0057562F2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23" y="3937531"/>
                <a:ext cx="7859728" cy="491417"/>
              </a:xfrm>
              <a:prstGeom prst="rect">
                <a:avLst/>
              </a:prstGeom>
              <a:blipFill>
                <a:blip r:embed="rId8"/>
                <a:stretch>
                  <a:fillRect l="-1086" t="-13580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DDDCC67-ED75-467B-B016-814647088914}"/>
              </a:ext>
            </a:extLst>
          </p:cNvPr>
          <p:cNvSpPr txBox="1"/>
          <p:nvPr/>
        </p:nvSpPr>
        <p:spPr>
          <a:xfrm>
            <a:off x="7055778" y="3364361"/>
            <a:ext cx="1625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函数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约束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C4D467-CB57-4789-B5EB-8870AF02DB0A}"/>
                  </a:ext>
                </a:extLst>
              </p:cNvPr>
              <p:cNvSpPr txBox="1"/>
              <p:nvPr/>
            </p:nvSpPr>
            <p:spPr>
              <a:xfrm>
                <a:off x="1010579" y="4392218"/>
                <a:ext cx="4442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的简单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集合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约束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C4D467-CB57-4789-B5EB-8870AF02D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579" y="4392218"/>
                <a:ext cx="4442771" cy="461665"/>
              </a:xfrm>
              <a:prstGeom prst="rect">
                <a:avLst/>
              </a:prstGeom>
              <a:blipFill>
                <a:blip r:embed="rId9"/>
                <a:stretch>
                  <a:fillRect l="-1920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2DE61F3B-5379-43B8-A629-9990534F0C26}"/>
              </a:ext>
            </a:extLst>
          </p:cNvPr>
          <p:cNvGrpSpPr/>
          <p:nvPr/>
        </p:nvGrpSpPr>
        <p:grpSpPr>
          <a:xfrm>
            <a:off x="819163" y="4925602"/>
            <a:ext cx="7651965" cy="1611852"/>
            <a:chOff x="819163" y="4925602"/>
            <a:chExt cx="7651965" cy="1611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BB6743-6E03-447F-90D3-5E576FAF46F3}"/>
                    </a:ext>
                  </a:extLst>
                </p:cNvPr>
                <p:cNvSpPr txBox="1"/>
                <p:nvPr/>
              </p:nvSpPr>
              <p:spPr>
                <a:xfrm>
                  <a:off x="819163" y="4925602"/>
                  <a:ext cx="4061310" cy="16118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ini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ize</m:t>
                                </m:r>
                              </m:e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eqArr>
                          </m:e>
                          <m:e>
                            <m:eqArr>
                              <m:eqArr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</m:t>
                                </m:r>
                              </m:e>
                              <m:e/>
                            </m:eqAr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sub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ject</m:t>
                            </m:r>
                            <m: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</a:rPr>
                    <a:t>(MP)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65BB6743-6E03-447F-90D3-5E576FAF4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63" y="4925602"/>
                  <a:ext cx="4061310" cy="161185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EC90EEE-D6ED-4FA6-89F8-350F384D4FA9}"/>
                    </a:ext>
                  </a:extLst>
                </p:cNvPr>
                <p:cNvSpPr/>
                <p:nvPr/>
              </p:nvSpPr>
              <p:spPr>
                <a:xfrm>
                  <a:off x="4928687" y="5293875"/>
                  <a:ext cx="3542441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:endPara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,</m:t>
                        </m:r>
                      </m:oMath>
                    </m:oMathPara>
                  </a14:m>
                  <a:endPara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a14:m>
                  <a:r>
                    <a:rPr lang="en-US" altLang="zh-CN" dirty="0"/>
                    <a:t>, 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</m:sSup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8EC90EEE-D6ED-4FA6-89F8-350F384D4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8687" y="5293875"/>
                  <a:ext cx="3542441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2754" t="-5584" b="-10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52254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基本概念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C4D467-CB57-4789-B5EB-8870AF02DB0A}"/>
              </a:ext>
            </a:extLst>
          </p:cNvPr>
          <p:cNvSpPr txBox="1"/>
          <p:nvPr/>
        </p:nvSpPr>
        <p:spPr>
          <a:xfrm>
            <a:off x="787133" y="999025"/>
            <a:ext cx="736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</a:rPr>
              <a:t>(MP)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可行解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：满足</a:t>
            </a:r>
            <a:r>
              <a:rPr lang="en-US" altLang="zh-CN" dirty="0">
                <a:solidFill>
                  <a:schemeClr val="tx1"/>
                </a:solidFill>
              </a:rPr>
              <a:t>(MP)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的约束条件的点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60902A-D770-4766-B637-8C3968872291}"/>
                  </a:ext>
                </a:extLst>
              </p:cNvPr>
              <p:cNvSpPr txBox="1"/>
              <p:nvPr/>
            </p:nvSpPr>
            <p:spPr>
              <a:xfrm>
                <a:off x="842213" y="2965401"/>
                <a:ext cx="78116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(SCO)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全局极小点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(global minimizer)/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全局解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(global solution)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，如果对所有的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60902A-D770-4766-B637-8C3968872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3" y="2965401"/>
                <a:ext cx="7811669" cy="830997"/>
              </a:xfrm>
              <a:prstGeom prst="rect">
                <a:avLst/>
              </a:prstGeom>
              <a:blipFill>
                <a:blip r:embed="rId5"/>
                <a:stretch>
                  <a:fillRect l="-1014" t="-875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64DE5B-9755-4BA8-9428-FF4DC50F6A52}"/>
                  </a:ext>
                </a:extLst>
              </p:cNvPr>
              <p:cNvSpPr txBox="1"/>
              <p:nvPr/>
            </p:nvSpPr>
            <p:spPr>
              <a:xfrm>
                <a:off x="842217" y="3829449"/>
                <a:ext cx="73653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称集合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：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的最大下界或者下确界是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(SCO)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最优值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:r>
                  <a:rPr lang="en-US" altLang="zh-CN" dirty="0">
                    <a:solidFill>
                      <a:srgbClr val="C00000"/>
                    </a:solidFill>
                    <a:latin typeface="+mj-lt"/>
                    <a:ea typeface="黑体" panose="02010609060101010101" pitchFamily="49" charset="-122"/>
                  </a:rPr>
                  <a:t>optimal value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∗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inf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  <m:r>
                            <a:rPr lang="zh-CN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：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964DE5B-9755-4BA8-9428-FF4DC50F6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17" y="3829449"/>
                <a:ext cx="7365348" cy="1200329"/>
              </a:xfrm>
              <a:prstGeom prst="rect">
                <a:avLst/>
              </a:prstGeom>
              <a:blipFill>
                <a:blip r:embed="rId6"/>
                <a:stretch>
                  <a:fillRect l="-1076" t="-5584" b="-65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8EE51231-C2EA-4C5D-BB72-3CCEB3E0B8D2}"/>
              </a:ext>
            </a:extLst>
          </p:cNvPr>
          <p:cNvGrpSpPr/>
          <p:nvPr/>
        </p:nvGrpSpPr>
        <p:grpSpPr>
          <a:xfrm>
            <a:off x="853232" y="2339512"/>
            <a:ext cx="6802250" cy="641394"/>
            <a:chOff x="853232" y="2339512"/>
            <a:chExt cx="6802250" cy="6413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438677C-1F06-4BA1-9C1A-36E0EED65C64}"/>
                </a:ext>
              </a:extLst>
            </p:cNvPr>
            <p:cNvSpPr txBox="1"/>
            <p:nvPr/>
          </p:nvSpPr>
          <p:spPr>
            <a:xfrm>
              <a:off x="853232" y="2357626"/>
              <a:ext cx="6671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Ø"/>
              </a:pPr>
              <a:r>
                <a:rPr lang="en-US" altLang="zh-CN" dirty="0">
                  <a:solidFill>
                    <a:schemeClr val="tx1"/>
                  </a:solidFill>
                </a:rPr>
                <a:t>(MP)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的紧凑表示：</a:t>
              </a: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      </a:t>
              </a:r>
              <a:r>
                <a: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rPr>
                <a:t>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8E5325D-A9CE-4FAA-87E3-9081F401E698}"/>
                    </a:ext>
                  </a:extLst>
                </p:cNvPr>
                <p:cNvSpPr/>
                <p:nvPr/>
              </p:nvSpPr>
              <p:spPr>
                <a:xfrm>
                  <a:off x="3625789" y="2339512"/>
                  <a:ext cx="4029693" cy="6413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limLow>
                        <m:limLow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min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𝑓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  <m:lim>
                          <m:r>
                            <a:rPr lang="en-US" altLang="zh-C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 </m:t>
                          </m:r>
                        </m:lim>
                      </m:limLow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                        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(SCO)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58E5325D-A9CE-4FAA-87E3-9081F401E6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5789" y="2339512"/>
                  <a:ext cx="4029693" cy="641394"/>
                </a:xfrm>
                <a:prstGeom prst="rect">
                  <a:avLst/>
                </a:prstGeom>
                <a:blipFill>
                  <a:blip r:embed="rId7"/>
                  <a:stretch>
                    <a:fillRect l="-303" t="-7619" r="-1362" b="-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BA7E5F-9C6D-4DCE-AD7B-4D81B4F6F78F}"/>
                  </a:ext>
                </a:extLst>
              </p:cNvPr>
              <p:cNvSpPr txBox="1"/>
              <p:nvPr/>
            </p:nvSpPr>
            <p:spPr>
              <a:xfrm>
                <a:off x="864249" y="4989441"/>
                <a:ext cx="781166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(SCO)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局部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相对极小点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(local/relative minimizer)/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局部解</a:t>
                </a:r>
                <a:r>
                  <a:rPr lang="en-US" altLang="zh-CN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(local solution)</a:t>
                </a:r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，如果存在某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&gt;0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，使得对所有的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𝒙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zh-CN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1BA7E5F-9C6D-4DCE-AD7B-4D81B4F6F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249" y="4989441"/>
                <a:ext cx="7811669" cy="1569660"/>
              </a:xfrm>
              <a:prstGeom prst="rect">
                <a:avLst/>
              </a:prstGeom>
              <a:blipFill>
                <a:blip r:embed="rId8"/>
                <a:stretch>
                  <a:fillRect l="-1093" t="-4651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9B7813-3B05-4229-9F51-FC94E4046676}"/>
                  </a:ext>
                </a:extLst>
              </p:cNvPr>
              <p:cNvSpPr txBox="1"/>
              <p:nvPr/>
            </p:nvSpPr>
            <p:spPr>
              <a:xfrm>
                <a:off x="820179" y="1554408"/>
                <a:ext cx="736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</a:rPr>
                  <a:t>(MP)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可行域</a:t>
                </a:r>
                <a:r>
                  <a:rPr lang="en-US" altLang="zh-CN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可行集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是所有可行点组成的集合：</a:t>
                </a:r>
                <a:endPara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⋂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: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D9B7813-3B05-4229-9F51-FC94E4046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79" y="1554408"/>
                <a:ext cx="7365348" cy="830997"/>
              </a:xfrm>
              <a:prstGeom prst="rect">
                <a:avLst/>
              </a:prstGeom>
              <a:blipFill>
                <a:blip r:embed="rId9"/>
                <a:stretch>
                  <a:fillRect l="-1159" t="-8088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3947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解的存在性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1A2B44-8A7B-4473-960F-90E31D1B8AFD}"/>
                  </a:ext>
                </a:extLst>
              </p:cNvPr>
              <p:cNvSpPr txBox="1"/>
              <p:nvPr/>
            </p:nvSpPr>
            <p:spPr>
              <a:xfrm>
                <a:off x="889326" y="1208491"/>
                <a:ext cx="736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当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(SCO)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存在全局极小点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即使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(SCO)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不存在全局极小点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也可以存在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31A2B44-8A7B-4473-960F-90E31D1B8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6" y="1208491"/>
                <a:ext cx="7365348" cy="830997"/>
              </a:xfrm>
              <a:prstGeom prst="rect">
                <a:avLst/>
              </a:prstGeom>
              <a:blipFill>
                <a:blip r:embed="rId4"/>
                <a:stretch>
                  <a:fillRect l="-1325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2FAA6D-C049-491A-8AB6-BED9C2C0FB51}"/>
                  </a:ext>
                </a:extLst>
              </p:cNvPr>
              <p:cNvSpPr/>
              <p:nvPr/>
            </p:nvSpPr>
            <p:spPr>
              <a:xfrm>
                <a:off x="952384" y="2194803"/>
                <a:ext cx="1374094" cy="689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min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box>
                          <m:box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𝑥</m:t>
                                </m:r>
                              </m:den>
                            </m:f>
                          </m:e>
                        </m:box>
                      </m:e>
                      <m:lim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𝒙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&gt;</m:t>
                        </m:r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</m:t>
                        </m:r>
                      </m:lim>
                    </m:limLow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882FAA6D-C049-491A-8AB6-BED9C2C0FB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84" y="2194803"/>
                <a:ext cx="1374094" cy="689291"/>
              </a:xfrm>
              <a:prstGeom prst="rect">
                <a:avLst/>
              </a:prstGeom>
              <a:blipFill>
                <a:blip r:embed="rId5"/>
                <a:stretch>
                  <a:fillRect l="-6637" t="-9735" b="-5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831B2D7-677B-411A-BEE5-CDCF94A4AED4}"/>
                  </a:ext>
                </a:extLst>
              </p:cNvPr>
              <p:cNvSpPr/>
              <p:nvPr/>
            </p:nvSpPr>
            <p:spPr>
              <a:xfrm>
                <a:off x="3000373" y="2257795"/>
                <a:ext cx="4116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∗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dirty="0"/>
                  <a:t>0,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但是不存在全局极小点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831B2D7-677B-411A-BEE5-CDCF94A4AE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373" y="2257795"/>
                <a:ext cx="4116512" cy="461665"/>
              </a:xfrm>
              <a:prstGeom prst="rect">
                <a:avLst/>
              </a:prstGeom>
              <a:blipFill>
                <a:blip r:embed="rId6"/>
                <a:stretch>
                  <a:fillRect l="-1185" t="-14474" r="-148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5BD31D3A-FE1D-4B5F-998D-9E153FDF88A6}"/>
              </a:ext>
            </a:extLst>
          </p:cNvPr>
          <p:cNvSpPr txBox="1"/>
          <p:nvPr/>
        </p:nvSpPr>
        <p:spPr>
          <a:xfrm>
            <a:off x="952384" y="3198167"/>
            <a:ext cx="5508434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问题：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 (SCO)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何时存在全局解？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0C1D9F8-FDE5-4F96-8B99-D7B67A04EF59}"/>
                  </a:ext>
                </a:extLst>
              </p:cNvPr>
              <p:cNvSpPr txBox="1"/>
              <p:nvPr/>
            </p:nvSpPr>
            <p:spPr>
              <a:xfrm>
                <a:off x="889326" y="4138539"/>
                <a:ext cx="73653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定理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(</a:t>
                </a:r>
                <a:r>
                  <a:rPr lang="en-US" altLang="zh-CN" dirty="0" err="1">
                    <a:solidFill>
                      <a:srgbClr val="C00000"/>
                    </a:solidFill>
                  </a:rPr>
                  <a:t>Weierstrass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 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是非空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紧集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上连续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𝑓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上能取到最大值和最小值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0C1D9F8-FDE5-4F96-8B99-D7B67A04E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6" y="4138539"/>
                <a:ext cx="7365348" cy="830997"/>
              </a:xfrm>
              <a:prstGeom prst="rect">
                <a:avLst/>
              </a:prstGeom>
              <a:blipFill>
                <a:blip r:embed="rId7"/>
                <a:stretch>
                  <a:fillRect l="-1325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1B9CF-E2C7-4212-8C97-D0A87176FD98}"/>
                  </a:ext>
                </a:extLst>
              </p:cNvPr>
              <p:cNvSpPr txBox="1"/>
              <p:nvPr/>
            </p:nvSpPr>
            <p:spPr>
              <a:xfrm>
                <a:off x="889326" y="5217410"/>
                <a:ext cx="36826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</a:t>
                </a:r>
                <a:r>
                  <a:rPr lang="zh-CN" altLang="en-US" dirty="0">
                    <a:solidFill>
                      <a:srgbClr val="7030A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紧集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⟺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是有界闭集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081B9CF-E2C7-4212-8C97-D0A87176F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6" y="5217410"/>
                <a:ext cx="3682674" cy="461665"/>
              </a:xfrm>
              <a:prstGeom prst="rect">
                <a:avLst/>
              </a:prstGeom>
              <a:blipFill>
                <a:blip r:embed="rId8"/>
                <a:stretch>
                  <a:fillRect l="-49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EB915D9-42E7-4BDA-8CC3-B340774D378F}"/>
                  </a:ext>
                </a:extLst>
              </p:cNvPr>
              <p:cNvSpPr txBox="1"/>
              <p:nvPr/>
            </p:nvSpPr>
            <p:spPr>
              <a:xfrm>
                <a:off x="889325" y="5762316"/>
                <a:ext cx="4486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上面的例子中，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是开集且无界</a:t>
                </a: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EB915D9-42E7-4BDA-8CC3-B340774D3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325" y="5762316"/>
                <a:ext cx="4486905" cy="461665"/>
              </a:xfrm>
              <a:prstGeom prst="rect">
                <a:avLst/>
              </a:prstGeom>
              <a:blipFill>
                <a:blip r:embed="rId9"/>
                <a:stretch>
                  <a:fillRect l="-2174" t="-14474" r="-163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8820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8" grpId="0"/>
      <p:bldP spid="2" grpId="0" animBg="1"/>
      <p:bldP spid="1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全局极小点与局部极小点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1A2B44-8A7B-4473-960F-90E31D1B8AFD}"/>
              </a:ext>
            </a:extLst>
          </p:cNvPr>
          <p:cNvSpPr txBox="1"/>
          <p:nvPr/>
        </p:nvSpPr>
        <p:spPr>
          <a:xfrm>
            <a:off x="1474740" y="1509637"/>
            <a:ext cx="5179448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理想：       全局极小点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全局解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5375417-C1E0-46FB-8D4B-0DFF78F08A5C}"/>
              </a:ext>
            </a:extLst>
          </p:cNvPr>
          <p:cNvSpPr txBox="1"/>
          <p:nvPr/>
        </p:nvSpPr>
        <p:spPr>
          <a:xfrm>
            <a:off x="1474740" y="3429000"/>
            <a:ext cx="6194520" cy="46166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理论和算法</a:t>
            </a:r>
            <a:r>
              <a:rPr lang="en-US" altLang="zh-CN" dirty="0">
                <a:solidFill>
                  <a:schemeClr val="tx1"/>
                </a:solidFill>
                <a:latin typeface="+mj-lt"/>
                <a:ea typeface="黑体" panose="02010609060101010101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：一般是针对局部极小点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2FA3F38-78A5-475D-B86D-95F4FBC072EF}"/>
              </a:ext>
            </a:extLst>
          </p:cNvPr>
          <p:cNvGrpSpPr/>
          <p:nvPr/>
        </p:nvGrpSpPr>
        <p:grpSpPr>
          <a:xfrm>
            <a:off x="4759286" y="2347759"/>
            <a:ext cx="2379643" cy="830997"/>
            <a:chOff x="2930487" y="1718988"/>
            <a:chExt cx="2379643" cy="830997"/>
          </a:xfrm>
        </p:grpSpPr>
        <p:sp>
          <p:nvSpPr>
            <p:cNvPr id="3" name="箭头: 下 2">
              <a:extLst>
                <a:ext uri="{FF2B5EF4-FFF2-40B4-BE49-F238E27FC236}">
                  <a16:creationId xmlns:a16="http://schemas.microsoft.com/office/drawing/2014/main" id="{63E24D08-1B15-4426-A8D7-545DB0281C32}"/>
                </a:ext>
              </a:extLst>
            </p:cNvPr>
            <p:cNvSpPr/>
            <p:nvPr/>
          </p:nvSpPr>
          <p:spPr bwMode="auto">
            <a:xfrm rot="10800000">
              <a:off x="2930487" y="1727444"/>
              <a:ext cx="363556" cy="74578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900CF08-66C7-4B83-B6AF-58AA0E9EF8F9}"/>
                </a:ext>
              </a:extLst>
            </p:cNvPr>
            <p:cNvSpPr txBox="1"/>
            <p:nvPr/>
          </p:nvSpPr>
          <p:spPr>
            <a:xfrm>
              <a:off x="3294044" y="1718988"/>
              <a:ext cx="2016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当问题具有某种</a:t>
              </a:r>
              <a:r>
                <a:rPr lang="zh-CN" altLang="en-US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凸性</a:t>
              </a:r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时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F68E40C-8541-4AD0-B758-E2749B9A0950}"/>
              </a:ext>
            </a:extLst>
          </p:cNvPr>
          <p:cNvGrpSpPr/>
          <p:nvPr/>
        </p:nvGrpSpPr>
        <p:grpSpPr>
          <a:xfrm>
            <a:off x="1236072" y="2313834"/>
            <a:ext cx="2381447" cy="830997"/>
            <a:chOff x="453875" y="1851121"/>
            <a:chExt cx="2381447" cy="830997"/>
          </a:xfrm>
        </p:grpSpPr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505D01F7-B998-4B08-89B1-3E0CEBE0A799}"/>
                </a:ext>
              </a:extLst>
            </p:cNvPr>
            <p:cNvSpPr/>
            <p:nvPr/>
          </p:nvSpPr>
          <p:spPr bwMode="auto">
            <a:xfrm>
              <a:off x="2471766" y="1928240"/>
              <a:ext cx="363556" cy="745781"/>
            </a:xfrm>
            <a:prstGeom prst="down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b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rgbClr val="000066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B9FD971-6764-4CF4-A386-65957F4310BE}"/>
                </a:ext>
              </a:extLst>
            </p:cNvPr>
            <p:cNvSpPr txBox="1"/>
            <p:nvPr/>
          </p:nvSpPr>
          <p:spPr>
            <a:xfrm>
              <a:off x="453875" y="1851121"/>
              <a:ext cx="229977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全局极小点也是局部极小点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50FCD220-0CF0-4BA9-B2F4-123869FFA2B1}"/>
              </a:ext>
            </a:extLst>
          </p:cNvPr>
          <p:cNvSpPr txBox="1"/>
          <p:nvPr/>
        </p:nvSpPr>
        <p:spPr>
          <a:xfrm>
            <a:off x="1105463" y="4328862"/>
            <a:ext cx="755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在应用中，对于很多非凸问题，局部极小点也是够用的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815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优化问题的类型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0FCD220-0CF0-4BA9-B2F4-123869FFA2B1}"/>
              </a:ext>
            </a:extLst>
          </p:cNvPr>
          <p:cNvSpPr txBox="1"/>
          <p:nvPr/>
        </p:nvSpPr>
        <p:spPr>
          <a:xfrm>
            <a:off x="886908" y="2931466"/>
            <a:ext cx="755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离散优化与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1A95CA-DE31-49AF-8533-3A6E68CBDCC8}"/>
                  </a:ext>
                </a:extLst>
              </p:cNvPr>
              <p:cNvSpPr/>
              <p:nvPr/>
            </p:nvSpPr>
            <p:spPr>
              <a:xfrm>
                <a:off x="1187231" y="3521882"/>
                <a:ext cx="457234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是离散集合，比如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71A95CA-DE31-49AF-8533-3A6E68CBD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31" y="3521882"/>
                <a:ext cx="4572342" cy="461665"/>
              </a:xfrm>
              <a:prstGeom prst="rect">
                <a:avLst/>
              </a:prstGeom>
              <a:blipFill>
                <a:blip r:embed="rId4"/>
                <a:stretch>
                  <a:fillRect l="-1867" t="-14667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F7D563A-F1B5-47B2-BE80-23A60580A48F}"/>
                  </a:ext>
                </a:extLst>
              </p:cNvPr>
              <p:cNvSpPr/>
              <p:nvPr/>
            </p:nvSpPr>
            <p:spPr>
              <a:xfrm>
                <a:off x="5527903" y="3560755"/>
                <a:ext cx="24652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规划问题</a:t>
                </a:r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F7D563A-F1B5-47B2-BE80-23A60580A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03" y="3560755"/>
                <a:ext cx="2465227" cy="461665"/>
              </a:xfrm>
              <a:prstGeom prst="rect">
                <a:avLst/>
              </a:prstGeom>
              <a:blipFill>
                <a:blip r:embed="rId5"/>
                <a:stretch>
                  <a:fillRect t="-14474" r="-2723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DD1734E-600D-4E61-A149-1925C9CBCB3E}"/>
                  </a:ext>
                </a:extLst>
              </p:cNvPr>
              <p:cNvSpPr/>
              <p:nvPr/>
            </p:nvSpPr>
            <p:spPr>
              <a:xfrm>
                <a:off x="1187230" y="4103537"/>
                <a:ext cx="53626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是连续集合，比如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等</a:t>
                </a:r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CDD1734E-600D-4E61-A149-1925C9CBC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230" y="4103537"/>
                <a:ext cx="5362687" cy="461665"/>
              </a:xfrm>
              <a:prstGeom prst="rect">
                <a:avLst/>
              </a:prstGeom>
              <a:blipFill>
                <a:blip r:embed="rId6"/>
                <a:stretch>
                  <a:fillRect l="-1593" t="-14474" r="-796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03FAA68-BB84-43D1-9BAF-89B6BB007709}"/>
                  </a:ext>
                </a:extLst>
              </p:cNvPr>
              <p:cNvSpPr txBox="1"/>
              <p:nvPr/>
            </p:nvSpPr>
            <p:spPr>
              <a:xfrm>
                <a:off x="886908" y="1111966"/>
                <a:ext cx="75537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无约束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优化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与</a:t>
                </a:r>
                <a:r>
                  <a:rPr lang="zh-CN" altLang="en-US" dirty="0">
                    <a:solidFill>
                      <a:srgbClr val="C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约束</a:t>
                </a:r>
                <a:r>
                  <a: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优化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03FAA68-BB84-43D1-9BAF-89B6BB007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908" y="1111966"/>
                <a:ext cx="7553796" cy="461665"/>
              </a:xfrm>
              <a:prstGeom prst="rect">
                <a:avLst/>
              </a:prstGeom>
              <a:blipFill>
                <a:blip r:embed="rId7"/>
                <a:stretch>
                  <a:fillRect l="-1048" t="-14474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>
            <a:extLst>
              <a:ext uri="{FF2B5EF4-FFF2-40B4-BE49-F238E27FC236}">
                <a16:creationId xmlns:a16="http://schemas.microsoft.com/office/drawing/2014/main" id="{BF41EC9E-6718-4831-9A9B-F9FD80A22C16}"/>
              </a:ext>
            </a:extLst>
          </p:cNvPr>
          <p:cNvSpPr txBox="1"/>
          <p:nvPr/>
        </p:nvSpPr>
        <p:spPr>
          <a:xfrm>
            <a:off x="1187230" y="1702382"/>
            <a:ext cx="7879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比如深度学习中的训练问题通常是无约束极小化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AAF8558-AA11-4DE0-9AD7-0B86D20A03AF}"/>
              </a:ext>
            </a:extLst>
          </p:cNvPr>
          <p:cNvSpPr txBox="1"/>
          <p:nvPr/>
        </p:nvSpPr>
        <p:spPr>
          <a:xfrm>
            <a:off x="1187231" y="2263304"/>
            <a:ext cx="755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管理中出现的问题通常是约束优化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A3B10F1-11BE-4064-8E65-A30DF70F7F97}"/>
              </a:ext>
            </a:extLst>
          </p:cNvPr>
          <p:cNvSpPr/>
          <p:nvPr/>
        </p:nvSpPr>
        <p:spPr>
          <a:xfrm>
            <a:off x="944696" y="5372779"/>
            <a:ext cx="72546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30000"/>
              </a:spcBef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这里的问题类型，相当于先验信息，代表着问题的结构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为了设计高效算法，需要开发问题的结构！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1371C35-9360-434C-A90E-215347EC139A}"/>
              </a:ext>
            </a:extLst>
          </p:cNvPr>
          <p:cNvSpPr txBox="1"/>
          <p:nvPr/>
        </p:nvSpPr>
        <p:spPr>
          <a:xfrm>
            <a:off x="944696" y="4655080"/>
            <a:ext cx="7553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规划与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非线性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825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  <p:bldP spid="26" grpId="0"/>
      <p:bldP spid="2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96B5115-74FD-449E-BF66-91C3663CC4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85"/>
            <a:ext cx="9144000" cy="62694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9A250F5-4E42-4D61-A33A-74214F6F038E}"/>
              </a:ext>
            </a:extLst>
          </p:cNvPr>
          <p:cNvSpPr/>
          <p:nvPr/>
        </p:nvSpPr>
        <p:spPr>
          <a:xfrm>
            <a:off x="2069334" y="5632165"/>
            <a:ext cx="603242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没有通用优化算法！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求解优化问题前，先识别优化问题的类型！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4F1C3D-A126-43F0-99BB-71F09238350F}"/>
              </a:ext>
            </a:extLst>
          </p:cNvPr>
          <p:cNvSpPr txBox="1"/>
          <p:nvPr/>
        </p:nvSpPr>
        <p:spPr>
          <a:xfrm>
            <a:off x="2069334" y="4942710"/>
            <a:ext cx="1167788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AF481B-6076-488A-AE8E-F31F8CD6F231}"/>
              </a:ext>
            </a:extLst>
          </p:cNvPr>
          <p:cNvSpPr txBox="1"/>
          <p:nvPr/>
        </p:nvSpPr>
        <p:spPr>
          <a:xfrm>
            <a:off x="1485440" y="3255918"/>
            <a:ext cx="1167788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C990D20-FD6F-4EC9-864B-5898423B2D64}"/>
              </a:ext>
            </a:extLst>
          </p:cNvPr>
          <p:cNvSpPr txBox="1"/>
          <p:nvPr/>
        </p:nvSpPr>
        <p:spPr>
          <a:xfrm>
            <a:off x="284602" y="5176092"/>
            <a:ext cx="1167788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D99EA2-9F4B-4510-9856-1C87A21960BD}"/>
              </a:ext>
            </a:extLst>
          </p:cNvPr>
          <p:cNvSpPr txBox="1"/>
          <p:nvPr/>
        </p:nvSpPr>
        <p:spPr>
          <a:xfrm>
            <a:off x="4647281" y="3255918"/>
            <a:ext cx="1167788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A04C5FB-7A29-489D-A369-2B4066579216}"/>
              </a:ext>
            </a:extLst>
          </p:cNvPr>
          <p:cNvSpPr txBox="1"/>
          <p:nvPr/>
        </p:nvSpPr>
        <p:spPr>
          <a:xfrm>
            <a:off x="3237122" y="4207786"/>
            <a:ext cx="1584592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274553-60CF-44B7-9372-257D40708206}"/>
              </a:ext>
            </a:extLst>
          </p:cNvPr>
          <p:cNvSpPr txBox="1"/>
          <p:nvPr/>
        </p:nvSpPr>
        <p:spPr>
          <a:xfrm>
            <a:off x="4821714" y="4207786"/>
            <a:ext cx="829939" cy="48408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77026D-F0DA-43B4-8265-463B1504AAFE}"/>
              </a:ext>
            </a:extLst>
          </p:cNvPr>
          <p:cNvSpPr txBox="1"/>
          <p:nvPr/>
        </p:nvSpPr>
        <p:spPr>
          <a:xfrm>
            <a:off x="3653926" y="1024693"/>
            <a:ext cx="1244906" cy="616944"/>
          </a:xfrm>
          <a:prstGeom prst="rect">
            <a:avLst/>
          </a:prstGeom>
          <a:solidFill>
            <a:srgbClr val="92D050">
              <a:alpha val="30000"/>
            </a:srgbClr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99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重要的优化问题类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13C7E15-A92B-468C-80D0-3FFF35DCDB07}"/>
              </a:ext>
            </a:extLst>
          </p:cNvPr>
          <p:cNvSpPr/>
          <p:nvPr/>
        </p:nvSpPr>
        <p:spPr>
          <a:xfrm>
            <a:off x="940074" y="1101004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E2622B-FA4F-4EDC-A7CF-36515AE7DFE2}"/>
              </a:ext>
            </a:extLst>
          </p:cNvPr>
          <p:cNvSpPr/>
          <p:nvPr/>
        </p:nvSpPr>
        <p:spPr>
          <a:xfrm>
            <a:off x="940073" y="3393357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二次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8902B7D-0A8E-40BE-9DD9-90974CB20E0D}"/>
              </a:ext>
            </a:extLst>
          </p:cNvPr>
          <p:cNvGrpSpPr/>
          <p:nvPr/>
        </p:nvGrpSpPr>
        <p:grpSpPr>
          <a:xfrm>
            <a:off x="1255174" y="1562669"/>
            <a:ext cx="4736710" cy="1019168"/>
            <a:chOff x="1255174" y="1562669"/>
            <a:chExt cx="4736710" cy="10191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20AE0A4-80BB-4C69-A138-9B6C3AAFFAD9}"/>
                    </a:ext>
                  </a:extLst>
                </p:cNvPr>
                <p:cNvSpPr txBox="1"/>
                <p:nvPr/>
              </p:nvSpPr>
              <p:spPr>
                <a:xfrm>
                  <a:off x="1255174" y="1562669"/>
                  <a:ext cx="2266023" cy="58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</m:t>
                                </m:r>
                                <m:r>
                                  <a:rPr lang="en-US" altLang="zh-CN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D20AE0A4-80BB-4C69-A138-9B6C3AAFF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174" y="1562669"/>
                  <a:ext cx="2266023" cy="583173"/>
                </a:xfrm>
                <a:prstGeom prst="rect">
                  <a:avLst/>
                </a:prstGeom>
                <a:blipFill>
                  <a:blip r:embed="rId4"/>
                  <a:stretch>
                    <a:fillRect l="-538" b="-5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3022ED-9369-4BF6-BE82-499303FB3ED3}"/>
                    </a:ext>
                  </a:extLst>
                </p:cNvPr>
                <p:cNvSpPr txBox="1"/>
                <p:nvPr/>
              </p:nvSpPr>
              <p:spPr>
                <a:xfrm>
                  <a:off x="1255174" y="2095294"/>
                  <a:ext cx="4736710" cy="48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B03022ED-9369-4BF6-BE82-499303FB3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174" y="2095294"/>
                  <a:ext cx="4736710" cy="4865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D56530-BA50-473C-AE2B-CD19FE90CA8D}"/>
                  </a:ext>
                </a:extLst>
              </p:cNvPr>
              <p:cNvSpPr txBox="1"/>
              <p:nvPr/>
            </p:nvSpPr>
            <p:spPr>
              <a:xfrm>
                <a:off x="2852633" y="1110745"/>
                <a:ext cx="5311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𝒄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𝒂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=1,⋯,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AD56530-BA50-473C-AE2B-CD19FE90C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2633" y="1110745"/>
                <a:ext cx="5311423" cy="461665"/>
              </a:xfrm>
              <a:prstGeom prst="rect">
                <a:avLst/>
              </a:prstGeom>
              <a:blipFill>
                <a:blip r:embed="rId6"/>
                <a:stretch>
                  <a:fillRect l="-1837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860E7AF9-25EC-4CF0-8C4E-F90484EF2BC0}"/>
              </a:ext>
            </a:extLst>
          </p:cNvPr>
          <p:cNvGrpSpPr/>
          <p:nvPr/>
        </p:nvGrpSpPr>
        <p:grpSpPr>
          <a:xfrm>
            <a:off x="5508345" y="1949320"/>
            <a:ext cx="3371252" cy="1005284"/>
            <a:chOff x="5508345" y="1475595"/>
            <a:chExt cx="3371252" cy="1005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991F98D-E0FC-4F55-8A52-8957FDD41DFA}"/>
                    </a:ext>
                  </a:extLst>
                </p:cNvPr>
                <p:cNvSpPr txBox="1"/>
                <p:nvPr/>
              </p:nvSpPr>
              <p:spPr>
                <a:xfrm>
                  <a:off x="5508345" y="1475595"/>
                  <a:ext cx="3272099" cy="5831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    </m:t>
                                </m:r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7991F98D-E0FC-4F55-8A52-8957FDD41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345" y="1475595"/>
                  <a:ext cx="3272099" cy="583173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F1554DD-C3D5-489B-98E2-539CC47D7E17}"/>
                    </a:ext>
                  </a:extLst>
                </p:cNvPr>
                <p:cNvSpPr txBox="1"/>
                <p:nvPr/>
              </p:nvSpPr>
              <p:spPr>
                <a:xfrm>
                  <a:off x="6102054" y="2019214"/>
                  <a:ext cx="27775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𝑨𝒙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CF1554DD-C3D5-489B-98E2-539CC47D7E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2054" y="2019214"/>
                  <a:ext cx="2777543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974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B07F6-75CA-4C6A-8AEB-E1EAAB986A56}"/>
                  </a:ext>
                </a:extLst>
              </p:cNvPr>
              <p:cNvSpPr/>
              <p:nvPr/>
            </p:nvSpPr>
            <p:spPr>
              <a:xfrm>
                <a:off x="1166489" y="2717793"/>
                <a:ext cx="48584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𝑨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  <m:r>
                            <a:rPr lang="en-US" altLang="zh-CN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𝒃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=(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lang="en-US" altLang="zh-CN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r>
                        <a:rPr lang="en-US" altLang="zh-C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75B07F6-75CA-4C6A-8AEB-E1EAAB986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489" y="2717793"/>
                <a:ext cx="4858446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EB922211-913C-42ED-91F0-4B64A7759C12}"/>
              </a:ext>
            </a:extLst>
          </p:cNvPr>
          <p:cNvGrpSpPr/>
          <p:nvPr/>
        </p:nvGrpSpPr>
        <p:grpSpPr>
          <a:xfrm>
            <a:off x="1368252" y="3386751"/>
            <a:ext cx="7461903" cy="878122"/>
            <a:chOff x="1368252" y="3386751"/>
            <a:chExt cx="7461903" cy="87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AD154-C2A3-4BF4-BBDC-8704D56B43B9}"/>
                    </a:ext>
                  </a:extLst>
                </p:cNvPr>
                <p:cNvSpPr txBox="1"/>
                <p:nvPr/>
              </p:nvSpPr>
              <p:spPr>
                <a:xfrm>
                  <a:off x="2818361" y="3386751"/>
                  <a:ext cx="60117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rgbClr val="0070C0"/>
                      </a:solidFill>
                      <a:ea typeface="黑体" panose="02010609060101010101" pitchFamily="49" charset="-122"/>
                    </a:rPr>
                    <a:t>已知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𝒄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altLang="zh-CN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𝑸</m:t>
                      </m:r>
                      <m:r>
                        <a:rPr lang="zh-CN" alt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∈</m:t>
                      </m:r>
                      <m:sSup>
                        <m:sSupPr>
                          <m:ctrlPr>
                            <a:rPr lang="en-US" altLang="zh-CN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zh-CN" dirty="0">
                      <a:solidFill>
                        <a:srgbClr val="0070C0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.</a:t>
                  </a:r>
                  <a:endParaRPr lang="zh-CN" altLang="en-US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AD154-C2A3-4BF4-BBDC-8704D56B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8361" y="3386751"/>
                  <a:ext cx="6011794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1520" t="-14667" r="-1418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DF3EE7B-ABC0-406E-9B21-D81345E275F7}"/>
                    </a:ext>
                  </a:extLst>
                </p:cNvPr>
                <p:cNvSpPr/>
                <p:nvPr/>
              </p:nvSpPr>
              <p:spPr>
                <a:xfrm>
                  <a:off x="1368252" y="3864763"/>
                  <a:ext cx="31220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其中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𝑆</m:t>
                          </m:r>
                        </m:e>
                        <m:sup>
                          <m:r>
                            <a:rPr lang="en-US" altLang="zh-CN" sz="20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表示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2000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对称矩阵</a:t>
                  </a:r>
                  <a:endPara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8DF3EE7B-ABC0-406E-9B21-D81345E27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8252" y="3864763"/>
                  <a:ext cx="3122009" cy="400110"/>
                </a:xfrm>
                <a:prstGeom prst="rect">
                  <a:avLst/>
                </a:prstGeom>
                <a:blipFill>
                  <a:blip r:embed="rId11"/>
                  <a:stretch>
                    <a:fillRect l="-1949" t="-12121" r="-975" b="-227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3E469DA-FDCF-4FC9-9E9C-C0AC68B47278}"/>
              </a:ext>
            </a:extLst>
          </p:cNvPr>
          <p:cNvGrpSpPr/>
          <p:nvPr/>
        </p:nvGrpSpPr>
        <p:grpSpPr>
          <a:xfrm>
            <a:off x="730750" y="4183502"/>
            <a:ext cx="5172998" cy="1603358"/>
            <a:chOff x="730750" y="4183502"/>
            <a:chExt cx="5172998" cy="1603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75495E-6CCE-40B1-8CBB-A17AA1E50A7A}"/>
                    </a:ext>
                  </a:extLst>
                </p:cNvPr>
                <p:cNvSpPr txBox="1"/>
                <p:nvPr/>
              </p:nvSpPr>
              <p:spPr>
                <a:xfrm>
                  <a:off x="730750" y="4183502"/>
                  <a:ext cx="4870165" cy="11462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altLang="zh-CN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75495E-6CCE-40B1-8CBB-A17AA1E50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750" y="4183502"/>
                  <a:ext cx="4870165" cy="114621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97B6143-71CA-46A6-A399-BEB4DD0D1EE3}"/>
                    </a:ext>
                  </a:extLst>
                </p:cNvPr>
                <p:cNvSpPr txBox="1"/>
                <p:nvPr/>
              </p:nvSpPr>
              <p:spPr>
                <a:xfrm>
                  <a:off x="1167038" y="5300317"/>
                  <a:ext cx="4736710" cy="486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𝒂</m:t>
                          </m:r>
                        </m:e>
                        <m:sub>
                          <m:r>
                            <a:rPr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𝒊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sup>
                      </m:sSubSup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=1,⋯,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97B6143-71CA-46A6-A399-BEB4DD0D1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038" y="5300317"/>
                  <a:ext cx="4736710" cy="4865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A01B02B9-42C2-4014-A858-E6017E36115E}"/>
              </a:ext>
            </a:extLst>
          </p:cNvPr>
          <p:cNvGrpSpPr/>
          <p:nvPr/>
        </p:nvGrpSpPr>
        <p:grpSpPr>
          <a:xfrm>
            <a:off x="5657209" y="4494236"/>
            <a:ext cx="3272099" cy="1005284"/>
            <a:chOff x="5827838" y="1475595"/>
            <a:chExt cx="3272099" cy="10052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0579EEF-2DE5-423A-9EEC-90FCCAC71D3A}"/>
                    </a:ext>
                  </a:extLst>
                </p:cNvPr>
                <p:cNvSpPr txBox="1"/>
                <p:nvPr/>
              </p:nvSpPr>
              <p:spPr>
                <a:xfrm>
                  <a:off x="5827838" y="1475595"/>
                  <a:ext cx="3272099" cy="582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𝒄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𝒙</m:t>
                            </m:r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𝑸𝒙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0579EEF-2DE5-423A-9EEC-90FCCAC71D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7838" y="1475595"/>
                  <a:ext cx="3272099" cy="582916"/>
                </a:xfrm>
                <a:prstGeom prst="rect">
                  <a:avLst/>
                </a:prstGeom>
                <a:blipFill>
                  <a:blip r:embed="rId14"/>
                  <a:stretch>
                    <a:fillRect b="-52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3A203EB-FA75-4B1F-828A-41595D56276A}"/>
                    </a:ext>
                  </a:extLst>
                </p:cNvPr>
                <p:cNvSpPr txBox="1"/>
                <p:nvPr/>
              </p:nvSpPr>
              <p:spPr>
                <a:xfrm>
                  <a:off x="5958833" y="2019214"/>
                  <a:ext cx="277754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𝑨𝒙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3A203EB-FA75-4B1F-828A-41595D562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833" y="2019214"/>
                  <a:ext cx="2777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978" b="-197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408228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6926" y="331563"/>
            <a:ext cx="8420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重要的优化问题类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续</a:t>
            </a:r>
            <a:r>
              <a:rPr lang="en-US" altLang="zh-CN" sz="4400" dirty="0">
                <a:solidFill>
                  <a:srgbClr val="0070C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endParaRPr lang="zh-CN" altLang="en-US" sz="4400" dirty="0">
              <a:solidFill>
                <a:srgbClr val="0070C0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DE2622B-FA4F-4EDC-A7CF-36515AE7DFE2}"/>
              </a:ext>
            </a:extLst>
          </p:cNvPr>
          <p:cNvSpPr/>
          <p:nvPr/>
        </p:nvSpPr>
        <p:spPr>
          <a:xfrm>
            <a:off x="962107" y="1108763"/>
            <a:ext cx="17620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半定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AAD154-C2A3-4BF4-BBDC-8704D56B43B9}"/>
                  </a:ext>
                </a:extLst>
              </p:cNvPr>
              <p:cNvSpPr txBox="1"/>
              <p:nvPr/>
            </p:nvSpPr>
            <p:spPr>
              <a:xfrm>
                <a:off x="1368252" y="1710221"/>
                <a:ext cx="6011794" cy="4712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𝑨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/>
                      <m:sup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𝒃</m:t>
                    </m:r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endParaRPr lang="zh-CN" altLang="en-US" dirty="0">
                  <a:solidFill>
                    <a:srgbClr val="0070C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AAD154-C2A3-4BF4-BBDC-8704D56B4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52" y="1710221"/>
                <a:ext cx="6011794" cy="471283"/>
              </a:xfrm>
              <a:prstGeom prst="rect">
                <a:avLst/>
              </a:prstGeom>
              <a:blipFill>
                <a:blip r:embed="rId4"/>
                <a:stretch>
                  <a:fillRect l="-1520" t="-15584" b="-22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F3EE7B-ABC0-406E-9B21-D81345E275F7}"/>
                  </a:ext>
                </a:extLst>
              </p:cNvPr>
              <p:cNvSpPr/>
              <p:nvPr/>
            </p:nvSpPr>
            <p:spPr>
              <a:xfrm>
                <a:off x="1368252" y="2242143"/>
                <a:ext cx="3144066" cy="408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b/>
                      <m:sup>
                        <m:r>
                          <a:rPr lang="en-US" altLang="zh-CN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对称矩阵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8DF3EE7B-ABC0-406E-9B21-D81345E27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252" y="2242143"/>
                <a:ext cx="3144066" cy="408060"/>
              </a:xfrm>
              <a:prstGeom prst="rect">
                <a:avLst/>
              </a:prstGeom>
              <a:blipFill>
                <a:blip r:embed="rId5"/>
                <a:stretch>
                  <a:fillRect l="-1938" t="-13433" r="-1163" b="-194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E67A3E50-A4E0-482B-B7D3-3E332E3CCB5B}"/>
              </a:ext>
            </a:extLst>
          </p:cNvPr>
          <p:cNvGrpSpPr/>
          <p:nvPr/>
        </p:nvGrpSpPr>
        <p:grpSpPr>
          <a:xfrm>
            <a:off x="962107" y="2702895"/>
            <a:ext cx="4458192" cy="1120515"/>
            <a:chOff x="962107" y="2702895"/>
            <a:chExt cx="4458192" cy="1120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75495E-6CCE-40B1-8CBB-A17AA1E50A7A}"/>
                    </a:ext>
                  </a:extLst>
                </p:cNvPr>
                <p:cNvSpPr txBox="1"/>
                <p:nvPr/>
              </p:nvSpPr>
              <p:spPr>
                <a:xfrm>
                  <a:off x="962107" y="2702895"/>
                  <a:ext cx="2805662" cy="6290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zh-C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min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imize</m:t>
                                </m:r>
                              </m:e>
                              <m:lim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𝒚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𝒚</m:t>
                            </m:r>
                          </m:e>
                        </m:func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175495E-6CCE-40B1-8CBB-A17AA1E50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07" y="2702895"/>
                  <a:ext cx="2805662" cy="629083"/>
                </a:xfrm>
                <a:prstGeom prst="rect">
                  <a:avLst/>
                </a:prstGeom>
                <a:blipFill>
                  <a:blip r:embed="rId7"/>
                  <a:stretch>
                    <a:fillRect b="-48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97B6143-71CA-46A6-A399-BEB4DD0D1EE3}"/>
                    </a:ext>
                  </a:extLst>
                </p:cNvPr>
                <p:cNvSpPr txBox="1"/>
                <p:nvPr/>
              </p:nvSpPr>
              <p:spPr>
                <a:xfrm>
                  <a:off x="1329471" y="3360463"/>
                  <a:ext cx="4090828" cy="4629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subject</m:t>
                      </m:r>
                      <m: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to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𝑪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1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r>
                        <a:rPr lang="en-US" altLang="zh-CN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97B6143-71CA-46A6-A399-BEB4DD0D1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9471" y="3360463"/>
                  <a:ext cx="4090828" cy="462947"/>
                </a:xfrm>
                <a:prstGeom prst="rect">
                  <a:avLst/>
                </a:prstGeom>
                <a:blipFill>
                  <a:blip r:embed="rId8"/>
                  <a:stretch>
                    <a:fillRect l="-1192" t="-128947" b="-1960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CE79B1-654E-401F-94E2-2DD839946508}"/>
                  </a:ext>
                </a:extLst>
              </p:cNvPr>
              <p:cNvSpPr/>
              <p:nvPr/>
            </p:nvSpPr>
            <p:spPr>
              <a:xfrm>
                <a:off x="5334451" y="2211365"/>
                <a:ext cx="36850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矩阵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</m:oMath>
                </a14:m>
                <a:r>
                  <a:rPr lang="zh-CN" altLang="en-US" dirty="0">
                    <a:solidFill>
                      <a:srgbClr val="0070C0"/>
                    </a:solidFill>
                    <a:ea typeface="黑体" panose="02010609060101010101" pitchFamily="49" charset="-122"/>
                  </a:rPr>
                  <a:t>半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正定</m:t>
                    </m:r>
                    <m:r>
                      <a:rPr lang="zh-CN" alt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  <m:r>
                      <a:rPr lang="zh-CN" altLang="en-US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记为</m:t>
                    </m:r>
                    <m:r>
                      <a:rPr lang="en-US" altLang="zh-CN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𝑸</m:t>
                    </m:r>
                    <m:r>
                      <a:rPr lang="zh-CN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≽</m:t>
                    </m:r>
                    <m:r>
                      <a:rPr lang="en-US" altLang="zh-CN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6CE79B1-654E-401F-94E2-2DD8399465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451" y="2211365"/>
                <a:ext cx="3685048" cy="461665"/>
              </a:xfrm>
              <a:prstGeom prst="rect">
                <a:avLst/>
              </a:prstGeom>
              <a:blipFill>
                <a:blip r:embed="rId9"/>
                <a:stretch>
                  <a:fillRect l="-2479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>
            <a:extLst>
              <a:ext uri="{FF2B5EF4-FFF2-40B4-BE49-F238E27FC236}">
                <a16:creationId xmlns:a16="http://schemas.microsoft.com/office/drawing/2014/main" id="{C781935A-4408-43D0-8D15-BCEA3AC02FC8}"/>
              </a:ext>
            </a:extLst>
          </p:cNvPr>
          <p:cNvSpPr/>
          <p:nvPr/>
        </p:nvSpPr>
        <p:spPr>
          <a:xfrm>
            <a:off x="5475427" y="333197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线性矩阵不等式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77EC496-565C-42BD-88B7-813B7F1D3C89}"/>
              </a:ext>
            </a:extLst>
          </p:cNvPr>
          <p:cNvGrpSpPr/>
          <p:nvPr/>
        </p:nvGrpSpPr>
        <p:grpSpPr>
          <a:xfrm>
            <a:off x="1349375" y="4463287"/>
            <a:ext cx="6433277" cy="1808163"/>
            <a:chOff x="1349375" y="4463287"/>
            <a:chExt cx="6433277" cy="1808163"/>
          </a:xfrm>
        </p:grpSpPr>
        <p:pic>
          <p:nvPicPr>
            <p:cNvPr id="11" name="Picture 9">
              <a:extLst>
                <a:ext uri="{FF2B5EF4-FFF2-40B4-BE49-F238E27FC236}">
                  <a16:creationId xmlns:a16="http://schemas.microsoft.com/office/drawing/2014/main" id="{4D0E4A9C-CF88-41CE-ACE7-D60226D54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5250" y="4463287"/>
              <a:ext cx="2247900" cy="942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1">
              <a:extLst>
                <a:ext uri="{FF2B5EF4-FFF2-40B4-BE49-F238E27FC236}">
                  <a16:creationId xmlns:a16="http://schemas.microsoft.com/office/drawing/2014/main" id="{4B5BC6A9-A1DE-48BD-8137-8F87D442E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9375" y="5438012"/>
              <a:ext cx="4505325" cy="833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60C855-4D6C-40CD-B54C-739F8EC2BD86}"/>
                    </a:ext>
                  </a:extLst>
                </p:cNvPr>
                <p:cNvSpPr txBox="1"/>
                <p:nvPr/>
              </p:nvSpPr>
              <p:spPr>
                <a:xfrm>
                  <a:off x="5854700" y="5479916"/>
                  <a:ext cx="1927952" cy="7496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0E60C855-4D6C-40CD-B54C-739F8EC2B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700" y="5479916"/>
                  <a:ext cx="1927952" cy="74962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8C85B9-4191-4682-AB7D-CC1F7CAF6CA8}"/>
                  </a:ext>
                </a:extLst>
              </p:cNvPr>
              <p:cNvSpPr txBox="1"/>
              <p:nvPr/>
            </p:nvSpPr>
            <p:spPr>
              <a:xfrm>
                <a:off x="4153359" y="4649118"/>
                <a:ext cx="25889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48C85B9-4191-4682-AB7D-CC1F7CAF6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359" y="4649118"/>
                <a:ext cx="258896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76978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59|83.8|20.7|33.6|19.5|23.5"/>
</p:tagLst>
</file>

<file path=ppt/theme/theme1.xml><?xml version="1.0" encoding="utf-8"?>
<a:theme xmlns:a="http://schemas.openxmlformats.org/drawingml/2006/main" name="最优化理论与算法模板">
  <a:themeElements>
    <a:clrScheme name="最优化理论与算法模板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最优化理论与算法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最优化理论与算法模板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troduction_401">
  <a:themeElements>
    <a:clrScheme name="Introduction_401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Introduction_401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sz="24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Introduction_401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25106</TotalTime>
  <Words>1662</Words>
  <Application>Microsoft Office PowerPoint</Application>
  <PresentationFormat>全屏显示(4:3)</PresentationFormat>
  <Paragraphs>187</Paragraphs>
  <Slides>18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仿宋_GB2312</vt:lpstr>
      <vt:lpstr>黑体</vt:lpstr>
      <vt:lpstr>宋体</vt:lpstr>
      <vt:lpstr>Arial</vt:lpstr>
      <vt:lpstr>Calibri</vt:lpstr>
      <vt:lpstr>Cambria Math</vt:lpstr>
      <vt:lpstr>Times New Roman</vt:lpstr>
      <vt:lpstr>Wingdings</vt:lpstr>
      <vt:lpstr>最优化理论与算法模板</vt:lpstr>
      <vt:lpstr>Introduction_401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课程目标</vt:lpstr>
      <vt:lpstr>PowerPoint 演示文稿</vt:lpstr>
      <vt:lpstr>课程考核、讲义与参考书</vt:lpstr>
      <vt:lpstr>PowerPoint 演示文稿</vt:lpstr>
      <vt:lpstr>PowerPoint 演示文稿</vt:lpstr>
    </vt:vector>
  </TitlesOfParts>
  <Company>北京航空航天大学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实用优化方法</dc:title>
  <dc:creator>刘红英</dc:creator>
  <cp:lastModifiedBy>BUAA</cp:lastModifiedBy>
  <cp:revision>3160</cp:revision>
  <cp:lastPrinted>2024-09-10T04:54:20Z</cp:lastPrinted>
  <dcterms:created xsi:type="dcterms:W3CDTF">1997-11-08T17:22:06Z</dcterms:created>
  <dcterms:modified xsi:type="dcterms:W3CDTF">2024-09-11T06:27:20Z</dcterms:modified>
</cp:coreProperties>
</file>