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  <p:sldMasterId id="2147483816" r:id="rId2"/>
  </p:sldMasterIdLst>
  <p:notesMasterIdLst>
    <p:notesMasterId r:id="rId16"/>
  </p:notesMasterIdLst>
  <p:handoutMasterIdLst>
    <p:handoutMasterId r:id="rId17"/>
  </p:handoutMasterIdLst>
  <p:sldIdLst>
    <p:sldId id="961" r:id="rId3"/>
    <p:sldId id="979" r:id="rId4"/>
    <p:sldId id="980" r:id="rId5"/>
    <p:sldId id="981" r:id="rId6"/>
    <p:sldId id="983" r:id="rId7"/>
    <p:sldId id="984" r:id="rId8"/>
    <p:sldId id="985" r:id="rId9"/>
    <p:sldId id="982" r:id="rId10"/>
    <p:sldId id="968" r:id="rId11"/>
    <p:sldId id="987" r:id="rId12"/>
    <p:sldId id="988" r:id="rId13"/>
    <p:sldId id="986" r:id="rId14"/>
    <p:sldId id="978" r:id="rId15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7030A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848" y="6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808" y="56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由定义判断凸性不容易</a:t>
            </a:r>
            <a:r>
              <a:rPr lang="en-US" altLang="zh-CN" dirty="0"/>
              <a:t>. </a:t>
            </a:r>
            <a:r>
              <a:rPr lang="zh-CN" altLang="en-US" dirty="0"/>
              <a:t>通常会对凸集进行运算。下面考虑保持凸性的运算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65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子空间是一类特殊的凸集；下面看仿射集这类特殊凸集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57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当集合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不是仿射集时，可以找到包含它的最小的仿射集，就是仿射包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89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97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例子表明，非凸集合的内部与集合本省可能相差很大。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291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这里的命题表明：内部是空集的凸集，其内部与集合本身相差不大！可用集合内部来逼近集合本身。问题，当凸集的内部是空集，没法逼近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4842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由定义判断凸性不容易</a:t>
            </a:r>
            <a:r>
              <a:rPr lang="en-US" altLang="zh-CN" dirty="0"/>
              <a:t>. </a:t>
            </a:r>
            <a:r>
              <a:rPr lang="zh-CN" altLang="en-US" dirty="0"/>
              <a:t>通常会对凸集进行运算。下面考虑保持凸性的运算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67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49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EC73A-8BC4-4669-B124-9FB9C88171EB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A987-007D-4B1D-B2E2-7FCA244822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7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4CD07-57E6-4CD0-B37C-2DD4CD569584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66EC-3F23-4F97-BD32-5E5E31B05B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2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A17C-2A5E-45C5-9D6D-46A2B01163A3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54FCC-B9E2-4623-93AC-575B923D0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4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B187-EC14-4A7B-AF68-932D5A937D68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FA09-B151-4175-9D47-A1553DA9C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3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026C-2CA2-4476-83E5-026572A9CFFF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0551-15E5-48C4-B4B8-8BA8886D58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0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A8D86-6EBF-43EE-B2FF-5E3FAB1CDA56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3DAC5-F82E-4ED7-85EC-2DA0E71E08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52878-A539-4584-BBF9-E76A7B9A9C4B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358FC-9C60-48B7-BC86-3E4B8710B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2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92A5-3A60-446A-8660-5CF57A18EF3D}" type="datetimeFigureOut">
              <a:rPr lang="zh-CN" altLang="en-US"/>
              <a:pPr>
                <a:defRPr/>
              </a:pPr>
              <a:t>2024/9/11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7674" y="6448425"/>
            <a:ext cx="306768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6BDC7-37DF-4BCA-A90D-12AA068C81C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27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E8682-2E1E-427D-B0CF-CEC3FF816D3D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1D3C7-3221-438F-A071-2620CB8588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0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92A5-3A60-446A-8660-5CF57A18EF3D}" type="datetimeFigureOut">
              <a:rPr lang="zh-CN" altLang="en-US"/>
              <a:pPr>
                <a:defRPr/>
              </a:pPr>
              <a:t>2024/9/11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6BDC7-37DF-4BCA-A90D-12AA068C81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98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CFBDD-FB4F-4BCC-9591-E1BCBD803257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7748E-C9C6-4FD2-A5F1-63AFC15B05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935B-27B1-4411-865B-0C47E3E1F088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38177-3494-456D-9518-4A27037BD6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9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C80EF-D09E-4127-A1D5-6D78B8015B4C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CC273-386B-45A0-BE35-04A1DC12A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7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55740"/>
            <a:ext cx="2663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2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凸性：凸集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3288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3568700" y="6539865"/>
            <a:ext cx="2900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  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A52D54-8D83-48DE-B6F7-E4F41F3A1F81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044946-B748-402D-B878-C7B296323D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393700" y="6515100"/>
            <a:ext cx="2565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  1</a:t>
            </a:r>
            <a:r>
              <a:rPr kumimoji="0" lang="en-US" altLang="zh-CN" sz="1200" b="1" baseline="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章  引言</a:t>
            </a:r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3922713" y="6510338"/>
            <a:ext cx="2033587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  <p:extLst>
      <p:ext uri="{BB962C8B-B14F-4D97-AF65-F5344CB8AC3E}">
        <p14:creationId xmlns:p14="http://schemas.microsoft.com/office/powerpoint/2010/main" val="422722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jpeg"/><Relationship Id="rId10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0.png"/><Relationship Id="rId7" Type="http://schemas.openxmlformats.org/officeDocument/2006/relationships/image" Target="../media/image74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4.pn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88.png"/><Relationship Id="rId5" Type="http://schemas.openxmlformats.org/officeDocument/2006/relationships/image" Target="../media/image800.png"/><Relationship Id="rId4" Type="http://schemas.openxmlformats.org/officeDocument/2006/relationships/image" Target="../media/image40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70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7.png"/><Relationship Id="rId12" Type="http://schemas.openxmlformats.org/officeDocument/2006/relationships/image" Target="../media/image40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10" Type="http://schemas.openxmlformats.org/officeDocument/2006/relationships/image" Target="../media/image40.png"/><Relationship Id="rId4" Type="http://schemas.openxmlformats.org/officeDocument/2006/relationships/image" Target="../media/image360.png"/><Relationship Id="rId9" Type="http://schemas.openxmlformats.org/officeDocument/2006/relationships/image" Target="../media/image39.png"/><Relationship Id="rId1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0.png"/><Relationship Id="rId9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34643"/>
            <a:ext cx="4964112" cy="10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凸集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597097-4889-480C-A803-F8E3B8DBA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108" y="572219"/>
            <a:ext cx="1758948" cy="17453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423F25-0523-4C4A-95F0-5A89678968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756" y="476850"/>
            <a:ext cx="1574094" cy="158648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4E7FD07-6F98-4F04-BB56-8080BCDE127F}"/>
              </a:ext>
            </a:extLst>
          </p:cNvPr>
          <p:cNvSpPr txBox="1"/>
          <p:nvPr/>
        </p:nvSpPr>
        <p:spPr>
          <a:xfrm>
            <a:off x="789705" y="722978"/>
            <a:ext cx="4142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几何上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，包含其中每对点之间连线的集合是凸的！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A0DB437-4425-48FC-A487-AA3B3F78C171}"/>
                  </a:ext>
                </a:extLst>
              </p:cNvPr>
              <p:cNvSpPr txBox="1"/>
              <p:nvPr/>
            </p:nvSpPr>
            <p:spPr>
              <a:xfrm>
                <a:off x="800722" y="2415237"/>
                <a:ext cx="66101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由定义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，空集、单点集和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均是凸的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A0DB437-4425-48FC-A487-AA3B3F78C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22" y="2415237"/>
                <a:ext cx="6610121" cy="461665"/>
              </a:xfrm>
              <a:prstGeom prst="rect">
                <a:avLst/>
              </a:prstGeom>
              <a:blipFill>
                <a:blip r:embed="rId6"/>
                <a:stretch>
                  <a:fillRect l="-138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FE37E9CD-F28B-4B8C-9CDE-40471B4FF446}"/>
              </a:ext>
            </a:extLst>
          </p:cNvPr>
          <p:cNvGrpSpPr/>
          <p:nvPr/>
        </p:nvGrpSpPr>
        <p:grpSpPr>
          <a:xfrm>
            <a:off x="822756" y="2931620"/>
            <a:ext cx="7914640" cy="1151772"/>
            <a:chOff x="822756" y="3394333"/>
            <a:chExt cx="7914640" cy="1151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E64B778-203A-4C17-99CB-7F9C3DADAADE}"/>
                    </a:ext>
                  </a:extLst>
                </p:cNvPr>
                <p:cNvSpPr/>
                <p:nvPr/>
              </p:nvSpPr>
              <p:spPr>
                <a:xfrm>
                  <a:off x="1999516" y="3690422"/>
                  <a:ext cx="1584536" cy="855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E64B778-203A-4C17-99CB-7F9C3DADAA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516" y="3690422"/>
                  <a:ext cx="1584536" cy="8556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E75CCA2-26E0-4076-947D-EC8D1D58BA3D}"/>
                </a:ext>
              </a:extLst>
            </p:cNvPr>
            <p:cNvGrpSpPr/>
            <p:nvPr/>
          </p:nvGrpSpPr>
          <p:grpSpPr>
            <a:xfrm>
              <a:off x="822756" y="3394333"/>
              <a:ext cx="7914640" cy="933955"/>
              <a:chOff x="789705" y="3440969"/>
              <a:chExt cx="7914640" cy="9339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50A96FAB-66F3-4EB2-AC77-D88A4602CB08}"/>
                      </a:ext>
                    </a:extLst>
                  </p:cNvPr>
                  <p:cNvSpPr txBox="1"/>
                  <p:nvPr/>
                </p:nvSpPr>
                <p:spPr>
                  <a:xfrm>
                    <a:off x="789705" y="3440969"/>
                    <a:ext cx="7914640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marL="342900" indent="-342900">
                      <a:buFont typeface="Wingdings" panose="05000000000000000000" pitchFamily="2" charset="2"/>
                      <a:buChar char="Ø"/>
                    </a:pPr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设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是正整数，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的</a:t>
                    </a:r>
                    <a:r>
                      <a:rPr lang="zh-CN" altLang="en-US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凸组合</a:t>
                    </a:r>
                    <a: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(convex combination) </a:t>
                    </a:r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：</a:t>
                    </a: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50A96FAB-66F3-4EB2-AC77-D88A4602C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705" y="3440969"/>
                    <a:ext cx="791464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34" t="-31667" r="-924" b="-5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CB2708E8-0114-4077-8D47-67D4FA2B66F8}"/>
                      </a:ext>
                    </a:extLst>
                  </p:cNvPr>
                  <p:cNvSpPr/>
                  <p:nvPr/>
                </p:nvSpPr>
                <p:spPr>
                  <a:xfrm>
                    <a:off x="3520546" y="3883636"/>
                    <a:ext cx="4397166" cy="4912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，其中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CB2708E8-0114-4077-8D47-67D4FA2B66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0546" y="3883636"/>
                    <a:ext cx="4397166" cy="4912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19" t="-9877" b="-2098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D641524-027C-42C9-83DF-C577F658E1B9}"/>
                  </a:ext>
                </a:extLst>
              </p:cNvPr>
              <p:cNvSpPr txBox="1"/>
              <p:nvPr/>
            </p:nvSpPr>
            <p:spPr>
              <a:xfrm>
                <a:off x="820266" y="4102841"/>
                <a:ext cx="826865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称包含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的最小凸集是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凸包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(convex hull)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conv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能证明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D641524-027C-42C9-83DF-C577F658E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66" y="4102841"/>
                <a:ext cx="8268650" cy="738664"/>
              </a:xfrm>
              <a:prstGeom prst="rect">
                <a:avLst/>
              </a:prstGeom>
              <a:blipFill>
                <a:blip r:embed="rId10"/>
                <a:stretch>
                  <a:fillRect l="-2139" t="-14876" r="-1770" b="-24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82267F4-94F3-4A9E-B591-DEB3E87E32C9}"/>
                  </a:ext>
                </a:extLst>
              </p:cNvPr>
              <p:cNvSpPr/>
              <p:nvPr/>
            </p:nvSpPr>
            <p:spPr>
              <a:xfrm>
                <a:off x="988820" y="4698285"/>
                <a:ext cx="8033994" cy="847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conv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𝑋</m:t>
                      </m:r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zh-CN" altLang="en-US" sz="2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：</m:t>
                          </m:r>
                          <m:r>
                            <a:rPr lang="zh-CN" altLang="en-US" sz="2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++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2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1"/>
                                </m:r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82267F4-94F3-4A9E-B591-DEB3E87E3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20" y="4698285"/>
                <a:ext cx="8033994" cy="847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FAB8430-B6ED-4A60-B43A-41FBC6B647F3}"/>
                  </a:ext>
                </a:extLst>
              </p:cNvPr>
              <p:cNvSpPr/>
              <p:nvPr/>
            </p:nvSpPr>
            <p:spPr>
              <a:xfrm>
                <a:off x="1920001" y="5402483"/>
                <a:ext cx="3012556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⋂"/>
                          <m:limLoc m:val="subSup"/>
                          <m:supHide m:val="on"/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是凸集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FAB8430-B6ED-4A60-B43A-41FBC6B64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001" y="5402483"/>
                <a:ext cx="3012556" cy="7655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/>
              <p:nvPr/>
            </p:nvSpPr>
            <p:spPr>
              <a:xfrm>
                <a:off x="789705" y="1524867"/>
                <a:ext cx="8100905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2.1.1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(convex)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，如果对每个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和每个实数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≤1,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5" y="1524867"/>
                <a:ext cx="8100905" cy="830997"/>
              </a:xfrm>
              <a:prstGeom prst="rect">
                <a:avLst/>
              </a:prstGeom>
              <a:blipFill>
                <a:blip r:embed="rId13"/>
                <a:stretch>
                  <a:fillRect l="-1205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F162B2B-6CAE-4970-8F4D-BBF5A2347ED8}"/>
                  </a:ext>
                </a:extLst>
              </p:cNvPr>
              <p:cNvSpPr txBox="1"/>
              <p:nvPr/>
            </p:nvSpPr>
            <p:spPr>
              <a:xfrm>
                <a:off x="845294" y="6192670"/>
                <a:ext cx="459703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是凸集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con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v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F162B2B-6CAE-4970-8F4D-BBF5A2347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94" y="6192670"/>
                <a:ext cx="4597033" cy="369332"/>
              </a:xfrm>
              <a:prstGeom prst="rect">
                <a:avLst/>
              </a:prstGeom>
              <a:blipFill>
                <a:blip r:embed="rId14"/>
                <a:stretch>
                  <a:fillRect l="-3846" t="-31667" r="-1459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057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/>
      <p:bldP spid="2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-9425"/>
            <a:ext cx="496411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超平面与半空间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149182-A415-4E58-88D0-07C453A18911}"/>
                  </a:ext>
                </a:extLst>
              </p:cNvPr>
              <p:cNvSpPr txBox="1"/>
              <p:nvPr/>
            </p:nvSpPr>
            <p:spPr>
              <a:xfrm>
                <a:off x="873760" y="1237471"/>
                <a:ext cx="74777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超平面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：已知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149182-A415-4E58-88D0-07C453A18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" y="1237471"/>
                <a:ext cx="7477760" cy="830997"/>
              </a:xfrm>
              <a:prstGeom prst="rect">
                <a:avLst/>
              </a:prstGeom>
              <a:blipFill>
                <a:blip r:embed="rId2"/>
                <a:stretch>
                  <a:fillRect l="-1222" t="-8088" b="-10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0B7330-4484-4B0C-9B5B-B4DA7032E3E0}"/>
                  </a:ext>
                </a:extLst>
              </p:cNvPr>
              <p:cNvSpPr txBox="1"/>
              <p:nvPr/>
            </p:nvSpPr>
            <p:spPr>
              <a:xfrm>
                <a:off x="833120" y="3415813"/>
                <a:ext cx="7477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闭</a:t>
                </a:r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半空间：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0B7330-4484-4B0C-9B5B-B4DA7032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" y="3415813"/>
                <a:ext cx="7477760" cy="461665"/>
              </a:xfrm>
              <a:prstGeom prst="rect">
                <a:avLst/>
              </a:prstGeom>
              <a:blipFill>
                <a:blip r:embed="rId3"/>
                <a:stretch>
                  <a:fillRect l="-130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00ECF34-69EF-485E-9D0F-7A77604ACD92}"/>
                  </a:ext>
                </a:extLst>
              </p:cNvPr>
              <p:cNvSpPr/>
              <p:nvPr/>
            </p:nvSpPr>
            <p:spPr>
              <a:xfrm>
                <a:off x="990798" y="2520731"/>
                <a:ext cx="24795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维仿射集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00ECF34-69EF-485E-9D0F-7A77604AC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8" y="2520731"/>
                <a:ext cx="2479590" cy="461665"/>
              </a:xfrm>
              <a:prstGeom prst="rect">
                <a:avLst/>
              </a:prstGeom>
              <a:blipFill>
                <a:blip r:embed="rId4"/>
                <a:stretch>
                  <a:fillRect l="-3448" t="-14667" r="-2956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F40259AE-82CC-43F1-A8D7-BCCE1634E0A7}"/>
              </a:ext>
            </a:extLst>
          </p:cNvPr>
          <p:cNvSpPr/>
          <p:nvPr/>
        </p:nvSpPr>
        <p:spPr>
          <a:xfrm>
            <a:off x="979781" y="2121552"/>
            <a:ext cx="36086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非平凡线性型的等高线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BCD633-C430-41C9-9742-07A18E6A1BEE}"/>
                  </a:ext>
                </a:extLst>
              </p:cNvPr>
              <p:cNvSpPr txBox="1"/>
              <p:nvPr/>
            </p:nvSpPr>
            <p:spPr>
              <a:xfrm>
                <a:off x="833120" y="4080062"/>
                <a:ext cx="7477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开</a:t>
                </a:r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半空间：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−−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6BCD633-C430-41C9-9742-07A18E6A1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" y="4080062"/>
                <a:ext cx="7477760" cy="461665"/>
              </a:xfrm>
              <a:prstGeom prst="rect">
                <a:avLst/>
              </a:prstGeom>
              <a:blipFill>
                <a:blip r:embed="rId5"/>
                <a:stretch>
                  <a:fillRect l="-130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45608F6A-0CB0-47E7-BF68-4808278E8D2F}"/>
              </a:ext>
            </a:extLst>
          </p:cNvPr>
          <p:cNvGrpSpPr/>
          <p:nvPr/>
        </p:nvGrpSpPr>
        <p:grpSpPr>
          <a:xfrm>
            <a:off x="884777" y="4705986"/>
            <a:ext cx="4414336" cy="480660"/>
            <a:chOff x="884777" y="4705986"/>
            <a:chExt cx="4414336" cy="480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8021742-46B6-47F9-86BE-8C2A9C528DEA}"/>
                    </a:ext>
                  </a:extLst>
                </p:cNvPr>
                <p:cNvSpPr txBox="1"/>
                <p:nvPr/>
              </p:nvSpPr>
              <p:spPr>
                <a:xfrm>
                  <a:off x="884777" y="4724981"/>
                  <a:ext cx="29931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⋃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,</a:t>
                  </a:r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8021742-46B6-47F9-86BE-8C2A9C528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77" y="4724981"/>
                  <a:ext cx="299316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407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9951E78-57D4-420E-A6D9-214C0FA16DC6}"/>
                    </a:ext>
                  </a:extLst>
                </p:cNvPr>
                <p:cNvSpPr txBox="1"/>
                <p:nvPr/>
              </p:nvSpPr>
              <p:spPr>
                <a:xfrm>
                  <a:off x="3333948" y="4705986"/>
                  <a:ext cx="19651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⋂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9951E78-57D4-420E-A6D9-214C0FA16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948" y="4705986"/>
                  <a:ext cx="196516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932"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6089122-304E-4B86-B76B-445C9D571344}"/>
                  </a:ext>
                </a:extLst>
              </p:cNvPr>
              <p:cNvSpPr txBox="1"/>
              <p:nvPr/>
            </p:nvSpPr>
            <p:spPr>
              <a:xfrm>
                <a:off x="895794" y="5312577"/>
                <a:ext cx="29160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++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⋃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⋃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−−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6089122-304E-4B86-B76B-445C9D571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94" y="5312577"/>
                <a:ext cx="2916042" cy="461665"/>
              </a:xfrm>
              <a:prstGeom prst="rect">
                <a:avLst/>
              </a:prstGeom>
              <a:blipFill>
                <a:blip r:embed="rId8"/>
                <a:stretch>
                  <a:fillRect l="-628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06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-9425"/>
            <a:ext cx="496411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各种凸集分离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149182-A415-4E58-88D0-07C453A18911}"/>
                  </a:ext>
                </a:extLst>
              </p:cNvPr>
              <p:cNvSpPr txBox="1"/>
              <p:nvPr/>
            </p:nvSpPr>
            <p:spPr>
              <a:xfrm>
                <a:off x="554266" y="1535889"/>
                <a:ext cx="7851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超平面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分离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：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分别位于两个相反的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闭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半空间</a:t>
                </a:r>
                <a:endParaRPr lang="en-US" altLang="zh-CN" i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149182-A415-4E58-88D0-07C453A18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6" y="1535889"/>
                <a:ext cx="7851603" cy="461665"/>
              </a:xfrm>
              <a:prstGeom prst="rect">
                <a:avLst/>
              </a:prstGeom>
              <a:blipFill>
                <a:blip r:embed="rId2"/>
                <a:stretch>
                  <a:fillRect l="-1087" t="-14474" r="-46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CBB50F5-7677-4949-BD6E-D7AB751302E7}"/>
                  </a:ext>
                </a:extLst>
              </p:cNvPr>
              <p:cNvSpPr txBox="1"/>
              <p:nvPr/>
            </p:nvSpPr>
            <p:spPr>
              <a:xfrm>
                <a:off x="568715" y="2259517"/>
                <a:ext cx="79803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超平面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正常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分离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：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分别位于两个相反的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闭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半空间，并且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⋂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⊈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i="1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CBB50F5-7677-4949-BD6E-D7AB75130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15" y="2259517"/>
                <a:ext cx="7980373" cy="830997"/>
              </a:xfrm>
              <a:prstGeom prst="rect">
                <a:avLst/>
              </a:prstGeom>
              <a:blipFill>
                <a:blip r:embed="rId3"/>
                <a:stretch>
                  <a:fillRect l="-993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23DB12-4462-4E08-94A8-80BF100F6D91}"/>
                  </a:ext>
                </a:extLst>
              </p:cNvPr>
              <p:cNvSpPr txBox="1"/>
              <p:nvPr/>
            </p:nvSpPr>
            <p:spPr>
              <a:xfrm>
                <a:off x="576303" y="3220280"/>
                <a:ext cx="7994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超平面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严格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分离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分别位于两个相反的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开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半空间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23DB12-4462-4E08-94A8-80BF100F6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03" y="3220280"/>
                <a:ext cx="7994820" cy="830997"/>
              </a:xfrm>
              <a:prstGeom prst="rect">
                <a:avLst/>
              </a:prstGeom>
              <a:blipFill>
                <a:blip r:embed="rId4"/>
                <a:stretch>
                  <a:fillRect l="-1068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86734B2-2A2A-4381-AD67-4872FD8F4AEE}"/>
                  </a:ext>
                </a:extLst>
              </p:cNvPr>
              <p:cNvSpPr txBox="1"/>
              <p:nvPr/>
            </p:nvSpPr>
            <p:spPr>
              <a:xfrm>
                <a:off x="576307" y="4160968"/>
                <a:ext cx="74770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超平面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强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分离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：存在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，使得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(0,1)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与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(0,1)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分别位于两个相反的开半空间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86734B2-2A2A-4381-AD67-4872FD8F4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07" y="4160968"/>
                <a:ext cx="7477026" cy="1200329"/>
              </a:xfrm>
              <a:prstGeom prst="rect">
                <a:avLst/>
              </a:prstGeom>
              <a:blipFill>
                <a:blip r:embed="rId5"/>
                <a:stretch>
                  <a:fillRect l="-1142" t="-5612" b="-9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7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12611"/>
            <a:ext cx="496411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正常分离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149182-A415-4E58-88D0-07C453A18911}"/>
                  </a:ext>
                </a:extLst>
              </p:cNvPr>
              <p:cNvSpPr txBox="1"/>
              <p:nvPr/>
            </p:nvSpPr>
            <p:spPr>
              <a:xfrm>
                <a:off x="446390" y="1064608"/>
                <a:ext cx="7994820" cy="1576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2.2.1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是非空集合，称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超平面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正常分离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且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⋂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进一步，称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线性型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正常分离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，使得超平面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正常分离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149182-A415-4E58-88D0-07C453A18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0" y="1064608"/>
                <a:ext cx="7994820" cy="1576201"/>
              </a:xfrm>
              <a:prstGeom prst="rect">
                <a:avLst/>
              </a:prstGeom>
              <a:blipFill>
                <a:blip r:embed="rId2"/>
                <a:stretch>
                  <a:fillRect l="-1143" t="-4264" r="-610" b="-6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9EEC3493-ADDE-49E2-8D42-37E67A3F6B01}"/>
              </a:ext>
            </a:extLst>
          </p:cNvPr>
          <p:cNvGrpSpPr/>
          <p:nvPr/>
        </p:nvGrpSpPr>
        <p:grpSpPr>
          <a:xfrm>
            <a:off x="234676" y="2885552"/>
            <a:ext cx="8009385" cy="3766279"/>
            <a:chOff x="234676" y="2874535"/>
            <a:chExt cx="8009385" cy="376627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B77AE20-40F2-4FAF-B1BD-B489E3161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676" y="2874535"/>
              <a:ext cx="3747380" cy="354442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5E18E5D-4421-4D72-80D7-714982309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2262" y="3071949"/>
              <a:ext cx="3187700" cy="31496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F07A56D-6CD8-4A6C-88BC-5F165E1DC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161" y="3554714"/>
              <a:ext cx="596900" cy="30861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3CFACD3-9C7E-4B2B-9001-8F0058D3F676}"/>
                  </a:ext>
                </a:extLst>
              </p:cNvPr>
              <p:cNvSpPr/>
              <p:nvPr/>
            </p:nvSpPr>
            <p:spPr>
              <a:xfrm>
                <a:off x="3110959" y="2414199"/>
                <a:ext cx="2621615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线性型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3CFACD3-9C7E-4B2B-9001-8F0058D3F6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959" y="2414199"/>
                <a:ext cx="2621615" cy="468205"/>
              </a:xfrm>
              <a:prstGeom prst="rect">
                <a:avLst/>
              </a:prstGeom>
              <a:blipFill>
                <a:blip r:embed="rId6"/>
                <a:stretch>
                  <a:fillRect l="-3488" t="-12987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E666B9-3366-4C5D-A106-64672B4B5315}"/>
                  </a:ext>
                </a:extLst>
              </p:cNvPr>
              <p:cNvSpPr txBox="1"/>
              <p:nvPr/>
            </p:nvSpPr>
            <p:spPr>
              <a:xfrm>
                <a:off x="5713834" y="2499456"/>
                <a:ext cx="1808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(1, 0)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E666B9-3366-4C5D-A106-64672B4B5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34" y="2499456"/>
                <a:ext cx="1808123" cy="369332"/>
              </a:xfrm>
              <a:prstGeom prst="rect">
                <a:avLst/>
              </a:prstGeom>
              <a:blipFill>
                <a:blip r:embed="rId7"/>
                <a:stretch>
                  <a:fillRect l="-1347" r="-5387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07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83CBB418-ADB4-4EF5-8BD8-747C07449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22" y="2987795"/>
            <a:ext cx="3130550" cy="312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5E44453-10BD-45BC-A6D5-696584AEBBA7}"/>
                  </a:ext>
                </a:extLst>
              </p:cNvPr>
              <p:cNvSpPr txBox="1"/>
              <p:nvPr/>
            </p:nvSpPr>
            <p:spPr>
              <a:xfrm>
                <a:off x="822823" y="3060003"/>
                <a:ext cx="46491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2.2.1 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正常分离定理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是非空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集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能正常分离</a:t>
                </a:r>
                <a:r>
                  <a:rPr lang="zh-CN" altLang="en-US" dirty="0">
                    <a:solidFill>
                      <a:srgbClr val="00808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:endParaRPr lang="en-US" altLang="zh-CN" dirty="0">
                  <a:solidFill>
                    <a:srgbClr val="00808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ri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ri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5E44453-10BD-45BC-A6D5-696584AEB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23" y="3060003"/>
                <a:ext cx="4649100" cy="1569660"/>
              </a:xfrm>
              <a:prstGeom prst="rect">
                <a:avLst/>
              </a:prstGeom>
              <a:blipFill>
                <a:blip r:embed="rId5"/>
                <a:stretch>
                  <a:fillRect l="-2097" t="-4280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2C0F2D53-3C5C-4B7A-A4F7-86B02E8055FD}"/>
              </a:ext>
            </a:extLst>
          </p:cNvPr>
          <p:cNvSpPr txBox="1">
            <a:spLocks/>
          </p:cNvSpPr>
          <p:nvPr/>
        </p:nvSpPr>
        <p:spPr bwMode="auto">
          <a:xfrm>
            <a:off x="1837629" y="-109482"/>
            <a:ext cx="496411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正常分离定理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352DA65-19B1-41AD-9763-7FAEB91BEBF5}"/>
                  </a:ext>
                </a:extLst>
              </p:cNvPr>
              <p:cNvSpPr/>
              <p:nvPr/>
            </p:nvSpPr>
            <p:spPr>
              <a:xfrm>
                <a:off x="2191014" y="1100885"/>
                <a:ext cx="3503138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线性型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正常分离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和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352DA65-19B1-41AD-9763-7FAEB91BE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014" y="1100885"/>
                <a:ext cx="3503138" cy="468205"/>
              </a:xfrm>
              <a:prstGeom prst="rect">
                <a:avLst/>
              </a:prstGeom>
              <a:blipFill>
                <a:blip r:embed="rId6"/>
                <a:stretch>
                  <a:fillRect l="-2609" t="-13158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6E741310-2B56-4F2A-9C20-630912A275BF}"/>
              </a:ext>
            </a:extLst>
          </p:cNvPr>
          <p:cNvGrpSpPr/>
          <p:nvPr/>
        </p:nvGrpSpPr>
        <p:grpSpPr>
          <a:xfrm>
            <a:off x="1313699" y="1553823"/>
            <a:ext cx="5865837" cy="1057138"/>
            <a:chOff x="1313699" y="5751258"/>
            <a:chExt cx="5865837" cy="10571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FE9AE07F-BC47-4BDE-AB3D-2B1B0D0AE7E8}"/>
                    </a:ext>
                  </a:extLst>
                </p:cNvPr>
                <p:cNvSpPr/>
                <p:nvPr/>
              </p:nvSpPr>
              <p:spPr>
                <a:xfrm>
                  <a:off x="1313699" y="6179313"/>
                  <a:ext cx="5865837" cy="6290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func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，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in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ax</m:t>
                                </m:r>
                              </m:e>
                              <m:lim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FE9AE07F-BC47-4BDE-AB3D-2B1B0D0AE7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99" y="6179313"/>
                  <a:ext cx="5865837" cy="629083"/>
                </a:xfrm>
                <a:prstGeom prst="rect">
                  <a:avLst/>
                </a:prstGeom>
                <a:blipFill>
                  <a:blip r:embed="rId7"/>
                  <a:stretch>
                    <a:fillRect b="-48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箭头: 上下 14">
              <a:extLst>
                <a:ext uri="{FF2B5EF4-FFF2-40B4-BE49-F238E27FC236}">
                  <a16:creationId xmlns:a16="http://schemas.microsoft.com/office/drawing/2014/main" id="{76FB3F71-3FFE-4775-B59E-CC78029B0331}"/>
                </a:ext>
              </a:extLst>
            </p:cNvPr>
            <p:cNvSpPr/>
            <p:nvPr/>
          </p:nvSpPr>
          <p:spPr bwMode="auto">
            <a:xfrm>
              <a:off x="4175219" y="5751258"/>
              <a:ext cx="231528" cy="468205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206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34643"/>
            <a:ext cx="4964112" cy="9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保凸运算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/>
              <p:nvPr/>
            </p:nvSpPr>
            <p:spPr>
              <a:xfrm>
                <a:off x="754163" y="1172714"/>
                <a:ext cx="8147465" cy="461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交：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⟹</m:t>
                    </m:r>
                    <m:nary>
                      <m:naryPr>
                        <m:chr m:val="⋂"/>
                        <m:limLoc m:val="subSup"/>
                        <m:supHide m:val="on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" y="1172714"/>
                <a:ext cx="8147465" cy="461986"/>
              </a:xfrm>
              <a:prstGeom prst="rect">
                <a:avLst/>
              </a:prstGeom>
              <a:blipFill>
                <a:blip r:embed="rId3"/>
                <a:stretch>
                  <a:fillRect l="-1198" t="-97368" b="-15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2F66D8E-EB6B-40A2-B964-EF9E37638485}"/>
                  </a:ext>
                </a:extLst>
              </p:cNvPr>
              <p:cNvSpPr/>
              <p:nvPr/>
            </p:nvSpPr>
            <p:spPr>
              <a:xfrm>
                <a:off x="1130820" y="1703719"/>
                <a:ext cx="68823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注意：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可以是有限、可列无限和不可列无限集合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2F66D8E-EB6B-40A2-B964-EF9E37638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20" y="1703719"/>
                <a:ext cx="6882360" cy="461665"/>
              </a:xfrm>
              <a:prstGeom prst="rect">
                <a:avLst/>
              </a:prstGeom>
              <a:blipFill>
                <a:blip r:embed="rId4"/>
                <a:stretch>
                  <a:fillRect l="-1418" t="-14474" r="-8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F3438A9-D2D0-4F65-AAB7-11536D969593}"/>
                  </a:ext>
                </a:extLst>
              </p:cNvPr>
              <p:cNvSpPr txBox="1"/>
              <p:nvPr/>
            </p:nvSpPr>
            <p:spPr>
              <a:xfrm>
                <a:off x="776198" y="2279544"/>
                <a:ext cx="7477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直积：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分别是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中的凸集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F3438A9-D2D0-4F65-AAB7-11536D969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98" y="2279544"/>
                <a:ext cx="7477760" cy="461665"/>
              </a:xfrm>
              <a:prstGeom prst="rect">
                <a:avLst/>
              </a:prstGeom>
              <a:blipFill>
                <a:blip r:embed="rId5"/>
                <a:stretch>
                  <a:fillRect l="-122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2E3F4B-5079-446E-BC5B-6392893F2355}"/>
                  </a:ext>
                </a:extLst>
              </p:cNvPr>
              <p:cNvSpPr txBox="1"/>
              <p:nvPr/>
            </p:nvSpPr>
            <p:spPr>
              <a:xfrm>
                <a:off x="798231" y="3495195"/>
                <a:ext cx="7477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伸缩：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是实数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⟹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62E3F4B-5079-446E-BC5B-6392893F2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1" y="3495195"/>
                <a:ext cx="7477760" cy="461665"/>
              </a:xfrm>
              <a:prstGeom prst="rect">
                <a:avLst/>
              </a:prstGeom>
              <a:blipFill>
                <a:blip r:embed="rId6"/>
                <a:stretch>
                  <a:fillRect l="-130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38D69E-7771-41AD-B4FD-BAAF5E9547C1}"/>
                  </a:ext>
                </a:extLst>
              </p:cNvPr>
              <p:cNvSpPr txBox="1"/>
              <p:nvPr/>
            </p:nvSpPr>
            <p:spPr>
              <a:xfrm>
                <a:off x="787214" y="4111202"/>
                <a:ext cx="7477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均是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中的凸集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538D69E-7771-41AD-B4FD-BAAF5E954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4" y="4111202"/>
                <a:ext cx="7477760" cy="461665"/>
              </a:xfrm>
              <a:prstGeom prst="rect">
                <a:avLst/>
              </a:prstGeom>
              <a:blipFill>
                <a:blip r:embed="rId7"/>
                <a:stretch>
                  <a:fillRect l="-1222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95B5BFCC-24AD-4381-BA13-4B5F5D3B4DA6}"/>
              </a:ext>
            </a:extLst>
          </p:cNvPr>
          <p:cNvGrpSpPr/>
          <p:nvPr/>
        </p:nvGrpSpPr>
        <p:grpSpPr>
          <a:xfrm>
            <a:off x="872250" y="2680374"/>
            <a:ext cx="8029378" cy="643479"/>
            <a:chOff x="872250" y="3165117"/>
            <a:chExt cx="8029378" cy="643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3FEC781-6A09-48D5-B372-F92F6A9F8A8B}"/>
                    </a:ext>
                  </a:extLst>
                </p:cNvPr>
                <p:cNvSpPr txBox="1"/>
                <p:nvPr/>
              </p:nvSpPr>
              <p:spPr>
                <a:xfrm>
                  <a:off x="872250" y="3439264"/>
                  <a:ext cx="802937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中的凸集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3FEC781-6A09-48D5-B372-F92F6A9F8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50" y="3439264"/>
                  <a:ext cx="802937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91" t="-31667" r="-1367" b="-4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3132747-BE74-4FAA-8FFE-2DB523F704E2}"/>
                    </a:ext>
                  </a:extLst>
                </p:cNvPr>
                <p:cNvSpPr/>
                <p:nvPr/>
              </p:nvSpPr>
              <p:spPr>
                <a:xfrm>
                  <a:off x="4350625" y="3165117"/>
                  <a:ext cx="44274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⇓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3132747-BE74-4FAA-8FFE-2DB523F704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0625" y="3165117"/>
                  <a:ext cx="44274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8073CA9-1171-423A-A8D7-4745A6FFA247}"/>
              </a:ext>
            </a:extLst>
          </p:cNvPr>
          <p:cNvGrpSpPr/>
          <p:nvPr/>
        </p:nvGrpSpPr>
        <p:grpSpPr>
          <a:xfrm>
            <a:off x="1308686" y="4437577"/>
            <a:ext cx="7490448" cy="643479"/>
            <a:chOff x="872250" y="3165117"/>
            <a:chExt cx="7490448" cy="643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5038F90-4840-4A30-8404-DF266558A5E1}"/>
                    </a:ext>
                  </a:extLst>
                </p:cNvPr>
                <p:cNvSpPr txBox="1"/>
                <p:nvPr/>
              </p:nvSpPr>
              <p:spPr>
                <a:xfrm>
                  <a:off x="872250" y="3439264"/>
                  <a:ext cx="749044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中的凸集</a:t>
                  </a: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5038F90-4840-4A30-8404-DF266558A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50" y="3439264"/>
                  <a:ext cx="749044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1466" t="-31148" r="-1547" b="-426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33992962-9012-454E-83B0-8CE2D61DEA42}"/>
                    </a:ext>
                  </a:extLst>
                </p:cNvPr>
                <p:cNvSpPr/>
                <p:nvPr/>
              </p:nvSpPr>
              <p:spPr>
                <a:xfrm>
                  <a:off x="3942998" y="3165117"/>
                  <a:ext cx="44274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⇓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33992962-9012-454E-83B0-8CE2D61DEA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998" y="3165117"/>
                  <a:ext cx="44274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9902BA7-D242-45D3-A156-98E934DEE8DE}"/>
                  </a:ext>
                </a:extLst>
              </p:cNvPr>
              <p:cNvSpPr txBox="1"/>
              <p:nvPr/>
            </p:nvSpPr>
            <p:spPr>
              <a:xfrm>
                <a:off x="765180" y="5336966"/>
                <a:ext cx="74777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仿射映射：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9902BA7-D242-45D3-A156-98E934DEE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0" y="5336966"/>
                <a:ext cx="7477760" cy="461665"/>
              </a:xfrm>
              <a:prstGeom prst="rect">
                <a:avLst/>
              </a:prstGeom>
              <a:blipFill>
                <a:blip r:embed="rId12"/>
                <a:stretch>
                  <a:fillRect l="-130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E22B96-95D5-412E-81CD-852E20F7C3A9}"/>
                  </a:ext>
                </a:extLst>
              </p:cNvPr>
              <p:cNvSpPr/>
              <p:nvPr/>
            </p:nvSpPr>
            <p:spPr>
              <a:xfrm>
                <a:off x="1084293" y="5818190"/>
                <a:ext cx="76385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中的凸集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中的凸集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7E22B96-95D5-412E-81CD-852E20F7C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3" y="5818190"/>
                <a:ext cx="7638501" cy="461665"/>
              </a:xfrm>
              <a:prstGeom prst="rect">
                <a:avLst/>
              </a:prstGeom>
              <a:blipFill>
                <a:blip r:embed="rId13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E336D5B-8055-48EB-A364-6D056E7F5BF6}"/>
                  </a:ext>
                </a:extLst>
              </p:cNvPr>
              <p:cNvSpPr/>
              <p:nvPr/>
            </p:nvSpPr>
            <p:spPr>
              <a:xfrm>
                <a:off x="1002932" y="6212642"/>
                <a:ext cx="75521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中的凸集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中的凸集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CE336D5B-8055-48EB-A364-6D056E7F5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32" y="6212642"/>
                <a:ext cx="7552196" cy="461665"/>
              </a:xfrm>
              <a:prstGeom prst="rect">
                <a:avLst/>
              </a:prstGeom>
              <a:blipFill>
                <a:blip r:embed="rId14"/>
                <a:stretch>
                  <a:fillRect l="-323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836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/>
      <p:bldP spid="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109685"/>
            <a:ext cx="4964112" cy="100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常见凸集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A943DB-8DFE-469E-B00E-CE19721B6775}"/>
                  </a:ext>
                </a:extLst>
              </p:cNvPr>
              <p:cNvSpPr txBox="1"/>
              <p:nvPr/>
            </p:nvSpPr>
            <p:spPr>
              <a:xfrm>
                <a:off x="985520" y="1313342"/>
                <a:ext cx="7477760" cy="837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超平面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(hyperplane)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是超平面的</a:t>
                </a:r>
                <a:r>
                  <a:rPr lang="zh-CN" altLang="en-US" b="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法向量</a:t>
                </a:r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(normal vector).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FA943DB-8DFE-469E-B00E-CE19721B6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1313342"/>
                <a:ext cx="7477760" cy="837537"/>
              </a:xfrm>
              <a:prstGeom prst="rect">
                <a:avLst/>
              </a:prstGeom>
              <a:blipFill>
                <a:blip r:embed="rId4"/>
                <a:stretch>
                  <a:fillRect l="-1142" t="-7246" r="-65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944091-03CE-4B22-BC9F-B5E7934D6F59}"/>
                  </a:ext>
                </a:extLst>
              </p:cNvPr>
              <p:cNvSpPr txBox="1"/>
              <p:nvPr/>
            </p:nvSpPr>
            <p:spPr>
              <a:xfrm>
                <a:off x="985519" y="2103892"/>
                <a:ext cx="8345768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半空间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half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space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944091-03CE-4B22-BC9F-B5E7934D6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19" y="2103892"/>
                <a:ext cx="8345768" cy="468205"/>
              </a:xfrm>
              <a:prstGeom prst="rect">
                <a:avLst/>
              </a:prstGeom>
              <a:blipFill>
                <a:blip r:embed="rId5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8E3E263-02D0-4CBA-BE36-B95D86C19A24}"/>
                  </a:ext>
                </a:extLst>
              </p:cNvPr>
              <p:cNvSpPr txBox="1"/>
              <p:nvPr/>
            </p:nvSpPr>
            <p:spPr>
              <a:xfrm>
                <a:off x="996537" y="3711188"/>
                <a:ext cx="726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多面集</a:t>
                </a:r>
                <a:r>
                  <a:rPr lang="en-US" altLang="zh-CN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多面体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(polyhedral set)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𝑨𝒙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8E3E263-02D0-4CBA-BE36-B95D86C19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37" y="3711188"/>
                <a:ext cx="7264400" cy="461665"/>
              </a:xfrm>
              <a:prstGeom prst="rect">
                <a:avLst/>
              </a:prstGeom>
              <a:blipFill>
                <a:blip r:embed="rId6"/>
                <a:stretch>
                  <a:fillRect l="-1091" t="-1447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4E725B3-DFD4-459F-BDED-257BF2967646}"/>
                  </a:ext>
                </a:extLst>
              </p:cNvPr>
              <p:cNvSpPr txBox="1"/>
              <p:nvPr/>
            </p:nvSpPr>
            <p:spPr>
              <a:xfrm>
                <a:off x="985520" y="3172081"/>
                <a:ext cx="8036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仿射集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(affine set)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𝑨𝒙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4E725B3-DFD4-459F-BDED-257BF2967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0" y="3172081"/>
                <a:ext cx="8036560" cy="461665"/>
              </a:xfrm>
              <a:prstGeom prst="rect">
                <a:avLst/>
              </a:prstGeom>
              <a:blipFill>
                <a:blip r:embed="rId7"/>
                <a:stretch>
                  <a:fillRect l="-1062" t="-1447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15FFC7-04AD-470B-9068-81C3C809D17E}"/>
                  </a:ext>
                </a:extLst>
              </p:cNvPr>
              <p:cNvSpPr txBox="1"/>
              <p:nvPr/>
            </p:nvSpPr>
            <p:spPr>
              <a:xfrm>
                <a:off x="765181" y="2588160"/>
                <a:ext cx="5093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A15FFC7-04AD-470B-9068-81C3C809D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1" y="2588160"/>
                <a:ext cx="5093097" cy="461665"/>
              </a:xfrm>
              <a:prstGeom prst="rect">
                <a:avLst/>
              </a:prstGeom>
              <a:blipFill>
                <a:blip r:embed="rId8"/>
                <a:stretch>
                  <a:fillRect l="-1916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88592B-F568-4CE1-9962-F0FCA9C8645A}"/>
                  </a:ext>
                </a:extLst>
              </p:cNvPr>
              <p:cNvSpPr txBox="1"/>
              <p:nvPr/>
            </p:nvSpPr>
            <p:spPr>
              <a:xfrm>
                <a:off x="776198" y="905492"/>
                <a:ext cx="56907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和标量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en-US" altLang="zh-CN" b="0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888592B-F568-4CE1-9962-F0FCA9C86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98" y="905492"/>
                <a:ext cx="5690704" cy="461665"/>
              </a:xfrm>
              <a:prstGeom prst="rect">
                <a:avLst/>
              </a:prstGeom>
              <a:blipFill>
                <a:blip r:embed="rId9"/>
                <a:stretch>
                  <a:fillRect l="-1606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5BE05F61-C159-4EFD-B791-55A46E38A528}"/>
              </a:ext>
            </a:extLst>
          </p:cNvPr>
          <p:cNvGrpSpPr/>
          <p:nvPr/>
        </p:nvGrpSpPr>
        <p:grpSpPr>
          <a:xfrm>
            <a:off x="1025490" y="5385242"/>
            <a:ext cx="7116371" cy="778868"/>
            <a:chOff x="596936" y="3810724"/>
            <a:chExt cx="7116371" cy="778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83422D50-3193-41CD-9E64-D9EB587FFAE6}"/>
                    </a:ext>
                  </a:extLst>
                </p:cNvPr>
                <p:cNvSpPr/>
                <p:nvPr/>
              </p:nvSpPr>
              <p:spPr>
                <a:xfrm>
                  <a:off x="596936" y="3972737"/>
                  <a:ext cx="384298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−1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维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标准单纯形：</a:t>
                  </a: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83422D50-3193-41CD-9E64-D9EB587FFA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936" y="3972737"/>
                  <a:ext cx="3842984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060" t="-1447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425726C-0F7C-4AAA-88B7-D71BE8C74C42}"/>
                    </a:ext>
                  </a:extLst>
                </p:cNvPr>
                <p:cNvSpPr/>
                <p:nvPr/>
              </p:nvSpPr>
              <p:spPr>
                <a:xfrm>
                  <a:off x="3641423" y="3810724"/>
                  <a:ext cx="4071884" cy="778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425726C-0F7C-4AAA-88B7-D71BE8C74C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423" y="3810724"/>
                  <a:ext cx="4071884" cy="77886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0297D3-6876-4FFE-8623-89611F187A9F}"/>
              </a:ext>
            </a:extLst>
          </p:cNvPr>
          <p:cNvGrpSpPr/>
          <p:nvPr/>
        </p:nvGrpSpPr>
        <p:grpSpPr>
          <a:xfrm>
            <a:off x="1025491" y="5966295"/>
            <a:ext cx="6772579" cy="778868"/>
            <a:chOff x="576616" y="4963388"/>
            <a:chExt cx="6772579" cy="778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F54CF2A-652C-4EA6-BF61-86E444096002}"/>
                    </a:ext>
                  </a:extLst>
                </p:cNvPr>
                <p:cNvSpPr/>
                <p:nvPr/>
              </p:nvSpPr>
              <p:spPr>
                <a:xfrm>
                  <a:off x="576616" y="5120817"/>
                  <a:ext cx="384298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维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标准单纯形：</a:t>
                  </a: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F54CF2A-652C-4EA6-BF61-86E4440960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16" y="5120817"/>
                  <a:ext cx="3842984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2060" t="-14667" b="-2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DB37889-E025-407E-9377-39EC3CAD5733}"/>
                    </a:ext>
                  </a:extLst>
                </p:cNvPr>
                <p:cNvSpPr/>
                <p:nvPr/>
              </p:nvSpPr>
              <p:spPr>
                <a:xfrm>
                  <a:off x="3266090" y="4963388"/>
                  <a:ext cx="4083105" cy="778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:</m:t>
                            </m:r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0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DB37889-E025-407E-9377-39EC3CAD57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090" y="4963388"/>
                  <a:ext cx="4083105" cy="77886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75807C8-B9F0-4500-98EB-A00D8ECEC5B7}"/>
                  </a:ext>
                </a:extLst>
              </p:cNvPr>
              <p:cNvSpPr txBox="1"/>
              <p:nvPr/>
            </p:nvSpPr>
            <p:spPr>
              <a:xfrm>
                <a:off x="706427" y="4083401"/>
                <a:ext cx="7752081" cy="1517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线性无关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顶点为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维单纯形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(simplex)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⋯</m:t>
                          </m:r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≥0,</m:t>
                          </m:r>
                          <m: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zh-CN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sz="2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nary>
                        </m:e>
                      </m:d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75807C8-B9F0-4500-98EB-A00D8ECEC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27" y="4083401"/>
                <a:ext cx="7752081" cy="1517531"/>
              </a:xfrm>
              <a:prstGeom prst="rect">
                <a:avLst/>
              </a:prstGeom>
              <a:blipFill>
                <a:blip r:embed="rId14"/>
                <a:stretch>
                  <a:fillRect l="-1258" t="-4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0171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1255922" y="67694"/>
            <a:ext cx="6911082" cy="10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仿射集与维数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/>
              <p:nvPr/>
            </p:nvSpPr>
            <p:spPr>
              <a:xfrm>
                <a:off x="754163" y="1051524"/>
                <a:ext cx="81805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2.1.2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称非空集合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子空间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(subspace)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，如果对任意的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和任意实数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3" y="1051524"/>
                <a:ext cx="8180515" cy="830997"/>
              </a:xfrm>
              <a:prstGeom prst="rect">
                <a:avLst/>
              </a:prstGeom>
              <a:blipFill>
                <a:blip r:embed="rId4"/>
                <a:stretch>
                  <a:fillRect l="-1192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E7FD07-6F98-4F04-BB56-8080BCDE127F}"/>
                  </a:ext>
                </a:extLst>
              </p:cNvPr>
              <p:cNvSpPr txBox="1"/>
              <p:nvPr/>
            </p:nvSpPr>
            <p:spPr>
              <a:xfrm>
                <a:off x="798231" y="3640547"/>
                <a:ext cx="7855177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2.1.2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dim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ii)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可任取，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dim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E7FD07-6F98-4F04-BB56-8080BCDE1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1" y="3640547"/>
                <a:ext cx="7855177" cy="1354217"/>
              </a:xfrm>
              <a:prstGeom prst="rect">
                <a:avLst/>
              </a:prstGeom>
              <a:blipFill>
                <a:blip r:embed="rId5"/>
                <a:stretch>
                  <a:fillRect l="-1241" t="-4955"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44DAA24-610E-4574-9437-221C8B83E5CA}"/>
                  </a:ext>
                </a:extLst>
              </p:cNvPr>
              <p:cNvSpPr/>
              <p:nvPr/>
            </p:nvSpPr>
            <p:spPr>
              <a:xfrm>
                <a:off x="774391" y="2006105"/>
                <a:ext cx="803918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仿射集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(affine set)/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线性流形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(linear manifold)/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仿射子空间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(affine subspace)/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线性簇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(linear variety)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子空间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𝒂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的线性维数是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的仿射维数，记为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dim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44DAA24-610E-4574-9437-221C8B83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1" y="2006105"/>
                <a:ext cx="8039185" cy="1569660"/>
              </a:xfrm>
              <a:prstGeom prst="rect">
                <a:avLst/>
              </a:prstGeom>
              <a:blipFill>
                <a:blip r:embed="rId6"/>
                <a:stretch>
                  <a:fillRect l="-1137" t="-4264" b="-6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83AB2D90-6F20-4D80-AE2E-EBBDEE7FD8DD}"/>
              </a:ext>
            </a:extLst>
          </p:cNvPr>
          <p:cNvSpPr/>
          <p:nvPr/>
        </p:nvSpPr>
        <p:spPr>
          <a:xfrm>
            <a:off x="732127" y="5908491"/>
            <a:ext cx="80391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易见子空间和仿射集都是特殊的凸集！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75D0C4-2432-48F2-A3DE-701599879372}"/>
                  </a:ext>
                </a:extLst>
              </p:cNvPr>
              <p:cNvSpPr txBox="1"/>
              <p:nvPr/>
            </p:nvSpPr>
            <p:spPr>
              <a:xfrm>
                <a:off x="747263" y="5060529"/>
                <a:ext cx="7537421" cy="90794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iii)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b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可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取作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的任一特解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dim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rank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75D0C4-2432-48F2-A3DE-701599879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63" y="5060529"/>
                <a:ext cx="7537421" cy="907941"/>
              </a:xfrm>
              <a:prstGeom prst="rect">
                <a:avLst/>
              </a:prstGeom>
              <a:blipFill>
                <a:blip r:embed="rId7"/>
                <a:stretch>
                  <a:fillRect l="-1294" t="-7383" b="-12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992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  <p:bldP spid="15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1255922" y="67694"/>
            <a:ext cx="6911082" cy="10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仿射包与集合的固有维数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0A96FAB-66F3-4EB2-AC77-D88A4602CB08}"/>
                  </a:ext>
                </a:extLst>
              </p:cNvPr>
              <p:cNvSpPr txBox="1"/>
              <p:nvPr/>
            </p:nvSpPr>
            <p:spPr>
              <a:xfrm>
                <a:off x="657500" y="1028273"/>
                <a:ext cx="812294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是正整数，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仿射组合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(affine combination)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0A96FAB-66F3-4EB2-AC77-D88A4602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00" y="1028273"/>
                <a:ext cx="8122941" cy="369332"/>
              </a:xfrm>
              <a:prstGeom prst="rect">
                <a:avLst/>
              </a:prstGeom>
              <a:blipFill>
                <a:blip r:embed="rId4"/>
                <a:stretch>
                  <a:fillRect l="-2177" t="-31667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E64B778-203A-4C17-99CB-7F9C3DADAADE}"/>
                  </a:ext>
                </a:extLst>
              </p:cNvPr>
              <p:cNvSpPr/>
              <p:nvPr/>
            </p:nvSpPr>
            <p:spPr>
              <a:xfrm>
                <a:off x="1988499" y="1409927"/>
                <a:ext cx="1584536" cy="855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E64B778-203A-4C17-99CB-7F9C3DADA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99" y="1409927"/>
                <a:ext cx="1584536" cy="855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B2708E8-0114-4077-8D47-67D4FA2B66F8}"/>
                  </a:ext>
                </a:extLst>
              </p:cNvPr>
              <p:cNvSpPr/>
              <p:nvPr/>
            </p:nvSpPr>
            <p:spPr>
              <a:xfrm>
                <a:off x="3509529" y="1581107"/>
                <a:ext cx="3555973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B2708E8-0114-4077-8D47-67D4FA2B6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529" y="1581107"/>
                <a:ext cx="3555973" cy="491288"/>
              </a:xfrm>
              <a:prstGeom prst="rect">
                <a:avLst/>
              </a:prstGeom>
              <a:blipFill>
                <a:blip r:embed="rId6"/>
                <a:stretch>
                  <a:fillRect l="-2744"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D641524-027C-42C9-83DF-C577F658E1B9}"/>
                  </a:ext>
                </a:extLst>
              </p:cNvPr>
              <p:cNvSpPr txBox="1"/>
              <p:nvPr/>
            </p:nvSpPr>
            <p:spPr>
              <a:xfrm>
                <a:off x="643993" y="2538449"/>
                <a:ext cx="813644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称包含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的最小仿射集是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仿射包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(affine hull)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aff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D641524-027C-42C9-83DF-C577F658E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93" y="2538449"/>
                <a:ext cx="8136447" cy="738664"/>
              </a:xfrm>
              <a:prstGeom prst="rect">
                <a:avLst/>
              </a:prstGeom>
              <a:blipFill>
                <a:blip r:embed="rId7"/>
                <a:stretch>
                  <a:fillRect l="-2174" t="-14754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063388F-A676-4989-8521-4B7EAC2C7525}"/>
                  </a:ext>
                </a:extLst>
              </p:cNvPr>
              <p:cNvSpPr txBox="1"/>
              <p:nvPr/>
            </p:nvSpPr>
            <p:spPr>
              <a:xfrm>
                <a:off x="655010" y="5241657"/>
                <a:ext cx="83127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aff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的维数是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固有维数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dim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易见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dim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063388F-A676-4989-8521-4B7EAC2C7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10" y="5241657"/>
                <a:ext cx="8312719" cy="369332"/>
              </a:xfrm>
              <a:prstGeom prst="rect">
                <a:avLst/>
              </a:prstGeom>
              <a:blipFill>
                <a:blip r:embed="rId8"/>
                <a:stretch>
                  <a:fillRect l="-2199" t="-31667"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2F089DB-9A40-4443-81C0-9034CCBC97EE}"/>
                  </a:ext>
                </a:extLst>
              </p:cNvPr>
              <p:cNvSpPr txBox="1"/>
              <p:nvPr/>
            </p:nvSpPr>
            <p:spPr>
              <a:xfrm>
                <a:off x="820266" y="5799854"/>
                <a:ext cx="4732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2.1.3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2F089DB-9A40-4443-81C0-9034CCBC9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66" y="5799854"/>
                <a:ext cx="4732236" cy="461665"/>
              </a:xfrm>
              <a:prstGeom prst="rect">
                <a:avLst/>
              </a:prstGeom>
              <a:blipFill>
                <a:blip r:embed="rId9"/>
                <a:stretch>
                  <a:fillRect l="-2062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D5E6AC-F2AA-4211-A8F5-28AE82087933}"/>
                  </a:ext>
                </a:extLst>
              </p:cNvPr>
              <p:cNvSpPr/>
              <p:nvPr/>
            </p:nvSpPr>
            <p:spPr>
              <a:xfrm>
                <a:off x="5147457" y="5799853"/>
                <a:ext cx="2066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dim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D5E6AC-F2AA-4211-A8F5-28AE82087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457" y="5799853"/>
                <a:ext cx="206601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5D6F66F-B486-402B-8386-EA6459EC3719}"/>
                  </a:ext>
                </a:extLst>
              </p:cNvPr>
              <p:cNvSpPr/>
              <p:nvPr/>
            </p:nvSpPr>
            <p:spPr>
              <a:xfrm>
                <a:off x="1571048" y="4068060"/>
                <a:ext cx="3294684" cy="76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⋂"/>
                          <m:limLoc m:val="subSup"/>
                          <m:supHide m:val="on"/>
                          <m:ctrlPr>
                            <a:rPr lang="en-US" altLang="zh-CN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  <m:r>
                            <a:rPr lang="en-US" altLang="zh-CN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a:rPr lang="zh-CN" alt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是仿射集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5D6F66F-B486-402B-8386-EA6459EC37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048" y="4068060"/>
                <a:ext cx="3294684" cy="7655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FCE60F7-2F37-4BE9-A0B8-637DD6FC8534}"/>
              </a:ext>
            </a:extLst>
          </p:cNvPr>
          <p:cNvGrpSpPr/>
          <p:nvPr/>
        </p:nvGrpSpPr>
        <p:grpSpPr>
          <a:xfrm>
            <a:off x="910036" y="2845714"/>
            <a:ext cx="7767896" cy="1320442"/>
            <a:chOff x="910036" y="2845714"/>
            <a:chExt cx="7767896" cy="13204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82267F4-94F3-4A9E-B591-DEB3E87E32C9}"/>
                    </a:ext>
                  </a:extLst>
                </p:cNvPr>
                <p:cNvSpPr/>
                <p:nvPr/>
              </p:nvSpPr>
              <p:spPr>
                <a:xfrm>
                  <a:off x="910036" y="3318616"/>
                  <a:ext cx="7767896" cy="8475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aff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zh-CN" altLang="en-U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：</m:t>
                            </m:r>
                            <m:r>
                              <a:rPr lang="zh-CN" altLang="en-US" sz="2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++</m:t>
                                </m:r>
                              </m:sub>
                            </m:s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2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82267F4-94F3-4A9E-B591-DEB3E87E32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36" y="3318616"/>
                  <a:ext cx="7767896" cy="84754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B7B8CE6-A04D-489D-83A5-0A9C5D3C148E}"/>
                </a:ext>
              </a:extLst>
            </p:cNvPr>
            <p:cNvSpPr/>
            <p:nvPr/>
          </p:nvSpPr>
          <p:spPr>
            <a:xfrm>
              <a:off x="1737336" y="2845714"/>
              <a:ext cx="9541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可证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1F89BE-7297-4E96-8703-D462808D363E}"/>
                  </a:ext>
                </a:extLst>
              </p:cNvPr>
              <p:cNvSpPr txBox="1"/>
              <p:nvPr/>
            </p:nvSpPr>
            <p:spPr>
              <a:xfrm>
                <a:off x="729447" y="4758311"/>
                <a:ext cx="5186611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是仿射集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当且仅当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aff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B1F89BE-7297-4E96-8703-D462808D3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47" y="4758311"/>
                <a:ext cx="5186611" cy="369332"/>
              </a:xfrm>
              <a:prstGeom prst="rect">
                <a:avLst/>
              </a:prstGeom>
              <a:blipFill>
                <a:blip r:embed="rId14"/>
                <a:stretch>
                  <a:fillRect l="-3412" t="-31667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381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/>
      <p:bldP spid="12" grpId="0"/>
      <p:bldP spid="4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1255922" y="67694"/>
            <a:ext cx="6911082" cy="10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集合的内部与闭包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F546708-7F78-4C5D-8B1E-7374EF9FA516}"/>
                  </a:ext>
                </a:extLst>
              </p:cNvPr>
              <p:cNvSpPr/>
              <p:nvPr/>
            </p:nvSpPr>
            <p:spPr>
              <a:xfrm>
                <a:off x="860343" y="863126"/>
                <a:ext cx="1567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F546708-7F78-4C5D-8B1E-7374EF9FA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43" y="863126"/>
                <a:ext cx="1567545" cy="461665"/>
              </a:xfrm>
              <a:prstGeom prst="rect">
                <a:avLst/>
              </a:prstGeom>
              <a:blipFill>
                <a:blip r:embed="rId4"/>
                <a:stretch>
                  <a:fillRect l="-5837" t="-14667" r="-544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189F97D-9DE4-4EDE-9268-E7B0894B0BF5}"/>
                  </a:ext>
                </a:extLst>
              </p:cNvPr>
              <p:cNvSpPr/>
              <p:nvPr/>
            </p:nvSpPr>
            <p:spPr>
              <a:xfrm>
                <a:off x="904411" y="1282684"/>
                <a:ext cx="73459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闭包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189F97D-9DE4-4EDE-9268-E7B0894B0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1" y="1282684"/>
                <a:ext cx="7345922" cy="461665"/>
              </a:xfrm>
              <a:prstGeom prst="rect">
                <a:avLst/>
              </a:prstGeom>
              <a:blipFill>
                <a:blip r:embed="rId5"/>
                <a:stretch>
                  <a:fillRect l="-1245" b="-48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EB5B409-5C44-47A4-98AA-004B94EDAA3F}"/>
                  </a:ext>
                </a:extLst>
              </p:cNvPr>
              <p:cNvSpPr/>
              <p:nvPr/>
            </p:nvSpPr>
            <p:spPr>
              <a:xfrm>
                <a:off x="988833" y="4370241"/>
                <a:ext cx="3891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闭包是包含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的最小闭集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EB5B409-5C44-47A4-98AA-004B94EDA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33" y="4370241"/>
                <a:ext cx="3891899" cy="461665"/>
              </a:xfrm>
              <a:prstGeom prst="rect">
                <a:avLst/>
              </a:prstGeom>
              <a:blipFill>
                <a:blip r:embed="rId6"/>
                <a:stretch>
                  <a:fillRect l="-2034" t="-14474" r="-156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1A8DCDC-FF44-4E91-BD76-D47CAA231564}"/>
                  </a:ext>
                </a:extLst>
              </p:cNvPr>
              <p:cNvSpPr/>
              <p:nvPr/>
            </p:nvSpPr>
            <p:spPr>
              <a:xfrm>
                <a:off x="904411" y="1809107"/>
                <a:ext cx="6644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内部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1A8DCDC-FF44-4E91-BD76-D47CAA2315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1" y="1809107"/>
                <a:ext cx="6644704" cy="461665"/>
              </a:xfrm>
              <a:prstGeom prst="rect">
                <a:avLst/>
              </a:prstGeom>
              <a:blipFill>
                <a:blip r:embed="rId7"/>
                <a:stretch>
                  <a:fillRect l="-1376" t="-14474" r="-55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01BF51A-1D14-4576-845E-66CC8C96CF0F}"/>
                  </a:ext>
                </a:extLst>
              </p:cNvPr>
              <p:cNvSpPr/>
              <p:nvPr/>
            </p:nvSpPr>
            <p:spPr>
              <a:xfrm>
                <a:off x="963085" y="3873888"/>
                <a:ext cx="45074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内部是包含在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中的最大开集</a:t>
                </a:r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01BF51A-1D14-4576-845E-66CC8C96C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85" y="3873888"/>
                <a:ext cx="4507452" cy="461665"/>
              </a:xfrm>
              <a:prstGeom prst="rect">
                <a:avLst/>
              </a:prstGeom>
              <a:blipFill>
                <a:blip r:embed="rId8"/>
                <a:stretch>
                  <a:fillRect l="-1894" t="-14474" r="-1218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48FA13D-4448-49CF-9A1D-479004315C34}"/>
                  </a:ext>
                </a:extLst>
              </p:cNvPr>
              <p:cNvSpPr/>
              <p:nvPr/>
            </p:nvSpPr>
            <p:spPr>
              <a:xfrm>
                <a:off x="937462" y="2969651"/>
                <a:ext cx="2665025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事实：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B48FA13D-4448-49CF-9A1D-479004315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2" y="2969651"/>
                <a:ext cx="2665025" cy="830997"/>
              </a:xfrm>
              <a:prstGeom prst="rect">
                <a:avLst/>
              </a:prstGeom>
              <a:blipFill>
                <a:blip r:embed="rId9"/>
                <a:stretch>
                  <a:fillRect l="-3661" t="-5882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5CAA0C7-715D-4A3A-B4C2-98731FCB831F}"/>
                  </a:ext>
                </a:extLst>
              </p:cNvPr>
              <p:cNvSpPr/>
              <p:nvPr/>
            </p:nvSpPr>
            <p:spPr>
              <a:xfrm>
                <a:off x="926445" y="2419305"/>
                <a:ext cx="77081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是开集；如果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cl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是闭集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5CAA0C7-715D-4A3A-B4C2-98731FCB83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45" y="2419305"/>
                <a:ext cx="7708136" cy="461665"/>
              </a:xfrm>
              <a:prstGeom prst="rect">
                <a:avLst/>
              </a:prstGeom>
              <a:blipFill>
                <a:blip r:embed="rId10"/>
                <a:stretch>
                  <a:fillRect l="-1266" t="-14474" r="-39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762D8BF-D1C9-40A6-B126-1E6D656F410C}"/>
                  </a:ext>
                </a:extLst>
              </p:cNvPr>
              <p:cNvSpPr/>
              <p:nvPr/>
            </p:nvSpPr>
            <p:spPr>
              <a:xfrm>
                <a:off x="937462" y="4974418"/>
                <a:ext cx="44122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[0,1]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chemeClr val="tx1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是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无理数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762D8BF-D1C9-40A6-B126-1E6D656F4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2" y="4974418"/>
                <a:ext cx="4412255" cy="461665"/>
              </a:xfrm>
              <a:prstGeom prst="rect">
                <a:avLst/>
              </a:prstGeom>
              <a:blipFill>
                <a:blip r:embed="rId11"/>
                <a:stretch>
                  <a:fillRect l="-221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06BB225-85D2-43D5-AA7C-911219101A84}"/>
                  </a:ext>
                </a:extLst>
              </p:cNvPr>
              <p:cNvSpPr/>
              <p:nvPr/>
            </p:nvSpPr>
            <p:spPr>
              <a:xfrm>
                <a:off x="904411" y="5640084"/>
                <a:ext cx="299041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cl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int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=∅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06BB225-85D2-43D5-AA7C-911219101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1" y="5640084"/>
                <a:ext cx="2990417" cy="461665"/>
              </a:xfrm>
              <a:prstGeom prst="rect">
                <a:avLst/>
              </a:prstGeom>
              <a:blipFill>
                <a:blip r:embed="rId12"/>
                <a:stretch>
                  <a:fillRect r="-204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9479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4" grpId="0"/>
      <p:bldP spid="6" grpId="0"/>
      <p:bldP spid="7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1520327" y="67693"/>
            <a:ext cx="6911082" cy="10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凸集的内部与相对内部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04B823F-0C0B-4B9A-ADE7-4A6EE903D026}"/>
                  </a:ext>
                </a:extLst>
              </p:cNvPr>
              <p:cNvSpPr/>
              <p:nvPr/>
            </p:nvSpPr>
            <p:spPr>
              <a:xfrm>
                <a:off x="644371" y="876613"/>
                <a:ext cx="663112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2.1.2 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∅≠ 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凸的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:endParaRPr lang="en-US" altLang="zh-CN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) 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int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cl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int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非空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int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cl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04B823F-0C0B-4B9A-ADE7-4A6EE903D0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71" y="876613"/>
                <a:ext cx="6631128" cy="1200329"/>
              </a:xfrm>
              <a:prstGeom prst="rect">
                <a:avLst/>
              </a:prstGeom>
              <a:blipFill>
                <a:blip r:embed="rId4"/>
                <a:stretch>
                  <a:fillRect l="-1472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75AED23-52BB-47E0-B99E-08BF23BE84F3}"/>
                  </a:ext>
                </a:extLst>
              </p:cNvPr>
              <p:cNvSpPr/>
              <p:nvPr/>
            </p:nvSpPr>
            <p:spPr>
              <a:xfrm>
                <a:off x="2342879" y="1996988"/>
                <a:ext cx="49326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int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∀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∈[0,1)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75AED23-52BB-47E0-B99E-08BF23BE8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79" y="1996988"/>
                <a:ext cx="4932620" cy="461665"/>
              </a:xfrm>
              <a:prstGeom prst="rect">
                <a:avLst/>
              </a:prstGeom>
              <a:blipFill>
                <a:blip r:embed="rId5"/>
                <a:stretch>
                  <a:fillRect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0B7D647-91CF-4D63-BFD4-236AD17D7917}"/>
                  </a:ext>
                </a:extLst>
              </p:cNvPr>
              <p:cNvSpPr/>
              <p:nvPr/>
            </p:nvSpPr>
            <p:spPr>
              <a:xfrm>
                <a:off x="915426" y="2365154"/>
                <a:ext cx="72590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,0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:0≤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int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0B7D647-91CF-4D63-BFD4-236AD17D7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26" y="2365154"/>
                <a:ext cx="7259089" cy="461665"/>
              </a:xfrm>
              <a:prstGeom prst="rect">
                <a:avLst/>
              </a:prstGeom>
              <a:blipFill>
                <a:blip r:embed="rId6"/>
                <a:stretch>
                  <a:fillRect l="-125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F15C213-A1A8-42CD-A7F5-FFA690345055}"/>
                  </a:ext>
                </a:extLst>
              </p:cNvPr>
              <p:cNvSpPr/>
              <p:nvPr/>
            </p:nvSpPr>
            <p:spPr>
              <a:xfrm>
                <a:off x="579225" y="3603630"/>
                <a:ext cx="845992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2.1.3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非空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集合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相对内部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(relative interior)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  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ri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:∃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&gt;0,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aff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⊆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EF15C213-A1A8-42CD-A7F5-FFA69034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25" y="3603630"/>
                <a:ext cx="8459928" cy="830997"/>
              </a:xfrm>
              <a:prstGeom prst="rect">
                <a:avLst/>
              </a:prstGeom>
              <a:blipFill>
                <a:blip r:embed="rId7"/>
                <a:stretch>
                  <a:fillRect l="-1081" t="-8088" r="-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193AB35-0C72-409B-B404-12821099A94E}"/>
                  </a:ext>
                </a:extLst>
              </p:cNvPr>
              <p:cNvSpPr/>
              <p:nvPr/>
            </p:nvSpPr>
            <p:spPr>
              <a:xfrm>
                <a:off x="601259" y="4496694"/>
                <a:ext cx="72590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的相对边界：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rbd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∖</m:t>
                    </m:r>
                    <m:r>
                      <m:rPr>
                        <m:sty m:val="p"/>
                      </m:rP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ri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193AB35-0C72-409B-B404-12821099A9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59" y="4496694"/>
                <a:ext cx="7259089" cy="461665"/>
              </a:xfrm>
              <a:prstGeom prst="rect">
                <a:avLst/>
              </a:prstGeom>
              <a:blipFill>
                <a:blip r:embed="rId8"/>
                <a:stretch>
                  <a:fillRect l="-1345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50A27A68-7470-4FC5-9B86-3232BBE3DD8D}"/>
              </a:ext>
            </a:extLst>
          </p:cNvPr>
          <p:cNvGrpSpPr/>
          <p:nvPr/>
        </p:nvGrpSpPr>
        <p:grpSpPr>
          <a:xfrm>
            <a:off x="579225" y="5195556"/>
            <a:ext cx="8234269" cy="1168892"/>
            <a:chOff x="579225" y="5195556"/>
            <a:chExt cx="8234269" cy="11688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05789AB-CB2F-435E-9E6F-E6BF0FD6B398}"/>
                    </a:ext>
                  </a:extLst>
                </p:cNvPr>
                <p:cNvSpPr/>
                <p:nvPr/>
              </p:nvSpPr>
              <p:spPr>
                <a:xfrm>
                  <a:off x="579225" y="5195556"/>
                  <a:ext cx="8234269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命题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2.1.3</a:t>
                  </a:r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设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∅≠ 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是</a:t>
                  </a:r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凸的</a:t>
                  </a:r>
                  <a:r>
                    <a:rPr lang="en-US" altLang="zh-CN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 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那么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且当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r>
                    <a:rPr lang="en-US" altLang="zh-CN" b="1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cl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时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05789AB-CB2F-435E-9E6F-E6BF0FD6B3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25" y="5195556"/>
                  <a:ext cx="8234269" cy="830997"/>
                </a:xfrm>
                <a:prstGeom prst="rect">
                  <a:avLst/>
                </a:prstGeom>
                <a:blipFill>
                  <a:blip r:embed="rId9"/>
                  <a:stretch>
                    <a:fillRect l="-1110" t="-8029" r="-740" b="-131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4C1BB20-FD9D-4A3C-8CFC-5BEB729093E2}"/>
                    </a:ext>
                  </a:extLst>
                </p:cNvPr>
                <p:cNvSpPr/>
                <p:nvPr/>
              </p:nvSpPr>
              <p:spPr>
                <a:xfrm>
                  <a:off x="2078660" y="5902783"/>
                  <a:ext cx="493262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∀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∈[0,1)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84C1BB20-FD9D-4A3C-8CFC-5BEB729093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660" y="5902783"/>
                  <a:ext cx="4932620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5D95E6-EB4E-40D7-978C-F7FC2C0B7CA7}"/>
                  </a:ext>
                </a:extLst>
              </p:cNvPr>
              <p:cNvSpPr txBox="1"/>
              <p:nvPr/>
            </p:nvSpPr>
            <p:spPr>
              <a:xfrm>
                <a:off x="1084935" y="2686091"/>
                <a:ext cx="116403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err="1"/>
                  <a:t>ri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r>
                  <a:rPr lang="en-US" altLang="zh-CN" i="1" dirty="0"/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5D95E6-EB4E-40D7-978C-F7FC2C0B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35" y="2686091"/>
                <a:ext cx="1164037" cy="738664"/>
              </a:xfrm>
              <a:prstGeom prst="rect">
                <a:avLst/>
              </a:prstGeom>
              <a:blipFill>
                <a:blip r:embed="rId11"/>
                <a:stretch>
                  <a:fillRect l="-16230" r="-37696" b="-23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85BC584-EB24-43E9-AC50-8B6D060DB2FB}"/>
                  </a:ext>
                </a:extLst>
              </p:cNvPr>
              <p:cNvSpPr txBox="1"/>
              <p:nvPr/>
            </p:nvSpPr>
            <p:spPr>
              <a:xfrm>
                <a:off x="3694097" y="2661235"/>
                <a:ext cx="380552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err="1"/>
                  <a:t>ri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</m:oMath>
                </a14:m>
                <a:r>
                  <a:rPr lang="en-US" altLang="zh-CN" i="1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,0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:0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85BC584-EB24-43E9-AC50-8B6D060D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097" y="2661235"/>
                <a:ext cx="3805529" cy="738664"/>
              </a:xfrm>
              <a:prstGeom prst="rect">
                <a:avLst/>
              </a:prstGeom>
              <a:blipFill>
                <a:blip r:embed="rId12"/>
                <a:stretch>
                  <a:fillRect l="-4968" b="-23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24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1255922" y="67694"/>
            <a:ext cx="6911082" cy="10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凸锥、锥组合和锥包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/>
              <p:nvPr/>
            </p:nvSpPr>
            <p:spPr>
              <a:xfrm>
                <a:off x="682554" y="1846665"/>
                <a:ext cx="818051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2.1.1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𝐾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锥形的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(conic)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，如果对每个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和每个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非负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数</a:t>
                </a:r>
                <a14:m>
                  <m:oMath xmlns:m="http://schemas.openxmlformats.org/officeDocument/2006/math">
                    <m:r>
                      <a:rPr lang="el-GR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点</a:t>
                </a:r>
                <a14:m>
                  <m:oMath xmlns:m="http://schemas.openxmlformats.org/officeDocument/2006/math">
                    <m:r>
                      <a:rPr lang="el-G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还是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凸的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𝐾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锥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(cone)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1E3FEBD-E6DE-4C62-9A24-33ABBE256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54" y="1846665"/>
                <a:ext cx="8180515" cy="830997"/>
              </a:xfrm>
              <a:prstGeom prst="rect">
                <a:avLst/>
              </a:prstGeom>
              <a:blipFill>
                <a:blip r:embed="rId4"/>
                <a:stretch>
                  <a:fillRect l="-1192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E7FD07-6F98-4F04-BB56-8080BCDE127F}"/>
                  </a:ext>
                </a:extLst>
              </p:cNvPr>
              <p:cNvSpPr txBox="1"/>
              <p:nvPr/>
            </p:nvSpPr>
            <p:spPr>
              <a:xfrm>
                <a:off x="754164" y="996794"/>
                <a:ext cx="75856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几何上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，任取锥中的点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，则以原点为端点，以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为方向的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射线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包含在锥中！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4E7FD07-6F98-4F04-BB56-8080BCDE1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4" y="996794"/>
                <a:ext cx="7585605" cy="830997"/>
              </a:xfrm>
              <a:prstGeom prst="rect">
                <a:avLst/>
              </a:prstGeom>
              <a:blipFill>
                <a:blip r:embed="rId5"/>
                <a:stretch>
                  <a:fillRect l="-1286" t="-808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3AA55138-E195-48B7-B027-DF92489F53CD}"/>
              </a:ext>
            </a:extLst>
          </p:cNvPr>
          <p:cNvGrpSpPr/>
          <p:nvPr/>
        </p:nvGrpSpPr>
        <p:grpSpPr>
          <a:xfrm>
            <a:off x="811738" y="2813010"/>
            <a:ext cx="8122941" cy="1182254"/>
            <a:chOff x="811738" y="2813010"/>
            <a:chExt cx="8122941" cy="1182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0A96FAB-66F3-4EB2-AC77-D88A4602CB08}"/>
                    </a:ext>
                  </a:extLst>
                </p:cNvPr>
                <p:cNvSpPr txBox="1"/>
                <p:nvPr/>
              </p:nvSpPr>
              <p:spPr>
                <a:xfrm>
                  <a:off x="811738" y="2813010"/>
                  <a:ext cx="812294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342900" indent="-34290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是正整数，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锥组合</a:t>
                  </a:r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(cone combination)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</a:t>
                  </a: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0A96FAB-66F3-4EB2-AC77-D88A4602C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738" y="2813010"/>
                  <a:ext cx="812294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101" t="-29508" b="-5082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E64B778-203A-4C17-99CB-7F9C3DADAADE}"/>
                    </a:ext>
                  </a:extLst>
                </p:cNvPr>
                <p:cNvSpPr/>
                <p:nvPr/>
              </p:nvSpPr>
              <p:spPr>
                <a:xfrm>
                  <a:off x="1999516" y="3139581"/>
                  <a:ext cx="1606594" cy="8556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E64B778-203A-4C17-99CB-7F9C3DADAA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516" y="3139581"/>
                  <a:ext cx="1606594" cy="8556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CB2708E8-0114-4077-8D47-67D4FA2B66F8}"/>
                    </a:ext>
                  </a:extLst>
                </p:cNvPr>
                <p:cNvSpPr/>
                <p:nvPr/>
              </p:nvSpPr>
              <p:spPr>
                <a:xfrm>
                  <a:off x="3520546" y="3321778"/>
                  <a:ext cx="284712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，其中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CB2708E8-0114-4077-8D47-67D4FA2B66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0546" y="3321778"/>
                  <a:ext cx="284712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426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D641524-027C-42C9-83DF-C577F658E1B9}"/>
                  </a:ext>
                </a:extLst>
              </p:cNvPr>
              <p:cNvSpPr txBox="1"/>
              <p:nvPr/>
            </p:nvSpPr>
            <p:spPr>
              <a:xfrm>
                <a:off x="803739" y="4073251"/>
                <a:ext cx="80372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的最小锥是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锥包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(cone hull)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cone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D641524-027C-42C9-83DF-C577F658E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9" y="4073251"/>
                <a:ext cx="8037296" cy="369332"/>
              </a:xfrm>
              <a:prstGeom prst="rect">
                <a:avLst/>
              </a:prstGeom>
              <a:blipFill>
                <a:blip r:embed="rId9"/>
                <a:stretch>
                  <a:fillRect l="-2200" t="-29508" b="-50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A3EC3B6-CD8E-40FA-8DAE-8A891DEE8ED4}"/>
                  </a:ext>
                </a:extLst>
              </p:cNvPr>
              <p:cNvSpPr/>
              <p:nvPr/>
            </p:nvSpPr>
            <p:spPr>
              <a:xfrm>
                <a:off x="2419347" y="5506084"/>
                <a:ext cx="2962093" cy="826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⋂"/>
                          <m:limLoc m:val="subSup"/>
                          <m:supHide m:val="on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𝑋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是锥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A3EC3B6-CD8E-40FA-8DAE-8A891DEE8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47" y="5506084"/>
                <a:ext cx="2962093" cy="8266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196B35D5-D297-4CB8-9E02-950E5B3423F9}"/>
              </a:ext>
            </a:extLst>
          </p:cNvPr>
          <p:cNvGrpSpPr/>
          <p:nvPr/>
        </p:nvGrpSpPr>
        <p:grpSpPr>
          <a:xfrm>
            <a:off x="1032605" y="4556181"/>
            <a:ext cx="7462105" cy="1029528"/>
            <a:chOff x="1032605" y="4446011"/>
            <a:chExt cx="7462105" cy="1029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82267F4-94F3-4A9E-B591-DEB3E87E32C9}"/>
                    </a:ext>
                  </a:extLst>
                </p:cNvPr>
                <p:cNvSpPr/>
                <p:nvPr/>
              </p:nvSpPr>
              <p:spPr>
                <a:xfrm>
                  <a:off x="1436944" y="4559391"/>
                  <a:ext cx="7057766" cy="9161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cone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：</m:t>
                            </m:r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++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882267F4-94F3-4A9E-B591-DEB3E87E32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944" y="4559391"/>
                  <a:ext cx="7057766" cy="91614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10ADD38-3BD1-4E81-B7C9-3422F77E2DEC}"/>
                </a:ext>
              </a:extLst>
            </p:cNvPr>
            <p:cNvSpPr/>
            <p:nvPr/>
          </p:nvSpPr>
          <p:spPr>
            <a:xfrm>
              <a:off x="1032605" y="4446011"/>
              <a:ext cx="12618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可证明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0647A4-A86D-48B5-BDE9-D1DEF759497E}"/>
                  </a:ext>
                </a:extLst>
              </p:cNvPr>
              <p:cNvSpPr txBox="1"/>
              <p:nvPr/>
            </p:nvSpPr>
            <p:spPr>
              <a:xfrm>
                <a:off x="907256" y="6259600"/>
                <a:ext cx="41026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是锥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cone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E0647A4-A86D-48B5-BDE9-D1DEF7594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56" y="6259600"/>
                <a:ext cx="4102639" cy="369332"/>
              </a:xfrm>
              <a:prstGeom prst="rect">
                <a:avLst/>
              </a:prstGeom>
              <a:blipFill>
                <a:blip r:embed="rId12"/>
                <a:stretch>
                  <a:fillRect l="-4309" t="-31667" r="-6092" b="-4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6542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2089944" y="166848"/>
            <a:ext cx="4964112" cy="85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  <a:cs typeface="+mn-cs"/>
              </a:rPr>
              <a:t>常见锥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149182-A415-4E58-88D0-07C453A18911}"/>
                  </a:ext>
                </a:extLst>
              </p:cNvPr>
              <p:cNvSpPr txBox="1"/>
              <p:nvPr/>
            </p:nvSpPr>
            <p:spPr>
              <a:xfrm>
                <a:off x="884776" y="971475"/>
                <a:ext cx="5251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第一卦限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6149182-A415-4E58-88D0-07C453A18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76" y="971475"/>
                <a:ext cx="5251619" cy="461665"/>
              </a:xfrm>
              <a:prstGeom prst="rect">
                <a:avLst/>
              </a:prstGeom>
              <a:blipFill>
                <a:blip r:embed="rId3"/>
                <a:stretch>
                  <a:fillRect l="-1508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D336104-49C7-494B-8262-5E36A7D752A8}"/>
                  </a:ext>
                </a:extLst>
              </p:cNvPr>
              <p:cNvSpPr txBox="1"/>
              <p:nvPr/>
            </p:nvSpPr>
            <p:spPr>
              <a:xfrm>
                <a:off x="884775" y="4393994"/>
                <a:ext cx="61660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对称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矩阵锥：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半正定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矩阵锥：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≽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正定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矩阵锥：   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≻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D336104-49C7-494B-8262-5E36A7D75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75" y="4393994"/>
                <a:ext cx="6166052" cy="1200329"/>
              </a:xfrm>
              <a:prstGeom prst="rect">
                <a:avLst/>
              </a:prstGeom>
              <a:blipFill>
                <a:blip r:embed="rId4"/>
                <a:stretch>
                  <a:fillRect l="-1285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7C541D-6013-4260-BF47-63A837D60322}"/>
                  </a:ext>
                </a:extLst>
              </p:cNvPr>
              <p:cNvSpPr txBox="1"/>
              <p:nvPr/>
            </p:nvSpPr>
            <p:spPr>
              <a:xfrm>
                <a:off x="888004" y="2828835"/>
                <a:ext cx="6889904" cy="1285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Lorentz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锥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二阶锥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冰淇淋锥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+⋯+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C7C541D-6013-4260-BF47-63A837D6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04" y="2828835"/>
                <a:ext cx="6889904" cy="1285480"/>
              </a:xfrm>
              <a:prstGeom prst="rect">
                <a:avLst/>
              </a:prstGeom>
              <a:blipFill>
                <a:blip r:embed="rId5"/>
                <a:stretch>
                  <a:fillRect l="-1239" t="-5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9BBCFD-5B6B-4319-9954-38CE6E840EB0}"/>
                  </a:ext>
                </a:extLst>
              </p:cNvPr>
              <p:cNvSpPr txBox="1"/>
              <p:nvPr/>
            </p:nvSpPr>
            <p:spPr>
              <a:xfrm>
                <a:off x="884775" y="1776102"/>
                <a:ext cx="80719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多面体锥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9BBCFD-5B6B-4319-9954-38CE6E840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775" y="1776102"/>
                <a:ext cx="8071938" cy="461665"/>
              </a:xfrm>
              <a:prstGeom prst="rect">
                <a:avLst/>
              </a:prstGeom>
              <a:blipFill>
                <a:blip r:embed="rId6"/>
                <a:stretch>
                  <a:fillRect l="-982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9549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9|31.8|31.3|12.5|24.7|15.1|7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9|31.8|31.3|12.5|24.7|15.1|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9|31.8|31.3|12.5|24.7|15.1|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9|31.8|31.3|12.5|24.7|15.1|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9|31.8|31.3|12.5|24.7|15.1|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9|31.8|31.3|12.5|24.7|15.1|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9|31.8|31.3|12.5|24.7|15.1|7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9|31.8|31.3|12.5|24.7|15.1|7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50.7|75.5|1.4|1.2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roduction_401">
  <a:themeElements>
    <a:clrScheme name="Introduction_4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ntroduction_40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Introduction_4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25616</TotalTime>
  <Words>1603</Words>
  <Application>Microsoft Office PowerPoint</Application>
  <PresentationFormat>全屏显示(4:3)</PresentationFormat>
  <Paragraphs>143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Introduction_401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3181</cp:revision>
  <cp:lastPrinted>2023-09-13T06:45:32Z</cp:lastPrinted>
  <dcterms:created xsi:type="dcterms:W3CDTF">1997-11-08T17:22:06Z</dcterms:created>
  <dcterms:modified xsi:type="dcterms:W3CDTF">2024-09-11T07:47:40Z</dcterms:modified>
</cp:coreProperties>
</file>