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0"/>
  </p:notesMasterIdLst>
  <p:handoutMasterIdLst>
    <p:handoutMasterId r:id="rId21"/>
  </p:handoutMasterIdLst>
  <p:sldIdLst>
    <p:sldId id="495" r:id="rId2"/>
    <p:sldId id="517" r:id="rId3"/>
    <p:sldId id="593" r:id="rId4"/>
    <p:sldId id="520" r:id="rId5"/>
    <p:sldId id="565" r:id="rId6"/>
    <p:sldId id="564" r:id="rId7"/>
    <p:sldId id="594" r:id="rId8"/>
    <p:sldId id="595" r:id="rId9"/>
    <p:sldId id="567" r:id="rId10"/>
    <p:sldId id="563" r:id="rId11"/>
    <p:sldId id="576" r:id="rId12"/>
    <p:sldId id="577" r:id="rId13"/>
    <p:sldId id="578" r:id="rId14"/>
    <p:sldId id="678" r:id="rId15"/>
    <p:sldId id="741" r:id="rId16"/>
    <p:sldId id="685" r:id="rId17"/>
    <p:sldId id="689" r:id="rId18"/>
    <p:sldId id="690" r:id="rId19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44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61" y="1"/>
            <a:ext cx="2946114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397" y="4716867"/>
            <a:ext cx="4982885" cy="4465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61" y="9431815"/>
            <a:ext cx="2946114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59" tIns="45879" rIns="91759" bIns="45879" numCol="1" anchor="b" anchorCtr="0" compatLnSpc="1">
            <a:prstTxWarp prst="textNoShape">
              <a:avLst/>
            </a:prstTxWarp>
          </a:bodyPr>
          <a:lstStyle>
            <a:lvl1pPr algn="r" defTabSz="916906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如果目标和约束是可微的，集合</a:t>
            </a:r>
            <a:r>
              <a:rPr lang="en-US" altLang="zh-CN" dirty="0"/>
              <a:t>X</a:t>
            </a:r>
            <a:r>
              <a:rPr lang="zh-CN" altLang="en-US" dirty="0"/>
              <a:t>是整个空间，此时罚函数子问题是无约束优化，由此能得到乘子的估计值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053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14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245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51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412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75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8925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6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约束优化的方法：二次惩罚法与障碍法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44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2.xml"/><Relationship Id="rId12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11" Type="http://schemas.openxmlformats.org/officeDocument/2006/relationships/image" Target="../media/image510.png"/><Relationship Id="rId5" Type="http://schemas.openxmlformats.org/officeDocument/2006/relationships/image" Target="../media/image2.png"/><Relationship Id="rId10" Type="http://schemas.openxmlformats.org/officeDocument/2006/relationships/image" Target="../media/image410.png"/><Relationship Id="rId4" Type="http://schemas.openxmlformats.org/officeDocument/2006/relationships/image" Target="../media/image111.png"/><Relationship Id="rId9" Type="http://schemas.openxmlformats.org/officeDocument/2006/relationships/image" Target="../media/image3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00.png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30.png"/><Relationship Id="rId17" Type="http://schemas.openxmlformats.org/officeDocument/2006/relationships/image" Target="../media/image120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12.png"/><Relationship Id="rId1" Type="http://schemas.openxmlformats.org/officeDocument/2006/relationships/tags" Target="../tags/tag3.xml"/><Relationship Id="rId23" Type="http://schemas.openxmlformats.org/officeDocument/2006/relationships/image" Target="../media/image160.png"/><Relationship Id="rId19" Type="http://schemas.openxmlformats.org/officeDocument/2006/relationships/image" Target="../media/image140.png"/><Relationship Id="rId22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221.png"/><Relationship Id="rId3" Type="http://schemas.openxmlformats.org/officeDocument/2006/relationships/notesSlide" Target="../notesSlides/notesSlide5.xml"/><Relationship Id="rId12" Type="http://schemas.openxmlformats.org/officeDocument/2006/relationships/image" Target="../media/image211.png"/><Relationship Id="rId17" Type="http://schemas.openxmlformats.org/officeDocument/2006/relationships/image" Target="../media/image24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0.png"/><Relationship Id="rId1" Type="http://schemas.openxmlformats.org/officeDocument/2006/relationships/tags" Target="../tags/tag4.xml"/><Relationship Id="rId11" Type="http://schemas.openxmlformats.org/officeDocument/2006/relationships/image" Target="../media/image200.png"/><Relationship Id="rId5" Type="http://schemas.openxmlformats.org/officeDocument/2006/relationships/image" Target="../media/image170.png"/><Relationship Id="rId15" Type="http://schemas.openxmlformats.org/officeDocument/2006/relationships/image" Target="../media/image69.emf"/><Relationship Id="rId10" Type="http://schemas.openxmlformats.org/officeDocument/2006/relationships/image" Target="../media/image190.png"/><Relationship Id="rId4" Type="http://schemas.openxmlformats.org/officeDocument/2006/relationships/image" Target="../media/image110.png"/><Relationship Id="rId9" Type="http://schemas.openxmlformats.org/officeDocument/2006/relationships/image" Target="../media/image180.png"/><Relationship Id="rId14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70.png"/><Relationship Id="rId12" Type="http://schemas.openxmlformats.org/officeDocument/2006/relationships/image" Target="../media/image3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60.png"/><Relationship Id="rId11" Type="http://schemas.openxmlformats.org/officeDocument/2006/relationships/image" Target="../media/image312.png"/><Relationship Id="rId5" Type="http://schemas.openxmlformats.org/officeDocument/2006/relationships/image" Target="../media/image240.png"/><Relationship Id="rId10" Type="http://schemas.openxmlformats.org/officeDocument/2006/relationships/image" Target="../media/image70.png"/><Relationship Id="rId4" Type="http://schemas.openxmlformats.org/officeDocument/2006/relationships/image" Target="../media/image230.png"/><Relationship Id="rId9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18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5.png"/><Relationship Id="rId5" Type="http://schemas.openxmlformats.org/officeDocument/2006/relationships/image" Target="../media/image37.png"/><Relationship Id="rId15" Type="http://schemas.openxmlformats.org/officeDocument/2006/relationships/image" Target="../media/image55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"/>
          <p:cNvSpPr txBox="1">
            <a:spLocks noChangeArrowheads="1"/>
          </p:cNvSpPr>
          <p:nvPr/>
        </p:nvSpPr>
        <p:spPr bwMode="auto">
          <a:xfrm>
            <a:off x="4356100" y="2536265"/>
            <a:ext cx="4597400" cy="1791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罚函数法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序列极小化技术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</a:rPr>
              <a:t>外部罚函数</a:t>
            </a:r>
            <a:r>
              <a:rPr lang="en-US" altLang="zh-CN" b="1" dirty="0">
                <a:solidFill>
                  <a:schemeClr val="tx1"/>
                </a:solidFill>
              </a:rPr>
              <a:t>(6.1</a:t>
            </a:r>
            <a:r>
              <a:rPr lang="zh-CN" altLang="en-US" b="1" dirty="0">
                <a:solidFill>
                  <a:schemeClr val="tx1"/>
                </a:solidFill>
              </a:rPr>
              <a:t>节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</a:rPr>
              <a:t> 障碍罚函数 </a:t>
            </a:r>
            <a:r>
              <a:rPr lang="en-US" altLang="zh-CN" b="1" dirty="0">
                <a:solidFill>
                  <a:schemeClr val="tx1"/>
                </a:solidFill>
              </a:rPr>
              <a:t>(6.5</a:t>
            </a:r>
            <a:r>
              <a:rPr lang="zh-CN" altLang="en-US" b="1" dirty="0">
                <a:solidFill>
                  <a:schemeClr val="tx1"/>
                </a:solidFill>
              </a:rPr>
              <a:t>节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chemeClr val="tx1"/>
                </a:solidFill>
              </a:rPr>
              <a:t> 精确罚函数</a:t>
            </a:r>
            <a:r>
              <a:rPr lang="en-US" altLang="zh-CN" b="1" dirty="0">
                <a:solidFill>
                  <a:schemeClr val="tx1"/>
                </a:solidFill>
              </a:rPr>
              <a:t>(6.2</a:t>
            </a:r>
            <a:r>
              <a:rPr lang="zh-CN" altLang="en-US" b="1" dirty="0">
                <a:solidFill>
                  <a:schemeClr val="tx1"/>
                </a:solidFill>
              </a:rPr>
              <a:t>节，</a:t>
            </a:r>
            <a:r>
              <a:rPr lang="en-US" altLang="zh-CN" b="1" dirty="0">
                <a:solidFill>
                  <a:schemeClr val="tx1"/>
                </a:solidFill>
              </a:rPr>
              <a:t>6.4</a:t>
            </a:r>
            <a:r>
              <a:rPr lang="zh-CN" altLang="en-US" b="1" dirty="0">
                <a:solidFill>
                  <a:schemeClr val="tx1"/>
                </a:solidFill>
              </a:rPr>
              <a:t>节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en-US" sz="2000" b="1" dirty="0"/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819150" y="1905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  <a:cs typeface="大黑体"/>
              </a:rPr>
              <a:t>非线性约束规划问题</a:t>
            </a:r>
          </a:p>
        </p:txBody>
      </p:sp>
      <p:sp>
        <p:nvSpPr>
          <p:cNvPr id="4100" name="Text Box 11"/>
          <p:cNvSpPr txBox="1">
            <a:spLocks noChangeArrowheads="1"/>
          </p:cNvSpPr>
          <p:nvPr/>
        </p:nvSpPr>
        <p:spPr bwMode="auto">
          <a:xfrm>
            <a:off x="4819650" y="2103438"/>
            <a:ext cx="242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en-US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常用方法！</a:t>
            </a:r>
          </a:p>
        </p:txBody>
      </p:sp>
      <p:sp>
        <p:nvSpPr>
          <p:cNvPr id="4103" name="Text Box 20"/>
          <p:cNvSpPr txBox="1">
            <a:spLocks noChangeArrowheads="1"/>
          </p:cNvSpPr>
          <p:nvPr/>
        </p:nvSpPr>
        <p:spPr bwMode="auto">
          <a:xfrm>
            <a:off x="635000" y="2277221"/>
            <a:ext cx="4211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至少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</a:t>
            </a:r>
            <a:r>
              <a:rPr lang="zh-CN" altLang="en-US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非线性函数</a:t>
            </a:r>
            <a:r>
              <a:rPr lang="zh-CN" altLang="en-US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2300" y="3098800"/>
            <a:ext cx="36195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对每种方法，关注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思想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200" b="1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motivation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000" y="6016339"/>
            <a:ext cx="3685638" cy="463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借助于一个</a:t>
            </a:r>
            <a:r>
              <a:rPr lang="zh-CN" altLang="en-US" dirty="0">
                <a:solidFill>
                  <a:srgbClr val="7030A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例子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来理解！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4436430" y="5875327"/>
            <a:ext cx="459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逐步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序列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二次规划法</a:t>
            </a:r>
            <a:endParaRPr lang="zh-CN" altLang="en-US" sz="2000" b="1" dirty="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396038" y="4371105"/>
            <a:ext cx="21149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内点法</a:t>
            </a:r>
            <a:endParaRPr lang="zh-CN" alt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22300" y="3934916"/>
            <a:ext cx="3619500" cy="110799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怎么做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罚函数的形式、对参数的要求、近似解和乘子的估计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550" y="4964192"/>
            <a:ext cx="39814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特点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光滑的？精确罚函数？是否存在病态问题？产生的近似解是否可行？</a:t>
            </a: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a typeface="黑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46E412D-5E4F-462B-804F-D9488419A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7792" y="4784825"/>
            <a:ext cx="4467225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200" b="1" dirty="0"/>
              <a:t>原始内点法</a:t>
            </a:r>
            <a:r>
              <a:rPr lang="en-US" altLang="zh-CN" sz="2200" b="1" dirty="0"/>
              <a:t>(</a:t>
            </a:r>
            <a:r>
              <a:rPr lang="en-US" altLang="zh-CN" sz="2000" b="1" dirty="0">
                <a:solidFill>
                  <a:schemeClr val="tx1"/>
                </a:solidFill>
              </a:rPr>
              <a:t>6.5</a:t>
            </a:r>
            <a:r>
              <a:rPr lang="zh-CN" altLang="en-US" sz="2000" b="1" dirty="0">
                <a:solidFill>
                  <a:schemeClr val="tx1"/>
                </a:solidFill>
              </a:rPr>
              <a:t>节</a:t>
            </a:r>
            <a:r>
              <a:rPr lang="en-US" altLang="zh-CN" sz="2200" b="1" dirty="0"/>
              <a:t>)</a:t>
            </a: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2200" b="1" dirty="0"/>
              <a:t>原始－对偶内点法</a:t>
            </a:r>
            <a:r>
              <a:rPr lang="en-US" altLang="zh-CN" sz="2200" b="1" dirty="0"/>
              <a:t>(6.6-6.7</a:t>
            </a:r>
            <a:r>
              <a:rPr lang="zh-CN" altLang="en-US" sz="2200" b="1" dirty="0"/>
              <a:t>节</a:t>
            </a:r>
            <a:r>
              <a:rPr lang="en-US" altLang="zh-CN" sz="2200" b="1" dirty="0"/>
              <a:t>)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EC3E160-730A-4A23-B06B-B69AF7754DA2}"/>
                  </a:ext>
                </a:extLst>
              </p:cNvPr>
              <p:cNvSpPr txBox="1"/>
              <p:nvPr/>
            </p:nvSpPr>
            <p:spPr>
              <a:xfrm>
                <a:off x="609600" y="799953"/>
                <a:ext cx="6118261" cy="1611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ize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  <m:e/>
                          </m:eqAr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ject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AEC3E160-730A-4A23-B06B-B69AF7754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99953"/>
                <a:ext cx="6118261" cy="16118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374573" y="271750"/>
            <a:ext cx="851701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  <a:cs typeface="大黑体"/>
              </a:rPr>
              <a:t>不等式约束的二次罚函数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8672893-1369-46F4-9E89-4C94CE3CE8F8}"/>
                  </a:ext>
                </a:extLst>
              </p:cNvPr>
              <p:cNvSpPr txBox="1"/>
              <p:nvPr/>
            </p:nvSpPr>
            <p:spPr>
              <a:xfrm>
                <a:off x="933833" y="791624"/>
                <a:ext cx="6118261" cy="1611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ize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  <m:e/>
                          </m:eqAr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ject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8672893-1369-46F4-9E89-4C94CE3C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33" y="791624"/>
                <a:ext cx="6118261" cy="1611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C47875-98DD-4246-B6DA-98A22FAAE3C7}"/>
                  </a:ext>
                </a:extLst>
              </p:cNvPr>
              <p:cNvSpPr txBox="1"/>
              <p:nvPr/>
            </p:nvSpPr>
            <p:spPr>
              <a:xfrm>
                <a:off x="944026" y="2370425"/>
                <a:ext cx="6437312" cy="516936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≤0⟺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(∗∗∗∗∗)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C47875-98DD-4246-B6DA-98A22FAAE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26" y="2370425"/>
                <a:ext cx="6437312" cy="516936"/>
              </a:xfrm>
              <a:prstGeom prst="rect">
                <a:avLst/>
              </a:prstGeom>
              <a:blipFill>
                <a:blip r:embed="rId4"/>
                <a:stretch>
                  <a:fillRect l="-1515" t="-9412" b="-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93B658B-478E-47A1-B9D5-9FE5EF408841}"/>
              </a:ext>
            </a:extLst>
          </p:cNvPr>
          <p:cNvGrpSpPr/>
          <p:nvPr/>
        </p:nvGrpSpPr>
        <p:grpSpPr>
          <a:xfrm>
            <a:off x="891064" y="2977758"/>
            <a:ext cx="6886021" cy="875901"/>
            <a:chOff x="891064" y="2977758"/>
            <a:chExt cx="6886021" cy="8759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CF1ED97-1D30-44CA-B4D8-5A8360FD16D9}"/>
                    </a:ext>
                  </a:extLst>
                </p:cNvPr>
                <p:cNvSpPr txBox="1"/>
                <p:nvPr/>
              </p:nvSpPr>
              <p:spPr>
                <a:xfrm>
                  <a:off x="944026" y="2977758"/>
                  <a:ext cx="6833059" cy="511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CF1ED97-1D30-44CA-B4D8-5A8360FD1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026" y="2977758"/>
                  <a:ext cx="6833059" cy="5112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DC694CCD-52D4-43CA-9138-B67413059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91064" y="3391994"/>
                  <a:ext cx="294925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zh-CN" altLang="en-US" b="0" dirty="0">
                      <a:solidFill>
                        <a:schemeClr val="tx1"/>
                      </a:solidFill>
                      <a:ea typeface="+mn-ea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是</a:t>
                  </a:r>
                  <a:r>
                    <a:rPr lang="zh-CN" altLang="en-US" dirty="0">
                      <a:solidFill>
                        <a:srgbClr val="CC0000"/>
                      </a:solidFill>
                      <a:latin typeface="+mn-ea"/>
                      <a:ea typeface="+mn-ea"/>
                    </a:rPr>
                    <a:t>罚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参数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" name="Text Box 7">
                  <a:extLst>
                    <a:ext uri="{FF2B5EF4-FFF2-40B4-BE49-F238E27FC236}">
                      <a16:creationId xmlns:a16="http://schemas.microsoft.com/office/drawing/2014/main" id="{DC694CCD-52D4-43CA-9138-B67413059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91064" y="3391994"/>
                  <a:ext cx="294925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620" t="-13158" r="-3306"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1E32B61-DC2E-4E25-B56F-AE818E510FCD}"/>
                  </a:ext>
                </a:extLst>
              </p:cNvPr>
              <p:cNvSpPr txBox="1"/>
              <p:nvPr/>
            </p:nvSpPr>
            <p:spPr>
              <a:xfrm>
                <a:off x="4360555" y="4216943"/>
                <a:ext cx="4038600" cy="511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1E32B61-DC2E-4E25-B56F-AE818E510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555" y="4216943"/>
                <a:ext cx="4038600" cy="511294"/>
              </a:xfrm>
              <a:prstGeom prst="rect">
                <a:avLst/>
              </a:prstGeom>
              <a:blipFill>
                <a:blip r:embed="rId7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4AA9933-EF31-4E7B-9374-C5D84FF92905}"/>
                  </a:ext>
                </a:extLst>
              </p:cNvPr>
              <p:cNvSpPr txBox="1"/>
              <p:nvPr/>
            </p:nvSpPr>
            <p:spPr>
              <a:xfrm>
                <a:off x="3070245" y="5963131"/>
                <a:ext cx="5369651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4AA9933-EF31-4E7B-9374-C5D84FF92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245" y="5963131"/>
                <a:ext cx="5369651" cy="5136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8F8E2D5A-07C3-49B8-BD87-D5F814549E37}"/>
              </a:ext>
            </a:extLst>
          </p:cNvPr>
          <p:cNvGrpSpPr/>
          <p:nvPr/>
        </p:nvGrpSpPr>
        <p:grpSpPr>
          <a:xfrm>
            <a:off x="604131" y="3873448"/>
            <a:ext cx="3333747" cy="918745"/>
            <a:chOff x="5942331" y="4711564"/>
            <a:chExt cx="3333747" cy="91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8FB0E9D-FC3B-4CF6-BA97-2B0B353D1014}"/>
                    </a:ext>
                  </a:extLst>
                </p:cNvPr>
                <p:cNvSpPr txBox="1"/>
                <p:nvPr/>
              </p:nvSpPr>
              <p:spPr>
                <a:xfrm>
                  <a:off x="5942331" y="4711564"/>
                  <a:ext cx="2581816" cy="5752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98FB0E9D-FC3B-4CF6-BA97-2B0B353D1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331" y="4711564"/>
                  <a:ext cx="2581816" cy="575286"/>
                </a:xfrm>
                <a:prstGeom prst="rect">
                  <a:avLst/>
                </a:prstGeom>
                <a:blipFill>
                  <a:blip r:embed="rId9"/>
                  <a:stretch>
                    <a:fillRect b="-4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5EC8B1E-CE8B-4535-A3A2-5328CDF78FEB}"/>
                    </a:ext>
                  </a:extLst>
                </p:cNvPr>
                <p:cNvSpPr/>
                <p:nvPr/>
              </p:nvSpPr>
              <p:spPr>
                <a:xfrm>
                  <a:off x="6279029" y="5168644"/>
                  <a:ext cx="2997049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45EC8B1E-CE8B-4535-A3A2-5328CDF78F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9029" y="5168644"/>
                  <a:ext cx="2997049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03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1AD0B4F-1860-4A64-A724-67CAFBAF53B9}"/>
              </a:ext>
            </a:extLst>
          </p:cNvPr>
          <p:cNvGrpSpPr/>
          <p:nvPr/>
        </p:nvGrpSpPr>
        <p:grpSpPr>
          <a:xfrm>
            <a:off x="948457" y="4999843"/>
            <a:ext cx="3797493" cy="987886"/>
            <a:chOff x="1032900" y="1104997"/>
            <a:chExt cx="3797493" cy="987886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30FE26C-0261-4408-9F07-F5D5279477DE}"/>
                </a:ext>
              </a:extLst>
            </p:cNvPr>
            <p:cNvGrpSpPr/>
            <p:nvPr/>
          </p:nvGrpSpPr>
          <p:grpSpPr>
            <a:xfrm>
              <a:off x="1032900" y="1104997"/>
              <a:ext cx="3797493" cy="987886"/>
              <a:chOff x="7030184" y="5591060"/>
              <a:chExt cx="3797493" cy="987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34CAD1F4-9CAA-437A-AB6A-10E1941F3742}"/>
                      </a:ext>
                    </a:extLst>
                  </p:cNvPr>
                  <p:cNvSpPr/>
                  <p:nvPr/>
                </p:nvSpPr>
                <p:spPr>
                  <a:xfrm>
                    <a:off x="7034267" y="6112280"/>
                    <a:ext cx="3793410" cy="466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34CAD1F4-9CAA-437A-AB6A-10E1941F37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4267" y="6112280"/>
                    <a:ext cx="3793410" cy="466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7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FCA0DA1E-38F6-4F2D-8BDB-3F48A4766D31}"/>
                      </a:ext>
                    </a:extLst>
                  </p:cNvPr>
                  <p:cNvSpPr/>
                  <p:nvPr/>
                </p:nvSpPr>
                <p:spPr>
                  <a:xfrm>
                    <a:off x="7030184" y="5591060"/>
                    <a:ext cx="288963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inimize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FCA0DA1E-38F6-4F2D-8BDB-3F48A4766D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184" y="5591060"/>
                    <a:ext cx="2889637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8D58A5B-789C-458C-BA9F-3ECE52E6191F}"/>
                    </a:ext>
                  </a:extLst>
                </p:cNvPr>
                <p:cNvSpPr/>
                <p:nvPr/>
              </p:nvSpPr>
              <p:spPr>
                <a:xfrm>
                  <a:off x="1307034" y="1441062"/>
                  <a:ext cx="8442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8D58A5B-789C-458C-BA9F-3ECE52E61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034" y="1441062"/>
                  <a:ext cx="844205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矩形 2"/>
          <p:cNvSpPr>
            <a:spLocks noChangeArrowheads="1"/>
          </p:cNvSpPr>
          <p:nvPr/>
        </p:nvSpPr>
        <p:spPr bwMode="auto">
          <a:xfrm>
            <a:off x="635000" y="452438"/>
            <a:ext cx="81788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刘老师：</a:t>
            </a:r>
          </a:p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        您好，我是宇航学院的研二学生，研一的时候选了您的最优化课程，现在有个问题想请教您一下。我现在想做一个二次目标函数二次等式约束的最优化问题，问题方程大概是</a:t>
            </a:r>
          </a:p>
          <a:p>
            <a:pPr eaLnBrk="0" latinLnBrk="1" hangingPunct="0"/>
            <a:endParaRPr lang="zh-CN" altLang="en-US" b="1">
              <a:solidFill>
                <a:schemeClr val="tx1"/>
              </a:solidFill>
            </a:endParaRPr>
          </a:p>
          <a:p>
            <a:pPr algn="ctr" eaLnBrk="0" latinLnBrk="1" hangingPunct="0"/>
            <a:r>
              <a:rPr lang="en-US" altLang="zh-CN" b="1">
                <a:solidFill>
                  <a:schemeClr val="tx1"/>
                </a:solidFill>
              </a:rPr>
              <a:t>max x'*H*x+f'*x, subject to x'*D*x = 1, </a:t>
            </a:r>
          </a:p>
          <a:p>
            <a:pPr algn="ctr" eaLnBrk="0" latinLnBrk="1" hangingPunct="0"/>
            <a:endParaRPr lang="en-US" altLang="zh-CN" b="1">
              <a:solidFill>
                <a:schemeClr val="tx1"/>
              </a:solidFill>
            </a:endParaRPr>
          </a:p>
          <a:p>
            <a:pPr eaLnBrk="0" latinLnBrk="1" hangingPunct="0"/>
            <a:r>
              <a:rPr lang="en-US" altLang="zh-CN" b="1">
                <a:solidFill>
                  <a:schemeClr val="tx1"/>
                </a:solidFill>
              </a:rPr>
              <a:t>H'=H</a:t>
            </a:r>
            <a:r>
              <a:rPr lang="zh-CN" altLang="en-US" b="1">
                <a:solidFill>
                  <a:schemeClr val="tx1"/>
                </a:solidFill>
              </a:rPr>
              <a:t>但是不一定半正定。</a:t>
            </a:r>
          </a:p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        我一开始想利用</a:t>
            </a:r>
            <a:r>
              <a:rPr lang="zh-CN" altLang="en-US" b="1">
                <a:solidFill>
                  <a:srgbClr val="7030A0"/>
                </a:solidFill>
              </a:rPr>
              <a:t>最简单的罚函数法</a:t>
            </a:r>
            <a:r>
              <a:rPr lang="zh-CN" altLang="en-US" b="1">
                <a:solidFill>
                  <a:schemeClr val="tx1"/>
                </a:solidFill>
              </a:rPr>
              <a:t>求解，即求解这个问题：</a:t>
            </a:r>
            <a:r>
              <a:rPr lang="en-US" altLang="zh-CN" b="1">
                <a:solidFill>
                  <a:schemeClr val="tx1"/>
                </a:solidFill>
              </a:rPr>
              <a:t>min -x'*H*x-f'*x+0.5*sigma*(x'*D*x-1)^2 </a:t>
            </a:r>
            <a:r>
              <a:rPr lang="zh-CN" altLang="en-US" b="1">
                <a:solidFill>
                  <a:schemeClr val="tx1"/>
                </a:solidFill>
              </a:rPr>
              <a:t>这个子问题时，我采用</a:t>
            </a:r>
            <a:r>
              <a:rPr lang="zh-CN" altLang="en-US" b="1">
                <a:solidFill>
                  <a:srgbClr val="7030A0"/>
                </a:solidFill>
              </a:rPr>
              <a:t>最速下降法</a:t>
            </a:r>
            <a:r>
              <a:rPr lang="zh-CN" altLang="en-US" b="1">
                <a:solidFill>
                  <a:schemeClr val="tx1"/>
                </a:solidFill>
              </a:rPr>
              <a:t>。 但是当</a:t>
            </a:r>
            <a:r>
              <a:rPr lang="en-US" altLang="zh-CN" b="1">
                <a:solidFill>
                  <a:srgbClr val="7030A0"/>
                </a:solidFill>
              </a:rPr>
              <a:t>sigma</a:t>
            </a:r>
            <a:r>
              <a:rPr lang="zh-CN" altLang="en-US" b="1">
                <a:solidFill>
                  <a:srgbClr val="7030A0"/>
                </a:solidFill>
              </a:rPr>
              <a:t>增加到一定大小</a:t>
            </a:r>
            <a:r>
              <a:rPr lang="zh-CN" altLang="en-US" b="1">
                <a:solidFill>
                  <a:schemeClr val="tx1"/>
                </a:solidFill>
              </a:rPr>
              <a:t>时，最速下降法中的梯度过大，导致子问题没有解了。</a:t>
            </a:r>
            <a:endParaRPr lang="en-US" altLang="zh-CN" b="1">
              <a:solidFill>
                <a:schemeClr val="tx1"/>
              </a:solidFill>
            </a:endParaRPr>
          </a:p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      而且我用同样的方法去做咱们最优化课本上的问题时，也有</a:t>
            </a:r>
            <a:r>
              <a:rPr lang="en-US" altLang="zh-CN" b="1">
                <a:solidFill>
                  <a:schemeClr val="tx1"/>
                </a:solidFill>
              </a:rPr>
              <a:t>sigma</a:t>
            </a:r>
            <a:r>
              <a:rPr lang="zh-CN" altLang="en-US" b="1">
                <a:solidFill>
                  <a:schemeClr val="tx1"/>
                </a:solidFill>
              </a:rPr>
              <a:t>过大时发散的问题，程序应该是没有问题的，在</a:t>
            </a:r>
            <a:r>
              <a:rPr lang="en-US" altLang="zh-CN" b="1">
                <a:solidFill>
                  <a:schemeClr val="tx1"/>
                </a:solidFill>
              </a:rPr>
              <a:t>sigma</a:t>
            </a:r>
            <a:r>
              <a:rPr lang="zh-CN" altLang="en-US" b="1">
                <a:solidFill>
                  <a:schemeClr val="tx1"/>
                </a:solidFill>
              </a:rPr>
              <a:t>小的时候是向最优解收敛的。</a:t>
            </a:r>
          </a:p>
          <a:p>
            <a:pPr eaLnBrk="0" latinLnBrk="1" hangingPunct="0"/>
            <a:r>
              <a:rPr lang="zh-CN" altLang="en-US" b="1">
                <a:solidFill>
                  <a:schemeClr val="tx1"/>
                </a:solidFill>
              </a:rPr>
              <a:t>     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44538" y="2607330"/>
            <a:ext cx="6342062" cy="2559050"/>
            <a:chOff x="744538" y="3836988"/>
            <a:chExt cx="6342062" cy="2559050"/>
          </a:xfrm>
        </p:grpSpPr>
        <p:pic>
          <p:nvPicPr>
            <p:cNvPr id="1331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538" y="3836988"/>
              <a:ext cx="6342062" cy="255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25500" y="4533900"/>
              <a:ext cx="384810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13314" name="矩形 2"/>
          <p:cNvSpPr>
            <a:spLocks noChangeArrowheads="1"/>
          </p:cNvSpPr>
          <p:nvPr/>
        </p:nvSpPr>
        <p:spPr bwMode="auto">
          <a:xfrm>
            <a:off x="584200" y="668338"/>
            <a:ext cx="81788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     </a:t>
            </a:r>
          </a:p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      我想问的是，这个问题应该怎么解决呢？一般求解非凸的二次目标函数二次等式约束的最优化问题，应该用什么方法去求解呢？</a:t>
            </a:r>
          </a:p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     谢谢老师！希望老师能够给予解答。   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4583468"/>
            <a:ext cx="7037387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ECE0AA-C21C-4D58-89CD-36AB45ADC132}"/>
              </a:ext>
            </a:extLst>
          </p:cNvPr>
          <p:cNvSpPr txBox="1"/>
          <p:nvPr/>
        </p:nvSpPr>
        <p:spPr>
          <a:xfrm>
            <a:off x="2280492" y="5816906"/>
            <a:ext cx="14872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4005263"/>
            <a:ext cx="818991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35600" y="6184900"/>
            <a:ext cx="2997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>
                <a:solidFill>
                  <a:srgbClr val="7030A0"/>
                </a:solidFill>
              </a:rPr>
              <a:t>信赖域子问题！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0250" y="4017963"/>
            <a:ext cx="8189913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4338" name="矩形 1"/>
          <p:cNvSpPr>
            <a:spLocks noChangeArrowheads="1"/>
          </p:cNvSpPr>
          <p:nvPr/>
        </p:nvSpPr>
        <p:spPr bwMode="auto">
          <a:xfrm>
            <a:off x="889000" y="344488"/>
            <a:ext cx="7340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我猜</a:t>
            </a:r>
            <a:r>
              <a:rPr lang="en-US" altLang="zh-CN" b="1" dirty="0">
                <a:solidFill>
                  <a:schemeClr val="tx1"/>
                </a:solidFill>
              </a:rPr>
              <a:t>D</a:t>
            </a:r>
            <a:r>
              <a:rPr lang="zh-CN" altLang="en-US" b="1" dirty="0">
                <a:solidFill>
                  <a:schemeClr val="tx1"/>
                </a:solidFill>
              </a:rPr>
              <a:t>不仅是对角矩阵，而且对角线元素还是正的。假如是这样的话，这个约束类似我们关于正定规划部分的作业，约束可以表示成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的二范数为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，即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的分量平方和为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r>
              <a:rPr lang="zh-CN" altLang="en-US" b="1" dirty="0">
                <a:solidFill>
                  <a:schemeClr val="tx1"/>
                </a:solidFill>
              </a:rPr>
              <a:t>。</a:t>
            </a:r>
          </a:p>
          <a:p>
            <a:pPr eaLnBrk="0" latinLnBrk="1" hangingPunct="0"/>
            <a:r>
              <a:rPr lang="zh-CN" altLang="en-US" b="1" dirty="0">
                <a:solidFill>
                  <a:schemeClr val="tx1"/>
                </a:solidFill>
              </a:rPr>
              <a:t>我能想到的有三种方法：</a:t>
            </a:r>
          </a:p>
          <a:p>
            <a:pPr eaLnBrk="0" latinLnBrk="1" hangingPunct="0"/>
            <a:r>
              <a:rPr lang="en-US" altLang="zh-CN" b="1" dirty="0">
                <a:solidFill>
                  <a:schemeClr val="tx1"/>
                </a:solidFill>
              </a:rPr>
              <a:t>1. </a:t>
            </a:r>
            <a:r>
              <a:rPr lang="zh-CN" altLang="en-US" b="1" dirty="0">
                <a:solidFill>
                  <a:schemeClr val="tx1"/>
                </a:solidFill>
              </a:rPr>
              <a:t>用</a:t>
            </a:r>
            <a:r>
              <a:rPr lang="en-US" altLang="zh-CN" b="1" dirty="0">
                <a:solidFill>
                  <a:srgbClr val="7030A0"/>
                </a:solidFill>
              </a:rPr>
              <a:t>Lagrange</a:t>
            </a:r>
            <a:r>
              <a:rPr lang="zh-CN" altLang="en-US" b="1" dirty="0">
                <a:solidFill>
                  <a:srgbClr val="7030A0"/>
                </a:solidFill>
              </a:rPr>
              <a:t>乘子法</a:t>
            </a:r>
            <a:r>
              <a:rPr lang="zh-CN" altLang="en-US" b="1" dirty="0">
                <a:solidFill>
                  <a:schemeClr val="tx1"/>
                </a:solidFill>
              </a:rPr>
              <a:t>，结果肯定要比二次罚函数法要好，因为这种方法不需要参数</a:t>
            </a:r>
            <a:r>
              <a:rPr lang="en-US" altLang="zh-CN" b="1" dirty="0">
                <a:solidFill>
                  <a:schemeClr val="tx1"/>
                </a:solidFill>
              </a:rPr>
              <a:t>sigma</a:t>
            </a:r>
            <a:r>
              <a:rPr lang="zh-CN" altLang="en-US" b="1" dirty="0">
                <a:solidFill>
                  <a:schemeClr val="tx1"/>
                </a:solidFill>
              </a:rPr>
              <a:t>太大！</a:t>
            </a:r>
          </a:p>
          <a:p>
            <a:pPr eaLnBrk="0" latinLnBrk="1" hangingPunct="0"/>
            <a:r>
              <a:rPr lang="en-US" altLang="zh-CN" b="1" dirty="0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用</a:t>
            </a:r>
            <a:r>
              <a:rPr lang="en-US" altLang="zh-CN" b="1" dirty="0">
                <a:solidFill>
                  <a:srgbClr val="7030A0"/>
                </a:solidFill>
              </a:rPr>
              <a:t>SQP</a:t>
            </a:r>
            <a:r>
              <a:rPr lang="zh-CN" altLang="en-US" b="1" dirty="0">
                <a:solidFill>
                  <a:schemeClr val="tx1"/>
                </a:solidFill>
              </a:rPr>
              <a:t>，但是不知道初值对你的问题有没有影响？</a:t>
            </a:r>
          </a:p>
          <a:p>
            <a:pPr eaLnBrk="0" latinLnBrk="1" hangingPunct="0"/>
            <a:r>
              <a:rPr lang="en-US" altLang="zh-CN" b="1" dirty="0">
                <a:solidFill>
                  <a:schemeClr val="tx1"/>
                </a:solidFill>
              </a:rPr>
              <a:t>3. </a:t>
            </a:r>
            <a:r>
              <a:rPr lang="zh-CN" altLang="en-US" b="1" dirty="0">
                <a:solidFill>
                  <a:schemeClr val="tx1"/>
                </a:solidFill>
              </a:rPr>
              <a:t>求解这个问题的</a:t>
            </a:r>
            <a:r>
              <a:rPr lang="zh-CN" altLang="en-US" b="1" dirty="0">
                <a:solidFill>
                  <a:srgbClr val="7030A0"/>
                </a:solidFill>
              </a:rPr>
              <a:t>对偶问题</a:t>
            </a:r>
            <a:r>
              <a:rPr lang="zh-CN" altLang="en-US" b="1" dirty="0">
                <a:solidFill>
                  <a:schemeClr val="tx1"/>
                </a:solidFill>
              </a:rPr>
              <a:t>，其是一个单变量的优化问题，一阶条件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单数为零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是关于单变量的方程，然后可用割线法求解。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6.5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障碍法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725365" y="3440740"/>
            <a:ext cx="7899399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障碍法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也称内点法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，用所谓的“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障碍函数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”代替不等式约束，并将它加到优化问题的目标函数中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9F4F60-A612-33CB-4C9C-5FFE36D76CAD}"/>
                  </a:ext>
                </a:extLst>
              </p:cNvPr>
              <p:cNvSpPr txBox="1"/>
              <p:nvPr/>
            </p:nvSpPr>
            <p:spPr>
              <a:xfrm>
                <a:off x="725365" y="4455976"/>
                <a:ext cx="5950856" cy="516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可行域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: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≤0,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=1,⋯,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49F4F60-A612-33CB-4C9C-5FFE36D76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65" y="4455976"/>
                <a:ext cx="5950856" cy="516936"/>
              </a:xfrm>
              <a:prstGeom prst="rect">
                <a:avLst/>
              </a:prstGeom>
              <a:blipFill>
                <a:blip r:embed="rId4"/>
                <a:stretch>
                  <a:fillRect l="-1639" t="-9412" b="-15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E13525C-6CCC-4FCF-8BF5-3C46CBD4ABE6}"/>
              </a:ext>
            </a:extLst>
          </p:cNvPr>
          <p:cNvSpPr txBox="1"/>
          <p:nvPr/>
        </p:nvSpPr>
        <p:spPr>
          <a:xfrm>
            <a:off x="654730" y="999758"/>
            <a:ext cx="311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考虑凸优化问题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0F8C4C-CBE6-4311-BE50-BED0C849710E}"/>
                  </a:ext>
                </a:extLst>
              </p:cNvPr>
              <p:cNvSpPr txBox="1"/>
              <p:nvPr/>
            </p:nvSpPr>
            <p:spPr>
              <a:xfrm>
                <a:off x="621601" y="2506616"/>
                <a:ext cx="8150997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连续可微凸函数，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是闭凸集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90F8C4C-CBE6-4311-BE50-BED0C8497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01" y="2506616"/>
                <a:ext cx="8150997" cy="491417"/>
              </a:xfrm>
              <a:prstGeom prst="rect">
                <a:avLst/>
              </a:prstGeom>
              <a:blipFill>
                <a:blip r:embed="rId5"/>
                <a:stretch>
                  <a:fillRect l="-1197" t="-135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67CF9CF5-6CE2-4387-A61E-0B81CA60E9C8}"/>
              </a:ext>
            </a:extLst>
          </p:cNvPr>
          <p:cNvGrpSpPr/>
          <p:nvPr/>
        </p:nvGrpSpPr>
        <p:grpSpPr>
          <a:xfrm>
            <a:off x="1165936" y="1468073"/>
            <a:ext cx="7134569" cy="1003582"/>
            <a:chOff x="1238250" y="1112766"/>
            <a:chExt cx="7134569" cy="1003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8EFDFC1C-35C0-4F31-A226-96E36F3ABAE0}"/>
                    </a:ext>
                  </a:extLst>
                </p:cNvPr>
                <p:cNvSpPr txBox="1"/>
                <p:nvPr/>
              </p:nvSpPr>
              <p:spPr>
                <a:xfrm>
                  <a:off x="1238250" y="1112766"/>
                  <a:ext cx="3091379" cy="58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8BF9ED7-E0C2-47A2-A2A1-897AF0094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50" y="1112766"/>
                  <a:ext cx="3091379" cy="585801"/>
                </a:xfrm>
                <a:prstGeom prst="rect">
                  <a:avLst/>
                </a:prstGeom>
                <a:blipFill>
                  <a:blip r:embed="rId8"/>
                  <a:stretch>
                    <a:fillRect b="-1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EA04B1-CF38-4387-911E-BAA5657F5E0A}"/>
                    </a:ext>
                  </a:extLst>
                </p:cNvPr>
                <p:cNvSpPr/>
                <p:nvPr/>
              </p:nvSpPr>
              <p:spPr>
                <a:xfrm>
                  <a:off x="1641051" y="1624931"/>
                  <a:ext cx="4583480" cy="4914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9AEA04B1-CF38-4387-911E-BAA5657F5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051" y="1624931"/>
                  <a:ext cx="4583480" cy="491417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1887FCD-8902-46E3-B5C6-7FBBD0D3BA71}"/>
                </a:ext>
              </a:extLst>
            </p:cNvPr>
            <p:cNvSpPr txBox="1"/>
            <p:nvPr/>
          </p:nvSpPr>
          <p:spPr>
            <a:xfrm>
              <a:off x="7149947" y="1624931"/>
              <a:ext cx="122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/>
                <a:t>(6.5.4)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7C6DB1B-671D-4448-900E-06548E0144F6}"/>
              </a:ext>
            </a:extLst>
          </p:cNvPr>
          <p:cNvGrpSpPr/>
          <p:nvPr/>
        </p:nvGrpSpPr>
        <p:grpSpPr>
          <a:xfrm>
            <a:off x="747399" y="5157151"/>
            <a:ext cx="7899400" cy="964925"/>
            <a:chOff x="622300" y="4896764"/>
            <a:chExt cx="7899400" cy="964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A7FFF8C-97DA-4587-BCBE-EE9DE18450F9}"/>
                    </a:ext>
                  </a:extLst>
                </p:cNvPr>
                <p:cNvSpPr txBox="1"/>
                <p:nvPr/>
              </p:nvSpPr>
              <p:spPr>
                <a:xfrm>
                  <a:off x="622300" y="4896764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记可行域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(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相对于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)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的内部为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A7FFF8C-97DA-4587-BCBE-EE9DE1845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300" y="4896764"/>
                  <a:ext cx="789940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157" t="-14667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164E4AD-4CCA-4B32-8471-65326AC0072F}"/>
                    </a:ext>
                  </a:extLst>
                </p:cNvPr>
                <p:cNvSpPr txBox="1"/>
                <p:nvPr/>
              </p:nvSpPr>
              <p:spPr>
                <a:xfrm>
                  <a:off x="1201458" y="5330133"/>
                  <a:ext cx="7200000" cy="5315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°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: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&lt;0,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=1,⋯,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.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164E4AD-4CCA-4B32-8471-65326AC00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1458" y="5330133"/>
                  <a:ext cx="7200000" cy="53155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13CF26C-AD7F-4E8B-942D-ABC7923106FC}"/>
                  </a:ext>
                </a:extLst>
              </p:cNvPr>
              <p:cNvSpPr/>
              <p:nvPr/>
            </p:nvSpPr>
            <p:spPr>
              <a:xfrm>
                <a:off x="747399" y="6024823"/>
                <a:ext cx="1862689" cy="470000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非空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13CF26C-AD7F-4E8B-942D-ABC792310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99" y="6024823"/>
                <a:ext cx="1862689" cy="470000"/>
              </a:xfrm>
              <a:prstGeom prst="rect">
                <a:avLst/>
              </a:prstGeom>
              <a:blipFill>
                <a:blip r:embed="rId12"/>
                <a:stretch>
                  <a:fillRect l="-5246" t="-12987" r="-426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051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03888"/>
                <a:ext cx="7899400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如果函数 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ℝ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连续，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 ii)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Arial" panose="020B0604020202020204" pitchFamily="34" charset="0"/>
                  </a:rPr>
                  <a:t>随着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趋于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的边界，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)→+∞,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障碍函数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(barrier function)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03888"/>
                <a:ext cx="7899400" cy="839332"/>
              </a:xfrm>
              <a:prstGeom prst="rect">
                <a:avLst/>
              </a:prstGeom>
              <a:blipFill>
                <a:blip r:embed="rId4"/>
                <a:stretch>
                  <a:fillRect l="-1157" t="-7246" r="-1235" b="-15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7DC6699-AC79-59ED-34DE-C26EC82F0F4B}"/>
              </a:ext>
            </a:extLst>
          </p:cNvPr>
          <p:cNvSpPr txBox="1"/>
          <p:nvPr/>
        </p:nvSpPr>
        <p:spPr>
          <a:xfrm>
            <a:off x="708100" y="2621260"/>
            <a:ext cx="789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典型例子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DA66FB-59AA-E610-C1CC-8D2DE9E3C51F}"/>
                  </a:ext>
                </a:extLst>
              </p:cNvPr>
              <p:cNvSpPr txBox="1"/>
              <p:nvPr/>
            </p:nvSpPr>
            <p:spPr>
              <a:xfrm>
                <a:off x="586913" y="5298030"/>
                <a:ext cx="8020587" cy="49141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如果所有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是凸的，则这两个障碍函数也是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凸的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0DA66FB-59AA-E610-C1CC-8D2DE9E3C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" y="5298030"/>
                <a:ext cx="8020587" cy="491417"/>
              </a:xfrm>
              <a:prstGeom prst="rect">
                <a:avLst/>
              </a:prstGeom>
              <a:blipFill>
                <a:blip r:embed="rId5"/>
                <a:stretch>
                  <a:fillRect l="-1140" t="-13580" r="-3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999C02B-8452-4C15-94C7-B583C8428DEE}"/>
              </a:ext>
            </a:extLst>
          </p:cNvPr>
          <p:cNvGrpSpPr/>
          <p:nvPr/>
        </p:nvGrpSpPr>
        <p:grpSpPr>
          <a:xfrm>
            <a:off x="1148409" y="3209124"/>
            <a:ext cx="6354079" cy="645048"/>
            <a:chOff x="1148409" y="3209124"/>
            <a:chExt cx="6354079" cy="645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BCFFCC-3C21-AF8B-19C3-47C89B1BD48C}"/>
                    </a:ext>
                  </a:extLst>
                </p:cNvPr>
                <p:cNvSpPr txBox="1"/>
                <p:nvPr/>
              </p:nvSpPr>
              <p:spPr>
                <a:xfrm>
                  <a:off x="3509572" y="3209124"/>
                  <a:ext cx="3992916" cy="6450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DBCFFCC-3C21-AF8B-19C3-47C89B1BD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572" y="3209124"/>
                  <a:ext cx="3992916" cy="64504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6A0C74-CAF8-70C6-55E1-E0EC3CBF8383}"/>
                </a:ext>
              </a:extLst>
            </p:cNvPr>
            <p:cNvSpPr txBox="1"/>
            <p:nvPr/>
          </p:nvSpPr>
          <p:spPr>
            <a:xfrm>
              <a:off x="1148409" y="3255718"/>
              <a:ext cx="27767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对数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障碍函数：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8CB798-948C-4582-9DBD-5175837C10BC}"/>
              </a:ext>
            </a:extLst>
          </p:cNvPr>
          <p:cNvGrpSpPr/>
          <p:nvPr/>
        </p:nvGrpSpPr>
        <p:grpSpPr>
          <a:xfrm>
            <a:off x="1115042" y="4177657"/>
            <a:ext cx="6211177" cy="890437"/>
            <a:chOff x="1115042" y="4177657"/>
            <a:chExt cx="6211177" cy="890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A75042-B707-C96B-113A-FB0EE4D20F84}"/>
                    </a:ext>
                  </a:extLst>
                </p:cNvPr>
                <p:cNvSpPr txBox="1"/>
                <p:nvPr/>
              </p:nvSpPr>
              <p:spPr>
                <a:xfrm>
                  <a:off x="2864387" y="4177657"/>
                  <a:ext cx="4461832" cy="8904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EA75042-B707-C96B-113A-FB0EE4D20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4387" y="4177657"/>
                  <a:ext cx="4461832" cy="89043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F367008-BD85-1B5A-413B-776F2BBFE647}"/>
                </a:ext>
              </a:extLst>
            </p:cNvPr>
            <p:cNvSpPr txBox="1"/>
            <p:nvPr/>
          </p:nvSpPr>
          <p:spPr>
            <a:xfrm>
              <a:off x="1115042" y="4354459"/>
              <a:ext cx="2766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ü"/>
              </a:pPr>
              <a:r>
                <a:rPr lang="zh-CN" altLang="en-US" dirty="0">
                  <a:solidFill>
                    <a:srgbClr val="C00000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倒数</a:t>
              </a:r>
              <a:r>
                <a: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障碍函数：</a:t>
              </a:r>
              <a:endPara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5CF54A7D-2615-4E1D-BC56-D0F6C12B59EE}"/>
              </a:ext>
            </a:extLst>
          </p:cNvPr>
          <p:cNvSpPr txBox="1"/>
          <p:nvPr/>
        </p:nvSpPr>
        <p:spPr>
          <a:xfrm>
            <a:off x="486926" y="265461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障碍函数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27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622300" y="1103888"/>
                <a:ext cx="7899400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非空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 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称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1103888"/>
                <a:ext cx="7899400" cy="470000"/>
              </a:xfrm>
              <a:prstGeom prst="rect">
                <a:avLst/>
              </a:prstGeom>
              <a:blipFill>
                <a:blip r:embed="rId17"/>
                <a:stretch>
                  <a:fillRect l="-1157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5CF54A7D-2615-4E1D-BC56-D0F6C12B59EE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解析中心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7CF55B7-4C95-464E-84D5-A58B689CB0A1}"/>
                  </a:ext>
                </a:extLst>
              </p:cNvPr>
              <p:cNvSpPr/>
              <p:nvPr/>
            </p:nvSpPr>
            <p:spPr>
              <a:xfrm>
                <a:off x="622300" y="2888778"/>
                <a:ext cx="55691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的极小点是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+mn-ea"/>
                    <a:ea typeface="+mn-ea"/>
                  </a:rPr>
                  <a:t>解析中心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+mn-ea"/>
                  </a:rPr>
                  <a:t>(analytic center)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7CF55B7-4C95-464E-84D5-A58B689CB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888778"/>
                <a:ext cx="5569180" cy="461665"/>
              </a:xfrm>
              <a:prstGeom prst="rect">
                <a:avLst/>
              </a:prstGeom>
              <a:blipFill>
                <a:blip r:embed="rId18"/>
                <a:stretch>
                  <a:fillRect l="-1641" t="-14474" r="-120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DAD83CAB-FEDC-440D-8C8C-B6B24B0FCA0D}"/>
              </a:ext>
            </a:extLst>
          </p:cNvPr>
          <p:cNvGrpSpPr/>
          <p:nvPr/>
        </p:nvGrpSpPr>
        <p:grpSpPr>
          <a:xfrm>
            <a:off x="2014235" y="1197766"/>
            <a:ext cx="4583480" cy="1498358"/>
            <a:chOff x="1282318" y="881409"/>
            <a:chExt cx="4583480" cy="1498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C2DD952-0500-47BD-9B76-8F8E6B4DE995}"/>
                    </a:ext>
                  </a:extLst>
                </p:cNvPr>
                <p:cNvSpPr txBox="1"/>
                <p:nvPr/>
              </p:nvSpPr>
              <p:spPr>
                <a:xfrm>
                  <a:off x="1381471" y="881409"/>
                  <a:ext cx="3091379" cy="11423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C2DD952-0500-47BD-9B76-8F8E6B4DE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471" y="881409"/>
                  <a:ext cx="3091379" cy="1142364"/>
                </a:xfrm>
                <a:prstGeom prst="rect">
                  <a:avLst/>
                </a:prstGeom>
                <a:blipFill>
                  <a:blip r:embed="rId19"/>
                  <a:stretch>
                    <a:fillRect r="-175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C92F96D4-D656-4D38-B698-BC7B0BB3B368}"/>
                    </a:ext>
                  </a:extLst>
                </p:cNvPr>
                <p:cNvSpPr/>
                <p:nvPr/>
              </p:nvSpPr>
              <p:spPr>
                <a:xfrm>
                  <a:off x="1282318" y="1888350"/>
                  <a:ext cx="4583480" cy="49141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C92F96D4-D656-4D38-B698-BC7B0BB3B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2318" y="1888350"/>
                  <a:ext cx="4583480" cy="491417"/>
                </a:xfrm>
                <a:prstGeom prst="rect">
                  <a:avLst/>
                </a:prstGeom>
                <a:blipFill>
                  <a:blip r:embed="rId20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C0B5CB-29BE-4CF9-A8F9-816113A3FA98}"/>
                  </a:ext>
                </a:extLst>
              </p:cNvPr>
              <p:cNvSpPr txBox="1"/>
              <p:nvPr/>
            </p:nvSpPr>
            <p:spPr>
              <a:xfrm>
                <a:off x="622300" y="3406031"/>
                <a:ext cx="74310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6.5.1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Arial" panose="020B0604020202020204" pitchFamily="34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，即由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0, 1−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≥0,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=1,⋯,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𝑛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确定的集合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确定其解析中心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0C0B5CB-29BE-4CF9-A8F9-816113A3F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3406031"/>
                <a:ext cx="7431029" cy="1200329"/>
              </a:xfrm>
              <a:prstGeom prst="rect">
                <a:avLst/>
              </a:prstGeom>
              <a:blipFill>
                <a:blip r:embed="rId21"/>
                <a:stretch>
                  <a:fillRect l="-1231" t="-558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7BEEEEC-CF99-4160-B7B0-6CAD16C20177}"/>
                  </a:ext>
                </a:extLst>
              </p:cNvPr>
              <p:cNvSpPr txBox="1"/>
              <p:nvPr/>
            </p:nvSpPr>
            <p:spPr>
              <a:xfrm>
                <a:off x="622300" y="4807676"/>
                <a:ext cx="5191929" cy="14698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用解析法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凸函数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求驻点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求解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ln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ln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7BEEEEC-CF99-4160-B7B0-6CAD16C2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4807676"/>
                <a:ext cx="5191929" cy="1469890"/>
              </a:xfrm>
              <a:prstGeom prst="rect">
                <a:avLst/>
              </a:prstGeom>
              <a:blipFill>
                <a:blip r:embed="rId22"/>
                <a:stretch>
                  <a:fillRect l="-1761" t="-3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F99868BC-6A6D-40B3-8562-AAF3B48AEA07}"/>
              </a:ext>
            </a:extLst>
          </p:cNvPr>
          <p:cNvGrpSpPr/>
          <p:nvPr/>
        </p:nvGrpSpPr>
        <p:grpSpPr>
          <a:xfrm>
            <a:off x="5241352" y="5095928"/>
            <a:ext cx="3091723" cy="893386"/>
            <a:chOff x="5241352" y="5095928"/>
            <a:chExt cx="3091723" cy="893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E4542E9-6470-4011-B829-CCA471A77F1E}"/>
                    </a:ext>
                  </a:extLst>
                </p:cNvPr>
                <p:cNvSpPr txBox="1"/>
                <p:nvPr/>
              </p:nvSpPr>
              <p:spPr>
                <a:xfrm>
                  <a:off x="5980822" y="5095928"/>
                  <a:ext cx="2352253" cy="893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Arial" panose="020B0604020202020204" pitchFamily="34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的解析中心是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E4542E9-6470-4011-B829-CCA471A77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822" y="5095928"/>
                  <a:ext cx="2352253" cy="893386"/>
                </a:xfrm>
                <a:prstGeom prst="rect">
                  <a:avLst/>
                </a:prstGeom>
                <a:blipFill>
                  <a:blip r:embed="rId23"/>
                  <a:stretch>
                    <a:fillRect l="-3886" t="-7534" b="-1095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箭头: 右 3">
              <a:extLst>
                <a:ext uri="{FF2B5EF4-FFF2-40B4-BE49-F238E27FC236}">
                  <a16:creationId xmlns:a16="http://schemas.microsoft.com/office/drawing/2014/main" id="{3D5C8610-0BC6-410D-9643-84E7110CC158}"/>
                </a:ext>
              </a:extLst>
            </p:cNvPr>
            <p:cNvSpPr/>
            <p:nvPr/>
          </p:nvSpPr>
          <p:spPr bwMode="auto">
            <a:xfrm>
              <a:off x="5241352" y="5240961"/>
              <a:ext cx="739470" cy="377641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67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/>
              <p:nvPr/>
            </p:nvSpPr>
            <p:spPr>
              <a:xfrm>
                <a:off x="744850" y="1815641"/>
                <a:ext cx="46567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是正参数，</a:t>
                </a:r>
                <a:endPara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F4C3BC-BDE0-C32C-A112-E63193C9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50" y="1815641"/>
                <a:ext cx="4656710" cy="461665"/>
              </a:xfrm>
              <a:prstGeom prst="rect">
                <a:avLst/>
              </a:prstGeom>
              <a:blipFill>
                <a:blip r:embed="rId4"/>
                <a:stretch>
                  <a:fillRect l="-196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E19AED-3F37-92E5-2A9E-74CF11D69CB4}"/>
                  </a:ext>
                </a:extLst>
              </p:cNvPr>
              <p:cNvSpPr txBox="1"/>
              <p:nvPr/>
            </p:nvSpPr>
            <p:spPr>
              <a:xfrm>
                <a:off x="734091" y="1208286"/>
                <a:ext cx="3988737" cy="573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: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zh-CN" alt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E19AED-3F37-92E5-2A9E-74CF11D69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91" y="1208286"/>
                <a:ext cx="3988737" cy="573106"/>
              </a:xfrm>
              <a:prstGeom prst="rect">
                <a:avLst/>
              </a:prstGeom>
              <a:blipFill>
                <a:blip r:embed="rId5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BEE3C-AF0F-4C07-9BC7-D7CEA21738E1}"/>
                  </a:ext>
                </a:extLst>
              </p:cNvPr>
              <p:cNvSpPr txBox="1"/>
              <p:nvPr/>
            </p:nvSpPr>
            <p:spPr>
              <a:xfrm>
                <a:off x="773127" y="3158704"/>
                <a:ext cx="3995625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变小时，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的极小点会更接近可行域的边界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40BEE3C-AF0F-4C07-9BC7-D7CEA2173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27" y="3158704"/>
                <a:ext cx="3995625" cy="860748"/>
              </a:xfrm>
              <a:prstGeom prst="rect">
                <a:avLst/>
              </a:prstGeom>
              <a:blipFill>
                <a:blip r:embed="rId8"/>
                <a:stretch>
                  <a:fillRect l="-2137" t="-7801" r="-2290" b="-163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87103CD-A467-4AB6-A8F2-47A4D978C4A0}"/>
              </a:ext>
            </a:extLst>
          </p:cNvPr>
          <p:cNvGrpSpPr/>
          <p:nvPr/>
        </p:nvGrpSpPr>
        <p:grpSpPr>
          <a:xfrm>
            <a:off x="744850" y="4312832"/>
            <a:ext cx="7899400" cy="896990"/>
            <a:chOff x="773128" y="4676917"/>
            <a:chExt cx="7899400" cy="8969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6F33807-0EF1-7FCF-889E-A0A2EA0D475C}"/>
                    </a:ext>
                  </a:extLst>
                </p:cNvPr>
                <p:cNvSpPr txBox="1"/>
                <p:nvPr/>
              </p:nvSpPr>
              <p:spPr>
                <a:xfrm>
                  <a:off x="5065612" y="5112242"/>
                  <a:ext cx="197949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和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pt-B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. </a:t>
                  </a: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D6F33807-0EF1-7FCF-889E-A0A2EA0D4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612" y="5112242"/>
                  <a:ext cx="1979496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615" t="-14474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A9C385F-623F-4B3B-19D4-A37F06695622}"/>
                    </a:ext>
                  </a:extLst>
                </p:cNvPr>
                <p:cNvSpPr txBox="1"/>
                <p:nvPr/>
              </p:nvSpPr>
              <p:spPr>
                <a:xfrm>
                  <a:off x="1031104" y="5102086"/>
                  <a:ext cx="465199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=0,1,⋯,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A9C385F-623F-4B3B-19D4-A37F06695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104" y="5102086"/>
                  <a:ext cx="4651995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576A380-FC9D-41FC-9694-3BD665970DA0}"/>
                    </a:ext>
                  </a:extLst>
                </p:cNvPr>
                <p:cNvSpPr txBox="1"/>
                <p:nvPr/>
              </p:nvSpPr>
              <p:spPr>
                <a:xfrm>
                  <a:off x="773128" y="4676917"/>
                  <a:ext cx="7899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引入序列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来定义障碍法，它满足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576A380-FC9D-41FC-9694-3BD665970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28" y="4676917"/>
                  <a:ext cx="789940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003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9A99FBD6-6C08-4740-A365-A23A1D97C53F}"/>
              </a:ext>
            </a:extLst>
          </p:cNvPr>
          <p:cNvSpPr txBox="1"/>
          <p:nvPr/>
        </p:nvSpPr>
        <p:spPr>
          <a:xfrm>
            <a:off x="788909" y="2209377"/>
            <a:ext cx="4656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称作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障碍因子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参数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427FF43-7CF5-4639-919C-B4036128C5E9}"/>
              </a:ext>
            </a:extLst>
          </p:cNvPr>
          <p:cNvGrpSpPr/>
          <p:nvPr/>
        </p:nvGrpSpPr>
        <p:grpSpPr>
          <a:xfrm>
            <a:off x="733891" y="5370217"/>
            <a:ext cx="7606364" cy="979107"/>
            <a:chOff x="765169" y="5613945"/>
            <a:chExt cx="7606364" cy="979107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5F2C66B-C908-4D48-BC76-5B80D6915D28}"/>
                </a:ext>
              </a:extLst>
            </p:cNvPr>
            <p:cNvGrpSpPr/>
            <p:nvPr/>
          </p:nvGrpSpPr>
          <p:grpSpPr>
            <a:xfrm>
              <a:off x="1031104" y="5952364"/>
              <a:ext cx="7340429" cy="640688"/>
              <a:chOff x="1031104" y="5443315"/>
              <a:chExt cx="7340429" cy="6406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720966DC-E99D-6DC6-2437-B71AD64E1EA4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104" y="5443315"/>
                    <a:ext cx="7200000" cy="6406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∈</m:t>
                          </m:r>
                          <m:func>
                            <m:func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𝑋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.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720966DC-E99D-6DC6-2437-B71AD64E1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1104" y="5443315"/>
                    <a:ext cx="7200000" cy="64068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8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D08876D-6DD8-2EFE-2CFB-9B3387CB561C}"/>
                      </a:ext>
                    </a:extLst>
                  </p:cNvPr>
                  <p:cNvSpPr txBox="1"/>
                  <p:nvPr/>
                </p:nvSpPr>
                <p:spPr>
                  <a:xfrm>
                    <a:off x="7291348" y="5454835"/>
                    <a:ext cx="1080185" cy="4953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just"/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D08876D-6DD8-2EFE-2CFB-9B3387CB56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1348" y="5454835"/>
                    <a:ext cx="1080185" cy="4953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040" t="-9756" b="-1951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51FE451-08EB-477E-88FD-E2126A731F4C}"/>
                    </a:ext>
                  </a:extLst>
                </p:cNvPr>
                <p:cNvSpPr txBox="1"/>
                <p:nvPr/>
              </p:nvSpPr>
              <p:spPr>
                <a:xfrm>
                  <a:off x="765169" y="5613945"/>
                  <a:ext cx="346353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 algn="just">
                    <a:buFont typeface="Wingdings" panose="05000000000000000000" pitchFamily="2" charset="2"/>
                    <a:buChar char="Ø"/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找到序列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使得</a:t>
                  </a:r>
                  <a:endPara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51FE451-08EB-477E-88FD-E2126A731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169" y="5613945"/>
                  <a:ext cx="3463535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2285" t="-14474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BDE8DFF-5423-4DFC-9B61-CAB04506A730}"/>
              </a:ext>
            </a:extLst>
          </p:cNvPr>
          <p:cNvGrpSpPr/>
          <p:nvPr/>
        </p:nvGrpSpPr>
        <p:grpSpPr>
          <a:xfrm>
            <a:off x="4937724" y="694059"/>
            <a:ext cx="3481080" cy="3222779"/>
            <a:chOff x="4631104" y="1320923"/>
            <a:chExt cx="4409561" cy="3622516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533992B-96F5-449E-8E77-839025F6F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631104" y="1320923"/>
              <a:ext cx="4409561" cy="292457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/>
                <p:nvPr/>
              </p:nvSpPr>
              <p:spPr>
                <a:xfrm>
                  <a:off x="5019111" y="4455855"/>
                  <a:ext cx="3554890" cy="48758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障碍项 </a:t>
                  </a:r>
                  <a14:m>
                    <m:oMath xmlns:m="http://schemas.openxmlformats.org/officeDocument/2006/math">
                      <m:r>
                        <a:rPr lang="zh-CN" alt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r>
                    <a:rPr lang="en-US" altLang="zh-CN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 </a:t>
                  </a:r>
                  <a:r>
                    <a:rPr lang="zh-CN" altLang="en-US" sz="2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  <a:cs typeface="Arial" panose="020B0604020202020204" pitchFamily="34" charset="0"/>
                    </a:rPr>
                    <a:t>的形状</a:t>
                  </a:r>
                  <a:endParaRPr lang="en-US" altLang="zh-CN" sz="2200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BDD90AE-FF8B-72FA-9CCE-93BEA04E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9111" y="4455855"/>
                  <a:ext cx="3554890" cy="487584"/>
                </a:xfrm>
                <a:prstGeom prst="rect">
                  <a:avLst/>
                </a:prstGeom>
                <a:blipFill>
                  <a:blip r:embed="rId16"/>
                  <a:stretch>
                    <a:fillRect l="-1952" t="-12500" r="-1735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8E9FD2-BD8C-4052-A259-AEB5C0779D78}"/>
                  </a:ext>
                </a:extLst>
              </p:cNvPr>
              <p:cNvSpPr txBox="1"/>
              <p:nvPr/>
            </p:nvSpPr>
            <p:spPr>
              <a:xfrm>
                <a:off x="773128" y="2694849"/>
                <a:ext cx="50988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用来控制近似解</a:t>
                </a:r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距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边界的距离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8E9FD2-BD8C-4052-A259-AEB5C077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28" y="2694849"/>
                <a:ext cx="5098862" cy="461665"/>
              </a:xfrm>
              <a:prstGeom prst="rect">
                <a:avLst/>
              </a:prstGeom>
              <a:blipFill>
                <a:blip r:embed="rId17"/>
                <a:stretch>
                  <a:fillRect l="-167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AC5D787-2AE0-4C7C-8372-6CE6A43AE862}"/>
              </a:ext>
            </a:extLst>
          </p:cNvPr>
          <p:cNvSpPr txBox="1"/>
          <p:nvPr/>
        </p:nvSpPr>
        <p:spPr>
          <a:xfrm>
            <a:off x="373803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障碍法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077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CF4C3BC-BDE0-C32C-A112-E63193C96B1D}"/>
              </a:ext>
            </a:extLst>
          </p:cNvPr>
          <p:cNvSpPr txBox="1"/>
          <p:nvPr/>
        </p:nvSpPr>
        <p:spPr>
          <a:xfrm>
            <a:off x="540259" y="966178"/>
            <a:ext cx="4651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6.5.2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考虑问题</a:t>
            </a:r>
            <a:endParaRPr lang="en-US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/>
              <p:nvPr/>
            </p:nvSpPr>
            <p:spPr>
              <a:xfrm>
                <a:off x="639792" y="2161172"/>
                <a:ext cx="4130512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BDD90AE-FF8B-72FA-9CCE-93BEA04E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92" y="2161172"/>
                <a:ext cx="4130512" cy="491417"/>
              </a:xfrm>
              <a:prstGeom prst="rect">
                <a:avLst/>
              </a:prstGeom>
              <a:blipFill>
                <a:blip r:embed="rId4"/>
                <a:stretch>
                  <a:fillRect l="-2065" t="-10000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/>
              <p:nvPr/>
            </p:nvSpPr>
            <p:spPr>
              <a:xfrm>
                <a:off x="625048" y="3097027"/>
                <a:ext cx="43398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任取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pt-BR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时，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趋于零，这允许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越来越接近边界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6F33807-0EF1-7FCF-889E-A0A2EA0D4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48" y="3097027"/>
                <a:ext cx="4339833" cy="1200329"/>
              </a:xfrm>
              <a:prstGeom prst="rect">
                <a:avLst/>
              </a:prstGeom>
              <a:blipFill>
                <a:blip r:embed="rId5"/>
                <a:stretch>
                  <a:fillRect l="-1969" t="-5076" r="-2250" b="-12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5BF4B7-82DC-24C3-27AE-9B437DEF2983}"/>
                  </a:ext>
                </a:extLst>
              </p:cNvPr>
              <p:cNvSpPr txBox="1"/>
              <p:nvPr/>
            </p:nvSpPr>
            <p:spPr>
              <a:xfrm>
                <a:off x="702016" y="5385979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6.5.1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由障碍法产生的序列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的每个聚点是原始问题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(6.5.4)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的全局极小点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75BF4B7-82DC-24C3-27AE-9B437DEF2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16" y="5385979"/>
                <a:ext cx="7899400" cy="830997"/>
              </a:xfrm>
              <a:prstGeom prst="rect">
                <a:avLst/>
              </a:prstGeom>
              <a:blipFill>
                <a:blip r:embed="rId6"/>
                <a:stretch>
                  <a:fillRect l="-1157" t="-8088" r="-1235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7BC8E64-4AB9-42B6-927C-E2D82C9E084E}"/>
              </a:ext>
            </a:extLst>
          </p:cNvPr>
          <p:cNvSpPr txBox="1"/>
          <p:nvPr/>
        </p:nvSpPr>
        <p:spPr>
          <a:xfrm>
            <a:off x="373803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对数障碍法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A479FE-86E3-48F2-BE9F-8405EB7B1A8F}"/>
                  </a:ext>
                </a:extLst>
              </p:cNvPr>
              <p:cNvSpPr txBox="1"/>
              <p:nvPr/>
            </p:nvSpPr>
            <p:spPr>
              <a:xfrm>
                <a:off x="622140" y="4561947"/>
                <a:ext cx="78994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因此，直观上不管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是在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的内部还是在它的边界上，</a:t>
                </a:r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都应该逼近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9A479FE-86E3-48F2-BE9F-8405EB7B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140" y="4561947"/>
                <a:ext cx="7899400" cy="830997"/>
              </a:xfrm>
              <a:prstGeom prst="rect">
                <a:avLst/>
              </a:prstGeom>
              <a:blipFill>
                <a:blip r:embed="rId7"/>
                <a:stretch>
                  <a:fillRect l="-1003" t="-8029" r="-1235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EEFA742-9C0F-4899-B912-D7FE9495FE1C}"/>
                  </a:ext>
                </a:extLst>
              </p:cNvPr>
              <p:cNvSpPr txBox="1"/>
              <p:nvPr/>
            </p:nvSpPr>
            <p:spPr>
              <a:xfrm>
                <a:off x="687412" y="1333100"/>
                <a:ext cx="2581816" cy="57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EEFA742-9C0F-4899-B912-D7FE9495F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2" y="1333100"/>
                <a:ext cx="2581816" cy="575286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76C24EB-5DA3-4E7F-80CF-017FED8C5EC1}"/>
                  </a:ext>
                </a:extLst>
              </p:cNvPr>
              <p:cNvSpPr/>
              <p:nvPr/>
            </p:nvSpPr>
            <p:spPr>
              <a:xfrm>
                <a:off x="1068178" y="1768147"/>
                <a:ext cx="29970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76C24EB-5DA3-4E7F-80CF-017FED8C5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78" y="1768147"/>
                <a:ext cx="2997049" cy="461665"/>
              </a:xfrm>
              <a:prstGeom prst="rect">
                <a:avLst/>
              </a:prstGeom>
              <a:blipFill>
                <a:blip r:embed="rId9"/>
                <a:stretch>
                  <a:fillRect l="-20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55E3C93-0038-4A29-9D68-E762EB7423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94510" y="932607"/>
            <a:ext cx="3697300" cy="3612126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EA3DE85-76FE-4B3B-B33F-2F6D33E3B0FD}"/>
              </a:ext>
            </a:extLst>
          </p:cNvPr>
          <p:cNvGrpSpPr/>
          <p:nvPr/>
        </p:nvGrpSpPr>
        <p:grpSpPr>
          <a:xfrm>
            <a:off x="899952" y="2622566"/>
            <a:ext cx="4336123" cy="464300"/>
            <a:chOff x="811816" y="3019174"/>
            <a:chExt cx="4336123" cy="464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3ABC2FA-332E-48A5-B93B-5977AD06014F}"/>
                    </a:ext>
                  </a:extLst>
                </p:cNvPr>
                <p:cNvSpPr txBox="1"/>
                <p:nvPr/>
              </p:nvSpPr>
              <p:spPr>
                <a:xfrm>
                  <a:off x="811816" y="3021809"/>
                  <a:ext cx="287050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3ABC2FA-332E-48A5-B93B-5977AD060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816" y="3021809"/>
                  <a:ext cx="287050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24D6C58-23BC-4300-AE58-30B350BFDBBB}"/>
                    </a:ext>
                  </a:extLst>
                </p:cNvPr>
                <p:cNvSpPr txBox="1"/>
                <p:nvPr/>
              </p:nvSpPr>
              <p:spPr>
                <a:xfrm>
                  <a:off x="3293673" y="3019174"/>
                  <a:ext cx="185426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>
                      <a:solidFill>
                        <a:schemeClr val="tx1"/>
                      </a:solidFill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24D6C58-23BC-4300-AE58-30B350BFD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3673" y="3019174"/>
                  <a:ext cx="1854266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5263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310576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ChangeArrowheads="1"/>
          </p:cNvSpPr>
          <p:nvPr/>
        </p:nvSpPr>
        <p:spPr bwMode="auto">
          <a:xfrm>
            <a:off x="539750" y="139700"/>
            <a:ext cx="67373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</a:rPr>
              <a:t>罚函数法</a:t>
            </a:r>
            <a:r>
              <a:rPr lang="en-US" altLang="zh-CN" sz="4400" dirty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</a:rPr>
              <a:t>序列极小化技术</a:t>
            </a:r>
          </a:p>
        </p:txBody>
      </p:sp>
      <p:sp>
        <p:nvSpPr>
          <p:cNvPr id="1028" name="Rectangle 17"/>
          <p:cNvSpPr>
            <a:spLocks noChangeArrowheads="1"/>
          </p:cNvSpPr>
          <p:nvPr/>
        </p:nvSpPr>
        <p:spPr bwMode="auto">
          <a:xfrm>
            <a:off x="698500" y="769938"/>
            <a:ext cx="4762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</a:rPr>
              <a:t> 外部罚函数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zh-CN" altLang="en-US" b="1" dirty="0"/>
              <a:t>二次</a:t>
            </a:r>
            <a:r>
              <a:rPr lang="en-US" altLang="zh-CN" b="1" dirty="0">
                <a:solidFill>
                  <a:schemeClr val="tx1"/>
                </a:solidFill>
              </a:rPr>
              <a:t>(</a:t>
            </a:r>
            <a:r>
              <a:rPr lang="en-US" altLang="zh-CN" b="1" dirty="0"/>
              <a:t>Courant)</a:t>
            </a:r>
            <a:r>
              <a:rPr lang="zh-CN" altLang="en-US" b="1" dirty="0"/>
              <a:t>罚函数</a:t>
            </a:r>
          </a:p>
          <a:p>
            <a:pPr marL="800100" lvl="1" indent="-342900" eaLnBrk="0" hangingPunct="0">
              <a:buFont typeface="Wingdings" panose="05000000000000000000" pitchFamily="2" charset="2"/>
              <a:buChar char="ü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008080"/>
                </a:solidFill>
              </a:rPr>
              <a:t>乘子罚函数</a:t>
            </a:r>
          </a:p>
        </p:txBody>
      </p:sp>
      <p:pic>
        <p:nvPicPr>
          <p:cNvPr id="1029" name="Picture 22" descr="a686c9177f3e6709b8543cf23bc79f3df8dc55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0" y="215900"/>
            <a:ext cx="14859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801688" y="2925763"/>
            <a:ext cx="7770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数学物理方法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》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《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什么是数学－对思想和方法的基本研究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》 </a:t>
            </a: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796925" y="3292475"/>
            <a:ext cx="8220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将边值问题转化为二次函数的极值问题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(P.267</a:t>
            </a:r>
            <a:r>
              <a:rPr lang="zh-CN" altLang="en-US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，参考文献</a:t>
            </a:r>
            <a:r>
              <a:rPr lang="en-US" altLang="zh-CN" sz="20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[36])</a:t>
            </a:r>
            <a:endParaRPr lang="zh-CN" altLang="en-US" sz="200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792163" y="1917869"/>
            <a:ext cx="65865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在纽约大学领导了应用数学小组，</a:t>
            </a:r>
            <a:r>
              <a:rPr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1947</a:t>
            </a:r>
            <a:r>
              <a:rPr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年发展为数学和力学研究所，并担任该所所长。这个所后来成为世界上最大的应用数学研究中心－</a:t>
            </a:r>
            <a:r>
              <a:rPr lang="en-US" altLang="zh-CN" sz="2000" b="1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Courant</a:t>
            </a:r>
            <a:r>
              <a:rPr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研究所</a:t>
            </a:r>
            <a:r>
              <a:rPr lang="en-US" altLang="zh-CN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ea typeface="黑体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33" name="TextBox 32"/>
          <p:cNvSpPr txBox="1">
            <a:spLocks noChangeArrowheads="1"/>
          </p:cNvSpPr>
          <p:nvPr/>
        </p:nvSpPr>
        <p:spPr bwMode="auto">
          <a:xfrm>
            <a:off x="4406900" y="1143000"/>
            <a:ext cx="2489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b="1"/>
              <a:t>，</a:t>
            </a:r>
            <a:r>
              <a:rPr lang="en-US" altLang="zh-CN" b="1"/>
              <a:t>Courant, 1943</a:t>
            </a:r>
            <a:endParaRPr lang="zh-CN" altLang="en-US" b="1"/>
          </a:p>
        </p:txBody>
      </p:sp>
      <p:sp>
        <p:nvSpPr>
          <p:cNvPr id="1034" name="矩形 2"/>
          <p:cNvSpPr>
            <a:spLocks noChangeArrowheads="1"/>
          </p:cNvSpPr>
          <p:nvPr/>
        </p:nvSpPr>
        <p:spPr bwMode="auto">
          <a:xfrm>
            <a:off x="2863850" y="3768725"/>
            <a:ext cx="5476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What is Mathematics</a:t>
            </a:r>
          </a:p>
          <a:p>
            <a:r>
              <a:rPr lang="en-US" altLang="zh-CN" sz="2000" b="1" dirty="0">
                <a:solidFill>
                  <a:schemeClr val="tx1"/>
                </a:solidFill>
              </a:rPr>
              <a:t>Richard </a:t>
            </a:r>
            <a:r>
              <a:rPr lang="en-US" altLang="zh-CN" sz="2000" b="1" dirty="0">
                <a:solidFill>
                  <a:srgbClr val="7030A0"/>
                </a:solidFill>
              </a:rPr>
              <a:t>Courant</a:t>
            </a:r>
            <a:r>
              <a:rPr lang="en-US" altLang="zh-CN" sz="2000" b="1" dirty="0">
                <a:solidFill>
                  <a:schemeClr val="tx1"/>
                </a:solidFill>
              </a:rPr>
              <a:t>, Herbert </a:t>
            </a:r>
            <a:r>
              <a:rPr lang="en-US" altLang="zh-CN" sz="2000" b="1" dirty="0">
                <a:solidFill>
                  <a:srgbClr val="7030A0"/>
                </a:solidFill>
              </a:rPr>
              <a:t>Robbins</a:t>
            </a:r>
            <a:r>
              <a:rPr lang="en-US" altLang="zh-CN" sz="2000" b="1" dirty="0">
                <a:solidFill>
                  <a:schemeClr val="tx1"/>
                </a:solidFill>
              </a:rPr>
              <a:t>, Ian Stewart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035" name="矩形 3"/>
          <p:cNvSpPr>
            <a:spLocks noChangeArrowheads="1"/>
          </p:cNvSpPr>
          <p:nvPr/>
        </p:nvSpPr>
        <p:spPr bwMode="auto">
          <a:xfrm>
            <a:off x="2863850" y="4530644"/>
            <a:ext cx="311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Stochastic approximation</a:t>
            </a:r>
          </a:p>
          <a:p>
            <a:r>
              <a:rPr lang="en-US" altLang="zh-CN" sz="2000" b="1" dirty="0">
                <a:solidFill>
                  <a:srgbClr val="7030A0"/>
                </a:solidFill>
              </a:rPr>
              <a:t>Robbins</a:t>
            </a:r>
            <a:r>
              <a:rPr lang="en-US" altLang="zh-CN" sz="2000" b="1" dirty="0">
                <a:solidFill>
                  <a:schemeClr val="tx1"/>
                </a:solidFill>
              </a:rPr>
              <a:t>–</a:t>
            </a:r>
            <a:r>
              <a:rPr lang="en-US" altLang="zh-CN" sz="2000" b="1" dirty="0" err="1">
                <a:solidFill>
                  <a:schemeClr val="tx1"/>
                </a:solidFill>
              </a:rPr>
              <a:t>Monro</a:t>
            </a:r>
            <a:r>
              <a:rPr lang="en-US" altLang="zh-CN" sz="2000" b="1" dirty="0">
                <a:solidFill>
                  <a:schemeClr val="tx1"/>
                </a:solidFill>
              </a:rPr>
              <a:t> algorithm</a:t>
            </a:r>
          </a:p>
        </p:txBody>
      </p:sp>
      <p:pic>
        <p:nvPicPr>
          <p:cNvPr id="1038" name="Picture 19" descr="1966-HerbertRobbi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692525"/>
            <a:ext cx="193357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E0D41F-B9E2-43FF-B718-FD3D22EEEE3D}"/>
                  </a:ext>
                </a:extLst>
              </p:cNvPr>
              <p:cNvSpPr txBox="1"/>
              <p:nvPr/>
            </p:nvSpPr>
            <p:spPr>
              <a:xfrm>
                <a:off x="4461239" y="5331424"/>
                <a:ext cx="1999522" cy="4812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E0D41F-B9E2-43FF-B718-FD3D22EE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239" y="5331424"/>
                <a:ext cx="1999522" cy="481286"/>
              </a:xfrm>
              <a:prstGeom prst="rect">
                <a:avLst/>
              </a:prstGeom>
              <a:blipFill>
                <a:blip r:embed="rId4"/>
                <a:stretch>
                  <a:fillRect l="-3049" b="-15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FB053AF-F228-49B7-BFC5-A857698D5632}"/>
                  </a:ext>
                </a:extLst>
              </p:cNvPr>
              <p:cNvSpPr txBox="1"/>
              <p:nvPr/>
            </p:nvSpPr>
            <p:spPr>
              <a:xfrm>
                <a:off x="3079750" y="5812710"/>
                <a:ext cx="4656724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其中</m:t>
                    </m:r>
                    <m:r>
                      <a:rPr lang="el-GR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𝜡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是随机变量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一维或者高维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),</a:t>
                </a:r>
              </a:p>
              <a:p>
                <a:r>
                  <a:rPr lang="zh-CN" altLang="en-US" b="1" dirty="0">
                    <a:solidFill>
                      <a:schemeClr val="tx1"/>
                    </a:solidFill>
                    <a:ea typeface="+mn-ea"/>
                  </a:rPr>
                  <a:t>        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𝜽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是模型中的待定参数向量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FB053AF-F228-49B7-BFC5-A857698D5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50" y="5812710"/>
                <a:ext cx="4656724" cy="738664"/>
              </a:xfrm>
              <a:prstGeom prst="rect">
                <a:avLst/>
              </a:prstGeom>
              <a:blipFill>
                <a:blip r:embed="rId5"/>
                <a:stretch>
                  <a:fillRect l="-3010" t="-15702" r="-3141" b="-21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6" grpId="0" autoUpdateAnimBg="0"/>
      <p:bldP spid="18458" grpId="0" autoUpdateAnimBg="0"/>
      <p:bldP spid="18460" grpId="0" autoUpdateAnimBg="0"/>
      <p:bldP spid="10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86180F4-E72F-4114-90CC-C6664CD7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70" y="1204036"/>
            <a:ext cx="6306820" cy="4616056"/>
          </a:xfrm>
          <a:prstGeom prst="rect">
            <a:avLst/>
          </a:prstGeom>
        </p:spPr>
      </p:pic>
      <p:sp>
        <p:nvSpPr>
          <p:cNvPr id="2051" name="Rectangle 2"/>
          <p:cNvSpPr>
            <a:spLocks noChangeArrowheads="1"/>
          </p:cNvSpPr>
          <p:nvPr/>
        </p:nvSpPr>
        <p:spPr bwMode="auto">
          <a:xfrm>
            <a:off x="1895951" y="300876"/>
            <a:ext cx="56197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二次罚函数</a:t>
            </a:r>
            <a:endParaRPr lang="zh-CN" altLang="en-US" sz="44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54FB9AD-76BF-4BB1-9E68-DE4BECEDA445}"/>
              </a:ext>
            </a:extLst>
          </p:cNvPr>
          <p:cNvGrpSpPr/>
          <p:nvPr/>
        </p:nvGrpSpPr>
        <p:grpSpPr>
          <a:xfrm>
            <a:off x="522758" y="4014794"/>
            <a:ext cx="3711902" cy="1239437"/>
            <a:chOff x="522758" y="4014794"/>
            <a:chExt cx="3711902" cy="1239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696344" y="4792566"/>
                  <a:ext cx="2949257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algn="r">
                    <a:spcBef>
                      <a:spcPct val="50000"/>
                    </a:spcBef>
                  </a:pPr>
                  <a:r>
                    <a:rPr lang="zh-CN" altLang="en-US" b="0" dirty="0">
                      <a:solidFill>
                        <a:schemeClr val="tx1"/>
                      </a:solidFill>
                      <a:ea typeface="+mn-ea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𝑐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&gt;0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是</a:t>
                  </a:r>
                  <a:r>
                    <a:rPr lang="zh-CN" altLang="en-US" dirty="0">
                      <a:solidFill>
                        <a:srgbClr val="CC0000"/>
                      </a:solidFill>
                      <a:latin typeface="+mn-ea"/>
                      <a:ea typeface="+mn-ea"/>
                    </a:rPr>
                    <a:t>罚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参数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+mn-ea"/>
                      <a:ea typeface="+mn-ea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058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6344" y="4792566"/>
                  <a:ext cx="294925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20" t="-13158" r="-3306"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BE2C0C0-2DB5-4096-8774-DE0BB08B7EB0}"/>
                    </a:ext>
                  </a:extLst>
                </p:cNvPr>
                <p:cNvSpPr txBox="1"/>
                <p:nvPr/>
              </p:nvSpPr>
              <p:spPr>
                <a:xfrm>
                  <a:off x="522758" y="4014794"/>
                  <a:ext cx="3711902" cy="7223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BE2C0C0-2DB5-4096-8774-DE0BB08B7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758" y="4014794"/>
                  <a:ext cx="3711902" cy="7223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263911-037D-42A1-BF38-0F15FC616C28}"/>
                  </a:ext>
                </a:extLst>
              </p:cNvPr>
              <p:cNvSpPr txBox="1"/>
              <p:nvPr/>
            </p:nvSpPr>
            <p:spPr>
              <a:xfrm>
                <a:off x="783530" y="5479741"/>
                <a:ext cx="4090035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的极小点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=1−</m:t>
                    </m:r>
                    <m:box>
                      <m:box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den>
                        </m:f>
                      </m:e>
                    </m:box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3263911-037D-42A1-BF38-0F15FC616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30" y="5479741"/>
                <a:ext cx="4090035" cy="497637"/>
              </a:xfrm>
              <a:prstGeom prst="rect">
                <a:avLst/>
              </a:prstGeom>
              <a:blipFill>
                <a:blip r:embed="rId5"/>
                <a:stretch>
                  <a:fillRect l="-448" t="-13415" b="-15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33068E-F45D-41A4-B9EF-7571BFC4E8F2}"/>
                  </a:ext>
                </a:extLst>
              </p:cNvPr>
              <p:cNvSpPr txBox="1"/>
              <p:nvPr/>
            </p:nvSpPr>
            <p:spPr>
              <a:xfrm>
                <a:off x="787082" y="2350560"/>
                <a:ext cx="22177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E33068E-F45D-41A4-B9EF-7571BFC4E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82" y="2350560"/>
                <a:ext cx="221773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CBE1F7-3904-4999-97D7-DE3D9FCD01F4}"/>
                  </a:ext>
                </a:extLst>
              </p:cNvPr>
              <p:cNvSpPr txBox="1"/>
              <p:nvPr/>
            </p:nvSpPr>
            <p:spPr>
              <a:xfrm>
                <a:off x="671139" y="6065887"/>
                <a:ext cx="27320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6CBE1F7-3904-4999-97D7-DE3D9FCD0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39" y="6065887"/>
                <a:ext cx="2732088" cy="461665"/>
              </a:xfrm>
              <a:prstGeom prst="rect">
                <a:avLst/>
              </a:prstGeom>
              <a:blipFill>
                <a:blip r:embed="rId8"/>
                <a:stretch>
                  <a:fillRect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65B954-6E0C-492D-908B-77AB47B1F014}"/>
                  </a:ext>
                </a:extLst>
              </p:cNvPr>
              <p:cNvSpPr txBox="1"/>
              <p:nvPr/>
            </p:nvSpPr>
            <p:spPr>
              <a:xfrm>
                <a:off x="478089" y="1134800"/>
                <a:ext cx="2581816" cy="57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imize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E65B954-6E0C-492D-908B-77AB47B1F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89" y="1134800"/>
                <a:ext cx="2581816" cy="575286"/>
              </a:xfrm>
              <a:prstGeom prst="rect">
                <a:avLst/>
              </a:prstGeom>
              <a:blipFill>
                <a:blip r:embed="rId9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811714D-9021-4057-8770-C0992C382E02}"/>
                  </a:ext>
                </a:extLst>
              </p:cNvPr>
              <p:cNvSpPr/>
              <p:nvPr/>
            </p:nvSpPr>
            <p:spPr>
              <a:xfrm>
                <a:off x="869872" y="1624931"/>
                <a:ext cx="29970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811714D-9021-4057-8770-C0992C382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872" y="1624931"/>
                <a:ext cx="2997049" cy="461665"/>
              </a:xfrm>
              <a:prstGeom prst="rect">
                <a:avLst/>
              </a:prstGeom>
              <a:blipFill>
                <a:blip r:embed="rId10"/>
                <a:stretch>
                  <a:fillRect l="-407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二次罚函数</a:t>
            </a:r>
            <a:r>
              <a:rPr lang="en-US" altLang="zh-CN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1)</a:t>
            </a:r>
            <a:endParaRPr lang="zh-CN" altLang="en-US" sz="4400" dirty="0">
              <a:solidFill>
                <a:srgbClr val="0070C0"/>
              </a:solidFill>
              <a:latin typeface="+mn-ea"/>
              <a:ea typeface="+mn-ea"/>
              <a:cs typeface="大黑体"/>
            </a:endParaRPr>
          </a:p>
        </p:txBody>
      </p:sp>
      <p:sp>
        <p:nvSpPr>
          <p:cNvPr id="21511" name="TextBox 32"/>
          <p:cNvSpPr txBox="1">
            <a:spLocks noChangeArrowheads="1"/>
          </p:cNvSpPr>
          <p:nvPr/>
        </p:nvSpPr>
        <p:spPr bwMode="auto">
          <a:xfrm>
            <a:off x="6388100" y="1855471"/>
            <a:ext cx="214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 dirty="0"/>
              <a:t>Courant, 1943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7">
                <a:extLst>
                  <a:ext uri="{FF2B5EF4-FFF2-40B4-BE49-F238E27FC236}">
                    <a16:creationId xmlns:a16="http://schemas.microsoft.com/office/drawing/2014/main" id="{37A0F37D-B010-4BC7-835A-3A7C02EAFE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1200" y="2824039"/>
                <a:ext cx="294925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r">
                  <a:spcBef>
                    <a:spcPct val="50000"/>
                  </a:spcBef>
                </a:pPr>
                <a:r>
                  <a:rPr lang="zh-CN" altLang="en-US" b="0" dirty="0">
                    <a:solidFill>
                      <a:schemeClr val="tx1"/>
                    </a:solidFill>
                    <a:ea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是</a:t>
                </a:r>
                <a:r>
                  <a:rPr lang="zh-CN" altLang="en-US" dirty="0">
                    <a:solidFill>
                      <a:srgbClr val="CC0000"/>
                    </a:solidFill>
                    <a:latin typeface="+mn-ea"/>
                    <a:ea typeface="+mn-ea"/>
                  </a:rPr>
                  <a:t>罚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参数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Text Box 7">
                <a:extLst>
                  <a:ext uri="{FF2B5EF4-FFF2-40B4-BE49-F238E27FC236}">
                    <a16:creationId xmlns:a16="http://schemas.microsoft.com/office/drawing/2014/main" id="{37A0F37D-B010-4BC7-835A-3A7C02EA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0" y="2824039"/>
                <a:ext cx="2949257" cy="461665"/>
              </a:xfrm>
              <a:prstGeom prst="rect">
                <a:avLst/>
              </a:prstGeom>
              <a:blipFill>
                <a:blip r:embed="rId3"/>
                <a:stretch>
                  <a:fillRect l="-828" t="-13158" r="-3313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FC08BF-6A86-4A3E-A691-9512DAC6B19B}"/>
                  </a:ext>
                </a:extLst>
              </p:cNvPr>
              <p:cNvSpPr txBox="1"/>
              <p:nvPr/>
            </p:nvSpPr>
            <p:spPr>
              <a:xfrm>
                <a:off x="573488" y="2219566"/>
                <a:ext cx="4238608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box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CFC08BF-6A86-4A3E-A691-9512DAC6B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88" y="2219566"/>
                <a:ext cx="4238608" cy="497637"/>
              </a:xfrm>
              <a:prstGeom prst="rect">
                <a:avLst/>
              </a:prstGeom>
              <a:blipFill>
                <a:blip r:embed="rId4"/>
                <a:stretch>
                  <a:fillRect t="-69512" b="-1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4232677-5F24-4640-8437-6A1C978E6886}"/>
                  </a:ext>
                </a:extLst>
              </p:cNvPr>
              <p:cNvSpPr txBox="1"/>
              <p:nvPr/>
            </p:nvSpPr>
            <p:spPr>
              <a:xfrm>
                <a:off x="4527932" y="2254694"/>
                <a:ext cx="2456497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ox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4232677-5F24-4640-8437-6A1C978E6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932" y="2254694"/>
                <a:ext cx="2456497" cy="497637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84A8308-E331-4996-8995-7A4A743FE471}"/>
                  </a:ext>
                </a:extLst>
              </p:cNvPr>
              <p:cNvSpPr txBox="1"/>
              <p:nvPr/>
            </p:nvSpPr>
            <p:spPr>
              <a:xfrm>
                <a:off x="711200" y="3162715"/>
                <a:ext cx="6489700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84A8308-E331-4996-8995-7A4A743FE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3162715"/>
                <a:ext cx="6489700" cy="613886"/>
              </a:xfrm>
              <a:prstGeom prst="rect">
                <a:avLst/>
              </a:prstGeom>
              <a:blipFill>
                <a:blip r:embed="rId6"/>
                <a:stretch>
                  <a:fillRect b="-4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39286C5-94CB-4A68-BED5-80DD9D7124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50" y="3711427"/>
            <a:ext cx="6987540" cy="3026327"/>
          </a:xfrm>
          <a:prstGeom prst="rect">
            <a:avLst/>
          </a:prstGeom>
        </p:spPr>
      </p:pic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765040" y="6002635"/>
            <a:ext cx="26962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7030A0"/>
                </a:solidFill>
              </a:rPr>
              <a:t>Warm-start</a:t>
            </a:r>
            <a:r>
              <a:rPr lang="zh-CN" altLang="en-US" b="1" dirty="0">
                <a:solidFill>
                  <a:srgbClr val="7030A0"/>
                </a:solidFill>
              </a:rPr>
              <a:t>技术！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133422-0491-4F97-B143-37336FDBC1C9}"/>
              </a:ext>
            </a:extLst>
          </p:cNvPr>
          <p:cNvSpPr txBox="1"/>
          <p:nvPr/>
        </p:nvSpPr>
        <p:spPr>
          <a:xfrm>
            <a:off x="2445744" y="4559479"/>
            <a:ext cx="616945" cy="461665"/>
          </a:xfrm>
          <a:prstGeom prst="rect">
            <a:avLst/>
          </a:prstGeom>
          <a:solidFill>
            <a:srgbClr val="92D050">
              <a:alpha val="32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8E1EE8E-BBF8-48A0-AECC-E4EC90F2E5DF}"/>
              </a:ext>
            </a:extLst>
          </p:cNvPr>
          <p:cNvGrpSpPr/>
          <p:nvPr/>
        </p:nvGrpSpPr>
        <p:grpSpPr>
          <a:xfrm>
            <a:off x="940793" y="1101749"/>
            <a:ext cx="7134569" cy="973830"/>
            <a:chOff x="1238250" y="1112766"/>
            <a:chExt cx="7134569" cy="973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BF01C49-8138-4C77-9A9A-4B121B4F2637}"/>
                    </a:ext>
                  </a:extLst>
                </p:cNvPr>
                <p:cNvSpPr txBox="1"/>
                <p:nvPr/>
              </p:nvSpPr>
              <p:spPr>
                <a:xfrm>
                  <a:off x="1238250" y="1112766"/>
                  <a:ext cx="3091379" cy="585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8BF9ED7-E0C2-47A2-A2A1-897AF00940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8250" y="1112766"/>
                  <a:ext cx="3091379" cy="585801"/>
                </a:xfrm>
                <a:prstGeom prst="rect">
                  <a:avLst/>
                </a:prstGeom>
                <a:blipFill>
                  <a:blip r:embed="rId8"/>
                  <a:stretch>
                    <a:fillRect b="-1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8186333-955B-4C05-BE02-001D7C4F0F34}"/>
                    </a:ext>
                  </a:extLst>
                </p:cNvPr>
                <p:cNvSpPr/>
                <p:nvPr/>
              </p:nvSpPr>
              <p:spPr>
                <a:xfrm>
                  <a:off x="1641051" y="1624931"/>
                  <a:ext cx="458348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=1,⋯,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10240AD-FBD4-48AB-853A-2B434F9C2E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051" y="1624931"/>
                  <a:ext cx="4583480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9A9F88D-D762-4F08-86F4-76A0CF9F67E4}"/>
                </a:ext>
              </a:extLst>
            </p:cNvPr>
            <p:cNvSpPr txBox="1"/>
            <p:nvPr/>
          </p:nvSpPr>
          <p:spPr>
            <a:xfrm>
              <a:off x="7149947" y="1624931"/>
              <a:ext cx="1222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/>
                <a:t>(6.1.1)</a:t>
              </a:r>
              <a:endParaRPr lang="zh-CN" altLang="en-US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/>
      <p:bldP spid="215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819150" y="3937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  <a:cs typeface="大黑体"/>
              </a:rPr>
              <a:t>二次罚函数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  <a:cs typeface="大黑体"/>
              </a:rPr>
              <a:t>2)</a:t>
            </a:r>
            <a:endParaRPr lang="zh-CN" altLang="en-US" sz="4400" dirty="0">
              <a:solidFill>
                <a:srgbClr val="0070C0"/>
              </a:solidFill>
              <a:latin typeface="+mj-lt"/>
              <a:ea typeface="黑体" panose="02010609060101010101" pitchFamily="49" charset="-122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矩形 42"/>
              <p:cNvSpPr>
                <a:spLocks noChangeArrowheads="1"/>
              </p:cNvSpPr>
              <p:nvPr/>
            </p:nvSpPr>
            <p:spPr bwMode="auto">
              <a:xfrm>
                <a:off x="711200" y="1166490"/>
                <a:ext cx="7823200" cy="1200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b="1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6.1.1</a:t>
                </a:r>
                <a:r>
                  <a:rPr lang="en-US" altLang="zh-CN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(6.1.1)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是闭集，且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(6.1.1)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存在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最优解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还假设算法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6.1.1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是二次罚函数的全局极小点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那么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195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200" y="1166490"/>
                <a:ext cx="7823200" cy="1200329"/>
              </a:xfrm>
              <a:prstGeom prst="rect">
                <a:avLst/>
              </a:prstGeom>
              <a:blipFill>
                <a:blip r:embed="rId3"/>
                <a:stretch>
                  <a:fillRect l="-1247" t="-5584" b="-1066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4" name="TextBox 18"/>
              <p:cNvSpPr txBox="1">
                <a:spLocks noChangeArrowheads="1"/>
              </p:cNvSpPr>
              <p:nvPr/>
            </p:nvSpPr>
            <p:spPr bwMode="auto">
              <a:xfrm>
                <a:off x="717339" y="3860475"/>
                <a:ext cx="796395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同时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且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的任何聚点是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(6.1.1)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的全局最优解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204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339" y="3860475"/>
                <a:ext cx="7963953" cy="461665"/>
              </a:xfrm>
              <a:prstGeom prst="rect">
                <a:avLst/>
              </a:prstGeom>
              <a:blipFill>
                <a:blip r:embed="rId4"/>
                <a:stretch>
                  <a:fillRect l="-1225" t="-14474" r="-306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>
                <a:spLocks noChangeArrowheads="1"/>
              </p:cNvSpPr>
              <p:nvPr/>
            </p:nvSpPr>
            <p:spPr bwMode="auto">
              <a:xfrm>
                <a:off x="750391" y="4478918"/>
                <a:ext cx="7581900" cy="83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注意，结论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sym typeface="Wingdings" pitchFamily="2" charset="2"/>
                  </a:rPr>
                  <a:t> ii)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sym typeface="Wingdings" pitchFamily="2" charset="2"/>
                  </a:rPr>
                  <a:t>表明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是从</a:t>
                </a:r>
                <a:r>
                  <a:rPr lang="zh-CN" altLang="en-US" dirty="0">
                    <a:solidFill>
                      <a:srgbClr val="7030A0"/>
                    </a:solidFill>
                    <a:latin typeface="+mj-lt"/>
                    <a:ea typeface="黑体" panose="02010609060101010101" pitchFamily="49" charset="-122"/>
                  </a:rPr>
                  <a:t>可行域外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接近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(6.1.1)</a:t>
                </a:r>
                <a:r>
                  <a:rPr lang="zh-CN" altLang="en-US" dirty="0">
                    <a:solidFill>
                      <a:srgbClr val="7030A0"/>
                    </a:solidFill>
                    <a:latin typeface="+mj-lt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解，因此也是</a:t>
                </a:r>
                <a:r>
                  <a:rPr lang="zh-CN" altLang="en-US" dirty="0">
                    <a:solidFill>
                      <a:srgbClr val="7030A0"/>
                    </a:solidFill>
                    <a:latin typeface="+mj-lt"/>
                    <a:ea typeface="黑体" panose="02010609060101010101" pitchFamily="49" charset="-122"/>
                  </a:rPr>
                  <a:t>外部罚函数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(exterior penalty function).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391" y="4478918"/>
                <a:ext cx="7581900" cy="830263"/>
              </a:xfrm>
              <a:prstGeom prst="rect">
                <a:avLst/>
              </a:prstGeom>
              <a:blipFill>
                <a:blip r:embed="rId5"/>
                <a:stretch>
                  <a:fillRect l="-1206" t="-8088" r="-643"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42">
                <a:extLst>
                  <a:ext uri="{FF2B5EF4-FFF2-40B4-BE49-F238E27FC236}">
                    <a16:creationId xmlns:a16="http://schemas.microsoft.com/office/drawing/2014/main" id="{5A3820BF-B357-4479-9371-E47594952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1408" y="2380246"/>
                <a:ext cx="35461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 err="1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单调递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矩形 42">
                <a:extLst>
                  <a:ext uri="{FF2B5EF4-FFF2-40B4-BE49-F238E27FC236}">
                    <a16:creationId xmlns:a16="http://schemas.microsoft.com/office/drawing/2014/main" id="{5A3820BF-B357-4479-9371-E47594952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408" y="2380246"/>
                <a:ext cx="3546187" cy="461665"/>
              </a:xfrm>
              <a:prstGeom prst="rect">
                <a:avLst/>
              </a:prstGeom>
              <a:blipFill>
                <a:blip r:embed="rId6"/>
                <a:stretch>
                  <a:fillRect l="-2749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42">
                <a:extLst>
                  <a:ext uri="{FF2B5EF4-FFF2-40B4-BE49-F238E27FC236}">
                    <a16:creationId xmlns:a16="http://schemas.microsoft.com/office/drawing/2014/main" id="{AA78A63C-EB84-4C9E-9612-28B61C72E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374" y="2906926"/>
                <a:ext cx="3810592" cy="466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ii 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𝒉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)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单调递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减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矩形 42">
                <a:extLst>
                  <a:ext uri="{FF2B5EF4-FFF2-40B4-BE49-F238E27FC236}">
                    <a16:creationId xmlns:a16="http://schemas.microsoft.com/office/drawing/2014/main" id="{AA78A63C-EB84-4C9E-9612-28B61C72E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374" y="2906926"/>
                <a:ext cx="3810592" cy="466666"/>
              </a:xfrm>
              <a:prstGeom prst="rect">
                <a:avLst/>
              </a:prstGeom>
              <a:blipFill>
                <a:blip r:embed="rId7"/>
                <a:stretch>
                  <a:fillRect l="-2400" t="-13158" b="-315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42">
                <a:extLst>
                  <a:ext uri="{FF2B5EF4-FFF2-40B4-BE49-F238E27FC236}">
                    <a16:creationId xmlns:a16="http://schemas.microsoft.com/office/drawing/2014/main" id="{5D6B1F2C-9A49-439C-94C7-19B5E5FB3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0391" y="3399602"/>
                <a:ext cx="381059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iii)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单调递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矩形 42">
                <a:extLst>
                  <a:ext uri="{FF2B5EF4-FFF2-40B4-BE49-F238E27FC236}">
                    <a16:creationId xmlns:a16="http://schemas.microsoft.com/office/drawing/2014/main" id="{5D6B1F2C-9A49-439C-94C7-19B5E5FB3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391" y="3399602"/>
                <a:ext cx="3810592" cy="461665"/>
              </a:xfrm>
              <a:prstGeom prst="rect">
                <a:avLst/>
              </a:prstGeom>
              <a:blipFill>
                <a:blip r:embed="rId8"/>
                <a:stretch>
                  <a:fillRect l="-2400" t="-14667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04DACBEE-C646-463A-82D1-2D25401D4FA2}"/>
              </a:ext>
            </a:extLst>
          </p:cNvPr>
          <p:cNvGrpSpPr/>
          <p:nvPr/>
        </p:nvGrpSpPr>
        <p:grpSpPr>
          <a:xfrm>
            <a:off x="783441" y="5460080"/>
            <a:ext cx="8382592" cy="959678"/>
            <a:chOff x="783441" y="5460080"/>
            <a:chExt cx="8382592" cy="9596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9">
                  <a:extLst>
                    <a:ext uri="{FF2B5EF4-FFF2-40B4-BE49-F238E27FC236}">
                      <a16:creationId xmlns:a16="http://schemas.microsoft.com/office/drawing/2014/main" id="{D91A488E-7247-4D86-8198-007AB514A8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3441" y="5460080"/>
                  <a:ext cx="8382592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anchor="b">
                  <a:spAutoFit/>
                </a:bodyPr>
                <a:lstStyle>
                  <a:lvl1pPr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rgbClr val="000066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𝑋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，一定条件下得到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Lagrange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乘子的估计：</a:t>
                  </a:r>
                  <a:endPara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4" name="Text Box 19">
                  <a:extLst>
                    <a:ext uri="{FF2B5EF4-FFF2-40B4-BE49-F238E27FC236}">
                      <a16:creationId xmlns:a16="http://schemas.microsoft.com/office/drawing/2014/main" id="{D91A488E-7247-4D86-8198-007AB514A8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3441" y="5460080"/>
                  <a:ext cx="838259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164" t="-14667" b="-32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852B2F3A-DFEC-4478-9D19-583FC6CA7757}"/>
                    </a:ext>
                  </a:extLst>
                </p:cNvPr>
                <p:cNvSpPr/>
                <p:nvPr/>
              </p:nvSpPr>
              <p:spPr>
                <a:xfrm>
                  <a:off x="3363939" y="5958093"/>
                  <a:ext cx="2063705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𝒉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852B2F3A-DFEC-4478-9D19-583FC6CA7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939" y="5958093"/>
                  <a:ext cx="2063705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296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A9F4B4-7F97-44CF-A965-664C9D23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" y="2543810"/>
            <a:ext cx="4111626" cy="41416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800C29-7D96-46F3-AAC8-2F8F3B322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070" y="2206454"/>
            <a:ext cx="4651350" cy="4640115"/>
          </a:xfrm>
          <a:prstGeom prst="rect">
            <a:avLst/>
          </a:prstGeom>
        </p:spPr>
      </p:pic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819150" y="3048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  <a:cs typeface="Times New Roman" pitchFamily="18" charset="0"/>
              </a:rPr>
              <a:t>二次罚函数</a:t>
            </a:r>
            <a:r>
              <a:rPr lang="en-US" altLang="zh-CN" sz="4400" dirty="0">
                <a:solidFill>
                  <a:srgbClr val="0070C0"/>
                </a:solidFill>
                <a:latin typeface="+mn-ea"/>
                <a:ea typeface="+mn-ea"/>
                <a:cs typeface="Times New Roman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  <a:cs typeface="Times New Roman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+mn-ea"/>
                <a:ea typeface="+mn-ea"/>
                <a:cs typeface="Times New Roman" pitchFamily="18" charset="0"/>
              </a:rPr>
              <a:t>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146DA-E1B0-4633-9C5A-D902BCAA3A2C}"/>
                  </a:ext>
                </a:extLst>
              </p:cNvPr>
              <p:cNvSpPr txBox="1"/>
              <p:nvPr/>
            </p:nvSpPr>
            <p:spPr>
              <a:xfrm>
                <a:off x="431838" y="2327104"/>
                <a:ext cx="4669472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D2146DA-E1B0-4633-9C5A-D902BCAA3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38" y="2327104"/>
                <a:ext cx="4669472" cy="5136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4316B8-DE3E-4350-9386-7F4CA2EABA49}"/>
                  </a:ext>
                </a:extLst>
              </p:cNvPr>
              <p:cNvSpPr txBox="1"/>
              <p:nvPr/>
            </p:nvSpPr>
            <p:spPr>
              <a:xfrm>
                <a:off x="353599" y="1845379"/>
                <a:ext cx="4669472" cy="534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/2,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4316B8-DE3E-4350-9386-7F4CA2EAB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99" y="1845379"/>
                <a:ext cx="4669472" cy="5348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720E6245-AA11-4861-8649-B676C81A9C67}"/>
              </a:ext>
            </a:extLst>
          </p:cNvPr>
          <p:cNvGrpSpPr/>
          <p:nvPr/>
        </p:nvGrpSpPr>
        <p:grpSpPr>
          <a:xfrm>
            <a:off x="573881" y="857493"/>
            <a:ext cx="3797493" cy="987886"/>
            <a:chOff x="1032900" y="1104997"/>
            <a:chExt cx="3797493" cy="987886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12555D3-5FF1-4AFC-9780-4E17D204284C}"/>
                </a:ext>
              </a:extLst>
            </p:cNvPr>
            <p:cNvGrpSpPr/>
            <p:nvPr/>
          </p:nvGrpSpPr>
          <p:grpSpPr>
            <a:xfrm>
              <a:off x="1032900" y="1104997"/>
              <a:ext cx="3797493" cy="987886"/>
              <a:chOff x="7030184" y="5591060"/>
              <a:chExt cx="3797493" cy="9878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414EF04-C618-4A9F-AE27-17BBC9DF040A}"/>
                      </a:ext>
                    </a:extLst>
                  </p:cNvPr>
                  <p:cNvSpPr/>
                  <p:nvPr/>
                </p:nvSpPr>
                <p:spPr>
                  <a:xfrm>
                    <a:off x="7034267" y="6112280"/>
                    <a:ext cx="3793410" cy="46666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subject</m:t>
                          </m:r>
                          <m: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−1=0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414EF04-C618-4A9F-AE27-17BBC9DF04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4267" y="6112280"/>
                    <a:ext cx="3793410" cy="466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21DD8293-4CB0-4E4B-9434-5A04C4EE286E}"/>
                      </a:ext>
                    </a:extLst>
                  </p:cNvPr>
                  <p:cNvSpPr/>
                  <p:nvPr/>
                </p:nvSpPr>
                <p:spPr>
                  <a:xfrm>
                    <a:off x="7030184" y="5591060"/>
                    <a:ext cx="288963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inimize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21DD8293-4CB0-4E4B-9434-5A04C4EE28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184" y="5591060"/>
                    <a:ext cx="2889637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4F7001D-67A5-427E-8D7F-58F7B8221653}"/>
                    </a:ext>
                  </a:extLst>
                </p:cNvPr>
                <p:cNvSpPr/>
                <p:nvPr/>
              </p:nvSpPr>
              <p:spPr>
                <a:xfrm>
                  <a:off x="1307034" y="1441062"/>
                  <a:ext cx="8442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B4F7001D-67A5-427E-8D7F-58F7B8221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034" y="1441062"/>
                  <a:ext cx="84420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5C347BE4-1231-486E-971D-93E5CE2B81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36" y="920750"/>
            <a:ext cx="3914433" cy="39572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FDB2DF-815A-47DF-B0A8-D4DEFA867E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6092" y="3708149"/>
            <a:ext cx="8401050" cy="3151554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844550" y="127001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  <a:cs typeface="大黑体"/>
              </a:rPr>
              <a:t>二次罚函数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ea typeface="+mn-ea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+mj-lt"/>
                <a:ea typeface="+mn-ea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ea typeface="+mn-ea"/>
                <a:cs typeface="大黑体"/>
              </a:rPr>
              <a:t>4)</a:t>
            </a:r>
            <a:endParaRPr lang="zh-CN" altLang="en-US" sz="4400" dirty="0">
              <a:solidFill>
                <a:srgbClr val="0070C0"/>
              </a:solidFill>
              <a:latin typeface="+mj-lt"/>
              <a:ea typeface="+mn-ea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1" name="TextBox 38"/>
              <p:cNvSpPr txBox="1">
                <a:spLocks noChangeArrowheads="1"/>
              </p:cNvSpPr>
              <p:nvPr/>
            </p:nvSpPr>
            <p:spPr bwMode="auto">
              <a:xfrm>
                <a:off x="548548" y="3876953"/>
                <a:ext cx="644716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此外，若在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处二阶充分条件成立，则 </a:t>
                </a:r>
              </a:p>
            </p:txBody>
          </p:sp>
        </mc:Choice>
        <mc:Fallback xmlns="">
          <p:sp>
            <p:nvSpPr>
              <p:cNvPr id="922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548" y="3876953"/>
                <a:ext cx="6447163" cy="461665"/>
              </a:xfrm>
              <a:prstGeom prst="rect">
                <a:avLst/>
              </a:prstGeom>
              <a:blipFill>
                <a:blip r:embed="rId2"/>
                <a:stretch>
                  <a:fillRect l="-1512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23" name="TextBox 25"/>
              <p:cNvSpPr txBox="1">
                <a:spLocks noChangeArrowheads="1"/>
              </p:cNvSpPr>
              <p:nvPr/>
            </p:nvSpPr>
            <p:spPr bwMode="auto">
              <a:xfrm>
                <a:off x="548548" y="5258028"/>
                <a:ext cx="381413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𝜹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𝑻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</a:rPr>
                  <a:t>使得</a:t>
                </a:r>
              </a:p>
            </p:txBody>
          </p:sp>
        </mc:Choice>
        <mc:Fallback xmlns="">
          <p:sp>
            <p:nvSpPr>
              <p:cNvPr id="9223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548" y="5258028"/>
                <a:ext cx="3814131" cy="461665"/>
              </a:xfrm>
              <a:prstGeom prst="rect">
                <a:avLst/>
              </a:prstGeom>
              <a:blipFill>
                <a:blip r:embed="rId3"/>
                <a:stretch>
                  <a:fillRect l="-2556" t="-14667" r="-1278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42">
                <a:extLst>
                  <a:ext uri="{FF2B5EF4-FFF2-40B4-BE49-F238E27FC236}">
                    <a16:creationId xmlns:a16="http://schemas.microsoft.com/office/drawing/2014/main" id="{3EE48439-933E-457E-BCA3-8717C2941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7700" y="1329101"/>
                <a:ext cx="8004825" cy="1569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b="1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6.1.2</a:t>
                </a:r>
                <a:r>
                  <a:rPr lang="en-US" altLang="zh-CN" b="1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(6.1.1)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𝑋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还假设对所有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，算法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6.1.1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是二次罚函数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局部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的秩为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(6.1.1)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KKT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对，且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矩形 42">
                <a:extLst>
                  <a:ext uri="{FF2B5EF4-FFF2-40B4-BE49-F238E27FC236}">
                    <a16:creationId xmlns:a16="http://schemas.microsoft.com/office/drawing/2014/main" id="{3EE48439-933E-457E-BCA3-8717C2941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1329101"/>
                <a:ext cx="8004825" cy="1569660"/>
              </a:xfrm>
              <a:prstGeom prst="rect">
                <a:avLst/>
              </a:prstGeom>
              <a:blipFill>
                <a:blip r:embed="rId4"/>
                <a:stretch>
                  <a:fillRect l="-1142" t="-4264" b="-81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134331-ACC7-4F4E-A813-A5B0F575FE1C}"/>
                  </a:ext>
                </a:extLst>
              </p:cNvPr>
              <p:cNvSpPr/>
              <p:nvPr/>
            </p:nvSpPr>
            <p:spPr>
              <a:xfrm>
                <a:off x="647700" y="800018"/>
                <a:ext cx="5070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Lagrange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乘子的估计：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𝒉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8134331-ACC7-4F4E-A813-A5B0F575F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800018"/>
                <a:ext cx="5070940" cy="461665"/>
              </a:xfrm>
              <a:prstGeom prst="rect">
                <a:avLst/>
              </a:prstGeom>
              <a:blipFill>
                <a:blip r:embed="rId5"/>
                <a:stretch>
                  <a:fillRect l="-1803" t="-14474" r="-120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42">
                <a:extLst>
                  <a:ext uri="{FF2B5EF4-FFF2-40B4-BE49-F238E27FC236}">
                    <a16:creationId xmlns:a16="http://schemas.microsoft.com/office/drawing/2014/main" id="{692021DA-5791-459D-9A44-1B264EC4D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5232" y="2867026"/>
                <a:ext cx="343587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(1/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矩形 42">
                <a:extLst>
                  <a:ext uri="{FF2B5EF4-FFF2-40B4-BE49-F238E27FC236}">
                    <a16:creationId xmlns:a16="http://schemas.microsoft.com/office/drawing/2014/main" id="{692021DA-5791-459D-9A44-1B264EC4D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5232" y="2867026"/>
                <a:ext cx="3435876" cy="461665"/>
              </a:xfrm>
              <a:prstGeom prst="rect">
                <a:avLst/>
              </a:prstGeom>
              <a:blipFill>
                <a:blip r:embed="rId6"/>
                <a:stretch>
                  <a:fillRect r="-532"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42">
                <a:extLst>
                  <a:ext uri="{FF2B5EF4-FFF2-40B4-BE49-F238E27FC236}">
                    <a16:creationId xmlns:a16="http://schemas.microsoft.com/office/drawing/2014/main" id="{A06C8790-F166-40EF-BB2B-8D134D473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151" y="3377903"/>
                <a:ext cx="4943474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𝒉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(1/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矩形 42">
                <a:extLst>
                  <a:ext uri="{FF2B5EF4-FFF2-40B4-BE49-F238E27FC236}">
                    <a16:creationId xmlns:a16="http://schemas.microsoft.com/office/drawing/2014/main" id="{A06C8790-F166-40EF-BB2B-8D134D473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4151" y="3377903"/>
                <a:ext cx="4943474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42">
                <a:extLst>
                  <a:ext uri="{FF2B5EF4-FFF2-40B4-BE49-F238E27FC236}">
                    <a16:creationId xmlns:a16="http://schemas.microsoft.com/office/drawing/2014/main" id="{8484E22C-79BD-431A-AEBE-779F4299D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487" y="4285681"/>
                <a:ext cx="6313832" cy="4976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box>
                        <m:box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𝒉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box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(1/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42">
                <a:extLst>
                  <a:ext uri="{FF2B5EF4-FFF2-40B4-BE49-F238E27FC236}">
                    <a16:creationId xmlns:a16="http://schemas.microsoft.com/office/drawing/2014/main" id="{8484E22C-79BD-431A-AEBE-779F4299D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487" y="4285681"/>
                <a:ext cx="6313832" cy="497637"/>
              </a:xfrm>
              <a:prstGeom prst="rect">
                <a:avLst/>
              </a:prstGeom>
              <a:blipFill>
                <a:blip r:embed="rId8"/>
                <a:stretch>
                  <a:fillRect b="-109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42">
                <a:extLst>
                  <a:ext uri="{FF2B5EF4-FFF2-40B4-BE49-F238E27FC236}">
                    <a16:creationId xmlns:a16="http://schemas.microsoft.com/office/drawing/2014/main" id="{7B07D252-4ACE-41F0-B7A0-040214BBA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6115" y="4743729"/>
                <a:ext cx="3934187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𝑻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zh-CN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/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𝑜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(1/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矩形 42">
                <a:extLst>
                  <a:ext uri="{FF2B5EF4-FFF2-40B4-BE49-F238E27FC236}">
                    <a16:creationId xmlns:a16="http://schemas.microsoft.com/office/drawing/2014/main" id="{7B07D252-4ACE-41F0-B7A0-040214BBA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6115" y="4743729"/>
                <a:ext cx="3934187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5">
                <a:extLst>
                  <a:ext uri="{FF2B5EF4-FFF2-40B4-BE49-F238E27FC236}">
                    <a16:creationId xmlns:a16="http://schemas.microsoft.com/office/drawing/2014/main" id="{7F2BDE5D-3947-4735-AA5B-BFDE28E6EF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90850" y="5542216"/>
                <a:ext cx="4780946" cy="1002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𝑾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𝟎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8" name="TextBox 25">
                <a:extLst>
                  <a:ext uri="{FF2B5EF4-FFF2-40B4-BE49-F238E27FC236}">
                    <a16:creationId xmlns:a16="http://schemas.microsoft.com/office/drawing/2014/main" id="{7F2BDE5D-3947-4735-AA5B-BFDE28E6E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0850" y="5542216"/>
                <a:ext cx="4780946" cy="10021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2372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19150" y="393700"/>
            <a:ext cx="793926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二次罚函数中的病态问题</a:t>
            </a: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4715544" y="3273262"/>
            <a:ext cx="2546350" cy="825202"/>
            <a:chOff x="4876800" y="5780094"/>
            <a:chExt cx="2546350" cy="825202"/>
          </a:xfrm>
        </p:grpSpPr>
        <p:sp>
          <p:nvSpPr>
            <p:cNvPr id="11276" name="Text Box 18"/>
            <p:cNvSpPr txBox="1">
              <a:spLocks noChangeArrowheads="1"/>
            </p:cNvSpPr>
            <p:nvPr/>
          </p:nvSpPr>
          <p:spPr bwMode="auto">
            <a:xfrm>
              <a:off x="4876800" y="6143631"/>
              <a:ext cx="254635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b="1" dirty="0">
                  <a:solidFill>
                    <a:srgbClr val="7030A0"/>
                  </a:solidFill>
                </a:rPr>
                <a:t>病态</a:t>
              </a:r>
              <a:r>
                <a:rPr kumimoji="0" lang="en-US" altLang="zh-CN" b="1" dirty="0">
                  <a:solidFill>
                    <a:schemeClr val="tx1"/>
                  </a:solidFill>
                </a:rPr>
                <a:t>Hesse</a:t>
              </a:r>
              <a:r>
                <a:rPr kumimoji="0" lang="zh-CN" altLang="en-US" b="1" dirty="0">
                  <a:solidFill>
                    <a:schemeClr val="tx1"/>
                  </a:solidFill>
                </a:rPr>
                <a:t>矩阵！</a:t>
              </a:r>
            </a:p>
          </p:txBody>
        </p:sp>
        <p:sp>
          <p:nvSpPr>
            <p:cNvPr id="11277" name="Line 19"/>
            <p:cNvSpPr>
              <a:spLocks noChangeShapeType="1"/>
            </p:cNvSpPr>
            <p:nvPr/>
          </p:nvSpPr>
          <p:spPr bwMode="auto">
            <a:xfrm rot="420000">
              <a:off x="6088061" y="5780094"/>
              <a:ext cx="45719" cy="3413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75" name="TextBox 19"/>
              <p:cNvSpPr txBox="1">
                <a:spLocks noChangeArrowheads="1"/>
              </p:cNvSpPr>
              <p:nvPr/>
            </p:nvSpPr>
            <p:spPr bwMode="auto">
              <a:xfrm>
                <a:off x="732334" y="1389854"/>
                <a:ext cx="793926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zh-CN" alt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sty m:val="p"/>
                      </m:rPr>
                      <a:rPr lang="zh-CN" alt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zh-CN" altLang="en-US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C00000"/>
                    </a:solidFill>
                  </a:rPr>
                  <a:t>                                             </a:t>
                </a:r>
              </a:p>
            </p:txBody>
          </p:sp>
        </mc:Choice>
        <mc:Fallback xmlns="">
          <p:sp>
            <p:nvSpPr>
              <p:cNvPr id="11275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334" y="1389854"/>
                <a:ext cx="7939260" cy="461665"/>
              </a:xfrm>
              <a:prstGeom prst="rect">
                <a:avLst/>
              </a:prstGeom>
              <a:blipFill>
                <a:blip r:embed="rId2"/>
                <a:stretch>
                  <a:fillRect l="-1151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0" name="Text Box 21"/>
              <p:cNvSpPr txBox="1">
                <a:spLocks noChangeArrowheads="1"/>
              </p:cNvSpPr>
              <p:nvPr/>
            </p:nvSpPr>
            <p:spPr bwMode="auto">
              <a:xfrm>
                <a:off x="732334" y="2781696"/>
                <a:ext cx="642248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特点：</a:t>
                </a:r>
                <a:r>
                  <a:rPr kumimoji="0"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光滑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一阶可微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，但需要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sub>
                    </m:sSub>
                    <m:r>
                      <a:rPr kumimoji="0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0"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kumimoji="0"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270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334" y="2781696"/>
                <a:ext cx="6422489" cy="461665"/>
              </a:xfrm>
              <a:prstGeom prst="rect">
                <a:avLst/>
              </a:prstGeom>
              <a:blipFill>
                <a:blip r:embed="rId3"/>
                <a:stretch>
                  <a:fillRect l="-1423" t="-14474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72" name="TextBox 19"/>
              <p:cNvSpPr txBox="1">
                <a:spLocks noChangeArrowheads="1"/>
              </p:cNvSpPr>
              <p:nvPr/>
            </p:nvSpPr>
            <p:spPr bwMode="auto">
              <a:xfrm>
                <a:off x="819150" y="1991590"/>
                <a:ext cx="70125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zh-CN" alt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72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1991590"/>
                <a:ext cx="7012525" cy="461665"/>
              </a:xfrm>
              <a:prstGeom prst="rect">
                <a:avLst/>
              </a:prstGeom>
              <a:blipFill>
                <a:blip r:embed="rId4"/>
                <a:stretch>
                  <a:fillRect l="-1303" t="-14667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906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819150" y="393700"/>
            <a:ext cx="793926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二次罚函数中的病态问题</a:t>
            </a:r>
            <a:r>
              <a:rPr lang="en-US" altLang="zh-CN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latin typeface="+mn-ea"/>
                <a:ea typeface="+mn-ea"/>
                <a:cs typeface="大黑体"/>
              </a:rPr>
              <a:t>)</a:t>
            </a:r>
            <a:endParaRPr lang="zh-CN" altLang="en-US" sz="4400" dirty="0">
              <a:solidFill>
                <a:srgbClr val="0070C0"/>
              </a:solidFill>
              <a:latin typeface="+mn-ea"/>
              <a:ea typeface="+mn-ea"/>
              <a:cs typeface="大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3C20CEA-5296-49D9-A5D8-C2C6252C321A}"/>
                  </a:ext>
                </a:extLst>
              </p:cNvPr>
              <p:cNvSpPr txBox="1"/>
              <p:nvPr/>
            </p:nvSpPr>
            <p:spPr>
              <a:xfrm>
                <a:off x="1024568" y="2516251"/>
                <a:ext cx="514487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3C20CEA-5296-49D9-A5D8-C2C6252C3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68" y="2516251"/>
                <a:ext cx="5144877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2BD0A6-5297-45F3-95A1-0FE797EB6135}"/>
                  </a:ext>
                </a:extLst>
              </p:cNvPr>
              <p:cNvSpPr txBox="1"/>
              <p:nvPr/>
            </p:nvSpPr>
            <p:spPr>
              <a:xfrm>
                <a:off x="5238521" y="1266940"/>
                <a:ext cx="1861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2BD0A6-5297-45F3-95A1-0FE797EB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521" y="1266940"/>
                <a:ext cx="186184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9DD099B-9E90-424B-8448-C1B67A782B3A}"/>
                  </a:ext>
                </a:extLst>
              </p:cNvPr>
              <p:cNvSpPr txBox="1"/>
              <p:nvPr/>
            </p:nvSpPr>
            <p:spPr>
              <a:xfrm>
                <a:off x="1222872" y="3425132"/>
                <a:ext cx="3426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是凸函数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9DD099B-9E90-424B-8448-C1B67A782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72" y="3425132"/>
                <a:ext cx="3426248" cy="461665"/>
              </a:xfrm>
              <a:prstGeom prst="rect">
                <a:avLst/>
              </a:prstGeom>
              <a:blipFill>
                <a:blip r:embed="rId5"/>
                <a:stretch>
                  <a:fillRect l="-17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A5E863-AC5D-4CEA-A660-9AA3A77CE035}"/>
                  </a:ext>
                </a:extLst>
              </p:cNvPr>
              <p:cNvSpPr txBox="1"/>
              <p:nvPr/>
            </p:nvSpPr>
            <p:spPr>
              <a:xfrm>
                <a:off x="1024568" y="4595058"/>
                <a:ext cx="3624551" cy="74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4A5E863-AC5D-4CEA-A660-9AA3A77CE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68" y="4595058"/>
                <a:ext cx="3624551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D6461AE-AB94-4ECA-A7A0-4532EFEAE1F3}"/>
                  </a:ext>
                </a:extLst>
              </p:cNvPr>
              <p:cNvSpPr/>
              <p:nvPr/>
            </p:nvSpPr>
            <p:spPr>
              <a:xfrm>
                <a:off x="1206343" y="5591060"/>
                <a:ext cx="553036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cond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D6461AE-AB94-4ECA-A7A0-4532EFEAE1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43" y="5591060"/>
                <a:ext cx="5530360" cy="509178"/>
              </a:xfrm>
              <a:prstGeom prst="rect">
                <a:avLst/>
              </a:prstGeom>
              <a:blipFill>
                <a:blip r:embed="rId8"/>
                <a:stretch>
                  <a:fillRect l="-1764" t="-4762" r="-88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737D70E-8F1C-4CEE-ADDB-5C7F2C3F6CBA}"/>
                  </a:ext>
                </a:extLst>
              </p:cNvPr>
              <p:cNvSpPr txBox="1"/>
              <p:nvPr/>
            </p:nvSpPr>
            <p:spPr>
              <a:xfrm>
                <a:off x="4946573" y="4036190"/>
                <a:ext cx="33931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dirty="0"/>
                  <a:t> 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737D70E-8F1C-4CEE-ADDB-5C7F2C3F6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573" y="4036190"/>
                <a:ext cx="3393196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84AA0-B13A-451E-823D-3544010BDF88}"/>
                  </a:ext>
                </a:extLst>
              </p:cNvPr>
              <p:cNvSpPr/>
              <p:nvPr/>
            </p:nvSpPr>
            <p:spPr>
              <a:xfrm>
                <a:off x="1206343" y="5591060"/>
                <a:ext cx="5679199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cond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0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→+∞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02984AA0-B13A-451E-823D-3544010BD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343" y="5591060"/>
                <a:ext cx="5679199" cy="509178"/>
              </a:xfrm>
              <a:prstGeom prst="rect">
                <a:avLst/>
              </a:prstGeom>
              <a:blipFill>
                <a:blip r:embed="rId10"/>
                <a:stretch>
                  <a:fillRect l="-1717"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83D6BE5-3853-490B-B971-9DAF043865F8}"/>
              </a:ext>
            </a:extLst>
          </p:cNvPr>
          <p:cNvGrpSpPr/>
          <p:nvPr/>
        </p:nvGrpSpPr>
        <p:grpSpPr>
          <a:xfrm>
            <a:off x="2244684" y="3416967"/>
            <a:ext cx="3882862" cy="1207125"/>
            <a:chOff x="2244684" y="3416967"/>
            <a:chExt cx="3882862" cy="1207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5E65AAD-A8D2-46D0-9269-3F99091A09C1}"/>
                    </a:ext>
                  </a:extLst>
                </p:cNvPr>
                <p:cNvSpPr txBox="1"/>
                <p:nvPr/>
              </p:nvSpPr>
              <p:spPr>
                <a:xfrm>
                  <a:off x="2244684" y="3878632"/>
                  <a:ext cx="3101249" cy="7454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5E65AAD-A8D2-46D0-9269-3F99091A0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684" y="3878632"/>
                  <a:ext cx="3101249" cy="74546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992DE6C-C28A-44BC-B207-19500BE5E398}"/>
                    </a:ext>
                  </a:extLst>
                </p:cNvPr>
                <p:cNvSpPr/>
                <p:nvPr/>
              </p:nvSpPr>
              <p:spPr>
                <a:xfrm>
                  <a:off x="4349495" y="3416967"/>
                  <a:ext cx="177805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唯一驻点</a:t>
                  </a: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D992DE6C-C28A-44BC-B207-19500BE5E3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495" y="3416967"/>
                  <a:ext cx="1778051" cy="461665"/>
                </a:xfrm>
                <a:prstGeom prst="rect">
                  <a:avLst/>
                </a:prstGeom>
                <a:blipFill>
                  <a:blip r:embed="rId12"/>
                  <a:stretch>
                    <a:fillRect t="-14667" r="-445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AFFD904-AB05-41E9-AE2A-B57D2C06C15E}"/>
              </a:ext>
            </a:extLst>
          </p:cNvPr>
          <p:cNvGrpSpPr/>
          <p:nvPr/>
        </p:nvGrpSpPr>
        <p:grpSpPr>
          <a:xfrm>
            <a:off x="1032900" y="1104997"/>
            <a:ext cx="3067952" cy="1115089"/>
            <a:chOff x="1032900" y="1104997"/>
            <a:chExt cx="3067952" cy="1115089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54E91B2E-5F9A-47EA-8966-353EC9C6D644}"/>
                </a:ext>
              </a:extLst>
            </p:cNvPr>
            <p:cNvGrpSpPr/>
            <p:nvPr/>
          </p:nvGrpSpPr>
          <p:grpSpPr>
            <a:xfrm>
              <a:off x="1032900" y="1104997"/>
              <a:ext cx="3067952" cy="1115089"/>
              <a:chOff x="7030184" y="5591060"/>
              <a:chExt cx="3067952" cy="11150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858BADBF-2905-478A-9CE2-1A1D0B509105}"/>
                      </a:ext>
                    </a:extLst>
                  </p:cNvPr>
                  <p:cNvSpPr/>
                  <p:nvPr/>
                </p:nvSpPr>
                <p:spPr>
                  <a:xfrm>
                    <a:off x="7078335" y="6244484"/>
                    <a:ext cx="301980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subject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</m:t>
                        </m:r>
                      </m:oMath>
                    </a14:m>
                    <a:r>
                      <a:rPr lang="zh-CN" altLang="en-US" dirty="0"/>
                      <a:t> 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−1=0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5" name="矩形 4">
                    <a:extLst>
                      <a:ext uri="{FF2B5EF4-FFF2-40B4-BE49-F238E27FC236}">
                        <a16:creationId xmlns:a16="http://schemas.microsoft.com/office/drawing/2014/main" id="{858BADBF-2905-478A-9CE2-1A1D0B5091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8335" y="6244484"/>
                    <a:ext cx="3019801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13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FE53029F-B880-423E-B84F-BF893858F596}"/>
                      </a:ext>
                    </a:extLst>
                  </p:cNvPr>
                  <p:cNvSpPr/>
                  <p:nvPr/>
                </p:nvSpPr>
                <p:spPr>
                  <a:xfrm>
                    <a:off x="7030184" y="5591060"/>
                    <a:ext cx="2934778" cy="61388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inimize</m:t>
                        </m:r>
                      </m:oMath>
                    </a14:m>
                    <a:r>
                      <a:rPr lang="zh-CN" altLang="en-US" dirty="0"/>
                      <a:t>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FE53029F-B880-423E-B84F-BF893858F5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184" y="5591060"/>
                    <a:ext cx="2934778" cy="61388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80181AE-A461-4C5E-9932-6D739AE4BE37}"/>
                    </a:ext>
                  </a:extLst>
                </p:cNvPr>
                <p:cNvSpPr/>
                <p:nvPr/>
              </p:nvSpPr>
              <p:spPr>
                <a:xfrm>
                  <a:off x="1307034" y="1441062"/>
                  <a:ext cx="84420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F80181AE-A461-4C5E-9932-6D739AE4B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034" y="1441062"/>
                  <a:ext cx="844205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9" grpId="0"/>
      <p:bldP spid="20" grpId="0"/>
      <p:bldP spid="7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1.3|5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3|5.9|2.1|26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3|5.9|2.1|26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4.8|12.8|104|35.4|17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5|23.4|107.6|35.3|22.8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31410</TotalTime>
  <Words>1877</Words>
  <Application>Microsoft Office PowerPoint</Application>
  <PresentationFormat>全屏显示(4:3)</PresentationFormat>
  <Paragraphs>185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大黑体</vt:lpstr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4490</cp:revision>
  <cp:lastPrinted>2023-10-09T06:46:59Z</cp:lastPrinted>
  <dcterms:created xsi:type="dcterms:W3CDTF">1997-11-08T17:22:06Z</dcterms:created>
  <dcterms:modified xsi:type="dcterms:W3CDTF">2024-10-29T01:56:21Z</dcterms:modified>
</cp:coreProperties>
</file>