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22"/>
  </p:notesMasterIdLst>
  <p:handoutMasterIdLst>
    <p:handoutMasterId r:id="rId23"/>
  </p:handoutMasterIdLst>
  <p:sldIdLst>
    <p:sldId id="574" r:id="rId2"/>
    <p:sldId id="575" r:id="rId3"/>
    <p:sldId id="569" r:id="rId4"/>
    <p:sldId id="607" r:id="rId5"/>
    <p:sldId id="562" r:id="rId6"/>
    <p:sldId id="610" r:id="rId7"/>
    <p:sldId id="611" r:id="rId8"/>
    <p:sldId id="536" r:id="rId9"/>
    <p:sldId id="612" r:id="rId10"/>
    <p:sldId id="570" r:id="rId11"/>
    <p:sldId id="571" r:id="rId12"/>
    <p:sldId id="537" r:id="rId13"/>
    <p:sldId id="601" r:id="rId14"/>
    <p:sldId id="597" r:id="rId15"/>
    <p:sldId id="596" r:id="rId16"/>
    <p:sldId id="602" r:id="rId17"/>
    <p:sldId id="603" r:id="rId18"/>
    <p:sldId id="604" r:id="rId19"/>
    <p:sldId id="608" r:id="rId20"/>
    <p:sldId id="609" r:id="rId21"/>
  </p:sldIdLst>
  <p:sldSz cx="9144000" cy="6858000" type="screen4x3"/>
  <p:notesSz cx="6858000" cy="99472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6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8080"/>
    <a:srgbClr val="000000"/>
    <a:srgbClr val="CC0000"/>
    <a:srgbClr val="FFCCFF"/>
    <a:srgbClr val="FFFF99"/>
    <a:srgbClr val="3399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1" autoAdjust="0"/>
  </p:normalViewPr>
  <p:slideViewPr>
    <p:cSldViewPr snapToGrid="0">
      <p:cViewPr varScale="1">
        <p:scale>
          <a:sx n="58" d="100"/>
          <a:sy n="58" d="100"/>
        </p:scale>
        <p:origin x="1544" y="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16" y="-90"/>
      </p:cViewPr>
      <p:guideLst>
        <p:guide orient="horz" pos="3133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741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741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7D1D5005-FA64-4B68-8718-C69E96C4B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081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741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42975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450" y="4725918"/>
            <a:ext cx="5027105" cy="447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741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DB9E98CC-3F06-4AE5-9B38-CBF5B5B55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741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3007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该问题是凸优化，只要</a:t>
            </a:r>
            <a:r>
              <a:rPr lang="en-US" altLang="zh-CN" dirty="0"/>
              <a:t>lambda=-1</a:t>
            </a:r>
            <a:r>
              <a:rPr lang="zh-CN" altLang="en-US" dirty="0"/>
              <a:t>，任何非负罚参数得到的乘子法函数的极小点与原始问题的相同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0768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627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实用算法可以对每个约束设置罚参数，此时第</a:t>
            </a:r>
            <a:r>
              <a:rPr lang="en-US" altLang="zh-CN" dirty="0"/>
              <a:t>5</a:t>
            </a:r>
            <a:r>
              <a:rPr lang="zh-CN" altLang="en-US" dirty="0"/>
              <a:t>行，仅需对</a:t>
            </a:r>
            <a:r>
              <a:rPr lang="en-US" altLang="zh-CN" dirty="0"/>
              <a:t>|\bar </a:t>
            </a:r>
            <a:r>
              <a:rPr lang="en-US" altLang="zh-CN" dirty="0" err="1"/>
              <a:t>h_i</a:t>
            </a:r>
            <a:r>
              <a:rPr lang="en-US" altLang="zh-CN" dirty="0"/>
              <a:t>|&gt;\|\</a:t>
            </a:r>
            <a:r>
              <a:rPr lang="en-US" altLang="zh-CN" dirty="0" err="1"/>
              <a:t>bh</a:t>
            </a:r>
            <a:r>
              <a:rPr lang="en-US" altLang="zh-CN" dirty="0"/>
              <a:t>(\</a:t>
            </a:r>
            <a:r>
              <a:rPr lang="en-US" altLang="zh-CN" dirty="0" err="1"/>
              <a:t>bx_k</a:t>
            </a:r>
            <a:r>
              <a:rPr lang="en-US" altLang="zh-CN" dirty="0"/>
              <a:t>)\|_\</a:t>
            </a:r>
            <a:r>
              <a:rPr lang="en-US" altLang="zh-CN" dirty="0" err="1"/>
              <a:t>infty</a:t>
            </a:r>
            <a:r>
              <a:rPr lang="en-US" altLang="zh-CN" dirty="0"/>
              <a:t>/4</a:t>
            </a:r>
            <a:r>
              <a:rPr lang="zh-CN" altLang="en-US" dirty="0"/>
              <a:t>的约束的罚因子增加</a:t>
            </a:r>
            <a:r>
              <a:rPr lang="en-US" altLang="zh-CN" dirty="0"/>
              <a:t>10</a:t>
            </a:r>
            <a:r>
              <a:rPr lang="zh-CN" altLang="en-US" dirty="0"/>
              <a:t>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3016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解释求解大规模问题的交替方向法</a:t>
            </a:r>
            <a:r>
              <a:rPr lang="en-US" altLang="zh-CN" dirty="0"/>
              <a:t>/</a:t>
            </a:r>
            <a:r>
              <a:rPr lang="zh-CN" altLang="en-US" dirty="0"/>
              <a:t>块坐标下降法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39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AD7D-0C96-481A-B2FF-C2A4F0F631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6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2FBEF-62E4-4215-8DDE-F1A21BD90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4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F234E-F4ED-4FC0-AD06-FEAD4AA7FDCB}" type="datetimeFigureOut">
              <a:rPr lang="zh-CN" altLang="en-US"/>
              <a:pPr>
                <a:defRPr/>
              </a:pPr>
              <a:t>2024/11/6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110E6-20B0-4F45-9916-85ED0D1EC3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0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CC184-27EF-48E3-8692-935CF523CC24}" type="datetimeFigureOut">
              <a:rPr lang="zh-CN" altLang="en-US"/>
              <a:pPr>
                <a:defRPr/>
              </a:pPr>
              <a:t>2024/11/6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966F2-C65F-4782-94A6-1681F0C2F0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12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E9AD06-A5D8-4920-A8A1-E4FE10CD1C56}" type="datetimeFigureOut">
              <a:rPr lang="zh-CN" altLang="en-US"/>
              <a:pPr>
                <a:defRPr/>
              </a:pPr>
              <a:t>2024/11/6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EE14A5-72EC-40B3-9961-5EB8EB821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323850" y="6515100"/>
            <a:ext cx="38925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 6 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约束优化的方法：乘子法与交替方向乘子法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LHY-SMS-BUAA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4124960" y="6510338"/>
            <a:ext cx="26076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最优化理论与方法 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( 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最优化基础 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)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3.png"/><Relationship Id="rId1" Type="http://schemas.openxmlformats.org/officeDocument/2006/relationships/tags" Target="../tags/tag10.xml"/><Relationship Id="rId6" Type="http://schemas.openxmlformats.org/officeDocument/2006/relationships/image" Target="../media/image66.png"/><Relationship Id="rId11" Type="http://schemas.openxmlformats.org/officeDocument/2006/relationships/image" Target="../media/image68.png"/><Relationship Id="rId5" Type="http://schemas.openxmlformats.org/officeDocument/2006/relationships/image" Target="../media/image74.png"/><Relationship Id="rId15" Type="http://schemas.openxmlformats.org/officeDocument/2006/relationships/image" Target="../media/image680.png"/><Relationship Id="rId10" Type="http://schemas.openxmlformats.org/officeDocument/2006/relationships/image" Target="../media/image67.png"/><Relationship Id="rId4" Type="http://schemas.openxmlformats.org/officeDocument/2006/relationships/image" Target="../media/image530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75.png"/><Relationship Id="rId7" Type="http://schemas.openxmlformats.org/officeDocument/2006/relationships/image" Target="../media/image8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88.png"/><Relationship Id="rId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87.png"/><Relationship Id="rId9" Type="http://schemas.openxmlformats.org/officeDocument/2006/relationships/image" Target="../media/image9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93.png"/><Relationship Id="rId5" Type="http://schemas.openxmlformats.org/officeDocument/2006/relationships/image" Target="../media/image85.png"/><Relationship Id="rId4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9.png"/><Relationship Id="rId7" Type="http://schemas.openxmlformats.org/officeDocument/2006/relationships/image" Target="../media/image92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6" Type="http://schemas.openxmlformats.org/officeDocument/2006/relationships/image" Target="../media/image101.png"/><Relationship Id="rId5" Type="http://schemas.openxmlformats.org/officeDocument/2006/relationships/image" Target="../media/image900.png"/><Relationship Id="rId10" Type="http://schemas.openxmlformats.org/officeDocument/2006/relationships/image" Target="../media/image96.png"/><Relationship Id="rId4" Type="http://schemas.openxmlformats.org/officeDocument/2006/relationships/image" Target="../media/image100.png"/><Relationship Id="rId9" Type="http://schemas.openxmlformats.org/officeDocument/2006/relationships/image" Target="../media/image9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6" Type="http://schemas.openxmlformats.org/officeDocument/2006/relationships/image" Target="../media/image105.png"/><Relationship Id="rId11" Type="http://schemas.openxmlformats.org/officeDocument/2006/relationships/image" Target="../media/image97.png"/><Relationship Id="rId5" Type="http://schemas.openxmlformats.org/officeDocument/2006/relationships/image" Target="../media/image104.png"/><Relationship Id="rId10" Type="http://schemas.openxmlformats.org/officeDocument/2006/relationships/image" Target="../media/image108.png"/><Relationship Id="rId4" Type="http://schemas.openxmlformats.org/officeDocument/2006/relationships/image" Target="../media/image103.png"/><Relationship Id="rId9" Type="http://schemas.openxmlformats.org/officeDocument/2006/relationships/image" Target="../media/image10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0.png"/><Relationship Id="rId13" Type="http://schemas.openxmlformats.org/officeDocument/2006/relationships/image" Target="../media/image1070.png"/><Relationship Id="rId7" Type="http://schemas.openxmlformats.org/officeDocument/2006/relationships/image" Target="../media/image1010.png"/><Relationship Id="rId12" Type="http://schemas.openxmlformats.org/officeDocument/2006/relationships/image" Target="../media/image9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Relationship Id="rId6" Type="http://schemas.openxmlformats.org/officeDocument/2006/relationships/image" Target="../media/image1000.png"/><Relationship Id="rId11" Type="http://schemas.openxmlformats.org/officeDocument/2006/relationships/image" Target="../media/image1050.png"/><Relationship Id="rId5" Type="http://schemas.openxmlformats.org/officeDocument/2006/relationships/image" Target="../media/image1420.png"/><Relationship Id="rId10" Type="http://schemas.openxmlformats.org/officeDocument/2006/relationships/image" Target="../media/image1040.png"/><Relationship Id="rId9" Type="http://schemas.openxmlformats.org/officeDocument/2006/relationships/image" Target="../media/image10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09.png"/><Relationship Id="rId7" Type="http://schemas.openxmlformats.org/officeDocument/2006/relationships/image" Target="../media/image114.png"/><Relationship Id="rId2" Type="http://schemas.openxmlformats.org/officeDocument/2006/relationships/image" Target="../media/image980.png"/><Relationship Id="rId16" Type="http://schemas.openxmlformats.org/officeDocument/2006/relationships/image" Target="../media/image70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10" Type="http://schemas.openxmlformats.org/officeDocument/2006/relationships/image" Target="../media/image110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1.png"/><Relationship Id="rId3" Type="http://schemas.openxmlformats.org/officeDocument/2006/relationships/image" Target="../media/image810.png"/><Relationship Id="rId7" Type="http://schemas.openxmlformats.org/officeDocument/2006/relationships/image" Target="../media/image12.png"/><Relationship Id="rId17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8.png"/><Relationship Id="rId1" Type="http://schemas.openxmlformats.org/officeDocument/2006/relationships/tags" Target="../tags/tag2.xml"/><Relationship Id="rId11" Type="http://schemas.openxmlformats.org/officeDocument/2006/relationships/image" Target="../media/image15.png"/><Relationship Id="rId15" Type="http://schemas.openxmlformats.org/officeDocument/2006/relationships/image" Target="../media/image13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1.png"/><Relationship Id="rId1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0.png"/><Relationship Id="rId7" Type="http://schemas.openxmlformats.org/officeDocument/2006/relationships/image" Target="../media/image123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Relationship Id="rId9" Type="http://schemas.openxmlformats.org/officeDocument/2006/relationships/image" Target="../media/image1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22.png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19.png"/><Relationship Id="rId10" Type="http://schemas.openxmlformats.org/officeDocument/2006/relationships/image" Target="../media/image25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3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0.png"/><Relationship Id="rId12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280.png"/><Relationship Id="rId11" Type="http://schemas.openxmlformats.org/officeDocument/2006/relationships/image" Target="../media/image32.png"/><Relationship Id="rId5" Type="http://schemas.openxmlformats.org/officeDocument/2006/relationships/image" Target="../media/image270.png"/><Relationship Id="rId10" Type="http://schemas.openxmlformats.org/officeDocument/2006/relationships/image" Target="../media/image29.png"/><Relationship Id="rId9" Type="http://schemas.openxmlformats.org/officeDocument/2006/relationships/image" Target="../media/image3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340.png"/><Relationship Id="rId7" Type="http://schemas.openxmlformats.org/officeDocument/2006/relationships/image" Target="../media/image38.png"/><Relationship Id="rId12" Type="http://schemas.openxmlformats.org/officeDocument/2006/relationships/image" Target="../media/image4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37.png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0" Type="http://schemas.openxmlformats.org/officeDocument/2006/relationships/image" Target="../media/image35.png"/><Relationship Id="rId4" Type="http://schemas.openxmlformats.org/officeDocument/2006/relationships/image" Target="../media/image350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6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4.png"/><Relationship Id="rId12" Type="http://schemas.openxmlformats.org/officeDocument/2006/relationships/image" Target="../media/image5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5" Type="http://schemas.openxmlformats.org/officeDocument/2006/relationships/image" Target="../media/image42.png"/><Relationship Id="rId10" Type="http://schemas.openxmlformats.org/officeDocument/2006/relationships/image" Target="../media/image46.png"/><Relationship Id="rId4" Type="http://schemas.openxmlformats.org/officeDocument/2006/relationships/image" Target="../media/image41.png"/><Relationship Id="rId9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.png"/><Relationship Id="rId7" Type="http://schemas.openxmlformats.org/officeDocument/2006/relationships/image" Target="../media/image461.png"/><Relationship Id="rId12" Type="http://schemas.openxmlformats.org/officeDocument/2006/relationships/image" Target="../media/image5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8" Type="http://schemas.openxmlformats.org/officeDocument/2006/relationships/image" Target="../media/image63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2.png"/><Relationship Id="rId17" Type="http://schemas.openxmlformats.org/officeDocument/2006/relationships/image" Target="../media/image58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1.png"/><Relationship Id="rId1" Type="http://schemas.openxmlformats.org/officeDocument/2006/relationships/tags" Target="../tags/tag9.xml"/><Relationship Id="rId6" Type="http://schemas.openxmlformats.org/officeDocument/2006/relationships/image" Target="../media/image61.png"/><Relationship Id="rId11" Type="http://schemas.openxmlformats.org/officeDocument/2006/relationships/image" Target="../media/image57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835025" y="235865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en-US" altLang="zh-CN" sz="4400" dirty="0">
                <a:solidFill>
                  <a:srgbClr val="0070C0"/>
                </a:solidFill>
                <a:latin typeface="+mj-lt"/>
                <a:ea typeface="+mn-ea"/>
                <a:cs typeface="大黑体"/>
              </a:rPr>
              <a:t>6.2 </a:t>
            </a:r>
            <a:r>
              <a:rPr lang="zh-CN" altLang="en-US" sz="4400" dirty="0">
                <a:solidFill>
                  <a:srgbClr val="0070C0"/>
                </a:solidFill>
                <a:latin typeface="+mj-lt"/>
                <a:ea typeface="+mn-ea"/>
                <a:cs typeface="大黑体"/>
              </a:rPr>
              <a:t> 乘子法</a:t>
            </a:r>
            <a:endParaRPr lang="en-US" altLang="zh-CN" sz="4400" dirty="0">
              <a:solidFill>
                <a:srgbClr val="0070C0"/>
              </a:solidFill>
              <a:latin typeface="+mj-lt"/>
              <a:ea typeface="+mn-ea"/>
              <a:cs typeface="大黑体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93" name="TextBox 32"/>
              <p:cNvSpPr txBox="1">
                <a:spLocks noChangeArrowheads="1"/>
              </p:cNvSpPr>
              <p:nvPr/>
            </p:nvSpPr>
            <p:spPr bwMode="auto">
              <a:xfrm>
                <a:off x="928088" y="3730666"/>
                <a:ext cx="6838804" cy="4619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事实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：对充分大的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     </a:t>
                </a:r>
              </a:p>
            </p:txBody>
          </p:sp>
        </mc:Choice>
        <mc:Fallback>
          <p:sp>
            <p:nvSpPr>
              <p:cNvPr id="2049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8088" y="3730666"/>
                <a:ext cx="6838804" cy="461921"/>
              </a:xfrm>
              <a:prstGeom prst="rect">
                <a:avLst/>
              </a:prstGeom>
              <a:blipFill>
                <a:blip r:embed="rId3"/>
                <a:stretch>
                  <a:fillRect l="-1337" t="-15789" b="-236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906140" y="5177155"/>
            <a:ext cx="764413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大黑体"/>
              </a:rPr>
              <a:t>动机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：构造新的惩罚函数，使得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固定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某罚参数后，无约束优化问题的解与原始问题的相同！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91" name="TextBox 20"/>
              <p:cNvSpPr txBox="1">
                <a:spLocks noChangeArrowheads="1"/>
              </p:cNvSpPr>
              <p:nvPr/>
            </p:nvSpPr>
            <p:spPr bwMode="auto">
              <a:xfrm>
                <a:off x="920522" y="2183966"/>
                <a:ext cx="555739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二次罚函数法：已知罚参数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&gt;0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049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0522" y="2183966"/>
                <a:ext cx="5557396" cy="461665"/>
              </a:xfrm>
              <a:prstGeom prst="rect">
                <a:avLst/>
              </a:prstGeom>
              <a:blipFill>
                <a:blip r:embed="rId4"/>
                <a:stretch>
                  <a:fillRect l="-1645" t="-14474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89" name="TextBox 21"/>
              <p:cNvSpPr txBox="1">
                <a:spLocks noChangeArrowheads="1"/>
              </p:cNvSpPr>
              <p:nvPr/>
            </p:nvSpPr>
            <p:spPr bwMode="auto">
              <a:xfrm>
                <a:off x="906140" y="4395121"/>
                <a:ext cx="309848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+mn-ea"/>
                  </a:rPr>
                  <a:t>通常，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𝑖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s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t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.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≠0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489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6140" y="4395121"/>
                <a:ext cx="3098482" cy="461665"/>
              </a:xfrm>
              <a:prstGeom prst="rect">
                <a:avLst/>
              </a:prstGeom>
              <a:blipFill>
                <a:blip r:embed="rId5"/>
                <a:stretch>
                  <a:fillRect l="-3150" t="-15789" b="-236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93561" y="4356588"/>
                <a:ext cx="5296205" cy="516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从而欲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，必有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  <m:sup/>
                    </m:sSubSup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!</a:t>
                </a:r>
                <a:endParaRPr lang="zh-CN" altLang="en-US" dirty="0">
                  <a:solidFill>
                    <a:schemeClr val="tx1"/>
                  </a:solidFill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561" y="4356588"/>
                <a:ext cx="5296205" cy="516103"/>
              </a:xfrm>
              <a:prstGeom prst="rect">
                <a:avLst/>
              </a:prstGeom>
              <a:blipFill>
                <a:blip r:embed="rId6"/>
                <a:stretch>
                  <a:fillRect l="-1841" t="-4762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B524752-69A0-4B77-8E0F-942EFEBC43B6}"/>
                  </a:ext>
                </a:extLst>
              </p:cNvPr>
              <p:cNvSpPr txBox="1"/>
              <p:nvPr/>
            </p:nvSpPr>
            <p:spPr>
              <a:xfrm>
                <a:off x="928088" y="2826291"/>
                <a:ext cx="6541347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得到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box>
                      <m:box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box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的局部极小点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B524752-69A0-4B77-8E0F-942EFEBC4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088" y="2826291"/>
                <a:ext cx="6541347" cy="497637"/>
              </a:xfrm>
              <a:prstGeom prst="rect">
                <a:avLst/>
              </a:prstGeom>
              <a:blipFill>
                <a:blip r:embed="rId7"/>
                <a:stretch>
                  <a:fillRect l="-1398" t="-13580" b="-17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C5BD7432-10B8-46B0-80FF-CF8F27313C34}"/>
              </a:ext>
            </a:extLst>
          </p:cNvPr>
          <p:cNvGrpSpPr/>
          <p:nvPr/>
        </p:nvGrpSpPr>
        <p:grpSpPr>
          <a:xfrm>
            <a:off x="1238250" y="1112766"/>
            <a:ext cx="7134569" cy="973830"/>
            <a:chOff x="1238250" y="1112766"/>
            <a:chExt cx="7134569" cy="9738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A8BF9ED7-E0C2-47A2-A2A1-897AF00940AB}"/>
                    </a:ext>
                  </a:extLst>
                </p:cNvPr>
                <p:cNvSpPr txBox="1"/>
                <p:nvPr/>
              </p:nvSpPr>
              <p:spPr>
                <a:xfrm>
                  <a:off x="1238250" y="1112766"/>
                  <a:ext cx="3091379" cy="585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imize</m:t>
                                </m:r>
                              </m:e>
                              <m:lim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A8BF9ED7-E0C2-47A2-A2A1-897AF00940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250" y="1112766"/>
                  <a:ext cx="3091379" cy="585801"/>
                </a:xfrm>
                <a:prstGeom prst="rect">
                  <a:avLst/>
                </a:prstGeom>
                <a:blipFill>
                  <a:blip r:embed="rId8"/>
                  <a:stretch>
                    <a:fillRect b="-10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F10240AD-FBD4-48AB-853A-2B434F9C2E69}"/>
                    </a:ext>
                  </a:extLst>
                </p:cNvPr>
                <p:cNvSpPr/>
                <p:nvPr/>
              </p:nvSpPr>
              <p:spPr>
                <a:xfrm>
                  <a:off x="1641051" y="1624931"/>
                  <a:ext cx="458348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subject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to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=1,⋯,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F10240AD-FBD4-48AB-853A-2B434F9C2E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1051" y="1624931"/>
                  <a:ext cx="4583480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4200BCE-A09E-43E5-AF16-8A159E812E98}"/>
                </a:ext>
              </a:extLst>
            </p:cNvPr>
            <p:cNvSpPr txBox="1"/>
            <p:nvPr/>
          </p:nvSpPr>
          <p:spPr>
            <a:xfrm>
              <a:off x="7149947" y="1624931"/>
              <a:ext cx="122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/>
                <a:t>(6.1.1)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6DBB761-E1DD-4B17-972A-64E7D249D558}"/>
                  </a:ext>
                </a:extLst>
              </p:cNvPr>
              <p:cNvSpPr txBox="1"/>
              <p:nvPr/>
            </p:nvSpPr>
            <p:spPr>
              <a:xfrm>
                <a:off x="5171500" y="1121043"/>
                <a:ext cx="35501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为了简洁，可设</a:t>
                </a:r>
                <a14:m>
                  <m:oMath xmlns:m="http://schemas.openxmlformats.org/officeDocument/2006/math">
                    <m:r>
                      <a:rPr kumimoji="0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0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0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0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6DBB761-E1DD-4B17-972A-64E7D249D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500" y="1121043"/>
                <a:ext cx="3550127" cy="461665"/>
              </a:xfrm>
              <a:prstGeom prst="rect">
                <a:avLst/>
              </a:prstGeom>
              <a:blipFill>
                <a:blip r:embed="rId10"/>
                <a:stretch>
                  <a:fillRect l="-2573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0489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02" name="Rectangle 3"/>
              <p:cNvSpPr>
                <a:spLocks noChangeArrowheads="1"/>
              </p:cNvSpPr>
              <p:nvPr/>
            </p:nvSpPr>
            <p:spPr bwMode="auto">
              <a:xfrm>
                <a:off x="819150" y="211770"/>
                <a:ext cx="7715250" cy="736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 anchor="b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zh-CN" altLang="en-US" sz="4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</m:oMath>
                </a14:m>
                <a:r>
                  <a:rPr lang="zh-CN" altLang="en-US" sz="4400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的梯度和</a:t>
                </a:r>
                <a:r>
                  <a:rPr lang="en-US" altLang="zh-CN" sz="4400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Hesse</a:t>
                </a:r>
                <a:r>
                  <a:rPr lang="zh-CN" altLang="en-US" sz="4400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矩阵</a:t>
                </a:r>
                <a:endParaRPr lang="zh-CN" altLang="en-US" sz="4400" dirty="0">
                  <a:solidFill>
                    <a:srgbClr val="0070C0"/>
                  </a:solidFill>
                  <a:latin typeface="+mj-lt"/>
                  <a:ea typeface="+mn-ea"/>
                </a:endParaRPr>
              </a:p>
            </p:txBody>
          </p:sp>
        </mc:Choice>
        <mc:Fallback xmlns="">
          <p:sp>
            <p:nvSpPr>
              <p:cNvPr id="25602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9150" y="211770"/>
                <a:ext cx="7715250" cy="736600"/>
              </a:xfrm>
              <a:prstGeom prst="rect">
                <a:avLst/>
              </a:prstGeom>
              <a:blipFill>
                <a:blip r:embed="rId3"/>
                <a:stretch>
                  <a:fillRect t="-23967" b="-413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/>
          <p:cNvCxnSpPr>
            <a:cxnSpLocks noChangeAspect="1"/>
          </p:cNvCxnSpPr>
          <p:nvPr/>
        </p:nvCxnSpPr>
        <p:spPr bwMode="auto">
          <a:xfrm flipV="1">
            <a:off x="88900" y="2549084"/>
            <a:ext cx="8990013" cy="79375"/>
          </a:xfrm>
          <a:prstGeom prst="line">
            <a:avLst/>
          </a:prstGeom>
          <a:solidFill>
            <a:schemeClr val="accent1"/>
          </a:solidFill>
          <a:ln w="76200" cap="flat" cmpd="tri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5">
                <a:lumMod val="20000"/>
                <a:lumOff val="80000"/>
              </a:schemeClr>
            </a:outerShdw>
          </a:effec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A546C84-73BF-4DB4-932A-3DD936BCC436}"/>
                  </a:ext>
                </a:extLst>
              </p:cNvPr>
              <p:cNvSpPr/>
              <p:nvPr/>
            </p:nvSpPr>
            <p:spPr>
              <a:xfrm>
                <a:off x="756192" y="1905699"/>
                <a:ext cx="6948569" cy="582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zh-CN" alt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zh-CN" alt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A546C84-73BF-4DB4-932A-3DD936BCC4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92" y="1905699"/>
                <a:ext cx="6948569" cy="582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2C31577-E433-4A91-8FEA-9B3D2FFD222D}"/>
                  </a:ext>
                </a:extLst>
              </p:cNvPr>
              <p:cNvSpPr/>
              <p:nvPr/>
            </p:nvSpPr>
            <p:spPr>
              <a:xfrm>
                <a:off x="697962" y="903794"/>
                <a:ext cx="7938322" cy="640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r>
                          <m:rPr>
                            <m:sty m:val="p"/>
                          </m:rPr>
                          <a:rPr lang="zh-CN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. </a:t>
                </a:r>
                <a:endParaRPr lang="zh-CN" altLang="en-US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2C31577-E433-4A91-8FEA-9B3D2FFD22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62" y="903794"/>
                <a:ext cx="7938322" cy="640047"/>
              </a:xfrm>
              <a:prstGeom prst="rect">
                <a:avLst/>
              </a:prstGeom>
              <a:blipFill>
                <a:blip r:embed="rId5"/>
                <a:stretch>
                  <a:fillRect l="-1151" t="-10476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4859D05-6D08-4841-910E-D22A53FC514E}"/>
                  </a:ext>
                </a:extLst>
              </p:cNvPr>
              <p:cNvSpPr txBox="1"/>
              <p:nvPr/>
            </p:nvSpPr>
            <p:spPr>
              <a:xfrm>
                <a:off x="731014" y="3900288"/>
                <a:ext cx="5184658" cy="57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已知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</m:oMath>
                </a14:m>
                <a:endParaRPr lang="zh-CN" altLang="en-US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4859D05-6D08-4841-910E-D22A53FC5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14" y="3900288"/>
                <a:ext cx="5184658" cy="579582"/>
              </a:xfrm>
              <a:prstGeom prst="rect">
                <a:avLst/>
              </a:prstGeom>
              <a:blipFill>
                <a:blip r:embed="rId6"/>
                <a:stretch>
                  <a:fillRect l="-1882" t="-11579" b="-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EF0929A-1C97-4BEC-A11F-6B98AE0183EE}"/>
                  </a:ext>
                </a:extLst>
              </p:cNvPr>
              <p:cNvSpPr txBox="1"/>
              <p:nvPr/>
            </p:nvSpPr>
            <p:spPr>
              <a:xfrm>
                <a:off x="708980" y="3342399"/>
                <a:ext cx="7884175" cy="584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增广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Lagrange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函数：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EF0929A-1C97-4BEC-A11F-6B98AE018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80" y="3342399"/>
                <a:ext cx="7884175" cy="584584"/>
              </a:xfrm>
              <a:prstGeom prst="rect">
                <a:avLst/>
              </a:prstGeom>
              <a:blipFill>
                <a:blip r:embed="rId7"/>
                <a:stretch>
                  <a:fillRect l="-1159" t="-5208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63F11B8-0F97-4B5E-A7B5-56403D30DCE3}"/>
                  </a:ext>
                </a:extLst>
              </p:cNvPr>
              <p:cNvSpPr txBox="1"/>
              <p:nvPr/>
            </p:nvSpPr>
            <p:spPr>
              <a:xfrm>
                <a:off x="2069994" y="4592617"/>
                <a:ext cx="20883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凸</a:t>
                </a: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63F11B8-0F97-4B5E-A7B5-56403D30D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994" y="4592617"/>
                <a:ext cx="2088311" cy="400110"/>
              </a:xfrm>
              <a:prstGeom prst="rect">
                <a:avLst/>
              </a:prstGeom>
              <a:blipFill>
                <a:blip r:embed="rId8"/>
                <a:stretch>
                  <a:fillRect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E84CF54-38E7-4FAA-B9CC-B02113474AB7}"/>
                  </a:ext>
                </a:extLst>
              </p:cNvPr>
              <p:cNvSpPr txBox="1"/>
              <p:nvPr/>
            </p:nvSpPr>
            <p:spPr>
              <a:xfrm>
                <a:off x="2418080" y="4994272"/>
                <a:ext cx="4307840" cy="842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zh-CN" alt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E84CF54-38E7-4FAA-B9CC-B02113474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080" y="4994272"/>
                <a:ext cx="4307840" cy="8429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40EF191-E788-431D-AD67-BA60BF8C98F2}"/>
                  </a:ext>
                </a:extLst>
              </p:cNvPr>
              <p:cNvSpPr txBox="1"/>
              <p:nvPr/>
            </p:nvSpPr>
            <p:spPr>
              <a:xfrm>
                <a:off x="838092" y="5837621"/>
                <a:ext cx="4307840" cy="635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40EF191-E788-431D-AD67-BA60BF8C9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92" y="5837621"/>
                <a:ext cx="4307840" cy="635046"/>
              </a:xfrm>
              <a:prstGeom prst="rect">
                <a:avLst/>
              </a:prstGeom>
              <a:blipFill>
                <a:blip r:embed="rId10"/>
                <a:stretch>
                  <a:fillRect b="-8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CDB6249-C19D-491F-9A82-E8477A1FB591}"/>
                  </a:ext>
                </a:extLst>
              </p:cNvPr>
              <p:cNvSpPr txBox="1"/>
              <p:nvPr/>
            </p:nvSpPr>
            <p:spPr>
              <a:xfrm>
                <a:off x="4344522" y="5949963"/>
                <a:ext cx="3297619" cy="640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zh-CN" altLang="en-US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CDB6249-C19D-491F-9A82-E8477A1FB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522" y="5949963"/>
                <a:ext cx="3297619" cy="640240"/>
              </a:xfrm>
              <a:prstGeom prst="rect">
                <a:avLst/>
              </a:prstGeom>
              <a:blipFill>
                <a:blip r:embed="rId11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353FA48-A5A4-481C-B359-8AFCDDCA76A2}"/>
                  </a:ext>
                </a:extLst>
              </p:cNvPr>
              <p:cNvSpPr txBox="1"/>
              <p:nvPr/>
            </p:nvSpPr>
            <p:spPr>
              <a:xfrm>
                <a:off x="445037" y="2721231"/>
                <a:ext cx="2581816" cy="575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imize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353FA48-A5A4-481C-B359-8AFCDDCA7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37" y="2721231"/>
                <a:ext cx="2581816" cy="575286"/>
              </a:xfrm>
              <a:prstGeom prst="rect">
                <a:avLst/>
              </a:prstGeom>
              <a:blipFill>
                <a:blip r:embed="rId12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E53F34CB-2C37-4153-AA91-AF7EC3C7ABAF}"/>
                  </a:ext>
                </a:extLst>
              </p:cNvPr>
              <p:cNvSpPr/>
              <p:nvPr/>
            </p:nvSpPr>
            <p:spPr>
              <a:xfrm>
                <a:off x="2899836" y="2705005"/>
                <a:ext cx="299704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E53F34CB-2C37-4153-AA91-AF7EC3C7AB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836" y="2705005"/>
                <a:ext cx="2997049" cy="461665"/>
              </a:xfrm>
              <a:prstGeom prst="rect">
                <a:avLst/>
              </a:prstGeom>
              <a:blipFill>
                <a:blip r:embed="rId13"/>
                <a:stretch>
                  <a:fillRect l="-40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C7632D-509B-48E7-A109-71FFA5F78A5F}"/>
                  </a:ext>
                </a:extLst>
              </p:cNvPr>
              <p:cNvSpPr txBox="1"/>
              <p:nvPr/>
            </p:nvSpPr>
            <p:spPr>
              <a:xfrm>
                <a:off x="6140390" y="2709597"/>
                <a:ext cx="2217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4C7632D-509B-48E7-A109-71FFA5F78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390" y="2709597"/>
                <a:ext cx="2217737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D18BD093-7EAA-4E2F-8ACD-A0CCF26343B6}"/>
              </a:ext>
            </a:extLst>
          </p:cNvPr>
          <p:cNvGrpSpPr/>
          <p:nvPr/>
        </p:nvGrpSpPr>
        <p:grpSpPr>
          <a:xfrm>
            <a:off x="4072798" y="4502077"/>
            <a:ext cx="3308104" cy="564198"/>
            <a:chOff x="4072798" y="4502077"/>
            <a:chExt cx="3308104" cy="5641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4E1F3BE9-62F5-421E-BE9F-F1D57CFE7E6A}"/>
                    </a:ext>
                  </a:extLst>
                </p:cNvPr>
                <p:cNvSpPr/>
                <p:nvPr/>
              </p:nvSpPr>
              <p:spPr>
                <a:xfrm>
                  <a:off x="4222089" y="4502077"/>
                  <a:ext cx="3158813" cy="5445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求驻点，得</a:t>
                  </a:r>
                  <a14:m>
                    <m:oMath xmlns:m="http://schemas.openxmlformats.org/officeDocument/2006/math">
                      <m:r>
                        <a:rPr lang="en-US" altLang="zh-CN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4E1F3BE9-62F5-421E-BE9F-F1D57CFE7E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2089" y="4502077"/>
                  <a:ext cx="3158813" cy="544573"/>
                </a:xfrm>
                <a:prstGeom prst="rect">
                  <a:avLst/>
                </a:prstGeom>
                <a:blipFill>
                  <a:blip r:embed="rId15"/>
                  <a:stretch>
                    <a:fillRect l="-2124" b="-33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箭头: 下 10">
              <a:extLst>
                <a:ext uri="{FF2B5EF4-FFF2-40B4-BE49-F238E27FC236}">
                  <a16:creationId xmlns:a16="http://schemas.microsoft.com/office/drawing/2014/main" id="{A94791D7-239C-4E09-96AD-F594EEE27509}"/>
                </a:ext>
              </a:extLst>
            </p:cNvPr>
            <p:cNvSpPr/>
            <p:nvPr/>
          </p:nvSpPr>
          <p:spPr bwMode="auto">
            <a:xfrm>
              <a:off x="4072798" y="4506663"/>
              <a:ext cx="149291" cy="559612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B05DE85-DE4F-4357-AC32-0ECACD7AD659}"/>
                  </a:ext>
                </a:extLst>
              </p:cNvPr>
              <p:cNvSpPr/>
              <p:nvPr/>
            </p:nvSpPr>
            <p:spPr>
              <a:xfrm>
                <a:off x="727778" y="1428918"/>
                <a:ext cx="7908506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由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隐函数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求导法则和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链式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法则，得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zh-CN" alt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</m:d>
                      </m:e>
                    </m:d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B05DE85-DE4F-4357-AC32-0ECACD7AD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78" y="1428918"/>
                <a:ext cx="7908506" cy="509178"/>
              </a:xfrm>
              <a:prstGeom prst="rect">
                <a:avLst/>
              </a:prstGeom>
              <a:blipFill>
                <a:blip r:embed="rId16"/>
                <a:stretch>
                  <a:fillRect l="-1156" t="-9524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89EFB8DD-9ABB-4D94-B98F-F9043F7D97B1}"/>
              </a:ext>
            </a:extLst>
          </p:cNvPr>
          <p:cNvSpPr txBox="1"/>
          <p:nvPr/>
        </p:nvSpPr>
        <p:spPr>
          <a:xfrm>
            <a:off x="7040955" y="5087979"/>
            <a:ext cx="1595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易于验证上述事实成立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3" grpId="0"/>
      <p:bldP spid="34" grpId="0"/>
      <p:bldP spid="35" grpId="0"/>
      <p:bldP spid="36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830167" y="156685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+mj-lt"/>
                <a:ea typeface="+mn-ea"/>
              </a:rPr>
              <a:t>乘子的更新</a:t>
            </a:r>
          </a:p>
        </p:txBody>
      </p:sp>
      <p:sp>
        <p:nvSpPr>
          <p:cNvPr id="26638" name="TextBox 21"/>
          <p:cNvSpPr txBox="1">
            <a:spLocks noChangeArrowheads="1"/>
          </p:cNvSpPr>
          <p:nvPr/>
        </p:nvSpPr>
        <p:spPr bwMode="auto">
          <a:xfrm>
            <a:off x="737012" y="1400006"/>
            <a:ext cx="72754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C00000"/>
                </a:solidFill>
                <a:latin typeface="+mj-lt"/>
                <a:ea typeface="黑体" panose="02010609060101010101" pitchFamily="49" charset="-122"/>
              </a:rPr>
              <a:t>Powell-</a:t>
            </a:r>
            <a:r>
              <a:rPr lang="en-US" altLang="zh-CN" dirty="0" err="1">
                <a:solidFill>
                  <a:srgbClr val="C00000"/>
                </a:solidFill>
                <a:latin typeface="+mj-lt"/>
                <a:ea typeface="黑体" panose="02010609060101010101" pitchFamily="49" charset="-122"/>
              </a:rPr>
              <a:t>Hestenes</a:t>
            </a:r>
            <a:r>
              <a:rPr lang="zh-CN" altLang="en-US" dirty="0">
                <a:solidFill>
                  <a:srgbClr val="C00000"/>
                </a:solidFill>
                <a:latin typeface="+mj-lt"/>
                <a:ea typeface="黑体" panose="02010609060101010101" pitchFamily="49" charset="-122"/>
              </a:rPr>
              <a:t>法</a:t>
            </a:r>
            <a:r>
              <a:rPr lang="en-US" altLang="zh-CN" dirty="0">
                <a:solidFill>
                  <a:srgbClr val="C00000"/>
                </a:solidFill>
                <a:latin typeface="+mj-lt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rgbClr val="0070C0"/>
                </a:solidFill>
                <a:latin typeface="+mj-lt"/>
                <a:ea typeface="黑体" panose="02010609060101010101" pitchFamily="49" charset="-122"/>
              </a:rPr>
              <a:t>乘子法</a:t>
            </a:r>
            <a:r>
              <a:rPr lang="en-US" altLang="zh-CN" dirty="0">
                <a:solidFill>
                  <a:srgbClr val="C00000"/>
                </a:solidFill>
                <a:latin typeface="+mj-lt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rgbClr val="C00000"/>
                </a:solidFill>
                <a:latin typeface="+mj-lt"/>
                <a:ea typeface="黑体" panose="02010609060101010101" pitchFamily="49" charset="-122"/>
              </a:rPr>
              <a:t>增广</a:t>
            </a:r>
            <a:r>
              <a:rPr lang="en-US" altLang="zh-CN" dirty="0">
                <a:solidFill>
                  <a:srgbClr val="C00000"/>
                </a:solidFill>
                <a:latin typeface="+mj-lt"/>
                <a:ea typeface="黑体" panose="02010609060101010101" pitchFamily="49" charset="-122"/>
              </a:rPr>
              <a:t>Lagrange</a:t>
            </a:r>
            <a:r>
              <a:rPr lang="zh-CN" altLang="en-US" dirty="0">
                <a:solidFill>
                  <a:srgbClr val="C00000"/>
                </a:solidFill>
                <a:latin typeface="+mj-lt"/>
                <a:ea typeface="黑体" panose="02010609060101010101" pitchFamily="49" charset="-122"/>
              </a:rPr>
              <a:t>函数法</a:t>
            </a:r>
          </a:p>
        </p:txBody>
      </p:sp>
      <p:sp>
        <p:nvSpPr>
          <p:cNvPr id="24591" name="TextBox 10"/>
          <p:cNvSpPr txBox="1">
            <a:spLocks noChangeArrowheads="1"/>
          </p:cNvSpPr>
          <p:nvPr/>
        </p:nvSpPr>
        <p:spPr bwMode="auto">
          <a:xfrm>
            <a:off x="549026" y="5423209"/>
            <a:ext cx="2979580" cy="101566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solidFill>
              <a:srgbClr val="C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乘子法的本质：求解等价的二次惩罚问题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(P2)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的</a:t>
            </a:r>
            <a:r>
              <a:rPr lang="zh-CN" altLang="en-US" sz="2000" dirty="0">
                <a:solidFill>
                  <a:srgbClr val="7030A0"/>
                </a:solidFill>
                <a:latin typeface="+mn-ea"/>
                <a:ea typeface="+mn-ea"/>
              </a:rPr>
              <a:t>对偶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问题的</a:t>
            </a:r>
            <a:r>
              <a:rPr lang="zh-CN" altLang="en-US" sz="2000" dirty="0">
                <a:solidFill>
                  <a:srgbClr val="7030A0"/>
                </a:solidFill>
                <a:latin typeface="+mn-ea"/>
                <a:ea typeface="+mn-ea"/>
              </a:rPr>
              <a:t>梯度上升法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  <a:cs typeface="Arial" pitchFamily="34" charset="0"/>
              </a:rPr>
              <a:t>！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505E369-ABD7-492F-AD51-D664EE1EEB07}"/>
                  </a:ext>
                </a:extLst>
              </p:cNvPr>
              <p:cNvSpPr txBox="1"/>
              <p:nvPr/>
            </p:nvSpPr>
            <p:spPr>
              <a:xfrm>
                <a:off x="1025655" y="857449"/>
                <a:ext cx="4406900" cy="640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+mn-ea"/>
                    <a:ea typeface="+mn-ea"/>
                  </a:rPr>
                  <a:t>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𝝀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ea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argmin</m:t>
                            </m:r>
                          </m:e>
                          <m:lim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𝒙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∈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𝒙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zh-CN" altLang="en-US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505E369-ABD7-492F-AD51-D664EE1EE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655" y="857449"/>
                <a:ext cx="4406900" cy="640047"/>
              </a:xfrm>
              <a:prstGeom prst="rect">
                <a:avLst/>
              </a:prstGeom>
              <a:blipFill>
                <a:blip r:embed="rId3"/>
                <a:stretch>
                  <a:fillRect l="-2075" t="-10476" b="-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4197BC7-6D11-407E-8AE0-D369A90EB49B}"/>
                  </a:ext>
                </a:extLst>
              </p:cNvPr>
              <p:cNvSpPr txBox="1"/>
              <p:nvPr/>
            </p:nvSpPr>
            <p:spPr>
              <a:xfrm>
                <a:off x="2533863" y="1778806"/>
                <a:ext cx="32156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zh-CN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4197BC7-6D11-407E-8AE0-D369A90E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863" y="1778806"/>
                <a:ext cx="3215626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58783A98-9DF9-4189-BC06-50C7A5DF74EC}"/>
              </a:ext>
            </a:extLst>
          </p:cNvPr>
          <p:cNvGrpSpPr/>
          <p:nvPr/>
        </p:nvGrpSpPr>
        <p:grpSpPr>
          <a:xfrm>
            <a:off x="736378" y="2052240"/>
            <a:ext cx="7967017" cy="785903"/>
            <a:chOff x="736378" y="2052240"/>
            <a:chExt cx="7967017" cy="785903"/>
          </a:xfrm>
        </p:grpSpPr>
        <p:sp>
          <p:nvSpPr>
            <p:cNvPr id="26629" name="TextBox 20"/>
            <p:cNvSpPr txBox="1">
              <a:spLocks noChangeArrowheads="1"/>
            </p:cNvSpPr>
            <p:nvPr/>
          </p:nvSpPr>
          <p:spPr bwMode="auto">
            <a:xfrm>
              <a:off x="736378" y="2052240"/>
              <a:ext cx="202968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CN" altLang="en-US" dirty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牛顿法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4039FAB-3A67-461A-8A44-B34766F42D6E}"/>
                    </a:ext>
                  </a:extLst>
                </p:cNvPr>
                <p:cNvSpPr txBox="1"/>
                <p:nvPr/>
              </p:nvSpPr>
              <p:spPr>
                <a:xfrm>
                  <a:off x="864457" y="2376478"/>
                  <a:ext cx="783893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  <m:d>
                                      <m:dPr>
                                        <m:ctrlP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𝝀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zh-CN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d>
                                  <m:d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4039FAB-3A67-461A-8A44-B34766F42D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457" y="2376478"/>
                  <a:ext cx="7838938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4A807CF-95B0-478D-8287-1602A7961063}"/>
              </a:ext>
            </a:extLst>
          </p:cNvPr>
          <p:cNvGrpSpPr/>
          <p:nvPr/>
        </p:nvGrpSpPr>
        <p:grpSpPr>
          <a:xfrm>
            <a:off x="719883" y="2855275"/>
            <a:ext cx="3948453" cy="2193797"/>
            <a:chOff x="719883" y="2855275"/>
            <a:chExt cx="3948453" cy="219379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630AD3B-5779-4AE9-9288-CEE5E3306EEC}"/>
                </a:ext>
              </a:extLst>
            </p:cNvPr>
            <p:cNvGrpSpPr/>
            <p:nvPr/>
          </p:nvGrpSpPr>
          <p:grpSpPr>
            <a:xfrm>
              <a:off x="821824" y="2855275"/>
              <a:ext cx="3846512" cy="967060"/>
              <a:chOff x="821824" y="2822224"/>
              <a:chExt cx="3846512" cy="9670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6F9D9C03-B0A1-4139-A7E7-2F851FB07E15}"/>
                      </a:ext>
                    </a:extLst>
                  </p:cNvPr>
                  <p:cNvSpPr txBox="1"/>
                  <p:nvPr/>
                </p:nvSpPr>
                <p:spPr>
                  <a:xfrm>
                    <a:off x="918765" y="2822224"/>
                    <a:ext cx="2581816" cy="5954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imize</m:t>
                                  </m:r>
                                </m:e>
                                <m:lim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ℝ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lim>
                              </m:limLow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6F9D9C03-B0A1-4139-A7E7-2F851FB07E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8765" y="2822224"/>
                    <a:ext cx="2581816" cy="59541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73" r="-6383" b="-306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E75D4C3A-5505-4B9C-AFAB-7639BBA2D3B4}"/>
                      </a:ext>
                    </a:extLst>
                  </p:cNvPr>
                  <p:cNvSpPr/>
                  <p:nvPr/>
                </p:nvSpPr>
                <p:spPr>
                  <a:xfrm>
                    <a:off x="821824" y="3322618"/>
                    <a:ext cx="3846512" cy="46666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subject</m:t>
                          </m:r>
                          <m:r>
                            <a:rPr lang="en-US" altLang="zh-CN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en-US" altLang="zh-CN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sSubSup>
                            <m:sSubSup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E75D4C3A-5505-4B9C-AFAB-7639BBA2D3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1824" y="3322618"/>
                    <a:ext cx="3846512" cy="46666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58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C2253733-C0BE-49EB-BE5E-250B8976E73A}"/>
                    </a:ext>
                  </a:extLst>
                </p:cNvPr>
                <p:cNvSpPr txBox="1"/>
                <p:nvPr/>
              </p:nvSpPr>
              <p:spPr>
                <a:xfrm>
                  <a:off x="719883" y="4021157"/>
                  <a:ext cx="2979580" cy="505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e>
                        </m:ra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/2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e>
                        </m:ra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/2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), 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C2253733-C0BE-49EB-BE5E-250B8976E7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883" y="4021157"/>
                  <a:ext cx="2979580" cy="50520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DC3225CE-9E69-442B-A948-B4469A03F44E}"/>
                    </a:ext>
                  </a:extLst>
                </p:cNvPr>
                <p:cNvSpPr/>
                <p:nvPr/>
              </p:nvSpPr>
              <p:spPr>
                <a:xfrm>
                  <a:off x="885714" y="4551435"/>
                  <a:ext cx="1544910" cy="4976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e>
                      </m:ra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/2</m:t>
                      </m:r>
                    </m:oMath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DC3225CE-9E69-442B-A948-B4469A03F4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714" y="4551435"/>
                  <a:ext cx="1544910" cy="49763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EF866C0A-93AB-4B36-83D0-48BDA5EE02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28606" y="3734992"/>
            <a:ext cx="5461159" cy="303087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3A6DE60-C86B-4072-8152-BF7B7403B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715064"/>
            <a:ext cx="7994690" cy="3426296"/>
          </a:xfrm>
          <a:prstGeom prst="rect">
            <a:avLst/>
          </a:prstGeom>
        </p:spPr>
      </p:pic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819150" y="85224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+mj-lt"/>
                <a:ea typeface="+mn-ea"/>
              </a:rPr>
              <a:t>罚参数的更新</a:t>
            </a:r>
            <a:endParaRPr lang="en-US" altLang="zh-CN" sz="4400" dirty="0">
              <a:solidFill>
                <a:srgbClr val="0070C0"/>
              </a:solidFill>
              <a:latin typeface="+mj-lt"/>
              <a:ea typeface="+mn-ea"/>
            </a:endParaRP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847725" y="2319338"/>
            <a:ext cx="2609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34829" name="Text Box 17"/>
          <p:cNvSpPr txBox="1">
            <a:spLocks noChangeArrowheads="1"/>
          </p:cNvSpPr>
          <p:nvPr/>
        </p:nvSpPr>
        <p:spPr bwMode="auto">
          <a:xfrm>
            <a:off x="951006" y="4889864"/>
            <a:ext cx="56164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0"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</a:t>
            </a:r>
            <a:r>
              <a:rPr kumimoji="0" lang="zh-CN" altLang="en-US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需要</a:t>
            </a:r>
            <a:r>
              <a:rPr kumimoji="0"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更新罚参数</a:t>
            </a:r>
            <a:r>
              <a:rPr kumimoji="0"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不必</a:t>
            </a:r>
            <a:r>
              <a:rPr kumimoji="0"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趋于无穷</a:t>
            </a:r>
            <a:r>
              <a:rPr kumimoji="0"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kumimoji="0"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72" name="Text Box 10"/>
              <p:cNvSpPr txBox="1">
                <a:spLocks noChangeArrowheads="1"/>
              </p:cNvSpPr>
              <p:nvPr/>
            </p:nvSpPr>
            <p:spPr bwMode="auto">
              <a:xfrm>
                <a:off x="939989" y="4039542"/>
                <a:ext cx="745765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marL="342900" indent="-342900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+mn-ea"/>
                  </a:rPr>
                  <a:t>固定罚因子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𝑐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+mn-ea"/>
                  </a:rPr>
                  <a:t>和乘子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𝝀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+mn-ea"/>
                  </a:rPr>
                  <a:t>，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为初始点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+mn-ea"/>
                  </a:rPr>
                  <a:t>求解</a:t>
                </a:r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672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9989" y="4039542"/>
                <a:ext cx="7457655" cy="461665"/>
              </a:xfrm>
              <a:prstGeom prst="rect">
                <a:avLst/>
              </a:prstGeom>
              <a:blipFill>
                <a:blip r:embed="rId5"/>
                <a:stretch>
                  <a:fillRect l="-1062" t="-14667" b="-28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EFE6C89-5DB5-4CCE-8574-16B546202FA1}"/>
                  </a:ext>
                </a:extLst>
              </p:cNvPr>
              <p:cNvSpPr/>
              <p:nvPr/>
            </p:nvSpPr>
            <p:spPr>
              <a:xfrm>
                <a:off x="2029057" y="4422912"/>
                <a:ext cx="6163937" cy="5728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zh-CN" altLang="en-US" dirty="0">
                    <a:solidFill>
                      <a:srgbClr val="CC0000"/>
                    </a:solidFill>
                  </a:rPr>
                  <a:t>                                 </a:t>
                </a:r>
                <a:r>
                  <a:rPr lang="en-US" altLang="zh-CN" dirty="0">
                    <a:solidFill>
                      <a:srgbClr val="CC0000"/>
                    </a:solidFill>
                  </a:rPr>
                  <a:t>(*)</a:t>
                </a:r>
                <a:endParaRPr lang="zh-CN" altLang="en-US" dirty="0">
                  <a:solidFill>
                    <a:srgbClr val="CC0000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DEFE6C89-5DB5-4CCE-8574-16B546202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57" y="4422912"/>
                <a:ext cx="6163937" cy="572849"/>
              </a:xfrm>
              <a:prstGeom prst="rect">
                <a:avLst/>
              </a:prstGeom>
              <a:blipFill>
                <a:blip r:embed="rId6"/>
                <a:stretch>
                  <a:fillRect t="-8511" r="-1484" b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23D2405-6CA8-46E0-AEBE-B50ED94B2141}"/>
                  </a:ext>
                </a:extLst>
              </p:cNvPr>
              <p:cNvSpPr/>
              <p:nvPr/>
            </p:nvSpPr>
            <p:spPr>
              <a:xfrm>
                <a:off x="1256943" y="5277313"/>
                <a:ext cx="7277457" cy="1236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+mn-ea"/>
                  </a:rPr>
                  <a:t>若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+mn-ea"/>
                  </a:rPr>
                  <a:t>(*)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+mn-ea"/>
                  </a:rPr>
                  <a:t>的解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𝒙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+mn-ea"/>
                  </a:rPr>
                  <a:t>的可行性比当前点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+mn-ea"/>
                  </a:rPr>
                  <a:t>的变好，即</a:t>
                </a:r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𝒉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box>
                      <m:box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+mn-ea"/>
                  </a:rPr>
                  <a:t>，</a:t>
                </a:r>
                <a:endParaRPr lang="en-US" altLang="zh-CN" dirty="0">
                  <a:solidFill>
                    <a:schemeClr val="tx1"/>
                  </a:solidFill>
                  <a:latin typeface="+mj-lt"/>
                  <a:ea typeface="+mn-ea"/>
                </a:endParaRPr>
              </a:p>
              <a:p>
                <a:r>
                  <a:rPr lang="zh-CN" altLang="en-US" dirty="0">
                    <a:solidFill>
                      <a:srgbClr val="C00000"/>
                    </a:solidFill>
                    <a:latin typeface="+mj-lt"/>
                    <a:ea typeface="+mn-ea"/>
                  </a:rPr>
                  <a:t>更新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+mn-ea"/>
                  </a:rPr>
                  <a:t>乘子并保持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𝑐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+mj-lt"/>
                    <a:ea typeface="+mn-ea"/>
                  </a:rPr>
                  <a:t>不变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+mn-ea"/>
                  </a:rPr>
                  <a:t>；否则，</a:t>
                </a:r>
                <a:r>
                  <a:rPr lang="zh-CN" altLang="en-US" dirty="0">
                    <a:solidFill>
                      <a:srgbClr val="7030A0"/>
                    </a:solidFill>
                    <a:latin typeface="+mj-lt"/>
                    <a:ea typeface="+mn-ea"/>
                  </a:rPr>
                  <a:t>增大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+mn-ea"/>
                  </a:rPr>
                  <a:t>继续求解</a:t>
                </a:r>
                <a:r>
                  <a:rPr lang="en-US" altLang="zh-CN" dirty="0">
                    <a:solidFill>
                      <a:srgbClr val="CC0000"/>
                    </a:solidFill>
                  </a:rPr>
                  <a:t>(*)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+mn-ea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+mj-lt"/>
                  <a:ea typeface="+mn-ea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23D2405-6CA8-46E0-AEBE-B50ED94B2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943" y="5277313"/>
                <a:ext cx="7277457" cy="1236300"/>
              </a:xfrm>
              <a:prstGeom prst="rect">
                <a:avLst/>
              </a:prstGeom>
              <a:blipFill>
                <a:blip r:embed="rId7"/>
                <a:stretch>
                  <a:fillRect l="-1256" t="-5419" b="-108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A55CD868-32AF-4519-B002-54F29861995C}"/>
              </a:ext>
            </a:extLst>
          </p:cNvPr>
          <p:cNvSpPr txBox="1"/>
          <p:nvPr/>
        </p:nvSpPr>
        <p:spPr>
          <a:xfrm>
            <a:off x="1256942" y="1616488"/>
            <a:ext cx="5551481" cy="314193"/>
          </a:xfrm>
          <a:prstGeom prst="rect">
            <a:avLst/>
          </a:prstGeom>
          <a:solidFill>
            <a:srgbClr val="92D050">
              <a:alpha val="54000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sz="16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9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交替方向乘子法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Alternating Direction Method of Multipliers</a:t>
            </a:r>
            <a:b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88832" cy="17526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Stephen Boyd, Neal Parikh, Eric Chu,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Borja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Peleato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Jonathan Eckstein,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Optimization and Statistical Learning via the Alternating Direction</a:t>
            </a:r>
          </a:p>
          <a:p>
            <a:pPr algn="l"/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of Multipliers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Foundations and Trends in Machine Learning, 2010, Vol. 3, No. 1, pp.1–122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469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7" y="1690687"/>
            <a:ext cx="7246937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431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43573"/>
            <a:ext cx="7618413" cy="559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8929CE9-AF26-4575-AB29-396DCEFF6102}"/>
              </a:ext>
            </a:extLst>
          </p:cNvPr>
          <p:cNvSpPr txBox="1"/>
          <p:nvPr/>
        </p:nvSpPr>
        <p:spPr>
          <a:xfrm>
            <a:off x="4378960" y="4246880"/>
            <a:ext cx="139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SnapVX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0547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298"/>
            <a:ext cx="82296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kumimoji="1" lang="zh-CN" altLang="en-US" kern="1200" dirty="0">
                <a:solidFill>
                  <a:srgbClr val="0070C0"/>
                </a:solidFill>
                <a:ea typeface="+mn-ea"/>
              </a:rPr>
              <a:t>可分离凸优化问题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83768" y="1772816"/>
                <a:ext cx="4021614" cy="1024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unc>
                              <m:func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minimize</m:t>
                                    </m:r>
                                  </m:e>
                                  <m:lim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ℝ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𝒚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ℝ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</m:lim>
                                </m:limLow>
                              </m:fName>
                              <m:e/>
                            </m:func>
                          </m:e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𝒚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subject</m:t>
                            </m:r>
                            <m:r>
                              <a:rPr lang="en-US" altLang="zh-CN" sz="24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to</m:t>
                            </m:r>
                          </m:e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𝑨𝒙</m:t>
                            </m:r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𝑩𝒚</m:t>
                            </m:r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1772816"/>
                <a:ext cx="4021614" cy="10245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72395" y="2787229"/>
                <a:ext cx="7632848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  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𝑩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𝑘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,  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𝑔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𝒚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是凸函数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395" y="2787229"/>
                <a:ext cx="7632848" cy="468205"/>
              </a:xfrm>
              <a:prstGeom prst="rect">
                <a:avLst/>
              </a:prstGeom>
              <a:blipFill>
                <a:blip r:embed="rId4"/>
                <a:stretch>
                  <a:fillRect l="-1278" t="-12987" r="-80" b="-24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95332" y="1322168"/>
            <a:ext cx="3310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考虑凸优化问题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8303" y="2036285"/>
            <a:ext cx="1207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(6.8.7)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19004" y="3401294"/>
            <a:ext cx="7580986" cy="1067110"/>
            <a:chOff x="1115616" y="3401294"/>
            <a:chExt cx="7580986" cy="1067110"/>
          </a:xfrm>
        </p:grpSpPr>
        <p:sp>
          <p:nvSpPr>
            <p:cNvPr id="8" name="TextBox 7"/>
            <p:cNvSpPr txBox="1"/>
            <p:nvPr/>
          </p:nvSpPr>
          <p:spPr>
            <a:xfrm>
              <a:off x="1115616" y="3401294"/>
              <a:ext cx="4965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问题</a:t>
              </a:r>
              <a:r>
                <a:rPr lang="en-US" altLang="zh-CN" dirty="0">
                  <a:cs typeface="Times New Roman" panose="02020603050405020304" pitchFamily="18" charset="0"/>
                </a:rPr>
                <a:t>(6.8.7)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的增广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Lagrange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函数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1115616" y="3965831"/>
                  <a:ext cx="7580986" cy="50257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zh-CN" alt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𝝀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𝝀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𝑨𝒙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𝑩𝒚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𝒄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en-US" altLang="zh-CN" sz="2000" dirty="0">
                      <a:solidFill>
                        <a:srgbClr val="7030A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𝑨𝒙</m:t>
                              </m:r>
                              <m:r>
                                <a:rPr lang="en-US" altLang="zh-CN" sz="2000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sz="2000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𝑩𝒚</m:t>
                              </m:r>
                              <m:r>
                                <a:rPr lang="en-US" altLang="zh-CN" sz="2000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endParaRPr lang="zh-CN" altLang="en-US" sz="20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616" y="3965831"/>
                  <a:ext cx="7580986" cy="502573"/>
                </a:xfrm>
                <a:prstGeom prst="rect">
                  <a:avLst/>
                </a:prstGeom>
                <a:blipFill>
                  <a:blip r:embed="rId5"/>
                  <a:stretch>
                    <a:fillRect b="-36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510297" y="5778810"/>
                <a:ext cx="50274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𝝀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𝝀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𝑨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𝑩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297" y="5778810"/>
                <a:ext cx="5027467" cy="461665"/>
              </a:xfrm>
              <a:prstGeom prst="rect">
                <a:avLst/>
              </a:prstGeom>
              <a:blipFill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752053" y="4581128"/>
            <a:ext cx="6556249" cy="1117576"/>
            <a:chOff x="1115614" y="4581128"/>
            <a:chExt cx="6556249" cy="11175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1667673" y="4991844"/>
                  <a:ext cx="5651611" cy="7068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≔</m:t>
                        </m:r>
                        <m:r>
                          <a:rPr lang="en-US" altLang="zh-CN" sz="28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𝐚𝐫𝐠</m:t>
                        </m:r>
                        <m:func>
                          <m:func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7673" y="4991844"/>
                  <a:ext cx="5651611" cy="70686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115614" y="4581128"/>
                  <a:ext cx="655624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Ø"/>
                  </a:pP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求解</a:t>
                  </a:r>
                  <a:r>
                    <a:rPr lang="en-US" altLang="zh-CN" dirty="0">
                      <a:cs typeface="Times New Roman" panose="02020603050405020304" pitchFamily="18" charset="0"/>
                    </a:rPr>
                    <a:t>(6.8.7)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的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0030101010101" pitchFamily="2" charset="-122"/>
                      <a:ea typeface="黑体" panose="02010600030101010101" pitchFamily="2" charset="-122"/>
                    </a:rPr>
                    <a:t>乘子法：已知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0030101010101" pitchFamily="2" charset="-122"/>
                        </a:rPr>
                        <m:t>𝑐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0030101010101" pitchFamily="2" charset="-122"/>
                        </a:rPr>
                        <m:t>&gt;0, 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0030101010101" pitchFamily="2" charset="-122"/>
                        </a:rPr>
                        <m:t>, 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0030101010101" pitchFamily="2" charset="-122"/>
                        </a:rPr>
                        <m:t>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0030101010101" pitchFamily="2" charset="-122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0030101010101" pitchFamily="2" charset="-122"/>
                        </a:rPr>
                        <m:t>=0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黑体" panose="02010600030101010101" pitchFamily="2" charset="-122"/>
                      <a:ea typeface="黑体" panose="02010600030101010101" pitchFamily="2" charset="-122"/>
                    </a:rPr>
                    <a:t>,</a:t>
                  </a:r>
                  <a:endParaRPr lang="zh-CN" altLang="en-US" dirty="0">
                    <a:solidFill>
                      <a:schemeClr val="tx1"/>
                    </a:solidFill>
                    <a:latin typeface="黑体" panose="02010600030101010101" pitchFamily="2" charset="-122"/>
                    <a:ea typeface="黑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614" y="4581128"/>
                  <a:ext cx="6556249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1208" t="-14474" r="-1208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6B71991-DDAC-436A-A269-A2FDA483880E}"/>
              </a:ext>
            </a:extLst>
          </p:cNvPr>
          <p:cNvGrpSpPr/>
          <p:nvPr/>
        </p:nvGrpSpPr>
        <p:grpSpPr>
          <a:xfrm>
            <a:off x="6917166" y="4392366"/>
            <a:ext cx="1934883" cy="1567815"/>
            <a:chOff x="6917166" y="4392366"/>
            <a:chExt cx="1758617" cy="15678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EF3CE503-59F4-4520-A5D8-4D3FAFD72ECA}"/>
                    </a:ext>
                  </a:extLst>
                </p:cNvPr>
                <p:cNvSpPr txBox="1"/>
                <p:nvPr/>
              </p:nvSpPr>
              <p:spPr>
                <a:xfrm>
                  <a:off x="6917166" y="4944518"/>
                  <a:ext cx="1758617" cy="1015663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tx1"/>
                      </a:solidFill>
                      <a:latin typeface="+mj-lt"/>
                      <a:ea typeface="黑体" panose="02010609060101010101" pitchFamily="49" charset="-122"/>
                    </a:rPr>
                    <a:t>二次惩罚项使得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zh-CN" altLang="en-US" sz="2000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关于</a:t>
                  </a:r>
                  <a14:m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</m:t>
                      </m:r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𝒚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a14:m>
                  <a:r>
                    <a:rPr lang="zh-CN" altLang="en-US" sz="2000" dirty="0">
                      <a:solidFill>
                        <a:srgbClr val="C00000"/>
                      </a:solidFill>
                      <a:ea typeface="黑体" panose="02010609060101010101" pitchFamily="49" charset="-122"/>
                    </a:rPr>
                    <a:t>不可分离</a:t>
                  </a:r>
                  <a:endParaRPr lang="zh-CN" altLang="en-US" sz="2000" dirty="0">
                    <a:solidFill>
                      <a:srgbClr val="C00000"/>
                    </a:solidFill>
                    <a:latin typeface="+mj-lt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EF3CE503-59F4-4520-A5D8-4D3FAFD72E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7166" y="4944518"/>
                  <a:ext cx="1758617" cy="1015663"/>
                </a:xfrm>
                <a:prstGeom prst="rect">
                  <a:avLst/>
                </a:prstGeom>
                <a:blipFill>
                  <a:blip r:embed="rId9"/>
                  <a:stretch>
                    <a:fillRect l="-3470" t="-2994" b="-83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箭头: 下 14">
              <a:extLst>
                <a:ext uri="{FF2B5EF4-FFF2-40B4-BE49-F238E27FC236}">
                  <a16:creationId xmlns:a16="http://schemas.microsoft.com/office/drawing/2014/main" id="{1C5CF5BF-E110-48B7-873C-36F01B5E6FDA}"/>
                </a:ext>
              </a:extLst>
            </p:cNvPr>
            <p:cNvSpPr/>
            <p:nvPr/>
          </p:nvSpPr>
          <p:spPr bwMode="auto">
            <a:xfrm rot="10800000">
              <a:off x="7398422" y="4392366"/>
              <a:ext cx="240993" cy="502574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D4F037A-29A1-47B9-8F95-E4A48013DC2C}"/>
                  </a:ext>
                </a:extLst>
              </p:cNvPr>
              <p:cNvSpPr/>
              <p:nvPr/>
            </p:nvSpPr>
            <p:spPr>
              <a:xfrm>
                <a:off x="4601211" y="1076698"/>
                <a:ext cx="3496187" cy="707886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(6.8.7)</a:t>
                </a:r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的</a:t>
                </a:r>
                <a:r>
                  <a:rPr lang="en-US" altLang="zh-CN" sz="2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Lagrange</a:t>
                </a:r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函数关于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𝒚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是</a:t>
                </a:r>
                <a:r>
                  <a:rPr lang="zh-CN" altLang="en-US" sz="2000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可分离</a:t>
                </a:r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的！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D4F037A-29A1-47B9-8F95-E4A48013D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211" y="1076698"/>
                <a:ext cx="3496187" cy="707886"/>
              </a:xfrm>
              <a:prstGeom prst="rect">
                <a:avLst/>
              </a:prstGeom>
              <a:blipFill>
                <a:blip r:embed="rId10"/>
                <a:stretch>
                  <a:fillRect l="-1920" t="-6897" b="-12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7549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2818"/>
            <a:ext cx="82296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kumimoji="1" lang="zh-CN" altLang="en-US" kern="1200" dirty="0">
                <a:solidFill>
                  <a:srgbClr val="0070C0"/>
                </a:solidFill>
                <a:ea typeface="+mn-ea"/>
              </a:rPr>
              <a:t>交替方向乘子法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092786" y="4410177"/>
                <a:ext cx="4062651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𝐚𝐫𝐠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𝐦𝐢𝐧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786" y="4410177"/>
                <a:ext cx="4062651" cy="572849"/>
              </a:xfrm>
              <a:prstGeom prst="rect">
                <a:avLst/>
              </a:prstGeom>
              <a:blipFill>
                <a:blip r:embed="rId4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110503" y="5655328"/>
                <a:ext cx="49912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𝝀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𝝀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𝑨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0030101010101" pitchFamily="2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0030101010101" pitchFamily="2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𝑩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0030101010101" pitchFamily="2" charset="-122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0030101010101" pitchFamily="2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0030101010101" pitchFamily="2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503" y="5655328"/>
                <a:ext cx="4991238" cy="461665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103803" y="5079131"/>
                <a:ext cx="4362413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  <m:t>𝒚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0030101010101" pitchFamily="2" charset="-122"/>
                        </a:rPr>
                        <m:t>=</m:t>
                      </m:r>
                      <m:r>
                        <a:rPr lang="en-US" altLang="zh-CN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𝐚𝐫𝐠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𝐦𝐢𝐧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0030101010101" pitchFamily="2" charset="-122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0030101010101" pitchFamily="2" charset="-122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03" y="5079131"/>
                <a:ext cx="4362413" cy="619016"/>
              </a:xfrm>
              <a:prstGeom prst="rect">
                <a:avLst/>
              </a:prstGeom>
              <a:blipFill>
                <a:blip r:embed="rId6"/>
                <a:stretch>
                  <a:fillRect b="-4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2">
            <a:extLst>
              <a:ext uri="{FF2B5EF4-FFF2-40B4-BE49-F238E27FC236}">
                <a16:creationId xmlns:a16="http://schemas.microsoft.com/office/drawing/2014/main" id="{DBE0B1FE-8012-4FB5-989C-8B05FF9DA71C}"/>
              </a:ext>
            </a:extLst>
          </p:cNvPr>
          <p:cNvSpPr txBox="1"/>
          <p:nvPr/>
        </p:nvSpPr>
        <p:spPr>
          <a:xfrm>
            <a:off x="906292" y="3447469"/>
            <a:ext cx="4362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求解</a:t>
            </a:r>
            <a:r>
              <a:rPr lang="en-US" altLang="zh-CN" dirty="0">
                <a:cs typeface="Times New Roman" panose="02020603050405020304" pitchFamily="18" charset="0"/>
              </a:rPr>
              <a:t>(6.8.7)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chemeClr val="tx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交替方向乘子法</a:t>
            </a:r>
            <a:endParaRPr lang="en-US" altLang="zh-CN" dirty="0">
              <a:solidFill>
                <a:schemeClr val="tx1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6EED7CD-2C2B-46D3-B6B6-22D528279631}"/>
                  </a:ext>
                </a:extLst>
              </p:cNvPr>
              <p:cNvSpPr/>
              <p:nvPr/>
            </p:nvSpPr>
            <p:spPr>
              <a:xfrm>
                <a:off x="1510297" y="2484761"/>
                <a:ext cx="50274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𝝀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𝝀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𝑨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𝑩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6EED7CD-2C2B-46D3-B6B6-22D5282796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297" y="2484761"/>
                <a:ext cx="5027467" cy="461665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0F93499B-6FC8-4D27-B44B-32C98F208726}"/>
              </a:ext>
            </a:extLst>
          </p:cNvPr>
          <p:cNvGrpSpPr/>
          <p:nvPr/>
        </p:nvGrpSpPr>
        <p:grpSpPr>
          <a:xfrm>
            <a:off x="906292" y="1287079"/>
            <a:ext cx="6203669" cy="1117576"/>
            <a:chOff x="1115615" y="4581128"/>
            <a:chExt cx="6203669" cy="11175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BC7FA524-74D2-45D5-8138-8C2F9A938E77}"/>
                    </a:ext>
                  </a:extLst>
                </p:cNvPr>
                <p:cNvSpPr/>
                <p:nvPr/>
              </p:nvSpPr>
              <p:spPr>
                <a:xfrm>
                  <a:off x="1667673" y="4991844"/>
                  <a:ext cx="5651611" cy="70686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≔</m:t>
                        </m:r>
                        <m:r>
                          <a:rPr lang="en-US" altLang="zh-CN" sz="28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𝐚𝐫𝐠</m:t>
                        </m:r>
                        <m:func>
                          <m:func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sz="28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7673" y="4991844"/>
                  <a:ext cx="5651611" cy="70686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">
                  <a:extLst>
                    <a:ext uri="{FF2B5EF4-FFF2-40B4-BE49-F238E27FC236}">
                      <a16:creationId xmlns:a16="http://schemas.microsoft.com/office/drawing/2014/main" id="{0F2AFE9F-E76E-43B5-8366-904EF14D63B9}"/>
                    </a:ext>
                  </a:extLst>
                </p:cNvPr>
                <p:cNvSpPr txBox="1"/>
                <p:nvPr/>
              </p:nvSpPr>
              <p:spPr>
                <a:xfrm>
                  <a:off x="1115615" y="4581128"/>
                  <a:ext cx="469027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黑体" panose="02010600030101010101" pitchFamily="2" charset="-122"/>
                      <a:ea typeface="黑体" panose="02010600030101010101" pitchFamily="2" charset="-122"/>
                    </a:rPr>
                    <a:t>乘子法：已知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0030101010101" pitchFamily="2" charset="-122"/>
                        </a:rPr>
                        <m:t>𝑐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0030101010101" pitchFamily="2" charset="-122"/>
                        </a:rPr>
                        <m:t>&gt;0, 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0030101010101" pitchFamily="2" charset="-122"/>
                        </a:rPr>
                        <m:t>, 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0030101010101" pitchFamily="2" charset="-122"/>
                        </a:rPr>
                        <m:t>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0030101010101" pitchFamily="2" charset="-122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0030101010101" pitchFamily="2" charset="-122"/>
                        </a:rPr>
                        <m:t>=0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黑体" panose="02010600030101010101" pitchFamily="2" charset="-122"/>
                      <a:ea typeface="黑体" panose="02010600030101010101" pitchFamily="2" charset="-122"/>
                    </a:rPr>
                    <a:t>,</a:t>
                  </a:r>
                  <a:endParaRPr lang="zh-CN" altLang="en-US" dirty="0">
                    <a:solidFill>
                      <a:schemeClr val="tx1"/>
                    </a:solidFill>
                    <a:latin typeface="黑体" panose="02010600030101010101" pitchFamily="2" charset="-122"/>
                    <a:ea typeface="黑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3" name="TextBox 2">
                  <a:extLst>
                    <a:ext uri="{FF2B5EF4-FFF2-40B4-BE49-F238E27FC236}">
                      <a16:creationId xmlns:a16="http://schemas.microsoft.com/office/drawing/2014/main" id="{0F2AFE9F-E76E-43B5-8366-904EF14D6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615" y="4581128"/>
                  <a:ext cx="4690277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2081"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6521E8D-3B7F-4838-8A49-74684FD52269}"/>
                  </a:ext>
                </a:extLst>
              </p:cNvPr>
              <p:cNvSpPr/>
              <p:nvPr/>
            </p:nvSpPr>
            <p:spPr>
              <a:xfrm>
                <a:off x="906292" y="3954133"/>
                <a:ext cx="37175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0030101010101" pitchFamily="2" charset="-122"/>
                      </a:rPr>
                      <m:t>𝑐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0030101010101" pitchFamily="2" charset="-122"/>
                      </a:rPr>
                      <m:t>&gt;0,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0030101010101" pitchFamily="2" charset="-122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0030101010101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0030101010101" pitchFamily="2" charset="-122"/>
                      </a:rPr>
                      <m:t>, 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0030101010101" pitchFamily="2" charset="-122"/>
                      </a:rPr>
                      <m:t>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0030101010101" pitchFamily="2" charset="-122"/>
                      </a:rPr>
                      <m:t>𝑘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0030101010101" pitchFamily="2" charset="-122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0030101010101" pitchFamily="2" charset="-122"/>
                    <a:ea typeface="黑体" panose="02010600030101010101" pitchFamily="2" charset="-122"/>
                  </a:rPr>
                  <a:t>,</a:t>
                </a:r>
                <a:endParaRPr lang="zh-CN" altLang="en-US" dirty="0">
                  <a:solidFill>
                    <a:schemeClr val="tx1"/>
                  </a:solidFill>
                  <a:latin typeface="黑体" panose="02010600030101010101" pitchFamily="2" charset="-122"/>
                  <a:ea typeface="黑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B6521E8D-3B7F-4838-8A49-74684FD52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92" y="3954133"/>
                <a:ext cx="3717556" cy="461665"/>
              </a:xfrm>
              <a:prstGeom prst="rect">
                <a:avLst/>
              </a:prstGeom>
              <a:blipFill>
                <a:blip r:embed="rId10"/>
                <a:stretch>
                  <a:fillRect l="-2623" t="-14667" r="-147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C415B8B-958D-478B-A749-F6A12A277A29}"/>
                  </a:ext>
                </a:extLst>
              </p:cNvPr>
              <p:cNvSpPr txBox="1"/>
              <p:nvPr/>
            </p:nvSpPr>
            <p:spPr>
              <a:xfrm>
                <a:off x="6046833" y="3543897"/>
                <a:ext cx="2469206" cy="1569660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固定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，仅执行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交替方向法一轮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来近似极小化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C415B8B-958D-478B-A749-F6A12A277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833" y="3543897"/>
                <a:ext cx="2469206" cy="1569660"/>
              </a:xfrm>
              <a:prstGeom prst="rect">
                <a:avLst/>
              </a:prstGeom>
              <a:blipFill>
                <a:blip r:embed="rId11"/>
                <a:stretch>
                  <a:fillRect l="-3951" t="-4264" r="-988" b="-3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5574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3" grpId="0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248"/>
            <a:ext cx="82296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kumimoji="1" lang="en-US" altLang="zh-CN" kern="1200" dirty="0">
                <a:solidFill>
                  <a:srgbClr val="0070C0"/>
                </a:solidFill>
                <a:ea typeface="+mn-ea"/>
              </a:rPr>
              <a:t>LASSO</a:t>
            </a:r>
            <a:r>
              <a:rPr kumimoji="1" lang="zh-CN" altLang="en-US" kern="1200" dirty="0">
                <a:solidFill>
                  <a:srgbClr val="0070C0"/>
                </a:solidFill>
                <a:ea typeface="+mn-ea"/>
              </a:rPr>
              <a:t>问题的交替方向乘子法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72592" y="1904380"/>
                <a:ext cx="64807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𝒃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zh-CN" alt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是正则化参数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92" y="1904380"/>
                <a:ext cx="648072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505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51385" y="1222152"/>
            <a:ext cx="248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考虑凸优化问题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29150" y="1269008"/>
            <a:ext cx="1152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(6.8.8)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060531" y="4452010"/>
                <a:ext cx="6683048" cy="662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003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𝑨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𝑰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𝑻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𝒃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))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531" y="4452010"/>
                <a:ext cx="6683048" cy="6628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236803" y="5728134"/>
                <a:ext cx="39117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  <m:t>𝒖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  <m:t>𝒖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0030101010101" pitchFamily="2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0030101010101" pitchFamily="2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0030101010101" pitchFamily="2" charset="-122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0030101010101" pitchFamily="2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0030101010101" pitchFamily="2" charset="-122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803" y="5728134"/>
                <a:ext cx="3911712" cy="461665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63652" y="1053666"/>
                <a:ext cx="4386778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min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imize</m:t>
                              </m:r>
                              <m:r>
                                <a:rPr lang="en-US" altLang="zh-CN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  <m:lim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zh-CN" alt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652" y="1053666"/>
                <a:ext cx="4386778" cy="7838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51415" y="3752541"/>
                <a:ext cx="7668061" cy="7664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𝒚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𝝀</m:t>
                          </m:r>
                        </m:e>
                      </m: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zh-CN" sz="2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  <m: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zh-CN" alt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𝜏</m:t>
                      </m:r>
                      <m:sSub>
                        <m:sSub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𝒚</m:t>
                              </m:r>
                            </m:e>
                          </m:d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𝝀</m:t>
                          </m:r>
                        </m:e>
                        <m:sup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2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15" y="3752541"/>
                <a:ext cx="7668061" cy="7664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/>
          <p:cNvGrpSpPr/>
          <p:nvPr/>
        </p:nvGrpSpPr>
        <p:grpSpPr>
          <a:xfrm>
            <a:off x="1251186" y="5172823"/>
            <a:ext cx="7094895" cy="517699"/>
            <a:chOff x="1107965" y="5205874"/>
            <a:chExt cx="7094895" cy="5176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1107965" y="5205874"/>
                  <a:ext cx="3410806" cy="4948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0030101010101" pitchFamily="2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0030101010101" pitchFamily="2" charset="-122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0030101010101" pitchFamily="2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𝜏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0030101010101" pitchFamily="2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0030101010101" pitchFamily="2" charset="-122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0030101010101" pitchFamily="2" charset="-122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0030101010101" pitchFamily="2" charset="-122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0030101010101" pitchFamily="2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965" y="5205874"/>
                  <a:ext cx="3410806" cy="494815"/>
                </a:xfrm>
                <a:prstGeom prst="rect">
                  <a:avLst/>
                </a:prstGeom>
                <a:blipFill>
                  <a:blip r:embed="rId10"/>
                  <a:stretch>
                    <a:fillRect b="-123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318269" y="5229014"/>
                  <a:ext cx="3884591" cy="4945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，其中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𝜌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zh-CN" altLang="en-US" sz="24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是软阈值算子</a:t>
                  </a: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8269" y="5229014"/>
                  <a:ext cx="3884591" cy="494559"/>
                </a:xfrm>
                <a:prstGeom prst="rect">
                  <a:avLst/>
                </a:prstGeom>
                <a:blipFill>
                  <a:blip r:embed="rId11"/>
                  <a:stretch>
                    <a:fillRect l="-2512" t="-13580" b="-172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980092" y="5733256"/>
                <a:ext cx="26642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7030A0"/>
                        </a:solidFill>
                        <a:latin typeface="Cambria Math"/>
                      </a:rPr>
                      <m:t>𝒖</m:t>
                    </m:r>
                    <m:r>
                      <a:rPr lang="en-US" altLang="zh-CN" sz="2400" b="1" i="1" smtClean="0">
                        <a:solidFill>
                          <a:srgbClr val="7030A0"/>
                        </a:solidFill>
                        <a:latin typeface="Cambria Math"/>
                      </a:rPr>
                      <m:t>=</m:t>
                    </m:r>
                    <m:r>
                      <a:rPr lang="zh-CN" altLang="en-US" sz="2400" b="1" i="1" smtClean="0">
                        <a:solidFill>
                          <a:srgbClr val="7030A0"/>
                        </a:solidFill>
                        <a:latin typeface="Cambria Math"/>
                      </a:rPr>
                      <m:t>𝝀</m:t>
                    </m:r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/>
                      </a:rPr>
                      <m:t>/</m:t>
                    </m:r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092" y="5733256"/>
                <a:ext cx="2664296" cy="461665"/>
              </a:xfrm>
              <a:prstGeom prst="rect">
                <a:avLst/>
              </a:prstGeom>
              <a:blipFill>
                <a:blip r:embed="rId12"/>
                <a:stretch>
                  <a:fillRect l="-3661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/>
          <p:cNvGrpSpPr/>
          <p:nvPr/>
        </p:nvGrpSpPr>
        <p:grpSpPr>
          <a:xfrm>
            <a:off x="713286" y="2425328"/>
            <a:ext cx="7763127" cy="1304329"/>
            <a:chOff x="1131557" y="2425328"/>
            <a:chExt cx="7344856" cy="1304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324369" y="2425328"/>
                  <a:ext cx="4915769" cy="1194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minimize</m:t>
                                      </m:r>
                                    </m:e>
                                    <m:lim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ℝ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  <m: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ℝ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/>
                              </m:func>
                            </m:e>
                            <m:e>
                              <m:f>
                                <m:fPr>
                                  <m:ctrlP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  <m:r>
                                        <a:rPr lang="en-US" altLang="zh-CN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zh-CN" alt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𝜏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𝒚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subject</m:t>
                              </m:r>
                              <m:r>
                                <a:rPr lang="en-US" altLang="zh-CN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to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𝒚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369" y="2425328"/>
                  <a:ext cx="4915769" cy="119436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7462635" y="2616076"/>
              <a:ext cx="10137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cs typeface="Times New Roman" panose="02020603050405020304" pitchFamily="18" charset="0"/>
                </a:rPr>
                <a:t>(6.8.9)</a:t>
              </a:r>
              <a:endParaRPr lang="zh-CN" altLang="en-US" dirty="0">
                <a:cs typeface="Times New Roman" panose="02020603050405020304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31557" y="2529328"/>
              <a:ext cx="12126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cs typeface="Times New Roman" panose="02020603050405020304" pitchFamily="18" charset="0"/>
                </a:rPr>
                <a:t>(6.8.8)</a:t>
              </a:r>
              <a:endParaRPr lang="zh-CN" altLang="en-US" dirty="0">
                <a:cs typeface="Times New Roman" panose="02020603050405020304" pitchFamily="18" charset="0"/>
              </a:endParaRPr>
            </a:p>
            <a:p>
              <a:r>
                <a: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的等价表述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3571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1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739" y="-19590"/>
            <a:ext cx="88392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kumimoji="1" lang="en-US" altLang="zh-CN" kern="1200" dirty="0">
                <a:solidFill>
                  <a:srgbClr val="0070C0"/>
                </a:solidFill>
                <a:ea typeface="+mn-ea"/>
              </a:rPr>
              <a:t>LASSO</a:t>
            </a:r>
            <a:r>
              <a:rPr kumimoji="1" lang="zh-CN" altLang="en-US" kern="1200" dirty="0">
                <a:solidFill>
                  <a:srgbClr val="0070C0"/>
                </a:solidFill>
                <a:ea typeface="+mn-ea"/>
              </a:rPr>
              <a:t>问题的交替方向乘子法</a:t>
            </a:r>
            <a:r>
              <a:rPr kumimoji="1" lang="en-US" altLang="zh-CN" kern="1200" dirty="0">
                <a:solidFill>
                  <a:srgbClr val="0070C0"/>
                </a:solidFill>
                <a:ea typeface="+mn-ea"/>
              </a:rPr>
              <a:t>(</a:t>
            </a:r>
            <a:r>
              <a:rPr kumimoji="1" lang="zh-CN" altLang="en-US" kern="1200" dirty="0">
                <a:solidFill>
                  <a:srgbClr val="0070C0"/>
                </a:solidFill>
                <a:ea typeface="+mn-ea"/>
              </a:rPr>
              <a:t>续</a:t>
            </a:r>
            <a:r>
              <a:rPr kumimoji="1" lang="en-US" altLang="zh-CN" kern="1200" dirty="0">
                <a:solidFill>
                  <a:srgbClr val="0070C0"/>
                </a:solidFill>
                <a:ea typeface="+mn-ea"/>
              </a:rPr>
              <a:t>1)</a:t>
            </a:r>
            <a:endParaRPr kumimoji="1" lang="zh-CN" altLang="en-US" kern="1200" dirty="0">
              <a:solidFill>
                <a:srgbClr val="0070C0"/>
              </a:solidFill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D6C6982-6462-4178-86C7-9D65E717C0A7}"/>
                  </a:ext>
                </a:extLst>
              </p:cNvPr>
              <p:cNvSpPr/>
              <p:nvPr/>
            </p:nvSpPr>
            <p:spPr>
              <a:xfrm>
                <a:off x="859691" y="1261501"/>
                <a:ext cx="4196983" cy="572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0030101010101" pitchFamily="2" charset="-122"/>
                        </a:rPr>
                        <m:t>=</m:t>
                      </m:r>
                      <m:r>
                        <a:rPr lang="en-US" altLang="zh-CN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𝐚𝐫𝐠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𝐦𝐢𝐧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D6C6982-6462-4178-86C7-9D65E717C0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91" y="1261501"/>
                <a:ext cx="4196983" cy="572849"/>
              </a:xfrm>
              <a:prstGeom prst="rect">
                <a:avLst/>
              </a:prstGeom>
              <a:blipFill>
                <a:blip r:embed="rId2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E478F62-172F-492D-B9E1-6346F1A143FB}"/>
                  </a:ext>
                </a:extLst>
              </p:cNvPr>
              <p:cNvSpPr/>
              <p:nvPr/>
            </p:nvSpPr>
            <p:spPr>
              <a:xfrm>
                <a:off x="439638" y="1720500"/>
                <a:ext cx="8252131" cy="7261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d>
                        <m:d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200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b="1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𝑨𝒙</m:t>
                              </m:r>
                              <m:r>
                                <a:rPr lang="en-US" altLang="zh-CN" sz="2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  <m: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zh-CN" alt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𝜏</m:t>
                      </m:r>
                      <m:sSub>
                        <m:sSub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2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E478F62-172F-492D-B9E1-6346F1A143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38" y="1720500"/>
                <a:ext cx="8252131" cy="7261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AB31371-F4B2-4B2C-B80D-C90017D19E70}"/>
                  </a:ext>
                </a:extLst>
              </p:cNvPr>
              <p:cNvSpPr/>
              <p:nvPr/>
            </p:nvSpPr>
            <p:spPr>
              <a:xfrm>
                <a:off x="1924548" y="2423069"/>
                <a:ext cx="6430350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𝑨𝒙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sz="2000" b="1" i="1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zh-CN" altLang="en-US" sz="2000" i="1">
                          <a:solidFill>
                            <a:schemeClr val="tx1"/>
                          </a:solidFill>
                          <a:latin typeface="Cambria Math"/>
                        </a:rPr>
                        <m:t>𝜏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0030101010101" pitchFamily="2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AB31371-F4B2-4B2C-B80D-C90017D19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548" y="2423069"/>
                <a:ext cx="6430350" cy="668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6DED482-3BCB-433B-9DC1-F5A253725013}"/>
                  </a:ext>
                </a:extLst>
              </p:cNvPr>
              <p:cNvSpPr/>
              <p:nvPr/>
            </p:nvSpPr>
            <p:spPr>
              <a:xfrm>
                <a:off x="850568" y="3281610"/>
                <a:ext cx="6447599" cy="4932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</m:sSubSup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0030101010101" pitchFamily="2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𝑨𝒙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𝒃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0030101010101" pitchFamily="2" charset="-122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6DED482-3BCB-433B-9DC1-F5A2537250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68" y="3281610"/>
                <a:ext cx="6447599" cy="4932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5DAF746-036C-4785-9F10-D94C7527B41A}"/>
                  </a:ext>
                </a:extLst>
              </p:cNvPr>
              <p:cNvSpPr/>
              <p:nvPr/>
            </p:nvSpPr>
            <p:spPr>
              <a:xfrm>
                <a:off x="785257" y="4063649"/>
                <a:ext cx="52801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因为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0030101010101" pitchFamily="2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≻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 dirty="0"/>
                  <a:t>，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5DAF746-036C-4785-9F10-D94C7527B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57" y="4063649"/>
                <a:ext cx="5280163" cy="461665"/>
              </a:xfrm>
              <a:prstGeom prst="rect">
                <a:avLst/>
              </a:prstGeom>
              <a:blipFill>
                <a:blip r:embed="rId6"/>
                <a:stretch>
                  <a:fillRect l="-1848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BF3CAFB-D1E0-45FE-A30F-ABD7118716B7}"/>
                  </a:ext>
                </a:extLst>
              </p:cNvPr>
              <p:cNvSpPr/>
              <p:nvPr/>
            </p:nvSpPr>
            <p:spPr>
              <a:xfrm>
                <a:off x="729381" y="4683120"/>
                <a:ext cx="6176434" cy="476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0030101010101" pitchFamily="2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凸，求驻点可得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0030101010101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0030101010101" pitchFamily="2" charset="-122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0030101010101" pitchFamily="2" charset="-122"/>
                          </a:rPr>
                          <m:t>+1</m:t>
                        </m:r>
                      </m:sub>
                    </m:sSub>
                  </m:oMath>
                </a14:m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BF3CAFB-D1E0-45FE-A30F-ABD711871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81" y="4683120"/>
                <a:ext cx="6176434" cy="476990"/>
              </a:xfrm>
              <a:prstGeom prst="rect">
                <a:avLst/>
              </a:prstGeom>
              <a:blipFill>
                <a:blip r:embed="rId7"/>
                <a:stretch>
                  <a:fillRect l="-1579" t="-14103" b="-217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B68CAEA-D5EE-447C-8CF6-78AD8175E3FF}"/>
                  </a:ext>
                </a:extLst>
              </p:cNvPr>
              <p:cNvSpPr/>
              <p:nvPr/>
            </p:nvSpPr>
            <p:spPr>
              <a:xfrm>
                <a:off x="1654418" y="5147883"/>
                <a:ext cx="493769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0=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𝝀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B68CAEA-D5EE-447C-8CF6-78AD8175E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418" y="5147883"/>
                <a:ext cx="4937698" cy="461665"/>
              </a:xfrm>
              <a:prstGeom prst="rect">
                <a:avLst/>
              </a:prstGeom>
              <a:blipFill>
                <a:blip r:embed="rId8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951D41C7-7F6F-4ED1-BB06-19E8FFCCD4B3}"/>
              </a:ext>
            </a:extLst>
          </p:cNvPr>
          <p:cNvGrpSpPr/>
          <p:nvPr/>
        </p:nvGrpSpPr>
        <p:grpSpPr>
          <a:xfrm>
            <a:off x="980286" y="5554752"/>
            <a:ext cx="5891998" cy="926184"/>
            <a:chOff x="980286" y="5554752"/>
            <a:chExt cx="5891998" cy="926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8">
                  <a:extLst>
                    <a:ext uri="{FF2B5EF4-FFF2-40B4-BE49-F238E27FC236}">
                      <a16:creationId xmlns:a16="http://schemas.microsoft.com/office/drawing/2014/main" id="{C817597E-D8F4-4FFB-9C96-FA670BF61B4F}"/>
                    </a:ext>
                  </a:extLst>
                </p:cNvPr>
                <p:cNvSpPr txBox="1"/>
                <p:nvPr/>
              </p:nvSpPr>
              <p:spPr>
                <a:xfrm>
                  <a:off x="3426235" y="5554752"/>
                  <a:ext cx="18075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令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zh-CN" altLang="en-US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𝝀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/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9" name="TextBox 8">
                  <a:extLst>
                    <a:ext uri="{FF2B5EF4-FFF2-40B4-BE49-F238E27FC236}">
                      <a16:creationId xmlns:a16="http://schemas.microsoft.com/office/drawing/2014/main" id="{C817597E-D8F4-4FFB-9C96-FA670BF61B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6235" y="5554752"/>
                  <a:ext cx="1807526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5051"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0B3D592-CE01-49BD-BFDF-DE0402BE0BC6}"/>
                </a:ext>
              </a:extLst>
            </p:cNvPr>
            <p:cNvGrpSpPr/>
            <p:nvPr/>
          </p:nvGrpSpPr>
          <p:grpSpPr>
            <a:xfrm>
              <a:off x="980286" y="5580589"/>
              <a:ext cx="5891998" cy="900347"/>
              <a:chOff x="980286" y="5580589"/>
              <a:chExt cx="5891998" cy="9003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矩形 11"/>
                  <p:cNvSpPr/>
                  <p:nvPr/>
                </p:nvSpPr>
                <p:spPr>
                  <a:xfrm>
                    <a:off x="980286" y="5899558"/>
                    <a:ext cx="5891998" cy="58137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0030101010101" pitchFamily="2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0030101010101" pitchFamily="2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0030101010101" pitchFamily="2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𝑨</m:t>
                                      </m:r>
                                    </m:e>
                                    <m:sup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𝑨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𝑰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𝒃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0030101010101" pitchFamily="2" charset="-122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0030101010101" pitchFamily="2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))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矩形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0286" y="5899558"/>
                    <a:ext cx="5891998" cy="58137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231A5A30-DEB3-4A56-A779-1BC4671D2C7B}"/>
                      </a:ext>
                    </a:extLst>
                  </p:cNvPr>
                  <p:cNvSpPr txBox="1"/>
                  <p:nvPr/>
                </p:nvSpPr>
                <p:spPr>
                  <a:xfrm>
                    <a:off x="2921922" y="5580589"/>
                    <a:ext cx="71500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⇓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231A5A30-DEB3-4A56-A779-1BC4671D2C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1922" y="5580589"/>
                    <a:ext cx="715004" cy="4616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04404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10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454150" y="342900"/>
            <a:ext cx="60515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en-US" altLang="zh-CN" sz="4400">
                <a:solidFill>
                  <a:srgbClr val="0070C0"/>
                </a:solidFill>
                <a:latin typeface="+mj-lt"/>
                <a:ea typeface="+mn-ea"/>
              </a:rPr>
              <a:t>Powell-Hestenes</a:t>
            </a:r>
            <a:r>
              <a:rPr lang="zh-CN" altLang="en-US" sz="4400">
                <a:solidFill>
                  <a:srgbClr val="0070C0"/>
                </a:solidFill>
                <a:latin typeface="+mj-lt"/>
                <a:ea typeface="+mn-ea"/>
              </a:rPr>
              <a:t>函数</a:t>
            </a:r>
            <a:endParaRPr lang="en-US" altLang="zh-CN" sz="4400">
              <a:solidFill>
                <a:srgbClr val="0070C0"/>
              </a:solidFill>
              <a:latin typeface="+mj-lt"/>
              <a:ea typeface="+mn-ea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16157" y="1101988"/>
            <a:ext cx="54504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rgbClr val="0070C0"/>
                </a:solidFill>
                <a:latin typeface="+mj-lt"/>
                <a:ea typeface="黑体" panose="02010609060101010101" pitchFamily="49" charset="-122"/>
              </a:rPr>
              <a:t>方法</a:t>
            </a:r>
            <a:r>
              <a:rPr lang="en-US" altLang="zh-CN" dirty="0">
                <a:solidFill>
                  <a:srgbClr val="0070C0"/>
                </a:solidFill>
                <a:latin typeface="+mj-lt"/>
                <a:ea typeface="黑体" panose="02010609060101010101" pitchFamily="49" charset="-122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+mj-lt"/>
                <a:ea typeface="黑体" panose="02010609060101010101" pitchFamily="49" charset="-122"/>
              </a:rPr>
              <a:t>(</a:t>
            </a:r>
            <a:r>
              <a:rPr lang="en-US" altLang="zh-CN" b="1" dirty="0">
                <a:solidFill>
                  <a:srgbClr val="0070C0"/>
                </a:solidFill>
              </a:rPr>
              <a:t>Powell, 1969</a:t>
            </a:r>
            <a:r>
              <a:rPr lang="en-US" altLang="zh-CN" dirty="0">
                <a:solidFill>
                  <a:srgbClr val="0070C0"/>
                </a:solidFill>
                <a:latin typeface="+mj-lt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rgbClr val="0070C0"/>
                </a:solidFill>
                <a:latin typeface="+mj-lt"/>
                <a:ea typeface="黑体" panose="02010609060101010101" pitchFamily="49" charset="-122"/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改造</a:t>
            </a:r>
            <a:r>
              <a:rPr lang="zh-CN" altLang="en-US" dirty="0">
                <a:solidFill>
                  <a:srgbClr val="7030A0"/>
                </a:solidFill>
                <a:latin typeface="+mj-lt"/>
                <a:ea typeface="黑体" panose="02010609060101010101" pitchFamily="49" charset="-122"/>
              </a:rPr>
              <a:t>约束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函数：</a:t>
            </a:r>
          </a:p>
        </p:txBody>
      </p:sp>
      <p:sp>
        <p:nvSpPr>
          <p:cNvPr id="26" name="TextBox 35"/>
          <p:cNvSpPr txBox="1">
            <a:spLocks noChangeArrowheads="1"/>
          </p:cNvSpPr>
          <p:nvPr/>
        </p:nvSpPr>
        <p:spPr bwMode="auto">
          <a:xfrm>
            <a:off x="540352" y="4553065"/>
            <a:ext cx="85595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  <a:latin typeface="+mj-lt"/>
                <a:ea typeface="+mn-ea"/>
              </a:rPr>
              <a:t>是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+mn-ea"/>
              </a:rPr>
              <a:t>(6.1.1)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+mn-ea"/>
              </a:rPr>
              <a:t>的</a:t>
            </a:r>
            <a:r>
              <a:rPr lang="zh-CN" altLang="en-US" dirty="0">
                <a:solidFill>
                  <a:srgbClr val="C00000"/>
                </a:solidFill>
                <a:latin typeface="+mj-lt"/>
                <a:ea typeface="+mn-ea"/>
              </a:rPr>
              <a:t>乘子罚函数</a:t>
            </a:r>
            <a:r>
              <a:rPr lang="en-US" altLang="zh-CN" dirty="0">
                <a:solidFill>
                  <a:srgbClr val="C00000"/>
                </a:solidFill>
                <a:latin typeface="+mj-lt"/>
                <a:ea typeface="+mn-ea"/>
              </a:rPr>
              <a:t>/</a:t>
            </a:r>
            <a:r>
              <a:rPr lang="zh-CN" altLang="en-US" dirty="0">
                <a:solidFill>
                  <a:srgbClr val="C00000"/>
                </a:solidFill>
                <a:latin typeface="+mj-lt"/>
                <a:ea typeface="+mn-ea"/>
              </a:rPr>
              <a:t>增广</a:t>
            </a:r>
            <a:r>
              <a:rPr lang="en-US" altLang="zh-CN" dirty="0">
                <a:solidFill>
                  <a:srgbClr val="C00000"/>
                </a:solidFill>
                <a:latin typeface="+mj-lt"/>
                <a:ea typeface="+mn-ea"/>
              </a:rPr>
              <a:t>Lagrange</a:t>
            </a:r>
            <a:r>
              <a:rPr lang="zh-CN" altLang="en-US" dirty="0">
                <a:solidFill>
                  <a:srgbClr val="C00000"/>
                </a:solidFill>
                <a:latin typeface="+mj-lt"/>
                <a:ea typeface="+mn-ea"/>
              </a:rPr>
              <a:t>函数</a:t>
            </a:r>
            <a:r>
              <a:rPr lang="en-US" altLang="zh-CN" dirty="0">
                <a:solidFill>
                  <a:srgbClr val="C00000"/>
                </a:solidFill>
                <a:latin typeface="+mj-lt"/>
                <a:ea typeface="+mn-ea"/>
              </a:rPr>
              <a:t>/Powell-</a:t>
            </a:r>
            <a:r>
              <a:rPr lang="en-US" altLang="zh-CN" dirty="0" err="1">
                <a:solidFill>
                  <a:srgbClr val="C00000"/>
                </a:solidFill>
                <a:latin typeface="+mj-lt"/>
                <a:ea typeface="+mn-ea"/>
              </a:rPr>
              <a:t>Hestenes</a:t>
            </a:r>
            <a:r>
              <a:rPr lang="zh-CN" altLang="en-US" dirty="0">
                <a:solidFill>
                  <a:srgbClr val="C00000"/>
                </a:solidFill>
                <a:latin typeface="+mj-lt"/>
                <a:ea typeface="+mn-ea"/>
              </a:rPr>
              <a:t>函数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92612" y="3372803"/>
            <a:ext cx="59624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rgbClr val="0070C0"/>
                </a:solidFill>
                <a:latin typeface="+mj-lt"/>
                <a:ea typeface="+mn-ea"/>
              </a:rPr>
              <a:t>方法</a:t>
            </a:r>
            <a:r>
              <a:rPr lang="en-US" altLang="zh-CN" dirty="0">
                <a:solidFill>
                  <a:srgbClr val="0070C0"/>
                </a:solidFill>
                <a:latin typeface="+mj-lt"/>
                <a:ea typeface="+mn-ea"/>
              </a:rPr>
              <a:t>2 (</a:t>
            </a:r>
            <a:r>
              <a:rPr lang="en-US" altLang="zh-CN" b="1" dirty="0" err="1">
                <a:solidFill>
                  <a:srgbClr val="0070C0"/>
                </a:solidFill>
              </a:rPr>
              <a:t>Hestenes</a:t>
            </a:r>
            <a:r>
              <a:rPr lang="en-US" altLang="zh-CN" b="1" dirty="0">
                <a:solidFill>
                  <a:srgbClr val="0070C0"/>
                </a:solidFill>
              </a:rPr>
              <a:t>, 1969</a:t>
            </a:r>
            <a:r>
              <a:rPr lang="en-US" altLang="zh-CN" dirty="0">
                <a:solidFill>
                  <a:srgbClr val="0070C0"/>
                </a:solidFill>
                <a:latin typeface="+mj-lt"/>
                <a:ea typeface="+mn-ea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+mn-ea"/>
              </a:rPr>
              <a:t>　改造</a:t>
            </a:r>
            <a:r>
              <a:rPr lang="zh-CN" altLang="en-US" dirty="0">
                <a:solidFill>
                  <a:srgbClr val="7030A0"/>
                </a:solidFill>
                <a:latin typeface="+mj-lt"/>
                <a:ea typeface="+mn-ea"/>
              </a:rPr>
              <a:t>目标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+mn-ea"/>
              </a:rPr>
              <a:t>函数：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1821C2A-6F08-43E2-A70B-5C7803BAA3A4}"/>
              </a:ext>
            </a:extLst>
          </p:cNvPr>
          <p:cNvGrpSpPr/>
          <p:nvPr/>
        </p:nvGrpSpPr>
        <p:grpSpPr>
          <a:xfrm>
            <a:off x="3201778" y="1110466"/>
            <a:ext cx="3832225" cy="960972"/>
            <a:chOff x="3201778" y="1110466"/>
            <a:chExt cx="3832225" cy="960972"/>
          </a:xfrm>
        </p:grpSpPr>
        <p:sp>
          <p:nvSpPr>
            <p:cNvPr id="2" name="矩形 1"/>
            <p:cNvSpPr/>
            <p:nvPr/>
          </p:nvSpPr>
          <p:spPr>
            <a:xfrm>
              <a:off x="5447112" y="1110466"/>
              <a:ext cx="14221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平移约束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22">
                  <a:extLst>
                    <a:ext uri="{FF2B5EF4-FFF2-40B4-BE49-F238E27FC236}">
                      <a16:creationId xmlns:a16="http://schemas.microsoft.com/office/drawing/2014/main" id="{0BB7C5FA-ED22-4A3B-BDC7-CB0C376E6E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01778" y="1609773"/>
                  <a:ext cx="3832225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=0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9" name="TextBox 22">
                  <a:extLst>
                    <a:ext uri="{FF2B5EF4-FFF2-40B4-BE49-F238E27FC236}">
                      <a16:creationId xmlns:a16="http://schemas.microsoft.com/office/drawing/2014/main" id="{0BB7C5FA-ED22-4A3B-BDC7-CB0C376E6E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1778" y="1609773"/>
                  <a:ext cx="3832225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526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7288AE9-3E04-43EE-B181-0861C7CF0ECE}"/>
              </a:ext>
            </a:extLst>
          </p:cNvPr>
          <p:cNvGrpSpPr/>
          <p:nvPr/>
        </p:nvGrpSpPr>
        <p:grpSpPr>
          <a:xfrm>
            <a:off x="3645398" y="2584116"/>
            <a:ext cx="2207525" cy="1250352"/>
            <a:chOff x="3645398" y="2584116"/>
            <a:chExt cx="2207525" cy="1250352"/>
          </a:xfrm>
        </p:grpSpPr>
        <p:sp>
          <p:nvSpPr>
            <p:cNvPr id="31" name="上下箭头 30"/>
            <p:cNvSpPr>
              <a:spLocks noChangeArrowheads="1"/>
            </p:cNvSpPr>
            <p:nvPr/>
          </p:nvSpPr>
          <p:spPr bwMode="auto">
            <a:xfrm>
              <a:off x="3645398" y="2584116"/>
              <a:ext cx="228388" cy="1250352"/>
            </a:xfrm>
            <a:prstGeom prst="upDownArrow">
              <a:avLst>
                <a:gd name="adj1" fmla="val 50000"/>
                <a:gd name="adj2" fmla="val 50005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b"/>
            <a:lstStyle/>
            <a:p>
              <a:pPr eaLnBrk="0" hangingPunct="0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7">
                  <a:extLst>
                    <a:ext uri="{FF2B5EF4-FFF2-40B4-BE49-F238E27FC236}">
                      <a16:creationId xmlns:a16="http://schemas.microsoft.com/office/drawing/2014/main" id="{49AE371F-DF00-41EF-A947-81747DA13E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73786" y="2748756"/>
                  <a:ext cx="1979137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=−</m:t>
                        </m:r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dirty="0">
                    <a:solidFill>
                      <a:srgbClr val="7030A0"/>
                    </a:solidFill>
                    <a:latin typeface="+mj-lt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1" name="TextBox 27">
                  <a:extLst>
                    <a:ext uri="{FF2B5EF4-FFF2-40B4-BE49-F238E27FC236}">
                      <a16:creationId xmlns:a16="http://schemas.microsoft.com/office/drawing/2014/main" id="{49AE371F-DF00-41EF-A947-81747DA13E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73786" y="2748756"/>
                  <a:ext cx="1979137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2">
                <a:extLst>
                  <a:ext uri="{FF2B5EF4-FFF2-40B4-BE49-F238E27FC236}">
                    <a16:creationId xmlns:a16="http://schemas.microsoft.com/office/drawing/2014/main" id="{660981AA-49A2-42A2-9EA8-39F5602F8B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5724" y="3826636"/>
                <a:ext cx="5624053" cy="722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zh-CN" alt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4" name="TextBox 22">
                <a:extLst>
                  <a:ext uri="{FF2B5EF4-FFF2-40B4-BE49-F238E27FC236}">
                    <a16:creationId xmlns:a16="http://schemas.microsoft.com/office/drawing/2014/main" id="{660981AA-49A2-42A2-9EA8-39F5602F8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5724" y="3826636"/>
                <a:ext cx="5624053" cy="7223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8D2C84D6-7FFD-456A-BE38-D31FB2FDF484}"/>
              </a:ext>
            </a:extLst>
          </p:cNvPr>
          <p:cNvGrpSpPr/>
          <p:nvPr/>
        </p:nvGrpSpPr>
        <p:grpSpPr>
          <a:xfrm>
            <a:off x="1626881" y="1985390"/>
            <a:ext cx="6571648" cy="939391"/>
            <a:chOff x="1626881" y="1985390"/>
            <a:chExt cx="6571648" cy="9393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22">
                  <a:extLst>
                    <a:ext uri="{FF2B5EF4-FFF2-40B4-BE49-F238E27FC236}">
                      <a16:creationId xmlns:a16="http://schemas.microsoft.com/office/drawing/2014/main" id="{F7B39290-4B52-45C7-81CD-51FE8AE4FD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26881" y="1985390"/>
                  <a:ext cx="4455539" cy="7223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 </m:t>
                            </m:r>
                            <m:r>
                              <a:rPr lang="zh-CN" alt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𝜽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𝜽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0" name="TextBox 22">
                  <a:extLst>
                    <a:ext uri="{FF2B5EF4-FFF2-40B4-BE49-F238E27FC236}">
                      <a16:creationId xmlns:a16="http://schemas.microsoft.com/office/drawing/2014/main" id="{F7B39290-4B52-45C7-81CD-51FE8AE4F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26881" y="1985390"/>
                  <a:ext cx="4455539" cy="72231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2">
                  <a:extLst>
                    <a:ext uri="{FF2B5EF4-FFF2-40B4-BE49-F238E27FC236}">
                      <a16:creationId xmlns:a16="http://schemas.microsoft.com/office/drawing/2014/main" id="{69989E3B-9DA0-4026-8E8D-572F4F6C809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14936" y="2093784"/>
                  <a:ext cx="2083593" cy="83099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其中平移向量</a:t>
                  </a:r>
                  <a14:m>
                    <m:oMath xmlns:m="http://schemas.openxmlformats.org/officeDocument/2006/math">
                      <m:r>
                        <a:rPr lang="zh-CN" alt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𝜽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是待定参数</a:t>
                  </a:r>
                </a:p>
              </p:txBody>
            </p:sp>
          </mc:Choice>
          <mc:Fallback xmlns="">
            <p:sp>
              <p:nvSpPr>
                <p:cNvPr id="25" name="TextBox 22">
                  <a:extLst>
                    <a:ext uri="{FF2B5EF4-FFF2-40B4-BE49-F238E27FC236}">
                      <a16:creationId xmlns:a16="http://schemas.microsoft.com/office/drawing/2014/main" id="{69989E3B-9DA0-4026-8E8D-572F4F6C80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14936" y="2093784"/>
                  <a:ext cx="2083593" cy="830997"/>
                </a:xfrm>
                <a:prstGeom prst="rect">
                  <a:avLst/>
                </a:prstGeom>
                <a:blipFill>
                  <a:blip r:embed="rId9"/>
                  <a:stretch>
                    <a:fillRect l="-4386" t="-5839" r="-1170" b="-1313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5">
                <a:extLst>
                  <a:ext uri="{FF2B5EF4-FFF2-40B4-BE49-F238E27FC236}">
                    <a16:creationId xmlns:a16="http://schemas.microsoft.com/office/drawing/2014/main" id="{C22D8066-5AAE-488C-9AD1-14330C0A1F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0692" y="6120843"/>
                <a:ext cx="736975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zh-CN" alt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+mn-ea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+mn-ea"/>
                  </a:rPr>
                  <a:t>(P1)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+mn-ea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latin typeface="+mj-lt"/>
                    <a:ea typeface="+mn-ea"/>
                  </a:rPr>
                  <a:t>二次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+mn-ea"/>
                  </a:rPr>
                  <a:t>罚函数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+mn-ea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+mn-ea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+mn-ea"/>
                  </a:rPr>
                  <a:t>(P2)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+mn-ea"/>
                  </a:rPr>
                  <a:t>的</a:t>
                </a:r>
                <a:r>
                  <a:rPr lang="en-US" altLang="zh-CN" dirty="0">
                    <a:solidFill>
                      <a:srgbClr val="C00000"/>
                    </a:solidFill>
                    <a:latin typeface="+mj-lt"/>
                    <a:ea typeface="+mn-ea"/>
                  </a:rPr>
                  <a:t>Lagrange</a:t>
                </a:r>
                <a:r>
                  <a:rPr lang="zh-CN" altLang="en-US" dirty="0">
                    <a:solidFill>
                      <a:srgbClr val="C00000"/>
                    </a:solidFill>
                    <a:latin typeface="+mj-lt"/>
                    <a:ea typeface="+mn-ea"/>
                  </a:rPr>
                  <a:t>函数</a:t>
                </a:r>
                <a:r>
                  <a:rPr lang="en-US" altLang="zh-CN" dirty="0">
                    <a:solidFill>
                      <a:srgbClr val="C00000"/>
                    </a:solidFill>
                    <a:latin typeface="+mj-lt"/>
                    <a:ea typeface="+mn-ea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+mj-lt"/>
                  <a:ea typeface="+mn-ea"/>
                </a:endParaRPr>
              </a:p>
            </p:txBody>
          </p:sp>
        </mc:Choice>
        <mc:Fallback xmlns="">
          <p:sp>
            <p:nvSpPr>
              <p:cNvPr id="33" name="TextBox 35">
                <a:extLst>
                  <a:ext uri="{FF2B5EF4-FFF2-40B4-BE49-F238E27FC236}">
                    <a16:creationId xmlns:a16="http://schemas.microsoft.com/office/drawing/2014/main" id="{C22D8066-5AAE-488C-9AD1-14330C0A1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0692" y="6120843"/>
                <a:ext cx="7369757" cy="461665"/>
              </a:xfrm>
              <a:prstGeom prst="rect">
                <a:avLst/>
              </a:prstGeom>
              <a:blipFill>
                <a:blip r:embed="rId10"/>
                <a:stretch>
                  <a:fillRect l="-1158" t="-14474" r="-414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E96D2DB8-8CFB-4E59-9FBA-1D49A5AC9BFA}"/>
              </a:ext>
            </a:extLst>
          </p:cNvPr>
          <p:cNvGrpSpPr/>
          <p:nvPr/>
        </p:nvGrpSpPr>
        <p:grpSpPr>
          <a:xfrm>
            <a:off x="5773298" y="3369919"/>
            <a:ext cx="2565687" cy="1327132"/>
            <a:chOff x="5773298" y="3369919"/>
            <a:chExt cx="2565687" cy="132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2">
                  <a:extLst>
                    <a:ext uri="{FF2B5EF4-FFF2-40B4-BE49-F238E27FC236}">
                      <a16:creationId xmlns:a16="http://schemas.microsoft.com/office/drawing/2014/main" id="{BA4214A2-5365-42A9-AE20-5824EFC039D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73298" y="3369919"/>
                  <a:ext cx="2425231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2" name="TextBox 22">
                  <a:extLst>
                    <a:ext uri="{FF2B5EF4-FFF2-40B4-BE49-F238E27FC236}">
                      <a16:creationId xmlns:a16="http://schemas.microsoft.com/office/drawing/2014/main" id="{BA4214A2-5365-42A9-AE20-5824EFC039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73298" y="3369919"/>
                  <a:ext cx="2425231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973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22">
                  <a:extLst>
                    <a:ext uri="{FF2B5EF4-FFF2-40B4-BE49-F238E27FC236}">
                      <a16:creationId xmlns:a16="http://schemas.microsoft.com/office/drawing/2014/main" id="{43965706-4F87-4B97-9D5F-9BCF0BA8D4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45419" y="3989165"/>
                  <a:ext cx="1493566" cy="7078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zh-CN" altLang="en-US" sz="20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其中</a:t>
                  </a:r>
                  <a14:m>
                    <m:oMath xmlns:m="http://schemas.openxmlformats.org/officeDocument/2006/math">
                      <m:r>
                        <a:rPr lang="zh-CN" alt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</m:oMath>
                  </a14:m>
                  <a:r>
                    <a:rPr lang="zh-CN" altLang="en-US" sz="20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是待定参数</a:t>
                  </a:r>
                </a:p>
              </p:txBody>
            </p:sp>
          </mc:Choice>
          <mc:Fallback xmlns="">
            <p:sp>
              <p:nvSpPr>
                <p:cNvPr id="35" name="TextBox 22">
                  <a:extLst>
                    <a:ext uri="{FF2B5EF4-FFF2-40B4-BE49-F238E27FC236}">
                      <a16:creationId xmlns:a16="http://schemas.microsoft.com/office/drawing/2014/main" id="{43965706-4F87-4B97-9D5F-9BCF0BA8D4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45419" y="3989165"/>
                  <a:ext cx="1493566" cy="707886"/>
                </a:xfrm>
                <a:prstGeom prst="rect">
                  <a:avLst/>
                </a:prstGeom>
                <a:blipFill>
                  <a:blip r:embed="rId16"/>
                  <a:stretch>
                    <a:fillRect l="-4490" t="-5983" b="-1367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4932037-436D-4E88-9EB6-58B02DCC2CF0}"/>
              </a:ext>
            </a:extLst>
          </p:cNvPr>
          <p:cNvGrpSpPr/>
          <p:nvPr/>
        </p:nvGrpSpPr>
        <p:grpSpPr>
          <a:xfrm>
            <a:off x="4663869" y="4965773"/>
            <a:ext cx="4283731" cy="1129133"/>
            <a:chOff x="4663869" y="4965773"/>
            <a:chExt cx="4283731" cy="112913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E36B2C8-D891-494C-B3A1-656B792191A3}"/>
                </a:ext>
              </a:extLst>
            </p:cNvPr>
            <p:cNvGrpSpPr/>
            <p:nvPr/>
          </p:nvGrpSpPr>
          <p:grpSpPr>
            <a:xfrm>
              <a:off x="4663869" y="4965773"/>
              <a:ext cx="4142760" cy="1129133"/>
              <a:chOff x="4663869" y="4381879"/>
              <a:chExt cx="4142760" cy="11291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BE8EA865-0594-4208-A2EF-83BBC91BB93D}"/>
                      </a:ext>
                    </a:extLst>
                  </p:cNvPr>
                  <p:cNvSpPr txBox="1"/>
                  <p:nvPr/>
                </p:nvSpPr>
                <p:spPr>
                  <a:xfrm>
                    <a:off x="4663869" y="4381879"/>
                    <a:ext cx="4142760" cy="7223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imize</m:t>
                                  </m:r>
                                </m:e>
                                <m:lim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文本框 29">
                    <a:extLst>
                      <a:ext uri="{FF2B5EF4-FFF2-40B4-BE49-F238E27FC236}">
                        <a16:creationId xmlns:a16="http://schemas.microsoft.com/office/drawing/2014/main" id="{BE8EA865-0594-4208-A2EF-83BBC91BB9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3869" y="4381879"/>
                    <a:ext cx="4142760" cy="72231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CEFE0056-71C0-4283-B80F-71CDC745C1D7}"/>
                      </a:ext>
                    </a:extLst>
                  </p:cNvPr>
                  <p:cNvSpPr/>
                  <p:nvPr/>
                </p:nvSpPr>
                <p:spPr>
                  <a:xfrm>
                    <a:off x="4712929" y="5049347"/>
                    <a:ext cx="3144652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subject</m:t>
                          </m:r>
                          <m:r>
                            <a:rPr lang="en-US" altLang="zh-CN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CEFE0056-71C0-4283-B80F-71CDC745C1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2929" y="5049347"/>
                    <a:ext cx="3144652" cy="4616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76AAC94-2B0B-4F54-96A2-61FF02D5B11A}"/>
                </a:ext>
              </a:extLst>
            </p:cNvPr>
            <p:cNvSpPr txBox="1"/>
            <p:nvPr/>
          </p:nvSpPr>
          <p:spPr>
            <a:xfrm>
              <a:off x="8187503" y="5538786"/>
              <a:ext cx="7600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(P2)</a:t>
              </a:r>
              <a:endParaRPr lang="zh-CN" altLang="en-US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687C4BA-7494-4F1C-8FE1-0841A0F71C7A}"/>
              </a:ext>
            </a:extLst>
          </p:cNvPr>
          <p:cNvGrpSpPr/>
          <p:nvPr/>
        </p:nvGrpSpPr>
        <p:grpSpPr>
          <a:xfrm>
            <a:off x="380138" y="5144811"/>
            <a:ext cx="4267102" cy="984981"/>
            <a:chOff x="380138" y="5144811"/>
            <a:chExt cx="4267102" cy="98498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03DEE4E-ECC1-4A1E-A187-7A8279787ED4}"/>
                </a:ext>
              </a:extLst>
            </p:cNvPr>
            <p:cNvGrpSpPr/>
            <p:nvPr/>
          </p:nvGrpSpPr>
          <p:grpSpPr>
            <a:xfrm>
              <a:off x="380138" y="5144811"/>
              <a:ext cx="4142760" cy="984981"/>
              <a:chOff x="380138" y="4549900"/>
              <a:chExt cx="4142760" cy="9849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B4886607-9891-48DA-BCD7-80FC78552337}"/>
                      </a:ext>
                    </a:extLst>
                  </p:cNvPr>
                  <p:cNvSpPr txBox="1"/>
                  <p:nvPr/>
                </p:nvSpPr>
                <p:spPr>
                  <a:xfrm>
                    <a:off x="380138" y="4549900"/>
                    <a:ext cx="4142760" cy="582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imize</m:t>
                                  </m:r>
                                </m:e>
                                <m:lim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B4886607-9891-48DA-BCD7-80FC785523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138" y="4549900"/>
                    <a:ext cx="4142760" cy="582916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0305355C-BDCA-4EF9-8D92-B24F8C5F954A}"/>
                      </a:ext>
                    </a:extLst>
                  </p:cNvPr>
                  <p:cNvSpPr/>
                  <p:nvPr/>
                </p:nvSpPr>
                <p:spPr>
                  <a:xfrm>
                    <a:off x="594448" y="5073216"/>
                    <a:ext cx="3144652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subject</m:t>
                          </m:r>
                          <m:r>
                            <a:rPr lang="en-US" altLang="zh-CN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0305355C-BDCA-4EF9-8D92-B24F8C5F954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448" y="5073216"/>
                    <a:ext cx="3144652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FB7F420-A2F8-4519-9DC3-63DD50DFE694}"/>
                </a:ext>
              </a:extLst>
            </p:cNvPr>
            <p:cNvSpPr txBox="1"/>
            <p:nvPr/>
          </p:nvSpPr>
          <p:spPr>
            <a:xfrm>
              <a:off x="3887143" y="5607804"/>
              <a:ext cx="7600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(P1)</a:t>
              </a:r>
              <a:endParaRPr lang="zh-CN" altLang="en-US" dirty="0"/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4" grpId="0"/>
      <p:bldP spid="3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" y="-32000"/>
            <a:ext cx="877824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kumimoji="1" lang="en-US" altLang="zh-CN" kern="1200" dirty="0">
                <a:solidFill>
                  <a:srgbClr val="0070C0"/>
                </a:solidFill>
                <a:ea typeface="+mn-ea"/>
              </a:rPr>
              <a:t>LASSO</a:t>
            </a:r>
            <a:r>
              <a:rPr kumimoji="1" lang="zh-CN" altLang="en-US" kern="1200" dirty="0">
                <a:solidFill>
                  <a:srgbClr val="0070C0"/>
                </a:solidFill>
                <a:ea typeface="+mn-ea"/>
              </a:rPr>
              <a:t>问题的交替方向乘子法</a:t>
            </a:r>
            <a:r>
              <a:rPr kumimoji="1" lang="en-US" altLang="zh-CN" kern="1200" dirty="0">
                <a:solidFill>
                  <a:srgbClr val="0070C0"/>
                </a:solidFill>
                <a:ea typeface="+mn-ea"/>
              </a:rPr>
              <a:t>(</a:t>
            </a:r>
            <a:r>
              <a:rPr kumimoji="1" lang="zh-CN" altLang="en-US" kern="1200" dirty="0">
                <a:solidFill>
                  <a:srgbClr val="0070C0"/>
                </a:solidFill>
                <a:ea typeface="+mn-ea"/>
              </a:rPr>
              <a:t>续</a:t>
            </a:r>
            <a:r>
              <a:rPr kumimoji="1" lang="en-US" altLang="zh-CN" kern="1200" dirty="0">
                <a:solidFill>
                  <a:srgbClr val="0070C0"/>
                </a:solidFill>
                <a:ea typeface="+mn-ea"/>
              </a:rPr>
              <a:t>2)</a:t>
            </a:r>
            <a:endParaRPr kumimoji="1" lang="zh-CN" altLang="en-US" kern="1200" dirty="0">
              <a:solidFill>
                <a:srgbClr val="0070C0"/>
              </a:solidFill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907D88B-48ED-4D8B-9926-94558C0E870A}"/>
                  </a:ext>
                </a:extLst>
              </p:cNvPr>
              <p:cNvSpPr/>
              <p:nvPr/>
            </p:nvSpPr>
            <p:spPr>
              <a:xfrm>
                <a:off x="991920" y="1175576"/>
                <a:ext cx="4501553" cy="619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  <m:t>𝒚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0030101010101" pitchFamily="2" charset="-122"/>
                        </a:rPr>
                        <m:t>=</m:t>
                      </m:r>
                      <m:r>
                        <a:rPr lang="en-US" altLang="zh-CN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𝐚𝐫𝐠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𝐦𝐢𝐧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0030101010101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0030101010101" pitchFamily="2" charset="-122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黑体" panose="02010600030101010101" pitchFamily="2" charset="-122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solidFill>
                                        <a:srgbClr val="7030A0"/>
                                      </a:solidFill>
                                      <a:latin typeface="Cambria Math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907D88B-48ED-4D8B-9926-94558C0E8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920" y="1175576"/>
                <a:ext cx="4501553" cy="619016"/>
              </a:xfrm>
              <a:prstGeom prst="rect">
                <a:avLst/>
              </a:prstGeom>
              <a:blipFill>
                <a:blip r:embed="rId2"/>
                <a:stretch>
                  <a:fillRect b="-5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C6B6B8A-62EB-4A1A-9C97-9E5584FBF7E3}"/>
                  </a:ext>
                </a:extLst>
              </p:cNvPr>
              <p:cNvSpPr/>
              <p:nvPr/>
            </p:nvSpPr>
            <p:spPr>
              <a:xfrm>
                <a:off x="683644" y="1650214"/>
                <a:ext cx="8166466" cy="983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0030101010101" pitchFamily="2" charset="-122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0030101010101" pitchFamily="2" charset="-122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0030101010101" pitchFamily="2" charset="-122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0030101010101" pitchFamily="2" charset="-122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0030101010101" pitchFamily="2" charset="-122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0030101010101" pitchFamily="2" charset="-122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C6B6B8A-62EB-4A1A-9C97-9E5584FBF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44" y="1650214"/>
                <a:ext cx="8166466" cy="983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AD19AA6-E58C-44CA-82E8-CD75A7D1D7CF}"/>
                  </a:ext>
                </a:extLst>
              </p:cNvPr>
              <p:cNvSpPr/>
              <p:nvPr/>
            </p:nvSpPr>
            <p:spPr>
              <a:xfrm>
                <a:off x="779157" y="2769295"/>
                <a:ext cx="5736507" cy="5929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𝒚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chemeClr val="tx1"/>
                        </a:solidFill>
                      </a:rPr>
                      <m:t> 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0030101010101" pitchFamily="2" charset="-122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0030101010101" pitchFamily="2" charset="-122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+ constant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AD19AA6-E58C-44CA-82E8-CD75A7D1D7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57" y="2769295"/>
                <a:ext cx="5736507" cy="592919"/>
              </a:xfrm>
              <a:prstGeom prst="rect">
                <a:avLst/>
              </a:prstGeom>
              <a:blipFill>
                <a:blip r:embed="rId5"/>
                <a:stretch>
                  <a:fillRect t="-1020" r="-106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8F9EAE9-17FF-493E-8E3A-1BE8072D5063}"/>
                  </a:ext>
                </a:extLst>
              </p:cNvPr>
              <p:cNvSpPr/>
              <p:nvPr/>
            </p:nvSpPr>
            <p:spPr>
              <a:xfrm>
                <a:off x="812208" y="3446430"/>
                <a:ext cx="5763694" cy="5845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0030101010101" pitchFamily="2" charset="-122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0030101010101" pitchFamily="2" charset="-122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/>
                      </a:rPr>
                      <m:t>𝒚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𝜏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constant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8F9EAE9-17FF-493E-8E3A-1BE8072D5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08" y="3446430"/>
                <a:ext cx="5763694" cy="584584"/>
              </a:xfrm>
              <a:prstGeom prst="rect">
                <a:avLst/>
              </a:prstGeom>
              <a:blipFill>
                <a:blip r:embed="rId6"/>
                <a:stretch>
                  <a:fillRect t="-1042" r="-634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1D0892C0-4433-4075-AAEA-C0E2F19E6EFD}"/>
              </a:ext>
            </a:extLst>
          </p:cNvPr>
          <p:cNvSpPr/>
          <p:nvPr/>
        </p:nvSpPr>
        <p:spPr>
          <a:xfrm>
            <a:off x="6804420" y="3447444"/>
            <a:ext cx="12378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+mn-ea"/>
                <a:ea typeface="+mn-ea"/>
              </a:rPr>
              <a:t>配方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9EA49BC-F849-4D58-9211-1738C3ADE0C8}"/>
                  </a:ext>
                </a:extLst>
              </p:cNvPr>
              <p:cNvSpPr/>
              <p:nvPr/>
            </p:nvSpPr>
            <p:spPr>
              <a:xfrm>
                <a:off x="812208" y="4053331"/>
                <a:ext cx="6397200" cy="6487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黑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黑体" panose="02010600030101010101" pitchFamily="2" charset="-122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黑体" panose="02010600030101010101" pitchFamily="2" charset="-122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m:rPr>
                                    <m:brk m:alnAt="63"/>
                                  </m:rP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anose="02010600030101010101" pitchFamily="2" charset="-122"/>
                                  </a:rPr>
                                  <m:t>+</m:t>
                                </m:r>
                                <m:box>
                                  <m:boxPr>
                                    <m:ctrlP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黑体" panose="02010600030101010101" pitchFamily="2" charset="-122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altLang="zh-CN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0030101010101" pitchFamily="2" charset="-12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0030101010101" pitchFamily="2" charset="-122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0030101010101" pitchFamily="2" charset="-122"/>
                                          </a:rPr>
                                          <m:t>𝑐</m:t>
                                        </m:r>
                                      </m:den>
                                    </m:f>
                                  </m:e>
                                </m:box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1">
                                        <a:solidFill>
                                          <a:srgbClr val="7030A0"/>
                                        </a:solidFill>
                                        <a:latin typeface="Cambria Math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constant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9EA49BC-F849-4D58-9211-1738C3ADE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08" y="4053331"/>
                <a:ext cx="6397200" cy="648767"/>
              </a:xfrm>
              <a:prstGeom prst="rect">
                <a:avLst/>
              </a:prstGeom>
              <a:blipFill>
                <a:blip r:embed="rId7"/>
                <a:stretch>
                  <a:fillRect r="-476"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A99213A3-B727-4606-B901-88CF7FA0391B}"/>
              </a:ext>
            </a:extLst>
          </p:cNvPr>
          <p:cNvGrpSpPr/>
          <p:nvPr/>
        </p:nvGrpSpPr>
        <p:grpSpPr>
          <a:xfrm>
            <a:off x="991920" y="4782113"/>
            <a:ext cx="6734959" cy="1507574"/>
            <a:chOff x="991920" y="4782113"/>
            <a:chExt cx="6734959" cy="15075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991920" y="5794872"/>
                  <a:ext cx="6734959" cy="49481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  <m:t>𝒚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0030101010101" pitchFamily="2" charset="-122"/>
                                </a:rPr>
                                <m:t>𝑘</m:t>
                              </m:r>
                              <m: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0030101010101" pitchFamily="2" charset="-122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0030101010101" pitchFamily="2" charset="-122"/>
                            </a:rPr>
                            <m:t>+</m:t>
                          </m:r>
                          <m:box>
                            <m:boxPr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anose="02010600030101010101" pitchFamily="2" charset="-122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box>
                        </m:e>
                      </m:d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，其中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𝜌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是软阈值算子</a:t>
                  </a:r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920" y="5794872"/>
                  <a:ext cx="6734959" cy="494815"/>
                </a:xfrm>
                <a:prstGeom prst="rect">
                  <a:avLst/>
                </a:prstGeom>
                <a:blipFill>
                  <a:blip r:embed="rId8"/>
                  <a:stretch>
                    <a:fillRect l="-362" t="-13580" b="-1728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800481B-3905-4D66-A30A-E253C5926A4D}"/>
                </a:ext>
              </a:extLst>
            </p:cNvPr>
            <p:cNvGrpSpPr/>
            <p:nvPr/>
          </p:nvGrpSpPr>
          <p:grpSpPr>
            <a:xfrm>
              <a:off x="1297825" y="4782113"/>
              <a:ext cx="2106387" cy="1012759"/>
              <a:chOff x="1297825" y="4782113"/>
              <a:chExt cx="2106387" cy="101275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8">
                    <a:extLst>
                      <a:ext uri="{FF2B5EF4-FFF2-40B4-BE49-F238E27FC236}">
                        <a16:creationId xmlns:a16="http://schemas.microsoft.com/office/drawing/2014/main" id="{8560DD28-6140-45DB-8D01-B6515D0369F5}"/>
                      </a:ext>
                    </a:extLst>
                  </p:cNvPr>
                  <p:cNvSpPr txBox="1"/>
                  <p:nvPr/>
                </p:nvSpPr>
                <p:spPr>
                  <a:xfrm>
                    <a:off x="1297825" y="4976953"/>
                    <a:ext cx="174066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令</a:t>
                    </a:r>
                    <a14:m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zh-CN" alt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𝝀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a14:m>
                    <a:endParaRPr lang="zh-CN" altLang="en-US" sz="24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>
              <p:sp>
                <p:nvSpPr>
                  <p:cNvPr id="19" name="TextBox 8">
                    <a:extLst>
                      <a:ext uri="{FF2B5EF4-FFF2-40B4-BE49-F238E27FC236}">
                        <a16:creationId xmlns:a16="http://schemas.microsoft.com/office/drawing/2014/main" id="{8560DD28-6140-45DB-8D01-B6515D0369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7825" y="4976953"/>
                    <a:ext cx="1740665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614" t="-1447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" name="箭头: 下 3">
                <a:extLst>
                  <a:ext uri="{FF2B5EF4-FFF2-40B4-BE49-F238E27FC236}">
                    <a16:creationId xmlns:a16="http://schemas.microsoft.com/office/drawing/2014/main" id="{5DCD720E-C2E1-4C81-BC29-B3A4EAF1AB6E}"/>
                  </a:ext>
                </a:extLst>
              </p:cNvPr>
              <p:cNvSpPr/>
              <p:nvPr/>
            </p:nvSpPr>
            <p:spPr bwMode="auto">
              <a:xfrm>
                <a:off x="3073706" y="4782113"/>
                <a:ext cx="330506" cy="1012759"/>
              </a:xfrm>
              <a:prstGeom prst="down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rgbClr val="000066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870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21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FB06845-7A58-4159-B481-3EEFF85C9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75" y="1844226"/>
            <a:ext cx="4673840" cy="4616687"/>
          </a:xfrm>
          <a:prstGeom prst="rect">
            <a:avLst/>
          </a:prstGeom>
        </p:spPr>
      </p:pic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819150" y="194021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+mj-lt"/>
                <a:ea typeface="+mn-ea"/>
              </a:rPr>
              <a:t>乘子罚函数－例</a:t>
            </a:r>
            <a:r>
              <a:rPr lang="en-US" altLang="zh-CN" sz="4400" dirty="0">
                <a:solidFill>
                  <a:srgbClr val="0070C0"/>
                </a:solidFill>
                <a:latin typeface="+mj-lt"/>
                <a:ea typeface="+mn-ea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B604775-02BB-4361-AFC3-33F6C27B260B}"/>
                  </a:ext>
                </a:extLst>
              </p:cNvPr>
              <p:cNvSpPr txBox="1"/>
              <p:nvPr/>
            </p:nvSpPr>
            <p:spPr>
              <a:xfrm>
                <a:off x="731479" y="892430"/>
                <a:ext cx="2581816" cy="575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imize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B604775-02BB-4361-AFC3-33F6C27B2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79" y="892430"/>
                <a:ext cx="2581816" cy="575286"/>
              </a:xfrm>
              <a:prstGeom prst="rect">
                <a:avLst/>
              </a:prstGeom>
              <a:blipFill>
                <a:blip r:embed="rId5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257A857-262F-4BA2-B171-E34EAD424E74}"/>
                  </a:ext>
                </a:extLst>
              </p:cNvPr>
              <p:cNvSpPr/>
              <p:nvPr/>
            </p:nvSpPr>
            <p:spPr>
              <a:xfrm>
                <a:off x="1123262" y="1382561"/>
                <a:ext cx="299704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257A857-262F-4BA2-B171-E34EAD424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262" y="1382561"/>
                <a:ext cx="2997049" cy="461665"/>
              </a:xfrm>
              <a:prstGeom prst="rect">
                <a:avLst/>
              </a:prstGeom>
              <a:blipFill>
                <a:blip r:embed="rId6"/>
                <a:stretch>
                  <a:fillRect l="-203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05E7698-79CE-4409-AB85-E76B0C7DB22B}"/>
                  </a:ext>
                </a:extLst>
              </p:cNvPr>
              <p:cNvSpPr txBox="1"/>
              <p:nvPr/>
            </p:nvSpPr>
            <p:spPr>
              <a:xfrm>
                <a:off x="4883593" y="793279"/>
                <a:ext cx="2217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05E7698-79CE-4409-AB85-E76B0C7DB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593" y="793279"/>
                <a:ext cx="221773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13E6EC-6AF7-453E-909C-57031C65309C}"/>
                  </a:ext>
                </a:extLst>
              </p:cNvPr>
              <p:cNvSpPr txBox="1"/>
              <p:nvPr/>
            </p:nvSpPr>
            <p:spPr>
              <a:xfrm>
                <a:off x="4862130" y="2210470"/>
                <a:ext cx="4281870" cy="722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 </m:t>
                          </m:r>
                          <m:r>
                            <a:rPr lang="zh-CN" altLang="en-US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213E6EC-6AF7-453E-909C-57031C653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130" y="2210470"/>
                <a:ext cx="4281870" cy="7223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9E10C83-B70B-4E5A-AD5A-042E67A1C3F2}"/>
                  </a:ext>
                </a:extLst>
              </p:cNvPr>
              <p:cNvSpPr txBox="1"/>
              <p:nvPr/>
            </p:nvSpPr>
            <p:spPr>
              <a:xfrm>
                <a:off x="3920259" y="4557747"/>
                <a:ext cx="5313620" cy="722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9E10C83-B70B-4E5A-AD5A-042E67A1C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259" y="4557747"/>
                <a:ext cx="5313620" cy="7223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9FE3A3B9-9712-4C4F-94A7-380C95E24614}"/>
              </a:ext>
            </a:extLst>
          </p:cNvPr>
          <p:cNvGrpSpPr/>
          <p:nvPr/>
        </p:nvGrpSpPr>
        <p:grpSpPr>
          <a:xfrm>
            <a:off x="3920259" y="3519041"/>
            <a:ext cx="4960954" cy="937124"/>
            <a:chOff x="3920259" y="3519041"/>
            <a:chExt cx="4960954" cy="9371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27">
                  <a:extLst>
                    <a:ext uri="{FF2B5EF4-FFF2-40B4-BE49-F238E27FC236}">
                      <a16:creationId xmlns:a16="http://schemas.microsoft.com/office/drawing/2014/main" id="{466EA74A-0917-4D07-98B4-F93BEC2C3C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22835" y="3549320"/>
                  <a:ext cx="2111566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zh-CN" altLang="en-US" sz="2000" b="0" dirty="0">
                      <a:solidFill>
                        <a:srgbClr val="7030A0"/>
                      </a:solidFill>
                      <a:ea typeface="+mn-ea"/>
                    </a:rPr>
                    <a:t>取</a:t>
                  </a:r>
                  <a14:m>
                    <m:oMath xmlns:m="http://schemas.openxmlformats.org/officeDocument/2006/math">
                      <m:r>
                        <a:rPr lang="zh-CN" alt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𝜃</m:t>
                      </m:r>
                      <m:r>
                        <m:rPr>
                          <m:nor/>
                        </m:rPr>
                        <a:rPr lang="zh-CN" altLang="en-US" sz="2000" dirty="0">
                          <a:solidFill>
                            <a:srgbClr val="7030A0"/>
                          </a:solidFill>
                        </a:rPr>
                        <m:t>使得</m:t>
                      </m:r>
                      <m:r>
                        <a:rPr lang="en-US" altLang="zh-CN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𝑐</m:t>
                      </m:r>
                      <m:r>
                        <a:rPr lang="zh-CN" alt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en-US" altLang="zh-CN" sz="2000" dirty="0">
                      <a:solidFill>
                        <a:srgbClr val="7030A0"/>
                      </a:solidFill>
                      <a:latin typeface="+mj-lt"/>
                      <a:ea typeface="+mn-ea"/>
                    </a:rPr>
                    <a:t>1</a:t>
                  </a:r>
                  <a:endParaRPr lang="zh-CN" altLang="en-US" sz="2000" dirty="0">
                    <a:solidFill>
                      <a:srgbClr val="7030A0"/>
                    </a:solidFill>
                    <a:latin typeface="+mj-lt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4" name="TextBox 27">
                  <a:extLst>
                    <a:ext uri="{FF2B5EF4-FFF2-40B4-BE49-F238E27FC236}">
                      <a16:creationId xmlns:a16="http://schemas.microsoft.com/office/drawing/2014/main" id="{466EA74A-0917-4D07-98B4-F93BEC2C3C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22835" y="3549320"/>
                  <a:ext cx="2111566" cy="400110"/>
                </a:xfrm>
                <a:prstGeom prst="rect">
                  <a:avLst/>
                </a:prstGeom>
                <a:blipFill>
                  <a:blip r:embed="rId11"/>
                  <a:stretch>
                    <a:fillRect l="-3179" t="-10606" b="-27273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箭头: 下 3">
              <a:extLst>
                <a:ext uri="{FF2B5EF4-FFF2-40B4-BE49-F238E27FC236}">
                  <a16:creationId xmlns:a16="http://schemas.microsoft.com/office/drawing/2014/main" id="{6621960E-5643-4E17-A13B-D9BB1B859616}"/>
                </a:ext>
              </a:extLst>
            </p:cNvPr>
            <p:cNvSpPr/>
            <p:nvPr/>
          </p:nvSpPr>
          <p:spPr bwMode="auto">
            <a:xfrm>
              <a:off x="6224529" y="3519041"/>
              <a:ext cx="220338" cy="461665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A92DE1EF-2A24-4575-98BE-5054F1AA8BB9}"/>
                    </a:ext>
                  </a:extLst>
                </p:cNvPr>
                <p:cNvSpPr txBox="1"/>
                <p:nvPr/>
              </p:nvSpPr>
              <p:spPr>
                <a:xfrm>
                  <a:off x="3920259" y="3994500"/>
                  <a:ext cx="49609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 </m:t>
                          </m:r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</m:d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的极小点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A92DE1EF-2A24-4575-98BE-5054F1AA8B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0259" y="3994500"/>
                  <a:ext cx="4960954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369"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D3BF4F8-9E73-4D43-B106-0D2AF71803F0}"/>
              </a:ext>
            </a:extLst>
          </p:cNvPr>
          <p:cNvGrpSpPr/>
          <p:nvPr/>
        </p:nvGrpSpPr>
        <p:grpSpPr>
          <a:xfrm>
            <a:off x="5144877" y="2746027"/>
            <a:ext cx="2864385" cy="947123"/>
            <a:chOff x="5144877" y="2746027"/>
            <a:chExt cx="2864385" cy="9471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7F8CD0E6-CE34-41F4-89DD-2348A2FE4BCC}"/>
                    </a:ext>
                  </a:extLst>
                </p:cNvPr>
                <p:cNvSpPr txBox="1"/>
                <p:nvPr/>
              </p:nvSpPr>
              <p:spPr>
                <a:xfrm>
                  <a:off x="5144877" y="2906781"/>
                  <a:ext cx="2864385" cy="7863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=1−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7F8CD0E6-CE34-41F4-89DD-2348A2FE4B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4877" y="2906781"/>
                  <a:ext cx="2864385" cy="78636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箭头: 下 16">
              <a:extLst>
                <a:ext uri="{FF2B5EF4-FFF2-40B4-BE49-F238E27FC236}">
                  <a16:creationId xmlns:a16="http://schemas.microsoft.com/office/drawing/2014/main" id="{950E1F21-D518-4088-871E-57C0AB3B90DB}"/>
                </a:ext>
              </a:extLst>
            </p:cNvPr>
            <p:cNvSpPr/>
            <p:nvPr/>
          </p:nvSpPr>
          <p:spPr bwMode="auto">
            <a:xfrm>
              <a:off x="6200656" y="2746027"/>
              <a:ext cx="222178" cy="405643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8A30072-CDEE-4345-B934-41164B6FCE3D}"/>
              </a:ext>
            </a:extLst>
          </p:cNvPr>
          <p:cNvGrpSpPr/>
          <p:nvPr/>
        </p:nvGrpSpPr>
        <p:grpSpPr>
          <a:xfrm>
            <a:off x="4195683" y="5088920"/>
            <a:ext cx="4960954" cy="995906"/>
            <a:chOff x="4195683" y="5088920"/>
            <a:chExt cx="4960954" cy="9959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27">
                  <a:extLst>
                    <a:ext uri="{FF2B5EF4-FFF2-40B4-BE49-F238E27FC236}">
                      <a16:creationId xmlns:a16="http://schemas.microsoft.com/office/drawing/2014/main" id="{92FB43A6-4DDB-43D3-B15E-3F3CD9187F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34699" y="5088920"/>
                  <a:ext cx="1509312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zh-CN" altLang="en-US" b="0" dirty="0">
                      <a:solidFill>
                        <a:schemeClr val="tx1"/>
                      </a:solidFill>
                      <a:ea typeface="+mn-ea"/>
                    </a:rPr>
                    <a:t>取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endParaRPr lang="zh-CN" altLang="en-US" dirty="0">
                    <a:solidFill>
                      <a:schemeClr val="tx1"/>
                    </a:solidFill>
                    <a:latin typeface="+mj-lt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8" name="TextBox 27">
                  <a:extLst>
                    <a:ext uri="{FF2B5EF4-FFF2-40B4-BE49-F238E27FC236}">
                      <a16:creationId xmlns:a16="http://schemas.microsoft.com/office/drawing/2014/main" id="{92FB43A6-4DDB-43D3-B15E-3F3CD9187F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34699" y="5088920"/>
                  <a:ext cx="1509312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6048" t="-14474" b="-25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箭头: 下 18">
              <a:extLst>
                <a:ext uri="{FF2B5EF4-FFF2-40B4-BE49-F238E27FC236}">
                  <a16:creationId xmlns:a16="http://schemas.microsoft.com/office/drawing/2014/main" id="{E376B126-8C2A-419A-B9E3-1E29A9F5FC57}"/>
                </a:ext>
              </a:extLst>
            </p:cNvPr>
            <p:cNvSpPr/>
            <p:nvPr/>
          </p:nvSpPr>
          <p:spPr bwMode="auto">
            <a:xfrm>
              <a:off x="6233708" y="5169736"/>
              <a:ext cx="220338" cy="461665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68B2D21-61DF-49A0-B73D-962DAB8F5BBA}"/>
                    </a:ext>
                  </a:extLst>
                </p:cNvPr>
                <p:cNvSpPr txBox="1"/>
                <p:nvPr/>
              </p:nvSpPr>
              <p:spPr>
                <a:xfrm>
                  <a:off x="4195683" y="5623161"/>
                  <a:ext cx="49609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的极小点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68B2D21-61DF-49A0-B73D-962DAB8F5B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5683" y="5623161"/>
                  <a:ext cx="4960954" cy="461665"/>
                </a:xfrm>
                <a:prstGeom prst="rect">
                  <a:avLst/>
                </a:prstGeom>
                <a:blipFill>
                  <a:blip r:embed="rId15"/>
                  <a:stretch>
                    <a:fillRect l="-246"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819150" y="508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+mj-lt"/>
                <a:ea typeface="+mn-ea"/>
              </a:rPr>
              <a:t>乘子罚函数－例</a:t>
            </a:r>
            <a:r>
              <a:rPr lang="en-US" altLang="zh-CN" sz="4400" dirty="0">
                <a:solidFill>
                  <a:srgbClr val="0070C0"/>
                </a:solidFill>
                <a:latin typeface="+mj-lt"/>
                <a:ea typeface="+mn-ea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D1FAF3D-6330-4D1B-94C1-06C50BB71432}"/>
                  </a:ext>
                </a:extLst>
              </p:cNvPr>
              <p:cNvSpPr txBox="1"/>
              <p:nvPr/>
            </p:nvSpPr>
            <p:spPr>
              <a:xfrm>
                <a:off x="1260289" y="839187"/>
                <a:ext cx="2581816" cy="595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imize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lim>
                          </m:limLow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D1FAF3D-6330-4D1B-94C1-06C50BB71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289" y="839187"/>
                <a:ext cx="2581816" cy="595419"/>
              </a:xfrm>
              <a:prstGeom prst="rect">
                <a:avLst/>
              </a:prstGeom>
              <a:blipFill>
                <a:blip r:embed="rId5"/>
                <a:stretch>
                  <a:fillRect l="-473" r="-6383" b="-30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386417A-9135-4779-8EA6-44D34194E834}"/>
                  </a:ext>
                </a:extLst>
              </p:cNvPr>
              <p:cNvSpPr/>
              <p:nvPr/>
            </p:nvSpPr>
            <p:spPr>
              <a:xfrm>
                <a:off x="1214150" y="1405010"/>
                <a:ext cx="3846512" cy="4666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386417A-9135-4779-8EA6-44D34194E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150" y="1405010"/>
                <a:ext cx="3846512" cy="466666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108A48F-CD27-4E9E-B1B0-CB360F98D866}"/>
                  </a:ext>
                </a:extLst>
              </p:cNvPr>
              <p:cNvSpPr txBox="1"/>
              <p:nvPr/>
            </p:nvSpPr>
            <p:spPr>
              <a:xfrm>
                <a:off x="425296" y="1922431"/>
                <a:ext cx="8293408" cy="722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108A48F-CD27-4E9E-B1B0-CB360F98D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96" y="1922431"/>
                <a:ext cx="8293408" cy="7223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4234AC3-964A-43F5-82EF-FC20F6975ABC}"/>
                  </a:ext>
                </a:extLst>
              </p:cNvPr>
              <p:cNvSpPr txBox="1"/>
              <p:nvPr/>
            </p:nvSpPr>
            <p:spPr>
              <a:xfrm>
                <a:off x="5889000" y="748770"/>
                <a:ext cx="2979580" cy="505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e>
                      </m:ra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/2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e>
                      </m:ra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/2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), 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4234AC3-964A-43F5-82EF-FC20F6975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000" y="748770"/>
                <a:ext cx="2979580" cy="5052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E28BBA0-D18A-43D2-B07A-B32994E8DBA1}"/>
                  </a:ext>
                </a:extLst>
              </p:cNvPr>
              <p:cNvSpPr/>
              <p:nvPr/>
            </p:nvSpPr>
            <p:spPr>
              <a:xfrm>
                <a:off x="6058003" y="1189597"/>
                <a:ext cx="1544910" cy="497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e>
                    </m:ra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/2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E28BBA0-D18A-43D2-B07A-B32994E8DB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003" y="1189597"/>
                <a:ext cx="1544910" cy="49763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232F0A92-10BE-4A9B-AE1F-92B7BE024B40}"/>
              </a:ext>
            </a:extLst>
          </p:cNvPr>
          <p:cNvGrpSpPr/>
          <p:nvPr/>
        </p:nvGrpSpPr>
        <p:grpSpPr>
          <a:xfrm>
            <a:off x="890271" y="2821832"/>
            <a:ext cx="5204072" cy="3555791"/>
            <a:chOff x="890271" y="2821832"/>
            <a:chExt cx="5204072" cy="3555791"/>
          </a:xfrm>
        </p:grpSpPr>
        <p:pic>
          <p:nvPicPr>
            <p:cNvPr id="22542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271" y="2893060"/>
              <a:ext cx="3776663" cy="3484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27">
                  <a:extLst>
                    <a:ext uri="{FF2B5EF4-FFF2-40B4-BE49-F238E27FC236}">
                      <a16:creationId xmlns:a16="http://schemas.microsoft.com/office/drawing/2014/main" id="{423A3982-0F32-4DD6-8601-8416E808B2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59206" y="2821832"/>
                  <a:ext cx="2835137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+mj-lt"/>
                      <a:ea typeface="+mn-ea"/>
                    </a:rPr>
                    <a:t>的等值线</a:t>
                  </a:r>
                </a:p>
              </p:txBody>
            </p:sp>
          </mc:Choice>
          <mc:Fallback xmlns="">
            <p:sp>
              <p:nvSpPr>
                <p:cNvPr id="17" name="TextBox 27">
                  <a:extLst>
                    <a:ext uri="{FF2B5EF4-FFF2-40B4-BE49-F238E27FC236}">
                      <a16:creationId xmlns:a16="http://schemas.microsoft.com/office/drawing/2014/main" id="{423A3982-0F32-4DD6-8601-8416E808B2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59206" y="2821832"/>
                  <a:ext cx="2835137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645" t="-14474" b="-25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3E50C9E-0A3E-42E0-BE43-FE26220F4161}"/>
                  </a:ext>
                </a:extLst>
              </p:cNvPr>
              <p:cNvSpPr txBox="1"/>
              <p:nvPr/>
            </p:nvSpPr>
            <p:spPr>
              <a:xfrm>
                <a:off x="4195683" y="3331650"/>
                <a:ext cx="4338717" cy="1050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的极小点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3E50C9E-0A3E-42E0-BE43-FE26220F4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683" y="3331650"/>
                <a:ext cx="4338717" cy="1050159"/>
              </a:xfrm>
              <a:prstGeom prst="rect">
                <a:avLst/>
              </a:prstGeom>
              <a:blipFill>
                <a:blip r:embed="rId12"/>
                <a:stretch>
                  <a:fillRect b="-12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DFCA97C8-1116-4796-B60E-6750D1F4A098}"/>
              </a:ext>
            </a:extLst>
          </p:cNvPr>
          <p:cNvGrpSpPr/>
          <p:nvPr/>
        </p:nvGrpSpPr>
        <p:grpSpPr>
          <a:xfrm>
            <a:off x="6233708" y="2544897"/>
            <a:ext cx="1692743" cy="817028"/>
            <a:chOff x="6233708" y="2544897"/>
            <a:chExt cx="1692743" cy="817028"/>
          </a:xfrm>
        </p:grpSpPr>
        <p:sp>
          <p:nvSpPr>
            <p:cNvPr id="18" name="箭头: 下 17">
              <a:extLst>
                <a:ext uri="{FF2B5EF4-FFF2-40B4-BE49-F238E27FC236}">
                  <a16:creationId xmlns:a16="http://schemas.microsoft.com/office/drawing/2014/main" id="{B12FEC2A-3793-4D92-83B6-DEA6C40A0E65}"/>
                </a:ext>
              </a:extLst>
            </p:cNvPr>
            <p:cNvSpPr/>
            <p:nvPr/>
          </p:nvSpPr>
          <p:spPr bwMode="auto">
            <a:xfrm>
              <a:off x="6233708" y="2544897"/>
              <a:ext cx="222176" cy="817028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27">
                  <a:extLst>
                    <a:ext uri="{FF2B5EF4-FFF2-40B4-BE49-F238E27FC236}">
                      <a16:creationId xmlns:a16="http://schemas.microsoft.com/office/drawing/2014/main" id="{6D6E15AE-778E-40C0-8B57-43E137AD49A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17139" y="2690936"/>
                  <a:ext cx="1509312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r>
                    <a:rPr lang="zh-CN" altLang="en-US" b="0" dirty="0">
                      <a:solidFill>
                        <a:schemeClr val="tx1"/>
                      </a:solidFill>
                      <a:ea typeface="+mn-ea"/>
                    </a:rPr>
                    <a:t>取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endParaRPr lang="zh-CN" altLang="en-US" dirty="0">
                    <a:solidFill>
                      <a:schemeClr val="tx1"/>
                    </a:solidFill>
                    <a:latin typeface="+mj-lt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0" name="TextBox 27">
                  <a:extLst>
                    <a:ext uri="{FF2B5EF4-FFF2-40B4-BE49-F238E27FC236}">
                      <a16:creationId xmlns:a16="http://schemas.microsoft.com/office/drawing/2014/main" id="{6D6E15AE-778E-40C0-8B57-43E137AD49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17139" y="2690936"/>
                  <a:ext cx="1509312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6478" t="-14474" b="-25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1731713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Picture 25"/>
          <p:cNvSpPr>
            <a:spLocks noChangeAspect="1" noChangeArrowheads="1"/>
          </p:cNvSpPr>
          <p:nvPr/>
        </p:nvSpPr>
        <p:spPr bwMode="auto">
          <a:xfrm>
            <a:off x="6186488" y="1824038"/>
            <a:ext cx="442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3557" name="Picture 26"/>
          <p:cNvSpPr>
            <a:spLocks noChangeAspect="1" noChangeArrowheads="1"/>
          </p:cNvSpPr>
          <p:nvPr/>
        </p:nvSpPr>
        <p:spPr bwMode="auto">
          <a:xfrm>
            <a:off x="1022350" y="2208213"/>
            <a:ext cx="12382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3558" name="Picture 27"/>
          <p:cNvSpPr>
            <a:spLocks noChangeAspect="1" noChangeArrowheads="1"/>
          </p:cNvSpPr>
          <p:nvPr/>
        </p:nvSpPr>
        <p:spPr bwMode="auto">
          <a:xfrm>
            <a:off x="3325813" y="2201863"/>
            <a:ext cx="17414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3559" name="Picture 24"/>
          <p:cNvSpPr>
            <a:spLocks noChangeAspect="1" noChangeArrowheads="1"/>
          </p:cNvSpPr>
          <p:nvPr/>
        </p:nvSpPr>
        <p:spPr bwMode="auto">
          <a:xfrm>
            <a:off x="1706563" y="1866900"/>
            <a:ext cx="9731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3560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乘子罚函数的理论基础</a:t>
            </a:r>
            <a:endParaRPr lang="en-US" altLang="zh-CN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3" name="Text Box 12"/>
              <p:cNvSpPr txBox="1">
                <a:spLocks noChangeArrowheads="1"/>
              </p:cNvSpPr>
              <p:nvPr/>
            </p:nvSpPr>
            <p:spPr bwMode="auto">
              <a:xfrm>
                <a:off x="797056" y="1981523"/>
                <a:ext cx="771525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dirty="0">
                    <a:solidFill>
                      <a:srgbClr val="0070C0"/>
                    </a:solidFill>
                    <a:latin typeface="+mj-lt"/>
                    <a:ea typeface="+mn-ea"/>
                  </a:rPr>
                  <a:t>定理</a:t>
                </a:r>
                <a:r>
                  <a:rPr kumimoji="0" lang="en-US" altLang="zh-CN" dirty="0">
                    <a:solidFill>
                      <a:srgbClr val="0070C0"/>
                    </a:solidFill>
                    <a:latin typeface="+mj-lt"/>
                    <a:ea typeface="+mn-ea"/>
                  </a:rPr>
                  <a:t>6.2.1(</a:t>
                </a:r>
                <a:r>
                  <a:rPr kumimoji="0" lang="zh-CN" altLang="en-US" dirty="0">
                    <a:solidFill>
                      <a:srgbClr val="0070C0"/>
                    </a:solidFill>
                    <a:latin typeface="+mj-lt"/>
                    <a:ea typeface="+mn-ea"/>
                  </a:rPr>
                  <a:t>推论</a:t>
                </a:r>
                <a:r>
                  <a:rPr kumimoji="0" lang="en-US" altLang="zh-CN" dirty="0">
                    <a:solidFill>
                      <a:srgbClr val="0070C0"/>
                    </a:solidFill>
                    <a:latin typeface="+mj-lt"/>
                    <a:ea typeface="+mn-ea"/>
                  </a:rPr>
                  <a:t>5.2.4) </a:t>
                </a:r>
                <a:r>
                  <a:rPr kumimoji="0" lang="zh-CN" altLang="en-US" dirty="0">
                    <a:solidFill>
                      <a:schemeClr val="tx1"/>
                    </a:solidFill>
                    <a:latin typeface="+mj-lt"/>
                    <a:ea typeface="+mn-ea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kumimoji="0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b>
                    </m:sSub>
                    <m:r>
                      <a:rPr kumimoji="0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m:rPr>
                        <m:sty m:val="p"/>
                      </m:rPr>
                      <a:rPr kumimoji="0"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int</m:t>
                    </m:r>
                    <m:r>
                      <a:rPr kumimoji="0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kumimoji="0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𝑋</m:t>
                    </m:r>
                  </m:oMath>
                </a14:m>
                <a:r>
                  <a:rPr kumimoji="0" lang="zh-CN" altLang="en-US" dirty="0">
                    <a:solidFill>
                      <a:schemeClr val="tx1"/>
                    </a:solidFill>
                    <a:latin typeface="+mj-lt"/>
                    <a:ea typeface="+mn-ea"/>
                  </a:rPr>
                  <a:t>满足</a:t>
                </a:r>
                <a:r>
                  <a:rPr kumimoji="0" lang="en-US" altLang="zh-CN" dirty="0">
                    <a:solidFill>
                      <a:schemeClr val="tx1"/>
                    </a:solidFill>
                    <a:latin typeface="+mj-lt"/>
                    <a:ea typeface="+mn-ea"/>
                  </a:rPr>
                  <a:t>(6.1.1)</a:t>
                </a:r>
                <a:r>
                  <a:rPr kumimoji="0" lang="zh-CN" altLang="en-US" dirty="0">
                    <a:solidFill>
                      <a:schemeClr val="tx1"/>
                    </a:solidFill>
                    <a:latin typeface="+mj-lt"/>
                    <a:ea typeface="+mn-ea"/>
                  </a:rPr>
                  <a:t>的最优性的二阶充分条件，即存在乘子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zh-CN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𝝀</m:t>
                        </m:r>
                      </m:e>
                      <m:sup>
                        <m:r>
                          <a:rPr kumimoji="0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p>
                    </m:sSup>
                    <m:r>
                      <a:rPr kumimoji="0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zh-CN" altLang="en-US" dirty="0">
                    <a:solidFill>
                      <a:schemeClr val="tx1"/>
                    </a:solidFill>
                    <a:latin typeface="+mj-lt"/>
                    <a:ea typeface="+mn-ea"/>
                  </a:rPr>
                  <a:t>使得</a:t>
                </a:r>
              </a:p>
            </p:txBody>
          </p:sp>
        </mc:Choice>
        <mc:Fallback xmlns="">
          <p:sp>
            <p:nvSpPr>
              <p:cNvPr id="32773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056" y="1981523"/>
                <a:ext cx="7715250" cy="830997"/>
              </a:xfrm>
              <a:prstGeom prst="rect">
                <a:avLst/>
              </a:prstGeom>
              <a:blipFill>
                <a:blip r:embed="rId3"/>
                <a:stretch>
                  <a:fillRect l="-1265" t="-8088" b="-139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5" name="Text Box 14"/>
          <p:cNvSpPr txBox="1">
            <a:spLocks noChangeArrowheads="1"/>
          </p:cNvSpPr>
          <p:nvPr/>
        </p:nvSpPr>
        <p:spPr bwMode="auto">
          <a:xfrm>
            <a:off x="866143" y="5008830"/>
            <a:ext cx="3608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0"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子问题是</a:t>
            </a:r>
            <a:r>
              <a:rPr kumimoji="0" lang="zh-CN" altLang="en-US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光滑</a:t>
            </a:r>
            <a:r>
              <a:rPr kumimoji="0"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71" name="Text Box 6"/>
              <p:cNvSpPr txBox="1">
                <a:spLocks noChangeArrowheads="1"/>
              </p:cNvSpPr>
              <p:nvPr/>
            </p:nvSpPr>
            <p:spPr bwMode="auto">
              <a:xfrm>
                <a:off x="3203641" y="5047642"/>
                <a:ext cx="537601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⟹</m:t>
                    </m:r>
                  </m:oMath>
                </a14:m>
                <a:r>
                  <a:rPr kumimoji="0"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能用“导数方法”求解子问题！</a:t>
                </a:r>
              </a:p>
            </p:txBody>
          </p:sp>
        </mc:Choice>
        <mc:Fallback xmlns="">
          <p:sp>
            <p:nvSpPr>
              <p:cNvPr id="2357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3641" y="5047642"/>
                <a:ext cx="5376012" cy="461665"/>
              </a:xfrm>
              <a:prstGeom prst="rect">
                <a:avLst/>
              </a:prstGeom>
              <a:blipFill>
                <a:blip r:embed="rId4"/>
                <a:stretch>
                  <a:fillRect t="-14474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69" name="Text Box 9"/>
              <p:cNvSpPr txBox="1">
                <a:spLocks noChangeArrowheads="1"/>
              </p:cNvSpPr>
              <p:nvPr/>
            </p:nvSpPr>
            <p:spPr bwMode="auto">
              <a:xfrm>
                <a:off x="5158686" y="5640711"/>
                <a:ext cx="34099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⟹</m:t>
                    </m:r>
                  </m:oMath>
                </a14:m>
                <a:r>
                  <a:rPr kumimoji="0"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避免了病态</a:t>
                </a:r>
                <a:r>
                  <a:rPr kumimoji="0"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Hesse</a:t>
                </a:r>
                <a:r>
                  <a:rPr kumimoji="0"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阵！</a:t>
                </a:r>
              </a:p>
            </p:txBody>
          </p:sp>
        </mc:Choice>
        <mc:Fallback xmlns="">
          <p:sp>
            <p:nvSpPr>
              <p:cNvPr id="23569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58686" y="5640711"/>
                <a:ext cx="3409950" cy="457200"/>
              </a:xfrm>
              <a:prstGeom prst="rect">
                <a:avLst/>
              </a:prstGeom>
              <a:blipFill>
                <a:blip r:embed="rId5"/>
                <a:stretch>
                  <a:fillRect t="-14667" r="-11786" b="-3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67" name="Text Box 14"/>
              <p:cNvSpPr txBox="1">
                <a:spLocks noChangeArrowheads="1"/>
              </p:cNvSpPr>
              <p:nvPr/>
            </p:nvSpPr>
            <p:spPr bwMode="auto">
              <a:xfrm>
                <a:off x="878843" y="5638479"/>
                <a:ext cx="462756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marL="342900" indent="-342900" eaLnBrk="1" hangingPunct="1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r>
                  <a:rPr kumimoji="0"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一定条件下，</a:t>
                </a:r>
                <a:r>
                  <a:rPr kumimoji="0"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不需要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kumimoji="0"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kumimoji="0" lang="en-US" altLang="zh-CN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0"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+∞</m:t>
                    </m:r>
                  </m:oMath>
                </a14:m>
                <a:endParaRPr kumimoji="0" lang="zh-CN" altLang="en-US" dirty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3567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8843" y="5638479"/>
                <a:ext cx="4627562" cy="461665"/>
              </a:xfrm>
              <a:prstGeom prst="rect">
                <a:avLst/>
              </a:prstGeom>
              <a:blipFill>
                <a:blip r:embed="rId6"/>
                <a:stretch>
                  <a:fillRect l="-1713" t="-14474" b="-263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B970AF23-B802-4AA7-BCA0-9CC8CCC6166D}"/>
              </a:ext>
            </a:extLst>
          </p:cNvPr>
          <p:cNvGrpSpPr/>
          <p:nvPr/>
        </p:nvGrpSpPr>
        <p:grpSpPr>
          <a:xfrm>
            <a:off x="1017415" y="1046491"/>
            <a:ext cx="7134569" cy="973830"/>
            <a:chOff x="1238250" y="1112766"/>
            <a:chExt cx="7134569" cy="9738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1334CFC8-2CAD-4811-B85D-3879FC4C2371}"/>
                    </a:ext>
                  </a:extLst>
                </p:cNvPr>
                <p:cNvSpPr txBox="1"/>
                <p:nvPr/>
              </p:nvSpPr>
              <p:spPr>
                <a:xfrm>
                  <a:off x="1238250" y="1112766"/>
                  <a:ext cx="3091379" cy="585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imize</m:t>
                                </m:r>
                              </m:e>
                              <m:lim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1334CFC8-2CAD-4811-B85D-3879FC4C23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250" y="1112766"/>
                  <a:ext cx="3091379" cy="585801"/>
                </a:xfrm>
                <a:prstGeom prst="rect">
                  <a:avLst/>
                </a:prstGeom>
                <a:blipFill>
                  <a:blip r:embed="rId7"/>
                  <a:stretch>
                    <a:fillRect b="-10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5E8D6B42-DC5A-422F-8BEA-A366D40D4070}"/>
                    </a:ext>
                  </a:extLst>
                </p:cNvPr>
                <p:cNvSpPr/>
                <p:nvPr/>
              </p:nvSpPr>
              <p:spPr>
                <a:xfrm>
                  <a:off x="1641051" y="1624931"/>
                  <a:ext cx="458348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subject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to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=1,⋯,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5E8D6B42-DC5A-422F-8BEA-A366D40D40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1051" y="1624931"/>
                  <a:ext cx="4583480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DE71FC2-EA91-4B35-A0B2-2C2F54937EB3}"/>
                </a:ext>
              </a:extLst>
            </p:cNvPr>
            <p:cNvSpPr txBox="1"/>
            <p:nvPr/>
          </p:nvSpPr>
          <p:spPr>
            <a:xfrm>
              <a:off x="7149947" y="1624931"/>
              <a:ext cx="122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/>
                <a:t>(6.1.1)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12">
                <a:extLst>
                  <a:ext uri="{FF2B5EF4-FFF2-40B4-BE49-F238E27FC236}">
                    <a16:creationId xmlns:a16="http://schemas.microsoft.com/office/drawing/2014/main" id="{A197500B-AED5-4622-9397-6C7F4D6A3D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6099" y="3501433"/>
                <a:ext cx="7884175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dirty="0">
                    <a:solidFill>
                      <a:schemeClr val="tx1"/>
                    </a:solidFill>
                    <a:latin typeface="+mj-lt"/>
                    <a:ea typeface="+mn-ea"/>
                  </a:rPr>
                  <a:t>则</a:t>
                </a:r>
                <a:r>
                  <a:rPr kumimoji="0" lang="zh-CN" altLang="en-US" dirty="0">
                    <a:solidFill>
                      <a:srgbClr val="C00000"/>
                    </a:solidFill>
                    <a:latin typeface="+mj-lt"/>
                    <a:ea typeface="+mn-ea"/>
                  </a:rPr>
                  <a:t>存在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zh-CN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</m:acc>
                    <m:r>
                      <a:rPr kumimoji="0" lang="zh-CN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</a:rPr>
                      <m:t>≥</m:t>
                    </m:r>
                    <m:r>
                      <a:rPr kumimoji="0"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</a:rPr>
                      <m:t>0</m:t>
                    </m:r>
                  </m:oMath>
                </a14:m>
                <a:r>
                  <a:rPr kumimoji="0" lang="zh-CN" altLang="en-US" dirty="0">
                    <a:solidFill>
                      <a:schemeClr val="tx1"/>
                    </a:solidFill>
                    <a:latin typeface="+mj-lt"/>
                    <a:ea typeface="+mn-ea"/>
                  </a:rPr>
                  <a:t>使得对每个</a:t>
                </a:r>
                <a14:m>
                  <m:oMath xmlns:m="http://schemas.openxmlformats.org/officeDocument/2006/math">
                    <m:r>
                      <a:rPr kumimoji="0"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</a:rPr>
                      <m:t>𝑐</m:t>
                    </m:r>
                    <m:r>
                      <a:rPr kumimoji="0"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</a:rPr>
                      <m:t>&gt;</m:t>
                    </m:r>
                    <m:acc>
                      <m:accPr>
                        <m:chr m:val="̅"/>
                        <m:ctrlPr>
                          <a:rPr kumimoji="0"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kumimoji="0" lang="en-US" altLang="zh-CN" dirty="0">
                    <a:solidFill>
                      <a:schemeClr val="tx1"/>
                    </a:solidFill>
                    <a:latin typeface="+mj-lt"/>
                    <a:ea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0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kumimoji="0" lang="zh-CN" altLang="en-US" dirty="0">
                    <a:solidFill>
                      <a:schemeClr val="tx1"/>
                    </a:solidFill>
                    <a:latin typeface="+mj-lt"/>
                    <a:ea typeface="+mn-ea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𝐿</m:t>
                        </m:r>
                      </m:e>
                      <m:sub>
                        <m:r>
                          <a:rPr kumimoji="0"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sub>
                    </m:sSub>
                    <m:r>
                      <a:rPr kumimoji="0"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kumimoji="0"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∙,</m:t>
                    </m:r>
                    <m:sSup>
                      <m:sSupPr>
                        <m:ctrlPr>
                          <a:rPr kumimoji="0"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zh-CN" alt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kumimoji="0"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0"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  <m:r>
                      <a:rPr kumimoji="0"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在</m:t>
                    </m:r>
                    <m:r>
                      <a:rPr kumimoji="0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0" lang="zh-CN" altLang="en-US" dirty="0">
                    <a:solidFill>
                      <a:schemeClr val="tx1"/>
                    </a:solidFill>
                    <a:latin typeface="+mj-lt"/>
                    <a:ea typeface="+mn-ea"/>
                  </a:rPr>
                  <a:t>上的严格局部极小点</a:t>
                </a:r>
                <a:r>
                  <a:rPr kumimoji="0" lang="en-US" altLang="zh-CN" dirty="0">
                    <a:solidFill>
                      <a:schemeClr val="tx1"/>
                    </a:solidFill>
                    <a:latin typeface="+mj-lt"/>
                    <a:ea typeface="+mn-ea"/>
                  </a:rPr>
                  <a:t>.  </a:t>
                </a:r>
                <a:r>
                  <a:rPr kumimoji="0" lang="zh-CN" altLang="en-US" dirty="0">
                    <a:solidFill>
                      <a:schemeClr val="tx1"/>
                    </a:solidFill>
                    <a:latin typeface="+mj-lt"/>
                    <a:ea typeface="+mn-ea"/>
                  </a:rPr>
                  <a:t>特别地，如果</a:t>
                </a:r>
                <a14:m>
                  <m:oMath xmlns:m="http://schemas.openxmlformats.org/officeDocument/2006/math">
                    <m:r>
                      <a:rPr kumimoji="0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</m:oMath>
                </a14:m>
                <a:r>
                  <a:rPr kumimoji="0" lang="zh-CN" altLang="en-US" dirty="0">
                    <a:solidFill>
                      <a:schemeClr val="tx1"/>
                    </a:solidFill>
                    <a:latin typeface="+mj-lt"/>
                    <a:ea typeface="+mn-ea"/>
                  </a:rPr>
                  <a:t>是凸的，</a:t>
                </a:r>
                <a14:m>
                  <m:oMath xmlns:m="http://schemas.openxmlformats.org/officeDocument/2006/math">
                    <m:r>
                      <a:rPr kumimoji="0"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𝒉</m:t>
                    </m:r>
                  </m:oMath>
                </a14:m>
                <a:r>
                  <a:rPr kumimoji="0" lang="zh-CN" altLang="en-US" dirty="0">
                    <a:solidFill>
                      <a:schemeClr val="tx1"/>
                    </a:solidFill>
                    <a:latin typeface="+mj-lt"/>
                    <a:ea typeface="+mn-ea"/>
                  </a:rPr>
                  <a:t>是仿射的，则对于任何</a:t>
                </a:r>
                <a14:m>
                  <m:oMath xmlns:m="http://schemas.openxmlformats.org/officeDocument/2006/math">
                    <m:r>
                      <a:rPr kumimoji="0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0"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0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kumimoji="0"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kumimoji="0"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0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kumimoji="0"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0"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kumimoji="0"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∙,</m:t>
                    </m:r>
                    <m:sSup>
                      <m:sSupPr>
                        <m:ctrlPr>
                          <a:rPr kumimoji="0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kumimoji="0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0"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的极小点</a:t>
                </a:r>
                <a:r>
                  <a:rPr kumimoji="0"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kumimoji="0"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7" name="Text Box 12">
                <a:extLst>
                  <a:ext uri="{FF2B5EF4-FFF2-40B4-BE49-F238E27FC236}">
                    <a16:creationId xmlns:a16="http://schemas.microsoft.com/office/drawing/2014/main" id="{A197500B-AED5-4622-9397-6C7F4D6A3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6099" y="3501433"/>
                <a:ext cx="7884175" cy="1200329"/>
              </a:xfrm>
              <a:prstGeom prst="rect">
                <a:avLst/>
              </a:prstGeom>
              <a:blipFill>
                <a:blip r:embed="rId9"/>
                <a:stretch>
                  <a:fillRect l="-1237" t="-5584" r="-851" b="-91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74A6604-57B9-4993-BBB5-EC47FCD918C7}"/>
                  </a:ext>
                </a:extLst>
              </p:cNvPr>
              <p:cNvSpPr/>
              <p:nvPr/>
            </p:nvSpPr>
            <p:spPr>
              <a:xfrm>
                <a:off x="2194956" y="2690556"/>
                <a:ext cx="40234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∇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p>
                          <m:sSupPr>
                            <m:ctrlPr>
                              <a:rPr kumimoji="0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p>
                            <m:r>
                              <a:rPr kumimoji="0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𝟎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74A6604-57B9-4993-BBB5-EC47FCD918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956" y="2690556"/>
                <a:ext cx="4023474" cy="461665"/>
              </a:xfrm>
              <a:prstGeom prst="rect">
                <a:avLst/>
              </a:prstGeom>
              <a:blipFill>
                <a:blip r:embed="rId10"/>
                <a:stretch>
                  <a:fillRect l="-303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23FD1A6-2E58-4CE8-B55C-5F1FD733F138}"/>
                  </a:ext>
                </a:extLst>
              </p:cNvPr>
              <p:cNvSpPr/>
              <p:nvPr/>
            </p:nvSpPr>
            <p:spPr>
              <a:xfrm>
                <a:off x="1684782" y="3081708"/>
                <a:ext cx="6963457" cy="468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𝒅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𝑻</m:t>
                        </m:r>
                      </m:sup>
                    </m:sSup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p>
                          <m:sSupPr>
                            <m:ctrlPr>
                              <a:rPr kumimoji="0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p>
                            <m:r>
                              <a:rPr kumimoji="0"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𝒅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 ∀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s.t.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∇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23FD1A6-2E58-4CE8-B55C-5F1FD733F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782" y="3081708"/>
                <a:ext cx="6963457" cy="468205"/>
              </a:xfrm>
              <a:prstGeom prst="rect">
                <a:avLst/>
              </a:prstGeom>
              <a:blipFill>
                <a:blip r:embed="rId11"/>
                <a:stretch>
                  <a:fillRect l="-262" t="-13158" b="-3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60BFC40-EB51-44BD-8347-06AE4FCA638B}"/>
                  </a:ext>
                </a:extLst>
              </p:cNvPr>
              <p:cNvSpPr txBox="1"/>
              <p:nvPr/>
            </p:nvSpPr>
            <p:spPr>
              <a:xfrm>
                <a:off x="4962179" y="1074229"/>
                <a:ext cx="35501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为了简洁，可设</a:t>
                </a:r>
                <a14:m>
                  <m:oMath xmlns:m="http://schemas.openxmlformats.org/officeDocument/2006/math">
                    <m:r>
                      <a:rPr kumimoji="0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0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0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0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60BFC40-EB51-44BD-8347-06AE4FCA6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179" y="1074229"/>
                <a:ext cx="3550127" cy="461665"/>
              </a:xfrm>
              <a:prstGeom prst="rect">
                <a:avLst/>
              </a:prstGeom>
              <a:blipFill>
                <a:blip r:embed="rId12"/>
                <a:stretch>
                  <a:fillRect l="-2577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/>
      <p:bldP spid="23571" grpId="0"/>
      <p:bldP spid="23569" grpId="0"/>
      <p:bldP spid="235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Picture 25"/>
          <p:cNvSpPr>
            <a:spLocks noChangeAspect="1" noChangeArrowheads="1"/>
          </p:cNvSpPr>
          <p:nvPr/>
        </p:nvSpPr>
        <p:spPr bwMode="auto">
          <a:xfrm>
            <a:off x="6186488" y="1824038"/>
            <a:ext cx="442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3557" name="Picture 26"/>
          <p:cNvSpPr>
            <a:spLocks noChangeAspect="1" noChangeArrowheads="1"/>
          </p:cNvSpPr>
          <p:nvPr/>
        </p:nvSpPr>
        <p:spPr bwMode="auto">
          <a:xfrm>
            <a:off x="1022350" y="2208213"/>
            <a:ext cx="12382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3558" name="Picture 27"/>
          <p:cNvSpPr>
            <a:spLocks noChangeAspect="1" noChangeArrowheads="1"/>
          </p:cNvSpPr>
          <p:nvPr/>
        </p:nvSpPr>
        <p:spPr bwMode="auto">
          <a:xfrm>
            <a:off x="3325813" y="2201863"/>
            <a:ext cx="17414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3560" name="Rectangle 2"/>
          <p:cNvSpPr>
            <a:spLocks noChangeArrowheads="1"/>
          </p:cNvSpPr>
          <p:nvPr/>
        </p:nvSpPr>
        <p:spPr bwMode="auto">
          <a:xfrm>
            <a:off x="819150" y="338615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乘子法的例子</a:t>
            </a:r>
            <a:endParaRPr lang="en-US" altLang="zh-CN" sz="44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26B0DDF-F27C-458E-91C5-3DCD82B33193}"/>
                  </a:ext>
                </a:extLst>
              </p:cNvPr>
              <p:cNvSpPr txBox="1"/>
              <p:nvPr/>
            </p:nvSpPr>
            <p:spPr>
              <a:xfrm>
                <a:off x="643341" y="1059520"/>
                <a:ext cx="3278662" cy="613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imize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lim>
                          </m:limLow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fName>
                        <m:e>
                          <m:box>
                            <m:box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box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26B0DDF-F27C-458E-91C5-3DCD82B33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41" y="1059520"/>
                <a:ext cx="3278662" cy="613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9715485-09D4-47D4-9632-25E9C46849D8}"/>
                  </a:ext>
                </a:extLst>
              </p:cNvPr>
              <p:cNvSpPr/>
              <p:nvPr/>
            </p:nvSpPr>
            <p:spPr>
              <a:xfrm>
                <a:off x="3634842" y="1093534"/>
                <a:ext cx="31743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9715485-09D4-47D4-9632-25E9C46849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842" y="1093534"/>
                <a:ext cx="3174313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9ED53CB-0996-4958-883E-A45195737A93}"/>
                  </a:ext>
                </a:extLst>
              </p:cNvPr>
              <p:cNvSpPr txBox="1"/>
              <p:nvPr/>
            </p:nvSpPr>
            <p:spPr>
              <a:xfrm>
                <a:off x="6809155" y="650252"/>
                <a:ext cx="18778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1,0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), 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9ED53CB-0996-4958-883E-A45195737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155" y="650252"/>
                <a:ext cx="1877893" cy="461665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636F71D-5892-4444-BC2C-B38026FF18D5}"/>
                  </a:ext>
                </a:extLst>
              </p:cNvPr>
              <p:cNvSpPr/>
              <p:nvPr/>
            </p:nvSpPr>
            <p:spPr>
              <a:xfrm>
                <a:off x="6994594" y="1093533"/>
                <a:ext cx="12514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−1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636F71D-5892-4444-BC2C-B38026FF18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594" y="1093533"/>
                <a:ext cx="1251433" cy="461665"/>
              </a:xfrm>
              <a:prstGeom prst="rect">
                <a:avLst/>
              </a:prstGeom>
              <a:blipFill>
                <a:blip r:embed="rId7"/>
                <a:stretch>
                  <a:fillRect l="-1456" r="-4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AD34AD96-44B7-49DF-9630-55F8E4C4C9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378" y="1690564"/>
            <a:ext cx="2461364" cy="46143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F7168C4-D4CC-494F-A2E1-559E429240E0}"/>
                  </a:ext>
                </a:extLst>
              </p:cNvPr>
              <p:cNvSpPr txBox="1"/>
              <p:nvPr/>
            </p:nvSpPr>
            <p:spPr>
              <a:xfrm>
                <a:off x="6206494" y="6210737"/>
                <a:ext cx="23155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zh-CN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F7168C4-D4CC-494F-A2E1-559E42924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494" y="6210737"/>
                <a:ext cx="231557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27E44E08-9A27-4700-A726-52B9391D62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003" y="1627412"/>
            <a:ext cx="2470554" cy="46991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15FC32-D9D7-410E-AFB3-0701AD0037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21" y="1819606"/>
            <a:ext cx="2374538" cy="45288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A0A34E3-C4E1-40BB-BF80-E87BAA0B2BE1}"/>
                  </a:ext>
                </a:extLst>
              </p:cNvPr>
              <p:cNvSpPr txBox="1"/>
              <p:nvPr/>
            </p:nvSpPr>
            <p:spPr>
              <a:xfrm>
                <a:off x="376609" y="6180391"/>
                <a:ext cx="23155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zh-CN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=−0.5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A0A34E3-C4E1-40BB-BF80-E87BAA0B2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09" y="6180391"/>
                <a:ext cx="2315573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1968174-11BC-42A7-8177-875BC88912B3}"/>
                  </a:ext>
                </a:extLst>
              </p:cNvPr>
              <p:cNvSpPr txBox="1"/>
              <p:nvPr/>
            </p:nvSpPr>
            <p:spPr>
              <a:xfrm>
                <a:off x="3261055" y="6200961"/>
                <a:ext cx="25540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=10, </m:t>
                      </m:r>
                      <m:r>
                        <a:rPr lang="zh-CN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=−0.5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1968174-11BC-42A7-8177-875BC8891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55" y="6200961"/>
                <a:ext cx="2554007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0F73A77F-C607-49AF-8F75-B2D3F56236EC}"/>
              </a:ext>
            </a:extLst>
          </p:cNvPr>
          <p:cNvSpPr txBox="1"/>
          <p:nvPr/>
        </p:nvSpPr>
        <p:spPr>
          <a:xfrm>
            <a:off x="1589020" y="1685625"/>
            <a:ext cx="2010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乘子罚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397516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Picture 25"/>
          <p:cNvSpPr>
            <a:spLocks noChangeAspect="1" noChangeArrowheads="1"/>
          </p:cNvSpPr>
          <p:nvPr/>
        </p:nvSpPr>
        <p:spPr bwMode="auto">
          <a:xfrm>
            <a:off x="6186488" y="1824038"/>
            <a:ext cx="442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3557" name="Picture 26"/>
          <p:cNvSpPr>
            <a:spLocks noChangeAspect="1" noChangeArrowheads="1"/>
          </p:cNvSpPr>
          <p:nvPr/>
        </p:nvSpPr>
        <p:spPr bwMode="auto">
          <a:xfrm>
            <a:off x="1022350" y="2208213"/>
            <a:ext cx="12382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3558" name="Picture 27"/>
          <p:cNvSpPr>
            <a:spLocks noChangeAspect="1" noChangeArrowheads="1"/>
          </p:cNvSpPr>
          <p:nvPr/>
        </p:nvSpPr>
        <p:spPr bwMode="auto">
          <a:xfrm>
            <a:off x="3325813" y="2201863"/>
            <a:ext cx="1741487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/>
          </a:p>
        </p:txBody>
      </p:sp>
      <p:sp>
        <p:nvSpPr>
          <p:cNvPr id="23560" name="Rectangle 2"/>
          <p:cNvSpPr>
            <a:spLocks noChangeArrowheads="1"/>
          </p:cNvSpPr>
          <p:nvPr/>
        </p:nvSpPr>
        <p:spPr bwMode="auto">
          <a:xfrm>
            <a:off x="819150" y="338615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乘子法的例子</a:t>
            </a:r>
            <a:r>
              <a:rPr lang="en-US" altLang="zh-CN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26B0DDF-F27C-458E-91C5-3DCD82B33193}"/>
                  </a:ext>
                </a:extLst>
              </p:cNvPr>
              <p:cNvSpPr txBox="1"/>
              <p:nvPr/>
            </p:nvSpPr>
            <p:spPr>
              <a:xfrm>
                <a:off x="643341" y="1059520"/>
                <a:ext cx="3278662" cy="613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imize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lim>
                          </m:limLow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fName>
                        <m:e>
                          <m:box>
                            <m:box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box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26B0DDF-F27C-458E-91C5-3DCD82B33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41" y="1059520"/>
                <a:ext cx="3278662" cy="613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9715485-09D4-47D4-9632-25E9C46849D8}"/>
                  </a:ext>
                </a:extLst>
              </p:cNvPr>
              <p:cNvSpPr/>
              <p:nvPr/>
            </p:nvSpPr>
            <p:spPr>
              <a:xfrm>
                <a:off x="3634842" y="1093534"/>
                <a:ext cx="31743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9715485-09D4-47D4-9632-25E9C46849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842" y="1093534"/>
                <a:ext cx="3174313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9ED53CB-0996-4958-883E-A45195737A93}"/>
                  </a:ext>
                </a:extLst>
              </p:cNvPr>
              <p:cNvSpPr txBox="1"/>
              <p:nvPr/>
            </p:nvSpPr>
            <p:spPr>
              <a:xfrm>
                <a:off x="6809155" y="650252"/>
                <a:ext cx="18778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1,0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), 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9ED53CB-0996-4958-883E-A45195737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155" y="650252"/>
                <a:ext cx="1877893" cy="461665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636F71D-5892-4444-BC2C-B38026FF18D5}"/>
                  </a:ext>
                </a:extLst>
              </p:cNvPr>
              <p:cNvSpPr/>
              <p:nvPr/>
            </p:nvSpPr>
            <p:spPr>
              <a:xfrm>
                <a:off x="6994594" y="1093533"/>
                <a:ext cx="12514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−1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636F71D-5892-4444-BC2C-B38026FF18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594" y="1093533"/>
                <a:ext cx="1251433" cy="461665"/>
              </a:xfrm>
              <a:prstGeom prst="rect">
                <a:avLst/>
              </a:prstGeom>
              <a:blipFill>
                <a:blip r:embed="rId6"/>
                <a:stretch>
                  <a:fillRect l="-1456" r="-4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F7168C4-D4CC-494F-A2E1-559E429240E0}"/>
                  </a:ext>
                </a:extLst>
              </p:cNvPr>
              <p:cNvSpPr txBox="1"/>
              <p:nvPr/>
            </p:nvSpPr>
            <p:spPr>
              <a:xfrm>
                <a:off x="6206494" y="6210737"/>
                <a:ext cx="23155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=100, </m:t>
                      </m:r>
                      <m:r>
                        <a:rPr lang="zh-CN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F7168C4-D4CC-494F-A2E1-559E42924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494" y="6210737"/>
                <a:ext cx="231557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A0A34E3-C4E1-40BB-BF80-E87BAA0B2BE1}"/>
                  </a:ext>
                </a:extLst>
              </p:cNvPr>
              <p:cNvSpPr txBox="1"/>
              <p:nvPr/>
            </p:nvSpPr>
            <p:spPr>
              <a:xfrm>
                <a:off x="376609" y="6180391"/>
                <a:ext cx="23155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zh-CN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A0A34E3-C4E1-40BB-BF80-E87BAA0B2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09" y="6180391"/>
                <a:ext cx="231557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1968174-11BC-42A7-8177-875BC88912B3}"/>
                  </a:ext>
                </a:extLst>
              </p:cNvPr>
              <p:cNvSpPr txBox="1"/>
              <p:nvPr/>
            </p:nvSpPr>
            <p:spPr>
              <a:xfrm>
                <a:off x="3261055" y="6200961"/>
                <a:ext cx="25540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=10, </m:t>
                      </m:r>
                      <m:r>
                        <a:rPr lang="zh-CN" alt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1968174-11BC-42A7-8177-875BC8891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55" y="6200961"/>
                <a:ext cx="255400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F8EBD5C-4AEF-4689-B182-F2C39A38E5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947" y="1589212"/>
            <a:ext cx="2388286" cy="44974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4A40FC4-06F3-410F-9689-EDF865FDE9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953" y="1672958"/>
            <a:ext cx="2273002" cy="43687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5BD3E27-2DF5-449F-877C-47C5141CB5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54" y="1653580"/>
            <a:ext cx="2221044" cy="436875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1F443D9-615B-4139-A2E2-CB1C95A72E39}"/>
              </a:ext>
            </a:extLst>
          </p:cNvPr>
          <p:cNvSpPr txBox="1"/>
          <p:nvPr/>
        </p:nvSpPr>
        <p:spPr>
          <a:xfrm>
            <a:off x="1705351" y="1576365"/>
            <a:ext cx="2010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二次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罚函数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683842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85" name="TextBox 26"/>
              <p:cNvSpPr txBox="1">
                <a:spLocks noChangeArrowheads="1"/>
              </p:cNvSpPr>
              <p:nvPr/>
            </p:nvSpPr>
            <p:spPr bwMode="auto">
              <a:xfrm>
                <a:off x="762000" y="1143000"/>
                <a:ext cx="7581900" cy="830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dirty="0">
                    <a:solidFill>
                      <a:schemeClr val="tx1"/>
                    </a:solidFill>
                    <a:latin typeface="+mn-ea"/>
                    <a:ea typeface="+mn-ea"/>
                  </a:rPr>
                  <a:t>选取充分大的罚参数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𝑐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ea typeface="+mn-ea"/>
                  </a:rPr>
                  <a:t>后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ea typeface="+mn-ea"/>
                  </a:rPr>
                  <a:t>用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𝝀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ea typeface="+mn-ea"/>
                  </a:rPr>
                  <a:t>作为序列极小化算法中的</a:t>
                </a:r>
                <a:r>
                  <a:rPr lang="zh-CN" altLang="en-US" dirty="0">
                    <a:solidFill>
                      <a:srgbClr val="7030A0"/>
                    </a:solidFill>
                    <a:latin typeface="+mn-ea"/>
                    <a:ea typeface="+mn-ea"/>
                  </a:rPr>
                  <a:t>控制参数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585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143000"/>
                <a:ext cx="7581900" cy="830263"/>
              </a:xfrm>
              <a:prstGeom prst="rect">
                <a:avLst/>
              </a:prstGeom>
              <a:blipFill>
                <a:blip r:embed="rId3"/>
                <a:stretch>
                  <a:fillRect l="-1206" t="-8088" r="-322" b="-154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819150" y="3048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+mj-lt"/>
                <a:ea typeface="+mn-ea"/>
              </a:rPr>
              <a:t>乘子法的框架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039872" y="4171721"/>
            <a:ext cx="5130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实用算法中需要解决两个问题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1082227" y="4733863"/>
            <a:ext cx="49799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0"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如何构造满足条件的</a:t>
            </a:r>
            <a:r>
              <a:rPr kumimoji="0" lang="zh-CN" altLang="en-US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乘子序列</a:t>
            </a:r>
            <a:r>
              <a:rPr kumimoji="0"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1073017" y="5305980"/>
            <a:ext cx="75688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0"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精确罚函数性质中</a:t>
            </a:r>
            <a:r>
              <a:rPr kumimoji="0"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0"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罚参数的阈值是</a:t>
            </a:r>
            <a:r>
              <a:rPr kumimoji="0" lang="zh-CN" altLang="en-US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存在性</a:t>
            </a:r>
            <a:r>
              <a:rPr kumimoji="0"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结论！      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493993" y="5857184"/>
            <a:ext cx="4801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实际中，如何选取合适的罚参数？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CB62E9-7621-483D-88E1-5D7DA6684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062505"/>
            <a:ext cx="7568851" cy="187581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52195E3-63D3-4731-9087-532168DFB4C5}"/>
              </a:ext>
            </a:extLst>
          </p:cNvPr>
          <p:cNvSpPr txBox="1"/>
          <p:nvPr/>
        </p:nvSpPr>
        <p:spPr>
          <a:xfrm>
            <a:off x="6632154" y="2853368"/>
            <a:ext cx="1716795" cy="830263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02" name="Rectangle 3"/>
              <p:cNvSpPr>
                <a:spLocks noChangeArrowheads="1"/>
              </p:cNvSpPr>
              <p:nvPr/>
            </p:nvSpPr>
            <p:spPr bwMode="auto">
              <a:xfrm>
                <a:off x="731015" y="233385"/>
                <a:ext cx="8126546" cy="736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 anchor="b"/>
              <a:lstStyle/>
              <a:p>
                <a:pPr algn="ctr"/>
                <a:r>
                  <a:rPr lang="zh-CN" altLang="en-US" sz="4400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构造乘子序列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4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4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4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4400" dirty="0">
                  <a:solidFill>
                    <a:srgbClr val="0070C0"/>
                  </a:solidFill>
                  <a:latin typeface="+mj-lt"/>
                  <a:ea typeface="+mn-ea"/>
                </a:endParaRPr>
              </a:p>
            </p:txBody>
          </p:sp>
        </mc:Choice>
        <mc:Fallback xmlns="">
          <p:sp>
            <p:nvSpPr>
              <p:cNvPr id="25602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015" y="233385"/>
                <a:ext cx="8126546" cy="736600"/>
              </a:xfrm>
              <a:prstGeom prst="rect">
                <a:avLst/>
              </a:prstGeom>
              <a:blipFill>
                <a:blip r:embed="rId4"/>
                <a:stretch>
                  <a:fillRect t="-23140" b="-363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/>
          <p:cNvCxnSpPr>
            <a:cxnSpLocks noChangeAspect="1"/>
          </p:cNvCxnSpPr>
          <p:nvPr/>
        </p:nvCxnSpPr>
        <p:spPr bwMode="auto">
          <a:xfrm flipV="1">
            <a:off x="76993" y="3562835"/>
            <a:ext cx="8990013" cy="79375"/>
          </a:xfrm>
          <a:prstGeom prst="line">
            <a:avLst/>
          </a:prstGeom>
          <a:solidFill>
            <a:schemeClr val="accent1"/>
          </a:solidFill>
          <a:ln w="76200" cap="flat" cmpd="tri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5400000" algn="ctr" rotWithShape="0">
              <a:schemeClr val="accent5">
                <a:lumMod val="20000"/>
                <a:lumOff val="80000"/>
              </a:schemeClr>
            </a:outerShdw>
          </a:effec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D471F45-9451-4A32-8F86-510421CDB05C}"/>
                  </a:ext>
                </a:extLst>
              </p:cNvPr>
              <p:cNvSpPr txBox="1"/>
              <p:nvPr/>
            </p:nvSpPr>
            <p:spPr>
              <a:xfrm>
                <a:off x="942236" y="4302553"/>
                <a:ext cx="2735707" cy="575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得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ax</m:t>
                            </m:r>
                          </m:e>
                          <m:lim>
                            <m:r>
                              <a:rPr lang="zh-CN" alt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，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D471F45-9451-4A32-8F86-510421CDB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236" y="4302553"/>
                <a:ext cx="2735707" cy="575350"/>
              </a:xfrm>
              <a:prstGeom prst="rect">
                <a:avLst/>
              </a:prstGeom>
              <a:blipFill>
                <a:blip r:embed="rId7"/>
                <a:stretch>
                  <a:fillRect l="-3571" t="-11702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EEED258-B611-426E-A199-27F82295FFFC}"/>
                  </a:ext>
                </a:extLst>
              </p:cNvPr>
              <p:cNvSpPr/>
              <p:nvPr/>
            </p:nvSpPr>
            <p:spPr>
              <a:xfrm>
                <a:off x="775083" y="3777015"/>
                <a:ext cx="31689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zh-CN" alt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b="1" i="1" dirty="0">
                            <a:solidFill>
                              <a:srgbClr val="C00000"/>
                            </a:solidFill>
                          </a:rPr>
                          <m:t>x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EEED258-B611-426E-A199-27F82295F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83" y="3777015"/>
                <a:ext cx="3168956" cy="461665"/>
              </a:xfrm>
              <a:prstGeom prst="rect">
                <a:avLst/>
              </a:prstGeom>
              <a:blipFill>
                <a:blip r:embed="rId8"/>
                <a:stretch>
                  <a:fillRect l="-2885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2FFA4BF-FECC-4873-8E11-E5C6F760DBE3}"/>
                  </a:ext>
                </a:extLst>
              </p:cNvPr>
              <p:cNvSpPr/>
              <p:nvPr/>
            </p:nvSpPr>
            <p:spPr>
              <a:xfrm>
                <a:off x="660551" y="901635"/>
                <a:ext cx="50752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二阶充分条件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⟹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acc>
                      <m:accPr>
                        <m:chr m:val="̅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</m:t>
                    </m:r>
                  </m:oMath>
                </a14:m>
                <a:r>
                  <a:rPr lang="en-US" altLang="zh-CN" dirty="0" err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s.t.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2FFA4BF-FECC-4873-8E11-E5C6F760DB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51" y="901635"/>
                <a:ext cx="5075236" cy="461665"/>
              </a:xfrm>
              <a:prstGeom prst="rect">
                <a:avLst/>
              </a:prstGeom>
              <a:blipFill>
                <a:blip r:embed="rId9"/>
                <a:stretch>
                  <a:fillRect l="-1561" t="-14474" r="-5402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630E6DD-EE18-4736-9FF4-6FC5629DC45F}"/>
                  </a:ext>
                </a:extLst>
              </p:cNvPr>
              <p:cNvSpPr/>
              <p:nvPr/>
            </p:nvSpPr>
            <p:spPr>
              <a:xfrm>
                <a:off x="708981" y="1727440"/>
                <a:ext cx="426156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考虑方程组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630E6DD-EE18-4736-9FF4-6FC5629DC4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81" y="1727440"/>
                <a:ext cx="4261562" cy="461665"/>
              </a:xfrm>
              <a:prstGeom prst="rect">
                <a:avLst/>
              </a:prstGeom>
              <a:blipFill>
                <a:blip r:embed="rId10"/>
                <a:stretch>
                  <a:fillRect l="-1860" t="-14474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EB8A0BC3-A990-4053-AACD-E5F625DF34CA}"/>
              </a:ext>
            </a:extLst>
          </p:cNvPr>
          <p:cNvGrpSpPr/>
          <p:nvPr/>
        </p:nvGrpSpPr>
        <p:grpSpPr>
          <a:xfrm>
            <a:off x="429239" y="4905162"/>
            <a:ext cx="4142760" cy="1643779"/>
            <a:chOff x="429239" y="4905162"/>
            <a:chExt cx="4142760" cy="1643779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B0A99BA3-F123-47F0-8B81-7EFF94EDBF13}"/>
                </a:ext>
              </a:extLst>
            </p:cNvPr>
            <p:cNvGrpSpPr/>
            <p:nvPr/>
          </p:nvGrpSpPr>
          <p:grpSpPr>
            <a:xfrm>
              <a:off x="429239" y="5419808"/>
              <a:ext cx="4142760" cy="1129133"/>
              <a:chOff x="4774039" y="4381879"/>
              <a:chExt cx="4142760" cy="11291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8376CB3B-E785-46CD-B09C-9EB8C66342FA}"/>
                      </a:ext>
                    </a:extLst>
                  </p:cNvPr>
                  <p:cNvSpPr txBox="1"/>
                  <p:nvPr/>
                </p:nvSpPr>
                <p:spPr>
                  <a:xfrm>
                    <a:off x="4774039" y="4381879"/>
                    <a:ext cx="4142760" cy="7886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imize</m:t>
                                  </m:r>
                                </m:e>
                                <m:lim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∩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b>
                                      </m:sSub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8376CB3B-E785-46CD-B09C-9EB8C66342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4039" y="4381879"/>
                    <a:ext cx="4142760" cy="7886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46F3FB84-43BC-4CE3-ADBA-60682CF5E89D}"/>
                      </a:ext>
                    </a:extLst>
                  </p:cNvPr>
                  <p:cNvSpPr/>
                  <p:nvPr/>
                </p:nvSpPr>
                <p:spPr>
                  <a:xfrm>
                    <a:off x="4889200" y="5049347"/>
                    <a:ext cx="3144652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subject</m:t>
                        </m:r>
                        <m: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to</m:t>
                        </m:r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46F3FB84-43BC-4CE3-ADBA-60682CF5E8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9200" y="5049347"/>
                    <a:ext cx="3144652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0D41A6D-B0FC-4251-AF35-8EC910CF2946}"/>
                </a:ext>
              </a:extLst>
            </p:cNvPr>
            <p:cNvGrpSpPr/>
            <p:nvPr/>
          </p:nvGrpSpPr>
          <p:grpSpPr>
            <a:xfrm>
              <a:off x="1830337" y="4905162"/>
              <a:ext cx="2247182" cy="680388"/>
              <a:chOff x="1830337" y="4563641"/>
              <a:chExt cx="2247182" cy="680388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A072A8-1260-453C-A6F6-047D42B45BB9}"/>
                  </a:ext>
                </a:extLst>
              </p:cNvPr>
              <p:cNvSpPr/>
              <p:nvPr/>
            </p:nvSpPr>
            <p:spPr>
              <a:xfrm>
                <a:off x="2116726" y="4625924"/>
                <a:ext cx="19607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Lagrange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对偶</a:t>
                </a:r>
                <a:endParaRPr lang="zh-CN" altLang="en-US" dirty="0">
                  <a:latin typeface="+mj-lt"/>
                  <a:ea typeface="黑体" panose="02010609060101010101" pitchFamily="49" charset="-122"/>
                </a:endParaRPr>
              </a:p>
            </p:txBody>
          </p:sp>
          <p:sp>
            <p:nvSpPr>
              <p:cNvPr id="15" name="箭头: 下 14">
                <a:extLst>
                  <a:ext uri="{FF2B5EF4-FFF2-40B4-BE49-F238E27FC236}">
                    <a16:creationId xmlns:a16="http://schemas.microsoft.com/office/drawing/2014/main" id="{AFDEB618-B095-4DCF-BAD6-3985BF52577E}"/>
                  </a:ext>
                </a:extLst>
              </p:cNvPr>
              <p:cNvSpPr/>
              <p:nvPr/>
            </p:nvSpPr>
            <p:spPr bwMode="auto">
              <a:xfrm rot="10800000">
                <a:off x="1830337" y="4563641"/>
                <a:ext cx="262873" cy="680388"/>
              </a:xfrm>
              <a:prstGeom prst="down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rgbClr val="000066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D0049D7F-BE0C-49CC-992F-6EBAB133CE2F}"/>
                  </a:ext>
                </a:extLst>
              </p:cNvPr>
              <p:cNvSpPr/>
              <p:nvPr/>
            </p:nvSpPr>
            <p:spPr>
              <a:xfrm>
                <a:off x="4523844" y="4570974"/>
                <a:ext cx="414276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设计算法求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的局部极大点得到需要的序列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！</a:t>
                </a: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D0049D7F-BE0C-49CC-992F-6EBAB133C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844" y="4570974"/>
                <a:ext cx="4142761" cy="830997"/>
              </a:xfrm>
              <a:prstGeom prst="rect">
                <a:avLst/>
              </a:prstGeom>
              <a:blipFill>
                <a:blip r:embed="rId11"/>
                <a:stretch>
                  <a:fillRect l="-2206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F207CAEC-7629-4202-A184-8ABFADCEF2DF}"/>
                  </a:ext>
                </a:extLst>
              </p:cNvPr>
              <p:cNvSpPr/>
              <p:nvPr/>
            </p:nvSpPr>
            <p:spPr>
              <a:xfrm>
                <a:off x="4572000" y="5555859"/>
                <a:ext cx="428556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  <a:latin typeface="+mj-lt"/>
                    <a:ea typeface="黑体" panose="02010609060101010101" pitchFamily="49" charset="-122"/>
                  </a:rPr>
                  <a:t>核心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：利用隐函数求导法则，得到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的梯度和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Hesse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矩阵</a:t>
                </a: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F207CAEC-7629-4202-A184-8ABFADCEF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555859"/>
                <a:ext cx="4285561" cy="830997"/>
              </a:xfrm>
              <a:prstGeom prst="rect">
                <a:avLst/>
              </a:prstGeom>
              <a:blipFill>
                <a:blip r:embed="rId14"/>
                <a:stretch>
                  <a:fillRect l="-2134" t="-583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374726B-CBC8-4732-BB89-AFBADF0AA8D7}"/>
                  </a:ext>
                </a:extLst>
              </p:cNvPr>
              <p:cNvSpPr/>
              <p:nvPr/>
            </p:nvSpPr>
            <p:spPr>
              <a:xfrm>
                <a:off x="3689052" y="3773199"/>
                <a:ext cx="2665345" cy="6546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r>
                                <a:rPr lang="zh-CN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374726B-CBC8-4732-BB89-AFBADF0AA8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052" y="3773199"/>
                <a:ext cx="2665345" cy="65460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D709EB8-DBD5-4965-9FE3-8C3F6F45F296}"/>
                  </a:ext>
                </a:extLst>
              </p:cNvPr>
              <p:cNvSpPr/>
              <p:nvPr/>
            </p:nvSpPr>
            <p:spPr>
              <a:xfrm>
                <a:off x="2347879" y="1231529"/>
                <a:ext cx="489281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p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p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≻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D709EB8-DBD5-4965-9FE3-8C3F6F45F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879" y="1231529"/>
                <a:ext cx="4892818" cy="461665"/>
              </a:xfrm>
              <a:prstGeom prst="rect">
                <a:avLst/>
              </a:prstGeom>
              <a:blipFill>
                <a:blip r:embed="rId16"/>
                <a:stretch>
                  <a:fillRect l="-249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7397548B-FBCD-4A43-913B-A217CD91CA2A}"/>
              </a:ext>
            </a:extLst>
          </p:cNvPr>
          <p:cNvGrpSpPr/>
          <p:nvPr/>
        </p:nvGrpSpPr>
        <p:grpSpPr>
          <a:xfrm>
            <a:off x="644779" y="2131621"/>
            <a:ext cx="8454463" cy="1424043"/>
            <a:chOff x="644779" y="2131621"/>
            <a:chExt cx="8454463" cy="142404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FCE38C08-F005-4EA9-B66C-58C497286F5B}"/>
                    </a:ext>
                  </a:extLst>
                </p:cNvPr>
                <p:cNvSpPr/>
                <p:nvPr/>
              </p:nvSpPr>
              <p:spPr>
                <a:xfrm>
                  <a:off x="686257" y="2560713"/>
                  <a:ext cx="8412985" cy="4934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存在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和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各自的邻域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，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𝐶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函数</a:t>
                  </a:r>
                  <a:r>
                    <a:rPr lang="en-US" altLang="zh-CN" b="1" i="1" dirty="0"/>
                    <a:t>x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p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使得</a:t>
                  </a:r>
                </a:p>
              </p:txBody>
            </p:sp>
          </mc:Choice>
          <mc:Fallback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FCE38C08-F005-4EA9-B66C-58C497286F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257" y="2560713"/>
                  <a:ext cx="8412985" cy="493405"/>
                </a:xfrm>
                <a:prstGeom prst="rect">
                  <a:avLst/>
                </a:prstGeom>
                <a:blipFill>
                  <a:blip r:embed="rId17"/>
                  <a:stretch>
                    <a:fillRect l="-1159" t="-13580" b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箭头: 下 12">
              <a:extLst>
                <a:ext uri="{FF2B5EF4-FFF2-40B4-BE49-F238E27FC236}">
                  <a16:creationId xmlns:a16="http://schemas.microsoft.com/office/drawing/2014/main" id="{F6D9611E-CD0C-44AA-A6AB-D6F05EF15EDA}"/>
                </a:ext>
              </a:extLst>
            </p:cNvPr>
            <p:cNvSpPr/>
            <p:nvPr/>
          </p:nvSpPr>
          <p:spPr bwMode="auto">
            <a:xfrm>
              <a:off x="3380487" y="2148934"/>
              <a:ext cx="297456" cy="461665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B10F05F7-94BE-4806-8820-6DA0ADFFE32A}"/>
                    </a:ext>
                  </a:extLst>
                </p:cNvPr>
                <p:cNvSpPr/>
                <p:nvPr/>
              </p:nvSpPr>
              <p:spPr>
                <a:xfrm>
                  <a:off x="644779" y="3054821"/>
                  <a:ext cx="7884531" cy="5008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zh-CN" b="1" i="1" dirty="0">
                                <a:solidFill>
                                  <a:schemeClr val="tx1"/>
                                </a:solidFill>
                              </a:rPr>
                              <m:t>x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</m:d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zh-CN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且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zh-CN" b="1" i="1" dirty="0">
                                <a:solidFill>
                                  <a:schemeClr val="tx1"/>
                                </a:solidFill>
                              </a:rPr>
                              <m:t>x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∀∈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B10F05F7-94BE-4806-8820-6DA0ADFFE3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779" y="3054821"/>
                  <a:ext cx="7884531" cy="50084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4092B78F-4545-49B3-A625-F6EEA2004F2C}"/>
                </a:ext>
              </a:extLst>
            </p:cNvPr>
            <p:cNvGrpSpPr/>
            <p:nvPr/>
          </p:nvGrpSpPr>
          <p:grpSpPr>
            <a:xfrm>
              <a:off x="1540041" y="2131621"/>
              <a:ext cx="3669537" cy="407850"/>
              <a:chOff x="1540041" y="2131621"/>
              <a:chExt cx="3669537" cy="407850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22E9861-F244-4FF0-8EF1-524CE743CDF2}"/>
                  </a:ext>
                </a:extLst>
              </p:cNvPr>
              <p:cNvSpPr/>
              <p:nvPr/>
            </p:nvSpPr>
            <p:spPr>
              <a:xfrm>
                <a:off x="3742510" y="2139361"/>
                <a:ext cx="146706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隐函数定理</a:t>
                </a:r>
                <a:endParaRPr lang="zh-CN" altLang="en-US" sz="20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052325D-5492-47D4-8A6F-7824306AB92B}"/>
                  </a:ext>
                </a:extLst>
              </p:cNvPr>
              <p:cNvSpPr/>
              <p:nvPr/>
            </p:nvSpPr>
            <p:spPr>
              <a:xfrm>
                <a:off x="1540041" y="2131621"/>
                <a:ext cx="172354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二阶充分条件</a:t>
                </a:r>
                <a:endParaRPr lang="zh-CN" altLang="en-US" sz="2000" dirty="0">
                  <a:solidFill>
                    <a:srgbClr val="7030A0"/>
                  </a:solidFill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379190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0" grpId="0"/>
      <p:bldP spid="12" grpId="0"/>
      <p:bldP spid="49" grpId="0"/>
      <p:bldP spid="50" grpId="0"/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6|77.6|2.3|21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0|11.3|42.3|10.4|65.3|1.3|51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7|2.8|58.2|11|44.4|1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29.8|8.8|50.5|11.7|10.2|42.2|20.6|69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6.7|47.3|38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1.6|12.9|51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9.9|43.1|34.2|71.5|12|19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3|22.7|4.3|57.2|3.3|29.4|31.6|81.4|18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7|149.4|37.7|7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6|73.1|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48|49.4|1.3|18.2|15.5|17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48|49.4|1.3|18.2|15.5|17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48|49.4|1.3|18.2|15.5|17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37.9|65.4|5.1|8.3|69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0|11.3|42.3|10.4|65.3|1.3|51.7"/>
</p:tagLst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31871</TotalTime>
  <Words>1794</Words>
  <Application>Microsoft Office PowerPoint</Application>
  <PresentationFormat>全屏显示(4:3)</PresentationFormat>
  <Paragraphs>206</Paragraphs>
  <Slides>20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大黑体</vt:lpstr>
      <vt:lpstr>仿宋_GB2312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最优化理论与算法模板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交替方向乘子法 Alternating Direction Method of Multipliers </vt:lpstr>
      <vt:lpstr>PowerPoint 演示文稿</vt:lpstr>
      <vt:lpstr>PowerPoint 演示文稿</vt:lpstr>
      <vt:lpstr>可分离凸优化问题</vt:lpstr>
      <vt:lpstr>交替方向乘子法</vt:lpstr>
      <vt:lpstr>LASSO问题的交替方向乘子法</vt:lpstr>
      <vt:lpstr>LASSO问题的交替方向乘子法(续1)</vt:lpstr>
      <vt:lpstr>LASSO问题的交替方向乘子法(续2)</vt:lpstr>
    </vt:vector>
  </TitlesOfParts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BUAA</cp:lastModifiedBy>
  <cp:revision>4670</cp:revision>
  <cp:lastPrinted>2024-10-30T11:38:38Z</cp:lastPrinted>
  <dcterms:created xsi:type="dcterms:W3CDTF">1997-11-08T17:22:06Z</dcterms:created>
  <dcterms:modified xsi:type="dcterms:W3CDTF">2024-11-06T05:15:51Z</dcterms:modified>
</cp:coreProperties>
</file>