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30"/>
  </p:notesMasterIdLst>
  <p:handoutMasterIdLst>
    <p:handoutMasterId r:id="rId31"/>
  </p:handoutMasterIdLst>
  <p:sldIdLst>
    <p:sldId id="685" r:id="rId2"/>
    <p:sldId id="703" r:id="rId3"/>
    <p:sldId id="704" r:id="rId4"/>
    <p:sldId id="950" r:id="rId5"/>
    <p:sldId id="705" r:id="rId6"/>
    <p:sldId id="706" r:id="rId7"/>
    <p:sldId id="707" r:id="rId8"/>
    <p:sldId id="689" r:id="rId9"/>
    <p:sldId id="577" r:id="rId10"/>
    <p:sldId id="617" r:id="rId11"/>
    <p:sldId id="710" r:id="rId12"/>
    <p:sldId id="949" r:id="rId13"/>
    <p:sldId id="584" r:id="rId14"/>
    <p:sldId id="585" r:id="rId15"/>
    <p:sldId id="615" r:id="rId16"/>
    <p:sldId id="612" r:id="rId17"/>
    <p:sldId id="613" r:id="rId18"/>
    <p:sldId id="614" r:id="rId19"/>
    <p:sldId id="586" r:id="rId20"/>
    <p:sldId id="605" r:id="rId21"/>
    <p:sldId id="606" r:id="rId22"/>
    <p:sldId id="708" r:id="rId23"/>
    <p:sldId id="609" r:id="rId24"/>
    <p:sldId id="611" r:id="rId25"/>
    <p:sldId id="591" r:id="rId26"/>
    <p:sldId id="610" r:id="rId27"/>
    <p:sldId id="593" r:id="rId28"/>
    <p:sldId id="616" r:id="rId2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030A0"/>
    <a:srgbClr val="00808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8" autoAdjust="0"/>
    <p:restoredTop sz="83885" autoAdjust="0"/>
  </p:normalViewPr>
  <p:slideViewPr>
    <p:cSldViewPr snapToGrid="0">
      <p:cViewPr varScale="1">
        <p:scale>
          <a:sx n="52" d="100"/>
          <a:sy n="52" d="100"/>
        </p:scale>
        <p:origin x="1968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04.96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0,'20'0,"-20"0,19 0,-19 0,40 0,-40 0,20 0,20 0,-1 0,-19 0,20 0,-1 0,1 0,0 0,-1 0,1 0,0 0,19 0,1 0,-20 0,19 0,-19 0,19 0,1 0,-1 0,-19 0,19 0,-19 0,-20 0,20 0,19 0,-19 0,-20 0,0 0,19 0,-39 0,20 0,20 0,-20 0,19 0,-19 0,0 0,20 0,-21 0,1 0,40 0,-60 0,20 0,19 0,-19 0,0 0,0 0,0 0,-1 0,-19 0,20 0,-20 0,20 0,0 0,0 0,20 0,-40 0,39 0,-19 0,-20 0,20 0,-20 0,40 0,-40 0,19 0,1 0,0 0,20 0,-20 0,-1 0,21 0,-20 0,-20 0,20 0,-20 0,20 0,-20 0,39 0,-19 0,-20 0,0 0,20 0,0 0,-20 0,20 0,-1 0,1 0,0 0,0 0,20 0,-1 0,-19 0,0 0,0 0,0 0,0 0,19 0,-19 0,0 0,0 0,0 0,-1 0,21 0,-20 0,0 0,19 0,-39 0,20 0,-20 0,20 0,-20 0,40 0,-40 0,39 0,-19 0,40 0,-40 0,19 0,-19 0,20 0,-20 0,-20 0,39 0,-39 0,20 0,20 0,0 0,-21 0,41 0,-20 0,-1 0,1 0,-40 0,20 0,0 0,-20 0,19 0,-19 0,20 0,-20 0,20 0,0 0,-20 0,20 0,-20 0,20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3:55.15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33,'0'0,"20"0,20 0,39 0,1 0,39 0,0 0,39 0,21 0,-20 0,59-53,-39 53,59 0,-20 28,-39-28,-20 0,79 0,-80 0,-78 0,118 25,-59-25,-20 0,20 0,20 0,0 0,-20 0,-20 0,40 0,-21 0,1 0,20 0,20 0,39 0,-39 0,39 0,-20 0,21 0,-61 0,1 0,60 0,-61 0,1 0,0 0,19 0,-39 0,20 0,-20 0,20 0,0 0,-60 0,40 0,-40 0,20 0,-40 0,21 0,-1 0,-20 0,1 0,-21 0,1 0,-21 0,1 0,0 0,-1 0,-19 0,0 0,20 0,0 0,-1 0,1 0,19 0,-19 0,40 0,-1 0,0 0,1 0,-21 0,1 0,-21 0,1 0,-20 0,20 0,-1 0,1 0,-20 0,0 0,0 0,-20 0,19 0,1 0,0 0,0 0,0 0,20 0,19 0,1 0,-21 0,-19 0,-20 0,20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07.26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5,'0'0,"20"0,19 0,21 0,39 0,20 0,-39 0,19 0,40 0,-1 0,1 0,-20 0,80 18,-41-18,-19 0,20 0,0 19,-1-19,-19 0,-20 0,40 0,-20 0,-20 0,0 0,39 0,-19 0,0 0,0 0,-20 0,20 0,20 0,-21 0,-38 0,38 19,21-19,-20 0,0 0,0 0,-40 0,60 0,-1 0,-19 0,20 0,-20 0,-20 0,39 0,-39 0,-19 0,38 0,-19 0,0 0,0 0,-19 0,-21 0,0 0,21 0,-41 0,1 0,-1 0,-19 0,-1 0,21 0,-20 0,-1 0,-19 0,20 0,-40 0,20 0,19 0,-19 0,0 0,0 0,19 0,-19 0,0 0,20 0,-20 0,-1 0,-19 0,20 0,-20 0,20 0,-20 0,20 0,20 0,-1 0,-19 0,20 0,19 0,-39 0,0 0,20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09.25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20,'20'0,"20"0,-1 0,21 0,-1 0,21 0,39 0,-20 18,20-18,0 0,20 0,20 0,-21 0,-38 0,39 0,39 19,-39-19,20 0,-1 0,1 18,-20-18,0 0,0 0,-40 0,60 0,-60 0,40 0,-20 0,-20 0,-19 0,39 0,-40 0,0 0,40 0,-39 0,59 0,-40 0,40 0,-20 0,59 0,-19-37,-60 37,60 0,-20 0,-40 0,40 0,-40 0,20 0,-20 0,-39 0,19 0,-19 0,-1 0,1 0,-1 0,-19-18,20 18,-1 0,-19 0,-20 0,19 0,-19 0,40 0,-21 0,21 0,-1 0,1 0,-20 0,-1 0,-19 0,0 0,39 0,1 0,0 0,-21 0,41-18,-41 18,-19 0,20 0,19 0,-19 0,0 0,-1 0,-19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11.45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52,'0'0,"59"0,21 0,-1 0,20 0,20 0,0 0,20 0,20 17,0-17,-1 0,1 0,40 0,-21 0,-19 0,0 0,59 0,-39 0,39 0,-99 0,40 0,-21 0,-58 0,39 0,-20 0,20 0,-39 0,19 0,-20 0,40 0,-39 0,-1 0,20 0,0 0,1 0,-1 0,59 0,-19 0,20 0,-20 0,20 0,-20 0,19 0,-39 0,80-34,-60 34,-40 0,40 0,-20 0,0 0,20 0,-20 0,20 0,19 0,-38 0,38 0,-39 0,0 0,-19 0,19 0,-20 0,0 0,20 0,20 0,-20 0,20 0,-40 0,20 0,-39 0,-21 0,20 0,1 0,-1 0,1 0,-1 0,40 0,-20 0,20 0,-39 0,-1-17,-19 17,-1 0,-39 0,39 0,1 0,19 0,-19 0,-1 0,1 0,-40 0,0 0,-1 0,-19 0,20 0,-20 0,20 0,0 0,-20 0,20 0,19 0,-19 0,40 0,-20 0,-1 0,1 0,0 0,19 0,-19 0,-1 0,21 0,-20 0,-1 0,-19-17,20 17,-20 0,0 0,39 0,-19 0,-20 0,59 0,-19 0,-1 0,20 0,-19 0,-40 0,0 0,-20 0,19 0,1 0,20 0,-20 0,-20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14.85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0,'0'0,"40"0,-20 0,39 0,1 0,-1 0,1 0,19 0,-19 0,-1 0,1 0,19 0,-39 0,39 0,21 0,-41 0,40 0,-19 0,-1 0,20 15,1 0,-21-15,40 0,20 0,-40 0,20 0,-20 0,21 0,-21 15,20-15,20 0,-40 0,0 0,20 0,0 0,-20 0,-19 0,-1 0,20 0,-19 0,-1 0,20 0,-19 0,-1 0,20 0,-19 0,-1 0,-19 0,-1 0,21 0,-21 0,20 0,-19 0,19 0,1 0,-21 0,1 0,-40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17.23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50,'0'0,"20"0,-20-10,0 10,20 0,-20-11,20 2,19 9,21 0,-1-10,1-1,19 11,-19 0,-1 0,21 0,-21 0,1 0,19 0,0 0,41 0,-61 0,80 0,0 0,-20 0,0 0,0 0,0 0,20 0,-40 0,0 0,20 0,-39 0,-1 0,1 0,-1 0,60 0,-20 0,-40 0,1 0,19 0,20 0,-40 0,20 0,40 0,-20 0,-19 0,39 0,-40 0,0 0,0 0,-39 0,39 0,20 0,-40 0,1 0,-1 0,0 0,-59 0,60 0,19 0,-20 0,1 0,-1 0,-20 0,21 0,-21 0,21 0,-21 0,1 0,19 0,1 0,-1 0,0 0,1 0,-21 0,21 0,-1 0,20 0,-39 0,-1 0,21 0,-21 0,1 0,-1 0,-19 0,-1 0,1 0,0 0,-20 0,0 0,-1 0,21 0,20 0,-1 0,20 0,-39 0,20 0,19 0,-39 0,19 0,-19 0,19 0,21 0,-1 0,1 0,-1 0,40 0,-40 0,1 0,19 0,-40 0,21 0,-21 0,21 0,-1 0,-39 21,19-12,1-9,-1 0,21 0,-21 11,21-11,-1 0,-19 0,-1 0,1 0,-1 0,-19 0,19 0,1 0,19 0,-19 0,19 0,0 0,1 0,-1 0,-19 0,-1 0,1 0,19 0,-19 0,-1 0,60 0,-20 0,-19 0,-21 0,41 10,-41 0,20-10,-19 0,-20 0,19 0,-19 0,-20 0,39 0,21 0,-21 0,1 11,-1-11,1 0,-21 0,1 0,-20 0,39 0,-39 0,40 0,-40 0,39 0,1 9,-1 1,1 1,-21-11,1 0,-20 0,20 0,-40 0,20 0,19 0,-19 0,0 0,0 0,19 0,1 0,-20 0,0 0,0 0,-1 0,21 0,-40 0,20 0,-20 0,20 0,0 0,0 0,-1 0,-19 0,20 0,0 0,0 0,0 0,0 0,-1 0,1 0,0 0,-20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21.60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0,'0'0,"20"0,-20 0,20 0,0 0,19 0,1 0,0 0,0 0,-1 0,21 0,-21 0,1 0,40 0,-21 0,20 0,21 0,19 0,-20 0,40 0,0 0,-40 0,40 0,-20 0,-20 0,1 0,-1 0,40 0,-60 0,40 0,0 0,-20 0,40 0,0 0,-59 0,-1 0,0 0,21 0,-41 0,21 0,19 0,0 0,20 0,20 0,-59 0,39 0,0 0,-40 0,20 0,40 0,-59 0,39 0,-20 0,60 0,-20 0,-60 0,20 0,20 0,-59 0,19 0,-19 0,19 0,-19 0,-1 0,21 0,-21 0,-39 0,40 0,-21 0,21 0,-1 0,21 0,-1 0,20 0,-59 0,20 0,-21 0,1 0,19 0,-19 0,0 0,0 0,-40 0,19 0,1 0,-20 0,40 0,0 0,-21 0,1 0,20 0,-40 0,20 0,-20 0,40 0,-40 0,19 0,1 0,20 0,0 0,-1 0,1 0,0 0,-40 0,20 0,-1 0,-19 0,20 0,20 0,-20 0,19 0,-19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24.76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0,'20'0,"-1"0,1 0,20 0,-20 0,20 0,-1 0,1 0,19 0,1 0,0 0,19 0,0 19,21-19,-1 0,20 0,0 0,0 0,20 0,0 0,0 0,-40 0,20 0,-20 19,21-19,18 0,-38 0,39 0,-20 0,20 0,-20 0,-20 0,0 0,0 0,-39 0,39 0,-19 0,-1 0,20 0,0 0,1 0,-21 0,0 0,1 0,-1 0,-19 0,-1 0,21 0,-41 19,21-19,19 0,-39 0,-20 0,39 0,1 0,0 0,-21 0,60 20,-39-1,19 0,1 0,-21-19,1 0,-20 0,-21 0,1 0,0 0,20 0,-20 0,-20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27.18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0,'0'0,"20"0,0 0,19 0,21 0,-1 0,21 0,-1 0,0 0,1 0,-1 0,20 0,-19 0,-1 0,20 0,20 0,-39 0,59 0,-20 0,-40 0,60 0,-20 0,0 0,0 0,0 0,0 0,20 0,-20 0,20 0,-20 0,0 0,0 0,0 0,20 0,0 0,-20 21,0-21,20 0,0 0,-40 0,40 0,-60 0,60 0,-60 0,1 0,-1 0,20 0,-19 0,-21 0,1 0,-21 0,-19 0,0 0,0 0,0-21,-20 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09.23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-1 10,'20'0,"0"0,-20 0,40 0,0 0,-21 0,41 0,0 0,19 0,-20 0,21 0,19 0,20 0,-20 0,20 0,-39 0,-1 0,-19 0,19 0,1 0,-21 0,-19 0,39 0,-19 0,-1 0,21 0,-21 0,1 0,-1 0,1 0,19 0,-19 0,-1 0,21 0,39 0,-40 0,20 0,20 0,-19 0,-21 0,40 0,-20 0,1 0,-21 0,20 0,1 0,-21 0,0 0,21 0,-21 0,0 0,-19 0,19 0,-19 0,-21 0,1 0,-20 0,20 0,-40 0,20 0,19 0,1 0,0 0,-1 0,-19 0,40 0,-21 0,-19 0,0 0,0 0,0 0,0 0,0 0,-1 0,1 0,0 0,20 0,-1 0,1 0,-20 0,20 0,-20 0,19 0,-19 0,20 0,-20 6,39-6,1 0,-1 0,1 0,19 0,-39 0,0 0,-1 0,-19 0,0 0,0 0,19 0,-19 0,20 0,-20 0,0 0,0 0,-20 0,19 0,1 0,0 0,0 0,-20 0,20 0,0 0,-20 0,19 0,1 0,0 0,0 0,-20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1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8,'0'0,"19"0,21 0,0 0,-1 0,1 0,0 0,39 0,-20 0,21 0,-21 0,1 0,19 0,-59 0,39 0,1 0,-20 0,19 0,-19 0,-40 0,20 0,19 0,1 0,0 0,-21 0,21 0,0 0,-20 0,-1 0,21 0,-20 0,0 0,19 0,41 0,-21 0,-19 0,19 0,-39 0,20 0,-20 0,-1 0,41 0,-1 0,-19 0,0 0,-1 0,1 0,20 0,-41 0,21 0,0 0,-20 0,19 0,-19 0,-20 0,20 0,0 0,0 0,-20 0,39 0,-19 0,20 0,-1 0,1 0,0 0,-1 0,-39 0,40 0,-20 0,20 0,-21 0,1 0,0-6,0 6,0 0,0 0,-20 0,19 0,1 0,0 0,-20 0,40 0,-40 0,20 0,-20 0,19 0,-19 0,20 0,0 0,-20 0,20 0,-20 0,20 0,19 0,1 0,-20 0,0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19.14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0,'0'0,"20"0,20 0,-20 0,39 0,1 0,-1 0,21 0,-1 0,0 0,-19 0,19 0,-39 0,39 0,-19 0,-20 0,19 0,1 0,-1 0,1 0,-20 0,-1 0,21 0,-20 0,19 0,1 0,-1 0,21 0,-41 0,21 0,19 0,-19 0,19 0,1 0,39 0,-20 0,-20 0,-19 0,0 0,-21 0,21 0,-20 0,-21 0,21 0,-20 0,0 0,19 0,-19 0,0 0,0 0,-20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30.84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41,'0'0,"20"0,20 0,0 0,-1 0,-19 0,60 0,-21 0,1 0,19 0,-19 0,-1 21,1-21,39 0,0 0,1 0,-21 0,-19 0,19 0,20 0,1 0,-21 0,0 0,41 0,-41 0,40 20,-40-20,1 0,-1 0,1 0,39 0,-40 0,1 0,-1 0,40 0,-39 0,-1 0,0 0,1 0,-1 0,1 0,-1 0,20 0,-19 0,-41 0,61 0,-41 0,21 0,-21 0,21 0,-21 0,21 0,-21 0,1 0,-1 0,1 0,-20 0,-1 0,21 0,-20-20,-1 20,21 0,-21 0,-19-21,20 21,0 0,19 0,1 0,-20 0,19 0,1 0,-60 0,39 0,-19 0,0 0,0 0,0 0,0 0,0 0,-1 0,1 0,20 0,0 0,-21 0,1 0,0 0,0 0,-20 0,40 0,-40 0,39 0,1 0,0 0,19 0,-19 0,0 0,19 0,-19 0,20 0,-21 0,-19 0,0 0,0-20,0 20,20 0,-21 0,1 0,20 0,0 0,-21 0,21 0,-20 0,0 0,-20 0,20 0,0 0,-20 0,19-20,21 20,-20 0,0 0,0 0,19 0,1 0,-40 0,20 0,0 0,-20 0,20 0,0 20,-1-20,1 0,-20 0,20 0,-20 0,0 20,0-20,0 21,0-21,0 20,-20-20,20 20,0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01.46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2:40.968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111 202,'0'0,"0"19,0-19,0 20,0-1,0 0,0 0,0 1,0-1,-20 19,20-19,0 1,-20 18,20-19,0-19,0 20,0-1,0 0,0-19,-20 19,20 0,0-19,0 20,0-20,0 19,0-19,0 19,0 0,0 0,0-19,0 20,0-20,0 19,20 0,0-19,-20 19,0-19,0 0,0 0,0-19,0 19,20 0,-20 0,19 0,-19 0,20 0</inkml:trace>
  <inkml:trace contextRef="#ctx0" brushRef="#br1" timeOffset="8813">91 221,'0'0,"0"20,0 18,0-38,0 19,0 1,0-1,0 0,0-19,0 19,0-19,0 19,0 1,0-20,0 19,0 19,-20-18,20-1,0 0,-20-19,0 38,20-38,0 20,0-20,-20 19,20-19,0 19,0 0,0 0,0-19,0 20,0-20,0 19,0 0,0-19,0 0,0 19,0-19,0 0,0 0,20 0,-20 0,20 0,20 0,-20 0,39 0,-19 0,19 0,1 0,-20 0,19 0,-19 0,0 0,-1 0,-19 0,0 0,0 0,0 0,0 0,-1 0,1 0,-20 0,20 0,0 0,0 0,20 0,-40 0,39 0,-19 0,20 0,0 0,-1 0,-39 0,40 0,0 0,-1 0,1 0,0 0,-1 0,1 0,0 0,19 0,-19 0,0 0,0 0,-21 0,21 0,-20 0,20 0,-20 0,-1 0,21 0,0 0,-40 0,20 20,19-20,-19 0,0 0,0 0,-20 0,20 19,0-19,-20 0,39 0,1 0,-20 19,20-19,-1 0,-19 0,20 0,-20 0,19 0,-19 0,0 0,20 0,-1 0,-19 0,0 0,20 0,0 0,-1 0,1 0,0 0,-1 0,21 0,-40 0,0 0,19 0,1 0,20 0,-21 0,1 0,0 0,-1 0,1 0,20 0,-21 0,21 0,-20 19,-20-19,19 0,-19 0,20 0,-20 0,19 0,-19 0,20 0,-20 0,19 0,1 0,0 0,-20 0,19 0,1 0,0 0,0 0,-21 0,21 0,0 0,19 0,-39 0,0 0,0 0,20 0,-40 0,39 0,1 19,0 1,-1-20,1 0,-20 0,40 0,-1 0,20 0,-19 0,0 0,-1 0,1 19,19-19,-19 0,-1 0,1 0,-21 0,21 0,0 0,19 0,-19 0,39 0,0 0,-20 0,1 0,-1 0,-19 0,39 0,-39 0,-1 0,21 0,39 0,-20 0,-20 0,21 0,-21 0,0 0,21 0,19 0,-40 0,1 0,-1 0,-19 0,-1 0,1 0,19 0,-19 0,-1 0,1 0,-1 0,1 0,-20 0,19 0,1 0,-21 0,21 0,-40 0,0 0,19 0,-19 0,40 0,-21 0,21 0,-20 0,-1 0,-19 0,40 0,-20 0,-1 0,1 0,20 0,-1 0,-19 0,-1 0,1 0,20 0,-40 0,19-19,1 19,-20 0,20 0,-21 0,21 0,-20 0,20 0,-1 0,-19 0,0 0,20 0,-20 0,19 0,-19 0,20 0,-40 0,20 0,-20 0,20 0,-1 0,1 0,20 0,-20 0,-20 0,40 0,-40 0,19 0,-19 0,20 0,0 0,0 0,-20 0,20 0,-20 0,20 0,0 0,-20 0,19 0,1-20,-20 20,40 0,-40 0,20 0,-20-19,39 19,-19 0,0 0,0 0,-20-19,40 19,-40 0,20-19,-20 0,0 19,19-20,-19 20,0-19,0 19,0 0,0-19,0 0,0 38,0 0,0 0,0 1,0 18,-39-38,19 38,20-18,-20-1,20-19,-20 0,20 0,40 0,-20 0,39 0,-19 0,20 0,-1 0,1 0,-1 0,1 0,-1 0,1 0,-20 0,-1 0,21 0,-1 0,1 0,0 0,-21 0,21 0,-1 0,1 0,19 0,1 0,-21 0,-19 0,20 0,-1 0,-19 0,19 0,21 0,-21 0,-19 0,20 0,-1 0,21 0,-41 0,21 0,-1 0,1 0,-1 0,21 0,-21 0,-19 0,20 0,-21 0,1 0,0 0,-1 0,1 0,20 0,-1 0,1 0,-1 0,-19 0,20 0,-21 0,21 0,-1 0,-19 0,0 0,-20 0,39 0,-19 0,0 0,-20 0,-1 0,21 0,-20 0,0 0,19 0,-19 0,0 0,-20 0,20 0,0 0,0 0,0 0,19 0,1 0,0 0,-1 0,-39 0,40 0,-20 0,0 0,0 0,-20 0,39 0,-39 0,20 0,20 0,-40 0,20 0,-20 0,20 0,-1 0,1 0,0 0,0 0,-20 0,20 0,0 0,-20 0,20 0,-1 0,1 0,0 0,0 0,-20 0,20 0,39 0,-39-19,0 19,0 0,-20 0,20-20,-20 20,20 0,0 0,-20 0,19 0,1 0,0 0,-20 0,20 0,0-19,-20 19,20 0,-1 0,-19 0,20 0,-20 0,20 0,-20 0,40 0,-20 0,0-19,-20 19,19-19,-19 19,20-19,-20 19,20 0,-20-20,0 20,20 0,0 0,-20 0,20-19,-20 0,20 19,-1-19,1 19,20-20,-40 1,20 19,-20-19,0 0,0 19,0-19,0 19,0-20,0 20,0-19,0 0,0 19,0-19,0 0,0-1,0 20,0-19,0 19,0-19,0 19,0-19,0-1,0 1,0 0,0 0,0 19,0-19,0 19,0-20,0 20,0-38,-20 19,0 19,20-20,-20 20,0-19,20 0,-19 19,-1-19,0 19,20 0,-20-19,0-1,0 20,20 0,-39 0,39 0,-20 0,-40-19,20 19,1-19,-1 0,-19 19,39 0,-20 0,0 0,40 0,-39 0,39 0,-20 0,20 0,-20 0,0 0,0 0,20 0,-20 0,0 0,20 0,-19 0,-1 0,0 0,20 0,-20 0,0 0,0 0,20 0,-20 0,1 0,-1 0,0 0,0 0,0 0,-19 0,-1 0,20 0,-20 0,1 0,-1 0,0 0,20 0,0 0,-39 0,19 0,0 0,1 0,19 0,-40 0,21 0,-1 0,0 0,20 0,-19 0,-1 0,20 0,0 0,-19 0,-1 0,20 0,-39 0,39 0,-40 0,1 0,19 0,0 0,-19 0,19 0,-20 0,21 0,-1 0,0 0,-19 0,19 0,0 0,-19 19,-1-19,20 0,-19 19,-21 20,41-39,-1 0,40 19,-40-19,1 0,19 0,0 0,0 0,-20 0,-19 0,-1 19,1 19,-1-38,-19 39,59-39,-20 0,-19 0,19 0,-20 0,21 0,-21 0,1 0,19 0,-20 0,40 0,-19 0,-1 0,0 0,1 0,19 0,-20 0,-19 0,19 0,-20 0,21 0,19 0,-40 0,20 0,-19 0,-1 0,1 0,-1-19,21-1,-21 20,20-19,1 19,-1 0,0 0,0 0,1 0,-21-19,1 19,19 0,-20 0,21 0,-1 0,0 0,20 0,-19 0,-21 0,40 0,-19 0,19 0,-20 0,-19 0,19 0,0 0,0 0,-19 0,19 0,0 0,-19 0,-1 0,-19 0,0 0,-1 0,21 0,-1 0,0 0,21 0,-21 0,20 0,-19 0,19 0,-39 0,19 0,1 0,19 0,-39 0,-1 0,1 0,-1 0,21 0,-1 0,21 0,-1 0,0 0,0 0,21 0,-41 0,20 0,-19 0,19 0,0 0,-19 0,19 0,0 0,1 0,-21 0,-19 0,19-19,-19 19,39 0,-19 0,-1 0,40 0,-20 0,21 0,-41 0,0 0,21 0,-1 0,-20 0,1 0,-1-19,-19 19,19-20,1 20,-1 0,1 0,-21 0,21 0,-1 0,-39 0,0 0,-1 0,1 0,-20-19,40 19,19 0,-19 0,39 0,-39 0,19 0,-19 0,19 0,-19 0,-1 0,21 0,-21 0,21 0,19 0,0 0,1 0,-21 0,20 0,-19 0,-1 0,1 0,-1 0,20 0,1 0,19 0,-20 0,1 0,-21 0,0 0,21 0,-21 0,-19 0,39 0,-20 0,21 0,-1 0,0 0,1 0,-21 0,1 0,-1 0,20 0,-19 0,-1 0,-19 0,19 0,-19 0,-1 0,-19 0,40 0,-21 0,40 0,-19 0,19 0,-19 0,19-19,0 38,1-19,-1 0,-20 0,21 0,-1 0,0 0,0 0,1 0,-21 0,1 0,19 0,0 0,20 0,1 0,-21 0,20 0,0 0,-20 0,1 0,-21 0,40 0,0 0,1 0,-21 0,40 0,-20 0,-20 0,21 0,-1 0,-20 0,0 0,20 0,-19 0,-1 0,20 0,20 0,-20 0,0 0,20 0,0 0,-19 0,-1 0,20 0,-20 0,20 0,-20 19,20-19,-20 0,0 0,0 0,20 0,-39 0,39 0,0 0,-40 0,40 20,-20-20,0 0,20 0,0 0,0 19,0-19,0 19,0-19,-19 0,19 0,0 19,0-19,0 19,0-19,0 20,0-20,0 19,19-19,-19 0,0 19,20-19,0 0,-20 0,0 19,20-19,20 20,19 18,-19-19,0 0,-21-19,-19 20,0-20,-19 0,-1 0,20 0,-20 0,20 0,-20 0,20 0,-20 0,0 0,20 0,-20 0,20 0,0 0,-19 0,-1 0</inkml:trace>
  <inkml:trace contextRef="#ctx0" brushRef="#br1" timeOffset="25422">17938 740,'19'0,"21"0,39 0,-19 0,19 0,41 0,-1 0,-40 0,60 0,0 0,-40 0,20 0,-39 0,-60 0,39 0,-39 0,0 0,0 0,-20 0,20 0,-1 0,1 0,-20 0,20 0,0 0,0 0,-20 0,20 0,39 0,-39 0,20 0,0 0,-1 0,1 0,19 0,-19 0,0 0,-20 0,-20 0,20 0,-20 0,0 0,19 0,-19 0,20 0,-20 0</inkml:trace>
  <inkml:trace contextRef="#ctx0" brushRef="#br1" timeOffset="27563">9501 1451,'0'0,"19"0,1 0,20 0,-20 0,19 0,1 0,0 0,-20 0,19 0,21 0,-40 0,20 0,-1 39,1-58,-20 19,20 0,-21 0,41 0,-40 0,-20-20,39 20,1 0,-20 0,20 0,-20 0,19 0,-19 0,0 0,-20 0,20 0,-20 0,20 0,-20 0,39 0,1 0,0 0,-20 0,19 0,1 0,-20 0,20 0,-21 0,1 0,0 0,0 0,-20 0,20 0,-20 0,20 0,0 0,-1 0,1 0,0 0,0 0,-20 0</inkml:trace>
  <inkml:trace contextRef="#ctx0" brushRef="#br1" timeOffset="34032">2949 2086,'0'0,"20"0,20 0,-40 0,20 19,20-19,-1 0,-19 0,20 0,0 0,-1 0,1 0,0 0,-1 0,-19 0,20 0,0 0,-21 0,1 0,0 0,0 0,0 0,0 0,0 0,-1 0,21 0,-20 0,0 0,0 0,19 0,-19 0,0 0,20 0,-1 0,1 0,0 0,-20 0,19 0,-39 0,20 0,20 0,-40 0,20 0,0 0,0 0,-20 0,19 0,1 0,-20 0,40 0,-40 0,20 0,20 0,-40 0,39 0,-39 0,20 0,20 0,-40 0,20 0,19 0,-19 0,0 0,-20 0,20 0,-20 0,20 0,-20 0,20 0,-20 0,0 0,19 0,-19 0,20 0,0 0,0 0,-20 0,0 0,20 0,-20 0,20 0,-20 0,39 0,-39 0</inkml:trace>
  <inkml:trace contextRef="#ctx0" brushRef="#br1" timeOffset="36063">11347 2124,'20'0,"-1"0,41 0,-20 0,39 0,-19 0,-1 0,-19 0,19 0,1 0,0 0,-1 0,21 0,-41 0,1 0,0 0,19 0,1 0,-1 0,-19 0,20 0,-21 0,1 0,0 0,-1 0,21 0,-40 0,0 0,0 0,-1 0,1 0,-20 0,20 0,-20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3:38.25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259 623,'0'0,"19"0,1 0,0 0,0 0,39 0,-19 0,20 0,19 0,-20 0,1 0,39 0,-20 0,40 0,-40 0,1 0,-21 0,1 0,-1 0,-19 0,19 0,-19 0,19 19,-19-1,-20-18,0 0,0 0,-1 0,41 0,-40 19,19-19,21 0,-20 0,-1 0,21 0,-21 0,1 0,19 0,-19 0,39 0,-59 0,40 0,-1 0,-19 0,19 0,-19 0,0 0,19 18,1-18,-1 0,0 0,21 0,19 0,-40 0,1 0,19 0,-19 0,19 0,-20 0,41 0,18 0,-38 0,39 0,-40 0,0 0,20 0,1 0,-21 0,0 0,0 0,1 0,39 0,-20 0,-20 0,60 0,-60 0,20 0,20 0,-20 0,-19 0,19 0,0 0,-20 0,20 0,20 0,-39 0,-1 0,20 0,-59 0,19 0,21 0,-21 0,20 0,1 0,-21 0,20 0,1 0,-1 0,0 0,-19 0,-1 0,1 0,-1 0,-19 0,-20 0,39 0,1 0,-1 0,1 0,-1 0,-39 0,39 19,-39-19,20 0,19 0,-39 0,20-19,-20 19,39 0,-39 0,20 0,-21 0,21-18,-20 18,-20 0,39 0,-39 0,20 0,0 0,0 0,0 0,0 0,-1 0,21 0,-20 0,-20 0,20 0,0 0,-1 0,-19 0,20 0,0 0,-20 0,20 0,20 0,-21 0,1 0,0 0,0 0,0 0,-1 0,21 0,-20 0,0 0,0 0,-20 0,0-19,0 1,0-1,0 19,0-18,0-1,0 19,0-18,0-1,0 19,0-18,0 18,0-19,0 1,0 18,0-19,0 19,0-19,0 19,0-37,0 37,0-18,0 18,0-19,0 1,0 18,0-19,0 19,0-18,0 18,0-37,0 18,0 19,0-18,0-1,0 19,0-18,0 18,-20-19,0 19,20-18,0-1,0 19,-20 0,0-19,20 1,-20 18,20 0,-19 0,-1 0,0-19,0 19,-19-18,19 18,-40 0,1 0,19 0,-59-19,20 19,-20 0,-20 0,59 0,-39 0,20 0,-1 0,1 0,0 0,-1 0,21 0,0 0,19 0,-20 0,21 0,19 0,0 0,-20 0,1 0,-21 0,21 0,-41 0,-19 0,20 0,-40 0,20 0,-20 0,20 0,-40 0,40 0,-20 0,0 0,-40 0,21 0,-1 0,-20 0,60 0,-40 0,40 0,-20 0,20 0,-20 0,20 0,-20 0,40 0,-20 0,19 0,1 0,-40 0,60-18,-21 18,1 0,0 0,-1 0,21 0,-40 0,0 0,0 0,-1 0,-38 0,-1 0,0 0,40 0,-40 0,40 0,20 0,0 0,-21 0,1 0,20 0,-40 0,60 0,-41 0,21 0,0 0,39 0,-39 0,19 0,21 0,-21 0,21 0,19 0,-40 0,40 0,1 0,-1 0,-20 0,20 0,-19 0,19 0,20 0,-20 0,20 0,-20 0,-19 0,39 0,-40 0,0 0,1 0,19 0,-20 0,40 0,-20 0,20 0,-20 0,20 0,0 0,-19 18,-1-18,20 0,-20 0,0 0,20 19,-20-19,1 18,19-18,0 19,-20-19,20 0,0 18,0-18,-20 19,20-19,0 19,-20-1,20 1,-20-19,20 18,-20-18,1 19,19-19,0 18,-20-18,20 0,0 19,0-19,0 18,0-18,0 19,0-19,0 18,0 1,0-19,-20 0,20 0,0 18,0-18,0 19,20-19,-20 0,20 18,-20 1,0-19,0 18,19-18,21 0,-40 38,60-38,-41 18,1 19,20-18,-40-19,20 0,-20 0,0 18,0-18,19 19,-19-19,20 0,-20 0,0 0,20 0,-20 0,20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3:52.35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 0,'0'0,"19"0,1 0,0 0,0 0,20 0,19 0,1 0,19 0,0 0,1 0,-1 0,40 0,-19 0,-21 0,60 0,-60 0,21 0,19 0,-20 0,-20 0,40 0,-19 0,-21 0,40 0,-59 0,39 0,40 0,-60 0,20 0,21 0,-1 0,0 0,-20 0,40 0,-40 0,20 0,-20 0,-19 0,39 0,-40 0,21 0,-1 0,20 0,-40 0,40 0,-39 0,-1 0,40 0,-19 0,-21 0,20 0,20 0,-19 0,19 0,-20 0,20 0,-40 0,21 0,19 0,-40 0,0 0,41 0,-41 0,20 0,-39 0,19 0,40 0,-79 0,19 0,21 0,-40 0,-1 0,21 0,-21 0,21 0,0 0,19 0,0 0,-19 0,19 0,-19 0,-20 0,-1 0,21 0,-21 0,1 0,0 0,0 0,19 0,1 0,-1 0,-19 0,19 0,-19 0,-20 0,0 0,0 0,0 0,-1 0,21 0,20 0,-41 0,21 0,-20 0,20 0,-20 0,-1 0,1 0,-20 0,20 0,0 0,0 0,20 0,-1 0,1 0,0 0,-21 0,21 0,-40 0,20 0,20 0,-20 0,19 0,-19 0,20 0,-40 0,20 0,-20 0,19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对于例子，在黑板画图解释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思考一元函数在闭区间的端点取到最小值的必要条件</a:t>
            </a:r>
            <a:r>
              <a:rPr lang="en-US" altLang="zh-CN" dirty="0"/>
              <a:t>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左端点的话，导数非负；右端点的话，导数非正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24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87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30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86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2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34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Armijo</a:t>
            </a:r>
            <a:r>
              <a:rPr lang="zh-CN" altLang="en-US" dirty="0"/>
              <a:t>法则一般和</a:t>
            </a:r>
            <a:r>
              <a:rPr lang="en-US" altLang="zh-CN" dirty="0"/>
              <a:t>Newton</a:t>
            </a:r>
            <a:r>
              <a:rPr lang="zh-CN" altLang="en-US" dirty="0"/>
              <a:t>型方法连用，因为这时候</a:t>
            </a:r>
            <a:r>
              <a:rPr lang="en-US" altLang="zh-CN" dirty="0"/>
              <a:t>\alpha=1</a:t>
            </a:r>
            <a:r>
              <a:rPr lang="zh-CN" altLang="en-US" dirty="0"/>
              <a:t>是一个很好的初始测试步长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2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估计本页和下页</a:t>
            </a:r>
            <a:r>
              <a:rPr lang="en-US" altLang="zh-CN" dirty="0"/>
              <a:t>PPT</a:t>
            </a:r>
            <a:r>
              <a:rPr lang="zh-CN" altLang="en-US" dirty="0"/>
              <a:t>没有时间讲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12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52878-A539-4584-BBF9-E76A7B9A9C4B}" type="datetimeFigureOut">
              <a:rPr lang="zh-CN" altLang="en-US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358FC-9C60-48B7-BC86-3E4B8710B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8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27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50362" y="6515596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3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解和算法的基本性质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094480" y="6570346"/>
            <a:ext cx="26381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  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690.png"/><Relationship Id="rId7" Type="http://schemas.openxmlformats.org/officeDocument/2006/relationships/image" Target="../media/image80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5.png"/><Relationship Id="rId5" Type="http://schemas.openxmlformats.org/officeDocument/2006/relationships/image" Target="../media/image74.png"/><Relationship Id="rId10" Type="http://schemas.openxmlformats.org/officeDocument/2006/relationships/image" Target="../media/image83.png"/><Relationship Id="rId4" Type="http://schemas.openxmlformats.org/officeDocument/2006/relationships/image" Target="../media/image700.png"/><Relationship Id="rId9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3.emf"/><Relationship Id="rId17" Type="http://schemas.openxmlformats.org/officeDocument/2006/relationships/image" Target="../media/image1270.png"/><Relationship Id="rId2" Type="http://schemas.openxmlformats.org/officeDocument/2006/relationships/image" Target="../media/image79.png"/><Relationship Id="rId16" Type="http://schemas.openxmlformats.org/officeDocument/2006/relationships/image" Target="../media/image13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32.emf"/><Relationship Id="rId4" Type="http://schemas.openxmlformats.org/officeDocument/2006/relationships/image" Target="../media/image129.emf"/><Relationship Id="rId9" Type="http://schemas.openxmlformats.org/officeDocument/2006/relationships/customXml" Target="../ink/ink4.xml"/><Relationship Id="rId14" Type="http://schemas.openxmlformats.org/officeDocument/2006/relationships/image" Target="../media/image13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emf"/><Relationship Id="rId5" Type="http://schemas.openxmlformats.org/officeDocument/2006/relationships/customXml" Target="../ink/ink9.xml"/><Relationship Id="rId4" Type="http://schemas.openxmlformats.org/officeDocument/2006/relationships/image" Target="../media/image137.emf"/><Relationship Id="rId9" Type="http://schemas.openxmlformats.org/officeDocument/2006/relationships/image" Target="../media/image12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customXml" Target="../ink/ink16.xml"/><Relationship Id="rId18" Type="http://schemas.openxmlformats.org/officeDocument/2006/relationships/image" Target="../media/image148.emf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45.emf"/><Relationship Id="rId17" Type="http://schemas.openxmlformats.org/officeDocument/2006/relationships/customXml" Target="../ink/ink18.xml"/><Relationship Id="rId2" Type="http://schemas.openxmlformats.org/officeDocument/2006/relationships/image" Target="../media/image87.png"/><Relationship Id="rId16" Type="http://schemas.openxmlformats.org/officeDocument/2006/relationships/image" Target="../media/image14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emf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44.emf"/><Relationship Id="rId19" Type="http://schemas.openxmlformats.org/officeDocument/2006/relationships/image" Target="../media/image1310.png"/><Relationship Id="rId4" Type="http://schemas.openxmlformats.org/officeDocument/2006/relationships/image" Target="../media/image141.emf"/><Relationship Id="rId9" Type="http://schemas.openxmlformats.org/officeDocument/2006/relationships/customXml" Target="../ink/ink14.xml"/><Relationship Id="rId14" Type="http://schemas.openxmlformats.org/officeDocument/2006/relationships/image" Target="../media/image1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10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08.png"/><Relationship Id="rId5" Type="http://schemas.openxmlformats.org/officeDocument/2006/relationships/image" Target="../media/image106.png"/><Relationship Id="rId10" Type="http://schemas.openxmlformats.org/officeDocument/2006/relationships/image" Target="../media/image104.png"/><Relationship Id="rId4" Type="http://schemas.openxmlformats.org/officeDocument/2006/relationships/image" Target="../media/image105.png"/><Relationship Id="rId9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040.png"/><Relationship Id="rId7" Type="http://schemas.openxmlformats.org/officeDocument/2006/relationships/image" Target="../media/image11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1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5" Type="http://schemas.openxmlformats.org/officeDocument/2006/relationships/image" Target="../media/image122.png"/><Relationship Id="rId4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6.png"/><Relationship Id="rId7" Type="http://schemas.openxmlformats.org/officeDocument/2006/relationships/image" Target="../media/image1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4" Type="http://schemas.openxmlformats.org/officeDocument/2006/relationships/image" Target="../media/image137.png"/><Relationship Id="rId9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0220" y="254618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可行方向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5358483" y="1142021"/>
                <a:ext cx="2290354" cy="5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83" y="1142021"/>
                <a:ext cx="2290354" cy="579582"/>
              </a:xfrm>
              <a:prstGeom prst="rect">
                <a:avLst/>
              </a:prstGeom>
              <a:blipFill>
                <a:blip r:embed="rId4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0428D8F-AACE-4409-B135-57D6A837F45C}"/>
                  </a:ext>
                </a:extLst>
              </p:cNvPr>
              <p:cNvSpPr/>
              <p:nvPr/>
            </p:nvSpPr>
            <p:spPr>
              <a:xfrm>
                <a:off x="842519" y="1163909"/>
                <a:ext cx="53741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已知实值函数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0428D8F-AACE-4409-B135-57D6A837F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9" y="1163909"/>
                <a:ext cx="5374100" cy="461665"/>
              </a:xfrm>
              <a:prstGeom prst="rect">
                <a:avLst/>
              </a:prstGeom>
              <a:blipFill>
                <a:blip r:embed="rId5"/>
                <a:stretch>
                  <a:fillRect l="-170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BE58EA0-96A9-433F-B08D-A246C3BC567B}"/>
                  </a:ext>
                </a:extLst>
              </p:cNvPr>
              <p:cNvSpPr/>
              <p:nvPr/>
            </p:nvSpPr>
            <p:spPr>
              <a:xfrm>
                <a:off x="842519" y="1743695"/>
                <a:ext cx="57747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主要关注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或者极小点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BE58EA0-96A9-433F-B08D-A246C3BC5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9" y="1743695"/>
                <a:ext cx="5774722" cy="461665"/>
              </a:xfrm>
              <a:prstGeom prst="rect">
                <a:avLst/>
              </a:prstGeom>
              <a:blipFill>
                <a:blip r:embed="rId6"/>
                <a:stretch>
                  <a:fillRect l="-1582" t="-14474" r="-63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DD56A75A-05BC-463C-8555-F05F5824DCA1}"/>
              </a:ext>
            </a:extLst>
          </p:cNvPr>
          <p:cNvSpPr/>
          <p:nvPr/>
        </p:nvSpPr>
        <p:spPr>
          <a:xfrm>
            <a:off x="842519" y="235072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多元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函数的极值问题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2E0D7D-AC37-4C42-91BB-C06A0ECF2DFA}"/>
              </a:ext>
            </a:extLst>
          </p:cNvPr>
          <p:cNvGrpSpPr/>
          <p:nvPr/>
        </p:nvGrpSpPr>
        <p:grpSpPr>
          <a:xfrm>
            <a:off x="879590" y="2812386"/>
            <a:ext cx="2954655" cy="1153644"/>
            <a:chOff x="842519" y="2812386"/>
            <a:chExt cx="2954655" cy="1153644"/>
          </a:xfrm>
        </p:grpSpPr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6AE46AC7-BFEA-4DE7-9AC4-EA10C98B9386}"/>
                </a:ext>
              </a:extLst>
            </p:cNvPr>
            <p:cNvSpPr/>
            <p:nvPr/>
          </p:nvSpPr>
          <p:spPr bwMode="auto">
            <a:xfrm>
              <a:off x="2137719" y="2812386"/>
              <a:ext cx="247135" cy="691979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46D87C9-DAFA-41D5-909E-B0FB4CA661BA}"/>
                </a:ext>
              </a:extLst>
            </p:cNvPr>
            <p:cNvSpPr/>
            <p:nvPr/>
          </p:nvSpPr>
          <p:spPr>
            <a:xfrm>
              <a:off x="842519" y="3504365"/>
              <a:ext cx="2954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一元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函数的极值问题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19659B1-D428-4E34-ABB3-1CFCDB1B3E64}"/>
                </a:ext>
              </a:extLst>
            </p:cNvPr>
            <p:cNvSpPr/>
            <p:nvPr/>
          </p:nvSpPr>
          <p:spPr>
            <a:xfrm>
              <a:off x="2319846" y="2860804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可行方向</a:t>
              </a:r>
              <a:endPara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7968BD-DFB5-4598-84D3-7D5FDA81D586}"/>
              </a:ext>
            </a:extLst>
          </p:cNvPr>
          <p:cNvGrpSpPr/>
          <p:nvPr/>
        </p:nvGrpSpPr>
        <p:grpSpPr>
          <a:xfrm>
            <a:off x="534060" y="3978814"/>
            <a:ext cx="4717562" cy="1286221"/>
            <a:chOff x="534060" y="3978814"/>
            <a:chExt cx="4717562" cy="1286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8AD0EAC-5420-4BB9-BA95-B10652B92949}"/>
                    </a:ext>
                  </a:extLst>
                </p:cNvPr>
                <p:cNvSpPr/>
                <p:nvPr/>
              </p:nvSpPr>
              <p:spPr>
                <a:xfrm>
                  <a:off x="842519" y="3978814"/>
                  <a:ext cx="4409103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Arial" panose="020B0604020202020204" pitchFamily="34" charset="0"/>
                    </a:rPr>
                    <a:t>已知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，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称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𝒙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处的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可行方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向，如果存在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acc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使得</a:t>
                  </a: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8AD0EAC-5420-4BB9-BA95-B10652B92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19" y="3978814"/>
                  <a:ext cx="4409103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2075" t="-8088" b="-13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838A0A0-FCEE-496B-839E-78CE7492F997}"/>
                    </a:ext>
                  </a:extLst>
                </p:cNvPr>
                <p:cNvSpPr/>
                <p:nvPr/>
              </p:nvSpPr>
              <p:spPr>
                <a:xfrm>
                  <a:off x="534060" y="4803370"/>
                  <a:ext cx="40379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𝒅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:0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𝛼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838A0A0-FCEE-496B-839E-78CE7492F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60" y="4803370"/>
                  <a:ext cx="4037940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9B1218-1ECB-4D8B-A196-AAF23C685DCE}"/>
                  </a:ext>
                </a:extLst>
              </p:cNvPr>
              <p:cNvSpPr/>
              <p:nvPr/>
            </p:nvSpPr>
            <p:spPr>
              <a:xfrm>
                <a:off x="842519" y="5418443"/>
                <a:ext cx="4696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9B1218-1ECB-4D8B-A196-AAF23C685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9" y="5418443"/>
                <a:ext cx="4696350" cy="461665"/>
              </a:xfrm>
              <a:prstGeom prst="rect">
                <a:avLst/>
              </a:prstGeom>
              <a:blipFill>
                <a:blip r:embed="rId9"/>
                <a:stretch>
                  <a:fillRect l="-1946" t="-14474" r="-622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59ABAD-6B88-4F67-A85A-8B6691C68AF0}"/>
                  </a:ext>
                </a:extLst>
              </p:cNvPr>
              <p:cNvSpPr/>
              <p:nvPr/>
            </p:nvSpPr>
            <p:spPr>
              <a:xfrm>
                <a:off x="892273" y="6025789"/>
                <a:ext cx="3551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′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𝛁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𝛼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59ABAD-6B88-4F67-A85A-8B6691C68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3" y="6025789"/>
                <a:ext cx="3551805" cy="461665"/>
              </a:xfrm>
              <a:prstGeom prst="rect">
                <a:avLst/>
              </a:prstGeom>
              <a:blipFill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A553EE8-0444-4120-A0E0-B3831B0E3347}"/>
                  </a:ext>
                </a:extLst>
              </p:cNvPr>
              <p:cNvSpPr/>
              <p:nvPr/>
            </p:nvSpPr>
            <p:spPr>
              <a:xfrm>
                <a:off x="4444078" y="6021603"/>
                <a:ext cx="3924087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′′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𝛁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A553EE8-0444-4120-A0E0-B3831B0E3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078" y="6021603"/>
                <a:ext cx="3924087" cy="470000"/>
              </a:xfrm>
              <a:prstGeom prst="rect">
                <a:avLst/>
              </a:prstGeom>
              <a:blipFill>
                <a:blip r:embed="rId11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6D166839-9B22-4168-B283-DA0EA7350AE7}"/>
              </a:ext>
            </a:extLst>
          </p:cNvPr>
          <p:cNvGrpSpPr/>
          <p:nvPr/>
        </p:nvGrpSpPr>
        <p:grpSpPr>
          <a:xfrm>
            <a:off x="4711943" y="2759217"/>
            <a:ext cx="4020267" cy="1904403"/>
            <a:chOff x="4711943" y="2759217"/>
            <a:chExt cx="4020267" cy="1904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6F7E7E8-A962-48A9-B005-8F66B7CD05E9}"/>
                    </a:ext>
                  </a:extLst>
                </p:cNvPr>
                <p:cNvSpPr/>
                <p:nvPr/>
              </p:nvSpPr>
              <p:spPr>
                <a:xfrm>
                  <a:off x="4711943" y="2759217"/>
                  <a:ext cx="40202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≥0,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≥0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6F7E7E8-A962-48A9-B005-8F66B7CD0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1943" y="2759217"/>
                  <a:ext cx="402026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79A187E3-6A28-474F-A9B4-B07CA25C5452}"/>
                    </a:ext>
                  </a:extLst>
                </p:cNvPr>
                <p:cNvSpPr/>
                <p:nvPr/>
              </p:nvSpPr>
              <p:spPr>
                <a:xfrm>
                  <a:off x="4880459" y="3322469"/>
                  <a:ext cx="355246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(0,0)</m:t>
                      </m:r>
                    </m:oMath>
                  </a14:m>
                  <a:endPara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79A187E3-6A28-474F-A9B4-B07CA25C5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459" y="3322469"/>
                  <a:ext cx="3552467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405" t="-3947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DE237D9-91A3-4CB0-8C9F-666D9AA5E230}"/>
                    </a:ext>
                  </a:extLst>
                </p:cNvPr>
                <p:cNvSpPr/>
                <p:nvPr/>
              </p:nvSpPr>
              <p:spPr>
                <a:xfrm>
                  <a:off x="4880459" y="4201955"/>
                  <a:ext cx="321723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(1/2,0)</m:t>
                      </m:r>
                    </m:oMath>
                  </a14:m>
                  <a:endPara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DE237D9-91A3-4CB0-8C9F-666D9AA5E2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459" y="4201955"/>
                  <a:ext cx="3217234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657" t="-3947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30D3FA1-F5E8-479A-B1FD-A9B8D598CED3}"/>
              </a:ext>
            </a:extLst>
          </p:cNvPr>
          <p:cNvSpPr/>
          <p:nvPr/>
        </p:nvSpPr>
        <p:spPr>
          <a:xfrm>
            <a:off x="5099758" y="3755673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可行方向集合是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第一卦限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F1BEC4-5E63-455A-89C3-CB108A967D38}"/>
              </a:ext>
            </a:extLst>
          </p:cNvPr>
          <p:cNvSpPr/>
          <p:nvPr/>
        </p:nvSpPr>
        <p:spPr>
          <a:xfrm>
            <a:off x="5073060" y="4652461"/>
            <a:ext cx="3570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可行方向集合是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上半平面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7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5" grpId="0"/>
      <p:bldP spid="4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upload.wikimedia.org/wikipedia/commons/thumb/1/1e/Saddle_point.svg/300px-Saddle_poi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5" y="1109362"/>
            <a:ext cx="465613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" descr="https://upload.wikimedia.org/wikipedia/commons/thumb/a/ac/Saddle_Point_between_maxima.svg/300px-Saddle_Point_between_maxim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794000"/>
            <a:ext cx="4673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1962E17-DC38-4F90-86E7-0B14F89B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驻点的类型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44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1962E17-DC38-4F90-86E7-0B14F89B9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最优化算法的基础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535329-81D1-4754-97F8-174215088F92}"/>
              </a:ext>
            </a:extLst>
          </p:cNvPr>
          <p:cNvSpPr txBox="1"/>
          <p:nvPr/>
        </p:nvSpPr>
        <p:spPr>
          <a:xfrm>
            <a:off x="1136822" y="1227086"/>
            <a:ext cx="7253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优化算法概述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收敛与收敛速率  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基本概念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实用终止准则与变量缩放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技巧与经验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二次近似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基本思想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9C15EA-9A71-414C-97C2-C265EA992706}"/>
              </a:ext>
            </a:extLst>
          </p:cNvPr>
          <p:cNvSpPr txBox="1"/>
          <p:nvPr/>
        </p:nvSpPr>
        <p:spPr>
          <a:xfrm>
            <a:off x="1136821" y="2796746"/>
            <a:ext cx="771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线搜索法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下降方向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线搜索法的格式  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基本概念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精确线搜索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基本性质与二次函数时步长表达式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A4C6F8-8D8B-412B-977E-419CB2B2EDAE}"/>
                  </a:ext>
                </a:extLst>
              </p:cNvPr>
              <p:cNvSpPr txBox="1"/>
              <p:nvPr/>
            </p:nvSpPr>
            <p:spPr>
              <a:xfrm>
                <a:off x="1149178" y="4450492"/>
                <a:ext cx="559761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非精确线搜索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动机与朴素线搜索的失败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Armijo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法则与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Goldstein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准则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Wolfe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条件与强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Wolfe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A4C6F8-8D8B-412B-977E-419CB2B2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8" y="4450492"/>
                <a:ext cx="5597611" cy="1938992"/>
              </a:xfrm>
              <a:prstGeom prst="rect">
                <a:avLst/>
              </a:prstGeom>
              <a:blipFill>
                <a:blip r:embed="rId2"/>
                <a:stretch>
                  <a:fillRect l="-1525" t="-345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8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72444" y="376517"/>
            <a:ext cx="6121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4400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优化算法</a:t>
            </a:r>
          </a:p>
        </p:txBody>
      </p:sp>
      <p:sp>
        <p:nvSpPr>
          <p:cNvPr id="164867" name="Rectangle 3"/>
          <p:cNvSpPr>
            <a:spLocks noGrp="1"/>
          </p:cNvSpPr>
          <p:nvPr>
            <p:ph type="body" sz="half" idx="1"/>
          </p:nvPr>
        </p:nvSpPr>
        <p:spPr>
          <a:xfrm>
            <a:off x="1028700" y="1186718"/>
            <a:ext cx="7608888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迭代法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从最优解的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某个初始猜测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出发，产生一个依次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提高的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估计序列，得到精确解或者逼近解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大部分利用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目标函数和约束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，可能还有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这些函数的一阶和二阶导数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通常收敛到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目标函数的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驻点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无约束问题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　</a:t>
            </a:r>
            <a:r>
              <a:rPr lang="en-US" altLang="zh-CN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KKT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约束问题的极大点、极小点或鞍点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如果问题是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凸规划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，则可确保算法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收敛到全局极小点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66813" y="4087813"/>
            <a:ext cx="741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kumimoji="0"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819150" y="20869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收敛与收敛速率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Text Box 3"/>
              <p:cNvSpPr txBox="1">
                <a:spLocks noChangeArrowheads="1"/>
              </p:cNvSpPr>
              <p:nvPr/>
            </p:nvSpPr>
            <p:spPr bwMode="auto">
              <a:xfrm>
                <a:off x="747585" y="854937"/>
                <a:ext cx="7480300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实用算法应具备的典型特征：</a:t>
                </a:r>
              </a:p>
              <a:p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稳定地接近局部极小点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，然后迅速地收敛于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6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585" y="854937"/>
                <a:ext cx="7480300" cy="892552"/>
              </a:xfrm>
              <a:prstGeom prst="rect">
                <a:avLst/>
              </a:prstGeom>
              <a:blipFill>
                <a:blip r:embed="rId2"/>
                <a:stretch>
                  <a:fillRect l="-1304" t="-6122" b="-11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492" name="Text Box 4"/>
              <p:cNvSpPr txBox="1">
                <a:spLocks noChangeArrowheads="1"/>
              </p:cNvSpPr>
              <p:nvPr/>
            </p:nvSpPr>
            <p:spPr bwMode="auto">
              <a:xfrm>
                <a:off x="1064056" y="2549647"/>
                <a:ext cx="73279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200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的聚点是驻点或者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点等</a:t>
                </a:r>
              </a:p>
            </p:txBody>
          </p:sp>
        </mc:Choice>
        <mc:Fallback xmlns="">
          <p:sp>
            <p:nvSpPr>
              <p:cNvPr id="44749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4056" y="2549647"/>
                <a:ext cx="7327900" cy="461665"/>
              </a:xfrm>
              <a:prstGeom prst="rect">
                <a:avLst/>
              </a:prstGeom>
              <a:blipFill>
                <a:blip r:embed="rId3"/>
                <a:stretch>
                  <a:fillRect l="-1165" t="-13158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722184" y="6074883"/>
            <a:ext cx="852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开发优化方法还依赖于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求解各种有代表性的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测试函数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71451" y="2986015"/>
            <a:ext cx="37142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收敛速率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定量分析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)</a:t>
            </a:r>
            <a:endParaRPr lang="zh-CN" altLang="en-US" sz="24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6633" name="Rectangle 21"/>
          <p:cNvSpPr>
            <a:spLocks noChangeArrowheads="1"/>
          </p:cNvSpPr>
          <p:nvPr/>
        </p:nvSpPr>
        <p:spPr bwMode="auto">
          <a:xfrm>
            <a:off x="716864" y="1687975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收敛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定性分析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)</a:t>
            </a:r>
            <a:endParaRPr lang="zh-CN" altLang="en-US" sz="24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076413" y="2130417"/>
            <a:ext cx="632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除个别情况外，每次迭代后目标值减小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CA42C1-829F-40F2-9EAB-771A666CB45D}"/>
              </a:ext>
            </a:extLst>
          </p:cNvPr>
          <p:cNvGrpSpPr/>
          <p:nvPr/>
        </p:nvGrpSpPr>
        <p:grpSpPr>
          <a:xfrm>
            <a:off x="1114943" y="3469529"/>
            <a:ext cx="5283147" cy="619181"/>
            <a:chOff x="1114943" y="3469529"/>
            <a:chExt cx="5283147" cy="61918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70F4E8B-8FCF-4BB4-8EDE-F5E0F4CA16FD}"/>
                </a:ext>
              </a:extLst>
            </p:cNvPr>
            <p:cNvSpPr txBox="1"/>
            <p:nvPr/>
          </p:nvSpPr>
          <p:spPr>
            <a:xfrm>
              <a:off x="1114943" y="3469529"/>
              <a:ext cx="2371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Arial" panose="020B0604020202020204" pitchFamily="34" charset="0"/>
                </a:rPr>
                <a:t>引入误差度量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26517B8-01B7-4570-BFC6-59CF0A4FD8AD}"/>
                    </a:ext>
                  </a:extLst>
                </p:cNvPr>
                <p:cNvSpPr/>
                <p:nvPr/>
              </p:nvSpPr>
              <p:spPr>
                <a:xfrm>
                  <a:off x="3375596" y="3471810"/>
                  <a:ext cx="3022494" cy="6169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D26517B8-01B7-4570-BFC6-59CF0A4FD8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5596" y="3471810"/>
                  <a:ext cx="3022494" cy="616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E0B2C5-85ED-43F0-82A0-195A25D63542}"/>
              </a:ext>
            </a:extLst>
          </p:cNvPr>
          <p:cNvGrpSpPr/>
          <p:nvPr/>
        </p:nvGrpSpPr>
        <p:grpSpPr>
          <a:xfrm>
            <a:off x="1357766" y="3046506"/>
            <a:ext cx="7485511" cy="1396595"/>
            <a:chOff x="1357766" y="3046506"/>
            <a:chExt cx="7485511" cy="13965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149A800-9DFA-44B1-8CBE-2F933C53B873}"/>
                    </a:ext>
                  </a:extLst>
                </p:cNvPr>
                <p:cNvSpPr/>
                <p:nvPr/>
              </p:nvSpPr>
              <p:spPr>
                <a:xfrm>
                  <a:off x="1357766" y="3962648"/>
                  <a:ext cx="7485511" cy="4804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,⋯,</m:t>
                                </m:r>
                                <m:sSubSup>
                                  <m:sSubSup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149A800-9DFA-44B1-8CBE-2F933C53B8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766" y="3962648"/>
                  <a:ext cx="7485511" cy="480453"/>
                </a:xfrm>
                <a:prstGeom prst="rect">
                  <a:avLst/>
                </a:prstGeom>
                <a:blipFill>
                  <a:blip r:embed="rId5"/>
                  <a:stretch>
                    <a:fillRect b="-88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7929D99-A676-485C-959C-8003604BB121}"/>
                    </a:ext>
                  </a:extLst>
                </p:cNvPr>
                <p:cNvSpPr/>
                <p:nvPr/>
              </p:nvSpPr>
              <p:spPr>
                <a:xfrm>
                  <a:off x="5511989" y="3046506"/>
                  <a:ext cx="3281860" cy="5136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⁡{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,0}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7929D99-A676-485C-959C-8003604BB1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989" y="3046506"/>
                  <a:ext cx="3281860" cy="513602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52AB0C-0A6F-4BF0-8AD8-F0021D0B692E}"/>
                  </a:ext>
                </a:extLst>
              </p:cNvPr>
              <p:cNvSpPr txBox="1"/>
              <p:nvPr/>
            </p:nvSpPr>
            <p:spPr>
              <a:xfrm>
                <a:off x="1113483" y="4432221"/>
                <a:ext cx="5086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误差序列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趋于零的速率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52AB0C-0A6F-4BF0-8AD8-F0021D0B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83" y="4432221"/>
                <a:ext cx="5086352" cy="461665"/>
              </a:xfrm>
              <a:prstGeom prst="rect">
                <a:avLst/>
              </a:prstGeom>
              <a:blipFill>
                <a:blip r:embed="rId7"/>
                <a:stretch>
                  <a:fillRect l="-1679" t="-14474" r="-839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E3BBC20-9948-4228-8128-B10AF1CAE132}"/>
                  </a:ext>
                </a:extLst>
              </p:cNvPr>
              <p:cNvSpPr txBox="1"/>
              <p:nvPr/>
            </p:nvSpPr>
            <p:spPr>
              <a:xfrm>
                <a:off x="1496316" y="4858834"/>
                <a:ext cx="7485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∈[0,1]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0,1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线性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收敛；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=0, 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超线性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;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𝑞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次线性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收敛；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E3BBC20-9948-4228-8128-B10AF1CA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16" y="4858834"/>
                <a:ext cx="7485511" cy="830997"/>
              </a:xfrm>
              <a:prstGeom prst="rect">
                <a:avLst/>
              </a:prstGeom>
              <a:blipFill>
                <a:blip r:embed="rId8"/>
                <a:stretch>
                  <a:fillRect l="-1059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B463CB8-57D1-42A0-838C-E4B7D8FAC93B}"/>
                  </a:ext>
                </a:extLst>
              </p:cNvPr>
              <p:cNvSpPr txBox="1"/>
              <p:nvPr/>
            </p:nvSpPr>
            <p:spPr>
              <a:xfrm>
                <a:off x="1445741" y="5686946"/>
                <a:ext cx="7485511" cy="47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使得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/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二次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收敛</a:t>
                </a: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B463CB8-57D1-42A0-838C-E4B7D8FAC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41" y="5686946"/>
                <a:ext cx="7485511" cy="476284"/>
              </a:xfrm>
              <a:prstGeom prst="rect">
                <a:avLst/>
              </a:prstGeom>
              <a:blipFill>
                <a:blip r:embed="rId9"/>
                <a:stretch>
                  <a:fillRect l="-1059" t="-11538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/>
      <p:bldP spid="447506" grpId="0"/>
      <p:bldP spid="26631" grpId="0"/>
      <p:bldP spid="26633" grpId="0"/>
      <p:bldP spid="25" grpId="0"/>
      <p:bldP spid="31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19150" y="319558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实用终止准则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89000" y="1246441"/>
            <a:ext cx="5778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终止准则：－－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不现实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    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914399" y="2851448"/>
            <a:ext cx="3238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71500" indent="-5715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实用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准则：</a:t>
            </a:r>
          </a:p>
        </p:txBody>
      </p:sp>
      <p:sp>
        <p:nvSpPr>
          <p:cNvPr id="433170" name="Text Box 18"/>
          <p:cNvSpPr txBox="1">
            <a:spLocks noChangeArrowheads="1"/>
          </p:cNvSpPr>
          <p:nvPr/>
        </p:nvSpPr>
        <p:spPr bwMode="auto">
          <a:xfrm>
            <a:off x="1409700" y="5973876"/>
            <a:ext cx="549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通常需要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联合使用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好几种终止准则！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B86FBD-8CB3-44D9-9FF3-BF8BB7F25575}"/>
                  </a:ext>
                </a:extLst>
              </p:cNvPr>
              <p:cNvSpPr txBox="1"/>
              <p:nvPr/>
            </p:nvSpPr>
            <p:spPr>
              <a:xfrm>
                <a:off x="1975836" y="1754286"/>
                <a:ext cx="2429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B86FBD-8CB3-44D9-9FF3-BF8BB7F25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36" y="1754286"/>
                <a:ext cx="2429576" cy="369332"/>
              </a:xfrm>
              <a:prstGeom prst="rect">
                <a:avLst/>
              </a:prstGeom>
              <a:blipFill>
                <a:blip r:embed="rId3"/>
                <a:stretch>
                  <a:fillRect l="-5764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A79C8F3-AE13-4689-A5B9-FCF80E6C06D6}"/>
                  </a:ext>
                </a:extLst>
              </p:cNvPr>
              <p:cNvSpPr txBox="1"/>
              <p:nvPr/>
            </p:nvSpPr>
            <p:spPr>
              <a:xfrm>
                <a:off x="2023433" y="2324768"/>
                <a:ext cx="2696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或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A79C8F3-AE13-4689-A5B9-FCF80E6C0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33" y="2324768"/>
                <a:ext cx="2696507" cy="369332"/>
              </a:xfrm>
              <a:prstGeom prst="rect">
                <a:avLst/>
              </a:prstGeom>
              <a:blipFill>
                <a:blip r:embed="rId4"/>
                <a:stretch>
                  <a:fillRect t="-29508" r="-5882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49CD6C5-F3D5-4FDF-B1C1-E0C37ABF85BF}"/>
                  </a:ext>
                </a:extLst>
              </p:cNvPr>
              <p:cNvSpPr txBox="1"/>
              <p:nvPr/>
            </p:nvSpPr>
            <p:spPr>
              <a:xfrm>
                <a:off x="4675313" y="2231998"/>
                <a:ext cx="2417392" cy="5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49CD6C5-F3D5-4FDF-B1C1-E0C37ABF8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13" y="2231998"/>
                <a:ext cx="2417392" cy="5500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3C0F3E6-DE00-4E69-BC6F-4C72BF62D130}"/>
                  </a:ext>
                </a:extLst>
              </p:cNvPr>
              <p:cNvSpPr txBox="1"/>
              <p:nvPr/>
            </p:nvSpPr>
            <p:spPr>
              <a:xfrm>
                <a:off x="1787519" y="3327715"/>
                <a:ext cx="3259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3C0F3E6-DE00-4E69-BC6F-4C72BF62D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519" y="3327715"/>
                <a:ext cx="3259290" cy="369332"/>
              </a:xfrm>
              <a:prstGeom prst="rect">
                <a:avLst/>
              </a:prstGeom>
              <a:blipFill>
                <a:blip r:embed="rId6"/>
                <a:stretch>
                  <a:fillRect l="-4299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EEE5CD8-6F58-41D2-993A-C9E00E428FA7}"/>
                  </a:ext>
                </a:extLst>
              </p:cNvPr>
              <p:cNvSpPr txBox="1"/>
              <p:nvPr/>
            </p:nvSpPr>
            <p:spPr>
              <a:xfrm>
                <a:off x="1839229" y="3824057"/>
                <a:ext cx="31869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EEE5CD8-6F58-41D2-993A-C9E00E428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229" y="3824057"/>
                <a:ext cx="3186949" cy="369332"/>
              </a:xfrm>
              <a:prstGeom prst="rect">
                <a:avLst/>
              </a:prstGeom>
              <a:blipFill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83DBD3-50DF-4DDB-B844-5C98A1728041}"/>
                  </a:ext>
                </a:extLst>
              </p:cNvPr>
              <p:cNvSpPr txBox="1"/>
              <p:nvPr/>
            </p:nvSpPr>
            <p:spPr>
              <a:xfrm>
                <a:off x="4700326" y="3780914"/>
                <a:ext cx="3153364" cy="5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+1)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83DBD3-50DF-4DDB-B844-5C98A1728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326" y="3780914"/>
                <a:ext cx="3153364" cy="550022"/>
              </a:xfrm>
              <a:prstGeom prst="rect">
                <a:avLst/>
              </a:prstGeom>
              <a:blipFill>
                <a:blip r:embed="rId8"/>
                <a:stretch>
                  <a:fillRect l="-5803" t="-444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FEF55E5D-2672-4AC3-BE80-327CE9F56C7E}"/>
              </a:ext>
            </a:extLst>
          </p:cNvPr>
          <p:cNvGrpSpPr/>
          <p:nvPr/>
        </p:nvGrpSpPr>
        <p:grpSpPr>
          <a:xfrm>
            <a:off x="327917" y="4314350"/>
            <a:ext cx="8082913" cy="496405"/>
            <a:chOff x="327917" y="4316261"/>
            <a:chExt cx="8082913" cy="44894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7591A0-7756-42DF-BE2D-6406878DA17D}"/>
                </a:ext>
              </a:extLst>
            </p:cNvPr>
            <p:cNvGrpSpPr/>
            <p:nvPr/>
          </p:nvGrpSpPr>
          <p:grpSpPr>
            <a:xfrm>
              <a:off x="2830012" y="4334323"/>
              <a:ext cx="5580818" cy="430887"/>
              <a:chOff x="2830012" y="4334323"/>
              <a:chExt cx="5580818" cy="430887"/>
            </a:xfrm>
          </p:grpSpPr>
          <p:sp>
            <p:nvSpPr>
              <p:cNvPr id="27664" name="Text Box 14"/>
              <p:cNvSpPr txBox="1">
                <a:spLocks noChangeArrowheads="1"/>
              </p:cNvSpPr>
              <p:nvPr/>
            </p:nvSpPr>
            <p:spPr bwMode="auto">
              <a:xfrm>
                <a:off x="4165124" y="4334323"/>
                <a:ext cx="424570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适合于</a:t>
                </a:r>
                <a:r>
                  <a:rPr lang="zh-CN" altLang="en-US" sz="22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共轭梯度法、最速下降法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4C842BB4-3F63-4F27-A811-F4B93E9E0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30012" y="4360965"/>
                    <a:ext cx="1310213" cy="38100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      </a:t>
                    </a: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4C842BB4-3F63-4F27-A811-F4B93E9E0A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0012" y="4360965"/>
                    <a:ext cx="1310213" cy="381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53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A5E7D1-662E-4B7D-8B75-70A1ABF4532D}"/>
                    </a:ext>
                  </a:extLst>
                </p:cNvPr>
                <p:cNvSpPr/>
                <p:nvPr/>
              </p:nvSpPr>
              <p:spPr>
                <a:xfrm>
                  <a:off x="327917" y="4316261"/>
                  <a:ext cx="2331895" cy="4175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7A5E7D1-662E-4B7D-8B75-70A1ABF453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17" y="4316261"/>
                  <a:ext cx="2331895" cy="417530"/>
                </a:xfrm>
                <a:prstGeom prst="rect">
                  <a:avLst/>
                </a:prstGeom>
                <a:blipFill>
                  <a:blip r:embed="rId10"/>
                  <a:stretch>
                    <a:fillRect l="-4188" t="-14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C9157FD-90F8-4250-8DBE-BC497A527BC9}"/>
              </a:ext>
            </a:extLst>
          </p:cNvPr>
          <p:cNvGrpSpPr/>
          <p:nvPr/>
        </p:nvGrpSpPr>
        <p:grpSpPr>
          <a:xfrm>
            <a:off x="1396999" y="4977453"/>
            <a:ext cx="7276873" cy="989007"/>
            <a:chOff x="1396999" y="4977453"/>
            <a:chExt cx="7276873" cy="9890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5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96999" y="5504795"/>
                  <a:ext cx="727687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sz="2400" baseline="300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的逆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, 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或者是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的逆的近似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7659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6999" y="5504795"/>
                  <a:ext cx="7276873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256" t="-13158" b="-315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B7B232B-0B59-497A-AC2E-359B7E681FDC}"/>
                </a:ext>
              </a:extLst>
            </p:cNvPr>
            <p:cNvGrpSpPr/>
            <p:nvPr/>
          </p:nvGrpSpPr>
          <p:grpSpPr>
            <a:xfrm>
              <a:off x="2478544" y="4977453"/>
              <a:ext cx="5961876" cy="430213"/>
              <a:chOff x="2478544" y="4977453"/>
              <a:chExt cx="5961876" cy="430213"/>
            </a:xfrm>
          </p:grpSpPr>
          <p:grpSp>
            <p:nvGrpSpPr>
              <p:cNvPr id="2" name="Group 21"/>
              <p:cNvGrpSpPr>
                <a:grpSpLocks/>
              </p:cNvGrpSpPr>
              <p:nvPr/>
            </p:nvGrpSpPr>
            <p:grpSpPr bwMode="auto">
              <a:xfrm>
                <a:off x="4401820" y="4977453"/>
                <a:ext cx="4038600" cy="430213"/>
                <a:chOff x="2824" y="2809"/>
                <a:chExt cx="2544" cy="271"/>
              </a:xfrm>
            </p:grpSpPr>
            <p:sp>
              <p:nvSpPr>
                <p:cNvPr id="2766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280" y="2809"/>
                  <a:ext cx="208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适用于</a:t>
                  </a:r>
                  <a:r>
                    <a:rPr lang="zh-CN" altLang="en-US" sz="2200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牛顿法和拟牛顿法</a:t>
                  </a:r>
                </a:p>
              </p:txBody>
            </p:sp>
            <p:sp>
              <p:nvSpPr>
                <p:cNvPr id="27670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824" y="2952"/>
                  <a:ext cx="440" cy="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b"/>
                <a:lstStyle/>
                <a:p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9E9AA05-AFB6-42CB-9D5E-FDC459076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544" y="4977453"/>
                    <a:ext cx="2568265" cy="3841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just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      </a:t>
                    </a: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9E9AA05-AFB6-42CB-9D5E-FDC459076D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8544" y="4977453"/>
                    <a:ext cx="2568265" cy="3841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433170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39800" y="2082800"/>
          <a:ext cx="7556500" cy="2743200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单位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典型值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气流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lbs/hour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11,000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水流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lbs/hour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1,675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蒸汽热阻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(BTU/(hour ft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  <a:cs typeface="Times New Roman" pitchFamily="18" charset="0"/>
                        </a:rPr>
                        <a:t>℉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))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-1</a:t>
                      </a:r>
                      <a:endParaRPr kumimoji="0" lang="zh-CN" altLang="en-US" sz="22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废物积累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(BTU/(hour ft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  <a:cs typeface="Times New Roman" pitchFamily="18" charset="0"/>
                        </a:rPr>
                        <a:t>℉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))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6×10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-4</a:t>
                      </a:r>
                      <a:endParaRPr kumimoji="0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气体侧边辐射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BTU/(hour ft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5.4×10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-10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9966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11" name="TextBox 2"/>
          <p:cNvSpPr txBox="1">
            <a:spLocks noChangeArrowheads="1"/>
          </p:cNvSpPr>
          <p:nvPr/>
        </p:nvSpPr>
        <p:spPr bwMode="auto">
          <a:xfrm>
            <a:off x="939800" y="322990"/>
            <a:ext cx="75565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关于变量尺度问题的一个例子</a:t>
            </a:r>
          </a:p>
        </p:txBody>
      </p:sp>
      <p:sp>
        <p:nvSpPr>
          <p:cNvPr id="28712" name="TextBox 3"/>
          <p:cNvSpPr txBox="1">
            <a:spLocks noChangeArrowheads="1"/>
          </p:cNvSpPr>
          <p:nvPr/>
        </p:nvSpPr>
        <p:spPr bwMode="auto">
          <a:xfrm>
            <a:off x="901700" y="1358900"/>
            <a:ext cx="5524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气体和水之间的热交换</a:t>
            </a:r>
          </a:p>
        </p:txBody>
      </p:sp>
      <p:sp>
        <p:nvSpPr>
          <p:cNvPr id="21545" name="TextBox 4"/>
          <p:cNvSpPr txBox="1">
            <a:spLocks noChangeArrowheads="1"/>
          </p:cNvSpPr>
          <p:nvPr/>
        </p:nvSpPr>
        <p:spPr bwMode="auto">
          <a:xfrm>
            <a:off x="939800" y="5105400"/>
            <a:ext cx="480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不同单位的物理量</a:t>
            </a:r>
            <a:endParaRPr lang="en-US" altLang="zh-CN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同单位，但不同性质的物理量</a:t>
            </a:r>
            <a:r>
              <a:rPr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46" name="TextBox 5"/>
          <p:cNvSpPr txBox="1">
            <a:spLocks noChangeArrowheads="1"/>
          </p:cNvSpPr>
          <p:nvPr/>
        </p:nvSpPr>
        <p:spPr bwMode="auto">
          <a:xfrm>
            <a:off x="5473700" y="5105400"/>
            <a:ext cx="314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lbs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磅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；</a:t>
            </a:r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BTU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英热单位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2000"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ft</a:t>
            </a:r>
            <a:r>
              <a:rPr lang="en-US" altLang="zh-CN" sz="2000" b="1" baseline="3000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平方英尺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；</a:t>
            </a:r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 ℉(Fahrenheit).</a:t>
            </a:r>
            <a:endParaRPr lang="zh-CN" altLang="en-US" sz="2000"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5" grpId="0"/>
      <p:bldP spid="215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8"/>
          <p:cNvGrpSpPr>
            <a:grpSpLocks/>
          </p:cNvGrpSpPr>
          <p:nvPr/>
        </p:nvGrpSpPr>
        <p:grpSpPr bwMode="auto">
          <a:xfrm>
            <a:off x="531813" y="234950"/>
            <a:ext cx="8294687" cy="6432550"/>
            <a:chOff x="531813" y="234950"/>
            <a:chExt cx="8294687" cy="6432550"/>
          </a:xfrm>
        </p:grpSpPr>
        <p:pic>
          <p:nvPicPr>
            <p:cNvPr id="2970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13" y="234950"/>
              <a:ext cx="8294687" cy="643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8" name="TextBox 3"/>
            <p:cNvSpPr txBox="1">
              <a:spLocks noChangeArrowheads="1"/>
            </p:cNvSpPr>
            <p:nvPr/>
          </p:nvSpPr>
          <p:spPr bwMode="auto">
            <a:xfrm>
              <a:off x="584200" y="1193800"/>
              <a:ext cx="7353300" cy="2554545"/>
            </a:xfrm>
            <a:prstGeom prst="rect">
              <a:avLst/>
            </a:prstGeom>
            <a:solidFill>
              <a:srgbClr val="FFCCFF">
                <a:alpha val="30980"/>
              </a:srgb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en-US" altLang="zh-CN" sz="4000"/>
            </a:p>
            <a:p>
              <a:endParaRPr lang="en-US" altLang="zh-CN" sz="4000"/>
            </a:p>
            <a:p>
              <a:endParaRPr lang="en-US" altLang="zh-CN" sz="4000"/>
            </a:p>
            <a:p>
              <a:endParaRPr lang="zh-CN" altLang="en-US" sz="4000"/>
            </a:p>
          </p:txBody>
        </p:sp>
      </p:grpSp>
      <p:grpSp>
        <p:nvGrpSpPr>
          <p:cNvPr id="8194" name="Group 12"/>
          <p:cNvGrpSpPr>
            <a:grpSpLocks/>
          </p:cNvGrpSpPr>
          <p:nvPr/>
        </p:nvGrpSpPr>
        <p:grpSpPr bwMode="auto">
          <a:xfrm>
            <a:off x="542925" y="4292600"/>
            <a:ext cx="7794625" cy="560388"/>
            <a:chOff x="342" y="2704"/>
            <a:chExt cx="4910" cy="3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195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415" y="2736"/>
                <a:ext cx="837" cy="1"/>
              </p14:xfrm>
            </p:contentPart>
          </mc:Choice>
          <mc:Fallback xmlns="">
            <p:pic>
              <p:nvPicPr>
                <p:cNvPr id="8195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09" y="2710"/>
                  <a:ext cx="849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196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0" y="2885"/>
                <a:ext cx="1310" cy="4"/>
              </p14:xfrm>
            </p:contentPart>
          </mc:Choice>
          <mc:Fallback xmlns="">
            <p:pic>
              <p:nvPicPr>
                <p:cNvPr id="8196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4" y="2879"/>
                  <a:ext cx="1322" cy="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197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758" y="2894"/>
                <a:ext cx="697" cy="4"/>
              </p14:xfrm>
            </p:contentPart>
          </mc:Choice>
          <mc:Fallback xmlns="">
            <p:pic>
              <p:nvPicPr>
                <p:cNvPr id="8197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" y="2888"/>
                  <a:ext cx="709" cy="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198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2" y="3056"/>
                <a:ext cx="608" cy="1"/>
              </p14:xfrm>
            </p:contentPart>
          </mc:Choice>
          <mc:Fallback xmlns="">
            <p:pic>
              <p:nvPicPr>
                <p:cNvPr id="8198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6" y="3030"/>
                  <a:ext cx="620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199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67" y="2704"/>
                <a:ext cx="1450" cy="28"/>
              </p14:xfrm>
            </p:contentPart>
          </mc:Choice>
          <mc:Fallback xmlns="">
            <p:pic>
              <p:nvPicPr>
                <p:cNvPr id="8199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1" y="2698"/>
                  <a:ext cx="1462" cy="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2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8025" y="4335463"/>
              <a:ext cx="1588" cy="1587"/>
            </p14:xfrm>
          </p:contentPart>
        </mc:Choice>
        <mc:Fallback xmlns="">
          <p:pic>
            <p:nvPicPr>
              <p:cNvPr id="82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16737" y="4294201"/>
                <a:ext cx="84164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20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9425" y="5857875"/>
              <a:ext cx="7143750" cy="765175"/>
            </p14:xfrm>
          </p:contentPart>
        </mc:Choice>
        <mc:Fallback xmlns="">
          <p:pic>
            <p:nvPicPr>
              <p:cNvPr id="820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0065" y="5848517"/>
                <a:ext cx="7162470" cy="78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21772" y="1282699"/>
                <a:ext cx="2174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7030A0"/>
                    </a:solidFill>
                  </a:rPr>
                  <a:t>EXITFLAG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72" y="1282699"/>
                <a:ext cx="2174082" cy="461665"/>
              </a:xfrm>
              <a:prstGeom prst="rect">
                <a:avLst/>
              </a:prstGeom>
              <a:blipFill rotWithShape="1">
                <a:blip r:embed="rId17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25450"/>
            <a:ext cx="8047038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8" name="Group 6"/>
          <p:cNvGrpSpPr>
            <a:grpSpLocks/>
          </p:cNvGrpSpPr>
          <p:nvPr/>
        </p:nvGrpSpPr>
        <p:grpSpPr bwMode="auto">
          <a:xfrm>
            <a:off x="1177925" y="763588"/>
            <a:ext cx="7259638" cy="530225"/>
            <a:chOff x="742" y="481"/>
            <a:chExt cx="4573" cy="3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219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69" y="481"/>
                <a:ext cx="1940" cy="163"/>
              </p14:xfrm>
            </p:contentPart>
          </mc:Choice>
          <mc:Fallback xmlns="">
            <p:pic>
              <p:nvPicPr>
                <p:cNvPr id="9219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3" y="475"/>
                  <a:ext cx="1952" cy="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220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84" y="639"/>
                <a:ext cx="1931" cy="1"/>
              </p14:xfrm>
            </p:contentPart>
          </mc:Choice>
          <mc:Fallback xmlns="">
            <p:pic>
              <p:nvPicPr>
                <p:cNvPr id="9220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8" y="613"/>
                  <a:ext cx="1943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221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42" y="805"/>
                <a:ext cx="2282" cy="10"/>
              </p14:xfrm>
            </p:contentPart>
          </mc:Choice>
          <mc:Fallback xmlns="">
            <p:pic>
              <p:nvPicPr>
                <p:cNvPr id="9221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6" y="801"/>
                  <a:ext cx="2294" cy="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17790" y="2006599"/>
                <a:ext cx="2174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7030A0"/>
                    </a:solidFill>
                  </a:rPr>
                  <a:t>EXITFLAG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790" y="2006599"/>
                <a:ext cx="217408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54025"/>
            <a:ext cx="838835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2" name="Group 11"/>
          <p:cNvGrpSpPr>
            <a:grpSpLocks/>
          </p:cNvGrpSpPr>
          <p:nvPr/>
        </p:nvGrpSpPr>
        <p:grpSpPr bwMode="auto">
          <a:xfrm>
            <a:off x="650875" y="1092200"/>
            <a:ext cx="7735888" cy="322263"/>
            <a:chOff x="410" y="688"/>
            <a:chExt cx="4873" cy="20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243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11" y="688"/>
                <a:ext cx="1822" cy="14"/>
              </p14:xfrm>
            </p:contentPart>
          </mc:Choice>
          <mc:Fallback xmlns="">
            <p:pic>
              <p:nvPicPr>
                <p:cNvPr id="10243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05" y="682"/>
                  <a:ext cx="1834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244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00" y="693"/>
                <a:ext cx="1683" cy="18"/>
              </p14:xfrm>
            </p:contentPart>
          </mc:Choice>
          <mc:Fallback xmlns="">
            <p:pic>
              <p:nvPicPr>
                <p:cNvPr id="10244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94" y="687"/>
                  <a:ext cx="1695" cy="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245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0" y="873"/>
                <a:ext cx="2619" cy="18"/>
              </p14:xfrm>
            </p:contentPart>
          </mc:Choice>
          <mc:Fallback xmlns="">
            <p:pic>
              <p:nvPicPr>
                <p:cNvPr id="10245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4" y="867"/>
                  <a:ext cx="2631" cy="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5775" y="2214563"/>
              <a:ext cx="1679575" cy="22225"/>
            </p14:xfrm>
          </p:contentPart>
        </mc:Choice>
        <mc:Fallback xmlns=""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414" y="2205243"/>
                <a:ext cx="1698297" cy="40865"/>
              </a:xfrm>
              <a:prstGeom prst="rect">
                <a:avLst/>
              </a:prstGeom>
            </p:spPr>
          </p:pic>
        </mc:Fallback>
      </mc:AlternateContent>
      <p:grpSp>
        <p:nvGrpSpPr>
          <p:cNvPr id="10247" name="Group 12"/>
          <p:cNvGrpSpPr>
            <a:grpSpLocks/>
          </p:cNvGrpSpPr>
          <p:nvPr/>
        </p:nvGrpSpPr>
        <p:grpSpPr bwMode="auto">
          <a:xfrm>
            <a:off x="457200" y="3665538"/>
            <a:ext cx="4657725" cy="2092325"/>
            <a:chOff x="288" y="2309"/>
            <a:chExt cx="2934" cy="13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48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2" y="2309"/>
                <a:ext cx="2880" cy="45"/>
              </p14:xfrm>
            </p:contentPart>
          </mc:Choice>
          <mc:Fallback xmlns="">
            <p:pic>
              <p:nvPicPr>
                <p:cNvPr id="10248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" y="2303"/>
                  <a:ext cx="2892" cy="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249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0" y="2691"/>
                <a:ext cx="1643" cy="1"/>
              </p14:xfrm>
            </p:contentPart>
          </mc:Choice>
          <mc:Fallback xmlns="">
            <p:pic>
              <p:nvPicPr>
                <p:cNvPr id="10249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4" y="2665"/>
                  <a:ext cx="1655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250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4" y="3038"/>
                <a:ext cx="1184" cy="31"/>
              </p14:xfrm>
            </p:contentPart>
          </mc:Choice>
          <mc:Fallback xmlns="">
            <p:pic>
              <p:nvPicPr>
                <p:cNvPr id="10250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" y="3032"/>
                  <a:ext cx="1196" cy="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251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8" y="3622"/>
                <a:ext cx="1134" cy="5"/>
              </p14:xfrm>
            </p:contentPart>
          </mc:Choice>
          <mc:Fallback xmlns="">
            <p:pic>
              <p:nvPicPr>
                <p:cNvPr id="10251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2" y="3616"/>
                  <a:ext cx="1146" cy="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22590" y="1866899"/>
                <a:ext cx="2174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7030A0"/>
                    </a:solidFill>
                  </a:rPr>
                  <a:t>EXITFLAG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590" y="1866899"/>
                <a:ext cx="2174082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11" name="Text Box 11"/>
              <p:cNvSpPr txBox="1">
                <a:spLocks noChangeArrowheads="1"/>
              </p:cNvSpPr>
              <p:nvPr/>
            </p:nvSpPr>
            <p:spPr bwMode="auto">
              <a:xfrm>
                <a:off x="660400" y="3794803"/>
                <a:ext cx="7772400" cy="882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marL="685800" indent="-6858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ii)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一般函数在局部极小点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附近可用二次函数近似；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 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即使远离极小点，应用二次信息也要比简单地放弃这些信息好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!</a:t>
                </a:r>
                <a:endPara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46081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400" y="3794803"/>
                <a:ext cx="7772400" cy="882614"/>
              </a:xfrm>
              <a:prstGeom prst="rect">
                <a:avLst/>
              </a:prstGeom>
              <a:blipFill>
                <a:blip r:embed="rId2"/>
                <a:stretch>
                  <a:fillRect l="-1176" t="-2778" b="-11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819150" y="23306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局部二次近似函数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2" name="Text Box 7"/>
              <p:cNvSpPr txBox="1">
                <a:spLocks noChangeArrowheads="1"/>
              </p:cNvSpPr>
              <p:nvPr/>
            </p:nvSpPr>
            <p:spPr bwMode="auto">
              <a:xfrm>
                <a:off x="812800" y="1830469"/>
                <a:ext cx="64406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、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或者它的估计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近似</a:t>
                </a:r>
              </a:p>
            </p:txBody>
          </p:sp>
        </mc:Choice>
        <mc:Fallback xmlns="">
          <p:sp>
            <p:nvSpPr>
              <p:cNvPr id="32772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1830469"/>
                <a:ext cx="6440616" cy="461665"/>
              </a:xfrm>
              <a:prstGeom prst="rect">
                <a:avLst/>
              </a:prstGeom>
              <a:blipFill>
                <a:blip r:embed="rId3"/>
                <a:stretch>
                  <a:fillRect l="-1419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660400" y="3126985"/>
            <a:ext cx="8013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685800" indent="-6858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 ) 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最简单的具有唯一极小点的光滑函数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需要海森矩阵正定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2300" y="2416774"/>
            <a:ext cx="704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  <a:ea typeface="黑体" pitchFamily="2" charset="-122"/>
              </a:rPr>
              <a:t>使用二次函数作为模型的好处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685800" y="4798282"/>
            <a:ext cx="8013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685800" indent="-6858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/>
                </a:solidFill>
              </a:rPr>
              <a:t>iii) 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许多算法具有二次终止性，即将算法应用于二次函数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时，算法迭代有限次后终止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EC7B4F-1A6C-496C-BE2A-3DCECD51A2AE}"/>
              </a:ext>
            </a:extLst>
          </p:cNvPr>
          <p:cNvSpPr txBox="1"/>
          <p:nvPr/>
        </p:nvSpPr>
        <p:spPr>
          <a:xfrm>
            <a:off x="7168014" y="1283101"/>
            <a:ext cx="117602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638D85-3FA0-479D-8FFD-35DCBE9BA03F}"/>
                  </a:ext>
                </a:extLst>
              </p:cNvPr>
              <p:cNvSpPr txBox="1"/>
              <p:nvPr/>
            </p:nvSpPr>
            <p:spPr>
              <a:xfrm>
                <a:off x="1294716" y="1280487"/>
                <a:ext cx="7019742" cy="430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638D85-3FA0-479D-8FFD-35DCBE9BA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16" y="1280487"/>
                <a:ext cx="7019742" cy="430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1" grpId="0"/>
      <p:bldP spid="2" grpId="0"/>
      <p:bldP spid="1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一阶条件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856157" y="1045575"/>
                <a:ext cx="77026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3.1.1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的子集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上的局部极小点，那么对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处的任何可行方向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7" y="1045575"/>
                <a:ext cx="7702614" cy="1200329"/>
              </a:xfrm>
              <a:prstGeom prst="rect">
                <a:avLst/>
              </a:prstGeom>
              <a:blipFill>
                <a:blip r:embed="rId4"/>
                <a:stretch>
                  <a:fillRect l="-1187" t="-5612" r="-1187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/>
              <p:nvPr/>
            </p:nvSpPr>
            <p:spPr>
              <a:xfrm>
                <a:off x="782940" y="2989015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任何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0" y="2989015"/>
                <a:ext cx="7899400" cy="461665"/>
              </a:xfrm>
              <a:prstGeom prst="rect">
                <a:avLst/>
              </a:prstGeom>
              <a:blipFill>
                <a:blip r:embed="rId5"/>
                <a:stretch>
                  <a:fillRect l="-11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2D818E-825C-42C5-A322-BF83614A274B}"/>
                  </a:ext>
                </a:extLst>
              </p:cNvPr>
              <p:cNvSpPr txBox="1"/>
              <p:nvPr/>
            </p:nvSpPr>
            <p:spPr>
              <a:xfrm>
                <a:off x="856157" y="3981572"/>
                <a:ext cx="44261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2D818E-825C-42C5-A322-BF83614A2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7" y="3981572"/>
                <a:ext cx="4426114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0A1CB-098E-4947-A8B3-F8B65547084E}"/>
                  </a:ext>
                </a:extLst>
              </p:cNvPr>
              <p:cNvSpPr/>
              <p:nvPr/>
            </p:nvSpPr>
            <p:spPr>
              <a:xfrm>
                <a:off x="684084" y="3513309"/>
                <a:ext cx="5350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考虑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𝒅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0A1CB-098E-4947-A8B3-F8B655470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84" y="3513309"/>
                <a:ext cx="5350760" cy="461665"/>
              </a:xfrm>
              <a:prstGeom prst="rect">
                <a:avLst/>
              </a:prstGeom>
              <a:blipFill>
                <a:blip r:embed="rId7"/>
                <a:stretch>
                  <a:fillRect r="-3531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C848B631-7DAC-45F4-A318-3A5FE225E9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70" y="3595249"/>
            <a:ext cx="2775404" cy="283499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1163E5F-6701-4BFA-98C1-28CDB0EE5AEA}"/>
              </a:ext>
            </a:extLst>
          </p:cNvPr>
          <p:cNvGrpSpPr/>
          <p:nvPr/>
        </p:nvGrpSpPr>
        <p:grpSpPr>
          <a:xfrm>
            <a:off x="2226542" y="4438269"/>
            <a:ext cx="1574214" cy="1417708"/>
            <a:chOff x="2226542" y="3919285"/>
            <a:chExt cx="1574214" cy="1417708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5DD1879D-39E4-4DCC-BA81-AA0A6E9BC5B6}"/>
                </a:ext>
              </a:extLst>
            </p:cNvPr>
            <p:cNvSpPr/>
            <p:nvPr/>
          </p:nvSpPr>
          <p:spPr bwMode="auto">
            <a:xfrm>
              <a:off x="2829697" y="3919285"/>
              <a:ext cx="183952" cy="86278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A281926-0118-4790-A505-514F9835DEAD}"/>
                    </a:ext>
                  </a:extLst>
                </p:cNvPr>
                <p:cNvSpPr/>
                <p:nvPr/>
              </p:nvSpPr>
              <p:spPr>
                <a:xfrm>
                  <a:off x="2226542" y="4875328"/>
                  <a:ext cx="15742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A281926-0118-4790-A505-514F9835D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42" y="4875328"/>
                  <a:ext cx="157421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88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C2A66D-8C4D-488E-92CE-A2A146616C8E}"/>
                  </a:ext>
                </a:extLst>
              </p:cNvPr>
              <p:cNvSpPr txBox="1"/>
              <p:nvPr/>
            </p:nvSpPr>
            <p:spPr>
              <a:xfrm>
                <a:off x="1017413" y="4736511"/>
                <a:ext cx="19962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C2A66D-8C4D-488E-92CE-A2A14661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13" y="4736511"/>
                <a:ext cx="1996236" cy="430887"/>
              </a:xfrm>
              <a:prstGeom prst="rect">
                <a:avLst/>
              </a:prstGeom>
              <a:blipFill>
                <a:blip r:embed="rId10"/>
                <a:stretch>
                  <a:fillRect l="-3976" t="-12676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CCAEA0-B00A-44B9-BF73-A4F54910DEC7}"/>
                  </a:ext>
                </a:extLst>
              </p:cNvPr>
              <p:cNvSpPr txBox="1"/>
              <p:nvPr/>
            </p:nvSpPr>
            <p:spPr>
              <a:xfrm>
                <a:off x="3112568" y="4710713"/>
                <a:ext cx="29188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[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]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上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的局部极小点矛盾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CCAEA0-B00A-44B9-BF73-A4F54910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568" y="4710713"/>
                <a:ext cx="2918863" cy="769441"/>
              </a:xfrm>
              <a:prstGeom prst="rect">
                <a:avLst/>
              </a:prstGeom>
              <a:blipFill>
                <a:blip r:embed="rId11"/>
                <a:stretch>
                  <a:fillRect l="-2720" t="-7937" r="-837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E36138A-2629-49D1-BE73-EEC6F3781EF6}"/>
                  </a:ext>
                </a:extLst>
              </p:cNvPr>
              <p:cNvSpPr/>
              <p:nvPr/>
            </p:nvSpPr>
            <p:spPr>
              <a:xfrm>
                <a:off x="1062170" y="5988188"/>
                <a:ext cx="39167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从而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E36138A-2629-49D1-BE73-EEC6F378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0" y="5988188"/>
                <a:ext cx="3916713" cy="461665"/>
              </a:xfrm>
              <a:prstGeom prst="rect">
                <a:avLst/>
              </a:prstGeom>
              <a:blipFill>
                <a:blip r:embed="rId12"/>
                <a:stretch>
                  <a:fillRect l="-233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2FBA513-6FE1-4FBF-A122-525A33D00F71}"/>
                  </a:ext>
                </a:extLst>
              </p:cNvPr>
              <p:cNvSpPr txBox="1"/>
              <p:nvPr/>
            </p:nvSpPr>
            <p:spPr>
              <a:xfrm>
                <a:off x="3507624" y="2146539"/>
                <a:ext cx="5248491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表明函数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处，</a:t>
                </a:r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沿任何可行方向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的变化率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方向导数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非负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2FBA513-6FE1-4FBF-A122-525A33D00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24" y="2146539"/>
                <a:ext cx="5248491" cy="830997"/>
              </a:xfrm>
              <a:prstGeom prst="rect">
                <a:avLst/>
              </a:prstGeom>
              <a:blipFill>
                <a:blip r:embed="rId13"/>
                <a:stretch>
                  <a:fillRect l="-1742" t="-8088" r="-185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649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" grpId="0"/>
      <p:bldP spid="6" grpId="0"/>
      <p:bldP spid="19" grpId="0"/>
      <p:bldP spid="20" grpId="0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19150" y="245759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线搜索法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 Box 3"/>
              <p:cNvSpPr txBox="1">
                <a:spLocks noChangeArrowheads="1"/>
              </p:cNvSpPr>
              <p:nvPr/>
            </p:nvSpPr>
            <p:spPr bwMode="auto">
              <a:xfrm>
                <a:off x="812800" y="904052"/>
                <a:ext cx="7962900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已知初始估计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 </a:t>
                </a:r>
              </a:p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baseline="30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次迭代：</a:t>
                </a:r>
              </a:p>
            </p:txBody>
          </p:sp>
        </mc:Choice>
        <mc:Fallback xmlns="">
          <p:sp>
            <p:nvSpPr>
              <p:cNvPr id="3379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904052"/>
                <a:ext cx="7962900" cy="892552"/>
              </a:xfrm>
              <a:prstGeom prst="rect">
                <a:avLst/>
              </a:prstGeom>
              <a:blipFill>
                <a:blip r:embed="rId2"/>
                <a:stretch>
                  <a:fillRect l="-1148" t="-6122" b="-129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Text Box 5"/>
              <p:cNvSpPr txBox="1">
                <a:spLocks noChangeArrowheads="1"/>
              </p:cNvSpPr>
              <p:nvPr/>
            </p:nvSpPr>
            <p:spPr bwMode="auto">
              <a:xfrm>
                <a:off x="819150" y="1739427"/>
                <a:ext cx="8322619" cy="2333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marL="457200" indent="-4572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Tx/>
                  <a:buAutoNum type="alphaLcParenBoth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根据某种近似函数确定设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处的搜索方向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30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endParaRPr lang="en-US" altLang="zh-CN" sz="2800" baseline="30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20000"/>
                  </a:spcBef>
                  <a:buFontTx/>
                  <a:buAutoNum type="alphaLcParenBoth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线搜索：求解关于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的一元函数极小化问题</a:t>
                </a: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得到步长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spcBef>
                    <a:spcPct val="2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(c)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        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400" baseline="30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79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150" y="1739427"/>
                <a:ext cx="8322619" cy="2333588"/>
              </a:xfrm>
              <a:prstGeom prst="rect">
                <a:avLst/>
              </a:prstGeom>
              <a:blipFill>
                <a:blip r:embed="rId3"/>
                <a:stretch>
                  <a:fillRect l="-1098" t="-2089" b="-52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561340" y="596646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确定步长：精确线搜索、非精确线搜索</a:t>
            </a:r>
          </a:p>
        </p:txBody>
      </p:sp>
      <p:sp>
        <p:nvSpPr>
          <p:cNvPr id="26631" name="Rectangle 13"/>
          <p:cNvSpPr>
            <a:spLocks noChangeArrowheads="1"/>
          </p:cNvSpPr>
          <p:nvPr/>
        </p:nvSpPr>
        <p:spPr bwMode="auto">
          <a:xfrm>
            <a:off x="557213" y="4538663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有许多种不同的确定方向的方法！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863600" y="4832350"/>
            <a:ext cx="363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最速下降法和牛顿法！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03700" y="4949825"/>
            <a:ext cx="360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共轭梯度法和拟牛顿法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498935-1782-4334-9E30-08C6CB541882}"/>
              </a:ext>
            </a:extLst>
          </p:cNvPr>
          <p:cNvGrpSpPr/>
          <p:nvPr/>
        </p:nvGrpSpPr>
        <p:grpSpPr>
          <a:xfrm>
            <a:off x="508000" y="3640138"/>
            <a:ext cx="8267700" cy="931866"/>
            <a:chOff x="508000" y="3640138"/>
            <a:chExt cx="8267700" cy="931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08000" y="4095527"/>
                  <a:ext cx="7467600" cy="476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marL="342900" indent="-3429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搜索方向必需是</a:t>
                  </a:r>
                  <a:r>
                    <a:rPr lang="zh-CN" altLang="en-US" sz="2400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下降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方向，比如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𝜙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&lt;0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                                </a:t>
                  </a:r>
                  <a:endPara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38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000" y="4095527"/>
                  <a:ext cx="7467600" cy="476477"/>
                </a:xfrm>
                <a:prstGeom prst="rect">
                  <a:avLst/>
                </a:prstGeom>
                <a:blipFill>
                  <a:blip r:embed="rId4"/>
                  <a:stretch>
                    <a:fillRect l="-1061" t="-10256" b="-2692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6604000" y="3640138"/>
              <a:ext cx="21717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近朱者赤！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9C326A-31D6-4C8F-AC22-2FC92965CF3D}"/>
              </a:ext>
            </a:extLst>
          </p:cNvPr>
          <p:cNvGrpSpPr/>
          <p:nvPr/>
        </p:nvGrpSpPr>
        <p:grpSpPr>
          <a:xfrm>
            <a:off x="760900" y="5325428"/>
            <a:ext cx="8146090" cy="1108075"/>
            <a:chOff x="760900" y="5325428"/>
            <a:chExt cx="8146090" cy="1108075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6306820" y="5971540"/>
              <a:ext cx="2184400" cy="4619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优化问题的</a:t>
              </a:r>
              <a:r>
                <a:rPr lang="zh-CN" altLang="en-US" sz="2400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解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！</a:t>
              </a:r>
            </a:p>
          </p:txBody>
        </p:sp>
        <p:sp>
          <p:nvSpPr>
            <p:cNvPr id="33810" name="TextBox 2"/>
            <p:cNvSpPr txBox="1">
              <a:spLocks noChangeArrowheads="1"/>
            </p:cNvSpPr>
            <p:nvPr/>
          </p:nvSpPr>
          <p:spPr bwMode="auto">
            <a:xfrm>
              <a:off x="1545907" y="5325428"/>
              <a:ext cx="1190625" cy="64611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555EED5-C3E1-4759-971E-064A34960AA4}"/>
                    </a:ext>
                  </a:extLst>
                </p:cNvPr>
                <p:cNvSpPr txBox="1"/>
                <p:nvPr/>
              </p:nvSpPr>
              <p:spPr>
                <a:xfrm>
                  <a:off x="760900" y="5428997"/>
                  <a:ext cx="8146090" cy="51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</m:e>
                      </m:func>
                    </m:oMath>
                  </a14:m>
                  <a:r>
                    <a:rPr lang="zh-CN" altLang="en-US" sz="2400" b="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，其中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555EED5-C3E1-4759-971E-064A34960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900" y="5428997"/>
                  <a:ext cx="8146090" cy="514885"/>
                </a:xfrm>
                <a:prstGeom prst="rect">
                  <a:avLst/>
                </a:prstGeom>
                <a:blipFill>
                  <a:blip r:embed="rId5"/>
                  <a:stretch>
                    <a:fillRect t="-10714" b="-154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7" grpId="0"/>
      <p:bldP spid="26631" grpId="0"/>
      <p:bldP spid="32775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3604B5A-CDC9-405D-AE39-8419E9EF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44" y="845375"/>
            <a:ext cx="4586351" cy="2732388"/>
          </a:xfrm>
          <a:prstGeom prst="rect">
            <a:avLst/>
          </a:prstGeom>
        </p:spPr>
      </p:pic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2900060" y="156973"/>
            <a:ext cx="37973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</a:rPr>
              <a:t>精确线搜索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Text Box 5"/>
              <p:cNvSpPr txBox="1">
                <a:spLocks noChangeArrowheads="1"/>
              </p:cNvSpPr>
              <p:nvPr/>
            </p:nvSpPr>
            <p:spPr bwMode="auto">
              <a:xfrm>
                <a:off x="774700" y="1175552"/>
                <a:ext cx="5922660" cy="47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基本性质：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𝜙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81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700" y="1175552"/>
                <a:ext cx="5922660" cy="476477"/>
              </a:xfrm>
              <a:prstGeom prst="rect">
                <a:avLst/>
              </a:prstGeom>
              <a:blipFill>
                <a:blip r:embed="rId3"/>
                <a:stretch>
                  <a:fillRect l="-1337" t="-10256" b="-2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1079500" y="1748924"/>
            <a:ext cx="4586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即新迭代点处的梯度与搜索方向是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正交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的！</a:t>
            </a: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774699" y="3422202"/>
            <a:ext cx="5700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仅对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严格凸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二次函数有解析表达式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87A742-53F7-42AB-A7D1-41FEB95E8285}"/>
                  </a:ext>
                </a:extLst>
              </p:cNvPr>
              <p:cNvSpPr txBox="1"/>
              <p:nvPr/>
            </p:nvSpPr>
            <p:spPr>
              <a:xfrm>
                <a:off x="1277853" y="5654040"/>
                <a:ext cx="6124946" cy="680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𝑮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87A742-53F7-42AB-A7D1-41FEB95E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53" y="5654040"/>
                <a:ext cx="6124946" cy="680892"/>
              </a:xfrm>
              <a:prstGeom prst="rect">
                <a:avLst/>
              </a:prstGeom>
              <a:blipFill>
                <a:blip r:embed="rId4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A29D2FBA-9BB5-40ED-8997-931F08E55D14}"/>
              </a:ext>
            </a:extLst>
          </p:cNvPr>
          <p:cNvGrpSpPr/>
          <p:nvPr/>
        </p:nvGrpSpPr>
        <p:grpSpPr>
          <a:xfrm>
            <a:off x="1213330" y="4036110"/>
            <a:ext cx="5087931" cy="872138"/>
            <a:chOff x="1213330" y="4036110"/>
            <a:chExt cx="5087931" cy="8721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E2C6D8F-BC8B-4324-8CB2-27C355FDDB31}"/>
                    </a:ext>
                  </a:extLst>
                </p:cNvPr>
                <p:cNvSpPr txBox="1"/>
                <p:nvPr/>
              </p:nvSpPr>
              <p:spPr>
                <a:xfrm>
                  <a:off x="1459794" y="4036110"/>
                  <a:ext cx="2880532" cy="435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  <m:sub/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E2C6D8F-BC8B-4324-8CB2-27C355FDD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794" y="4036110"/>
                  <a:ext cx="2880532" cy="4350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9FF9A29-0AE8-4F21-ACC0-D21BCCD158C1}"/>
                    </a:ext>
                  </a:extLst>
                </p:cNvPr>
                <p:cNvSpPr txBox="1"/>
                <p:nvPr/>
              </p:nvSpPr>
              <p:spPr>
                <a:xfrm>
                  <a:off x="1213330" y="4538916"/>
                  <a:ext cx="5087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:r>
                    <a:rPr lang="zh-CN" altLang="en-US" b="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𝑮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是对称正定矩阵，</a:t>
                  </a:r>
                  <a:r>
                    <a:rPr lang="en-US" altLang="zh-CN" b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𝒃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是已知向量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9FF9A29-0AE8-4F21-ACC0-D21BCCD15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330" y="4538916"/>
                  <a:ext cx="50879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93" t="-31667" r="-2635" b="-4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9AD6B2-253E-44BD-826E-A3F6D8059670}"/>
                  </a:ext>
                </a:extLst>
              </p:cNvPr>
              <p:cNvSpPr txBox="1"/>
              <p:nvPr/>
            </p:nvSpPr>
            <p:spPr>
              <a:xfrm>
                <a:off x="1324543" y="5099568"/>
                <a:ext cx="3398174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9AD6B2-253E-44BD-826E-A3F6D8059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543" y="5099568"/>
                <a:ext cx="3398174" cy="480773"/>
              </a:xfrm>
              <a:prstGeom prst="rect">
                <a:avLst/>
              </a:prstGeom>
              <a:blipFill>
                <a:blip r:embed="rId7"/>
                <a:stretch>
                  <a:fillRect l="-1254" r="-2509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530441" grpId="0"/>
      <p:bldP spid="2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880935" y="88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非精确线搜索－动机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Text Box 11"/>
              <p:cNvSpPr txBox="1">
                <a:spLocks noChangeArrowheads="1"/>
              </p:cNvSpPr>
              <p:nvPr/>
            </p:nvSpPr>
            <p:spPr bwMode="auto">
              <a:xfrm>
                <a:off x="801129" y="672882"/>
                <a:ext cx="547610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朴素线搜索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及其失败</a:t>
                </a:r>
              </a:p>
            </p:txBody>
          </p:sp>
        </mc:Choice>
        <mc:Fallback xmlns="">
          <p:sp>
            <p:nvSpPr>
              <p:cNvPr id="3584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129" y="672882"/>
                <a:ext cx="5476103" cy="646331"/>
              </a:xfrm>
              <a:prstGeom prst="rect">
                <a:avLst/>
              </a:prstGeom>
              <a:blipFill>
                <a:blip r:embed="rId4"/>
                <a:stretch>
                  <a:fillRect b="-169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9"/>
              <p:cNvSpPr txBox="1">
                <a:spLocks noChangeArrowheads="1"/>
              </p:cNvSpPr>
              <p:nvPr/>
            </p:nvSpPr>
            <p:spPr bwMode="auto">
              <a:xfrm>
                <a:off x="880935" y="6012469"/>
                <a:ext cx="6434733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尽可能地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避开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内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靠近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端点的点！</a:t>
                </a:r>
              </a:p>
            </p:txBody>
          </p:sp>
        </mc:Choice>
        <mc:Fallback xmlns="">
          <p:sp>
            <p:nvSpPr>
              <p:cNvPr id="3585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935" y="6012469"/>
                <a:ext cx="6434733" cy="461665"/>
              </a:xfrm>
              <a:prstGeom prst="rect">
                <a:avLst/>
              </a:prstGeom>
              <a:blipFill>
                <a:blip r:embed="rId5"/>
                <a:stretch>
                  <a:fillRect l="-1517" t="-13158" b="-2631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53" name="Text Box 23"/>
              <p:cNvSpPr txBox="1">
                <a:spLocks noChangeArrowheads="1"/>
              </p:cNvSpPr>
              <p:nvPr/>
            </p:nvSpPr>
            <p:spPr bwMode="auto">
              <a:xfrm>
                <a:off x="880935" y="5484060"/>
                <a:ext cx="56995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&gt;0: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853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935" y="5484060"/>
                <a:ext cx="5699555" cy="461665"/>
              </a:xfrm>
              <a:prstGeom prst="rect">
                <a:avLst/>
              </a:prstGeom>
              <a:blipFill>
                <a:blip r:embed="rId6"/>
                <a:stretch>
                  <a:fillRect l="-1713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337F96D8-4215-473A-A41E-E30ABD846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6616" y="1369853"/>
                <a:ext cx="3115962" cy="47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337F96D8-4215-473A-A41E-E30ABD84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616" y="1369853"/>
                <a:ext cx="3115962" cy="475159"/>
              </a:xfrm>
              <a:prstGeom prst="rect">
                <a:avLst/>
              </a:prstGeom>
              <a:blipFill>
                <a:blip r:embed="rId7"/>
                <a:stretch>
                  <a:fillRect l="-2930" t="-10256" b="-256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EF4BABC7-79A5-48E4-8FE9-DF9E15CBADBB}"/>
              </a:ext>
            </a:extLst>
          </p:cNvPr>
          <p:cNvGrpSpPr/>
          <p:nvPr/>
        </p:nvGrpSpPr>
        <p:grpSpPr>
          <a:xfrm>
            <a:off x="4547286" y="1824265"/>
            <a:ext cx="4366870" cy="3564638"/>
            <a:chOff x="575733" y="1820155"/>
            <a:chExt cx="4366870" cy="356463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5E3B677-88F9-4FF5-934D-46B56335D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709" y="2294834"/>
              <a:ext cx="3868345" cy="30899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>
                  <a:extLst>
                    <a:ext uri="{FF2B5EF4-FFF2-40B4-BE49-F238E27FC236}">
                      <a16:creationId xmlns:a16="http://schemas.microsoft.com/office/drawing/2014/main" id="{B31B504B-1307-46F0-AA6C-9264D71A2E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733" y="1820155"/>
                  <a:ext cx="4366870" cy="5797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1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=2+</m:t>
                        </m:r>
                        <m:box>
                          <m:box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Text Box 11">
                  <a:extLst>
                    <a:ext uri="{FF2B5EF4-FFF2-40B4-BE49-F238E27FC236}">
                      <a16:creationId xmlns:a16="http://schemas.microsoft.com/office/drawing/2014/main" id="{B31B504B-1307-46F0-AA6C-9264D71A2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733" y="1820155"/>
                  <a:ext cx="4366870" cy="57977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B48968-E5E1-47AC-986B-30C97F6B396C}"/>
              </a:ext>
            </a:extLst>
          </p:cNvPr>
          <p:cNvGrpSpPr/>
          <p:nvPr/>
        </p:nvGrpSpPr>
        <p:grpSpPr>
          <a:xfrm>
            <a:off x="1002516" y="1920770"/>
            <a:ext cx="3683156" cy="3517252"/>
            <a:chOff x="4984607" y="1860551"/>
            <a:chExt cx="3683156" cy="351725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2D71FD1-2E07-49D5-B652-9B8A03B86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607" y="2472592"/>
              <a:ext cx="3683156" cy="29052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>
                  <a:extLst>
                    <a:ext uri="{FF2B5EF4-FFF2-40B4-BE49-F238E27FC236}">
                      <a16:creationId xmlns:a16="http://schemas.microsoft.com/office/drawing/2014/main" id="{DACB6DB6-D723-4866-A030-4FBF219C0E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58077" y="1860551"/>
                  <a:ext cx="2914386" cy="565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1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Text Box 11">
                  <a:extLst>
                    <a:ext uri="{FF2B5EF4-FFF2-40B4-BE49-F238E27FC236}">
                      <a16:creationId xmlns:a16="http://schemas.microsoft.com/office/drawing/2014/main" id="{DACB6DB6-D723-4866-A030-4FBF219C0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58077" y="1860551"/>
                  <a:ext cx="2914386" cy="5654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4" grpId="0" animBg="1"/>
      <p:bldP spid="358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D03E05-8FD7-470B-94E4-254E7E098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55" y="1700781"/>
            <a:ext cx="4994260" cy="2767547"/>
          </a:xfrm>
          <a:prstGeom prst="rect">
            <a:avLst/>
          </a:prstGeom>
        </p:spPr>
      </p:pic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819150" y="356629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</a:rPr>
              <a:t>Armijo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</a:rPr>
              <a:t>条件</a:t>
            </a:r>
            <a:endParaRPr lang="zh-CN" altLang="en-US" sz="44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94" name="Text Box 20"/>
              <p:cNvSpPr txBox="1">
                <a:spLocks noChangeArrowheads="1"/>
              </p:cNvSpPr>
              <p:nvPr/>
            </p:nvSpPr>
            <p:spPr bwMode="auto">
              <a:xfrm>
                <a:off x="566488" y="2413028"/>
                <a:ext cx="184116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</a:t>
                </a:r>
                <a:endPara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689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488" y="2413028"/>
                <a:ext cx="1841165" cy="461665"/>
              </a:xfrm>
              <a:prstGeom prst="rect">
                <a:avLst/>
              </a:prstGeom>
              <a:blipFill>
                <a:blip r:embed="rId3"/>
                <a:stretch>
                  <a:fillRect l="-4636" t="-13158" b="-27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15057" y="4263725"/>
            <a:ext cx="4189416" cy="987424"/>
            <a:chOff x="488" y="2401"/>
            <a:chExt cx="2639" cy="622"/>
          </a:xfrm>
        </p:grpSpPr>
        <p:sp>
          <p:nvSpPr>
            <p:cNvPr id="36888" name="Rectangle 26"/>
            <p:cNvSpPr>
              <a:spLocks noChangeArrowheads="1"/>
            </p:cNvSpPr>
            <p:nvPr/>
          </p:nvSpPr>
          <p:spPr bwMode="auto">
            <a:xfrm>
              <a:off x="488" y="2401"/>
              <a:ext cx="26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solidFill>
                    <a:srgbClr val="7030A0"/>
                  </a:solidFill>
                  <a:ea typeface="黑体" pitchFamily="2" charset="-122"/>
                  <a:cs typeface="Times New Roman" panose="02020603050405020304" pitchFamily="18" charset="0"/>
                </a:rPr>
                <a:t>Armijo</a:t>
              </a:r>
              <a:r>
                <a:rPr lang="zh-CN" altLang="en-US" sz="2400" dirty="0">
                  <a:solidFill>
                    <a:srgbClr val="7030A0"/>
                  </a:solidFill>
                  <a:ea typeface="黑体" pitchFamily="2" charset="-122"/>
                  <a:cs typeface="Times New Roman" panose="02020603050405020304" pitchFamily="18" charset="0"/>
                </a:rPr>
                <a:t>条件</a:t>
              </a:r>
              <a:r>
                <a:rPr lang="zh-CN" altLang="en-US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保证步长不太大</a:t>
              </a:r>
              <a:endPara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8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27" y="2732"/>
                  <a:ext cx="143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即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6889" name="Text 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" y="2732"/>
                  <a:ext cx="1436" cy="291"/>
                </a:xfrm>
                <a:prstGeom prst="rect">
                  <a:avLst/>
                </a:prstGeom>
                <a:blipFill>
                  <a:blip r:embed="rId4"/>
                  <a:stretch>
                    <a:fillRect l="-535" r="-267" b="-1973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621930" y="6039706"/>
            <a:ext cx="6310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上图中，区间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[0, </a:t>
            </a:r>
            <a:r>
              <a:rPr lang="en-US" altLang="zh-CN" sz="2400" i="1" dirty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中的点满足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Armijo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endParaRPr lang="en-US" altLang="zh-CN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81" name="Text Box 33"/>
              <p:cNvSpPr txBox="1">
                <a:spLocks noChangeArrowheads="1"/>
              </p:cNvSpPr>
              <p:nvPr/>
            </p:nvSpPr>
            <p:spPr bwMode="auto">
              <a:xfrm>
                <a:off x="930715" y="5447643"/>
                <a:ext cx="7410096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               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(3.5.1)</a:t>
                </a:r>
              </a:p>
            </p:txBody>
          </p:sp>
        </mc:Choice>
        <mc:Fallback xmlns="">
          <p:sp>
            <p:nvSpPr>
              <p:cNvPr id="36881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0715" y="5447643"/>
                <a:ext cx="7410096" cy="461665"/>
              </a:xfrm>
              <a:prstGeom prst="rect">
                <a:avLst/>
              </a:prstGeom>
              <a:blipFill>
                <a:blip r:embed="rId5"/>
                <a:stretch>
                  <a:fillRect l="-658" t="-14667" b="-32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5607E972-6FFA-4762-8E08-9D50C8570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575" y="1663290"/>
                <a:ext cx="6434733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尽可能地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避开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内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靠近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端点的点！</a:t>
                </a:r>
              </a:p>
            </p:txBody>
          </p:sp>
        </mc:Choice>
        <mc:Fallback xmlns=""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5607E972-6FFA-4762-8E08-9D50C8570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1575" y="1663290"/>
                <a:ext cx="6434733" cy="461665"/>
              </a:xfrm>
              <a:prstGeom prst="rect">
                <a:avLst/>
              </a:prstGeom>
              <a:blipFill>
                <a:blip r:embed="rId6"/>
                <a:stretch>
                  <a:fillRect l="-1517" t="-13158" b="-2631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23">
                <a:extLst>
                  <a:ext uri="{FF2B5EF4-FFF2-40B4-BE49-F238E27FC236}">
                    <a16:creationId xmlns:a16="http://schemas.microsoft.com/office/drawing/2014/main" id="{0A8FEC00-BC84-42BB-8E6F-A9355A44A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575" y="1122113"/>
                <a:ext cx="56995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&gt;0: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Text Box 23">
                <a:extLst>
                  <a:ext uri="{FF2B5EF4-FFF2-40B4-BE49-F238E27FC236}">
                    <a16:creationId xmlns:a16="http://schemas.microsoft.com/office/drawing/2014/main" id="{0A8FEC00-BC84-42BB-8E6F-A9355A44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1575" y="1122113"/>
                <a:ext cx="5699555" cy="461665"/>
              </a:xfrm>
              <a:prstGeom prst="rect">
                <a:avLst/>
              </a:prstGeom>
              <a:blipFill>
                <a:blip r:embed="rId7"/>
                <a:stretch>
                  <a:fillRect l="-1711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122251F-6F83-4DBF-B6FC-EFFD91AF5580}"/>
              </a:ext>
            </a:extLst>
          </p:cNvPr>
          <p:cNvGrpSpPr/>
          <p:nvPr/>
        </p:nvGrpSpPr>
        <p:grpSpPr>
          <a:xfrm>
            <a:off x="910993" y="3048155"/>
            <a:ext cx="3099231" cy="836625"/>
            <a:chOff x="1017588" y="2719888"/>
            <a:chExt cx="3099231" cy="836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8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017588" y="3099313"/>
                  <a:ext cx="3099231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是参数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36882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7588" y="3099313"/>
                  <a:ext cx="3099231" cy="457200"/>
                </a:xfrm>
                <a:prstGeom prst="rect">
                  <a:avLst/>
                </a:prstGeom>
                <a:blipFill>
                  <a:blip r:embed="rId8"/>
                  <a:stretch>
                    <a:fillRect l="-2947" t="-14667" r="-1375" b="-26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3EBC4BE-BA9B-40C1-B979-0181EC8F5C35}"/>
                    </a:ext>
                  </a:extLst>
                </p:cNvPr>
                <p:cNvSpPr txBox="1"/>
                <p:nvPr/>
              </p:nvSpPr>
              <p:spPr>
                <a:xfrm>
                  <a:off x="1078599" y="2719888"/>
                  <a:ext cx="2871299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zh-CN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zh-CN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𝜌𝜙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′(0)</m:t>
                        </m:r>
                        <m:r>
                          <a:rPr lang="zh-CN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3EBC4BE-BA9B-40C1-B979-0181EC8F5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599" y="2719888"/>
                  <a:ext cx="2871299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1486" r="-425" b="-3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3" grpId="0"/>
      <p:bldP spid="368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49716" y="399501"/>
            <a:ext cx="910984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</a:rPr>
              <a:t>Goldstein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测验与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</a:rPr>
              <a:t>Armijo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法则</a:t>
            </a:r>
          </a:p>
        </p:txBody>
      </p:sp>
      <p:sp>
        <p:nvSpPr>
          <p:cNvPr id="37893" name="Text Box 28"/>
          <p:cNvSpPr txBox="1">
            <a:spLocks noChangeArrowheads="1"/>
          </p:cNvSpPr>
          <p:nvPr/>
        </p:nvSpPr>
        <p:spPr bwMode="auto">
          <a:xfrm>
            <a:off x="830237" y="3894887"/>
            <a:ext cx="450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Armijo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法则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(Armijo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13" name="Text Box 38"/>
              <p:cNvSpPr txBox="1">
                <a:spLocks noChangeArrowheads="1"/>
              </p:cNvSpPr>
              <p:nvPr/>
            </p:nvSpPr>
            <p:spPr bwMode="auto">
              <a:xfrm>
                <a:off x="1040298" y="5824602"/>
                <a:ext cx="595362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3399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参数的典型取值：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altLang="zh-CN" sz="2400" dirty="0">
                    <a:solidFill>
                      <a:srgbClr val="3399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0.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或者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0.9</m:t>
                    </m:r>
                  </m:oMath>
                </a14:m>
                <a:endParaRPr lang="zh-CN" altLang="en-US" sz="2400" dirty="0">
                  <a:solidFill>
                    <a:srgbClr val="3399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7913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0298" y="5824602"/>
                <a:ext cx="5953626" cy="461665"/>
              </a:xfrm>
              <a:prstGeom prst="rect">
                <a:avLst/>
              </a:prstGeom>
              <a:blipFill>
                <a:blip r:embed="rId3"/>
                <a:stretch>
                  <a:fillRect l="-1639" t="-13158" r="-307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7" name="Text Box 28"/>
          <p:cNvSpPr txBox="1">
            <a:spLocks noChangeArrowheads="1"/>
          </p:cNvSpPr>
          <p:nvPr/>
        </p:nvSpPr>
        <p:spPr bwMode="auto">
          <a:xfrm>
            <a:off x="800100" y="1176704"/>
            <a:ext cx="4713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Goldstein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测验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(Goldstein test)</a:t>
            </a:r>
          </a:p>
        </p:txBody>
      </p:sp>
      <p:sp>
        <p:nvSpPr>
          <p:cNvPr id="435212" name="Text Box 12"/>
          <p:cNvSpPr txBox="1">
            <a:spLocks noChangeArrowheads="1"/>
          </p:cNvSpPr>
          <p:nvPr/>
        </p:nvSpPr>
        <p:spPr bwMode="auto">
          <a:xfrm>
            <a:off x="1040298" y="2810630"/>
            <a:ext cx="6897241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Goldstein (1965)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测验的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缺点</a:t>
            </a:r>
            <a:r>
              <a:rPr lang="zh-CN" altLang="en-US" sz="2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：第二个条件有可能使得精确极小点位于可接受区间的左侧！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3">
                <a:extLst>
                  <a:ext uri="{FF2B5EF4-FFF2-40B4-BE49-F238E27FC236}">
                    <a16:creationId xmlns:a16="http://schemas.microsoft.com/office/drawing/2014/main" id="{BFEFBC99-9556-43BD-8248-3118724C5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7075" y="1654725"/>
                <a:ext cx="6897241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是参数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2" name="Text Box 33">
                <a:extLst>
                  <a:ext uri="{FF2B5EF4-FFF2-40B4-BE49-F238E27FC236}">
                    <a16:creationId xmlns:a16="http://schemas.microsoft.com/office/drawing/2014/main" id="{BFEFBC99-9556-43BD-8248-3118724C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075" y="1654725"/>
                <a:ext cx="6897241" cy="461665"/>
              </a:xfrm>
              <a:prstGeom prst="rect">
                <a:avLst/>
              </a:prstGeom>
              <a:blipFill>
                <a:blip r:embed="rId4"/>
                <a:stretch>
                  <a:fillRect l="-707" t="-13158" b="-2631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33">
                <a:extLst>
                  <a:ext uri="{FF2B5EF4-FFF2-40B4-BE49-F238E27FC236}">
                    <a16:creationId xmlns:a16="http://schemas.microsoft.com/office/drawing/2014/main" id="{14AFF018-2BA7-4461-B1F2-EB525815F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887" y="2220344"/>
                <a:ext cx="4196501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pt-BR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(1−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𝜌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′(0)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" name="Text Box 33">
                <a:extLst>
                  <a:ext uri="{FF2B5EF4-FFF2-40B4-BE49-F238E27FC236}">
                    <a16:creationId xmlns:a16="http://schemas.microsoft.com/office/drawing/2014/main" id="{14AFF018-2BA7-4461-B1F2-EB525815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87" y="2220344"/>
                <a:ext cx="4196501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3">
                <a:extLst>
                  <a:ext uri="{FF2B5EF4-FFF2-40B4-BE49-F238E27FC236}">
                    <a16:creationId xmlns:a16="http://schemas.microsoft.com/office/drawing/2014/main" id="{ECCD1E2F-C130-4420-9B38-6D75A851D7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817" y="4489421"/>
                <a:ext cx="6584368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          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(3.5.1)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Text Box 33">
                <a:extLst>
                  <a:ext uri="{FF2B5EF4-FFF2-40B4-BE49-F238E27FC236}">
                    <a16:creationId xmlns:a16="http://schemas.microsoft.com/office/drawing/2014/main" id="{ECCD1E2F-C130-4420-9B38-6D75A851D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9817" y="4489421"/>
                <a:ext cx="6584368" cy="461665"/>
              </a:xfrm>
              <a:prstGeom prst="rect">
                <a:avLst/>
              </a:prstGeom>
              <a:blipFill>
                <a:blip r:embed="rId6"/>
                <a:stretch>
                  <a:fillRect l="-741" t="-13158" b="-3157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3">
                <a:extLst>
                  <a:ext uri="{FF2B5EF4-FFF2-40B4-BE49-F238E27FC236}">
                    <a16:creationId xmlns:a16="http://schemas.microsoft.com/office/drawing/2014/main" id="{73829B5A-449D-4502-A80E-4E30ABEAB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8599" y="5153899"/>
                <a:ext cx="6692083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𝛾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&gt;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/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是参数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5" name="Text Box 33">
                <a:extLst>
                  <a:ext uri="{FF2B5EF4-FFF2-40B4-BE49-F238E27FC236}">
                    <a16:creationId xmlns:a16="http://schemas.microsoft.com/office/drawing/2014/main" id="{73829B5A-449D-4502-A80E-4E30ABEAB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599" y="5153899"/>
                <a:ext cx="6692083" cy="461665"/>
              </a:xfrm>
              <a:prstGeom prst="rect">
                <a:avLst/>
              </a:prstGeom>
              <a:blipFill>
                <a:blip r:embed="rId7"/>
                <a:stretch>
                  <a:fillRect l="-729" t="-13158" b="-2631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3" grpId="0"/>
      <p:bldP spid="435212" grpId="0"/>
      <p:bldP spid="33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49275" y="452437"/>
            <a:ext cx="80200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</a:rPr>
              <a:t>Wolfe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</a:rPr>
              <a:t>准则和强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</a:rPr>
              <a:t>Wolfe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</a:rPr>
              <a:t>准则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901700" y="1138238"/>
            <a:ext cx="2247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Wolfe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准则</a:t>
            </a:r>
          </a:p>
        </p:txBody>
      </p:sp>
      <p:sp>
        <p:nvSpPr>
          <p:cNvPr id="470022" name="Text Box 6"/>
          <p:cNvSpPr txBox="1">
            <a:spLocks noChangeArrowheads="1"/>
          </p:cNvSpPr>
          <p:nvPr/>
        </p:nvSpPr>
        <p:spPr bwMode="auto">
          <a:xfrm>
            <a:off x="876300" y="2705100"/>
            <a:ext cx="553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不足：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不能退化成精确线搜索！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69" name="Text Box 11"/>
              <p:cNvSpPr txBox="1">
                <a:spLocks noChangeArrowheads="1"/>
              </p:cNvSpPr>
              <p:nvPr/>
            </p:nvSpPr>
            <p:spPr bwMode="auto">
              <a:xfrm>
                <a:off x="1412875" y="5471769"/>
                <a:ext cx="61498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𝜎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=0.1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相当精确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的线搜索－共轭梯度法</a:t>
                </a:r>
              </a:p>
            </p:txBody>
          </p:sp>
        </mc:Choice>
        <mc:Fallback xmlns="">
          <p:sp>
            <p:nvSpPr>
              <p:cNvPr id="3996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2875" y="5471769"/>
                <a:ext cx="6149889" cy="461665"/>
              </a:xfrm>
              <a:prstGeom prst="rect">
                <a:avLst/>
              </a:prstGeom>
              <a:blipFill>
                <a:blip r:embed="rId2"/>
                <a:stretch>
                  <a:fillRect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68" name="Text Box 15"/>
              <p:cNvSpPr txBox="1">
                <a:spLocks noChangeArrowheads="1"/>
              </p:cNvSpPr>
              <p:nvPr/>
            </p:nvSpPr>
            <p:spPr bwMode="auto">
              <a:xfrm>
                <a:off x="1412875" y="5930288"/>
                <a:ext cx="561202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𝜎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9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弱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线搜索－牛顿法或拟牛顿法</a:t>
                </a:r>
              </a:p>
            </p:txBody>
          </p:sp>
        </mc:Choice>
        <mc:Fallback xmlns="">
          <p:sp>
            <p:nvSpPr>
              <p:cNvPr id="3996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2875" y="5930288"/>
                <a:ext cx="5612027" cy="461665"/>
              </a:xfrm>
              <a:prstGeom prst="rect">
                <a:avLst/>
              </a:prstGeom>
              <a:blipFill>
                <a:blip r:embed="rId3"/>
                <a:stretch>
                  <a:fillRect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3" name="Text Box 20"/>
          <p:cNvSpPr txBox="1">
            <a:spLocks noChangeArrowheads="1"/>
          </p:cNvSpPr>
          <p:nvPr/>
        </p:nvSpPr>
        <p:spPr bwMode="auto">
          <a:xfrm>
            <a:off x="927100" y="3327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强</a:t>
            </a:r>
            <a:r>
              <a:rPr lang="en-US" altLang="zh-CN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Wolfe</a:t>
            </a:r>
            <a:r>
              <a:rPr lang="zh-CN" altLang="en-US" sz="2400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准则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51" name="Text Box 8"/>
              <p:cNvSpPr txBox="1">
                <a:spLocks noChangeArrowheads="1"/>
              </p:cNvSpPr>
              <p:nvPr/>
            </p:nvSpPr>
            <p:spPr bwMode="auto">
              <a:xfrm>
                <a:off x="1016342" y="4991396"/>
                <a:ext cx="438355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rgbClr val="3399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参数的典型值：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altLang="zh-CN" sz="2400" dirty="0">
                    <a:solidFill>
                      <a:srgbClr val="3399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endParaRPr lang="zh-CN" altLang="en-US" sz="2400" dirty="0">
                  <a:solidFill>
                    <a:srgbClr val="3399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995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6342" y="4991396"/>
                <a:ext cx="4383559" cy="461665"/>
              </a:xfrm>
              <a:prstGeom prst="rect">
                <a:avLst/>
              </a:prstGeom>
              <a:blipFill>
                <a:blip r:embed="rId4"/>
                <a:stretch>
                  <a:fillRect l="-1947" t="-13158" b="-27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3">
                <a:extLst>
                  <a:ext uri="{FF2B5EF4-FFF2-40B4-BE49-F238E27FC236}">
                    <a16:creationId xmlns:a16="http://schemas.microsoft.com/office/drawing/2014/main" id="{5C81ACDE-C8F6-42CE-9623-0A59DDAC52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2174" y="1560864"/>
                <a:ext cx="6584368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      (3.5.1)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Text Box 33">
                <a:extLst>
                  <a:ext uri="{FF2B5EF4-FFF2-40B4-BE49-F238E27FC236}">
                    <a16:creationId xmlns:a16="http://schemas.microsoft.com/office/drawing/2014/main" id="{5C81ACDE-C8F6-42CE-9623-0A59DDAC5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2174" y="1560864"/>
                <a:ext cx="6584368" cy="461665"/>
              </a:xfrm>
              <a:prstGeom prst="rect">
                <a:avLst/>
              </a:prstGeom>
              <a:blipFill>
                <a:blip r:embed="rId5"/>
                <a:stretch>
                  <a:fillRect l="-741" t="-13158" b="-31579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3">
                <a:extLst>
                  <a:ext uri="{FF2B5EF4-FFF2-40B4-BE49-F238E27FC236}">
                    <a16:creationId xmlns:a16="http://schemas.microsoft.com/office/drawing/2014/main" id="{625F1559-91AA-417B-BF68-F853F0254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4531" y="3710943"/>
                <a:ext cx="6584368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𝜌𝜙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             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(3.5.1)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6" name="Text Box 33">
                <a:extLst>
                  <a:ext uri="{FF2B5EF4-FFF2-40B4-BE49-F238E27FC236}">
                    <a16:creationId xmlns:a16="http://schemas.microsoft.com/office/drawing/2014/main" id="{625F1559-91AA-417B-BF68-F853F0254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4531" y="3710943"/>
                <a:ext cx="6584368" cy="461665"/>
              </a:xfrm>
              <a:prstGeom prst="rect">
                <a:avLst/>
              </a:prstGeom>
              <a:blipFill>
                <a:blip r:embed="rId6"/>
                <a:stretch>
                  <a:fillRect l="-741" t="-14667" b="-32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3">
                <a:extLst>
                  <a:ext uri="{FF2B5EF4-FFF2-40B4-BE49-F238E27FC236}">
                    <a16:creationId xmlns:a16="http://schemas.microsoft.com/office/drawing/2014/main" id="{25EFF22E-A38F-45C9-BA68-2FAD1B7CA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7460" y="2074400"/>
                <a:ext cx="5445897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pt-BR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zh-CN" alt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是参数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7" name="Text Box 33">
                <a:extLst>
                  <a:ext uri="{FF2B5EF4-FFF2-40B4-BE49-F238E27FC236}">
                    <a16:creationId xmlns:a16="http://schemas.microsoft.com/office/drawing/2014/main" id="{25EFF22E-A38F-45C9-BA68-2FAD1B7CA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7460" y="2074400"/>
                <a:ext cx="5445897" cy="461665"/>
              </a:xfrm>
              <a:prstGeom prst="rect">
                <a:avLst/>
              </a:prstGeom>
              <a:blipFill>
                <a:blip r:embed="rId7"/>
                <a:stretch>
                  <a:fillRect l="-896" t="-13158" r="-1568" b="-2631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33">
                <a:extLst>
                  <a:ext uri="{FF2B5EF4-FFF2-40B4-BE49-F238E27FC236}">
                    <a16:creationId xmlns:a16="http://schemas.microsoft.com/office/drawing/2014/main" id="{E1863F37-F5E7-4CD1-BD47-F80E17197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7666" y="4264973"/>
                <a:ext cx="6149890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′(0)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zh-CN" alt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是参数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38" name="Text Box 33">
                <a:extLst>
                  <a:ext uri="{FF2B5EF4-FFF2-40B4-BE49-F238E27FC236}">
                    <a16:creationId xmlns:a16="http://schemas.microsoft.com/office/drawing/2014/main" id="{E1863F37-F5E7-4CD1-BD47-F80E17197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666" y="4264973"/>
                <a:ext cx="6149890" cy="461665"/>
              </a:xfrm>
              <a:prstGeom prst="rect">
                <a:avLst/>
              </a:prstGeom>
              <a:blipFill>
                <a:blip r:embed="rId8"/>
                <a:stretch>
                  <a:fillRect l="-1487" t="-14667" b="-32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2" grpId="0"/>
      <p:bldP spid="39969" grpId="0"/>
      <p:bldP spid="39968" grpId="0"/>
      <p:bldP spid="399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576388" y="4510071"/>
            <a:ext cx="7300912" cy="865188"/>
            <a:chOff x="465" y="2416"/>
            <a:chExt cx="4599" cy="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25" name="Rectangle 7"/>
                <p:cNvSpPr>
                  <a:spLocks noChangeArrowheads="1"/>
                </p:cNvSpPr>
                <p:nvPr/>
              </p:nvSpPr>
              <p:spPr bwMode="auto">
                <a:xfrm>
                  <a:off x="473" y="2416"/>
                  <a:ext cx="247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zh-CN" altLang="en-US" sz="2400" dirty="0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牛顿法和拟牛顿法中：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accPr>
                        <m:e>
                          <m:r>
                            <a:rPr kumimoji="0"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</a:rPr>
                            <m:t>𝛼</m:t>
                          </m:r>
                        </m:e>
                      </m:acc>
                      <m:r>
                        <a:rPr kumimoji="0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</a:rPr>
                        <m:t>=</m:t>
                      </m:r>
                    </m:oMath>
                  </a14:m>
                  <a:r>
                    <a:rPr kumimoji="0" lang="en-US" altLang="zh-CN" sz="2400" dirty="0">
                      <a:solidFill>
                        <a:schemeClr val="tx1"/>
                      </a:solidFill>
                      <a:latin typeface="黑体" pitchFamily="2" charset="-122"/>
                      <a:ea typeface="黑体" pitchFamily="2" charset="-122"/>
                    </a:rPr>
                    <a:t>1</a:t>
                  </a:r>
                  <a:endParaRPr kumimoji="0"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</mc:Choice>
          <mc:Fallback xmlns="">
            <p:sp>
              <p:nvSpPr>
                <p:cNvPr id="38925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" y="2416"/>
                  <a:ext cx="2472" cy="291"/>
                </a:xfrm>
                <a:prstGeom prst="rect">
                  <a:avLst/>
                </a:prstGeom>
                <a:blipFill>
                  <a:blip r:embed="rId2"/>
                  <a:stretch>
                    <a:fillRect l="-2488" t="-14474" r="-1555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24" name="Rectangle 9"/>
            <p:cNvSpPr>
              <a:spLocks noChangeArrowheads="1"/>
            </p:cNvSpPr>
            <p:nvPr/>
          </p:nvSpPr>
          <p:spPr bwMode="auto">
            <a:xfrm>
              <a:off x="465" y="2670"/>
              <a:ext cx="45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最速下降法或共轭梯度法中初始步长可取不同的值！</a:t>
              </a:r>
            </a:p>
          </p:txBody>
        </p:sp>
      </p:grp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757279" y="4545183"/>
            <a:ext cx="901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ea typeface="黑体" pitchFamily="2" charset="-122"/>
              </a:rPr>
              <a:t>初始步长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21" name="TextBox 4"/>
              <p:cNvSpPr txBox="1">
                <a:spLocks noChangeArrowheads="1"/>
              </p:cNvSpPr>
              <p:nvPr/>
            </p:nvSpPr>
            <p:spPr bwMode="auto">
              <a:xfrm>
                <a:off x="869950" y="5302739"/>
                <a:ext cx="74422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当函数的定义域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itchFamily="2" charset="-122"/>
                    <a:ea typeface="黑体" pitchFamily="2" charset="-122"/>
                  </a:rPr>
                  <a:t>不是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整个空间时，在检验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Armijo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条件前，需要先判断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+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𝛼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𝒅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黑体" pitchFamily="2" charset="-122"/>
                    <a:ea typeface="黑体" pitchFamily="2" charset="-122"/>
                  </a:rPr>
                  <a:t>是否属于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定义域！</a:t>
                </a:r>
              </a:p>
            </p:txBody>
          </p:sp>
        </mc:Choice>
        <mc:Fallback xmlns="">
          <p:sp>
            <p:nvSpPr>
              <p:cNvPr id="3892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950" y="5302739"/>
                <a:ext cx="7442200" cy="830997"/>
              </a:xfrm>
              <a:prstGeom prst="rect">
                <a:avLst/>
              </a:prstGeom>
              <a:blipFill>
                <a:blip r:embed="rId3"/>
                <a:stretch>
                  <a:fillRect l="-1147" t="-8088" b="-139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9" name="TextBox 4"/>
          <p:cNvSpPr txBox="1">
            <a:spLocks noChangeArrowheads="1"/>
          </p:cNvSpPr>
          <p:nvPr/>
        </p:nvSpPr>
        <p:spPr bwMode="auto">
          <a:xfrm>
            <a:off x="1612900" y="332258"/>
            <a:ext cx="6083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回溯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Armijo</a:t>
            </a:r>
            <a:r>
              <a:rPr lang="zh-CN" altLang="en-US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线搜索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69950" y="6065449"/>
            <a:ext cx="630932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大作业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中，有的目标函数有定义域限制！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75BEB20-B1FC-492D-A716-FC043624F064}"/>
              </a:ext>
            </a:extLst>
          </p:cNvPr>
          <p:cNvGrpSpPr/>
          <p:nvPr/>
        </p:nvGrpSpPr>
        <p:grpSpPr>
          <a:xfrm>
            <a:off x="626268" y="3126468"/>
            <a:ext cx="7929563" cy="1400181"/>
            <a:chOff x="954609" y="2669384"/>
            <a:chExt cx="7276465" cy="1400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2F38832-B90F-4CD3-A5B9-B751D2C520B7}"/>
                    </a:ext>
                  </a:extLst>
                </p:cNvPr>
                <p:cNvSpPr txBox="1"/>
                <p:nvPr/>
              </p:nvSpPr>
              <p:spPr>
                <a:xfrm>
                  <a:off x="1057335" y="2669384"/>
                  <a:ext cx="7066889" cy="1354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已知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∈(0,1)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ac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置</a:t>
                  </a:r>
                  <a14:m>
                    <m:oMath xmlns:m="http://schemas.openxmlformats.org/officeDocument/2006/math">
                      <m: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ac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，其中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是使得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pPr algn="just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2F38832-B90F-4CD3-A5B9-B751D2C52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335" y="2669384"/>
                  <a:ext cx="7066889" cy="1354217"/>
                </a:xfrm>
                <a:prstGeom prst="rect">
                  <a:avLst/>
                </a:prstGeom>
                <a:blipFill>
                  <a:blip r:embed="rId4"/>
                  <a:stretch>
                    <a:fillRect l="-1267" t="-49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C89CD6E-F77A-4041-9371-0C1EC3A24254}"/>
                </a:ext>
              </a:extLst>
            </p:cNvPr>
            <p:cNvGrpSpPr/>
            <p:nvPr/>
          </p:nvGrpSpPr>
          <p:grpSpPr>
            <a:xfrm>
              <a:off x="954609" y="3146235"/>
              <a:ext cx="7276465" cy="923330"/>
              <a:chOff x="552125" y="3146235"/>
              <a:chExt cx="7899400" cy="9233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F2F6BB82-7BAA-4E67-9BD3-58033618D5B5}"/>
                      </a:ext>
                    </a:extLst>
                  </p:cNvPr>
                  <p:cNvSpPr txBox="1"/>
                  <p:nvPr/>
                </p:nvSpPr>
                <p:spPr>
                  <a:xfrm>
                    <a:off x="742086" y="3146235"/>
                    <a:ext cx="767188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𝛼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F2F6BB82-7BAA-4E67-9BD3-58033618D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086" y="3146235"/>
                    <a:ext cx="767188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BAB1F4-7956-418E-986E-6DCB68C73A92}"/>
                  </a:ext>
                </a:extLst>
              </p:cNvPr>
              <p:cNvSpPr txBox="1"/>
              <p:nvPr/>
            </p:nvSpPr>
            <p:spPr>
              <a:xfrm>
                <a:off x="552125" y="3607900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最小非负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整数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FBD4E3-414A-48F0-A14E-A2F50FE7099C}"/>
                  </a:ext>
                </a:extLst>
              </p:cNvPr>
              <p:cNvSpPr txBox="1"/>
              <p:nvPr/>
            </p:nvSpPr>
            <p:spPr>
              <a:xfrm>
                <a:off x="661916" y="3175542"/>
                <a:ext cx="4800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56AD61D-A756-48CF-9662-132927369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938" y="1036633"/>
            <a:ext cx="5506354" cy="20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51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921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下降法与稳定性</a:t>
            </a:r>
            <a:endParaRPr lang="en-US" altLang="zh-CN" sz="44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4821EE2-A08D-41B1-A13F-26960C2CCB2C}"/>
              </a:ext>
            </a:extLst>
          </p:cNvPr>
          <p:cNvGrpSpPr/>
          <p:nvPr/>
        </p:nvGrpSpPr>
        <p:grpSpPr>
          <a:xfrm>
            <a:off x="674086" y="2764672"/>
            <a:ext cx="7916519" cy="1134228"/>
            <a:chOff x="674086" y="2764672"/>
            <a:chExt cx="7916519" cy="1134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74086" y="2764672"/>
                  <a:ext cx="7916519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marL="342900" indent="-342900">
                    <a:spcBef>
                      <a:spcPct val="50000"/>
                    </a:spcBef>
                    <a:buFont typeface="Wingdings" panose="05000000000000000000" pitchFamily="2" charset="2"/>
                    <a:buChar char="l"/>
                  </a:pP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记搜索方向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与负梯度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之间的夹角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a14:m>
                  <a:endPara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0973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4086" y="2764672"/>
                  <a:ext cx="791651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079" t="-14667" b="-28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99857" y="3152285"/>
                  <a:ext cx="3775332" cy="7466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a14:m>
                  <a:endPara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0978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9857" y="3152285"/>
                  <a:ext cx="3775332" cy="746615"/>
                </a:xfrm>
                <a:prstGeom prst="rect">
                  <a:avLst/>
                </a:prstGeom>
                <a:blipFill>
                  <a:blip r:embed="rId4"/>
                  <a:stretch>
                    <a:fillRect l="-241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967" name="Text Box 3"/>
              <p:cNvSpPr txBox="1">
                <a:spLocks noChangeArrowheads="1"/>
              </p:cNvSpPr>
              <p:nvPr/>
            </p:nvSpPr>
            <p:spPr bwMode="auto">
              <a:xfrm>
                <a:off x="787400" y="4847595"/>
                <a:ext cx="7988300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zh-CN" altLang="en-US" sz="2400" dirty="0">
                    <a:solidFill>
                      <a:srgbClr val="CC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:r>
                  <a:rPr lang="zh-CN" altLang="en-US" sz="24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步长满足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条件或强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条件，且</a:t>
                </a:r>
                <a:r>
                  <a:rPr lang="zh-CN" altLang="en-US" sz="2400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搜索方向满足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夹角条件的线搜索法，如果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Lipschtiz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连续的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则或对某 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6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400" y="4847595"/>
                <a:ext cx="7988300" cy="1323439"/>
              </a:xfrm>
              <a:prstGeom prst="rect">
                <a:avLst/>
              </a:prstGeom>
              <a:blipFill>
                <a:blip r:embed="rId6"/>
                <a:stretch>
                  <a:fillRect l="-1144" t="-4147" b="-129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80" name="Text Box 8"/>
              <p:cNvSpPr txBox="1">
                <a:spLocks noChangeArrowheads="1"/>
              </p:cNvSpPr>
              <p:nvPr/>
            </p:nvSpPr>
            <p:spPr bwMode="auto">
              <a:xfrm>
                <a:off x="763588" y="1090614"/>
                <a:ext cx="7664450" cy="1692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假设 </a:t>
                </a:r>
                <a:r>
                  <a:rPr kumimoji="0" lang="en-US" altLang="zh-CN" sz="28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zh-CN" sz="28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𝒅</m:t>
                        </m:r>
                      </m:e>
                      <m:sub>
                        <m:r>
                          <a:rPr kumimoji="0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处的下降方向，且</a:t>
                </a:r>
                <a:r>
                  <a:rPr kumimoji="0" lang="zh-CN" altLang="en-US" sz="28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8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 </a:t>
                </a:r>
                <a:r>
                  <a:rPr kumimoji="0" lang="en-US" altLang="zh-CN" sz="24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沿着射线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+</m:t>
                        </m:r>
                        <m:r>
                          <a:rPr kumimoji="0"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𝛼</m:t>
                        </m:r>
                        <m:sSub>
                          <m:sSubPr>
                            <m:ctrlP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𝒅</m:t>
                            </m:r>
                          </m:e>
                          <m:sub>
                            <m:r>
                              <a:rPr kumimoji="0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:</m:t>
                        </m:r>
                        <m:r>
                          <a:rPr kumimoji="0" lang="zh-CN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𝛼</m:t>
                        </m:r>
                        <m:r>
                          <a:rPr kumimoji="0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&gt;0</m:t>
                        </m:r>
                      </m:e>
                    </m:d>
                    <m:r>
                      <a:rPr kumimoji="0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有下界</a:t>
                </a:r>
                <a:r>
                  <a:rPr kumimoji="0"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kumimoji="0"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条件和强</a:t>
                </a:r>
                <a:r>
                  <a:rPr kumimoji="0"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Wolfe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条件中的参数满足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0&lt;</m:t>
                    </m:r>
                    <m:r>
                      <a:rPr kumimoji="0"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𝜌</m:t>
                    </m:r>
                    <m:r>
                      <a:rPr kumimoji="0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kumimoji="0"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𝜎</m:t>
                    </m:r>
                    <m:r>
                      <a:rPr kumimoji="0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，则满足条件的可接受区间存在</a:t>
                </a:r>
                <a:r>
                  <a:rPr kumimoji="0"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en-US" sz="24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8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588" y="1090614"/>
                <a:ext cx="7664450" cy="1692771"/>
              </a:xfrm>
              <a:prstGeom prst="rect">
                <a:avLst/>
              </a:prstGeom>
              <a:blipFill>
                <a:blip r:embed="rId7"/>
                <a:stretch>
                  <a:fillRect l="-1192" t="-3957" b="-39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0432CD2-71B3-4A2A-B986-D830D38BB217}"/>
              </a:ext>
            </a:extLst>
          </p:cNvPr>
          <p:cNvGrpSpPr/>
          <p:nvPr/>
        </p:nvGrpSpPr>
        <p:grpSpPr>
          <a:xfrm>
            <a:off x="762000" y="3831734"/>
            <a:ext cx="8039100" cy="896332"/>
            <a:chOff x="762000" y="3831734"/>
            <a:chExt cx="8039100" cy="896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62000" y="3831734"/>
                  <a:ext cx="8039100" cy="461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夹角条件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：存在与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无关的数</a:t>
                  </a:r>
                  <a14:m>
                    <m:oMath xmlns:m="http://schemas.openxmlformats.org/officeDocument/2006/math"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∈(0,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使得</a:t>
                  </a:r>
                </a:p>
              </p:txBody>
            </p:sp>
          </mc:Choice>
          <mc:Fallback xmlns="">
            <p:sp>
              <p:nvSpPr>
                <p:cNvPr id="40970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3831734"/>
                  <a:ext cx="8039100" cy="461963"/>
                </a:xfrm>
                <a:prstGeom prst="rect">
                  <a:avLst/>
                </a:prstGeom>
                <a:blipFill>
                  <a:blip r:embed="rId8"/>
                  <a:stretch>
                    <a:fillRect l="-1137" t="-14667" b="-26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2FE8A759-E097-4863-9613-56A23EB2C502}"/>
                    </a:ext>
                  </a:extLst>
                </p:cNvPr>
                <p:cNvSpPr/>
                <p:nvPr/>
              </p:nvSpPr>
              <p:spPr>
                <a:xfrm>
                  <a:off x="3350435" y="4230429"/>
                  <a:ext cx="2057551" cy="4976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box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2FE8A759-E097-4863-9613-56A23EB2C5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435" y="4230429"/>
                  <a:ext cx="2057551" cy="497637"/>
                </a:xfrm>
                <a:prstGeom prst="rect">
                  <a:avLst/>
                </a:prstGeom>
                <a:blipFill>
                  <a:blip r:embed="rId9"/>
                  <a:stretch>
                    <a:fillRect l="-890" t="-9756" r="-2671" b="-195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Text Box 9"/>
              <p:cNvSpPr txBox="1">
                <a:spLocks noChangeArrowheads="1"/>
              </p:cNvSpPr>
              <p:nvPr/>
            </p:nvSpPr>
            <p:spPr bwMode="auto">
              <a:xfrm>
                <a:off x="500312" y="1352274"/>
                <a:ext cx="8001138" cy="1019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zh-CN" altLang="en-US" sz="2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考虑基于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法则确定步长的线搜索法，若</a:t>
                </a:r>
                <a:r>
                  <a:rPr lang="zh-CN" altLang="en-US" sz="28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下方有界，且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在下水平集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上是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的，则</a:t>
                </a:r>
              </a:p>
            </p:txBody>
          </p:sp>
        </mc:Choice>
        <mc:Fallback xmlns="">
          <p:sp>
            <p:nvSpPr>
              <p:cNvPr id="41986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312" y="1352274"/>
                <a:ext cx="8001138" cy="1019935"/>
              </a:xfrm>
              <a:prstGeom prst="rect">
                <a:avLst/>
              </a:prstGeom>
              <a:blipFill>
                <a:blip r:embed="rId2"/>
                <a:stretch>
                  <a:fillRect l="-1142" t="-28743" b="-119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08" name="上下箭头 8"/>
          <p:cNvSpPr>
            <a:spLocks noChangeArrowheads="1"/>
          </p:cNvSpPr>
          <p:nvPr/>
        </p:nvSpPr>
        <p:spPr bwMode="auto">
          <a:xfrm>
            <a:off x="3914997" y="3133826"/>
            <a:ext cx="368300" cy="730575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eaLnBrk="0" hangingPunct="0"/>
            <a:endParaRPr lang="zh-CN" altLang="en-US"/>
          </a:p>
        </p:txBody>
      </p:sp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629919" y="279400"/>
            <a:ext cx="8242231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下降法与稳定性</a:t>
            </a:r>
            <a:r>
              <a:rPr lang="en-US" altLang="zh-CN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B0ADFE4-D13E-4607-8DE6-ADEBEBA6D88A}"/>
              </a:ext>
            </a:extLst>
          </p:cNvPr>
          <p:cNvGrpSpPr/>
          <p:nvPr/>
        </p:nvGrpSpPr>
        <p:grpSpPr>
          <a:xfrm>
            <a:off x="3876449" y="4440954"/>
            <a:ext cx="1697765" cy="817108"/>
            <a:chOff x="3876449" y="4440954"/>
            <a:chExt cx="1697765" cy="817108"/>
          </a:xfrm>
        </p:grpSpPr>
        <p:sp>
          <p:nvSpPr>
            <p:cNvPr id="41995" name="右箭头 24"/>
            <p:cNvSpPr>
              <a:spLocks noChangeArrowheads="1"/>
            </p:cNvSpPr>
            <p:nvPr/>
          </p:nvSpPr>
          <p:spPr bwMode="auto">
            <a:xfrm rot="5400000">
              <a:off x="3671319" y="4646084"/>
              <a:ext cx="817108" cy="406847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  <p:sp>
          <p:nvSpPr>
            <p:cNvPr id="41996" name="矩形 25"/>
            <p:cNvSpPr>
              <a:spLocks noChangeArrowheads="1"/>
            </p:cNvSpPr>
            <p:nvPr/>
          </p:nvSpPr>
          <p:spPr bwMode="auto">
            <a:xfrm>
              <a:off x="4151814" y="4523468"/>
              <a:ext cx="1422400" cy="462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>
                  <a:solidFill>
                    <a:srgbClr val="7030A0"/>
                  </a:solidFill>
                </a:rPr>
                <a:t>夹角条件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22098CD-4491-490A-91A8-D539F968E40A}"/>
                  </a:ext>
                </a:extLst>
              </p:cNvPr>
              <p:cNvSpPr txBox="1"/>
              <p:nvPr/>
            </p:nvSpPr>
            <p:spPr>
              <a:xfrm>
                <a:off x="2945924" y="5505726"/>
                <a:ext cx="2293937" cy="572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22098CD-4491-490A-91A8-D539F968E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924" y="5505726"/>
                <a:ext cx="2293937" cy="572849"/>
              </a:xfrm>
              <a:prstGeom prst="rect">
                <a:avLst/>
              </a:prstGeom>
              <a:blipFill>
                <a:blip r:embed="rId3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D50962-D10B-4EE2-9B9D-2E4A361B756D}"/>
                  </a:ext>
                </a:extLst>
              </p:cNvPr>
              <p:cNvSpPr txBox="1"/>
              <p:nvPr/>
            </p:nvSpPr>
            <p:spPr>
              <a:xfrm>
                <a:off x="3018804" y="2176678"/>
                <a:ext cx="2221057" cy="824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D50962-D10B-4EE2-9B9D-2E4A361B7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804" y="2176678"/>
                <a:ext cx="2221057" cy="824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04B64C-3D47-4A29-8DC7-C6F90F674E24}"/>
                  </a:ext>
                </a:extLst>
              </p:cNvPr>
              <p:cNvSpPr txBox="1"/>
              <p:nvPr/>
            </p:nvSpPr>
            <p:spPr>
              <a:xfrm>
                <a:off x="2684449" y="3894478"/>
                <a:ext cx="2889765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004B64C-3D47-4A29-8DC7-C6F90F674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49" y="3894478"/>
                <a:ext cx="2889765" cy="480773"/>
              </a:xfrm>
              <a:prstGeom prst="rect">
                <a:avLst/>
              </a:prstGeom>
              <a:blipFill>
                <a:blip r:embed="rId5"/>
                <a:stretch>
                  <a:fillRect l="-844" b="-1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一阶条件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856157" y="1045575"/>
                <a:ext cx="77026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推论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3.1.2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的子集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上的局部极小点，并且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的内点，那么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𝛁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7" y="1045575"/>
                <a:ext cx="7702614" cy="1200329"/>
              </a:xfrm>
              <a:prstGeom prst="rect">
                <a:avLst/>
              </a:prstGeom>
              <a:blipFill>
                <a:blip r:embed="rId4"/>
                <a:stretch>
                  <a:fillRect l="-1187" t="-5612" r="-1187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68184859-7CA8-448A-A9F7-85DC8EE75029}"/>
              </a:ext>
            </a:extLst>
          </p:cNvPr>
          <p:cNvGrpSpPr/>
          <p:nvPr/>
        </p:nvGrpSpPr>
        <p:grpSpPr>
          <a:xfrm>
            <a:off x="832916" y="2118318"/>
            <a:ext cx="6865343" cy="783804"/>
            <a:chOff x="832916" y="2118318"/>
            <a:chExt cx="6865343" cy="78380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D074E8-55CA-49A8-A401-AB79EC9B015E}"/>
                </a:ext>
              </a:extLst>
            </p:cNvPr>
            <p:cNvSpPr txBox="1"/>
            <p:nvPr/>
          </p:nvSpPr>
          <p:spPr>
            <a:xfrm>
              <a:off x="832916" y="2341347"/>
              <a:ext cx="2355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例</a:t>
              </a:r>
              <a:r>
                <a: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3.1.1 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考虑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CF8FD650-E0B0-4E73-869C-0A8CB4DA9432}"/>
                    </a:ext>
                  </a:extLst>
                </p:cNvPr>
                <p:cNvSpPr txBox="1"/>
                <p:nvPr/>
              </p:nvSpPr>
              <p:spPr>
                <a:xfrm>
                  <a:off x="2577767" y="2118318"/>
                  <a:ext cx="5120492" cy="783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p>
                            </m:sSubSup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CF8FD650-E0B0-4E73-869C-0A8CB4DA9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767" y="2118318"/>
                  <a:ext cx="5120492" cy="7838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DDA348-E3DD-4789-8BDE-96E921968FC0}"/>
              </a:ext>
            </a:extLst>
          </p:cNvPr>
          <p:cNvGrpSpPr/>
          <p:nvPr/>
        </p:nvGrpSpPr>
        <p:grpSpPr>
          <a:xfrm>
            <a:off x="832916" y="2861130"/>
            <a:ext cx="7899400" cy="1233300"/>
            <a:chOff x="640518" y="2346137"/>
            <a:chExt cx="7899400" cy="1233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F9CCF58-1FB5-4F32-94AC-ACAB70398AF6}"/>
                    </a:ext>
                  </a:extLst>
                </p:cNvPr>
                <p:cNvSpPr txBox="1"/>
                <p:nvPr/>
              </p:nvSpPr>
              <p:spPr>
                <a:xfrm>
                  <a:off x="813878" y="2711571"/>
                  <a:ext cx="3318589" cy="867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F9CCF58-1FB5-4F32-94AC-ACAB70398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8" y="2711571"/>
                  <a:ext cx="3318589" cy="8678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152C82-2738-4A02-B521-EBC30EC656C4}"/>
                </a:ext>
              </a:extLst>
            </p:cNvPr>
            <p:cNvSpPr txBox="1"/>
            <p:nvPr/>
          </p:nvSpPr>
          <p:spPr>
            <a:xfrm>
              <a:off x="640518" y="2346137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是无约束优化，令偏导数为零：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3FC34A3-659D-4C72-A1B2-6C074F6D017B}"/>
                  </a:ext>
                </a:extLst>
              </p:cNvPr>
              <p:cNvSpPr txBox="1"/>
              <p:nvPr/>
            </p:nvSpPr>
            <p:spPr>
              <a:xfrm>
                <a:off x="3861203" y="3456149"/>
                <a:ext cx="5046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有三个解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3FC34A3-659D-4C72-A1B2-6C074F6D0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203" y="3456149"/>
                <a:ext cx="5046071" cy="461665"/>
              </a:xfrm>
              <a:prstGeom prst="rect">
                <a:avLst/>
              </a:prstGeom>
              <a:blipFill>
                <a:blip r:embed="rId7"/>
                <a:stretch>
                  <a:fillRect l="-181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0DE7EE13-B8C8-4769-BE2B-2D952BA7F5A9}"/>
              </a:ext>
            </a:extLst>
          </p:cNvPr>
          <p:cNvGrpSpPr/>
          <p:nvPr/>
        </p:nvGrpSpPr>
        <p:grpSpPr>
          <a:xfrm>
            <a:off x="772115" y="4076456"/>
            <a:ext cx="7029264" cy="910028"/>
            <a:chOff x="772115" y="4076456"/>
            <a:chExt cx="7029264" cy="91002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802A56-6153-4B55-90BC-471C6FE58AB9}"/>
                </a:ext>
              </a:extLst>
            </p:cNvPr>
            <p:cNvSpPr txBox="1"/>
            <p:nvPr/>
          </p:nvSpPr>
          <p:spPr>
            <a:xfrm>
              <a:off x="772115" y="4139144"/>
              <a:ext cx="6419518" cy="46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例</a:t>
              </a:r>
              <a:r>
                <a: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3.1.2 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考虑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6CB2D33-AEA8-45AC-93CF-177B80AC97DE}"/>
                    </a:ext>
                  </a:extLst>
                </p:cNvPr>
                <p:cNvSpPr txBox="1"/>
                <p:nvPr/>
              </p:nvSpPr>
              <p:spPr>
                <a:xfrm>
                  <a:off x="2614838" y="4076456"/>
                  <a:ext cx="5120492" cy="6008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6CB2D33-AEA8-45AC-93CF-177B80AC9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838" y="4076456"/>
                  <a:ext cx="5120492" cy="600805"/>
                </a:xfrm>
                <a:prstGeom prst="rect">
                  <a:avLst/>
                </a:prstGeom>
                <a:blipFill>
                  <a:blip r:embed="rId8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6A167B6-F3C8-4BFA-B8AD-8BFEA1A5B8B6}"/>
                    </a:ext>
                  </a:extLst>
                </p:cNvPr>
                <p:cNvSpPr txBox="1"/>
                <p:nvPr/>
              </p:nvSpPr>
              <p:spPr>
                <a:xfrm>
                  <a:off x="2641474" y="4524819"/>
                  <a:ext cx="515990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subject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to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6A167B6-F3C8-4BFA-B8AD-8BFEA1A5B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474" y="4524819"/>
                  <a:ext cx="515990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945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71CEA3-7ED6-48F8-BD02-AEAFBB6D4722}"/>
                  </a:ext>
                </a:extLst>
              </p:cNvPr>
              <p:cNvSpPr txBox="1"/>
              <p:nvPr/>
            </p:nvSpPr>
            <p:spPr>
              <a:xfrm>
                <a:off x="759757" y="5054196"/>
                <a:ext cx="5554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由图解法得局部极小点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1/2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71CEA3-7ED6-48F8-BD02-AEAFBB6D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7" y="5054196"/>
                <a:ext cx="5554546" cy="461665"/>
              </a:xfrm>
              <a:prstGeom prst="rect">
                <a:avLst/>
              </a:prstGeom>
              <a:blipFill>
                <a:blip r:embed="rId10"/>
                <a:stretch>
                  <a:fillRect l="-175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EBF5C0-9A48-43EB-91CD-0E49AA73E2E0}"/>
                  </a:ext>
                </a:extLst>
              </p:cNvPr>
              <p:cNvSpPr/>
              <p:nvPr/>
            </p:nvSpPr>
            <p:spPr>
              <a:xfrm>
                <a:off x="5520550" y="5074479"/>
                <a:ext cx="30160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𝛁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0,3/2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EBF5C0-9A48-43EB-91CD-0E49AA73E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50" y="5074479"/>
                <a:ext cx="3016018" cy="461665"/>
              </a:xfrm>
              <a:prstGeom prst="rect">
                <a:avLst/>
              </a:prstGeom>
              <a:blipFill>
                <a:blip r:embed="rId11"/>
                <a:stretch>
                  <a:fillRect r="-202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6E7E0E48-7D60-4F74-BAAC-09574B46825B}"/>
              </a:ext>
            </a:extLst>
          </p:cNvPr>
          <p:cNvGrpSpPr/>
          <p:nvPr/>
        </p:nvGrpSpPr>
        <p:grpSpPr>
          <a:xfrm>
            <a:off x="1152778" y="5491145"/>
            <a:ext cx="4034663" cy="1096721"/>
            <a:chOff x="1152778" y="5491145"/>
            <a:chExt cx="4034663" cy="1096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B99B9F4-A41E-475F-A9D4-FD0AB6ACC328}"/>
                    </a:ext>
                  </a:extLst>
                </p:cNvPr>
                <p:cNvSpPr/>
                <p:nvPr/>
              </p:nvSpPr>
              <p:spPr>
                <a:xfrm>
                  <a:off x="1152778" y="5756869"/>
                  <a:ext cx="4034663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处的可行方向当且仅当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B99B9F4-A41E-475F-A9D4-FD0AB6ACC3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778" y="5756869"/>
                  <a:ext cx="4034663" cy="830997"/>
                </a:xfrm>
                <a:prstGeom prst="rect">
                  <a:avLst/>
                </a:prstGeom>
                <a:blipFill>
                  <a:blip r:embed="rId12"/>
                  <a:stretch>
                    <a:fillRect l="-2266" t="-8029" b="-131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77267692-4943-4CBA-8A27-493A6E0D1977}"/>
                </a:ext>
              </a:extLst>
            </p:cNvPr>
            <p:cNvSpPr/>
            <p:nvPr/>
          </p:nvSpPr>
          <p:spPr bwMode="auto">
            <a:xfrm>
              <a:off x="3521674" y="5491145"/>
              <a:ext cx="278816" cy="35185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A9CAA3-12A0-4482-B0FF-DFD3908353D6}"/>
                  </a:ext>
                </a:extLst>
              </p:cNvPr>
              <p:cNvSpPr/>
              <p:nvPr/>
            </p:nvSpPr>
            <p:spPr>
              <a:xfrm>
                <a:off x="5320844" y="5901115"/>
                <a:ext cx="3313599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/>
                  <a:t>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/2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A9CAA3-12A0-4482-B0FF-DFD390835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844" y="5901115"/>
                <a:ext cx="3313599" cy="461665"/>
              </a:xfrm>
              <a:prstGeom prst="rect">
                <a:avLst/>
              </a:prstGeom>
              <a:blipFill>
                <a:blip r:embed="rId1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4290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D1BF2E0-A380-4251-824B-9EDB5766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" y="1084030"/>
            <a:ext cx="8906829" cy="5106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5D56D1-65BD-4BAE-8E16-EC3D7F07FD0D}"/>
                  </a:ext>
                </a:extLst>
              </p:cNvPr>
              <p:cNvSpPr txBox="1"/>
              <p:nvPr/>
            </p:nvSpPr>
            <p:spPr>
              <a:xfrm>
                <a:off x="825508" y="6050230"/>
                <a:ext cx="808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*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是目标函数的驻点，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是函数在第一卦限的局部极小点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5D56D1-65BD-4BAE-8E16-EC3D7F07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8" y="6050230"/>
                <a:ext cx="8081321" cy="461665"/>
              </a:xfrm>
              <a:prstGeom prst="rect">
                <a:avLst/>
              </a:prstGeom>
              <a:blipFill>
                <a:blip r:embed="rId3"/>
                <a:stretch>
                  <a:fillRect l="-1131" t="-14474" r="-2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DC4351-0AAD-4271-80C4-638BF6D362DF}"/>
                  </a:ext>
                </a:extLst>
              </p:cNvPr>
              <p:cNvSpPr/>
              <p:nvPr/>
            </p:nvSpPr>
            <p:spPr>
              <a:xfrm>
                <a:off x="969507" y="340830"/>
                <a:ext cx="7483908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的等值线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DDC4351-0AAD-4271-80C4-638BF6D3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07" y="340830"/>
                <a:ext cx="7483908" cy="652871"/>
              </a:xfrm>
              <a:prstGeom prst="rect">
                <a:avLst/>
              </a:prstGeom>
              <a:blipFill>
                <a:blip r:embed="rId4"/>
                <a:stretch>
                  <a:fillRect t="-16822" r="-1547" b="-31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08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二阶必要条件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856157" y="1045575"/>
                <a:ext cx="7702614" cy="157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3.2.1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的子集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，且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上的局部极小点，那么对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处的任何可行方向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i)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ii)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7" y="1045575"/>
                <a:ext cx="7702614" cy="1577996"/>
              </a:xfrm>
              <a:prstGeom prst="rect">
                <a:avLst/>
              </a:prstGeom>
              <a:blipFill>
                <a:blip r:embed="rId4"/>
                <a:stretch>
                  <a:fillRect l="-1187" t="-4264" r="-1187" b="-8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/>
              <p:nvPr/>
            </p:nvSpPr>
            <p:spPr>
              <a:xfrm>
                <a:off x="807654" y="2741880"/>
                <a:ext cx="64334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任何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54" y="2741880"/>
                <a:ext cx="6433405" cy="461665"/>
              </a:xfrm>
              <a:prstGeom prst="rect">
                <a:avLst/>
              </a:prstGeom>
              <a:blipFill>
                <a:blip r:embed="rId5"/>
                <a:stretch>
                  <a:fillRect l="-142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2D818E-825C-42C5-A322-BF83614A274B}"/>
                  </a:ext>
                </a:extLst>
              </p:cNvPr>
              <p:cNvSpPr txBox="1"/>
              <p:nvPr/>
            </p:nvSpPr>
            <p:spPr>
              <a:xfrm>
                <a:off x="584309" y="3796137"/>
                <a:ext cx="5350760" cy="523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2D818E-825C-42C5-A322-BF83614A2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9" y="3796137"/>
                <a:ext cx="5350760" cy="523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0A1CB-098E-4947-A8B3-F8B65547084E}"/>
                  </a:ext>
                </a:extLst>
              </p:cNvPr>
              <p:cNvSpPr/>
              <p:nvPr/>
            </p:nvSpPr>
            <p:spPr>
              <a:xfrm>
                <a:off x="782940" y="3179677"/>
                <a:ext cx="5350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考虑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𝒅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0A1CB-098E-4947-A8B3-F8B655470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0" y="3179677"/>
                <a:ext cx="5350760" cy="461665"/>
              </a:xfrm>
              <a:prstGeom prst="rect">
                <a:avLst/>
              </a:prstGeom>
              <a:blipFill>
                <a:blip r:embed="rId7"/>
                <a:stretch>
                  <a:fillRect r="-3531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EAB49DFC-A391-4842-9B98-4E21F60A3F4C}"/>
              </a:ext>
            </a:extLst>
          </p:cNvPr>
          <p:cNvGrpSpPr/>
          <p:nvPr/>
        </p:nvGrpSpPr>
        <p:grpSpPr>
          <a:xfrm>
            <a:off x="2226542" y="4314703"/>
            <a:ext cx="1654363" cy="1417708"/>
            <a:chOff x="2226542" y="4314703"/>
            <a:chExt cx="1654363" cy="1417708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5DD1879D-39E4-4DCC-BA81-AA0A6E9BC5B6}"/>
                </a:ext>
              </a:extLst>
            </p:cNvPr>
            <p:cNvSpPr/>
            <p:nvPr/>
          </p:nvSpPr>
          <p:spPr bwMode="auto">
            <a:xfrm>
              <a:off x="2829697" y="4314703"/>
              <a:ext cx="183952" cy="86278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A281926-0118-4790-A505-514F9835DEAD}"/>
                    </a:ext>
                  </a:extLst>
                </p:cNvPr>
                <p:cNvSpPr/>
                <p:nvPr/>
              </p:nvSpPr>
              <p:spPr>
                <a:xfrm>
                  <a:off x="2226542" y="5270746"/>
                  <a:ext cx="16543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A281926-0118-4790-A505-514F9835D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42" y="5270746"/>
                  <a:ext cx="1654363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68"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C2A66D-8C4D-488E-92CE-A2A146616C8E}"/>
                  </a:ext>
                </a:extLst>
              </p:cNvPr>
              <p:cNvSpPr txBox="1"/>
              <p:nvPr/>
            </p:nvSpPr>
            <p:spPr>
              <a:xfrm>
                <a:off x="782940" y="4551161"/>
                <a:ext cx="2230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C2A66D-8C4D-488E-92CE-A2A14661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0" y="4551161"/>
                <a:ext cx="2230709" cy="461665"/>
              </a:xfrm>
              <a:prstGeom prst="rect">
                <a:avLst/>
              </a:prstGeom>
              <a:blipFill>
                <a:blip r:embed="rId9"/>
                <a:stretch>
                  <a:fillRect l="-409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CCAEA0-B00A-44B9-BF73-A4F54910DEC7}"/>
                  </a:ext>
                </a:extLst>
              </p:cNvPr>
              <p:cNvSpPr txBox="1"/>
              <p:nvPr/>
            </p:nvSpPr>
            <p:spPr>
              <a:xfrm>
                <a:off x="3112568" y="4463578"/>
                <a:ext cx="29188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[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]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上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的局部极小点矛盾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CCAEA0-B00A-44B9-BF73-A4F54910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568" y="4463578"/>
                <a:ext cx="2918863" cy="769441"/>
              </a:xfrm>
              <a:prstGeom prst="rect">
                <a:avLst/>
              </a:prstGeom>
              <a:blipFill>
                <a:blip r:embed="rId10"/>
                <a:stretch>
                  <a:fillRect l="-2720" t="-7937" r="-837" b="-13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E36138A-2629-49D1-BE73-EEC6F3781EF6}"/>
                  </a:ext>
                </a:extLst>
              </p:cNvPr>
              <p:cNvSpPr/>
              <p:nvPr/>
            </p:nvSpPr>
            <p:spPr>
              <a:xfrm>
                <a:off x="926245" y="5839910"/>
                <a:ext cx="416037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从而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E36138A-2629-49D1-BE73-EEC6F378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45" y="5839910"/>
                <a:ext cx="4160370" cy="470000"/>
              </a:xfrm>
              <a:prstGeom prst="rect">
                <a:avLst/>
              </a:prstGeom>
              <a:blipFill>
                <a:blip r:embed="rId11"/>
                <a:stretch>
                  <a:fillRect l="-2346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574829-1203-4B84-8CFE-CDB79749FBD0}"/>
                  </a:ext>
                </a:extLst>
              </p:cNvPr>
              <p:cNvSpPr txBox="1"/>
              <p:nvPr/>
            </p:nvSpPr>
            <p:spPr>
              <a:xfrm>
                <a:off x="5962194" y="3766586"/>
                <a:ext cx="2736963" cy="193899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函数在局部极小点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处，沿任何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可行方向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变化率非负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；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ii)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变化率为零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时，函数沿该方向的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曲率非负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574829-1203-4B84-8CFE-CDB79749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194" y="3766586"/>
                <a:ext cx="2736963" cy="1938992"/>
              </a:xfrm>
              <a:prstGeom prst="rect">
                <a:avLst/>
              </a:prstGeom>
              <a:blipFill>
                <a:blip r:embed="rId12"/>
                <a:stretch>
                  <a:fillRect l="-2227" t="-2516" r="-2450" b="-5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4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" grpId="0"/>
      <p:bldP spid="6" grpId="0"/>
      <p:bldP spid="19" grpId="0"/>
      <p:bldP spid="20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二阶必要条件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845793" y="5283945"/>
                <a:ext cx="7702614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3.2.2(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二阶必要条件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无约束情形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的内点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上的局部极小点，那么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𝛁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且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是半正定的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93" y="5283945"/>
                <a:ext cx="7702614" cy="1208664"/>
              </a:xfrm>
              <a:prstGeom prst="rect">
                <a:avLst/>
              </a:prstGeom>
              <a:blipFill>
                <a:blip r:embed="rId4"/>
                <a:stretch>
                  <a:fillRect l="-1267" t="-5556" r="-39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2A21CEA-7286-4616-A40A-C20B66866129}"/>
              </a:ext>
            </a:extLst>
          </p:cNvPr>
          <p:cNvSpPr txBox="1"/>
          <p:nvPr/>
        </p:nvSpPr>
        <p:spPr>
          <a:xfrm>
            <a:off x="735043" y="1076505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3.1.2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3FCF4F-E276-4661-8735-D1AEB767B340}"/>
                  </a:ext>
                </a:extLst>
              </p:cNvPr>
              <p:cNvSpPr txBox="1"/>
              <p:nvPr/>
            </p:nvSpPr>
            <p:spPr>
              <a:xfrm>
                <a:off x="2627195" y="1460335"/>
                <a:ext cx="51204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subject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to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3FCF4F-E276-4661-8735-D1AEB767B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195" y="1460335"/>
                <a:ext cx="5120492" cy="461665"/>
              </a:xfrm>
              <a:prstGeom prst="rect">
                <a:avLst/>
              </a:prstGeom>
              <a:blipFill>
                <a:blip r:embed="rId5"/>
                <a:stretch>
                  <a:fillRect l="-1071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3D3C176-8229-46D0-935E-5C1A022047AB}"/>
                  </a:ext>
                </a:extLst>
              </p:cNvPr>
              <p:cNvSpPr txBox="1"/>
              <p:nvPr/>
            </p:nvSpPr>
            <p:spPr>
              <a:xfrm>
                <a:off x="759756" y="1989712"/>
                <a:ext cx="3812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1/2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3D3C176-8229-46D0-935E-5C1A02204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6" y="1989712"/>
                <a:ext cx="3812243" cy="461665"/>
              </a:xfrm>
              <a:prstGeom prst="rect">
                <a:avLst/>
              </a:prstGeom>
              <a:blipFill>
                <a:blip r:embed="rId6"/>
                <a:stretch>
                  <a:fillRect l="-256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40EEC1A-9B06-42EA-8B5D-EF770AEE9664}"/>
                  </a:ext>
                </a:extLst>
              </p:cNvPr>
              <p:cNvSpPr/>
              <p:nvPr/>
            </p:nvSpPr>
            <p:spPr>
              <a:xfrm>
                <a:off x="3991719" y="2015635"/>
                <a:ext cx="30160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𝛁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0,3/2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40EEC1A-9B06-42EA-8B5D-EF770AEE9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719" y="2015635"/>
                <a:ext cx="3016018" cy="46166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3CEF071-82D3-4A83-96AE-E4640F8AEBC3}"/>
                  </a:ext>
                </a:extLst>
              </p:cNvPr>
              <p:cNvSpPr/>
              <p:nvPr/>
            </p:nvSpPr>
            <p:spPr>
              <a:xfrm>
                <a:off x="2904373" y="3277607"/>
                <a:ext cx="3313599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/>
                  <a:t>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/2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3CEF071-82D3-4A83-96AE-E4640F8AE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373" y="3277607"/>
                <a:ext cx="3313599" cy="461665"/>
              </a:xfrm>
              <a:prstGeom prst="rect">
                <a:avLst/>
              </a:prstGeom>
              <a:blipFill>
                <a:blip r:embed="rId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595392AA-02E2-43FD-8238-2D3970168BFB}"/>
              </a:ext>
            </a:extLst>
          </p:cNvPr>
          <p:cNvSpPr txBox="1"/>
          <p:nvPr/>
        </p:nvSpPr>
        <p:spPr>
          <a:xfrm>
            <a:off x="735043" y="3291609"/>
            <a:ext cx="316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一阶必要条件：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9C2A6E-DA9F-4A48-B35B-1ED6DEAE2747}"/>
                  </a:ext>
                </a:extLst>
              </p:cNvPr>
              <p:cNvSpPr txBox="1"/>
              <p:nvPr/>
            </p:nvSpPr>
            <p:spPr>
              <a:xfrm>
                <a:off x="2627195" y="1032327"/>
                <a:ext cx="5120492" cy="60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B9C2A6E-DA9F-4A48-B35B-1ED6DEAE2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195" y="1032327"/>
                <a:ext cx="5120492" cy="600805"/>
              </a:xfrm>
              <a:prstGeom prst="rect">
                <a:avLst/>
              </a:prstGeom>
              <a:blipFill>
                <a:blip r:embed="rId9"/>
                <a:stretch>
                  <a:fillRect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56E4830-86A7-4F62-BB5C-CB127AE42FF8}"/>
                  </a:ext>
                </a:extLst>
              </p:cNvPr>
              <p:cNvSpPr/>
              <p:nvPr/>
            </p:nvSpPr>
            <p:spPr>
              <a:xfrm>
                <a:off x="806789" y="2630602"/>
                <a:ext cx="73980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处的可行方向当且仅当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56E4830-86A7-4F62-BB5C-CB127AE42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89" y="2630602"/>
                <a:ext cx="7398097" cy="461665"/>
              </a:xfrm>
              <a:prstGeom prst="rect">
                <a:avLst/>
              </a:prstGeom>
              <a:blipFill>
                <a:blip r:embed="rId10"/>
                <a:stretch>
                  <a:fillRect l="-1236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660F8303-1B88-40FD-9569-72816BB4C548}"/>
              </a:ext>
            </a:extLst>
          </p:cNvPr>
          <p:cNvSpPr/>
          <p:nvPr/>
        </p:nvSpPr>
        <p:spPr bwMode="auto">
          <a:xfrm>
            <a:off x="3175685" y="2352521"/>
            <a:ext cx="278816" cy="3518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42FD22-0A56-4394-BA49-E6565ECE199E}"/>
                  </a:ext>
                </a:extLst>
              </p:cNvPr>
              <p:cNvSpPr/>
              <p:nvPr/>
            </p:nvSpPr>
            <p:spPr>
              <a:xfrm>
                <a:off x="845793" y="3767276"/>
                <a:ext cx="5233731" cy="120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从而斜率为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的可行方向集合为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,0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: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且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𝒅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42FD22-0A56-4394-BA49-E6565ECE1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93" y="3767276"/>
                <a:ext cx="5233731" cy="1208664"/>
              </a:xfrm>
              <a:prstGeom prst="rect">
                <a:avLst/>
              </a:prstGeom>
              <a:blipFill>
                <a:blip r:embed="rId11"/>
                <a:stretch>
                  <a:fillRect l="-1865" t="-5556" r="-209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CBF89269-C85E-4006-9642-D355D613B172}"/>
              </a:ext>
            </a:extLst>
          </p:cNvPr>
          <p:cNvGrpSpPr/>
          <p:nvPr/>
        </p:nvGrpSpPr>
        <p:grpSpPr>
          <a:xfrm>
            <a:off x="5807673" y="3928429"/>
            <a:ext cx="2382384" cy="830997"/>
            <a:chOff x="6042453" y="3792502"/>
            <a:chExt cx="2382384" cy="830997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A86FB9E8-F7E2-4419-A5E0-6D7AC037C49C}"/>
                </a:ext>
              </a:extLst>
            </p:cNvPr>
            <p:cNvSpPr/>
            <p:nvPr/>
          </p:nvSpPr>
          <p:spPr bwMode="auto">
            <a:xfrm>
              <a:off x="6042453" y="4114798"/>
              <a:ext cx="494270" cy="25397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5A1EE3-2A94-4C22-A4D1-894EB993E99F}"/>
                    </a:ext>
                  </a:extLst>
                </p:cNvPr>
                <p:cNvSpPr txBox="1"/>
                <p:nvPr/>
              </p:nvSpPr>
              <p:spPr>
                <a:xfrm>
                  <a:off x="6695116" y="3792502"/>
                  <a:ext cx="172972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满足二阶必要条件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5A1EE3-2A94-4C22-A4D1-894EB993E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116" y="3792502"/>
                  <a:ext cx="1729721" cy="830997"/>
                </a:xfrm>
                <a:prstGeom prst="rect">
                  <a:avLst/>
                </a:prstGeom>
                <a:blipFill>
                  <a:blip r:embed="rId12"/>
                  <a:stretch>
                    <a:fillRect l="-5282" t="-8088" r="-5634" b="-13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2142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二阶充分条件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856157" y="1045575"/>
                <a:ext cx="7702614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3.2.3(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二阶充分条件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无约束情形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是定义在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为内点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的区域上的函数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此外假设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𝛁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正定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的严格局部极小点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7" y="1045575"/>
                <a:ext cx="7702614" cy="1208664"/>
              </a:xfrm>
              <a:prstGeom prst="rect">
                <a:avLst/>
              </a:prstGeom>
              <a:blipFill>
                <a:blip r:embed="rId4"/>
                <a:stretch>
                  <a:fillRect l="-1187" t="-5556" r="-1187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/>
              <p:nvPr/>
            </p:nvSpPr>
            <p:spPr>
              <a:xfrm>
                <a:off x="856156" y="2271833"/>
                <a:ext cx="770261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𝛁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的最小特征值是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56" y="2271833"/>
                <a:ext cx="7702613" cy="470000"/>
              </a:xfrm>
              <a:prstGeom prst="rect">
                <a:avLst/>
              </a:prstGeom>
              <a:blipFill>
                <a:blip r:embed="rId5"/>
                <a:stretch>
                  <a:fillRect l="-1187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63BFBAAD-1A4D-4936-B328-B0F21B93E2BC}"/>
              </a:ext>
            </a:extLst>
          </p:cNvPr>
          <p:cNvGrpSpPr/>
          <p:nvPr/>
        </p:nvGrpSpPr>
        <p:grpSpPr>
          <a:xfrm>
            <a:off x="845794" y="2625111"/>
            <a:ext cx="5629148" cy="785352"/>
            <a:chOff x="845794" y="2625111"/>
            <a:chExt cx="5629148" cy="785352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5DD1879D-39E4-4DCC-BA81-AA0A6E9BC5B6}"/>
                </a:ext>
              </a:extLst>
            </p:cNvPr>
            <p:cNvSpPr/>
            <p:nvPr/>
          </p:nvSpPr>
          <p:spPr bwMode="auto">
            <a:xfrm>
              <a:off x="3880904" y="2625111"/>
              <a:ext cx="270965" cy="34051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385DA39-77F5-4BCF-83ED-3AF92D28B8A5}"/>
                    </a:ext>
                  </a:extLst>
                </p:cNvPr>
                <p:cNvSpPr txBox="1"/>
                <p:nvPr/>
              </p:nvSpPr>
              <p:spPr>
                <a:xfrm>
                  <a:off x="845794" y="2930417"/>
                  <a:ext cx="5629148" cy="480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，且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s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t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𝒖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有</m:t>
                      </m:r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𝑯𝒖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385DA39-77F5-4BCF-83ED-3AF92D28B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794" y="2930417"/>
                  <a:ext cx="5629148" cy="480046"/>
                </a:xfrm>
                <a:prstGeom prst="rect">
                  <a:avLst/>
                </a:prstGeom>
                <a:blipFill>
                  <a:blip r:embed="rId6"/>
                  <a:stretch>
                    <a:fillRect t="-14103" b="-217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7EFD78B-4B30-46D5-A055-45C9FAB06DE2}"/>
              </a:ext>
            </a:extLst>
          </p:cNvPr>
          <p:cNvGrpSpPr/>
          <p:nvPr/>
        </p:nvGrpSpPr>
        <p:grpSpPr>
          <a:xfrm>
            <a:off x="880870" y="3380944"/>
            <a:ext cx="6407994" cy="1108515"/>
            <a:chOff x="880870" y="3380944"/>
            <a:chExt cx="6407994" cy="1108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66211AC-C343-490B-B70A-AFD8F4080EE1}"/>
                    </a:ext>
                  </a:extLst>
                </p:cNvPr>
                <p:cNvSpPr txBox="1"/>
                <p:nvPr/>
              </p:nvSpPr>
              <p:spPr>
                <a:xfrm>
                  <a:off x="942504" y="3380944"/>
                  <a:ext cx="6346360" cy="624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𝑯</m:t>
                          </m:r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𝒉</m:t>
                          </m:r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box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66211AC-C343-490B-B70A-AFD8F4080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504" y="3380944"/>
                  <a:ext cx="6346360" cy="624082"/>
                </a:xfrm>
                <a:prstGeom prst="rect">
                  <a:avLst/>
                </a:prstGeom>
                <a:blipFill>
                  <a:blip r:embed="rId7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02BA454-5907-4F28-8535-C6913306632F}"/>
                    </a:ext>
                  </a:extLst>
                </p:cNvPr>
                <p:cNvSpPr/>
                <p:nvPr/>
              </p:nvSpPr>
              <p:spPr>
                <a:xfrm>
                  <a:off x="880870" y="4027794"/>
                  <a:ext cx="33770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altLang="zh-CN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)→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02BA454-5907-4F28-8535-C691330663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70" y="4027794"/>
                  <a:ext cx="337707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708" t="-14667" r="-72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5481339-A253-4ACD-8341-7DB975187B7F}"/>
                  </a:ext>
                </a:extLst>
              </p:cNvPr>
              <p:cNvSpPr/>
              <p:nvPr/>
            </p:nvSpPr>
            <p:spPr>
              <a:xfrm>
                <a:off x="4162865" y="3910151"/>
                <a:ext cx="4339137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∃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&gt;0,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</m:d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box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5481339-A253-4ACD-8341-7DB975187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65" y="3910151"/>
                <a:ext cx="4339137" cy="722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DB2EA01-45AF-410A-8B0B-3B7427528B61}"/>
              </a:ext>
            </a:extLst>
          </p:cNvPr>
          <p:cNvGrpSpPr/>
          <p:nvPr/>
        </p:nvGrpSpPr>
        <p:grpSpPr>
          <a:xfrm>
            <a:off x="919936" y="4612451"/>
            <a:ext cx="5171945" cy="1893087"/>
            <a:chOff x="919936" y="4612451"/>
            <a:chExt cx="5171945" cy="1893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14F9FAB-8470-4D93-ACA9-605872548D94}"/>
                    </a:ext>
                  </a:extLst>
                </p:cNvPr>
                <p:cNvSpPr/>
                <p:nvPr/>
              </p:nvSpPr>
              <p:spPr>
                <a:xfrm>
                  <a:off x="919936" y="4612451"/>
                  <a:ext cx="26354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𝒉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则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14F9FAB-8470-4D93-ACA9-605872548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36" y="4612451"/>
                  <a:ext cx="2635401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704" t="-14667" r="-185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897363-73C8-49CB-9F90-E7D6646D7414}"/>
                    </a:ext>
                  </a:extLst>
                </p:cNvPr>
                <p:cNvSpPr txBox="1"/>
                <p:nvPr/>
              </p:nvSpPr>
              <p:spPr>
                <a:xfrm>
                  <a:off x="2887359" y="5810604"/>
                  <a:ext cx="3204522" cy="694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𝒉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boxPr>
                              <m:e>
                                <m:box>
                                  <m:box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zh-CN" sz="2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boxPr>
                              <m:e>
                                <m:box>
                                  <m:box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</m:e>
                        </m:d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897363-73C8-49CB-9F90-E7D6646D7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359" y="5810604"/>
                  <a:ext cx="3204522" cy="69493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4E3026A-587D-48F1-8DC0-FE940C26A222}"/>
                  </a:ext>
                </a:extLst>
              </p:cNvPr>
              <p:cNvSpPr txBox="1"/>
              <p:nvPr/>
            </p:nvSpPr>
            <p:spPr>
              <a:xfrm>
                <a:off x="958980" y="5071004"/>
                <a:ext cx="7435379" cy="770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𝒉</m:t>
                            </m:r>
                          </m:e>
                        </m:d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𝒉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𝒉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𝒉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𝒉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4E3026A-587D-48F1-8DC0-FE940C26A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80" y="5071004"/>
                <a:ext cx="7435379" cy="7704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7E00E9-6962-44D4-9E12-D5024A69D1CF}"/>
                  </a:ext>
                </a:extLst>
              </p:cNvPr>
              <p:cNvSpPr/>
              <p:nvPr/>
            </p:nvSpPr>
            <p:spPr>
              <a:xfrm>
                <a:off x="5416273" y="5784493"/>
                <a:ext cx="2092624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boxPr>
                        <m:e>
                          <m:box>
                            <m:box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box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57E00E9-6962-44D4-9E12-D5024A69D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273" y="5784493"/>
                <a:ext cx="2092624" cy="722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7425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45568AE-4F65-5839-1D89-189B92AAFBFC}"/>
              </a:ext>
            </a:extLst>
          </p:cNvPr>
          <p:cNvSpPr txBox="1"/>
          <p:nvPr/>
        </p:nvSpPr>
        <p:spPr>
          <a:xfrm>
            <a:off x="486926" y="1056245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3.2.2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二元函数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ECD0C-ECE6-4931-A4F0-08BB95AD2932}"/>
              </a:ext>
            </a:extLst>
          </p:cNvPr>
          <p:cNvGrpSpPr/>
          <p:nvPr/>
        </p:nvGrpSpPr>
        <p:grpSpPr>
          <a:xfrm>
            <a:off x="622300" y="1819939"/>
            <a:ext cx="2837592" cy="1141096"/>
            <a:chOff x="640518" y="2346137"/>
            <a:chExt cx="7899400" cy="1141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58E4072-8810-C032-39FF-670C752B6D47}"/>
                    </a:ext>
                  </a:extLst>
                </p:cNvPr>
                <p:cNvSpPr txBox="1"/>
                <p:nvPr/>
              </p:nvSpPr>
              <p:spPr>
                <a:xfrm>
                  <a:off x="813879" y="2711571"/>
                  <a:ext cx="7726039" cy="7756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58E4072-8810-C032-39FF-670C752B6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9" y="2711571"/>
                  <a:ext cx="7726039" cy="7756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392348A-4571-1601-E137-B1E4A0B5648D}"/>
                </a:ext>
              </a:extLst>
            </p:cNvPr>
            <p:cNvSpPr txBox="1"/>
            <p:nvPr/>
          </p:nvSpPr>
          <p:spPr>
            <a:xfrm>
              <a:off x="640518" y="2346137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梯度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212662-85A1-40CE-861D-97CE345538F4}"/>
              </a:ext>
            </a:extLst>
          </p:cNvPr>
          <p:cNvGrpSpPr/>
          <p:nvPr/>
        </p:nvGrpSpPr>
        <p:grpSpPr>
          <a:xfrm>
            <a:off x="4572000" y="1752174"/>
            <a:ext cx="3595816" cy="1164990"/>
            <a:chOff x="728787" y="3454648"/>
            <a:chExt cx="7899400" cy="116499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20E97F2-8E8A-56AB-B217-33FD0267F899}"/>
                </a:ext>
              </a:extLst>
            </p:cNvPr>
            <p:cNvSpPr txBox="1"/>
            <p:nvPr/>
          </p:nvSpPr>
          <p:spPr>
            <a:xfrm>
              <a:off x="728787" y="3454648"/>
              <a:ext cx="789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Hesse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矩阵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1A3F732-3464-CAA0-1214-269EA0C28BD2}"/>
                    </a:ext>
                  </a:extLst>
                </p:cNvPr>
                <p:cNvSpPr txBox="1"/>
                <p:nvPr/>
              </p:nvSpPr>
              <p:spPr>
                <a:xfrm>
                  <a:off x="820362" y="3844939"/>
                  <a:ext cx="7482077" cy="7746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1A3F732-3464-CAA0-1214-269EA0C28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362" y="3844939"/>
                  <a:ext cx="7482077" cy="7746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CC3F775-FB0D-41D4-B810-8F26A2E508EC}"/>
              </a:ext>
            </a:extLst>
          </p:cNvPr>
          <p:cNvSpPr txBox="1"/>
          <p:nvPr/>
        </p:nvSpPr>
        <p:spPr>
          <a:xfrm>
            <a:off x="486926" y="22882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二阶充分条件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78A1CB7-6264-4FD0-B4E9-C49CBE14939A}"/>
                  </a:ext>
                </a:extLst>
              </p:cNvPr>
              <p:cNvSpPr txBox="1"/>
              <p:nvPr/>
            </p:nvSpPr>
            <p:spPr>
              <a:xfrm>
                <a:off x="684574" y="4094721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不满足二阶必要条件，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不是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78A1CB7-6264-4FD0-B4E9-C49CBE149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74" y="4094721"/>
                <a:ext cx="7899400" cy="461665"/>
              </a:xfrm>
              <a:prstGeom prst="rect">
                <a:avLst/>
              </a:prstGeom>
              <a:blipFill>
                <a:blip r:embed="rId6"/>
                <a:stretch>
                  <a:fillRect l="-100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2FB8C6-43A7-4FB6-96E8-A8503E1D0EFF}"/>
                  </a:ext>
                </a:extLst>
              </p:cNvPr>
              <p:cNvSpPr txBox="1"/>
              <p:nvPr/>
            </p:nvSpPr>
            <p:spPr>
              <a:xfrm>
                <a:off x="684574" y="4841917"/>
                <a:ext cx="8218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−1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满足二阶充分条件，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是严格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2FB8C6-43A7-4FB6-96E8-A8503E1D0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74" y="4841917"/>
                <a:ext cx="8218911" cy="461665"/>
              </a:xfrm>
              <a:prstGeom prst="rect">
                <a:avLst/>
              </a:prstGeom>
              <a:blipFill>
                <a:blip r:embed="rId7"/>
                <a:stretch>
                  <a:fillRect l="-96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3A86A4-B9AC-4F73-A5D4-FEDB7FD6C16D}"/>
                  </a:ext>
                </a:extLst>
              </p:cNvPr>
              <p:cNvSpPr txBox="1"/>
              <p:nvPr/>
            </p:nvSpPr>
            <p:spPr>
              <a:xfrm>
                <a:off x="2497187" y="879864"/>
                <a:ext cx="4362599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3A86A4-B9AC-4F73-A5D4-FEDB7FD6C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187" y="879864"/>
                <a:ext cx="4362599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A184391-6539-45F5-913B-228C64D0F87B}"/>
                  </a:ext>
                </a:extLst>
              </p:cNvPr>
              <p:cNvSpPr txBox="1"/>
              <p:nvPr/>
            </p:nvSpPr>
            <p:spPr>
              <a:xfrm>
                <a:off x="684574" y="3223191"/>
                <a:ext cx="6976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得三个解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A184391-6539-45F5-913B-228C64D0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74" y="3223191"/>
                <a:ext cx="6976615" cy="461665"/>
              </a:xfrm>
              <a:prstGeom prst="rect">
                <a:avLst/>
              </a:prstGeom>
              <a:blipFill>
                <a:blip r:embed="rId9"/>
                <a:stretch>
                  <a:fillRect l="-1135" t="-14667" r="-34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75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14374" y="16920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驻点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65EFAE-8A7E-473F-A089-EE0EAD885934}"/>
                  </a:ext>
                </a:extLst>
              </p:cNvPr>
              <p:cNvSpPr txBox="1"/>
              <p:nvPr/>
            </p:nvSpPr>
            <p:spPr>
              <a:xfrm>
                <a:off x="804594" y="1052486"/>
                <a:ext cx="75348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3.2.1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驻点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驻点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(stationary point)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，如果梯度在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消失，即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65EFAE-8A7E-473F-A089-EE0EAD885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4" y="1052486"/>
                <a:ext cx="7534811" cy="830997"/>
              </a:xfrm>
              <a:prstGeom prst="rect">
                <a:avLst/>
              </a:prstGeom>
              <a:blipFill>
                <a:blip r:embed="rId2"/>
                <a:stretch>
                  <a:fillRect l="-1294" t="-8088" r="-1214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FA8A8600-B592-49AA-963F-5BF289D60BEF}"/>
              </a:ext>
            </a:extLst>
          </p:cNvPr>
          <p:cNvGrpSpPr/>
          <p:nvPr/>
        </p:nvGrpSpPr>
        <p:grpSpPr>
          <a:xfrm>
            <a:off x="1134351" y="3550501"/>
            <a:ext cx="6404934" cy="525626"/>
            <a:chOff x="1134351" y="3550501"/>
            <a:chExt cx="6404934" cy="52562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1C9C4EC-2981-4731-B2BC-3E3C4D91FB22}"/>
                </a:ext>
              </a:extLst>
            </p:cNvPr>
            <p:cNvSpPr txBox="1"/>
            <p:nvPr/>
          </p:nvSpPr>
          <p:spPr>
            <a:xfrm>
              <a:off x="1134351" y="3645240"/>
              <a:ext cx="10626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极小点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553B7DD-8510-477A-9985-9C3B7E6BC0EE}"/>
                </a:ext>
              </a:extLst>
            </p:cNvPr>
            <p:cNvSpPr txBox="1"/>
            <p:nvPr/>
          </p:nvSpPr>
          <p:spPr>
            <a:xfrm>
              <a:off x="3622183" y="3587572"/>
              <a:ext cx="10626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极大点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01C1EB-03B5-4336-9A42-94261E1A5B09}"/>
                </a:ext>
              </a:extLst>
            </p:cNvPr>
            <p:cNvSpPr txBox="1"/>
            <p:nvPr/>
          </p:nvSpPr>
          <p:spPr>
            <a:xfrm>
              <a:off x="6476604" y="3550501"/>
              <a:ext cx="10626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鞍点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8FFBCC-0CFB-4134-B400-783E22245DA8}"/>
              </a:ext>
            </a:extLst>
          </p:cNvPr>
          <p:cNvGrpSpPr/>
          <p:nvPr/>
        </p:nvGrpSpPr>
        <p:grpSpPr>
          <a:xfrm>
            <a:off x="383059" y="1954420"/>
            <a:ext cx="7900611" cy="1938992"/>
            <a:chOff x="383059" y="1954420"/>
            <a:chExt cx="7900611" cy="193899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B911EF3-4451-4B98-897B-C3354EC1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035" y="2053276"/>
              <a:ext cx="7462635" cy="151782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64B0203-3C44-4764-9836-665F18C5FAE4}"/>
                </a:ext>
              </a:extLst>
            </p:cNvPr>
            <p:cNvSpPr txBox="1"/>
            <p:nvPr/>
          </p:nvSpPr>
          <p:spPr>
            <a:xfrm>
              <a:off x="383059" y="1954420"/>
              <a:ext cx="33131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驻点的类型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9B8E38-09A6-4639-920E-DA8108A00741}"/>
              </a:ext>
            </a:extLst>
          </p:cNvPr>
          <p:cNvGrpSpPr/>
          <p:nvPr/>
        </p:nvGrpSpPr>
        <p:grpSpPr>
          <a:xfrm>
            <a:off x="259494" y="4076127"/>
            <a:ext cx="3884145" cy="2420931"/>
            <a:chOff x="259494" y="4076127"/>
            <a:chExt cx="3884145" cy="242093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C6F9051-1F36-4D5D-9D2F-D5D5FDE4F487}"/>
                </a:ext>
              </a:extLst>
            </p:cNvPr>
            <p:cNvGrpSpPr/>
            <p:nvPr/>
          </p:nvGrpSpPr>
          <p:grpSpPr>
            <a:xfrm>
              <a:off x="259494" y="4076127"/>
              <a:ext cx="3884145" cy="1938992"/>
              <a:chOff x="259494" y="4076127"/>
              <a:chExt cx="3884145" cy="1938992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B1E37A06-51F3-4102-9331-ED739EA36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9359" y="4076127"/>
                <a:ext cx="2244280" cy="1938992"/>
              </a:xfrm>
              <a:prstGeom prst="rect">
                <a:avLst/>
              </a:prstGeom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EB6ACA-5BC4-438E-9123-636206E50CBB}"/>
                  </a:ext>
                </a:extLst>
              </p:cNvPr>
              <p:cNvSpPr txBox="1"/>
              <p:nvPr/>
            </p:nvSpPr>
            <p:spPr>
              <a:xfrm>
                <a:off x="259494" y="4612641"/>
                <a:ext cx="13963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驻点处的等高线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9F5179F-2058-48AF-9FD0-1677EEE03764}"/>
                </a:ext>
              </a:extLst>
            </p:cNvPr>
            <p:cNvSpPr txBox="1"/>
            <p:nvPr/>
          </p:nvSpPr>
          <p:spPr>
            <a:xfrm>
              <a:off x="2187148" y="6066171"/>
              <a:ext cx="19482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极小点</a:t>
              </a:r>
              <a:r>
                <a:rPr lang="en-US" altLang="zh-CN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/</a:t>
              </a:r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极大点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3F6C0B-27BC-460C-9049-54403093009A}"/>
              </a:ext>
            </a:extLst>
          </p:cNvPr>
          <p:cNvGrpSpPr/>
          <p:nvPr/>
        </p:nvGrpSpPr>
        <p:grpSpPr>
          <a:xfrm>
            <a:off x="5923018" y="4034478"/>
            <a:ext cx="2164907" cy="2462580"/>
            <a:chOff x="5923018" y="4034478"/>
            <a:chExt cx="2164907" cy="246258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4F2AFEE-8F54-43F8-8740-2EBA96E9D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3018" y="4034478"/>
              <a:ext cx="2164907" cy="1932380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922E2-37E0-481A-861A-8AD497E77154}"/>
                </a:ext>
              </a:extLst>
            </p:cNvPr>
            <p:cNvSpPr txBox="1"/>
            <p:nvPr/>
          </p:nvSpPr>
          <p:spPr>
            <a:xfrm>
              <a:off x="6691592" y="6066171"/>
              <a:ext cx="10626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鞍点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.6|1.6|21.3|16.2|1.1|9.4|6.6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rgbClr val="C00000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defRPr>
        </a:defPPr>
      </a:lstStyle>
    </a:tx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35148</TotalTime>
  <Words>2617</Words>
  <Application>Microsoft Office PowerPoint</Application>
  <PresentationFormat>全屏显示(4:3)</PresentationFormat>
  <Paragraphs>294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4537</cp:revision>
  <cp:lastPrinted>2023-11-08T03:19:18Z</cp:lastPrinted>
  <dcterms:created xsi:type="dcterms:W3CDTF">1997-11-08T17:22:06Z</dcterms:created>
  <dcterms:modified xsi:type="dcterms:W3CDTF">2024-09-25T05:41:08Z</dcterms:modified>
</cp:coreProperties>
</file>