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8"/>
  </p:notesMasterIdLst>
  <p:handoutMasterIdLst>
    <p:handoutMasterId r:id="rId19"/>
  </p:handoutMasterIdLst>
  <p:sldIdLst>
    <p:sldId id="678" r:id="rId2"/>
    <p:sldId id="699" r:id="rId3"/>
    <p:sldId id="685" r:id="rId4"/>
    <p:sldId id="688" r:id="rId5"/>
    <p:sldId id="512" r:id="rId6"/>
    <p:sldId id="513" r:id="rId7"/>
    <p:sldId id="514" r:id="rId8"/>
    <p:sldId id="515" r:id="rId9"/>
    <p:sldId id="689" r:id="rId10"/>
    <p:sldId id="690" r:id="rId11"/>
    <p:sldId id="692" r:id="rId12"/>
    <p:sldId id="691" r:id="rId13"/>
    <p:sldId id="694" r:id="rId14"/>
    <p:sldId id="695" r:id="rId15"/>
    <p:sldId id="516" r:id="rId16"/>
    <p:sldId id="700" r:id="rId17"/>
  </p:sldIdLst>
  <p:sldSz cx="9144000" cy="6858000" type="screen4x3"/>
  <p:notesSz cx="6858000" cy="9947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3" autoAdjust="0"/>
    <p:restoredTop sz="84021" autoAdjust="0"/>
  </p:normalViewPr>
  <p:slideViewPr>
    <p:cSldViewPr snapToGrid="0">
      <p:cViewPr varScale="1">
        <p:scale>
          <a:sx n="52" d="100"/>
          <a:sy n="52" d="100"/>
        </p:scale>
        <p:origin x="196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33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0" y="4725918"/>
            <a:ext cx="5027105" cy="447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现在将利用二阶信息以期获得更快的收敛速率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14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914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86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请注意，这里的步长取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00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1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计算梯度映射的</a:t>
            </a:r>
            <a:r>
              <a:rPr lang="en-US" altLang="zh-CN" dirty="0"/>
              <a:t>Jacobi</a:t>
            </a:r>
            <a:r>
              <a:rPr lang="zh-CN" altLang="en-US" dirty="0"/>
              <a:t>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99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当初始点在局部极小点的充分小邻域内时，牛顿法二次收敛到该局部极小点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306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由此知</a:t>
            </a:r>
            <a:r>
              <a:rPr lang="en-US" altLang="zh-CN" dirty="0"/>
              <a:t>{</a:t>
            </a:r>
            <a:r>
              <a:rPr lang="en-US" altLang="zh-CN" dirty="0" err="1"/>
              <a:t>x_k</a:t>
            </a:r>
            <a:r>
              <a:rPr lang="en-US" altLang="zh-CN" dirty="0"/>
              <a:t>}</a:t>
            </a:r>
            <a:r>
              <a:rPr lang="zh-CN" altLang="en-US" dirty="0"/>
              <a:t>是压缩序列，从而收敛。进而由这里的误差关系知收敛至少是二次的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322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P=2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时，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Wielandt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-Hoffman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定理表明矩阵的最小特征值函数作为多元函数，是非扩展的？即常数为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Lipschtize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连续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44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积分相当于求和，交换范数与求和符号，会放大结果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18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70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4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无约束优化的方法：牛顿法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3568701" y="6510338"/>
            <a:ext cx="31638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I  (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 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5.png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2.png"/><Relationship Id="rId12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60.png"/><Relationship Id="rId11" Type="http://schemas.openxmlformats.org/officeDocument/2006/relationships/image" Target="../media/image66.png"/><Relationship Id="rId5" Type="http://schemas.openxmlformats.org/officeDocument/2006/relationships/image" Target="../media/image57.png"/><Relationship Id="rId10" Type="http://schemas.openxmlformats.org/officeDocument/2006/relationships/image" Target="../media/image65.png"/><Relationship Id="rId4" Type="http://schemas.openxmlformats.org/officeDocument/2006/relationships/image" Target="../media/image56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72.png"/><Relationship Id="rId11" Type="http://schemas.openxmlformats.org/officeDocument/2006/relationships/image" Target="../media/image71.png"/><Relationship Id="rId5" Type="http://schemas.openxmlformats.org/officeDocument/2006/relationships/image" Target="../media/image69.png"/><Relationship Id="rId10" Type="http://schemas.openxmlformats.org/officeDocument/2006/relationships/image" Target="../media/image76.png"/><Relationship Id="rId4" Type="http://schemas.openxmlformats.org/officeDocument/2006/relationships/image" Target="../media/image64.png"/><Relationship Id="rId9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7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8.png"/><Relationship Id="rId12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20.png"/><Relationship Id="rId11" Type="http://schemas.openxmlformats.org/officeDocument/2006/relationships/image" Target="../media/image79.png"/><Relationship Id="rId5" Type="http://schemas.openxmlformats.org/officeDocument/2006/relationships/image" Target="../media/image80.png"/><Relationship Id="rId10" Type="http://schemas.openxmlformats.org/officeDocument/2006/relationships/image" Target="../media/image91.png"/><Relationship Id="rId4" Type="http://schemas.openxmlformats.org/officeDocument/2006/relationships/image" Target="../media/image72.emf"/><Relationship Id="rId9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81.png"/><Relationship Id="rId5" Type="http://schemas.openxmlformats.org/officeDocument/2006/relationships/image" Target="../media/image90.png"/><Relationship Id="rId4" Type="http://schemas.openxmlformats.org/officeDocument/2006/relationships/image" Target="../media/image8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92.png"/><Relationship Id="rId11" Type="http://schemas.openxmlformats.org/officeDocument/2006/relationships/image" Target="../media/image103.png"/><Relationship Id="rId5" Type="http://schemas.openxmlformats.org/officeDocument/2006/relationships/image" Target="../media/image89.png"/><Relationship Id="rId10" Type="http://schemas.openxmlformats.org/officeDocument/2006/relationships/image" Target="../media/image98.png"/><Relationship Id="rId4" Type="http://schemas.openxmlformats.org/officeDocument/2006/relationships/image" Target="../media/image850.png"/><Relationship Id="rId9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12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.png"/><Relationship Id="rId12" Type="http://schemas.openxmlformats.org/officeDocument/2006/relationships/image" Target="../media/image2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11" Type="http://schemas.openxmlformats.org/officeDocument/2006/relationships/image" Target="../media/image23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11" Type="http://schemas.openxmlformats.org/officeDocument/2006/relationships/image" Target="../media/image39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Newton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652235" y="2110304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到目前为止，仅考虑了优化函数的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一阶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方法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97BBF0B-36EA-DB56-1411-651EE8AEA276}"/>
                  </a:ext>
                </a:extLst>
              </p:cNvPr>
              <p:cNvSpPr txBox="1"/>
              <p:nvPr/>
            </p:nvSpPr>
            <p:spPr>
              <a:xfrm>
                <a:off x="622300" y="1139283"/>
                <a:ext cx="6681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: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，考虑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97BBF0B-36EA-DB56-1411-651EE8AE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139283"/>
                <a:ext cx="6681749" cy="461665"/>
              </a:xfrm>
              <a:prstGeom prst="rect">
                <a:avLst/>
              </a:prstGeom>
              <a:blipFill>
                <a:blip r:embed="rId4"/>
                <a:stretch>
                  <a:fillRect l="-136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346AE47-8A56-4500-8F71-A0E17DDBC9B1}"/>
                  </a:ext>
                </a:extLst>
              </p:cNvPr>
              <p:cNvSpPr txBox="1"/>
              <p:nvPr/>
            </p:nvSpPr>
            <p:spPr>
              <a:xfrm>
                <a:off x="652235" y="2620365"/>
                <a:ext cx="81775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可否利用函数的</a:t>
                </a:r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二阶信息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设计</a:t>
                </a:r>
                <a14:m>
                  <m:oMath xmlns:m="http://schemas.openxmlformats.org/officeDocument/2006/math">
                    <m:r>
                      <a:rPr lang="zh-CN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更新步</m:t>
                    </m:r>
                    <m:r>
                      <a:rPr lang="zh-CN" alt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使得在某些条件下，所得方法比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GD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的收敛速率更快？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346AE47-8A56-4500-8F71-A0E17DDBC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35" y="2620365"/>
                <a:ext cx="8177572" cy="830997"/>
              </a:xfrm>
              <a:prstGeom prst="rect">
                <a:avLst/>
              </a:prstGeom>
              <a:blipFill>
                <a:blip r:embed="rId5"/>
                <a:stretch>
                  <a:fillRect l="-1044" t="-8088" r="-1119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E4F60C-8EAA-4173-8AC2-54CCB987AFCC}"/>
                  </a:ext>
                </a:extLst>
              </p:cNvPr>
              <p:cNvSpPr txBox="1"/>
              <p:nvPr/>
            </p:nvSpPr>
            <p:spPr>
              <a:xfrm>
                <a:off x="2639111" y="1556867"/>
                <a:ext cx="3237581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E4F60C-8EAA-4173-8AC2-54CCB987A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111" y="1556867"/>
                <a:ext cx="3237581" cy="573106"/>
              </a:xfrm>
              <a:prstGeom prst="rect">
                <a:avLst/>
              </a:prstGeom>
              <a:blipFill>
                <a:blip r:embed="rId6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73FEE6F-3451-47F9-B10C-5A6118B79EC3}"/>
              </a:ext>
            </a:extLst>
          </p:cNvPr>
          <p:cNvSpPr txBox="1"/>
          <p:nvPr/>
        </p:nvSpPr>
        <p:spPr>
          <a:xfrm>
            <a:off x="667202" y="5192572"/>
            <a:ext cx="786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有两种理解：基于最优化和基于解方程组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本质相同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EBD4FA7F-F53C-4871-8C2C-0A4890333AA2}"/>
              </a:ext>
            </a:extLst>
          </p:cNvPr>
          <p:cNvSpPr/>
          <p:nvPr/>
        </p:nvSpPr>
        <p:spPr bwMode="auto">
          <a:xfrm>
            <a:off x="2692211" y="3742034"/>
            <a:ext cx="3819446" cy="571145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rPr>
              <a:t>Newton</a:t>
            </a:r>
            <a:r>
              <a:rPr kumimoji="1" lang="zh-CN" altLang="en-US" sz="2400" b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法及</a:t>
            </a:r>
            <a:r>
              <a:rPr kumimoji="1" lang="en-US" altLang="zh-CN" sz="2400" b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Newton</a:t>
            </a:r>
            <a:r>
              <a:rPr kumimoji="1" lang="zh-CN" altLang="en-US" sz="2400" b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类方法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1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DBDD90AE-FF8B-72FA-9CCE-93BEA04E6E34}"/>
              </a:ext>
            </a:extLst>
          </p:cNvPr>
          <p:cNvSpPr txBox="1"/>
          <p:nvPr/>
        </p:nvSpPr>
        <p:spPr>
          <a:xfrm>
            <a:off x="612563" y="987145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证明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由</a:t>
            </a:r>
            <a:r>
              <a:rPr kumimoji="0"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基本</a:t>
            </a:r>
            <a:r>
              <a:rPr kumimoji="0" lang="en-US" altLang="zh-CN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Newton</a:t>
            </a:r>
            <a:r>
              <a:rPr kumimoji="0"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法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的定义，有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F33807-0EF1-7FCF-889E-A0A2EA0D475C}"/>
                  </a:ext>
                </a:extLst>
              </p:cNvPr>
              <p:cNvSpPr txBox="1"/>
              <p:nvPr/>
            </p:nvSpPr>
            <p:spPr>
              <a:xfrm>
                <a:off x="445965" y="3960200"/>
                <a:ext cx="88258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断言</a:t>
                </a:r>
                <a:r>
                  <a:rPr lang="en-US" altLang="zh-CN" b="1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4.5.2</a:t>
                </a:r>
              </a:p>
              <a:p>
                <a:pPr algn="just"/>
                <a:r>
                  <a:rPr lang="en-US" altLang="zh-CN" b="1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/2∀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F33807-0EF1-7FCF-889E-A0A2EA0D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5" y="3960200"/>
                <a:ext cx="8825888" cy="830997"/>
              </a:xfrm>
              <a:prstGeom prst="rect">
                <a:avLst/>
              </a:prstGeom>
              <a:blipFill>
                <a:blip r:embed="rId4"/>
                <a:stretch>
                  <a:fillRect l="-1036" t="-8088" r="-69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C29ECD-3726-99D3-E165-A89A79205BC2}"/>
                  </a:ext>
                </a:extLst>
              </p:cNvPr>
              <p:cNvSpPr txBox="1"/>
              <p:nvPr/>
            </p:nvSpPr>
            <p:spPr>
              <a:xfrm>
                <a:off x="937065" y="1519887"/>
                <a:ext cx="17057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C29ECD-3726-99D3-E165-A89A79205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5" y="1519887"/>
                <a:ext cx="1705774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DF6D260A-D8E0-4ED6-B679-E766A46890F5}"/>
              </a:ext>
            </a:extLst>
          </p:cNvPr>
          <p:cNvGrpSpPr/>
          <p:nvPr/>
        </p:nvGrpSpPr>
        <p:grpSpPr>
          <a:xfrm>
            <a:off x="322396" y="2446376"/>
            <a:ext cx="8316551" cy="876323"/>
            <a:chOff x="323733" y="2446376"/>
            <a:chExt cx="8166742" cy="876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20966DC-E99D-6DC6-2437-B71AD64E1EA4}"/>
                    </a:ext>
                  </a:extLst>
                </p:cNvPr>
                <p:cNvSpPr txBox="1"/>
                <p:nvPr/>
              </p:nvSpPr>
              <p:spPr>
                <a:xfrm>
                  <a:off x="323733" y="2861034"/>
                  <a:ext cx="194036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20966DC-E99D-6DC6-2437-B71AD64E1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33" y="2861034"/>
                  <a:ext cx="194036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0186AF1-A0C3-E4BE-FAEE-95DBBBCBC036}"/>
                </a:ext>
              </a:extLst>
            </p:cNvPr>
            <p:cNvSpPr txBox="1"/>
            <p:nvPr/>
          </p:nvSpPr>
          <p:spPr>
            <a:xfrm>
              <a:off x="591075" y="2446376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这蕴含着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727857-64FA-192E-8EE6-FF281216527E}"/>
                  </a:ext>
                </a:extLst>
              </p:cNvPr>
              <p:cNvSpPr txBox="1"/>
              <p:nvPr/>
            </p:nvSpPr>
            <p:spPr>
              <a:xfrm>
                <a:off x="1973762" y="2870460"/>
                <a:ext cx="7298091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727857-64FA-192E-8EE6-FF2812165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762" y="2870460"/>
                <a:ext cx="7298091" cy="430887"/>
              </a:xfrm>
              <a:prstGeom prst="rect">
                <a:avLst/>
              </a:prstGeom>
              <a:blipFill>
                <a:blip r:embed="rId7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F0C9730-880B-4C97-A1CD-8EDF2A7C9AF3}"/>
              </a:ext>
            </a:extLst>
          </p:cNvPr>
          <p:cNvSpPr txBox="1"/>
          <p:nvPr/>
        </p:nvSpPr>
        <p:spPr>
          <a:xfrm>
            <a:off x="739548" y="247113"/>
            <a:ext cx="789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局部二次收敛性的证明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89780F9-D447-4816-AAEF-C655F120B77A}"/>
                  </a:ext>
                </a:extLst>
              </p:cNvPr>
              <p:cNvSpPr txBox="1"/>
              <p:nvPr/>
            </p:nvSpPr>
            <p:spPr>
              <a:xfrm>
                <a:off x="445965" y="3416824"/>
                <a:ext cx="8475615" cy="616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断言</a:t>
                </a:r>
                <a:r>
                  <a:rPr lang="en-US" altLang="zh-CN" b="1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4.5.1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box>
                      <m:box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den>
                        </m:f>
                      </m:e>
                    </m:box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正定，且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89780F9-D447-4816-AAEF-C655F120B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5" y="3416824"/>
                <a:ext cx="8475615" cy="616644"/>
              </a:xfrm>
              <a:prstGeom prst="rect">
                <a:avLst/>
              </a:prstGeom>
              <a:blipFill>
                <a:blip r:embed="rId8"/>
                <a:stretch>
                  <a:fillRect l="-1078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4CBDC348-7E67-40E4-9607-D80872C22F80}"/>
              </a:ext>
            </a:extLst>
          </p:cNvPr>
          <p:cNvSpPr txBox="1"/>
          <p:nvPr/>
        </p:nvSpPr>
        <p:spPr>
          <a:xfrm>
            <a:off x="457252" y="4988385"/>
            <a:ext cx="8464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将两个断言放在一起，由归纳法得</a:t>
            </a:r>
            <a:r>
              <a:rPr kumimoji="0" lang="en-US" altLang="zh-CN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Newton</a:t>
            </a:r>
            <a:r>
              <a:rPr kumimoji="0"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法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良定义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的，且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467973D-3BCB-4774-832A-D8DE02070606}"/>
                  </a:ext>
                </a:extLst>
              </p:cNvPr>
              <p:cNvSpPr txBox="1"/>
              <p:nvPr/>
            </p:nvSpPr>
            <p:spPr>
              <a:xfrm>
                <a:off x="87618" y="5598056"/>
                <a:ext cx="7077624" cy="5455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box>
                        <m:box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den>
                          </m:f>
                        </m:e>
                      </m:box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467973D-3BCB-4774-832A-D8DE02070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8" y="5598056"/>
                <a:ext cx="7077624" cy="5455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4C689B-DAAC-4FC0-83BD-C2CFA05AE05A}"/>
                  </a:ext>
                </a:extLst>
              </p:cNvPr>
              <p:cNvSpPr txBox="1"/>
              <p:nvPr/>
            </p:nvSpPr>
            <p:spPr>
              <a:xfrm>
                <a:off x="2153615" y="1535342"/>
                <a:ext cx="45066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4C689B-DAAC-4FC0-83BD-C2CFA05AE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615" y="1535342"/>
                <a:ext cx="4506677" cy="461665"/>
              </a:xfrm>
              <a:prstGeom prst="rect">
                <a:avLst/>
              </a:prstGeom>
              <a:blipFill>
                <a:blip r:embed="rId10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DE1B924-6110-4C26-B69C-CE65CF48E1F7}"/>
              </a:ext>
            </a:extLst>
          </p:cNvPr>
          <p:cNvGrpSpPr/>
          <p:nvPr/>
        </p:nvGrpSpPr>
        <p:grpSpPr>
          <a:xfrm>
            <a:off x="1784195" y="1550467"/>
            <a:ext cx="7298091" cy="1021008"/>
            <a:chOff x="1811389" y="1550467"/>
            <a:chExt cx="6886638" cy="10210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28A88669-5029-11DB-8931-00166998E567}"/>
                    </a:ext>
                  </a:extLst>
                </p:cNvPr>
                <p:cNvSpPr txBox="1"/>
                <p:nvPr/>
              </p:nvSpPr>
              <p:spPr>
                <a:xfrm>
                  <a:off x="1811389" y="2062297"/>
                  <a:ext cx="6886638" cy="5091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28A88669-5029-11DB-8931-00166998E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389" y="2062297"/>
                  <a:ext cx="6886638" cy="50917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02BA10F-5872-45AE-A536-F7C90F454701}"/>
                    </a:ext>
                  </a:extLst>
                </p:cNvPr>
                <p:cNvSpPr txBox="1"/>
                <p:nvPr/>
              </p:nvSpPr>
              <p:spPr>
                <a:xfrm>
                  <a:off x="6273847" y="1550467"/>
                  <a:ext cx="2424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已知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</m:oMath>
                  </a14:m>
                  <a:endPara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02BA10F-5872-45AE-A536-F7C90F454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847" y="1550467"/>
                  <a:ext cx="2424180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3555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9EC96A7-7670-4237-80F1-00BD7EFF395E}"/>
                  </a:ext>
                </a:extLst>
              </p:cNvPr>
              <p:cNvSpPr txBox="1"/>
              <p:nvPr/>
            </p:nvSpPr>
            <p:spPr>
              <a:xfrm>
                <a:off x="6561436" y="5595846"/>
                <a:ext cx="2358623" cy="523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9EC96A7-7670-4237-80F1-00BD7EFF3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436" y="5595846"/>
                <a:ext cx="2358623" cy="5230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231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BB606D-F7A6-2E21-ECF2-EBD62CB5E810}"/>
                  </a:ext>
                </a:extLst>
              </p:cNvPr>
              <p:cNvSpPr txBox="1"/>
              <p:nvPr/>
            </p:nvSpPr>
            <p:spPr>
              <a:xfrm>
                <a:off x="636654" y="1106498"/>
                <a:ext cx="82704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Wielandt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-Hoffman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Hermite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𝑩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对任何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1,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BB606D-F7A6-2E21-ECF2-EBD62CB5E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4" y="1106498"/>
                <a:ext cx="8270459" cy="830997"/>
              </a:xfrm>
              <a:prstGeom prst="rect">
                <a:avLst/>
              </a:prstGeom>
              <a:blipFill>
                <a:blip r:embed="rId4"/>
                <a:stretch>
                  <a:fillRect l="-1105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2B1240CD-3D91-4C00-A152-28ED34FDF9E9}"/>
              </a:ext>
            </a:extLst>
          </p:cNvPr>
          <p:cNvGrpSpPr/>
          <p:nvPr/>
        </p:nvGrpSpPr>
        <p:grpSpPr>
          <a:xfrm>
            <a:off x="619046" y="5922777"/>
            <a:ext cx="7899400" cy="525850"/>
            <a:chOff x="619046" y="5477932"/>
            <a:chExt cx="7899400" cy="525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6F33807-0EF1-7FCF-889E-A0A2EA0D475C}"/>
                    </a:ext>
                  </a:extLst>
                </p:cNvPr>
                <p:cNvSpPr txBox="1"/>
                <p:nvPr/>
              </p:nvSpPr>
              <p:spPr>
                <a:xfrm>
                  <a:off x="619046" y="5510025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所以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是正定的，并且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6F33807-0EF1-7FCF-889E-A0A2EA0D4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46" y="5510025"/>
                  <a:ext cx="78994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236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20966DC-E99D-6DC6-2437-B71AD64E1EA4}"/>
                    </a:ext>
                  </a:extLst>
                </p:cNvPr>
                <p:cNvSpPr txBox="1"/>
                <p:nvPr/>
              </p:nvSpPr>
              <p:spPr>
                <a:xfrm>
                  <a:off x="4529107" y="5477932"/>
                  <a:ext cx="2465858" cy="5258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box>
                          <m:box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</m:den>
                            </m:f>
                          </m:e>
                        </m:box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20966DC-E99D-6DC6-2437-B71AD64E1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107" y="5477932"/>
                  <a:ext cx="2465858" cy="52585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5DA9C4A-14A2-40FA-A94F-BF4FDF6C85DE}"/>
              </a:ext>
            </a:extLst>
          </p:cNvPr>
          <p:cNvGrpSpPr/>
          <p:nvPr/>
        </p:nvGrpSpPr>
        <p:grpSpPr>
          <a:xfrm>
            <a:off x="938725" y="3879047"/>
            <a:ext cx="7913884" cy="472013"/>
            <a:chOff x="938725" y="3879047"/>
            <a:chExt cx="7913884" cy="472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CFDD4528-A635-2AE6-22AD-C83BC21C9777}"/>
                    </a:ext>
                  </a:extLst>
                </p:cNvPr>
                <p:cNvSpPr txBox="1"/>
                <p:nvPr/>
              </p:nvSpPr>
              <p:spPr>
                <a:xfrm>
                  <a:off x="3943386" y="3879047"/>
                  <a:ext cx="49092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CFDD4528-A635-2AE6-22AD-C83BC21C9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386" y="3879047"/>
                  <a:ext cx="4909223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02ED756-A12F-F9A4-0480-CC75D436E244}"/>
                    </a:ext>
                  </a:extLst>
                </p:cNvPr>
                <p:cNvSpPr txBox="1"/>
                <p:nvPr/>
              </p:nvSpPr>
              <p:spPr>
                <a:xfrm>
                  <a:off x="938725" y="3889395"/>
                  <a:ext cx="44117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由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-Lipschitz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连续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02ED756-A12F-F9A4-0480-CC75D436E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25" y="3889395"/>
                  <a:ext cx="4411751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210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7CBB2E6-005C-4296-A899-586AAD0F8788}"/>
              </a:ext>
            </a:extLst>
          </p:cNvPr>
          <p:cNvGrpSpPr/>
          <p:nvPr/>
        </p:nvGrpSpPr>
        <p:grpSpPr>
          <a:xfrm>
            <a:off x="579407" y="4831448"/>
            <a:ext cx="7899400" cy="1095486"/>
            <a:chOff x="579407" y="4831448"/>
            <a:chExt cx="7899400" cy="10954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DD90AE-FF8B-72FA-9CCE-93BEA04E6E34}"/>
                    </a:ext>
                  </a:extLst>
                </p:cNvPr>
                <p:cNvSpPr txBox="1"/>
                <p:nvPr/>
              </p:nvSpPr>
              <p:spPr>
                <a:xfrm>
                  <a:off x="579407" y="4831448"/>
                  <a:ext cx="7899400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因此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由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已知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≽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𝑙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𝑰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对于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box>
                        <m:box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den>
                          </m:f>
                        </m:e>
                      </m:box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这蕴含着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DD90AE-FF8B-72FA-9CCE-93BEA04E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07" y="4831448"/>
                  <a:ext cx="7899400" cy="511807"/>
                </a:xfrm>
                <a:prstGeom prst="rect">
                  <a:avLst/>
                </a:prstGeom>
                <a:blipFill>
                  <a:blip r:embed="rId9"/>
                  <a:stretch>
                    <a:fillRect l="-1157" t="-11905" b="-19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27AF5C9-404A-EA3F-DAD1-7B33DF47EDB8}"/>
                    </a:ext>
                  </a:extLst>
                </p:cNvPr>
                <p:cNvSpPr txBox="1"/>
                <p:nvPr/>
              </p:nvSpPr>
              <p:spPr>
                <a:xfrm>
                  <a:off x="1027858" y="5395442"/>
                  <a:ext cx="7200000" cy="5314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min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box>
                          <m:box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27AF5C9-404A-EA3F-DAD1-7B33DF47E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58" y="5395442"/>
                  <a:ext cx="7200000" cy="53149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3C8444-2A25-4531-97ED-A0B53AC13892}"/>
                  </a:ext>
                </a:extLst>
              </p:cNvPr>
              <p:cNvSpPr txBox="1"/>
              <p:nvPr/>
            </p:nvSpPr>
            <p:spPr>
              <a:xfrm>
                <a:off x="94267" y="198198"/>
                <a:ext cx="9049733" cy="616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断言</a:t>
                </a:r>
                <a:r>
                  <a:rPr lang="en-US" altLang="zh-CN" sz="28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4.5.1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box>
                      <m:box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den>
                        </m:f>
                      </m:e>
                    </m:box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正定，且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3C8444-2A25-4531-97ED-A0B53AC13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7" y="198198"/>
                <a:ext cx="9049733" cy="616644"/>
              </a:xfrm>
              <a:prstGeom prst="rect">
                <a:avLst/>
              </a:prstGeom>
              <a:blipFill>
                <a:blip r:embed="rId11"/>
                <a:stretch>
                  <a:fillRect t="-10891" b="-15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F254BC6-E7DA-46FC-88B3-15926CD814E4}"/>
                  </a:ext>
                </a:extLst>
              </p:cNvPr>
              <p:cNvSpPr txBox="1"/>
              <p:nvPr/>
            </p:nvSpPr>
            <p:spPr>
              <a:xfrm>
                <a:off x="1556391" y="1929625"/>
                <a:ext cx="5865541" cy="81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F254BC6-E7DA-46FC-88B3-15926CD81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91" y="1929625"/>
                <a:ext cx="5865541" cy="8179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E19AED-3F37-92E5-2A9E-74CF11D69CB4}"/>
                  </a:ext>
                </a:extLst>
              </p:cNvPr>
              <p:cNvSpPr txBox="1"/>
              <p:nvPr/>
            </p:nvSpPr>
            <p:spPr>
              <a:xfrm>
                <a:off x="363680" y="3150547"/>
                <a:ext cx="8971194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E19AED-3F37-92E5-2A9E-74CF11D6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80" y="3150547"/>
                <a:ext cx="8971194" cy="5091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0839035-9751-474A-8F05-5678ECE315D6}"/>
                  </a:ext>
                </a:extLst>
              </p:cNvPr>
              <p:cNvSpPr/>
              <p:nvPr/>
            </p:nvSpPr>
            <p:spPr>
              <a:xfrm>
                <a:off x="617154" y="2720779"/>
                <a:ext cx="21356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0839035-9751-474A-8F05-5678ECE31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54" y="2720779"/>
                <a:ext cx="2135686" cy="461665"/>
              </a:xfrm>
              <a:prstGeom prst="rect">
                <a:avLst/>
              </a:prstGeom>
              <a:blipFill>
                <a:blip r:embed="rId14"/>
                <a:stretch>
                  <a:fillRect l="-427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6125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3C01ED3-C2B0-48E0-9CE4-B995FA83863E}"/>
              </a:ext>
            </a:extLst>
          </p:cNvPr>
          <p:cNvGrpSpPr/>
          <p:nvPr/>
        </p:nvGrpSpPr>
        <p:grpSpPr>
          <a:xfrm>
            <a:off x="165096" y="1009406"/>
            <a:ext cx="8620554" cy="1281182"/>
            <a:chOff x="622300" y="1528393"/>
            <a:chExt cx="7899400" cy="12811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CF4C3BC-BDE0-C32C-A112-E63193C96B1D}"/>
                    </a:ext>
                  </a:extLst>
                </p:cNvPr>
                <p:cNvSpPr txBox="1"/>
                <p:nvPr/>
              </p:nvSpPr>
              <p:spPr>
                <a:xfrm>
                  <a:off x="622300" y="1528393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证明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对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的每个分量应用微积分基本定理，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CF4C3BC-BDE0-C32C-A112-E63193C96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0" y="1528393"/>
                  <a:ext cx="789940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061" t="-14667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6695902-6DA6-CFF4-0B6A-8F3435529FBE}"/>
                    </a:ext>
                  </a:extLst>
                </p:cNvPr>
                <p:cNvSpPr txBox="1"/>
                <p:nvPr/>
              </p:nvSpPr>
              <p:spPr>
                <a:xfrm>
                  <a:off x="726266" y="1887591"/>
                  <a:ext cx="7118801" cy="9219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d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nary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6695902-6DA6-CFF4-0B6A-8F3435529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266" y="1887591"/>
                  <a:ext cx="7118801" cy="9219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0966DC-E99D-6DC6-2437-B71AD64E1EA4}"/>
                  </a:ext>
                </a:extLst>
              </p:cNvPr>
              <p:cNvSpPr txBox="1"/>
              <p:nvPr/>
            </p:nvSpPr>
            <p:spPr>
              <a:xfrm>
                <a:off x="1568433" y="2791332"/>
                <a:ext cx="5820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0966DC-E99D-6DC6-2437-B71AD64E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33" y="2791332"/>
                <a:ext cx="5820908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1275EFC4-6AD3-4DA0-AE7A-7988D95E2CE1}"/>
              </a:ext>
            </a:extLst>
          </p:cNvPr>
          <p:cNvGrpSpPr/>
          <p:nvPr/>
        </p:nvGrpSpPr>
        <p:grpSpPr>
          <a:xfrm>
            <a:off x="498730" y="2438069"/>
            <a:ext cx="8165996" cy="1808199"/>
            <a:chOff x="498730" y="2438069"/>
            <a:chExt cx="8165996" cy="1808199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DBB606D-F7A6-2E21-ECF2-EBD62CB5E810}"/>
                </a:ext>
              </a:extLst>
            </p:cNvPr>
            <p:cNvSpPr txBox="1"/>
            <p:nvPr/>
          </p:nvSpPr>
          <p:spPr>
            <a:xfrm>
              <a:off x="498730" y="2438069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因此，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F3EDAED-4B4D-5A13-9B2A-03C6DC45066D}"/>
                    </a:ext>
                  </a:extLst>
                </p:cNvPr>
                <p:cNvSpPr txBox="1"/>
                <p:nvPr/>
              </p:nvSpPr>
              <p:spPr>
                <a:xfrm>
                  <a:off x="1160367" y="3317296"/>
                  <a:ext cx="7504359" cy="9289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p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∇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∇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𝜃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nary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d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F3EDAED-4B4D-5A13-9B2A-03C6DC450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367" y="3317296"/>
                  <a:ext cx="7504359" cy="92897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9958CAE-C256-F142-B689-80DEC0F671DA}"/>
                  </a:ext>
                </a:extLst>
              </p:cNvPr>
              <p:cNvSpPr txBox="1"/>
              <p:nvPr/>
            </p:nvSpPr>
            <p:spPr>
              <a:xfrm>
                <a:off x="1205874" y="4280477"/>
                <a:ext cx="7468566" cy="921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9958CAE-C256-F142-B689-80DEC0F67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74" y="4280477"/>
                <a:ext cx="7468566" cy="921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4BAA2A9-4B2C-4EF1-1FCB-480465D5DDE6}"/>
                  </a:ext>
                </a:extLst>
              </p:cNvPr>
              <p:cNvSpPr txBox="1"/>
              <p:nvPr/>
            </p:nvSpPr>
            <p:spPr>
              <a:xfrm>
                <a:off x="1283937" y="6035769"/>
                <a:ext cx="2503279" cy="54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4BAA2A9-4B2C-4EF1-1FCB-480465D5D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37" y="6035769"/>
                <a:ext cx="2503279" cy="543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2FFC77D2-342F-43E7-94F2-E99D2D24E439}"/>
              </a:ext>
            </a:extLst>
          </p:cNvPr>
          <p:cNvGrpSpPr/>
          <p:nvPr/>
        </p:nvGrpSpPr>
        <p:grpSpPr>
          <a:xfrm>
            <a:off x="1291122" y="5057791"/>
            <a:ext cx="7618098" cy="933012"/>
            <a:chOff x="1291122" y="5057791"/>
            <a:chExt cx="7250034" cy="9330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CBC180A-DB34-1369-E70D-0D191955675D}"/>
                    </a:ext>
                  </a:extLst>
                </p:cNvPr>
                <p:cNvSpPr txBox="1"/>
                <p:nvPr/>
              </p:nvSpPr>
              <p:spPr>
                <a:xfrm>
                  <a:off x="1291122" y="5057791"/>
                  <a:ext cx="3685392" cy="9330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d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CBC180A-DB34-1369-E70D-0D1919556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122" y="5057791"/>
                  <a:ext cx="3685392" cy="93301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DB2C16D-BABC-9933-FAAB-279D10349B0C}"/>
                    </a:ext>
                  </a:extLst>
                </p:cNvPr>
                <p:cNvSpPr txBox="1"/>
                <p:nvPr/>
              </p:nvSpPr>
              <p:spPr>
                <a:xfrm>
                  <a:off x="4855765" y="5306367"/>
                  <a:ext cx="36853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altLang="zh-CN" dirty="0">
                      <a:solidFill>
                        <a:srgbClr val="C00000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-Lipschitz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DB2C16D-BABC-9933-FAAB-279D10349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765" y="5306367"/>
                  <a:ext cx="3685391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362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F07DFA6-A3CE-4FA9-8D9A-1B9D0F88F17E}"/>
                  </a:ext>
                </a:extLst>
              </p:cNvPr>
              <p:cNvSpPr txBox="1"/>
              <p:nvPr/>
            </p:nvSpPr>
            <p:spPr>
              <a:xfrm>
                <a:off x="106237" y="239855"/>
                <a:ext cx="9049733" cy="53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6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断言</a:t>
                </a:r>
                <a:r>
                  <a:rPr lang="en-US" altLang="zh-CN" sz="2600" b="1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4.5.2</a:t>
                </a:r>
                <a:r>
                  <a:rPr lang="en-US" altLang="zh-CN" sz="26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box>
                      <m:boxPr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6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F07DFA6-A3CE-4FA9-8D9A-1B9D0F88F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7" y="239855"/>
                <a:ext cx="9049733" cy="539378"/>
              </a:xfrm>
              <a:prstGeom prst="rect">
                <a:avLst/>
              </a:prstGeom>
              <a:blipFill>
                <a:blip r:embed="rId12"/>
                <a:stretch>
                  <a:fillRect l="-1010" t="-11236" b="-2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296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E884C7-C3B3-42D3-B067-786126114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97" y="829473"/>
            <a:ext cx="4040552" cy="3030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202166" y="1208316"/>
                <a:ext cx="8902783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正定，但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Newton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增量可能很大，局部二次近似失效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有可能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不正定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66" y="1208316"/>
                <a:ext cx="8902783" cy="907941"/>
              </a:xfrm>
              <a:prstGeom prst="rect">
                <a:avLst/>
              </a:prstGeom>
              <a:blipFill>
                <a:blip r:embed="rId5"/>
                <a:stretch>
                  <a:fillRect t="-7383" r="-890" b="-13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2ED756-A12F-F9A4-0480-CC75D436E244}"/>
                  </a:ext>
                </a:extLst>
              </p:cNvPr>
              <p:cNvSpPr txBox="1"/>
              <p:nvPr/>
            </p:nvSpPr>
            <p:spPr>
              <a:xfrm>
                <a:off x="638906" y="2124092"/>
                <a:ext cx="6248057" cy="506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例子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绝对值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的光滑近似：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2ED756-A12F-F9A4-0480-CC75D436E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6" y="2124092"/>
                <a:ext cx="6248057" cy="506805"/>
              </a:xfrm>
              <a:prstGeom prst="rect">
                <a:avLst/>
              </a:prstGeom>
              <a:blipFill>
                <a:blip r:embed="rId6"/>
                <a:stretch>
                  <a:fillRect l="-1561" t="-476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70D0ED1-CE5F-EFBE-E151-ADD3E5DC1704}"/>
              </a:ext>
            </a:extLst>
          </p:cNvPr>
          <p:cNvSpPr txBox="1"/>
          <p:nvPr/>
        </p:nvSpPr>
        <p:spPr>
          <a:xfrm>
            <a:off x="505203" y="354096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基本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Newton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法存在的问题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CE6D4F-901B-0699-4D3F-366416D4A8C3}"/>
                  </a:ext>
                </a:extLst>
              </p:cNvPr>
              <p:cNvSpPr txBox="1"/>
              <p:nvPr/>
            </p:nvSpPr>
            <p:spPr>
              <a:xfrm>
                <a:off x="2100004" y="3999600"/>
                <a:ext cx="5870103" cy="602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−3/2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CE6D4F-901B-0699-4D3F-366416D4A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004" y="3999600"/>
                <a:ext cx="5870103" cy="602665"/>
              </a:xfrm>
              <a:prstGeom prst="rect">
                <a:avLst/>
              </a:prstGeom>
              <a:blipFill>
                <a:blip r:embed="rId7"/>
                <a:stretch>
                  <a:fillRect t="-5051" b="-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3D7CC9-7DE9-BC9F-3944-E0079E3D0F57}"/>
                  </a:ext>
                </a:extLst>
              </p:cNvPr>
              <p:cNvSpPr txBox="1"/>
              <p:nvPr/>
            </p:nvSpPr>
            <p:spPr>
              <a:xfrm>
                <a:off x="779013" y="3614353"/>
                <a:ext cx="79570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是严格凸函数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0&lt;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，并且是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光滑的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3D7CC9-7DE9-BC9F-3944-E0079E3D0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13" y="3614353"/>
                <a:ext cx="7957003" cy="461665"/>
              </a:xfrm>
              <a:prstGeom prst="rect">
                <a:avLst/>
              </a:prstGeom>
              <a:blipFill>
                <a:blip r:embed="rId8"/>
                <a:stretch>
                  <a:fillRect l="-1073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22C603-AA14-2269-0B5F-6F4F080700D3}"/>
                  </a:ext>
                </a:extLst>
              </p:cNvPr>
              <p:cNvSpPr txBox="1"/>
              <p:nvPr/>
            </p:nvSpPr>
            <p:spPr>
              <a:xfrm>
                <a:off x="892785" y="4959448"/>
                <a:ext cx="3042906" cy="873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22C603-AA14-2269-0B5F-6F4F0807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85" y="4959448"/>
                <a:ext cx="3042906" cy="8738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B6778FD-99B3-477C-8F57-80C8E90C6FCE}"/>
                  </a:ext>
                </a:extLst>
              </p:cNvPr>
              <p:cNvSpPr txBox="1"/>
              <p:nvPr/>
            </p:nvSpPr>
            <p:spPr>
              <a:xfrm>
                <a:off x="836616" y="2768534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函数在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处取到最小值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B6778FD-99B3-477C-8F57-80C8E90C6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6" y="2768534"/>
                <a:ext cx="7899400" cy="461665"/>
              </a:xfrm>
              <a:prstGeom prst="rect">
                <a:avLst/>
              </a:prstGeom>
              <a:blipFill>
                <a:blip r:embed="rId10"/>
                <a:stretch>
                  <a:fillRect l="-1003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E4C0EF8-4528-4D0F-AD1D-8733BDADE74D}"/>
                  </a:ext>
                </a:extLst>
              </p:cNvPr>
              <p:cNvSpPr txBox="1"/>
              <p:nvPr/>
            </p:nvSpPr>
            <p:spPr>
              <a:xfrm>
                <a:off x="816087" y="4566537"/>
                <a:ext cx="51398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极小化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kumimoji="0"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anose="02020603050405020304" pitchFamily="18" charset="0"/>
                  </a:rPr>
                  <a:t>Newton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迭代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E4C0EF8-4528-4D0F-AD1D-8733BDADE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87" y="4566537"/>
                <a:ext cx="5139870" cy="461665"/>
              </a:xfrm>
              <a:prstGeom prst="rect">
                <a:avLst/>
              </a:prstGeom>
              <a:blipFill>
                <a:blip r:embed="rId11"/>
                <a:stretch>
                  <a:fillRect l="-1661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22B8790-73A3-4C17-9B80-E8BCFAC4EFFC}"/>
                  </a:ext>
                </a:extLst>
              </p:cNvPr>
              <p:cNvSpPr txBox="1"/>
              <p:nvPr/>
            </p:nvSpPr>
            <p:spPr>
              <a:xfrm>
                <a:off x="3693638" y="5180005"/>
                <a:ext cx="54113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特别地，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算法三次收敛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; </a:t>
                </a:r>
              </a:p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ii)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算法在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之间振荡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</a:p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iii)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算法发散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22B8790-73A3-4C17-9B80-E8BCFAC4E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638" y="5180005"/>
                <a:ext cx="5411311" cy="1200329"/>
              </a:xfrm>
              <a:prstGeom prst="rect">
                <a:avLst/>
              </a:prstGeom>
              <a:blipFill>
                <a:blip r:embed="rId12"/>
                <a:stretch>
                  <a:fillRect l="-1802" t="-55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3F01DF-B6E4-4EC3-BFB2-C768419879B1}"/>
                  </a:ext>
                </a:extLst>
              </p:cNvPr>
              <p:cNvSpPr txBox="1"/>
              <p:nvPr/>
            </p:nvSpPr>
            <p:spPr>
              <a:xfrm>
                <a:off x="1729299" y="5870493"/>
                <a:ext cx="1582844" cy="478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bSup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3F01DF-B6E4-4EC3-BFB2-C76841987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299" y="5870493"/>
                <a:ext cx="1582844" cy="4781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05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7" grpId="0"/>
      <p:bldP spid="9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3D7CC9-7DE9-BC9F-3944-E0079E3D0F57}"/>
                  </a:ext>
                </a:extLst>
              </p:cNvPr>
              <p:cNvSpPr txBox="1"/>
              <p:nvPr/>
            </p:nvSpPr>
            <p:spPr>
              <a:xfrm>
                <a:off x="1133934" y="3791972"/>
                <a:ext cx="7340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可用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回溯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Armijo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线搜索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选取步长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3D7CC9-7DE9-BC9F-3944-E0079E3D0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34" y="3791972"/>
                <a:ext cx="7340993" cy="461665"/>
              </a:xfrm>
              <a:prstGeom prst="rect">
                <a:avLst/>
              </a:prstGeom>
              <a:blipFill>
                <a:blip r:embed="rId4"/>
                <a:stretch>
                  <a:fillRect l="-108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A1598B2-9989-6331-712F-0FC1DBF5D78F}"/>
                  </a:ext>
                </a:extLst>
              </p:cNvPr>
              <p:cNvSpPr txBox="1"/>
              <p:nvPr/>
            </p:nvSpPr>
            <p:spPr>
              <a:xfrm>
                <a:off x="971998" y="3136603"/>
                <a:ext cx="72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A1598B2-9989-6331-712F-0FC1DBF5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98" y="3136603"/>
                <a:ext cx="7200000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7EAC78F-5D8E-4EAE-AA11-DBE799DF988F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阻尼更新与回溯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Armijo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线搜索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C6D90B-1568-4472-949F-1334B6EC26C4}"/>
              </a:ext>
            </a:extLst>
          </p:cNvPr>
          <p:cNvSpPr/>
          <p:nvPr/>
        </p:nvSpPr>
        <p:spPr>
          <a:xfrm>
            <a:off x="811426" y="1601391"/>
            <a:ext cx="7521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例子表明即使对光滑的强凸函数，也只能保证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Newton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法是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局部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收敛的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A44B7A5-4519-4503-B8BA-BCDC2646CABB}"/>
                  </a:ext>
                </a:extLst>
              </p:cNvPr>
              <p:cNvSpPr/>
              <p:nvPr/>
            </p:nvSpPr>
            <p:spPr>
              <a:xfrm>
                <a:off x="823782" y="2707721"/>
                <a:ext cx="79097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正定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，使用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阻尼步长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线搜索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技术避免发散：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A44B7A5-4519-4503-B8BA-BCDC2646C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82" y="2707721"/>
                <a:ext cx="7909705" cy="461665"/>
              </a:xfrm>
              <a:prstGeom prst="rect">
                <a:avLst/>
              </a:prstGeom>
              <a:blipFill>
                <a:blip r:embed="rId6"/>
                <a:stretch>
                  <a:fillRect l="-100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3B2569-4785-4654-B168-82CB17A49F3C}"/>
                  </a:ext>
                </a:extLst>
              </p:cNvPr>
              <p:cNvSpPr txBox="1"/>
              <p:nvPr/>
            </p:nvSpPr>
            <p:spPr>
              <a:xfrm>
                <a:off x="1121577" y="4443735"/>
                <a:ext cx="7340993" cy="863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通常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是好的首次选取值，因为如果已经在收敛域内，则步长取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从而保证二次收敛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3B2569-4785-4654-B168-82CB17A49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77" y="4443735"/>
                <a:ext cx="7340993" cy="863634"/>
              </a:xfrm>
              <a:prstGeom prst="rect">
                <a:avLst/>
              </a:prstGeom>
              <a:blipFill>
                <a:blip r:embed="rId7"/>
                <a:stretch>
                  <a:fillRect l="-1163" t="-7746" r="-1246" b="-1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5769259D-603E-484D-A23B-11E7E0ABE093}"/>
              </a:ext>
            </a:extLst>
          </p:cNvPr>
          <p:cNvSpPr/>
          <p:nvPr/>
        </p:nvSpPr>
        <p:spPr>
          <a:xfrm>
            <a:off x="1133933" y="5497467"/>
            <a:ext cx="7478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从理论上能说明：在算法后期，步长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Armijo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详见讲义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72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  <p:bldP spid="11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274763"/>
            <a:ext cx="58451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阻尼</a:t>
            </a:r>
            <a:r>
              <a:rPr lang="en-US" altLang="zh-CN" sz="4400" b="1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Newton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法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527800" y="2032000"/>
            <a:ext cx="2400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典型行为：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局部二阶收敛！</a:t>
            </a: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5711825"/>
            <a:ext cx="56197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6502400" y="3322638"/>
            <a:ext cx="24003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回溯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Armijo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线搜索确定步长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EAC78F-5D8E-4EAE-AA11-DBE799DF988F}"/>
                  </a:ext>
                </a:extLst>
              </p:cNvPr>
              <p:cNvSpPr txBox="1"/>
              <p:nvPr/>
            </p:nvSpPr>
            <p:spPr>
              <a:xfrm>
                <a:off x="486926" y="331563"/>
                <a:ext cx="84203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4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sz="44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不正定</a:t>
                </a:r>
                <a:r>
                  <a:rPr lang="en-US" altLang="zh-CN" sz="44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—</a:t>
                </a:r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修正</a:t>
                </a:r>
                <a:r>
                  <a:rPr lang="en-US" altLang="zh-CN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Newton</a:t>
                </a:r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法</a:t>
                </a:r>
                <a:endParaRPr lang="zh-CN" altLang="en-US" sz="28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EAC78F-5D8E-4EAE-AA11-DBE799DF9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" y="331563"/>
                <a:ext cx="8420348" cy="769441"/>
              </a:xfrm>
              <a:prstGeom prst="rect">
                <a:avLst/>
              </a:prstGeom>
              <a:blipFill>
                <a:blip r:embed="rId4"/>
                <a:stretch>
                  <a:fillRect t="-18898" r="-434" b="-37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8EF77B3-3BA1-4464-8B01-EFE32DD494E6}"/>
                  </a:ext>
                </a:extLst>
              </p:cNvPr>
              <p:cNvSpPr txBox="1"/>
              <p:nvPr/>
            </p:nvSpPr>
            <p:spPr>
              <a:xfrm>
                <a:off x="961241" y="1103211"/>
                <a:ext cx="6835874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加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对角矩阵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𝑫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𝑫</m:t>
                      </m:r>
                    </m:oMath>
                  </m:oMathPara>
                </a14:m>
                <a:endPara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是正定的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8EF77B3-3BA1-4464-8B01-EFE32DD49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41" y="1103211"/>
                <a:ext cx="6835874" cy="1277273"/>
              </a:xfrm>
              <a:prstGeom prst="rect">
                <a:avLst/>
              </a:prstGeom>
              <a:blipFill>
                <a:blip r:embed="rId5"/>
                <a:stretch>
                  <a:fillRect l="-1249" t="-5263" b="-11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CBA80F8-F5D4-4294-A839-3D8B32665F79}"/>
              </a:ext>
            </a:extLst>
          </p:cNvPr>
          <p:cNvSpPr txBox="1"/>
          <p:nvPr/>
        </p:nvSpPr>
        <p:spPr>
          <a:xfrm>
            <a:off x="936525" y="4738992"/>
            <a:ext cx="448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三次正则化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Newton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法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45A7C9-3626-4432-BC9F-5D1589A62BBB}"/>
              </a:ext>
            </a:extLst>
          </p:cNvPr>
          <p:cNvSpPr txBox="1"/>
          <p:nvPr/>
        </p:nvSpPr>
        <p:spPr>
          <a:xfrm>
            <a:off x="887097" y="2455117"/>
            <a:ext cx="319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信赖域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法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769EDB2-31B5-4C6A-A584-AF59B1A82E92}"/>
              </a:ext>
            </a:extLst>
          </p:cNvPr>
          <p:cNvGrpSpPr/>
          <p:nvPr/>
        </p:nvGrpSpPr>
        <p:grpSpPr>
          <a:xfrm>
            <a:off x="480530" y="3061106"/>
            <a:ext cx="8539904" cy="1491937"/>
            <a:chOff x="1464105" y="3110534"/>
            <a:chExt cx="7909704" cy="149193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883E9C3-D0DC-4F8D-8895-566554A3F163}"/>
                </a:ext>
              </a:extLst>
            </p:cNvPr>
            <p:cNvGrpSpPr/>
            <p:nvPr/>
          </p:nvGrpSpPr>
          <p:grpSpPr>
            <a:xfrm>
              <a:off x="1464105" y="3110534"/>
              <a:ext cx="7909704" cy="948170"/>
              <a:chOff x="1464105" y="3110534"/>
              <a:chExt cx="7909704" cy="9481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29046BBD-27BD-48BE-B85B-C0D802F6175A}"/>
                      </a:ext>
                    </a:extLst>
                  </p:cNvPr>
                  <p:cNvSpPr txBox="1"/>
                  <p:nvPr/>
                </p:nvSpPr>
                <p:spPr>
                  <a:xfrm>
                    <a:off x="1464105" y="3110534"/>
                    <a:ext cx="7909704" cy="5584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imize</m:t>
                                  </m:r>
                                </m:e>
                                <m:lim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altLang="zh-CN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zh-CN" sz="2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2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</m:e>
                          </m:func>
                        </m:oMath>
                      </m:oMathPara>
                    </a14:m>
                    <a:endParaRPr lang="zh-CN" altLang="en-US" sz="2200" dirty="0"/>
                  </a:p>
                </p:txBody>
              </p:sp>
            </mc:Choice>
            <mc:Fallback xmlns="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29046BBD-27BD-48BE-B85B-C0D802F617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4105" y="3110534"/>
                    <a:ext cx="7909704" cy="5584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26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438E314F-2DFB-45CE-A7FF-99AB7FD4FBD5}"/>
                      </a:ext>
                    </a:extLst>
                  </p:cNvPr>
                  <p:cNvSpPr txBox="1"/>
                  <p:nvPr/>
                </p:nvSpPr>
                <p:spPr>
                  <a:xfrm>
                    <a:off x="1651254" y="3627817"/>
                    <a:ext cx="318843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200" dirty="0">
                        <a:solidFill>
                          <a:schemeClr val="tx1"/>
                        </a:solidFill>
                      </a:rPr>
                      <a:t>subject to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b/>
                        </m:sSub>
                        <m:r>
                          <a:rPr lang="en-US" altLang="zh-CN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endParaRPr lang="zh-CN" altLang="en-US" sz="2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438E314F-2DFB-45CE-A7FF-99AB7FD4FB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1254" y="3627817"/>
                    <a:ext cx="3188430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1" t="-9859" b="-281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CFFDAAA-F7F1-414E-B957-7F0F318D31D9}"/>
                    </a:ext>
                  </a:extLst>
                </p:cNvPr>
                <p:cNvSpPr txBox="1"/>
                <p:nvPr/>
              </p:nvSpPr>
              <p:spPr>
                <a:xfrm>
                  <a:off x="1694313" y="4140806"/>
                  <a:ext cx="48389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处的信赖域半径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CFFDAAA-F7F1-414E-B957-7F0F318D3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313" y="4140806"/>
                  <a:ext cx="483896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867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1A86E41-E4DD-462A-A07F-3A8113311B6A}"/>
                  </a:ext>
                </a:extLst>
              </p:cNvPr>
              <p:cNvSpPr txBox="1"/>
              <p:nvPr/>
            </p:nvSpPr>
            <p:spPr>
              <a:xfrm>
                <a:off x="3180571" y="2219892"/>
                <a:ext cx="55025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二阶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展式的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信赖域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(trust region)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/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1A86E41-E4DD-462A-A07F-3A811331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71" y="2219892"/>
                <a:ext cx="5502578" cy="830997"/>
              </a:xfrm>
              <a:prstGeom prst="rect">
                <a:avLst/>
              </a:prstGeom>
              <a:blipFill>
                <a:blip r:embed="rId9"/>
                <a:stretch>
                  <a:fillRect l="-1774" t="-8088" b="-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39228B-AED7-40C5-85DC-DE4CE0550B14}"/>
              </a:ext>
            </a:extLst>
          </p:cNvPr>
          <p:cNvGrpSpPr/>
          <p:nvPr/>
        </p:nvGrpSpPr>
        <p:grpSpPr>
          <a:xfrm>
            <a:off x="304700" y="5222697"/>
            <a:ext cx="8904631" cy="1151371"/>
            <a:chOff x="961241" y="5284482"/>
            <a:chExt cx="8309875" cy="11513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8005D41-46D3-4D06-9F49-F123C70F7BB5}"/>
                    </a:ext>
                  </a:extLst>
                </p:cNvPr>
                <p:cNvSpPr txBox="1"/>
                <p:nvPr/>
              </p:nvSpPr>
              <p:spPr>
                <a:xfrm>
                  <a:off x="961241" y="5284482"/>
                  <a:ext cx="8309875" cy="619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box>
                              <m:box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</m:e>
                        </m:fun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8005D41-46D3-4D06-9F49-F123C70F7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241" y="5284482"/>
                  <a:ext cx="8309875" cy="61933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B5D1EFD-3A44-45CF-85FF-2DA41AF76587}"/>
                    </a:ext>
                  </a:extLst>
                </p:cNvPr>
                <p:cNvSpPr txBox="1"/>
                <p:nvPr/>
              </p:nvSpPr>
              <p:spPr>
                <a:xfrm>
                  <a:off x="1327674" y="5974188"/>
                  <a:ext cx="48389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处的正则化参数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B5D1EFD-3A44-45CF-85FF-2DA41AF76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674" y="5974188"/>
                  <a:ext cx="4838966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763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4669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F27C29A-366F-492B-892F-4A2FC61EDDAB}"/>
              </a:ext>
            </a:extLst>
          </p:cNvPr>
          <p:cNvSpPr txBox="1"/>
          <p:nvPr/>
        </p:nvSpPr>
        <p:spPr>
          <a:xfrm>
            <a:off x="739548" y="247113"/>
            <a:ext cx="789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最优化方法中的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Newton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0C9B3F1-5821-47BA-8315-62A782A463CC}"/>
                  </a:ext>
                </a:extLst>
              </p:cNvPr>
              <p:cNvSpPr txBox="1"/>
              <p:nvPr/>
            </p:nvSpPr>
            <p:spPr>
              <a:xfrm>
                <a:off x="739548" y="4717112"/>
                <a:ext cx="750027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基本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/</a:t>
                </a:r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局部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/</a:t>
                </a:r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纯粹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Newton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法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0C9B3F1-5821-47BA-8315-62A782A4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8" y="4717112"/>
                <a:ext cx="7500277" cy="830997"/>
              </a:xfrm>
              <a:prstGeom prst="rect">
                <a:avLst/>
              </a:prstGeom>
              <a:blipFill>
                <a:blip r:embed="rId4"/>
                <a:stretch>
                  <a:fillRect l="-1219" t="-8088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A1E553D-9761-4588-9F5F-D10A38DF3385}"/>
                  </a:ext>
                </a:extLst>
              </p:cNvPr>
              <p:cNvSpPr txBox="1"/>
              <p:nvPr/>
            </p:nvSpPr>
            <p:spPr>
              <a:xfrm>
                <a:off x="622299" y="1074771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A1E553D-9761-4588-9F5F-D10A38DF3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1074771"/>
                <a:ext cx="7899400" cy="461665"/>
              </a:xfrm>
              <a:prstGeom prst="rect">
                <a:avLst/>
              </a:prstGeom>
              <a:blipFill>
                <a:blip r:embed="rId5"/>
                <a:stretch>
                  <a:fillRect l="-115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BFD324-0C44-4444-AACA-CC97FC57579F}"/>
                  </a:ext>
                </a:extLst>
              </p:cNvPr>
              <p:cNvSpPr txBox="1"/>
              <p:nvPr/>
            </p:nvSpPr>
            <p:spPr>
              <a:xfrm>
                <a:off x="2847551" y="1388160"/>
                <a:ext cx="3237581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BFD324-0C44-4444-AACA-CC97FC575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551" y="1388160"/>
                <a:ext cx="3237581" cy="573106"/>
              </a:xfrm>
              <a:prstGeom prst="rect">
                <a:avLst/>
              </a:prstGeom>
              <a:blipFill>
                <a:blip r:embed="rId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D0D60E2-0F83-4DB4-8FDF-56F2E77B7092}"/>
                  </a:ext>
                </a:extLst>
              </p:cNvPr>
              <p:cNvSpPr txBox="1"/>
              <p:nvPr/>
            </p:nvSpPr>
            <p:spPr>
              <a:xfrm>
                <a:off x="383431" y="2919933"/>
                <a:ext cx="8611634" cy="523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D0D60E2-0F83-4DB4-8FDF-56F2E77B7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1" y="2919933"/>
                <a:ext cx="8611634" cy="5230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D7F4F2-9B99-4DD4-A3FF-1AE7D52D492A}"/>
                  </a:ext>
                </a:extLst>
              </p:cNvPr>
              <p:cNvSpPr txBox="1"/>
              <p:nvPr/>
            </p:nvSpPr>
            <p:spPr>
              <a:xfrm>
                <a:off x="665406" y="2258898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正定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，极小化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的二阶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展式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D7F4F2-9B99-4DD4-A3FF-1AE7D52D4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6" y="2258898"/>
                <a:ext cx="7899400" cy="461665"/>
              </a:xfrm>
              <a:prstGeom prst="rect">
                <a:avLst/>
              </a:prstGeom>
              <a:blipFill>
                <a:blip r:embed="rId9"/>
                <a:stretch>
                  <a:fillRect l="-1157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5C37514-5594-45B3-9681-96678A97DBFB}"/>
                  </a:ext>
                </a:extLst>
              </p:cNvPr>
              <p:cNvSpPr txBox="1"/>
              <p:nvPr/>
            </p:nvSpPr>
            <p:spPr>
              <a:xfrm>
                <a:off x="716202" y="5623338"/>
                <a:ext cx="58792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这里的“</a:t>
                </a:r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基本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/</a:t>
                </a:r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局部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/</a:t>
                </a:r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纯粹”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指步长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=1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5C37514-5594-45B3-9681-96678A97D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02" y="5623338"/>
                <a:ext cx="5879239" cy="461665"/>
              </a:xfrm>
              <a:prstGeom prst="rect">
                <a:avLst/>
              </a:prstGeom>
              <a:blipFill>
                <a:blip r:embed="rId10"/>
                <a:stretch>
                  <a:fillRect l="-155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ED23CC4-EB27-4DAF-BC60-4E8E4D7DAD93}"/>
              </a:ext>
            </a:extLst>
          </p:cNvPr>
          <p:cNvGrpSpPr/>
          <p:nvPr/>
        </p:nvGrpSpPr>
        <p:grpSpPr>
          <a:xfrm>
            <a:off x="575265" y="3518254"/>
            <a:ext cx="6020176" cy="892796"/>
            <a:chOff x="575265" y="3518254"/>
            <a:chExt cx="6020176" cy="89279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9BA76C3-24E6-4AFE-9E8A-0088333FA2FC}"/>
                </a:ext>
              </a:extLst>
            </p:cNvPr>
            <p:cNvSpPr/>
            <p:nvPr/>
          </p:nvSpPr>
          <p:spPr>
            <a:xfrm>
              <a:off x="575265" y="3518254"/>
              <a:ext cx="465164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二阶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Taylor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展式的全局极小点是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5A146815-97B0-4633-A131-9B9083C13939}"/>
                    </a:ext>
                  </a:extLst>
                </p:cNvPr>
                <p:cNvSpPr/>
                <p:nvPr/>
              </p:nvSpPr>
              <p:spPr>
                <a:xfrm>
                  <a:off x="3191111" y="3949385"/>
                  <a:ext cx="3404330" cy="46166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5A146815-97B0-4633-A131-9B9083C139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111" y="3949385"/>
                  <a:ext cx="3404330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93418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A6C8A186-A500-41D3-B108-B8F9CED6A8EB}"/>
              </a:ext>
            </a:extLst>
          </p:cNvPr>
          <p:cNvGrpSpPr/>
          <p:nvPr/>
        </p:nvGrpSpPr>
        <p:grpSpPr>
          <a:xfrm>
            <a:off x="615809" y="2020244"/>
            <a:ext cx="7899400" cy="903500"/>
            <a:chOff x="615809" y="2020244"/>
            <a:chExt cx="7899400" cy="903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CF4C3BC-BDE0-C32C-A112-E63193C96B1D}"/>
                    </a:ext>
                  </a:extLst>
                </p:cNvPr>
                <p:cNvSpPr txBox="1"/>
                <p:nvPr/>
              </p:nvSpPr>
              <p:spPr>
                <a:xfrm>
                  <a:off x="615809" y="2020244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已知根的近似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由一阶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Taylor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展式，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CF4C3BC-BDE0-C32C-A112-E63193C96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09" y="2020244"/>
                  <a:ext cx="789940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157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5AE701E-6157-5C42-0A01-03BAB1A7A829}"/>
                    </a:ext>
                  </a:extLst>
                </p:cNvPr>
                <p:cNvSpPr txBox="1"/>
                <p:nvPr/>
              </p:nvSpPr>
              <p:spPr>
                <a:xfrm>
                  <a:off x="635257" y="2462079"/>
                  <a:ext cx="675800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5AE701E-6157-5C42-0A01-03BAB1A7A8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57" y="2462079"/>
                  <a:ext cx="675800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C4999DA-6EA0-47D2-8E16-AC84DD3A5D06}"/>
              </a:ext>
            </a:extLst>
          </p:cNvPr>
          <p:cNvGrpSpPr/>
          <p:nvPr/>
        </p:nvGrpSpPr>
        <p:grpSpPr>
          <a:xfrm>
            <a:off x="530968" y="3005708"/>
            <a:ext cx="4491450" cy="960772"/>
            <a:chOff x="615809" y="3896656"/>
            <a:chExt cx="4491450" cy="960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7DC6699-AC79-59ED-34DE-C26EC82F0F4B}"/>
                    </a:ext>
                  </a:extLst>
                </p:cNvPr>
                <p:cNvSpPr txBox="1"/>
                <p:nvPr/>
              </p:nvSpPr>
              <p:spPr>
                <a:xfrm>
                  <a:off x="615809" y="3896656"/>
                  <a:ext cx="38446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忽略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项，得到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7DC6699-AC79-59ED-34DE-C26EC82F0F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09" y="3896656"/>
                  <a:ext cx="384467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377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DBCFFCC-3C21-AF8B-19C3-47C89B1BD48C}"/>
                    </a:ext>
                  </a:extLst>
                </p:cNvPr>
                <p:cNvSpPr txBox="1"/>
                <p:nvPr/>
              </p:nvSpPr>
              <p:spPr>
                <a:xfrm>
                  <a:off x="965509" y="4395763"/>
                  <a:ext cx="4141750" cy="46166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DBCFFCC-3C21-AF8B-19C3-47C89B1BD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09" y="4395763"/>
                  <a:ext cx="414175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D6A0C74-CAF8-70C6-55E1-E0EC3CBF8383}"/>
                  </a:ext>
                </a:extLst>
              </p:cNvPr>
              <p:cNvSpPr txBox="1"/>
              <p:nvPr/>
            </p:nvSpPr>
            <p:spPr>
              <a:xfrm>
                <a:off x="568039" y="4281016"/>
                <a:ext cx="38076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将该线性方程的解作为原方程解的近似解，得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D6A0C74-CAF8-70C6-55E1-E0EC3CBF8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9" y="4281016"/>
                <a:ext cx="3807608" cy="1200329"/>
              </a:xfrm>
              <a:prstGeom prst="rect">
                <a:avLst/>
              </a:prstGeom>
              <a:blipFill>
                <a:blip r:embed="rId8"/>
                <a:stretch>
                  <a:fillRect l="-2400" t="-5584" r="-2560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4E31024-E09F-C1F1-9CD6-86B51AE768B1}"/>
                  </a:ext>
                </a:extLst>
              </p:cNvPr>
              <p:cNvSpPr txBox="1"/>
              <p:nvPr/>
            </p:nvSpPr>
            <p:spPr>
              <a:xfrm>
                <a:off x="680934" y="5421470"/>
                <a:ext cx="3435222" cy="87164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4E31024-E09F-C1F1-9CD6-86B51AE76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4" y="5421470"/>
                <a:ext cx="3435222" cy="8716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2B0C0F0-09E0-4344-A393-5DD7CEE821D2}"/>
                  </a:ext>
                </a:extLst>
              </p:cNvPr>
              <p:cNvSpPr txBox="1"/>
              <p:nvPr/>
            </p:nvSpPr>
            <p:spPr>
              <a:xfrm>
                <a:off x="530968" y="964406"/>
                <a:ext cx="3929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考虑单变量函数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: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2B0C0F0-09E0-4344-A393-5DD7CEE82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68" y="964406"/>
                <a:ext cx="3929520" cy="461665"/>
              </a:xfrm>
              <a:prstGeom prst="rect">
                <a:avLst/>
              </a:prstGeom>
              <a:blipFill>
                <a:blip r:embed="rId11"/>
                <a:stretch>
                  <a:fillRect l="-2326" t="-14474" r="-15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666617-FA35-447B-A7E2-588FD51A483E}"/>
                  </a:ext>
                </a:extLst>
              </p:cNvPr>
              <p:cNvSpPr txBox="1"/>
              <p:nvPr/>
            </p:nvSpPr>
            <p:spPr>
              <a:xfrm>
                <a:off x="530968" y="1504992"/>
                <a:ext cx="48487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目标：求解非线性方程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666617-FA35-447B-A7E2-588FD51A4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68" y="1504992"/>
                <a:ext cx="4848742" cy="461665"/>
              </a:xfrm>
              <a:prstGeom prst="rect">
                <a:avLst/>
              </a:prstGeom>
              <a:blipFill>
                <a:blip r:embed="rId12"/>
                <a:stretch>
                  <a:fillRect l="-188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EDA5AC0-9248-4825-9E84-EA1F102955EE}"/>
              </a:ext>
            </a:extLst>
          </p:cNvPr>
          <p:cNvSpPr txBox="1"/>
          <p:nvPr/>
        </p:nvSpPr>
        <p:spPr>
          <a:xfrm>
            <a:off x="739548" y="247113"/>
            <a:ext cx="789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单变量函数求根的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Newton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18" name="Text Box 30">
            <a:extLst>
              <a:ext uri="{FF2B5EF4-FFF2-40B4-BE49-F238E27FC236}">
                <a16:creationId xmlns:a16="http://schemas.microsoft.com/office/drawing/2014/main" id="{0F969358-0DB7-4600-AD71-ECEB43CEE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790" y="1774310"/>
            <a:ext cx="2933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线性近似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的思想！</a:t>
            </a: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AB48B5B8-6D16-42B3-9B47-415071539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790" y="871310"/>
            <a:ext cx="34497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几何直观：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直线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近似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代替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BB45C83-4577-46EB-BA82-C0DA862128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55634" y="3007223"/>
            <a:ext cx="5426512" cy="36255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67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299" y="945050"/>
                <a:ext cx="64587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已知映射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𝑭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: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𝐹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解方程组：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945050"/>
                <a:ext cx="6458725" cy="461665"/>
              </a:xfrm>
              <a:prstGeom prst="rect">
                <a:avLst/>
              </a:prstGeom>
              <a:blipFill>
                <a:blip r:embed="rId4"/>
                <a:stretch>
                  <a:fillRect l="-1415" t="-14474" r="-132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6B3882E7-5117-4E3E-B626-C4FA577D17DE}"/>
              </a:ext>
            </a:extLst>
          </p:cNvPr>
          <p:cNvGrpSpPr/>
          <p:nvPr/>
        </p:nvGrpSpPr>
        <p:grpSpPr>
          <a:xfrm>
            <a:off x="611149" y="1470415"/>
            <a:ext cx="7899400" cy="1226871"/>
            <a:chOff x="622300" y="1994519"/>
            <a:chExt cx="7899400" cy="1226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DD90AE-FF8B-72FA-9CCE-93BEA04E6E34}"/>
                    </a:ext>
                  </a:extLst>
                </p:cNvPr>
                <p:cNvSpPr txBox="1"/>
                <p:nvPr/>
              </p:nvSpPr>
              <p:spPr>
                <a:xfrm>
                  <a:off x="935949" y="2759725"/>
                  <a:ext cx="40932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其中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𝑭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 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𝑭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Jacobi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矩阵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 </a:t>
                  </a: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DD90AE-FF8B-72FA-9CCE-93BEA04E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49" y="2759725"/>
                  <a:ext cx="4093252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385" t="-14667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44DA6A9-CB01-4170-BC15-8457B21D1636}"/>
                </a:ext>
              </a:extLst>
            </p:cNvPr>
            <p:cNvGrpSpPr/>
            <p:nvPr/>
          </p:nvGrpSpPr>
          <p:grpSpPr>
            <a:xfrm>
              <a:off x="622300" y="1994519"/>
              <a:ext cx="7899400" cy="841157"/>
              <a:chOff x="622300" y="1994519"/>
              <a:chExt cx="7899400" cy="841157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DBB606D-F7A6-2E21-ECF2-EBD62CB5E810}"/>
                  </a:ext>
                </a:extLst>
              </p:cNvPr>
              <p:cNvSpPr txBox="1"/>
              <p:nvPr/>
            </p:nvSpPr>
            <p:spPr>
              <a:xfrm>
                <a:off x="622300" y="1994519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定理得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AE19AED-3F37-92E5-2A9E-74CF11D69CB4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250" y="2374011"/>
                    <a:ext cx="720000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+∆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AE19AED-3F37-92E5-2A9E-74CF11D69C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250" y="2374011"/>
                    <a:ext cx="720000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447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48C4AD-CCFC-CE42-AD58-EEEA964C9739}"/>
                  </a:ext>
                </a:extLst>
              </p:cNvPr>
              <p:cNvSpPr txBox="1"/>
              <p:nvPr/>
            </p:nvSpPr>
            <p:spPr>
              <a:xfrm>
                <a:off x="924793" y="2813216"/>
                <a:ext cx="76805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置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𝑭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一阶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Taylor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展式为零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关于增量的线性方程组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).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48C4AD-CCFC-CE42-AD58-EEEA964C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93" y="2813216"/>
                <a:ext cx="7680591" cy="461665"/>
              </a:xfrm>
              <a:prstGeom prst="rect">
                <a:avLst/>
              </a:prstGeom>
              <a:blipFill>
                <a:blip r:embed="rId7"/>
                <a:stretch>
                  <a:fillRect l="-127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FF4FD2-5694-D470-F16D-05AB49EC92EE}"/>
                  </a:ext>
                </a:extLst>
              </p:cNvPr>
              <p:cNvSpPr txBox="1"/>
              <p:nvPr/>
            </p:nvSpPr>
            <p:spPr>
              <a:xfrm>
                <a:off x="897913" y="3833943"/>
                <a:ext cx="5907495" cy="473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Newton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迭代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𝑱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𝑭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𝑭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FF4FD2-5694-D470-F16D-05AB49EC9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3" y="3833943"/>
                <a:ext cx="5907495" cy="473528"/>
              </a:xfrm>
              <a:prstGeom prst="rect">
                <a:avLst/>
              </a:prstGeom>
              <a:blipFill>
                <a:blip r:embed="rId8"/>
                <a:stretch>
                  <a:fillRect l="-1548" t="-12821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6F27C29A-366F-492B-892F-4A2FC61EDDAB}"/>
              </a:ext>
            </a:extLst>
          </p:cNvPr>
          <p:cNvSpPr txBox="1"/>
          <p:nvPr/>
        </p:nvSpPr>
        <p:spPr>
          <a:xfrm>
            <a:off x="739548" y="247113"/>
            <a:ext cx="789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解非线性方程组的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Newton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3FB2D0E-22C4-447E-B2E1-4367D514F547}"/>
                  </a:ext>
                </a:extLst>
              </p:cNvPr>
              <p:cNvSpPr txBox="1"/>
              <p:nvPr/>
            </p:nvSpPr>
            <p:spPr>
              <a:xfrm>
                <a:off x="6853176" y="945190"/>
                <a:ext cx="1925593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𝑭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3FB2D0E-22C4-447E-B2E1-4367D514F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176" y="945190"/>
                <a:ext cx="192559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2A9B47E6-6543-4288-A729-E0A74BD90365}"/>
              </a:ext>
            </a:extLst>
          </p:cNvPr>
          <p:cNvGrpSpPr/>
          <p:nvPr/>
        </p:nvGrpSpPr>
        <p:grpSpPr>
          <a:xfrm>
            <a:off x="611149" y="4424766"/>
            <a:ext cx="7899400" cy="1173334"/>
            <a:chOff x="622299" y="4662966"/>
            <a:chExt cx="7899400" cy="117333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3B3068B-C5BF-4415-9FDB-759C8B8201CA}"/>
                </a:ext>
              </a:extLst>
            </p:cNvPr>
            <p:cNvSpPr txBox="1"/>
            <p:nvPr/>
          </p:nvSpPr>
          <p:spPr>
            <a:xfrm>
              <a:off x="1874274" y="5374635"/>
              <a:ext cx="221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应用此种更新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. 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A1E553D-9761-4588-9F5F-D10A38DF3385}"/>
                    </a:ext>
                  </a:extLst>
                </p:cNvPr>
                <p:cNvSpPr txBox="1"/>
                <p:nvPr/>
              </p:nvSpPr>
              <p:spPr>
                <a:xfrm>
                  <a:off x="622299" y="4662966"/>
                  <a:ext cx="78994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just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应用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：已知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: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ℝ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对最优性的一阶必要条件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𝑭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A1E553D-9761-4588-9F5F-D10A38DF3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99" y="4662966"/>
                  <a:ext cx="7899400" cy="830997"/>
                </a:xfrm>
                <a:prstGeom prst="rect">
                  <a:avLst/>
                </a:prstGeom>
                <a:blipFill>
                  <a:blip r:embed="rId10"/>
                  <a:stretch>
                    <a:fillRect l="-1003" t="-8088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418B4E1-1B7F-447F-9AEF-E042D2962A71}"/>
              </a:ext>
            </a:extLst>
          </p:cNvPr>
          <p:cNvGrpSpPr/>
          <p:nvPr/>
        </p:nvGrpSpPr>
        <p:grpSpPr>
          <a:xfrm>
            <a:off x="2901058" y="5633909"/>
            <a:ext cx="5670874" cy="900951"/>
            <a:chOff x="980551" y="5697395"/>
            <a:chExt cx="5670874" cy="900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0C9B3F1-5821-47BA-8315-62A782A463CC}"/>
                    </a:ext>
                  </a:extLst>
                </p:cNvPr>
                <p:cNvSpPr txBox="1"/>
                <p:nvPr/>
              </p:nvSpPr>
              <p:spPr>
                <a:xfrm>
                  <a:off x="2331257" y="6136681"/>
                  <a:ext cx="4320168" cy="46166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0C9B3F1-5821-47BA-8315-62A782A46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257" y="6136681"/>
                  <a:ext cx="4320168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79BA76C3-24E6-4AFE-9E8A-0088333FA2FC}"/>
                    </a:ext>
                  </a:extLst>
                </p:cNvPr>
                <p:cNvSpPr/>
                <p:nvPr/>
              </p:nvSpPr>
              <p:spPr>
                <a:xfrm>
                  <a:off x="980551" y="5697395"/>
                  <a:ext cx="567087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如果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正定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，得基本</a:t>
                  </a:r>
                  <a:r>
                    <a:rPr lang="en-US" altLang="zh-CN" b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Newton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法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：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79BA76C3-24E6-4AFE-9E8A-0088333FA2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551" y="5697395"/>
                  <a:ext cx="5670873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1720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8C7FBA4-3B70-404E-BE5C-9E4C7C244452}"/>
                  </a:ext>
                </a:extLst>
              </p:cNvPr>
              <p:cNvSpPr txBox="1"/>
              <p:nvPr/>
            </p:nvSpPr>
            <p:spPr>
              <a:xfrm>
                <a:off x="924792" y="3301782"/>
                <a:ext cx="7680591" cy="473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:r>
                  <a:rPr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𝑱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𝑭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可逆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，这时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𝑱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𝑭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8C7FBA4-3B70-404E-BE5C-9E4C7C244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92" y="3301782"/>
                <a:ext cx="7680591" cy="473528"/>
              </a:xfrm>
              <a:prstGeom prst="rect">
                <a:avLst/>
              </a:prstGeom>
              <a:blipFill>
                <a:blip r:embed="rId13"/>
                <a:stretch>
                  <a:fillRect l="-1270" t="-1298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767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Newton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法－例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44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39750" y="996950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kumimoji="0" lang="en-US" altLang="zh-CN" sz="2800" b="1">
                <a:solidFill>
                  <a:schemeClr val="tx1"/>
                </a:solidFill>
                <a:latin typeface="宋体" pitchFamily="2" charset="-122"/>
              </a:rPr>
              <a:t>1.</a:t>
            </a:r>
            <a:r>
              <a:rPr kumimoji="0"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103313"/>
            <a:ext cx="3073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540" name="Text Box 9"/>
              <p:cNvSpPr txBox="1">
                <a:spLocks noChangeArrowheads="1"/>
              </p:cNvSpPr>
              <p:nvPr/>
            </p:nvSpPr>
            <p:spPr bwMode="auto">
              <a:xfrm>
                <a:off x="1341995" y="2897578"/>
                <a:ext cx="65539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唯一的全局极小点：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∗</m:t>
                        </m:r>
                      </m:sub>
                    </m:sSub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=1/7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𝟏𝟒𝟐𝟖𝟓𝟕𝟏𝟒𝟐</m:t>
                    </m:r>
                  </m:oMath>
                </a14:m>
                <a:endParaRPr kumimoji="0"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2254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1995" y="2897578"/>
                <a:ext cx="6553973" cy="461665"/>
              </a:xfrm>
              <a:prstGeom prst="rect">
                <a:avLst/>
              </a:prstGeom>
              <a:blipFill>
                <a:blip r:embed="rId4"/>
                <a:stretch>
                  <a:fillRect l="-1395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F32D130-8CE2-43C4-82BF-EDC2238653AC}"/>
              </a:ext>
            </a:extLst>
          </p:cNvPr>
          <p:cNvGrpSpPr/>
          <p:nvPr/>
        </p:nvGrpSpPr>
        <p:grpSpPr>
          <a:xfrm>
            <a:off x="1500188" y="1527175"/>
            <a:ext cx="4013200" cy="523875"/>
            <a:chOff x="1500188" y="1527175"/>
            <a:chExt cx="4013200" cy="523875"/>
          </a:xfrm>
        </p:grpSpPr>
        <p:pic>
          <p:nvPicPr>
            <p:cNvPr id="276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713" y="1527175"/>
              <a:ext cx="37496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75E4D50-4A17-4A51-AF56-5143D325B03E}"/>
                    </a:ext>
                  </a:extLst>
                </p:cNvPr>
                <p:cNvSpPr txBox="1"/>
                <p:nvPr/>
              </p:nvSpPr>
              <p:spPr>
                <a:xfrm>
                  <a:off x="1500188" y="1555105"/>
                  <a:ext cx="1021328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75E4D50-4A17-4A51-AF56-5143D325B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188" y="1555105"/>
                  <a:ext cx="1021328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190" r="-7738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B8FB8F9-8688-42C9-BF25-DCFE524A2B05}"/>
              </a:ext>
            </a:extLst>
          </p:cNvPr>
          <p:cNvGrpSpPr/>
          <p:nvPr/>
        </p:nvGrpSpPr>
        <p:grpSpPr>
          <a:xfrm>
            <a:off x="1450975" y="2110421"/>
            <a:ext cx="3473450" cy="518787"/>
            <a:chOff x="1450975" y="2021213"/>
            <a:chExt cx="3473450" cy="518787"/>
          </a:xfrm>
        </p:grpSpPr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150" y="2032000"/>
              <a:ext cx="3343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09BEC39-530C-4857-A8A1-F7C87156FE34}"/>
                    </a:ext>
                  </a:extLst>
                </p:cNvPr>
                <p:cNvSpPr txBox="1"/>
                <p:nvPr/>
              </p:nvSpPr>
              <p:spPr>
                <a:xfrm>
                  <a:off x="1450975" y="2021213"/>
                  <a:ext cx="1021328" cy="470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𝛁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09BEC39-530C-4857-A8A1-F7C87156F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75" y="2021213"/>
                  <a:ext cx="1021328" cy="470000"/>
                </a:xfrm>
                <a:prstGeom prst="rect">
                  <a:avLst/>
                </a:prstGeom>
                <a:blipFill>
                  <a:blip r:embed="rId10"/>
                  <a:stretch>
                    <a:fillRect l="-1190" r="-16667" b="-194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96227F-31F7-462B-8D9F-6D82F140F3B8}"/>
                  </a:ext>
                </a:extLst>
              </p:cNvPr>
              <p:cNvSpPr txBox="1"/>
              <p:nvPr/>
            </p:nvSpPr>
            <p:spPr>
              <a:xfrm>
                <a:off x="1424243" y="3590106"/>
                <a:ext cx="3644908" cy="781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96227F-31F7-462B-8D9F-6D82F140F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43" y="3590106"/>
                <a:ext cx="3644908" cy="7814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34E9C163-9306-416E-85ED-37846436B980}"/>
              </a:ext>
            </a:extLst>
          </p:cNvPr>
          <p:cNvGrpSpPr/>
          <p:nvPr/>
        </p:nvGrpSpPr>
        <p:grpSpPr>
          <a:xfrm>
            <a:off x="1329208" y="4804291"/>
            <a:ext cx="5467008" cy="892076"/>
            <a:chOff x="1329208" y="4804291"/>
            <a:chExt cx="4176713" cy="892076"/>
          </a:xfrm>
        </p:grpSpPr>
        <p:sp>
          <p:nvSpPr>
            <p:cNvPr id="27657" name="Text Box 16"/>
            <p:cNvSpPr txBox="1">
              <a:spLocks noChangeArrowheads="1"/>
            </p:cNvSpPr>
            <p:nvPr/>
          </p:nvSpPr>
          <p:spPr bwMode="auto">
            <a:xfrm>
              <a:off x="1329208" y="4804291"/>
              <a:ext cx="417671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dirty="0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基本</a:t>
              </a:r>
              <a:r>
                <a:rPr kumimoji="0" lang="en-US" altLang="zh-CN" b="1" dirty="0">
                  <a:solidFill>
                    <a:srgbClr val="7030A0"/>
                  </a:solidFill>
                  <a:ea typeface="黑体" pitchFamily="2" charset="-122"/>
                  <a:cs typeface="Times New Roman" panose="02020603050405020304" pitchFamily="18" charset="0"/>
                </a:rPr>
                <a:t>Newton</a:t>
              </a:r>
              <a:r>
                <a:rPr kumimoji="0"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法的产生序列的递归公式：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22F7172-7C32-486F-9F45-319BD86ACC21}"/>
                    </a:ext>
                  </a:extLst>
                </p:cNvPr>
                <p:cNvSpPr txBox="1"/>
                <p:nvPr/>
              </p:nvSpPr>
              <p:spPr>
                <a:xfrm>
                  <a:off x="1387172" y="5295873"/>
                  <a:ext cx="3939861" cy="4004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22F7172-7C32-486F-9F45-319BD86AC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172" y="5295873"/>
                  <a:ext cx="3939861" cy="400494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816783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Newton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法－例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1(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12775" y="1425575"/>
            <a:ext cx="835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用</a:t>
            </a:r>
            <a:r>
              <a:rPr kumimoji="0" lang="zh-CN" altLang="en-US" u="sng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不同初值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得到的迭代序列－</a:t>
            </a:r>
            <a:r>
              <a:rPr kumimoji="0" lang="zh-CN" altLang="en-US" u="sng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二次收敛区域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  <a:sym typeface="Wingdings" pitchFamily="2" charset="2"/>
              </a:rPr>
              <a:t>(0, 0.2857143)</a:t>
            </a:r>
            <a:endParaRPr kumimoji="0" lang="en-US" altLang="zh-CN" b="1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1AF6E7-35CF-4A5A-B60D-650F2807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882775"/>
            <a:ext cx="7712075" cy="462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76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Newton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法－例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39750" y="996950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例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2.</a:t>
            </a:r>
            <a:r>
              <a:rPr kumimoji="0" lang="en-US" altLang="zh-CN" sz="3200">
                <a:solidFill>
                  <a:schemeClr val="accent2"/>
                </a:solidFill>
                <a:ea typeface="黑体" pitchFamily="2" charset="-122"/>
                <a:cs typeface="Times New Roman" pitchFamily="18" charset="0"/>
              </a:rPr>
              <a:t> </a:t>
            </a:r>
          </a:p>
        </p:txBody>
      </p:sp>
      <p:pic>
        <p:nvPicPr>
          <p:cNvPr id="2458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176338"/>
            <a:ext cx="67548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EE59E30-8565-4FAC-9720-413FAE599683}"/>
              </a:ext>
            </a:extLst>
          </p:cNvPr>
          <p:cNvGrpSpPr/>
          <p:nvPr/>
        </p:nvGrpSpPr>
        <p:grpSpPr>
          <a:xfrm>
            <a:off x="1242727" y="1895845"/>
            <a:ext cx="4816195" cy="1171575"/>
            <a:chOff x="1242727" y="1512784"/>
            <a:chExt cx="4816195" cy="1171575"/>
          </a:xfrm>
        </p:grpSpPr>
        <p:pic>
          <p:nvPicPr>
            <p:cNvPr id="29703" name="Picture 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885" y="1512784"/>
              <a:ext cx="4745037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5004EBA-DCDC-449C-B001-99804B62A43A}"/>
                    </a:ext>
                  </a:extLst>
                </p:cNvPr>
                <p:cNvSpPr txBox="1"/>
                <p:nvPr/>
              </p:nvSpPr>
              <p:spPr>
                <a:xfrm>
                  <a:off x="1242727" y="1833208"/>
                  <a:ext cx="1021328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5004EBA-DCDC-449C-B001-99804B62A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727" y="1833208"/>
                  <a:ext cx="1021328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796" r="-7784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7730D41-6439-49DA-936A-312A59BF1E73}"/>
              </a:ext>
            </a:extLst>
          </p:cNvPr>
          <p:cNvGrpSpPr/>
          <p:nvPr/>
        </p:nvGrpSpPr>
        <p:grpSpPr>
          <a:xfrm>
            <a:off x="1242727" y="3112077"/>
            <a:ext cx="7812373" cy="1208087"/>
            <a:chOff x="1242727" y="2778443"/>
            <a:chExt cx="7812373" cy="1208087"/>
          </a:xfrm>
        </p:grpSpPr>
        <p:pic>
          <p:nvPicPr>
            <p:cNvPr id="29704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50" y="2778443"/>
              <a:ext cx="7766050" cy="1208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88157D9-A9BF-4BD2-A24F-AD8A6949359C}"/>
                    </a:ext>
                  </a:extLst>
                </p:cNvPr>
                <p:cNvSpPr txBox="1"/>
                <p:nvPr/>
              </p:nvSpPr>
              <p:spPr>
                <a:xfrm>
                  <a:off x="1242727" y="3135064"/>
                  <a:ext cx="1021328" cy="470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𝛁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88157D9-A9BF-4BD2-A24F-AD8A69493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727" y="3135064"/>
                  <a:ext cx="1021328" cy="470000"/>
                </a:xfrm>
                <a:prstGeom prst="rect">
                  <a:avLst/>
                </a:prstGeom>
                <a:blipFill>
                  <a:blip r:embed="rId10"/>
                  <a:stretch>
                    <a:fillRect l="-1796" r="-16766" b="-194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585" name="Text Box 12"/>
              <p:cNvSpPr txBox="1">
                <a:spLocks noChangeArrowheads="1"/>
              </p:cNvSpPr>
              <p:nvPr/>
            </p:nvSpPr>
            <p:spPr bwMode="auto">
              <a:xfrm>
                <a:off x="1141111" y="4516145"/>
                <a:ext cx="6408866" cy="950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rgbClr val="7030A0"/>
                    </a:solidFill>
                    <a:latin typeface="黑体" pitchFamily="2" charset="-122"/>
                    <a:ea typeface="黑体" pitchFamily="2" charset="-122"/>
                  </a:rPr>
                  <a:t>基本</a:t>
                </a:r>
                <a:r>
                  <a:rPr kumimoji="0" lang="en-US" altLang="zh-CN" b="1" dirty="0">
                    <a:solidFill>
                      <a:srgbClr val="7030A0"/>
                    </a:solidFill>
                    <a:ea typeface="黑体" pitchFamily="2" charset="-122"/>
                    <a:cs typeface="Times New Roman" panose="02020603050405020304" pitchFamily="18" charset="0"/>
                  </a:rPr>
                  <a:t>Newton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法产生的迭代公式：</a:t>
                </a:r>
                <a:endParaRPr kumimoji="0" lang="en-US" altLang="zh-CN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𝑘</m:t>
                          </m:r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−</m:t>
                      </m:r>
                      <m:sSup>
                        <m:sSupPr>
                          <m:ctrlPr>
                            <a:rPr kumimoji="0"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kumimoji="0"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0"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0"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itchFamily="2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0"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0"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2458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1111" y="4516145"/>
                <a:ext cx="6408866" cy="950709"/>
              </a:xfrm>
              <a:prstGeom prst="rect">
                <a:avLst/>
              </a:prstGeom>
              <a:blipFill>
                <a:blip r:embed="rId11"/>
                <a:stretch>
                  <a:fillRect l="-1426" t="-70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15C6F43-21D6-4204-8489-644B43DFBB3F}"/>
              </a:ext>
            </a:extLst>
          </p:cNvPr>
          <p:cNvSpPr txBox="1"/>
          <p:nvPr/>
        </p:nvSpPr>
        <p:spPr>
          <a:xfrm>
            <a:off x="1027133" y="5595889"/>
            <a:ext cx="7380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请注意：这里的计算除计算二阶导数外，还需要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极小化二次函数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矩阵求逆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才能得到牛顿增量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牛顿方向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5974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基本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Newton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法－例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2(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Text Box 5"/>
              <p:cNvSpPr txBox="1">
                <a:spLocks noChangeArrowheads="1"/>
              </p:cNvSpPr>
              <p:nvPr/>
            </p:nvSpPr>
            <p:spPr bwMode="auto">
              <a:xfrm>
                <a:off x="819150" y="1122398"/>
                <a:ext cx="69779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这里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𝑓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是严格凸函数，求驻点得唯一全局极小点</a:t>
                </a:r>
              </a:p>
            </p:txBody>
          </p:sp>
        </mc:Choice>
        <mc:Fallback xmlns="">
          <p:sp>
            <p:nvSpPr>
              <p:cNvPr id="2560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150" y="1122398"/>
                <a:ext cx="6977964" cy="461665"/>
              </a:xfrm>
              <a:prstGeom prst="rect">
                <a:avLst/>
              </a:prstGeom>
              <a:blipFill>
                <a:blip r:embed="rId2"/>
                <a:stretch>
                  <a:fillRect l="-1310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730A26-32F2-42ED-A0FE-F0C3723ED000}"/>
                  </a:ext>
                </a:extLst>
              </p:cNvPr>
              <p:cNvSpPr txBox="1"/>
              <p:nvPr/>
            </p:nvSpPr>
            <p:spPr>
              <a:xfrm>
                <a:off x="1385537" y="1643554"/>
                <a:ext cx="58451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kumimoji="0"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bPr>
                        <m:e>
                          <m:r>
                            <a:rPr kumimoji="0"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𝟐𝟗𝟓𝟖𝟑𝟔𝟖𝟔𝟔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730A26-32F2-42ED-A0FE-F0C3723ED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537" y="1643554"/>
                <a:ext cx="584519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C9D1E97-E3CD-443A-A521-918D73495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12" y="2348383"/>
            <a:ext cx="8293526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33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F33807-0EF1-7FCF-889E-A0A2EA0D475C}"/>
                  </a:ext>
                </a:extLst>
              </p:cNvPr>
              <p:cNvSpPr txBox="1"/>
              <p:nvPr/>
            </p:nvSpPr>
            <p:spPr>
              <a:xfrm>
                <a:off x="619046" y="949879"/>
                <a:ext cx="7899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4.5.1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在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-Lipschitz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的，且局部极小点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Hesse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正定，即存在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≽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𝑰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初始点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 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F33807-0EF1-7FCF-889E-A0A2EA0D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46" y="949879"/>
                <a:ext cx="7899400" cy="1200329"/>
              </a:xfrm>
              <a:prstGeom prst="rect">
                <a:avLst/>
              </a:prstGeom>
              <a:blipFill>
                <a:blip r:embed="rId4"/>
                <a:stretch>
                  <a:fillRect l="-1236" t="-5584" r="-1236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356D75CE-6E9D-4174-8D5E-916627EF9FE6}"/>
              </a:ext>
            </a:extLst>
          </p:cNvPr>
          <p:cNvSpPr txBox="1"/>
          <p:nvPr/>
        </p:nvSpPr>
        <p:spPr>
          <a:xfrm>
            <a:off x="739548" y="247113"/>
            <a:ext cx="789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Newton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法的局部二次收敛性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BDC0F92-E2D9-4537-88B6-EE05AC5D5926}"/>
                  </a:ext>
                </a:extLst>
              </p:cNvPr>
              <p:cNvSpPr txBox="1"/>
              <p:nvPr/>
            </p:nvSpPr>
            <p:spPr>
              <a:xfrm>
                <a:off x="714834" y="2805505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Newton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牛顿法是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良定义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的，且由它产生的序列至少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二次收敛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BDC0F92-E2D9-4537-88B6-EE05AC5D5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34" y="2805505"/>
                <a:ext cx="7899400" cy="830997"/>
              </a:xfrm>
              <a:prstGeom prst="rect">
                <a:avLst/>
              </a:prstGeom>
              <a:blipFill>
                <a:blip r:embed="rId5"/>
                <a:stretch>
                  <a:fillRect l="-1157" t="-8029" r="-1235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21B1CE9-B02A-408E-9A5E-AFF372F59317}"/>
                  </a:ext>
                </a:extLst>
              </p:cNvPr>
              <p:cNvSpPr txBox="1"/>
              <p:nvPr/>
            </p:nvSpPr>
            <p:spPr>
              <a:xfrm>
                <a:off x="2559702" y="2279931"/>
                <a:ext cx="3482752" cy="5314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box>
                        <m:box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21B1CE9-B02A-408E-9A5E-AFF372F59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702" y="2279931"/>
                <a:ext cx="3482752" cy="5314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09632E9F-82FA-4C46-820D-9983C25C04E5}"/>
              </a:ext>
            </a:extLst>
          </p:cNvPr>
          <p:cNvSpPr txBox="1"/>
          <p:nvPr/>
        </p:nvSpPr>
        <p:spPr>
          <a:xfrm>
            <a:off x="701895" y="3840705"/>
            <a:ext cx="387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证明中并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需要凸性！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872C617-E555-46ED-9B20-4FCFCB1F67D3}"/>
                  </a:ext>
                </a:extLst>
              </p:cNvPr>
              <p:cNvSpPr txBox="1"/>
              <p:nvPr/>
            </p:nvSpPr>
            <p:spPr>
              <a:xfrm>
                <a:off x="673301" y="4506574"/>
                <a:ext cx="7581013" cy="1264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如果当前迭代已经在局部极小点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二次收敛区域内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，那么仅在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box>
                                  <m:boxPr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𝜖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步就能达到误差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将这称作二次收敛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872C617-E555-46ED-9B20-4FCFCB1F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01" y="4506574"/>
                <a:ext cx="7581013" cy="1264192"/>
              </a:xfrm>
              <a:prstGeom prst="rect">
                <a:avLst/>
              </a:prstGeom>
              <a:blipFill>
                <a:blip r:embed="rId7"/>
                <a:stretch>
                  <a:fillRect l="-1045" t="-5288" r="-1286" b="-10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790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4|15.7|83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42.7|11.3|37.1|4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7.4|13.2|29.1|7.8|52.9|91.3|1.3|6.1|7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5|63|92.3|37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5|63|92.3|3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46.7|188|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1.7|22.2|22.2|1.6|67.9|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8|81.8|42.6|14.5|46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|1.9|22.8|20.5|97.8|1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6.3|17.9|11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8.4|1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39.2|26.7|11.5|31.9|4.5|91.5|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8|74.8|75|9.8|15.3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34803</TotalTime>
  <Words>1516</Words>
  <Application>Microsoft Office PowerPoint</Application>
  <PresentationFormat>全屏显示(4:3)</PresentationFormat>
  <Paragraphs>163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4536</cp:revision>
  <cp:lastPrinted>2024-09-24T09:45:27Z</cp:lastPrinted>
  <dcterms:created xsi:type="dcterms:W3CDTF">1997-11-08T17:22:06Z</dcterms:created>
  <dcterms:modified xsi:type="dcterms:W3CDTF">2024-09-24T09:45:54Z</dcterms:modified>
</cp:coreProperties>
</file>