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18"/>
  </p:notesMasterIdLst>
  <p:handoutMasterIdLst>
    <p:handoutMasterId r:id="rId19"/>
  </p:handoutMasterIdLst>
  <p:sldIdLst>
    <p:sldId id="677" r:id="rId2"/>
    <p:sldId id="689" r:id="rId3"/>
    <p:sldId id="690" r:id="rId4"/>
    <p:sldId id="678" r:id="rId5"/>
    <p:sldId id="695" r:id="rId6"/>
    <p:sldId id="688" r:id="rId7"/>
    <p:sldId id="680" r:id="rId8"/>
    <p:sldId id="681" r:id="rId9"/>
    <p:sldId id="691" r:id="rId10"/>
    <p:sldId id="683" r:id="rId11"/>
    <p:sldId id="692" r:id="rId12"/>
    <p:sldId id="694" r:id="rId13"/>
    <p:sldId id="685" r:id="rId14"/>
    <p:sldId id="693" r:id="rId15"/>
    <p:sldId id="686" r:id="rId16"/>
    <p:sldId id="687" r:id="rId17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44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类比可微凸函数的等价定义，可以给出不可微凸函数的次梯度的概念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7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4718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如何凸函数的有效域充分交叠，则这里的包含关系会变成等式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3088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如何凸函数的有效域充分交叠，则这里的包含关系会变成等式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545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021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6908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从这些条件能得到更多关于</a:t>
            </a:r>
            <a:r>
              <a:rPr lang="en-US" altLang="zh-CN" dirty="0"/>
              <a:t>LASSO</a:t>
            </a:r>
            <a:r>
              <a:rPr lang="zh-CN" altLang="en-US" dirty="0"/>
              <a:t>的优美事实。但是遗憾的是</a:t>
            </a:r>
            <a:r>
              <a:rPr lang="en-US" altLang="zh-CN" dirty="0"/>
              <a:t>LASSO</a:t>
            </a:r>
            <a:r>
              <a:rPr lang="zh-CN" altLang="en-US" dirty="0"/>
              <a:t>没有闭式解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60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软阈值算子是（</a:t>
            </a:r>
            <a:r>
              <a:rPr lang="en-US" altLang="zh-CN" dirty="0" err="1"/>
              <a:t>y_i-x_i</a:t>
            </a:r>
            <a:r>
              <a:rPr lang="zh-CN" altLang="en-US" dirty="0"/>
              <a:t>）</a:t>
            </a:r>
            <a:r>
              <a:rPr lang="en-US" altLang="zh-CN" dirty="0"/>
              <a:t>^2/2+\</a:t>
            </a:r>
            <a:r>
              <a:rPr lang="en-US" altLang="zh-CN" dirty="0" err="1"/>
              <a:t>rho|x_i</a:t>
            </a:r>
            <a:r>
              <a:rPr lang="en-US" altLang="zh-CN" dirty="0"/>
              <a:t>|</a:t>
            </a:r>
            <a:r>
              <a:rPr lang="zh-CN" altLang="en-US" dirty="0"/>
              <a:t>的极小点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621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4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以后称函数是凸的，并没有指明定义域，表明要么函数是扩展值函数，即定义域是整个空间，值域是实数和正无穷。如此，可将集合上的凸函数放入扩展值函数讨论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46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非竖直支撑超平面，对应的直线才存在斜率，从而存在次梯度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458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非竖直支撑超平面，对应的直线才存在斜率，从而存在次梯度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597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56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565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189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8220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15100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无约束优化的方法：次梯度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124960" y="6510338"/>
            <a:ext cx="26076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59.png"/><Relationship Id="rId5" Type="http://schemas.openxmlformats.org/officeDocument/2006/relationships/image" Target="../media/image56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2.png"/><Relationship Id="rId12" Type="http://schemas.openxmlformats.org/officeDocument/2006/relationships/image" Target="../media/image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4.png"/><Relationship Id="rId10" Type="http://schemas.openxmlformats.org/officeDocument/2006/relationships/image" Target="../media/image68.png"/><Relationship Id="rId4" Type="http://schemas.openxmlformats.org/officeDocument/2006/relationships/image" Target="../media/image60.png"/><Relationship Id="rId9" Type="http://schemas.openxmlformats.org/officeDocument/2006/relationships/image" Target="../media/image67.png"/><Relationship Id="rId1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5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1.png"/><Relationship Id="rId11" Type="http://schemas.openxmlformats.org/officeDocument/2006/relationships/image" Target="../media/image72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0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9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94.png"/><Relationship Id="rId11" Type="http://schemas.openxmlformats.org/officeDocument/2006/relationships/image" Target="../media/image90.png"/><Relationship Id="rId5" Type="http://schemas.openxmlformats.org/officeDocument/2006/relationships/image" Target="../media/image95.png"/><Relationship Id="rId10" Type="http://schemas.openxmlformats.org/officeDocument/2006/relationships/image" Target="../media/image99.png"/><Relationship Id="rId4" Type="http://schemas.openxmlformats.org/officeDocument/2006/relationships/image" Target="../media/image87.jp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47.png"/><Relationship Id="rId12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8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0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298512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可微凸函数的刻画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/>
              <p:nvPr/>
            </p:nvSpPr>
            <p:spPr>
              <a:xfrm>
                <a:off x="707323" y="1075833"/>
                <a:ext cx="746719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在凸集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上凸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endParaRPr lang="en-US" altLang="zh-CN" dirty="0">
                  <a:solidFill>
                    <a:srgbClr val="C00000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3" y="1075833"/>
                <a:ext cx="7467193" cy="830997"/>
              </a:xfrm>
              <a:prstGeom prst="rect">
                <a:avLst/>
              </a:prstGeom>
              <a:blipFill>
                <a:blip r:embed="rId4"/>
                <a:stretch>
                  <a:fillRect l="-1224" t="-802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3">
            <a:extLst>
              <a:ext uri="{FF2B5EF4-FFF2-40B4-BE49-F238E27FC236}">
                <a16:creationId xmlns:a16="http://schemas.microsoft.com/office/drawing/2014/main" id="{C11CA432-92B5-43EB-9A6E-E2FA6487C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23" y="2014814"/>
            <a:ext cx="7747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分析上：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由一阶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Taylor</a:t>
            </a:r>
            <a:r>
              <a:rPr lang="zh-CN" altLang="en-US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展式得到的的线性近似是函数的偏低估计</a:t>
            </a:r>
            <a:r>
              <a:rPr lang="en-US" altLang="zh-CN" sz="2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zh-CN" altLang="en-US" sz="20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6B7EA-B127-4660-A2CC-A88A0D996950}"/>
                  </a:ext>
                </a:extLst>
              </p:cNvPr>
              <p:cNvSpPr txBox="1"/>
              <p:nvPr/>
            </p:nvSpPr>
            <p:spPr>
              <a:xfrm>
                <a:off x="831301" y="5030724"/>
                <a:ext cx="7467193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,−1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∀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46B7EA-B127-4660-A2CC-A88A0D99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1" y="5030724"/>
                <a:ext cx="7467193" cy="509178"/>
              </a:xfrm>
              <a:prstGeom prst="rect">
                <a:avLst/>
              </a:prstGeom>
              <a:blipFill>
                <a:blip r:embed="rId5"/>
                <a:stretch>
                  <a:fillRect t="-4762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B2FA36-863E-45F1-8676-AEAB2257A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984" y="2389962"/>
            <a:ext cx="5026375" cy="23725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28E931-81D4-4D7E-8A97-2E042870C44E}"/>
                  </a:ext>
                </a:extLst>
              </p:cNvPr>
              <p:cNvSpPr/>
              <p:nvPr/>
            </p:nvSpPr>
            <p:spPr>
              <a:xfrm>
                <a:off x="845506" y="5594987"/>
                <a:ext cx="7452988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对于可微凸函数而言，图形任一点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处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的切线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切平面是函数上镜图的</a:t>
                </a:r>
                <a:r>
                  <a:rPr kumimoji="0"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非竖直</a:t>
                </a:r>
                <a:r>
                  <a:rPr kumimoji="0"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支撑超平面</a:t>
                </a:r>
                <a:r>
                  <a:rPr kumimoji="0"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528E931-81D4-4D7E-8A97-2E042870C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06" y="5594987"/>
                <a:ext cx="7452988" cy="878510"/>
              </a:xfrm>
              <a:prstGeom prst="rect">
                <a:avLst/>
              </a:prstGeom>
              <a:blipFill>
                <a:blip r:embed="rId7"/>
                <a:stretch>
                  <a:fillRect l="-1309" t="-5556" b="-14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131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次梯度和下水平集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DD719B-E05E-4EA6-9D3A-306999CAB0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0061" y="1623107"/>
            <a:ext cx="4524375" cy="3733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CBF9AA-4552-4DCA-932C-A9B34B6F298F}"/>
                  </a:ext>
                </a:extLst>
              </p:cNvPr>
              <p:cNvSpPr txBox="1"/>
              <p:nvPr/>
            </p:nvSpPr>
            <p:spPr>
              <a:xfrm>
                <a:off x="647270" y="1191803"/>
                <a:ext cx="7633699" cy="862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𝒈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 ≤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)≤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DCBF9AA-4552-4DCA-932C-A9B34B6F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" y="1191803"/>
                <a:ext cx="7633699" cy="862608"/>
              </a:xfrm>
              <a:prstGeom prst="rect">
                <a:avLst/>
              </a:prstGeom>
              <a:blipFill>
                <a:blip r:embed="rId5"/>
                <a:stretch>
                  <a:fillRect l="-1198" t="-7801" b="-7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078540-88C2-46D8-8FCD-9BBEEAB4389C}"/>
                  </a:ext>
                </a:extLst>
              </p:cNvPr>
              <p:cNvSpPr txBox="1"/>
              <p:nvPr/>
            </p:nvSpPr>
            <p:spPr>
              <a:xfrm>
                <a:off x="519564" y="2452963"/>
                <a:ext cx="5121072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为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法向量的超平面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0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支撑凸函数的下水平集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 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6078540-88C2-46D8-8FCD-9BBEEAB43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64" y="2452963"/>
                <a:ext cx="5121072" cy="1576201"/>
              </a:xfrm>
              <a:prstGeom prst="rect">
                <a:avLst/>
              </a:prstGeom>
              <a:blipFill>
                <a:blip r:embed="rId6"/>
                <a:stretch>
                  <a:fillRect l="-1786" t="-4247" b="-77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34CB00-167A-4F9B-86E9-3E8D55608249}"/>
                  </a:ext>
                </a:extLst>
              </p:cNvPr>
              <p:cNvSpPr txBox="1"/>
              <p:nvPr/>
            </p:nvSpPr>
            <p:spPr>
              <a:xfrm>
                <a:off x="614219" y="4266030"/>
                <a:ext cx="5121072" cy="1576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特别地，当函数可微时，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𝛁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是这个下水平集的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唯一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支撑超平面，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𝛁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是这个超平面的法向量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934CB00-167A-4F9B-86E9-3E8D5560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19" y="4266030"/>
                <a:ext cx="5121072" cy="1576201"/>
              </a:xfrm>
              <a:prstGeom prst="rect">
                <a:avLst/>
              </a:prstGeom>
              <a:blipFill>
                <a:blip r:embed="rId7"/>
                <a:stretch>
                  <a:fillRect l="-1905" t="-4264" r="-595" b="-8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1255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次微分的基本运算规则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F2C296-A555-443A-B1EE-5924F38B3B66}"/>
              </a:ext>
            </a:extLst>
          </p:cNvPr>
          <p:cNvSpPr txBox="1"/>
          <p:nvPr/>
        </p:nvSpPr>
        <p:spPr>
          <a:xfrm>
            <a:off x="643570" y="987814"/>
            <a:ext cx="3146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4.13.4 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53430B-7463-41CC-99EE-3322D3474A66}"/>
                  </a:ext>
                </a:extLst>
              </p:cNvPr>
              <p:cNvSpPr txBox="1"/>
              <p:nvPr/>
            </p:nvSpPr>
            <p:spPr>
              <a:xfrm>
                <a:off x="683210" y="1424489"/>
                <a:ext cx="71762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) (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缩放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53430B-7463-41CC-99EE-3322D347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0" y="1424489"/>
                <a:ext cx="7176242" cy="461665"/>
              </a:xfrm>
              <a:prstGeom prst="rect">
                <a:avLst/>
              </a:prstGeom>
              <a:blipFill>
                <a:blip r:embed="rId4"/>
                <a:stretch>
                  <a:fillRect l="-127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10FCA5-8E91-4BAB-8EE5-4E01D57650ED}"/>
                  </a:ext>
                </a:extLst>
              </p:cNvPr>
              <p:cNvSpPr txBox="1"/>
              <p:nvPr/>
            </p:nvSpPr>
            <p:spPr>
              <a:xfrm>
                <a:off x="683211" y="2046030"/>
                <a:ext cx="79273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ii) (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是凸的，并设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710FCA5-8E91-4BAB-8EE5-4E01D576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1" y="2046030"/>
                <a:ext cx="7927390" cy="461665"/>
              </a:xfrm>
              <a:prstGeom prst="rect">
                <a:avLst/>
              </a:prstGeom>
              <a:blipFill>
                <a:blip r:embed="rId5"/>
                <a:stretch>
                  <a:fillRect l="-1153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AC7532-7C6F-407A-AA63-975E3134A216}"/>
                  </a:ext>
                </a:extLst>
              </p:cNvPr>
              <p:cNvSpPr txBox="1"/>
              <p:nvPr/>
            </p:nvSpPr>
            <p:spPr>
              <a:xfrm>
                <a:off x="2342934" y="2482705"/>
                <a:ext cx="4308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⊇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BAC7532-7C6F-407A-AA63-975E3134A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34" y="2482705"/>
                <a:ext cx="4308321" cy="461665"/>
              </a:xfrm>
              <a:prstGeom prst="rect">
                <a:avLst/>
              </a:prstGeom>
              <a:blipFill>
                <a:blip r:embed="rId6"/>
                <a:stretch>
                  <a:fillRect l="-4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90C9EF-CB31-4BE3-8CCB-AE789869BF3B}"/>
                  </a:ext>
                </a:extLst>
              </p:cNvPr>
              <p:cNvSpPr txBox="1"/>
              <p:nvPr/>
            </p:nvSpPr>
            <p:spPr>
              <a:xfrm>
                <a:off x="1071013" y="2980357"/>
                <a:ext cx="6387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公共点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290C9EF-CB31-4BE3-8CCB-AE789869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13" y="2980357"/>
                <a:ext cx="6387407" cy="461665"/>
              </a:xfrm>
              <a:prstGeom prst="rect">
                <a:avLst/>
              </a:prstGeom>
              <a:blipFill>
                <a:blip r:embed="rId7"/>
                <a:stretch>
                  <a:fillRect l="-152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0CCAC-FA89-4EE2-917F-90BFD1226452}"/>
                  </a:ext>
                </a:extLst>
              </p:cNvPr>
              <p:cNvSpPr txBox="1"/>
              <p:nvPr/>
            </p:nvSpPr>
            <p:spPr>
              <a:xfrm>
                <a:off x="2342934" y="3394759"/>
                <a:ext cx="4308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C0CCAC-FA89-4EE2-917F-90BFD122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934" y="3394759"/>
                <a:ext cx="4308321" cy="461665"/>
              </a:xfrm>
              <a:prstGeom prst="rect">
                <a:avLst/>
              </a:prstGeom>
              <a:blipFill>
                <a:blip r:embed="rId8"/>
                <a:stretch>
                  <a:fillRect l="-42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944DFD-824E-44F5-B601-7D387E68696C}"/>
                  </a:ext>
                </a:extLst>
              </p:cNvPr>
              <p:cNvSpPr txBox="1"/>
              <p:nvPr/>
            </p:nvSpPr>
            <p:spPr>
              <a:xfrm>
                <a:off x="1071013" y="3929718"/>
                <a:ext cx="75395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多面体函数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的话，等式成立的条件可以放宽为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有公共点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2944DFD-824E-44F5-B601-7D387E686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13" y="3929718"/>
                <a:ext cx="7539588" cy="830997"/>
              </a:xfrm>
              <a:prstGeom prst="rect">
                <a:avLst/>
              </a:prstGeom>
              <a:blipFill>
                <a:blip r:embed="rId9"/>
                <a:stretch>
                  <a:fillRect l="-1293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6264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次微分的基本运算规则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F2C296-A555-443A-B1EE-5924F38B3B66}"/>
              </a:ext>
            </a:extLst>
          </p:cNvPr>
          <p:cNvSpPr txBox="1"/>
          <p:nvPr/>
        </p:nvSpPr>
        <p:spPr>
          <a:xfrm>
            <a:off x="412213" y="987814"/>
            <a:ext cx="7927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命题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4.13.5 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8DE318-19B2-40AB-86E5-9EE13FF7ABA6}"/>
                  </a:ext>
                </a:extLst>
              </p:cNvPr>
              <p:cNvSpPr txBox="1"/>
              <p:nvPr/>
            </p:nvSpPr>
            <p:spPr>
              <a:xfrm>
                <a:off x="1890173" y="985567"/>
                <a:ext cx="6962015" cy="60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=1, 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是凸的，并设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=1, ⋯,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18DE318-19B2-40AB-86E5-9EE13FF7A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173" y="985567"/>
                <a:ext cx="6962015" cy="603820"/>
              </a:xfrm>
              <a:prstGeom prst="rect">
                <a:avLst/>
              </a:prstGeom>
              <a:blipFill>
                <a:blip r:embed="rId4"/>
                <a:stretch>
                  <a:fillRect l="-1313" t="-11111" r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63434E-ED53-4F67-A5CD-AA1D7EA479B1}"/>
                  </a:ext>
                </a:extLst>
              </p:cNvPr>
              <p:cNvSpPr txBox="1"/>
              <p:nvPr/>
            </p:nvSpPr>
            <p:spPr>
              <a:xfrm>
                <a:off x="432033" y="1548660"/>
                <a:ext cx="7927390" cy="462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nary>
                      <m:naryPr>
                        <m:chr m:val="⋂"/>
                        <m:limLoc m:val="subSup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连续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63434E-ED53-4F67-A5CD-AA1D7EA4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033" y="1548660"/>
                <a:ext cx="7927390" cy="462947"/>
              </a:xfrm>
              <a:prstGeom prst="rect">
                <a:avLst/>
              </a:prstGeom>
              <a:blipFill>
                <a:blip r:embed="rId5"/>
                <a:stretch>
                  <a:fillRect l="-1231" t="-97368" b="-15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9971A3-68CB-43BA-80BF-94C0E60D5367}"/>
                  </a:ext>
                </a:extLst>
              </p:cNvPr>
              <p:cNvSpPr/>
              <p:nvPr/>
            </p:nvSpPr>
            <p:spPr>
              <a:xfrm>
                <a:off x="2429467" y="1966677"/>
                <a:ext cx="4442948" cy="9212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𝜕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conv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limLoc m:val="subSup"/>
                              <m:supHide m:val="on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9"/>
                                </m:r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79971A3-68CB-43BA-80BF-94C0E60D5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67" y="1966677"/>
                <a:ext cx="4442948" cy="9212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7939BF-EDFA-4FAB-945B-CB4D4DDFC49E}"/>
                  </a:ext>
                </a:extLst>
              </p:cNvPr>
              <p:cNvSpPr/>
              <p:nvPr/>
            </p:nvSpPr>
            <p:spPr>
              <a:xfrm>
                <a:off x="501360" y="2850567"/>
                <a:ext cx="77950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brk m:alnAt="9"/>
                      </m:rP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m:rPr>
                        <m:brk m:alnAt="9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是处的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积极函数</a:t>
                </a:r>
                <a:r>
                  <a:rPr lang="en-US" altLang="zh-CN" dirty="0"/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conv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∇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：</m:t>
                        </m:r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m:rPr>
                            <m:brk m:alnAt="9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A7939BF-EDFA-4FAB-945B-CB4D4DDFC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60" y="2850567"/>
                <a:ext cx="7795027" cy="830997"/>
              </a:xfrm>
              <a:prstGeom prst="rect">
                <a:avLst/>
              </a:prstGeom>
              <a:blipFill>
                <a:blip r:embed="rId7"/>
                <a:stretch>
                  <a:fillRect l="-1173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B5DBA056-D813-4DBF-8BE9-8F8771E98B8C}"/>
              </a:ext>
            </a:extLst>
          </p:cNvPr>
          <p:cNvSpPr/>
          <p:nvPr/>
        </p:nvSpPr>
        <p:spPr>
          <a:xfrm>
            <a:off x="6144549" y="1004882"/>
            <a:ext cx="26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EA6B124-AB03-44BA-97BF-7D409AFB0876}"/>
                  </a:ext>
                </a:extLst>
              </p:cNvPr>
              <p:cNvSpPr txBox="1"/>
              <p:nvPr/>
            </p:nvSpPr>
            <p:spPr>
              <a:xfrm>
                <a:off x="4860814" y="3802753"/>
                <a:ext cx="32711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EA6B124-AB03-44BA-97BF-7D409AFB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814" y="3802753"/>
                <a:ext cx="3271129" cy="461665"/>
              </a:xfrm>
              <a:prstGeom prst="rect">
                <a:avLst/>
              </a:prstGeom>
              <a:blipFill>
                <a:blip r:embed="rId8"/>
                <a:stretch>
                  <a:fillRect l="-149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E0F1D93-BFA9-4649-8236-0A6F7754257F}"/>
                  </a:ext>
                </a:extLst>
              </p:cNvPr>
              <p:cNvSpPr/>
              <p:nvPr/>
            </p:nvSpPr>
            <p:spPr>
              <a:xfrm>
                <a:off x="1518225" y="4289988"/>
                <a:ext cx="2898358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brk m:alnAt="9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E0F1D93-BFA9-4649-8236-0A6F77542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225" y="4289988"/>
                <a:ext cx="2898358" cy="1271438"/>
              </a:xfrm>
              <a:prstGeom prst="rect">
                <a:avLst/>
              </a:prstGeom>
              <a:blipFill>
                <a:blip r:embed="rId9"/>
                <a:stretch>
                  <a:fillRect r="-2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A212D4A6-4590-4DA5-84A0-2E2D5F91F1B4}"/>
              </a:ext>
            </a:extLst>
          </p:cNvPr>
          <p:cNvGrpSpPr/>
          <p:nvPr/>
        </p:nvGrpSpPr>
        <p:grpSpPr>
          <a:xfrm>
            <a:off x="504713" y="3763244"/>
            <a:ext cx="4111350" cy="2298540"/>
            <a:chOff x="504713" y="3763244"/>
            <a:chExt cx="4111350" cy="22985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9340C6-57F5-4147-9095-44A9E58C2727}"/>
                    </a:ext>
                  </a:extLst>
                </p:cNvPr>
                <p:cNvSpPr txBox="1"/>
                <p:nvPr/>
              </p:nvSpPr>
              <p:spPr>
                <a:xfrm>
                  <a:off x="504713" y="3763244"/>
                  <a:ext cx="41113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例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,−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9340C6-57F5-4147-9095-44A9E58C2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13" y="3763244"/>
                  <a:ext cx="411135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2374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47CDC10-1986-463D-BD2F-0AAB145A18EC}"/>
                    </a:ext>
                  </a:extLst>
                </p:cNvPr>
                <p:cNvSpPr txBox="1"/>
                <p:nvPr/>
              </p:nvSpPr>
              <p:spPr>
                <a:xfrm>
                  <a:off x="1061626" y="5600119"/>
                  <a:ext cx="273568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max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,0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47CDC10-1986-463D-BD2F-0AAB145A1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626" y="5600119"/>
                  <a:ext cx="2735682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20D78B-D361-47FC-83B8-02339559E7E6}"/>
                  </a:ext>
                </a:extLst>
              </p:cNvPr>
              <p:cNvSpPr txBox="1"/>
              <p:nvPr/>
            </p:nvSpPr>
            <p:spPr>
              <a:xfrm>
                <a:off x="1061626" y="6042864"/>
                <a:ext cx="45499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brk m:alnAt="9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m:rPr>
                        <m:brk m:alnAt="9"/>
                      </m:rP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同上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20D78B-D361-47FC-83B8-02339559E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26" y="6042864"/>
                <a:ext cx="4549967" cy="461665"/>
              </a:xfrm>
              <a:prstGeom prst="rect">
                <a:avLst/>
              </a:prstGeom>
              <a:blipFill>
                <a:blip r:embed="rId12"/>
                <a:stretch>
                  <a:fillRect l="-1071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4DC5BB-4C65-46AA-9E2E-F42F0A60B3B6}"/>
                  </a:ext>
                </a:extLst>
              </p:cNvPr>
              <p:cNvSpPr/>
              <p:nvPr/>
            </p:nvSpPr>
            <p:spPr>
              <a:xfrm>
                <a:off x="5374790" y="6042865"/>
                <a:ext cx="205479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0,1]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94DC5BB-4C65-46AA-9E2E-F42F0A60B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90" y="6042865"/>
                <a:ext cx="2054793" cy="461665"/>
              </a:xfrm>
              <a:prstGeom prst="rect">
                <a:avLst/>
              </a:prstGeom>
              <a:blipFill>
                <a:blip r:embed="rId14"/>
                <a:stretch>
                  <a:fillRect l="-890" t="-10526" r="-3561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62B851-88E3-4ED5-ABCD-289FB21DC685}"/>
                  </a:ext>
                </a:extLst>
              </p:cNvPr>
              <p:cNvSpPr/>
              <p:nvPr/>
            </p:nvSpPr>
            <p:spPr>
              <a:xfrm>
                <a:off x="5002538" y="4645374"/>
                <a:ext cx="22840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−1,1]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362B851-88E3-4ED5-ABCD-289FB21DC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538" y="4645374"/>
                <a:ext cx="2284023" cy="461665"/>
              </a:xfrm>
              <a:prstGeom prst="rect">
                <a:avLst/>
              </a:prstGeom>
              <a:blipFill>
                <a:blip r:embed="rId15"/>
                <a:stretch>
                  <a:fillRect l="-802" t="-10526" r="-347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49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18D6E51-615B-44E5-85D0-1AC204E7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7768" y="3481606"/>
            <a:ext cx="3846239" cy="3014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凸优化的最优性条件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6B77FD-594B-49E2-AF4F-0B0A3F06D00E}"/>
                  </a:ext>
                </a:extLst>
              </p:cNvPr>
              <p:cNvSpPr txBox="1"/>
              <p:nvPr/>
            </p:nvSpPr>
            <p:spPr>
              <a:xfrm>
                <a:off x="881515" y="1135381"/>
                <a:ext cx="743622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4.13.6(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最优性条件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+∞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是凸的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AutoNum type="romanLcParenR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的极小点当且仅当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514350" indent="-514350">
                  <a:buAutoNum type="romanLcParenR"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是非空凸集，则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上的极小点的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充分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条件是：存在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相交，或者当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相交，则该条件是必要的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6B77FD-594B-49E2-AF4F-0B0A3F06D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15" y="1135381"/>
                <a:ext cx="7436220" cy="2308324"/>
              </a:xfrm>
              <a:prstGeom prst="rect">
                <a:avLst/>
              </a:prstGeom>
              <a:blipFill>
                <a:blip r:embed="rId5"/>
                <a:stretch>
                  <a:fillRect l="-1313" t="-2902" b="-52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752F97-E39D-4495-8192-9BBB8613BB40}"/>
                  </a:ext>
                </a:extLst>
              </p:cNvPr>
              <p:cNvSpPr txBox="1"/>
              <p:nvPr/>
            </p:nvSpPr>
            <p:spPr>
              <a:xfrm>
                <a:off x="826265" y="4418038"/>
                <a:ext cx="4393546" cy="468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𝑻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∀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4752F97-E39D-4495-8192-9BBB8613B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265" y="4418038"/>
                <a:ext cx="4393546" cy="468205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1265B162-E53C-40AF-A85E-553810DE2B3C}"/>
              </a:ext>
            </a:extLst>
          </p:cNvPr>
          <p:cNvGrpSpPr/>
          <p:nvPr/>
        </p:nvGrpSpPr>
        <p:grpSpPr>
          <a:xfrm>
            <a:off x="1742021" y="4781316"/>
            <a:ext cx="1715918" cy="834256"/>
            <a:chOff x="1742021" y="3933020"/>
            <a:chExt cx="1715918" cy="834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80C76FD-DDD2-4263-9F82-A3EAAAF106AD}"/>
                    </a:ext>
                  </a:extLst>
                </p:cNvPr>
                <p:cNvSpPr/>
                <p:nvPr/>
              </p:nvSpPr>
              <p:spPr>
                <a:xfrm>
                  <a:off x="1742021" y="4305611"/>
                  <a:ext cx="171591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180C76FD-DDD2-4263-9F82-A3EAAAF106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2021" y="4305611"/>
                  <a:ext cx="171591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356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54AA62-A621-4CAC-AFBE-CCEF8C20123D}"/>
                    </a:ext>
                  </a:extLst>
                </p:cNvPr>
                <p:cNvSpPr txBox="1"/>
                <p:nvPr/>
              </p:nvSpPr>
              <p:spPr>
                <a:xfrm>
                  <a:off x="2368627" y="3933020"/>
                  <a:ext cx="319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754AA62-A621-4CAC-AFBE-CCEF8C201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627" y="3933020"/>
                  <a:ext cx="31948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1538" r="-25000" b="-78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5086DCE-EA24-42E8-B7EB-B8784FD2238B}"/>
                  </a:ext>
                </a:extLst>
              </p:cNvPr>
              <p:cNvSpPr/>
              <p:nvPr/>
            </p:nvSpPr>
            <p:spPr>
              <a:xfrm>
                <a:off x="3259819" y="6941339"/>
                <a:ext cx="49599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5086DCE-EA24-42E8-B7EB-B8784FD2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9" y="6941339"/>
                <a:ext cx="4959941" cy="461665"/>
              </a:xfrm>
              <a:prstGeom prst="rect">
                <a:avLst/>
              </a:prstGeom>
              <a:blipFill>
                <a:blip r:embed="rId9"/>
                <a:stretch>
                  <a:fillRect l="-1968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758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凸优化的最优性条件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53E69F-A054-4DF0-950D-6F5AE18B52CF}"/>
                  </a:ext>
                </a:extLst>
              </p:cNvPr>
              <p:cNvSpPr txBox="1"/>
              <p:nvPr/>
            </p:nvSpPr>
            <p:spPr>
              <a:xfrm>
                <a:off x="1377108" y="1384771"/>
                <a:ext cx="1090670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153E69F-A054-4DF0-950D-6F5AE18B5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08" y="1384771"/>
                <a:ext cx="1090670" cy="579582"/>
              </a:xfrm>
              <a:prstGeom prst="rect">
                <a:avLst/>
              </a:prstGeom>
              <a:blipFill>
                <a:blip r:embed="rId4"/>
                <a:stretch>
                  <a:fillRect l="-1117" r="-28492" b="-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D17793-5CE1-4991-AE9C-78096AB365B6}"/>
                  </a:ext>
                </a:extLst>
              </p:cNvPr>
              <p:cNvSpPr txBox="1"/>
              <p:nvPr/>
            </p:nvSpPr>
            <p:spPr>
              <a:xfrm>
                <a:off x="2710231" y="1402769"/>
                <a:ext cx="3029559" cy="579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D17793-5CE1-4991-AE9C-78096AB3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31" y="1402769"/>
                <a:ext cx="3029559" cy="579582"/>
              </a:xfrm>
              <a:prstGeom prst="rect">
                <a:avLst/>
              </a:prstGeom>
              <a:blipFill>
                <a:blip r:embed="rId5"/>
                <a:stretch>
                  <a:fillRect r="-604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61644D-BCC9-4FB3-97E5-677736F5F96C}"/>
                  </a:ext>
                </a:extLst>
              </p:cNvPr>
              <p:cNvSpPr/>
              <p:nvPr/>
            </p:nvSpPr>
            <p:spPr>
              <a:xfrm>
                <a:off x="867151" y="2246678"/>
                <a:ext cx="31469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∗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是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在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chemeClr val="tx1"/>
                          </a:solidFill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上的极小点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561644D-BCC9-4FB3-97E5-677736F5F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51" y="2246678"/>
                <a:ext cx="3146952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1057B5-048C-404E-B6E9-92E2760528DB}"/>
                  </a:ext>
                </a:extLst>
              </p:cNvPr>
              <p:cNvSpPr/>
              <p:nvPr/>
            </p:nvSpPr>
            <p:spPr>
              <a:xfrm>
                <a:off x="3823981" y="2252828"/>
                <a:ext cx="38910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是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极小点</a:t>
                </a: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F1057B5-048C-404E-B6E9-92E276052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981" y="2252828"/>
                <a:ext cx="3891002" cy="461665"/>
              </a:xfrm>
              <a:prstGeom prst="rect">
                <a:avLst/>
              </a:prstGeom>
              <a:blipFill>
                <a:blip r:embed="rId7"/>
                <a:stretch>
                  <a:fillRect t="-14667" r="-14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31F839A4-2331-4BED-BB12-20182AFDBC12}"/>
              </a:ext>
            </a:extLst>
          </p:cNvPr>
          <p:cNvGrpSpPr/>
          <p:nvPr/>
        </p:nvGrpSpPr>
        <p:grpSpPr>
          <a:xfrm>
            <a:off x="4567640" y="2698687"/>
            <a:ext cx="2657074" cy="863299"/>
            <a:chOff x="4567640" y="2698687"/>
            <a:chExt cx="2657074" cy="863299"/>
          </a:xfrm>
        </p:grpSpPr>
        <p:sp>
          <p:nvSpPr>
            <p:cNvPr id="11" name="箭头: 上下 10">
              <a:extLst>
                <a:ext uri="{FF2B5EF4-FFF2-40B4-BE49-F238E27FC236}">
                  <a16:creationId xmlns:a16="http://schemas.microsoft.com/office/drawing/2014/main" id="{C0C8093B-3D27-4B1F-9CDA-43FC4A33B8D7}"/>
                </a:ext>
              </a:extLst>
            </p:cNvPr>
            <p:cNvSpPr/>
            <p:nvPr/>
          </p:nvSpPr>
          <p:spPr bwMode="auto">
            <a:xfrm>
              <a:off x="5642787" y="2698687"/>
              <a:ext cx="253390" cy="461665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FA651A9-3A9E-4D23-BDC9-6304FC5D0EF8}"/>
                    </a:ext>
                  </a:extLst>
                </p:cNvPr>
                <p:cNvSpPr/>
                <p:nvPr/>
              </p:nvSpPr>
              <p:spPr>
                <a:xfrm>
                  <a:off x="4567640" y="3100321"/>
                  <a:ext cx="26570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DFA651A9-3A9E-4D23-BDC9-6304FC5D0E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7640" y="3100321"/>
                  <a:ext cx="265707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3D7198-FA0C-4D2F-944A-F359BA99EF4E}"/>
                  </a:ext>
                </a:extLst>
              </p:cNvPr>
              <p:cNvSpPr/>
              <p:nvPr/>
            </p:nvSpPr>
            <p:spPr>
              <a:xfrm>
                <a:off x="3259819" y="4418473"/>
                <a:ext cx="495994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𝒖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33D7198-FA0C-4D2F-944A-F359BA99EF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819" y="4418473"/>
                <a:ext cx="4959941" cy="461665"/>
              </a:xfrm>
              <a:prstGeom prst="rect">
                <a:avLst/>
              </a:prstGeom>
              <a:blipFill>
                <a:blip r:embed="rId9"/>
                <a:stretch>
                  <a:fillRect l="-196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CEDF11A9-0B50-4ED0-945E-7C6207982881}"/>
              </a:ext>
            </a:extLst>
          </p:cNvPr>
          <p:cNvGrpSpPr/>
          <p:nvPr/>
        </p:nvGrpSpPr>
        <p:grpSpPr>
          <a:xfrm>
            <a:off x="1574320" y="3697348"/>
            <a:ext cx="4310841" cy="437851"/>
            <a:chOff x="1618388" y="5592251"/>
            <a:chExt cx="4310841" cy="437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2C47E26-401A-4920-A5C5-EB7B46D21422}"/>
                    </a:ext>
                  </a:extLst>
                </p:cNvPr>
                <p:cNvSpPr/>
                <p:nvPr/>
              </p:nvSpPr>
              <p:spPr>
                <a:xfrm>
                  <a:off x="1618388" y="5629992"/>
                  <a:ext cx="3989200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02C47E26-401A-4920-A5C5-EB7B46D21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388" y="5629992"/>
                  <a:ext cx="3989200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上 15">
              <a:extLst>
                <a:ext uri="{FF2B5EF4-FFF2-40B4-BE49-F238E27FC236}">
                  <a16:creationId xmlns:a16="http://schemas.microsoft.com/office/drawing/2014/main" id="{56ED60AE-1E9E-4EC9-9953-DE3FFB4FF3A3}"/>
                </a:ext>
              </a:extLst>
            </p:cNvPr>
            <p:cNvSpPr/>
            <p:nvPr/>
          </p:nvSpPr>
          <p:spPr bwMode="auto">
            <a:xfrm>
              <a:off x="5675839" y="5592251"/>
              <a:ext cx="253390" cy="395484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432DEB-A4FD-4E34-909D-EC5CDC991FED}"/>
                  </a:ext>
                </a:extLst>
              </p:cNvPr>
              <p:cNvSpPr/>
              <p:nvPr/>
            </p:nvSpPr>
            <p:spPr>
              <a:xfrm>
                <a:off x="900202" y="5089694"/>
                <a:ext cx="781414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i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相交，或者当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多面体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时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ri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相交，则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/>
              </a:p>
              <a:p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39432DEB-A4FD-4E34-909D-EC5CDC991F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02" y="5089694"/>
                <a:ext cx="7814141" cy="1200329"/>
              </a:xfrm>
              <a:prstGeom prst="rect">
                <a:avLst/>
              </a:prstGeom>
              <a:blipFill>
                <a:blip r:embed="rId11"/>
                <a:stretch>
                  <a:fillRect l="-1248" t="-5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546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LASSO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的最优性条件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D2234EC-F009-422D-A0F7-B146F2BE9E44}"/>
                  </a:ext>
                </a:extLst>
              </p:cNvPr>
              <p:cNvSpPr txBox="1"/>
              <p:nvPr/>
            </p:nvSpPr>
            <p:spPr>
              <a:xfrm>
                <a:off x="656731" y="2040302"/>
                <a:ext cx="6480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是正则化参数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5D2234EC-F009-422D-A0F7-B146F2BE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31" y="2040302"/>
                <a:ext cx="6480720" cy="461665"/>
              </a:xfrm>
              <a:prstGeom prst="rect">
                <a:avLst/>
              </a:prstGeom>
              <a:blipFill>
                <a:blip r:embed="rId4"/>
                <a:stretch>
                  <a:fillRect l="-1505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A6844D7-1C91-4BB3-A092-776202A94F47}"/>
                  </a:ext>
                </a:extLst>
              </p:cNvPr>
              <p:cNvSpPr txBox="1"/>
              <p:nvPr/>
            </p:nvSpPr>
            <p:spPr>
              <a:xfrm>
                <a:off x="612663" y="1028671"/>
                <a:ext cx="82835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4.13.3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考虑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LASSO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正则化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最小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二乘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压缩感知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</a:p>
            </p:txBody>
          </p:sp>
        </mc:Choice>
        <mc:Fallback xmlns="">
          <p:sp>
            <p:nvSpPr>
              <p:cNvPr id="4" name="TextBox 5">
                <a:extLst>
                  <a:ext uri="{FF2B5EF4-FFF2-40B4-BE49-F238E27FC236}">
                    <a16:creationId xmlns:a16="http://schemas.microsoft.com/office/drawing/2014/main" id="{AA6844D7-1C91-4BB3-A092-776202A94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3" y="1028671"/>
                <a:ext cx="8283594" cy="461665"/>
              </a:xfrm>
              <a:prstGeom prst="rect">
                <a:avLst/>
              </a:prstGeom>
              <a:blipFill>
                <a:blip r:embed="rId5"/>
                <a:stretch>
                  <a:fillRect l="-1178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ECB887B-0E3C-4C23-AF50-06B1074C6FF9}"/>
                  </a:ext>
                </a:extLst>
              </p:cNvPr>
              <p:cNvSpPr txBox="1"/>
              <p:nvPr/>
            </p:nvSpPr>
            <p:spPr>
              <a:xfrm>
                <a:off x="1757321" y="1466961"/>
                <a:ext cx="5879558" cy="598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min</m:t>
                              </m:r>
                              <m: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box>
                                <m:box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box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𝑨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FECB887B-0E3C-4C23-AF50-06B1074C6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321" y="1466961"/>
                <a:ext cx="5879558" cy="59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A5AC5C-F4B6-409C-B4E4-4A159866A429}"/>
                  </a:ext>
                </a:extLst>
              </p:cNvPr>
              <p:cNvSpPr/>
              <p:nvPr/>
            </p:nvSpPr>
            <p:spPr>
              <a:xfrm>
                <a:off x="666981" y="3677315"/>
                <a:ext cx="49198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CA5AC5C-F4B6-409C-B4E4-4A159866A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81" y="3677315"/>
                <a:ext cx="4919808" cy="461665"/>
              </a:xfrm>
              <a:prstGeom prst="rect">
                <a:avLst/>
              </a:prstGeom>
              <a:blipFill>
                <a:blip r:embed="rId7"/>
                <a:stretch>
                  <a:fillRect l="-1859" t="-14474" r="-62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002B38-23D5-43F5-97F0-83C764C3D7BE}"/>
                  </a:ext>
                </a:extLst>
              </p:cNvPr>
              <p:cNvSpPr txBox="1"/>
              <p:nvPr/>
            </p:nvSpPr>
            <p:spPr>
              <a:xfrm>
                <a:off x="722066" y="2397897"/>
                <a:ext cx="6228565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修正的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符号函数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1}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[−1,1]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{−1}</m:t>
                              </m:r>
                            </m:e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D002B38-23D5-43F5-97F0-83C764C3D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66" y="2397897"/>
                <a:ext cx="6228565" cy="1367554"/>
              </a:xfrm>
              <a:prstGeom prst="rect">
                <a:avLst/>
              </a:prstGeom>
              <a:blipFill>
                <a:blip r:embed="rId8"/>
                <a:stretch>
                  <a:fillRect l="-2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FAD1C4-3CC5-4F39-A536-AC91B2106728}"/>
                  </a:ext>
                </a:extLst>
              </p:cNvPr>
              <p:cNvSpPr/>
              <p:nvPr/>
            </p:nvSpPr>
            <p:spPr>
              <a:xfrm>
                <a:off x="644945" y="4104559"/>
                <a:ext cx="547111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结论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是问题的最优解当且仅当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6FAD1C4-3CC5-4F39-A536-AC91B2106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45" y="4104559"/>
                <a:ext cx="5471113" cy="830997"/>
              </a:xfrm>
              <a:prstGeom prst="rect">
                <a:avLst/>
              </a:prstGeom>
              <a:blipFill>
                <a:blip r:embed="rId9"/>
                <a:stretch>
                  <a:fillRect l="-1784" t="-8029" r="-111" b="-10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978A9C-F1FF-4F29-A38A-6F63D4A3ECB4}"/>
              </a:ext>
            </a:extLst>
          </p:cNvPr>
          <p:cNvGrpSpPr/>
          <p:nvPr/>
        </p:nvGrpSpPr>
        <p:grpSpPr>
          <a:xfrm>
            <a:off x="3690651" y="4860358"/>
            <a:ext cx="3280773" cy="461665"/>
            <a:chOff x="3668617" y="5411207"/>
            <a:chExt cx="3280773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F477A87-26BF-488D-B644-25DB4C3C4C59}"/>
                    </a:ext>
                  </a:extLst>
                </p:cNvPr>
                <p:cNvSpPr/>
                <p:nvPr/>
              </p:nvSpPr>
              <p:spPr>
                <a:xfrm>
                  <a:off x="4070140" y="5411207"/>
                  <a:ext cx="28792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>
                      <a:solidFill>
                        <a:schemeClr val="tx1"/>
                      </a:solidFill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6F477A87-26BF-488D-B644-25DB4C3C4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0140" y="5411207"/>
                  <a:ext cx="2879250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171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箭头: 上下 9">
              <a:extLst>
                <a:ext uri="{FF2B5EF4-FFF2-40B4-BE49-F238E27FC236}">
                  <a16:creationId xmlns:a16="http://schemas.microsoft.com/office/drawing/2014/main" id="{1279BBA3-FBD9-414A-8D7A-11F7FE46A3BA}"/>
                </a:ext>
              </a:extLst>
            </p:cNvPr>
            <p:cNvSpPr/>
            <p:nvPr/>
          </p:nvSpPr>
          <p:spPr bwMode="auto">
            <a:xfrm>
              <a:off x="3668617" y="5475389"/>
              <a:ext cx="220337" cy="389788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D2A1DE-0484-43FB-8BCA-78888575014D}"/>
                  </a:ext>
                </a:extLst>
              </p:cNvPr>
              <p:cNvSpPr txBox="1"/>
              <p:nvPr/>
            </p:nvSpPr>
            <p:spPr>
              <a:xfrm>
                <a:off x="1826126" y="5211461"/>
                <a:ext cx="3992118" cy="13815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当</m:t>
                            </m:r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mr>
                        <m:m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[−1,1]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当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当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D2A1DE-0484-43FB-8BCA-788885750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126" y="5211461"/>
                <a:ext cx="3992118" cy="13815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69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EF92CE9-203D-4F05-B656-75D4DE91E6E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" t="4005" r="18407" b="50000"/>
          <a:stretch/>
        </p:blipFill>
        <p:spPr>
          <a:xfrm>
            <a:off x="5029036" y="2163461"/>
            <a:ext cx="3788378" cy="29589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软阈值算子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FC1F4F88-42A7-463D-BCEB-9FD19F75E11A}"/>
                  </a:ext>
                </a:extLst>
              </p:cNvPr>
              <p:cNvSpPr txBox="1"/>
              <p:nvPr/>
            </p:nvSpPr>
            <p:spPr>
              <a:xfrm>
                <a:off x="996796" y="1797279"/>
                <a:ext cx="64807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m:t>是已知向量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Box 4">
                <a:extLst>
                  <a:ext uri="{FF2B5EF4-FFF2-40B4-BE49-F238E27FC236}">
                    <a16:creationId xmlns:a16="http://schemas.microsoft.com/office/drawing/2014/main" id="{FC1F4F88-42A7-463D-BCEB-9FD19F75E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96" y="1797279"/>
                <a:ext cx="6480720" cy="461665"/>
              </a:xfrm>
              <a:prstGeom prst="rect">
                <a:avLst/>
              </a:prstGeom>
              <a:blipFill>
                <a:blip r:embed="rId5"/>
                <a:stretch>
                  <a:fillRect l="-1505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1F643899-11AA-42A8-929C-215E5654BAC8}"/>
                  </a:ext>
                </a:extLst>
              </p:cNvPr>
              <p:cNvSpPr txBox="1"/>
              <p:nvPr/>
            </p:nvSpPr>
            <p:spPr>
              <a:xfrm>
                <a:off x="1957457" y="1207668"/>
                <a:ext cx="5657767" cy="598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arg</m:t>
                    </m:r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min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 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box>
                              <m:box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zh-CN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2">
                <a:extLst>
                  <a:ext uri="{FF2B5EF4-FFF2-40B4-BE49-F238E27FC236}">
                    <a16:creationId xmlns:a16="http://schemas.microsoft.com/office/drawing/2014/main" id="{1F643899-11AA-42A8-929C-215E5654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57" y="1207668"/>
                <a:ext cx="5657767" cy="598434"/>
              </a:xfrm>
              <a:prstGeom prst="rect">
                <a:avLst/>
              </a:prstGeom>
              <a:blipFill>
                <a:blip r:embed="rId6"/>
                <a:stretch>
                  <a:fillRect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2E870C-0984-4A1D-95BC-E80E62AF4032}"/>
              </a:ext>
            </a:extLst>
          </p:cNvPr>
          <p:cNvSpPr txBox="1"/>
          <p:nvPr/>
        </p:nvSpPr>
        <p:spPr>
          <a:xfrm>
            <a:off x="1010634" y="974659"/>
            <a:ext cx="291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4.13.4 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考虑找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37F8B3-464C-4E68-AE8A-5578BB922209}"/>
                  </a:ext>
                </a:extLst>
              </p:cNvPr>
              <p:cNvSpPr/>
              <p:nvPr/>
            </p:nvSpPr>
            <p:spPr>
              <a:xfrm>
                <a:off x="1010634" y="2365912"/>
                <a:ext cx="4980274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结论：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是问题的最优解当且仅当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B37F8B3-464C-4E68-AE8A-5578BB922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34" y="2365912"/>
                <a:ext cx="4980274" cy="830997"/>
              </a:xfrm>
              <a:prstGeom prst="rect">
                <a:avLst/>
              </a:prstGeom>
              <a:blipFill>
                <a:blip r:embed="rId7"/>
                <a:stretch>
                  <a:fillRect l="-1958" t="-8088" b="-11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3AE5CB0F-F962-4C6B-8E4C-4B7D6AF1AD2A}"/>
              </a:ext>
            </a:extLst>
          </p:cNvPr>
          <p:cNvGrpSpPr/>
          <p:nvPr/>
        </p:nvGrpSpPr>
        <p:grpSpPr>
          <a:xfrm>
            <a:off x="1235565" y="3131475"/>
            <a:ext cx="3001591" cy="748997"/>
            <a:chOff x="1235565" y="3164526"/>
            <a:chExt cx="3001591" cy="748997"/>
          </a:xfrm>
        </p:grpSpPr>
        <p:sp>
          <p:nvSpPr>
            <p:cNvPr id="10" name="箭头: 上下 9">
              <a:extLst>
                <a:ext uri="{FF2B5EF4-FFF2-40B4-BE49-F238E27FC236}">
                  <a16:creationId xmlns:a16="http://schemas.microsoft.com/office/drawing/2014/main" id="{E72557CB-7297-4FB1-AD86-494970BF1FAD}"/>
                </a:ext>
              </a:extLst>
            </p:cNvPr>
            <p:cNvSpPr/>
            <p:nvPr/>
          </p:nvSpPr>
          <p:spPr bwMode="auto">
            <a:xfrm>
              <a:off x="2469543" y="3164526"/>
              <a:ext cx="237744" cy="364451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FC276CB-1C60-4518-814B-594991AC1713}"/>
                    </a:ext>
                  </a:extLst>
                </p:cNvPr>
                <p:cNvSpPr/>
                <p:nvPr/>
              </p:nvSpPr>
              <p:spPr>
                <a:xfrm>
                  <a:off x="1235565" y="3451858"/>
                  <a:ext cx="30015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sign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6FC276CB-1C60-4518-814B-594991AC17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565" y="3451858"/>
                  <a:ext cx="3001591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7225C769-AF93-478D-BCBE-326A895EFEB7}"/>
                  </a:ext>
                </a:extLst>
              </p:cNvPr>
              <p:cNvSpPr txBox="1"/>
              <p:nvPr/>
            </p:nvSpPr>
            <p:spPr>
              <a:xfrm>
                <a:off x="1145772" y="4938570"/>
                <a:ext cx="4167941" cy="1459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&gt;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|≤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当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&lt;−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𝜌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4">
                <a:extLst>
                  <a:ext uri="{FF2B5EF4-FFF2-40B4-BE49-F238E27FC236}">
                    <a16:creationId xmlns:a16="http://schemas.microsoft.com/office/drawing/2014/main" id="{7225C769-AF93-478D-BCBE-326A895E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72" y="4938570"/>
                <a:ext cx="4167941" cy="1459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3">
            <a:extLst>
              <a:ext uri="{FF2B5EF4-FFF2-40B4-BE49-F238E27FC236}">
                <a16:creationId xmlns:a16="http://schemas.microsoft.com/office/drawing/2014/main" id="{54FDDB30-69ED-4D8D-A5D0-9A72A22F4E99}"/>
              </a:ext>
            </a:extLst>
          </p:cNvPr>
          <p:cNvSpPr txBox="1"/>
          <p:nvPr/>
        </p:nvSpPr>
        <p:spPr>
          <a:xfrm>
            <a:off x="996796" y="4576058"/>
            <a:ext cx="2726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软阈值算子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6196BC0-457E-46DB-BE94-448E277325CB}"/>
              </a:ext>
            </a:extLst>
          </p:cNvPr>
          <p:cNvGrpSpPr/>
          <p:nvPr/>
        </p:nvGrpSpPr>
        <p:grpSpPr>
          <a:xfrm>
            <a:off x="1478416" y="3822752"/>
            <a:ext cx="3104598" cy="836176"/>
            <a:chOff x="1731807" y="3921905"/>
            <a:chExt cx="2442386" cy="836176"/>
          </a:xfrm>
        </p:grpSpPr>
        <p:sp>
          <p:nvSpPr>
            <p:cNvPr id="15" name="箭头: 上下 14">
              <a:extLst>
                <a:ext uri="{FF2B5EF4-FFF2-40B4-BE49-F238E27FC236}">
                  <a16:creationId xmlns:a16="http://schemas.microsoft.com/office/drawing/2014/main" id="{ACA15EB3-DFAF-4507-81DD-726B83838079}"/>
                </a:ext>
              </a:extLst>
            </p:cNvPr>
            <p:cNvSpPr/>
            <p:nvPr/>
          </p:nvSpPr>
          <p:spPr bwMode="auto">
            <a:xfrm>
              <a:off x="2486950" y="3921905"/>
              <a:ext cx="220337" cy="384671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1C86746-C556-4EC5-9677-357555007F1C}"/>
                    </a:ext>
                  </a:extLst>
                </p:cNvPr>
                <p:cNvSpPr/>
                <p:nvPr/>
              </p:nvSpPr>
              <p:spPr>
                <a:xfrm>
                  <a:off x="1731807" y="4263522"/>
                  <a:ext cx="2442386" cy="49455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=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r>
                    <a:rPr lang="en-US" altLang="zh-CN" sz="1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:r>
                    <a:rPr lang="zh-CN" altLang="en-US" sz="1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逐分量作用</a:t>
                  </a:r>
                  <a:r>
                    <a:rPr lang="en-US" altLang="zh-CN" sz="16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lang="zh-CN" altLang="en-US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1C86746-C556-4EC5-9677-357555007F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1807" y="4263522"/>
                  <a:ext cx="2442386" cy="494559"/>
                </a:xfrm>
                <a:prstGeom prst="rect">
                  <a:avLst/>
                </a:prstGeom>
                <a:blipFill>
                  <a:blip r:embed="rId10"/>
                  <a:stretch>
                    <a:fillRect t="-9877" b="-209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0EBAE32-8514-4532-83E6-FC28F2088762}"/>
                  </a:ext>
                </a:extLst>
              </p:cNvPr>
              <p:cNvSpPr/>
              <p:nvPr/>
            </p:nvSpPr>
            <p:spPr>
              <a:xfrm>
                <a:off x="5462689" y="5229354"/>
                <a:ext cx="3444585" cy="12617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软阈值算子是一元函数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box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的最小点</a:t>
                </a:r>
              </a:p>
            </p:txBody>
          </p:sp>
        </mc:Choice>
        <mc:Fallback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0EBAE32-8514-4532-83E6-FC28F2088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89" y="5229354"/>
                <a:ext cx="3444585" cy="1261756"/>
              </a:xfrm>
              <a:prstGeom prst="rect">
                <a:avLst/>
              </a:prstGeom>
              <a:blipFill>
                <a:blip r:embed="rId11"/>
                <a:stretch>
                  <a:fillRect l="-2655" t="-3865" b="-10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9297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扩展实值凸函数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07A076F-855F-4285-9B57-A99F5D4F61FB}"/>
                  </a:ext>
                </a:extLst>
              </p:cNvPr>
              <p:cNvSpPr txBox="1"/>
              <p:nvPr/>
            </p:nvSpPr>
            <p:spPr>
              <a:xfrm>
                <a:off x="639141" y="1707174"/>
                <a:ext cx="797604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 </a:t>
                </a:r>
                <a:r>
                  <a:rPr lang="en-US" altLang="zh-CN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4.13.1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上镜图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(epigraph)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如果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中的凸集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上的凸函数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上的投影是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上的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有效域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(effective domain)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07A076F-855F-4285-9B57-A99F5D4F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1" y="1707174"/>
                <a:ext cx="7976049" cy="1938992"/>
              </a:xfrm>
              <a:prstGeom prst="rect">
                <a:avLst/>
              </a:prstGeom>
              <a:blipFill>
                <a:blip r:embed="rId4"/>
                <a:stretch>
                  <a:fillRect l="-1223" t="-3459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9A934D-719E-498C-A31A-15631869B8A0}"/>
                  </a:ext>
                </a:extLst>
              </p:cNvPr>
              <p:cNvSpPr/>
              <p:nvPr/>
            </p:nvSpPr>
            <p:spPr>
              <a:xfrm>
                <a:off x="1154425" y="3698065"/>
                <a:ext cx="66749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∃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𝒓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epi</m:t>
                          </m:r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89A934D-719E-498C-A31A-15631869B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425" y="3698065"/>
                <a:ext cx="6674969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07D6EDE-C59F-47F3-AC7D-71793E83E40E}"/>
                  </a:ext>
                </a:extLst>
              </p:cNvPr>
              <p:cNvSpPr/>
              <p:nvPr/>
            </p:nvSpPr>
            <p:spPr>
              <a:xfrm>
                <a:off x="716653" y="4481509"/>
                <a:ext cx="78174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正常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假设：凸函数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07D6EDE-C59F-47F3-AC7D-71793E83E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53" y="4481509"/>
                <a:ext cx="7817461" cy="461665"/>
              </a:xfrm>
              <a:prstGeom prst="rect">
                <a:avLst/>
              </a:prstGeom>
              <a:blipFill>
                <a:blip r:embed="rId6"/>
                <a:stretch>
                  <a:fillRect l="-1092" t="-14474" r="-31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6C0D4A9B-FB7E-401E-BDF4-F60A6FD20B94}"/>
              </a:ext>
            </a:extLst>
          </p:cNvPr>
          <p:cNvSpPr/>
          <p:nvPr/>
        </p:nvSpPr>
        <p:spPr>
          <a:xfrm>
            <a:off x="1201007" y="5098311"/>
            <a:ext cx="7381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正常假设表明凸函数的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上镜图非空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，且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不含竖直线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9B299D-621E-4D92-B9F8-EE0EA373829B}"/>
              </a:ext>
            </a:extLst>
          </p:cNvPr>
          <p:cNvSpPr/>
          <p:nvPr/>
        </p:nvSpPr>
        <p:spPr>
          <a:xfrm>
            <a:off x="639140" y="1122588"/>
            <a:ext cx="75243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为了方便讨论次梯度和次微分，引入扩展值函数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519CA1-9B85-44F8-82AF-213C58D0873D}"/>
              </a:ext>
            </a:extLst>
          </p:cNvPr>
          <p:cNvSpPr/>
          <p:nvPr/>
        </p:nvSpPr>
        <p:spPr>
          <a:xfrm>
            <a:off x="1189985" y="5549858"/>
            <a:ext cx="7381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凸分析文献称满足正常假设的凸函数是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正常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凸函数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proper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convex function).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凸函数的扩展实值表示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4260C3-B7DC-4E31-A0FA-75AB64C94192}"/>
              </a:ext>
            </a:extLst>
          </p:cNvPr>
          <p:cNvGrpSpPr/>
          <p:nvPr/>
        </p:nvGrpSpPr>
        <p:grpSpPr>
          <a:xfrm>
            <a:off x="764005" y="1132537"/>
            <a:ext cx="6312501" cy="1305116"/>
            <a:chOff x="683210" y="1632326"/>
            <a:chExt cx="6312501" cy="1305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C057BE8-E9FD-4689-B6CC-87A7EB006ADF}"/>
                    </a:ext>
                  </a:extLst>
                </p:cNvPr>
                <p:cNvSpPr txBox="1"/>
                <p:nvPr/>
              </p:nvSpPr>
              <p:spPr>
                <a:xfrm>
                  <a:off x="683210" y="1632326"/>
                  <a:ext cx="63125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设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𝑓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在凸集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上是凸的，则其扩展值表示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0C057BE8-E9FD-4689-B6CC-87A7EB006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10" y="1632326"/>
                  <a:ext cx="631250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448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A6FD8A-F7B4-4FBC-B7F5-A4D65FE89A19}"/>
                    </a:ext>
                  </a:extLst>
                </p:cNvPr>
                <p:cNvSpPr txBox="1"/>
                <p:nvPr/>
              </p:nvSpPr>
              <p:spPr>
                <a:xfrm>
                  <a:off x="1575576" y="2021294"/>
                  <a:ext cx="3789640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zh-CN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如果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否则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A6FD8A-F7B4-4FBC-B7F5-A4D65FE89A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576" y="2021294"/>
                  <a:ext cx="3789640" cy="91614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139DB-D1DB-4FE8-BFE6-06D934888F90}"/>
                  </a:ext>
                </a:extLst>
              </p:cNvPr>
              <p:cNvSpPr txBox="1"/>
              <p:nvPr/>
            </p:nvSpPr>
            <p:spPr>
              <a:xfrm>
                <a:off x="785383" y="5259376"/>
                <a:ext cx="7962010" cy="1247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2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∪{+∞}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凸的</a:t>
                </a:r>
                <a:r>
                  <a:rPr lang="en-US" altLang="zh-CN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(convex)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和每个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,0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02139DB-D1DB-4FE8-BFE6-06D934888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383" y="5259376"/>
                <a:ext cx="7962010" cy="1247842"/>
              </a:xfrm>
              <a:prstGeom prst="rect">
                <a:avLst/>
              </a:prstGeom>
              <a:blipFill>
                <a:blip r:embed="rId6"/>
                <a:stretch>
                  <a:fillRect l="-1225" t="-53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4BB41636-E9A3-4FAD-A01B-E41920949F88}"/>
              </a:ext>
            </a:extLst>
          </p:cNvPr>
          <p:cNvGrpSpPr/>
          <p:nvPr/>
        </p:nvGrpSpPr>
        <p:grpSpPr>
          <a:xfrm>
            <a:off x="831211" y="2268318"/>
            <a:ext cx="3487493" cy="852368"/>
            <a:chOff x="831211" y="2268318"/>
            <a:chExt cx="3487493" cy="852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05B4166F-DEAE-4336-A8E7-4FFDA6504DC9}"/>
                    </a:ext>
                  </a:extLst>
                </p:cNvPr>
                <p:cNvSpPr/>
                <p:nvPr/>
              </p:nvSpPr>
              <p:spPr>
                <a:xfrm>
                  <a:off x="831211" y="2643248"/>
                  <a:ext cx="3487493" cy="4774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定义域是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，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dirty="0" err="1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dom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05B4166F-DEAE-4336-A8E7-4FFDA6504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11" y="2643248"/>
                  <a:ext cx="3487493" cy="477438"/>
                </a:xfrm>
                <a:prstGeom prst="rect">
                  <a:avLst/>
                </a:prstGeom>
                <a:blipFill>
                  <a:blip r:embed="rId7"/>
                  <a:stretch>
                    <a:fillRect l="-2622" t="-11538" b="-294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437E8906-743E-43F2-92BA-C2100C9EF4F4}"/>
                </a:ext>
              </a:extLst>
            </p:cNvPr>
            <p:cNvSpPr/>
            <p:nvPr/>
          </p:nvSpPr>
          <p:spPr bwMode="auto">
            <a:xfrm>
              <a:off x="2511846" y="2268318"/>
              <a:ext cx="275422" cy="295943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BF59E8E-1335-47A1-B67C-64633FC83663}"/>
              </a:ext>
            </a:extLst>
          </p:cNvPr>
          <p:cNvGrpSpPr/>
          <p:nvPr/>
        </p:nvGrpSpPr>
        <p:grpSpPr>
          <a:xfrm>
            <a:off x="763258" y="3236387"/>
            <a:ext cx="4405559" cy="1371294"/>
            <a:chOff x="683210" y="1632326"/>
            <a:chExt cx="4516864" cy="1371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817704-C239-462E-866F-C9667AE54F3C}"/>
                    </a:ext>
                  </a:extLst>
                </p:cNvPr>
                <p:cNvSpPr txBox="1"/>
                <p:nvPr/>
              </p:nvSpPr>
              <p:spPr>
                <a:xfrm>
                  <a:off x="683210" y="1632326"/>
                  <a:ext cx="4516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例子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定义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⊆</m:t>
                      </m:r>
                    </m:oMath>
                  </a14:m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的指示函数</a:t>
                  </a: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ED817704-C239-462E-866F-C9667AE54F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10" y="1632326"/>
                  <a:ext cx="4516864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216" t="-14474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C85FA4F-69A7-40EA-9D62-40BEAC989138}"/>
                    </a:ext>
                  </a:extLst>
                </p:cNvPr>
                <p:cNvSpPr txBox="1"/>
                <p:nvPr/>
              </p:nvSpPr>
              <p:spPr>
                <a:xfrm>
                  <a:off x="1290566" y="2087472"/>
                  <a:ext cx="3909508" cy="9161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如果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∞,</m:t>
                                  </m:r>
                                </m:e>
                                <m:e>
                                  <m: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否则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0C85FA4F-69A7-40EA-9D62-40BEAC989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66" y="2087472"/>
                  <a:ext cx="3909508" cy="91614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B3ECBD-6B6F-4A52-837E-00897E3C13A4}"/>
                  </a:ext>
                </a:extLst>
              </p:cNvPr>
              <p:cNvSpPr/>
              <p:nvPr/>
            </p:nvSpPr>
            <p:spPr>
              <a:xfrm>
                <a:off x="853245" y="4698558"/>
                <a:ext cx="5384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是凸函数当且仅当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是凸集</a:t>
                </a: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DB3ECBD-6B6F-4A52-837E-00897E3C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45" y="4698558"/>
                <a:ext cx="5384294" cy="461665"/>
              </a:xfrm>
              <a:prstGeom prst="rect">
                <a:avLst/>
              </a:prstGeom>
              <a:blipFill>
                <a:blip r:embed="rId10"/>
                <a:stretch>
                  <a:fillRect l="-1812" t="-14667" r="-79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008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99D7AF5-A528-47F9-9064-34C6E0E86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72" y="3603033"/>
            <a:ext cx="5840880" cy="3256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/>
              <p:nvPr/>
            </p:nvSpPr>
            <p:spPr>
              <a:xfrm>
                <a:off x="576254" y="947555"/>
                <a:ext cx="83310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4.13.2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称向量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𝒈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(−∞,+∞]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次梯度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subgradient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，如果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lang="zh-CN" alt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，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54" y="947555"/>
                <a:ext cx="8331020" cy="1200329"/>
              </a:xfrm>
              <a:prstGeom prst="rect">
                <a:avLst/>
              </a:prstGeom>
              <a:blipFill>
                <a:blip r:embed="rId5"/>
                <a:stretch>
                  <a:fillRect l="-1171" t="-5584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062BE2-82EB-4AA1-85DA-255CBB8B81D6}"/>
                  </a:ext>
                </a:extLst>
              </p:cNvPr>
              <p:cNvSpPr txBox="1"/>
              <p:nvPr/>
            </p:nvSpPr>
            <p:spPr>
              <a:xfrm>
                <a:off x="683210" y="2148861"/>
                <a:ext cx="83133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的次梯度的全体称作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次微分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(subdifferential)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处次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(subdifferentiable). 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9062BE2-82EB-4AA1-85DA-255CBB8B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0" y="2148861"/>
                <a:ext cx="8313392" cy="830997"/>
              </a:xfrm>
              <a:prstGeom prst="rect">
                <a:avLst/>
              </a:prstGeom>
              <a:blipFill>
                <a:blip r:embed="rId6"/>
                <a:stretch>
                  <a:fillRect l="-1100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C11CA432-92B5-43EB-9A6E-E2FA6487C0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210" y="5049109"/>
                <a:ext cx="4098110" cy="153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kumimoji="0" lang="zh-CN" altLang="en-US" sz="20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仿射函数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zh-CN" alt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的图形是凸集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非竖直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支撑超平面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kumimoji="0" lang="zh-CN" altLang="en-US" sz="2000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 Box 3">
                <a:extLst>
                  <a:ext uri="{FF2B5EF4-FFF2-40B4-BE49-F238E27FC236}">
                    <a16:creationId xmlns:a16="http://schemas.microsoft.com/office/drawing/2014/main" id="{C11CA432-92B5-43EB-9A6E-E2FA6487C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210" y="5049109"/>
                <a:ext cx="4098110" cy="1535100"/>
              </a:xfrm>
              <a:prstGeom prst="rect">
                <a:avLst/>
              </a:prstGeom>
              <a:blipFill>
                <a:blip r:embed="rId7"/>
                <a:stretch>
                  <a:fillRect l="-1488" t="-2778" b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987040-4D6F-44BC-9721-A3D731620269}"/>
                  </a:ext>
                </a:extLst>
              </p:cNvPr>
              <p:cNvSpPr txBox="1"/>
              <p:nvPr/>
            </p:nvSpPr>
            <p:spPr>
              <a:xfrm>
                <a:off x="783512" y="3337386"/>
                <a:ext cx="7467193" cy="518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𝒈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,−1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，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epi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C987040-4D6F-44BC-9721-A3D73162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12" y="3337386"/>
                <a:ext cx="7467193" cy="518347"/>
              </a:xfrm>
              <a:prstGeom prst="rect">
                <a:avLst/>
              </a:prstGeom>
              <a:blipFill>
                <a:blip r:embed="rId8"/>
                <a:stretch>
                  <a:fillRect t="-4651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3">
                <a:extLst>
                  <a:ext uri="{FF2B5EF4-FFF2-40B4-BE49-F238E27FC236}">
                    <a16:creationId xmlns:a16="http://schemas.microsoft.com/office/drawing/2014/main" id="{9BD5B43F-6E5A-4D32-B553-8DDDC25E4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1758" y="4056764"/>
                <a:ext cx="29189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处的次梯度，</a:t>
                </a:r>
              </a:p>
            </p:txBody>
          </p:sp>
        </mc:Choice>
        <mc:Fallback xmlns="">
          <p:sp>
            <p:nvSpPr>
              <p:cNvPr id="12" name="Text Box 3">
                <a:extLst>
                  <a:ext uri="{FF2B5EF4-FFF2-40B4-BE49-F238E27FC236}">
                    <a16:creationId xmlns:a16="http://schemas.microsoft.com/office/drawing/2014/main" id="{9BD5B43F-6E5A-4D32-B553-8DDDC25E4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1758" y="4056764"/>
                <a:ext cx="2918947" cy="400110"/>
              </a:xfrm>
              <a:prstGeom prst="rect">
                <a:avLst/>
              </a:prstGeom>
              <a:blipFill>
                <a:blip r:embed="rId9"/>
                <a:stretch>
                  <a:fillRect l="-209" t="-10606" r="-2092" b="-2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94E100C8-1FD5-410F-943A-10FDE348A4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1758" y="4500432"/>
                <a:ext cx="291894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处的唯一次梯度</a:t>
                </a:r>
              </a:p>
            </p:txBody>
          </p:sp>
        </mc:Choice>
        <mc:Fallback xmlns="">
          <p:sp>
            <p:nvSpPr>
              <p:cNvPr id="13" name="Text Box 3">
                <a:extLst>
                  <a:ext uri="{FF2B5EF4-FFF2-40B4-BE49-F238E27FC236}">
                    <a16:creationId xmlns:a16="http://schemas.microsoft.com/office/drawing/2014/main" id="{94E100C8-1FD5-410F-943A-10FDE348A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1758" y="4500432"/>
                <a:ext cx="2918947" cy="400110"/>
              </a:xfrm>
              <a:prstGeom prst="rect">
                <a:avLst/>
              </a:prstGeom>
              <a:blipFill>
                <a:blip r:embed="rId10"/>
                <a:stretch>
                  <a:fillRect l="-209" t="-10606" b="-227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4278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BBA80F73-CD0B-4A24-AF63-F96A3EE6C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134" y="3174819"/>
            <a:ext cx="6173731" cy="2521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2529D6-17E6-4FD4-BAF8-AC972BDFD7D4}"/>
                  </a:ext>
                </a:extLst>
              </p:cNvPr>
              <p:cNvSpPr txBox="1"/>
              <p:nvPr/>
            </p:nvSpPr>
            <p:spPr>
              <a:xfrm>
                <a:off x="1576538" y="5611268"/>
                <a:ext cx="3941785" cy="9592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[−1, 1]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32529D6-17E6-4FD4-BAF8-AC972BDFD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538" y="5611268"/>
                <a:ext cx="3941785" cy="959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次梯度与可微性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/>
              <p:nvPr/>
            </p:nvSpPr>
            <p:spPr>
              <a:xfrm>
                <a:off x="664389" y="1355179"/>
                <a:ext cx="746719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4.13.1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凸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可微的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∇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)∈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1" i="1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chemeClr val="tx1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反之，如果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次梯度唯一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处可微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D7A63D-2990-4356-87C1-8408A1C42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89" y="1355179"/>
                <a:ext cx="7467193" cy="1200329"/>
              </a:xfrm>
              <a:prstGeom prst="rect">
                <a:avLst/>
              </a:prstGeom>
              <a:blipFill>
                <a:blip r:embed="rId6"/>
                <a:stretch>
                  <a:fillRect l="-1306" t="-5584" r="-327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394B8ED2-6599-47EB-8B85-A4297F21CA5C}"/>
              </a:ext>
            </a:extLst>
          </p:cNvPr>
          <p:cNvGrpSpPr/>
          <p:nvPr/>
        </p:nvGrpSpPr>
        <p:grpSpPr>
          <a:xfrm>
            <a:off x="647270" y="2678399"/>
            <a:ext cx="3616258" cy="473364"/>
            <a:chOff x="647270" y="2678399"/>
            <a:chExt cx="3616258" cy="4733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E3DBB9D-F059-481D-9835-B797CD66BAD4}"/>
                </a:ext>
              </a:extLst>
            </p:cNvPr>
            <p:cNvSpPr txBox="1"/>
            <p:nvPr/>
          </p:nvSpPr>
          <p:spPr>
            <a:xfrm>
              <a:off x="647270" y="2690098"/>
              <a:ext cx="20849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例</a:t>
              </a:r>
              <a:r>
                <a:rPr lang="en-US" altLang="zh-CN" dirty="0">
                  <a:solidFill>
                    <a:srgbClr val="0070C0"/>
                  </a:solidFill>
                  <a:latin typeface="+mj-lt"/>
                  <a:ea typeface="黑体" panose="02010609060101010101" pitchFamily="49" charset="-122"/>
                </a:rPr>
                <a:t>4.13.1</a:t>
              </a:r>
              <a:endPara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B46E03A-7ED7-45B7-ACEE-B99E27BCABB7}"/>
                    </a:ext>
                  </a:extLst>
                </p:cNvPr>
                <p:cNvSpPr txBox="1"/>
                <p:nvPr/>
              </p:nvSpPr>
              <p:spPr>
                <a:xfrm>
                  <a:off x="2047064" y="2678399"/>
                  <a:ext cx="22164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i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 )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+mj-lt"/>
                      <a:ea typeface="黑体" panose="02010609060101010101" pitchFamily="49" charset="-122"/>
                    </a:rPr>
                    <a:t>, </a:t>
                  </a:r>
                  <a:endPara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DB46E03A-7ED7-45B7-ACEE-B99E27BCA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7064" y="2678399"/>
                  <a:ext cx="221646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4408"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24317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4592216-0696-4E2A-A8F7-DA7F9502F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13" y="1398756"/>
            <a:ext cx="7633699" cy="23118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次梯度的例子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824DA8-7F83-4D0A-AB2C-DBC442C87B30}"/>
                  </a:ext>
                </a:extLst>
              </p:cNvPr>
              <p:cNvSpPr txBox="1"/>
              <p:nvPr/>
            </p:nvSpPr>
            <p:spPr>
              <a:xfrm>
                <a:off x="647270" y="1026548"/>
                <a:ext cx="4442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latin typeface="+mj-lt"/>
                    <a:ea typeface="黑体" panose="02010609060101010101" pitchFamily="49" charset="-122"/>
                  </a:rPr>
                  <a:t>4.13.1 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  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4824DA8-7F83-4D0A-AB2C-DBC442C87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0" y="1026548"/>
                <a:ext cx="4442523" cy="461665"/>
              </a:xfrm>
              <a:prstGeom prst="rect">
                <a:avLst/>
              </a:prstGeom>
              <a:blipFill>
                <a:blip r:embed="rId5"/>
                <a:stretch>
                  <a:fillRect l="-2058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037778-28FF-49DD-95CA-C2828E2C9D1F}"/>
                  </a:ext>
                </a:extLst>
              </p:cNvPr>
              <p:cNvSpPr txBox="1"/>
              <p:nvPr/>
            </p:nvSpPr>
            <p:spPr>
              <a:xfrm>
                <a:off x="880251" y="5226311"/>
                <a:ext cx="2407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iii)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 </a:t>
                </a:r>
                <a:endParaRPr lang="zh-CN" altLang="en-US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C037778-28FF-49DD-95CA-C2828E2C9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51" y="5226311"/>
                <a:ext cx="2407480" cy="461665"/>
              </a:xfrm>
              <a:prstGeom prst="rect">
                <a:avLst/>
              </a:prstGeom>
              <a:blipFill>
                <a:blip r:embed="rId6"/>
                <a:stretch>
                  <a:fillRect l="-379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376F1B40-97FB-46D5-8F2D-FD0F9784457A}"/>
              </a:ext>
            </a:extLst>
          </p:cNvPr>
          <p:cNvGrpSpPr/>
          <p:nvPr/>
        </p:nvGrpSpPr>
        <p:grpSpPr>
          <a:xfrm>
            <a:off x="1053504" y="3762870"/>
            <a:ext cx="7770845" cy="1367554"/>
            <a:chOff x="800113" y="1328139"/>
            <a:chExt cx="7770845" cy="1367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36D33B8-105C-4D64-A9B9-FE12595F7379}"/>
                    </a:ext>
                  </a:extLst>
                </p:cNvPr>
                <p:cNvSpPr txBox="1"/>
                <p:nvPr/>
              </p:nvSpPr>
              <p:spPr>
                <a:xfrm>
                  <a:off x="800113" y="1838267"/>
                  <a:ext cx="286437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 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036D33B8-105C-4D64-A9B9-FE12595F73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13" y="1838267"/>
                  <a:ext cx="2864374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830" t="-26230" r="-5745" b="-475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23421CF-0CF6-4CCD-9CBD-A087FFA6B28A}"/>
                    </a:ext>
                  </a:extLst>
                </p:cNvPr>
                <p:cNvSpPr txBox="1"/>
                <p:nvPr/>
              </p:nvSpPr>
              <p:spPr>
                <a:xfrm>
                  <a:off x="3664487" y="1328139"/>
                  <a:ext cx="4906471" cy="1367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[−1,1]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{−1}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23421CF-0CF6-4CCD-9CBD-A087FFA6B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487" y="1328139"/>
                  <a:ext cx="4906471" cy="1367554"/>
                </a:xfrm>
                <a:prstGeom prst="rect">
                  <a:avLst/>
                </a:prstGeom>
                <a:blipFill>
                  <a:blip r:embed="rId8"/>
                  <a:stretch>
                    <a:fillRect l="-6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84EE7B-1DB7-4D0E-A616-D7E0F2255ADC}"/>
                  </a:ext>
                </a:extLst>
              </p:cNvPr>
              <p:cNvSpPr txBox="1"/>
              <p:nvPr/>
            </p:nvSpPr>
            <p:spPr>
              <a:xfrm>
                <a:off x="3287731" y="5182693"/>
                <a:ext cx="4728154" cy="1367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d>
                                              <m:dPr>
                                                <m:begChr m:val="‖"/>
                                                <m:endChr m:val="‖"/>
                                                <m:ctrlPr>
                                                  <a:rPr lang="en-US" altLang="zh-CN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b="1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𝒙</m:t>
                                                </m:r>
                                              </m:e>
                                            </m:d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: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d>
                                          <m:dPr>
                                            <m:begChr m:val="‖"/>
                                            <m:endChr m:val="‖"/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𝒈</m:t>
                                            </m:r>
                                          </m:e>
                                        </m:d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≤1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984EE7B-1DB7-4D0E-A616-D7E0F22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31" y="5182693"/>
                <a:ext cx="4728154" cy="1367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3043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次微分的性质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F2C296-A555-443A-B1EE-5924F38B3B66}"/>
                  </a:ext>
                </a:extLst>
              </p:cNvPr>
              <p:cNvSpPr txBox="1"/>
              <p:nvPr/>
            </p:nvSpPr>
            <p:spPr>
              <a:xfrm>
                <a:off x="683210" y="1178039"/>
                <a:ext cx="7927390" cy="1738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4.12.2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是凸函数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那么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闭凸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∅.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ri</m:t>
                    </m:r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dom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非空，这时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沿方向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的方向导数存在，并且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;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</m:e>
                      </m:fun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CF2C296-A555-443A-B1EE-5924F38B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0" y="1178039"/>
                <a:ext cx="7927390" cy="1738809"/>
              </a:xfrm>
              <a:prstGeom prst="rect">
                <a:avLst/>
              </a:prstGeom>
              <a:blipFill>
                <a:blip r:embed="rId4"/>
                <a:stretch>
                  <a:fillRect l="-1153" t="-3860" b="-2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3ED6CF-1F12-451B-A3C3-06154504A7B2}"/>
                  </a:ext>
                </a:extLst>
              </p:cNvPr>
              <p:cNvSpPr txBox="1"/>
              <p:nvPr/>
            </p:nvSpPr>
            <p:spPr>
              <a:xfrm>
                <a:off x="683210" y="3110156"/>
                <a:ext cx="79273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最后</a:t>
                </a:r>
                <a14:m>
                  <m:oMath xmlns:m="http://schemas.openxmlformats.org/officeDocument/2006/math">
                    <m:r>
                      <a:rPr lang="zh-CN" alt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是非空有界闭凸集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int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dom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此时对每个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𝒅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;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有限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C3ED6CF-1F12-451B-A3C3-06154504A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0" y="3110156"/>
                <a:ext cx="7927390" cy="830997"/>
              </a:xfrm>
              <a:prstGeom prst="rect">
                <a:avLst/>
              </a:prstGeom>
              <a:blipFill>
                <a:blip r:embed="rId5"/>
                <a:stretch>
                  <a:fillRect l="-1153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9850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非次可微的例子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4AB5CE-9EDC-4C4E-848E-1BEDF4AF1465}"/>
              </a:ext>
            </a:extLst>
          </p:cNvPr>
          <p:cNvSpPr txBox="1"/>
          <p:nvPr/>
        </p:nvSpPr>
        <p:spPr>
          <a:xfrm>
            <a:off x="647271" y="1191803"/>
            <a:ext cx="1567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4.13.2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8C5023-836A-4598-973A-AE5683B685A5}"/>
                  </a:ext>
                </a:extLst>
              </p:cNvPr>
              <p:cNvSpPr txBox="1"/>
              <p:nvPr/>
            </p:nvSpPr>
            <p:spPr>
              <a:xfrm>
                <a:off x="951863" y="2200898"/>
                <a:ext cx="3421829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68C5023-836A-4598-973A-AE5683B68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3" y="2200898"/>
                <a:ext cx="3421829" cy="823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61601F2-9BDF-4F6C-B0F1-5783BB50BBE2}"/>
                  </a:ext>
                </a:extLst>
              </p:cNvPr>
              <p:cNvSpPr/>
              <p:nvPr/>
            </p:nvSpPr>
            <p:spPr>
              <a:xfrm>
                <a:off x="4450813" y="1598677"/>
                <a:ext cx="1837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dom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61601F2-9BDF-4F6C-B0F1-5783BB50B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813" y="1598677"/>
                <a:ext cx="1837746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8A032E-96F4-40C7-BA08-74D6767D7E00}"/>
                  </a:ext>
                </a:extLst>
              </p:cNvPr>
              <p:cNvSpPr txBox="1"/>
              <p:nvPr/>
            </p:nvSpPr>
            <p:spPr>
              <a:xfrm>
                <a:off x="327795" y="3815274"/>
                <a:ext cx="4669963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  <m:r>
                                <a:rPr lang="zh-CN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∞,   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8A032E-96F4-40C7-BA08-74D6767D7E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5" y="3815274"/>
                <a:ext cx="4669963" cy="823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4DD659-8A48-4835-9664-AB84273D96BB}"/>
                  </a:ext>
                </a:extLst>
              </p:cNvPr>
              <p:cNvSpPr/>
              <p:nvPr/>
            </p:nvSpPr>
            <p:spPr>
              <a:xfrm>
                <a:off x="4506191" y="3210057"/>
                <a:ext cx="1837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dom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14DD659-8A48-4835-9664-AB84273D9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191" y="3210057"/>
                <a:ext cx="1837746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CD6D3F-1F6E-46EE-9AA9-59A31748E6C7}"/>
                  </a:ext>
                </a:extLst>
              </p:cNvPr>
              <p:cNvSpPr txBox="1"/>
              <p:nvPr/>
            </p:nvSpPr>
            <p:spPr>
              <a:xfrm>
                <a:off x="951863" y="5076349"/>
                <a:ext cx="49201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两个函数的上镜图在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(0)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处的</a:t>
                </a:r>
                <a:endParaRPr lang="en-US" altLang="zh-CN" dirty="0">
                  <a:solidFill>
                    <a:schemeClr val="tx1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唯一支撑超平面是</a:t>
                </a:r>
                <a:r>
                  <a:rPr lang="zh-CN" altLang="en-US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竖直的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rgbClr val="C0000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FCD6D3F-1F6E-46EE-9AA9-59A31748E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63" y="5076349"/>
                <a:ext cx="4920127" cy="830997"/>
              </a:xfrm>
              <a:prstGeom prst="rect">
                <a:avLst/>
              </a:prstGeom>
              <a:blipFill>
                <a:blip r:embed="rId9"/>
                <a:stretch>
                  <a:fillRect l="-1859" t="-8088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F11B07-F693-4953-98D2-1D021CDE9937}"/>
                  </a:ext>
                </a:extLst>
              </p:cNvPr>
              <p:cNvSpPr txBox="1"/>
              <p:nvPr/>
            </p:nvSpPr>
            <p:spPr>
              <a:xfrm>
                <a:off x="4450813" y="2195865"/>
                <a:ext cx="3730804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𝜕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0},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FF11B07-F693-4953-98D2-1D021CDE9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813" y="2195865"/>
                <a:ext cx="3730804" cy="8238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52D58B-7A0C-4F99-A099-AFE0D7679416}"/>
                  </a:ext>
                </a:extLst>
              </p:cNvPr>
              <p:cNvSpPr txBox="1"/>
              <p:nvPr/>
            </p:nvSpPr>
            <p:spPr>
              <a:xfrm>
                <a:off x="4318609" y="3624296"/>
                <a:ext cx="4251810" cy="11396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𝜕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rad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∅</m:t>
                                </m:r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</m:e>
                              <m:e>
                                <m:r>
                                  <a:rPr lang="zh-CN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52D58B-7A0C-4F99-A099-AFE0D7679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609" y="3624296"/>
                <a:ext cx="4251810" cy="113967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5C13C72-58E1-4DE2-9126-7707FD56E0D5}"/>
                  </a:ext>
                </a:extLst>
              </p:cNvPr>
              <p:cNvSpPr/>
              <p:nvPr/>
            </p:nvSpPr>
            <p:spPr>
              <a:xfrm>
                <a:off x="1867355" y="1203878"/>
                <a:ext cx="59105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以下函数是凸的，并且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𝜕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5C13C72-58E1-4DE2-9126-7707FD56E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355" y="1203878"/>
                <a:ext cx="5910551" cy="461665"/>
              </a:xfrm>
              <a:prstGeom prst="rect">
                <a:avLst/>
              </a:prstGeom>
              <a:blipFill>
                <a:blip r:embed="rId12"/>
                <a:stretch>
                  <a:fillRect l="-154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862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凸集指示函数的次微分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824DA8-7F83-4D0A-AB2C-DBC442C87B30}"/>
              </a:ext>
            </a:extLst>
          </p:cNvPr>
          <p:cNvSpPr txBox="1"/>
          <p:nvPr/>
        </p:nvSpPr>
        <p:spPr>
          <a:xfrm>
            <a:off x="647270" y="1191803"/>
            <a:ext cx="7633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命题</a:t>
            </a:r>
            <a:r>
              <a:rPr lang="en-US" altLang="zh-CN" dirty="0">
                <a:solidFill>
                  <a:srgbClr val="0070C0"/>
                </a:solidFill>
                <a:latin typeface="+mj-lt"/>
                <a:ea typeface="黑体" panose="02010609060101010101" pitchFamily="49" charset="-122"/>
              </a:rPr>
              <a:t>4.13.3</a:t>
            </a:r>
            <a:endParaRPr lang="zh-CN" altLang="en-US" dirty="0">
              <a:solidFill>
                <a:schemeClr val="tx1"/>
              </a:solidFill>
              <a:latin typeface="+mj-lt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B905AF-CDD7-4A2C-80A4-3F09596CFD39}"/>
                  </a:ext>
                </a:extLst>
              </p:cNvPr>
              <p:cNvSpPr txBox="1"/>
              <p:nvPr/>
            </p:nvSpPr>
            <p:spPr>
              <a:xfrm>
                <a:off x="2121869" y="1191803"/>
                <a:ext cx="59975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是非空凸集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B905AF-CDD7-4A2C-80A4-3F09596C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69" y="1191803"/>
                <a:ext cx="5997562" cy="461665"/>
              </a:xfrm>
              <a:prstGeom prst="rect">
                <a:avLst/>
              </a:prstGeom>
              <a:blipFill>
                <a:blip r:embed="rId4"/>
                <a:stretch>
                  <a:fillRect l="-152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0B1E0C-B744-41CB-A540-EB2573A9E55F}"/>
                  </a:ext>
                </a:extLst>
              </p:cNvPr>
              <p:cNvSpPr txBox="1"/>
              <p:nvPr/>
            </p:nvSpPr>
            <p:spPr>
              <a:xfrm>
                <a:off x="928263" y="1575714"/>
                <a:ext cx="4090815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如果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∞,</m:t>
                                </m:r>
                              </m:e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否则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30B1E0C-B744-41CB-A540-EB2573A9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63" y="1575714"/>
                <a:ext cx="4090815" cy="9161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>
            <a:extLst>
              <a:ext uri="{FF2B5EF4-FFF2-40B4-BE49-F238E27FC236}">
                <a16:creationId xmlns:a16="http://schemas.microsoft.com/office/drawing/2014/main" id="{BA81D312-F670-440B-A4A8-E78F248B9E4B}"/>
              </a:ext>
            </a:extLst>
          </p:cNvPr>
          <p:cNvSpPr/>
          <p:nvPr/>
        </p:nvSpPr>
        <p:spPr>
          <a:xfrm>
            <a:off x="4734881" y="1834417"/>
            <a:ext cx="1569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是凸函数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8C38AF-3DB9-417A-98F4-8489142A1A44}"/>
              </a:ext>
            </a:extLst>
          </p:cNvPr>
          <p:cNvGrpSpPr/>
          <p:nvPr/>
        </p:nvGrpSpPr>
        <p:grpSpPr>
          <a:xfrm>
            <a:off x="553125" y="2472084"/>
            <a:ext cx="5580043" cy="933717"/>
            <a:chOff x="553125" y="2472084"/>
            <a:chExt cx="5580043" cy="9337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2BBD78E-5C77-4DAC-A906-2B959B67F21B}"/>
                    </a:ext>
                  </a:extLst>
                </p:cNvPr>
                <p:cNvSpPr/>
                <p:nvPr/>
              </p:nvSpPr>
              <p:spPr>
                <a:xfrm>
                  <a:off x="798144" y="2472084"/>
                  <a:ext cx="291515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𝒈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𝜕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当且仅当</a:t>
                  </a: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A2BBD78E-5C77-4DAC-A906-2B959B67F2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144" y="2472084"/>
                  <a:ext cx="2915157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37" t="-14667" r="-2301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0A2AA9F-DF80-4801-A37F-7B3BBBB7DA41}"/>
                    </a:ext>
                  </a:extLst>
                </p:cNvPr>
                <p:cNvSpPr/>
                <p:nvPr/>
              </p:nvSpPr>
              <p:spPr>
                <a:xfrm>
                  <a:off x="553125" y="2944136"/>
                  <a:ext cx="5580043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zh-CN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∀</m:t>
                      </m:r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0A2AA9F-DF80-4801-A37F-7B3BBBB7D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25" y="2944136"/>
                  <a:ext cx="558004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88FCBA4-5765-451C-93E0-C1329EE94246}"/>
              </a:ext>
            </a:extLst>
          </p:cNvPr>
          <p:cNvGrpSpPr/>
          <p:nvPr/>
        </p:nvGrpSpPr>
        <p:grpSpPr>
          <a:xfrm>
            <a:off x="1056172" y="3423233"/>
            <a:ext cx="3345916" cy="1059589"/>
            <a:chOff x="1056172" y="3423233"/>
            <a:chExt cx="3345916" cy="105958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B270036F-71E2-4BE2-9909-3E777A70C8ED}"/>
                </a:ext>
              </a:extLst>
            </p:cNvPr>
            <p:cNvGrpSpPr/>
            <p:nvPr/>
          </p:nvGrpSpPr>
          <p:grpSpPr>
            <a:xfrm>
              <a:off x="1938968" y="3423233"/>
              <a:ext cx="1714288" cy="597923"/>
              <a:chOff x="3558448" y="4150347"/>
              <a:chExt cx="1714288" cy="597923"/>
            </a:xfrm>
          </p:grpSpPr>
          <p:sp>
            <p:nvSpPr>
              <p:cNvPr id="15" name="箭头: 下 14">
                <a:extLst>
                  <a:ext uri="{FF2B5EF4-FFF2-40B4-BE49-F238E27FC236}">
                    <a16:creationId xmlns:a16="http://schemas.microsoft.com/office/drawing/2014/main" id="{E55566F0-17F3-4761-BB34-9DE82163F001}"/>
                  </a:ext>
                </a:extLst>
              </p:cNvPr>
              <p:cNvSpPr/>
              <p:nvPr/>
            </p:nvSpPr>
            <p:spPr bwMode="auto">
              <a:xfrm>
                <a:off x="3558448" y="4175393"/>
                <a:ext cx="297456" cy="572877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3E46BA2-3F0C-4B16-BE3B-4E0EA31B8F4C}"/>
                      </a:ext>
                    </a:extLst>
                  </p:cNvPr>
                  <p:cNvSpPr/>
                  <p:nvPr/>
                </p:nvSpPr>
                <p:spPr>
                  <a:xfrm>
                    <a:off x="4071638" y="4150347"/>
                    <a:ext cx="120109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∀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93E46BA2-3F0C-4B16-BE3B-4E0EA31B8F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1638" y="4150347"/>
                    <a:ext cx="1201098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B2DD973-35B5-40AC-978F-8A7D154535B5}"/>
                    </a:ext>
                  </a:extLst>
                </p:cNvPr>
                <p:cNvSpPr/>
                <p:nvPr/>
              </p:nvSpPr>
              <p:spPr>
                <a:xfrm>
                  <a:off x="1056172" y="4021157"/>
                  <a:ext cx="334591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zh-CN" altLang="en-US" dirty="0">
                      <a:solidFill>
                        <a:srgbClr val="7030A0"/>
                      </a:solidFill>
                    </a:rPr>
                    <a:t> </a:t>
                  </a:r>
                  <a:r>
                    <a:rPr lang="zh-CN" altLang="en-US" dirty="0">
                      <a:solidFill>
                        <a:srgbClr val="7030A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且</a:t>
                  </a:r>
                  <a14:m>
                    <m:oMath xmlns:m="http://schemas.openxmlformats.org/officeDocument/2006/math">
                      <m:r>
                        <a:rPr lang="en-US" altLang="zh-CN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≥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𝒈</m:t>
                          </m:r>
                          <m:r>
                            <a:rPr lang="zh-CN" alt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，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  <m:r>
                            <a:rPr lang="en-US" altLang="zh-CN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endPara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BB2DD973-35B5-40AC-978F-8A7D154535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172" y="4021157"/>
                  <a:ext cx="3345916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4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9671E26-6317-4446-8E19-1460A6B24A10}"/>
              </a:ext>
            </a:extLst>
          </p:cNvPr>
          <p:cNvGrpSpPr/>
          <p:nvPr/>
        </p:nvGrpSpPr>
        <p:grpSpPr>
          <a:xfrm>
            <a:off x="1305717" y="4460700"/>
            <a:ext cx="1626086" cy="1089715"/>
            <a:chOff x="1305717" y="4460700"/>
            <a:chExt cx="1626086" cy="1089715"/>
          </a:xfrm>
        </p:grpSpPr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21937C87-04DA-4892-8BE5-AC4F97ADD64F}"/>
                </a:ext>
              </a:extLst>
            </p:cNvPr>
            <p:cNvSpPr/>
            <p:nvPr/>
          </p:nvSpPr>
          <p:spPr bwMode="auto">
            <a:xfrm>
              <a:off x="1938968" y="4460700"/>
              <a:ext cx="297456" cy="57287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2C168AB-6001-4CDC-9BB8-9381521FB3D4}"/>
                    </a:ext>
                  </a:extLst>
                </p:cNvPr>
                <p:cNvSpPr/>
                <p:nvPr/>
              </p:nvSpPr>
              <p:spPr>
                <a:xfrm>
                  <a:off x="1305717" y="5088750"/>
                  <a:ext cx="162608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2C168AB-6001-4CDC-9BB8-9381521FB3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5717" y="5088750"/>
                  <a:ext cx="1626086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CADFA76-07D0-42DD-A975-F8E46BD9F57B}"/>
                  </a:ext>
                </a:extLst>
              </p:cNvPr>
              <p:cNvSpPr/>
              <p:nvPr/>
            </p:nvSpPr>
            <p:spPr>
              <a:xfrm>
                <a:off x="876689" y="5815341"/>
                <a:ext cx="2847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结论</a:t>
                </a:r>
                <a:r>
                  <a:rPr lang="zh-CN" altLang="en-US" dirty="0">
                    <a:solidFill>
                      <a:schemeClr val="tx1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𝜕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altLang="zh-CN" dirty="0"/>
                  <a:t>=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CADFA76-07D0-42DD-A975-F8E46BD9F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9" y="5815341"/>
                <a:ext cx="2847703" cy="461665"/>
              </a:xfrm>
              <a:prstGeom prst="rect">
                <a:avLst/>
              </a:prstGeom>
              <a:blipFill>
                <a:blip r:embed="rId11"/>
                <a:stretch>
                  <a:fillRect l="-3426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AEB95916-31F2-4E58-8220-BBA44D0BF5B3}"/>
              </a:ext>
            </a:extLst>
          </p:cNvPr>
          <p:cNvGrpSpPr/>
          <p:nvPr/>
        </p:nvGrpSpPr>
        <p:grpSpPr>
          <a:xfrm>
            <a:off x="4338314" y="3460885"/>
            <a:ext cx="4469850" cy="943144"/>
            <a:chOff x="4338314" y="3460885"/>
            <a:chExt cx="4469850" cy="943144"/>
          </a:xfrm>
        </p:grpSpPr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0016392A-230E-4F5D-958D-4FFFAE744CAA}"/>
                </a:ext>
              </a:extLst>
            </p:cNvPr>
            <p:cNvSpPr/>
            <p:nvPr/>
          </p:nvSpPr>
          <p:spPr bwMode="auto">
            <a:xfrm>
              <a:off x="4338314" y="3460885"/>
              <a:ext cx="453445" cy="943144"/>
            </a:xfrm>
            <a:prstGeom prst="righ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D38743F-7AD3-4DA0-BA96-0D4A73A4E84B}"/>
                    </a:ext>
                  </a:extLst>
                </p:cNvPr>
                <p:cNvSpPr/>
                <p:nvPr/>
              </p:nvSpPr>
              <p:spPr>
                <a:xfrm>
                  <a:off x="4809249" y="3496600"/>
                  <a:ext cx="399891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称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𝒈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</a:t>
                  </a:r>
                  <a14:m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𝒙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</a:t>
                  </a:r>
                  <a:r>
                    <a:rPr lang="zh-CN" altLang="en-US" dirty="0">
                      <a:solidFill>
                        <a:srgbClr val="C0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法向量</a:t>
                  </a:r>
                  <a:r>
                    <a:rPr lang="en-US" altLang="zh-CN" dirty="0">
                      <a:solidFill>
                        <a:srgbClr val="C00000"/>
                      </a:solidFill>
                      <a:ea typeface="黑体" panose="02010609060101010101" pitchFamily="49" charset="-122"/>
                    </a:rPr>
                    <a:t>(normal)</a:t>
                  </a:r>
                  <a:endPara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5D38743F-7AD3-4DA0-BA96-0D4A73A4E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249" y="3496600"/>
                  <a:ext cx="3998915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439" t="-14667" r="-915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1AE924-C093-4980-BF49-76BF35B7FD4F}"/>
                  </a:ext>
                </a:extLst>
              </p:cNvPr>
              <p:cNvSpPr/>
              <p:nvPr/>
            </p:nvSpPr>
            <p:spPr>
              <a:xfrm>
                <a:off x="4809249" y="4350086"/>
                <a:ext cx="370224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的法向量全体是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法锥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(normal cone)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51AE924-C093-4980-BF49-76BF35B7FD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249" y="4350086"/>
                <a:ext cx="3702246" cy="1200329"/>
              </a:xfrm>
              <a:prstGeom prst="rect">
                <a:avLst/>
              </a:prstGeom>
              <a:blipFill>
                <a:blip r:embed="rId13"/>
                <a:stretch>
                  <a:fillRect l="-2636" t="-5584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B8FE41-C02C-43A7-8E3E-45A89C5474EC}"/>
                  </a:ext>
                </a:extLst>
              </p:cNvPr>
              <p:cNvSpPr/>
              <p:nvPr/>
            </p:nvSpPr>
            <p:spPr>
              <a:xfrm>
                <a:off x="6447518" y="1882536"/>
                <a:ext cx="18334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9B8FE41-C02C-43A7-8E3E-45A89C547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518" y="1882536"/>
                <a:ext cx="1833451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244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7" grpId="0"/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30299</TotalTime>
  <Words>1784</Words>
  <Application>Microsoft Office PowerPoint</Application>
  <PresentationFormat>全屏显示(4:3)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4344</cp:revision>
  <cp:lastPrinted>2024-09-24T10:03:56Z</cp:lastPrinted>
  <dcterms:created xsi:type="dcterms:W3CDTF">1997-11-08T17:22:06Z</dcterms:created>
  <dcterms:modified xsi:type="dcterms:W3CDTF">2024-09-24T10:04:29Z</dcterms:modified>
</cp:coreProperties>
</file>