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7"/>
  </p:notesMasterIdLst>
  <p:handoutMasterIdLst>
    <p:handoutMasterId r:id="rId18"/>
  </p:handoutMasterIdLst>
  <p:sldIdLst>
    <p:sldId id="677" r:id="rId2"/>
    <p:sldId id="705" r:id="rId3"/>
    <p:sldId id="707" r:id="rId4"/>
    <p:sldId id="706" r:id="rId5"/>
    <p:sldId id="657" r:id="rId6"/>
    <p:sldId id="708" r:id="rId7"/>
    <p:sldId id="656" r:id="rId8"/>
    <p:sldId id="683" r:id="rId9"/>
    <p:sldId id="709" r:id="rId10"/>
    <p:sldId id="711" r:id="rId11"/>
    <p:sldId id="714" r:id="rId12"/>
    <p:sldId id="713" r:id="rId13"/>
    <p:sldId id="712" r:id="rId14"/>
    <p:sldId id="710" r:id="rId15"/>
    <p:sldId id="702" r:id="rId16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030A0"/>
    <a:srgbClr val="008080"/>
    <a:srgbClr val="00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该结论可以推广：找</a:t>
            </a:r>
            <a:r>
              <a:rPr lang="en-US" altLang="zh-CN" dirty="0"/>
              <a:t>x</a:t>
            </a:r>
            <a:r>
              <a:rPr lang="zh-CN" altLang="en-US" dirty="0"/>
              <a:t>处方向导数最小的方向等价于找欧氏范数最小的方向，也即最速下降方向，可以证明其是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的下降方向；缺点：需要整个次微分，不容易求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9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317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38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81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797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75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3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22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06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96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06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常数步长的缺陷：使得迭代初期，迭代比较保守</a:t>
            </a:r>
            <a:r>
              <a:rPr lang="en-US" altLang="zh-CN" dirty="0"/>
              <a:t>(</a:t>
            </a:r>
            <a:r>
              <a:rPr lang="zh-CN" altLang="en-US" dirty="0"/>
              <a:t>为了达到一定的误差，需要很大的迭代次数</a:t>
            </a:r>
            <a:r>
              <a:rPr lang="en-US" altLang="zh-CN" dirty="0"/>
              <a:t>k</a:t>
            </a:r>
            <a:r>
              <a:rPr lang="zh-CN" altLang="en-US" dirty="0"/>
              <a:t>，从而导致小步长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8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67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9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4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无约束优化的方法：次梯度法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A65036-12FF-49B7-87A6-B0C2C16E4845}"/>
              </a:ext>
            </a:extLst>
          </p:cNvPr>
          <p:cNvGrpSpPr/>
          <p:nvPr/>
        </p:nvGrpSpPr>
        <p:grpSpPr>
          <a:xfrm>
            <a:off x="792389" y="2582266"/>
            <a:ext cx="8351611" cy="3114675"/>
            <a:chOff x="792389" y="2582266"/>
            <a:chExt cx="8351611" cy="31146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89C1F38-10AA-49CC-8084-18DBCF19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2582266"/>
              <a:ext cx="5715000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5AB9753-A2A8-4D07-A8C3-4CEB127AE659}"/>
                    </a:ext>
                  </a:extLst>
                </p:cNvPr>
                <p:cNvSpPr txBox="1"/>
                <p:nvPr/>
              </p:nvSpPr>
              <p:spPr>
                <a:xfrm>
                  <a:off x="792389" y="2778833"/>
                  <a:ext cx="47646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+mj-lt"/>
                      <a:ea typeface="黑体" panose="02010609060101010101" pitchFamily="49" charset="-122"/>
                    </a:rPr>
                    <a:t>例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+mj-lt"/>
                      <a:ea typeface="黑体" panose="02010609060101010101" pitchFamily="49" charset="-122"/>
                    </a:rPr>
                    <a:t>4.14.1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5AB9753-A2A8-4D07-A8C3-4CEB127A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89" y="2778833"/>
                  <a:ext cx="4764646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12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62297A-9002-4630-AC19-A86EBD7C7C11}"/>
                  </a:ext>
                </a:extLst>
              </p:cNvPr>
              <p:cNvSpPr txBox="1"/>
              <p:nvPr/>
            </p:nvSpPr>
            <p:spPr>
              <a:xfrm>
                <a:off x="987826" y="1633050"/>
                <a:ext cx="637874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次梯度法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62297A-9002-4630-AC19-A86EBD7C7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26" y="1633050"/>
                <a:ext cx="6378746" cy="461665"/>
              </a:xfrm>
              <a:prstGeom prst="rect">
                <a:avLst/>
              </a:prstGeom>
              <a:blipFill>
                <a:blip r:embed="rId6"/>
                <a:stretch>
                  <a:fillRect l="-143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7D780B-BED7-4C09-8D90-E49F960E3758}"/>
              </a:ext>
            </a:extLst>
          </p:cNvPr>
          <p:cNvSpPr txBox="1"/>
          <p:nvPr/>
        </p:nvSpPr>
        <p:spPr>
          <a:xfrm>
            <a:off x="987826" y="2223681"/>
            <a:ext cx="760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与负梯度法不同，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负次梯度不必是函数的下降方向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FFAD7E-6EFA-4C0F-A4EF-E622BDBABFD6}"/>
                  </a:ext>
                </a:extLst>
              </p:cNvPr>
              <p:cNvSpPr txBox="1"/>
              <p:nvPr/>
            </p:nvSpPr>
            <p:spPr>
              <a:xfrm>
                <a:off x="2480170" y="1022464"/>
                <a:ext cx="5714999" cy="572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是凸的，且不可微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FFAD7E-6EFA-4C0F-A4EF-E622BDBA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70" y="1022464"/>
                <a:ext cx="5714999" cy="572849"/>
              </a:xfrm>
              <a:prstGeom prst="rect">
                <a:avLst/>
              </a:prstGeom>
              <a:blipFill>
                <a:blip r:embed="rId7"/>
                <a:stretch>
                  <a:fillRect t="-11702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037678-7525-4423-9A67-8A36CD595E03}"/>
                  </a:ext>
                </a:extLst>
              </p:cNvPr>
              <p:cNvSpPr txBox="1"/>
              <p:nvPr/>
            </p:nvSpPr>
            <p:spPr>
              <a:xfrm>
                <a:off x="877374" y="3337845"/>
                <a:ext cx="2877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极小点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037678-7525-4423-9A67-8A36CD595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4" y="3337845"/>
                <a:ext cx="2877198" cy="461665"/>
              </a:xfrm>
              <a:prstGeom prst="rect">
                <a:avLst/>
              </a:prstGeom>
              <a:blipFill>
                <a:blip r:embed="rId8"/>
                <a:stretch>
                  <a:fillRect l="-339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18013-7BC2-4B1F-A349-8561E602647B}"/>
                  </a:ext>
                </a:extLst>
              </p:cNvPr>
              <p:cNvSpPr txBox="1"/>
              <p:nvPr/>
            </p:nvSpPr>
            <p:spPr>
              <a:xfrm>
                <a:off x="877374" y="3974700"/>
                <a:ext cx="24411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考虑点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18013-7BC2-4B1F-A349-8561E6026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4" y="3974700"/>
                <a:ext cx="2441174" cy="461665"/>
              </a:xfrm>
              <a:prstGeom prst="rect">
                <a:avLst/>
              </a:prstGeom>
              <a:blipFill>
                <a:blip r:embed="rId9"/>
                <a:stretch>
                  <a:fillRect l="-40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A10BC8E-236D-4738-ABC2-402CFF0BF123}"/>
                  </a:ext>
                </a:extLst>
              </p:cNvPr>
              <p:cNvSpPr txBox="1"/>
              <p:nvPr/>
            </p:nvSpPr>
            <p:spPr>
              <a:xfrm>
                <a:off x="814423" y="4621817"/>
                <a:ext cx="4958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:−2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A10BC8E-236D-4738-ABC2-402CFF0B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3" y="4621817"/>
                <a:ext cx="4958346" cy="461665"/>
              </a:xfrm>
              <a:prstGeom prst="rect">
                <a:avLst/>
              </a:prstGeom>
              <a:blipFill>
                <a:blip r:embed="rId10"/>
                <a:stretch>
                  <a:fillRect l="-1722" t="-52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9B9836-71FE-4D5A-BD47-29592E600FD3}"/>
                  </a:ext>
                </a:extLst>
              </p:cNvPr>
              <p:cNvSpPr txBox="1"/>
              <p:nvPr/>
            </p:nvSpPr>
            <p:spPr>
              <a:xfrm>
                <a:off x="792389" y="5278803"/>
                <a:ext cx="7845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处的下降方向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9B9836-71FE-4D5A-BD47-29592E60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89" y="5278803"/>
                <a:ext cx="7845386" cy="461665"/>
              </a:xfrm>
              <a:prstGeom prst="rect">
                <a:avLst/>
              </a:prstGeom>
              <a:blipFill>
                <a:blip r:embed="rId11"/>
                <a:stretch>
                  <a:fillRect l="-108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FAC789-8DB8-4BFF-8487-01AF1E4FC0C5}"/>
                  </a:ext>
                </a:extLst>
              </p:cNvPr>
              <p:cNvSpPr txBox="1"/>
              <p:nvPr/>
            </p:nvSpPr>
            <p:spPr>
              <a:xfrm>
                <a:off x="804143" y="5839718"/>
                <a:ext cx="7855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且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2-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范数最小；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处的最速下降方向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FAC789-8DB8-4BFF-8487-01AF1E4FC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3" y="5839718"/>
                <a:ext cx="7855665" cy="830997"/>
              </a:xfrm>
              <a:prstGeom prst="rect">
                <a:avLst/>
              </a:prstGeom>
              <a:blipFill>
                <a:blip r:embed="rId12"/>
                <a:stretch>
                  <a:fillRect l="-1086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47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LASSO</a:t>
            </a:r>
            <a:endParaRPr lang="zh-CN" altLang="en-US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36602D77-B47E-40A3-B95F-B39F0E05E541}"/>
                  </a:ext>
                </a:extLst>
              </p:cNvPr>
              <p:cNvSpPr txBox="1"/>
              <p:nvPr/>
            </p:nvSpPr>
            <p:spPr>
              <a:xfrm>
                <a:off x="689782" y="1985217"/>
                <a:ext cx="7286430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5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5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是正则化参数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36602D77-B47E-40A3-B95F-B39F0E05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2" y="1985217"/>
                <a:ext cx="7286430" cy="465833"/>
              </a:xfrm>
              <a:prstGeom prst="rect">
                <a:avLst/>
              </a:prstGeom>
              <a:blipFill>
                <a:blip r:embed="rId4"/>
                <a:stretch>
                  <a:fillRect l="-1255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DDB7AC10-29FC-458D-A18D-D1AC301EC90C}"/>
                  </a:ext>
                </a:extLst>
              </p:cNvPr>
              <p:cNvSpPr txBox="1"/>
              <p:nvPr/>
            </p:nvSpPr>
            <p:spPr>
              <a:xfrm>
                <a:off x="612663" y="995620"/>
                <a:ext cx="8283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求解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正则化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最小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二乘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压缩感知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</a:p>
            </p:txBody>
          </p:sp>
        </mc:Choice>
        <mc:Fallback xmlns="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DDB7AC10-29FC-458D-A18D-D1AC301EC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3" y="995620"/>
                <a:ext cx="8283594" cy="461665"/>
              </a:xfrm>
              <a:prstGeom prst="rect">
                <a:avLst/>
              </a:prstGeom>
              <a:blipFill>
                <a:blip r:embed="rId5"/>
                <a:stretch>
                  <a:fillRect l="-117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49586BB6-AFE9-4A3B-B855-47BAA9C137FA}"/>
                  </a:ext>
                </a:extLst>
              </p:cNvPr>
              <p:cNvSpPr txBox="1"/>
              <p:nvPr/>
            </p:nvSpPr>
            <p:spPr>
              <a:xfrm>
                <a:off x="1757321" y="1433910"/>
                <a:ext cx="5879558" cy="598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box>
                                <m:box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49586BB6-AFE9-4A3B-B855-47BAA9C13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21" y="1433910"/>
                <a:ext cx="5879558" cy="59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5458D9-ACB8-4692-B858-0D0DD19869CD}"/>
              </a:ext>
            </a:extLst>
          </p:cNvPr>
          <p:cNvGrpSpPr/>
          <p:nvPr/>
        </p:nvGrpSpPr>
        <p:grpSpPr>
          <a:xfrm>
            <a:off x="689782" y="2445339"/>
            <a:ext cx="3436001" cy="2835020"/>
            <a:chOff x="689782" y="2445339"/>
            <a:chExt cx="3436001" cy="283502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1F7B962-D30D-4D26-8C25-3DCE6412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5711" y="3003770"/>
              <a:ext cx="2830072" cy="2276589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9E1AF08-0DAA-4FC2-B0BF-B63E082B9963}"/>
                </a:ext>
              </a:extLst>
            </p:cNvPr>
            <p:cNvSpPr txBox="1"/>
            <p:nvPr/>
          </p:nvSpPr>
          <p:spPr>
            <a:xfrm>
              <a:off x="689782" y="2445339"/>
              <a:ext cx="2566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+mj-lt"/>
                  <a:ea typeface="+mn-ea"/>
                </a:rPr>
                <a:t>数据生成方式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8F5917-9661-4D7B-B360-ADF87AA63715}"/>
                  </a:ext>
                </a:extLst>
              </p:cNvPr>
              <p:cNvSpPr/>
              <p:nvPr/>
            </p:nvSpPr>
            <p:spPr>
              <a:xfrm>
                <a:off x="689782" y="5424090"/>
                <a:ext cx="44319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次梯度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8F5917-9661-4D7B-B360-ADF87AA63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2" y="5424090"/>
                <a:ext cx="4431919" cy="830997"/>
              </a:xfrm>
              <a:prstGeom prst="rect">
                <a:avLst/>
              </a:prstGeom>
              <a:blipFill>
                <a:blip r:embed="rId8"/>
                <a:stretch>
                  <a:fillRect l="-1788"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F515BCE-88F2-4006-9DF7-773DC1EBC698}"/>
                  </a:ext>
                </a:extLst>
              </p:cNvPr>
              <p:cNvSpPr/>
              <p:nvPr/>
            </p:nvSpPr>
            <p:spPr>
              <a:xfrm>
                <a:off x="4367838" y="4220137"/>
                <a:ext cx="4528419" cy="182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是逐分量算子，定义为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{−1}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F515BCE-88F2-4006-9DF7-773DC1EB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38" y="4220137"/>
                <a:ext cx="4528419" cy="1829219"/>
              </a:xfrm>
              <a:prstGeom prst="rect">
                <a:avLst/>
              </a:prstGeom>
              <a:blipFill>
                <a:blip r:embed="rId9"/>
                <a:stretch>
                  <a:fillRect l="-2156" t="-3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472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LASSO(</a:t>
            </a:r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1)</a:t>
            </a:r>
            <a:endParaRPr lang="zh-CN" altLang="en-US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89706F-3092-49DE-B4A9-C414AE91F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3" y="2054492"/>
            <a:ext cx="5364584" cy="4260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760A24-2041-49A7-9EEA-DC3E96B20E94}"/>
                  </a:ext>
                </a:extLst>
              </p:cNvPr>
              <p:cNvSpPr txBox="1"/>
              <p:nvPr/>
            </p:nvSpPr>
            <p:spPr>
              <a:xfrm>
                <a:off x="1097407" y="1267893"/>
                <a:ext cx="585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用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CVX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求解所得问题得到最优值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760A24-2041-49A7-9EEA-DC3E96B2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07" y="1267893"/>
                <a:ext cx="5854236" cy="461665"/>
              </a:xfrm>
              <a:prstGeom prst="rect">
                <a:avLst/>
              </a:prstGeom>
              <a:blipFill>
                <a:blip r:embed="rId5"/>
                <a:stretch>
                  <a:fillRect l="-135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20087A-838F-4247-90DF-2CD8E78C1590}"/>
                  </a:ext>
                </a:extLst>
              </p:cNvPr>
              <p:cNvSpPr txBox="1"/>
              <p:nvPr/>
            </p:nvSpPr>
            <p:spPr>
              <a:xfrm>
                <a:off x="1097407" y="1823660"/>
                <a:ext cx="2566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20087A-838F-4247-90DF-2CD8E78C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07" y="1823660"/>
                <a:ext cx="2566931" cy="461665"/>
              </a:xfrm>
              <a:prstGeom prst="rect">
                <a:avLst/>
              </a:prstGeom>
              <a:blipFill>
                <a:blip r:embed="rId6"/>
                <a:stretch>
                  <a:fillRect l="-3088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BAA999-AF3F-4584-8441-6E86CDFF7265}"/>
                  </a:ext>
                </a:extLst>
              </p:cNvPr>
              <p:cNvSpPr txBox="1"/>
              <p:nvPr/>
            </p:nvSpPr>
            <p:spPr>
              <a:xfrm>
                <a:off x="4572000" y="6052487"/>
                <a:ext cx="3101563" cy="58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随迭代次数的变化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BAA999-AF3F-4584-8441-6E86CDFF7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52487"/>
                <a:ext cx="3101563" cy="587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47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LASSO</a:t>
            </a:r>
            <a:endParaRPr lang="zh-CN" altLang="en-US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E7CF9F-F705-43B2-ABD1-399C0088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0" y="1729648"/>
            <a:ext cx="4606888" cy="365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2B711B-9CC4-40D5-A9F9-A684FD0BC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9" y="1729648"/>
            <a:ext cx="4605511" cy="365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0F7C4A-EDEF-4E30-9E2C-DC969F35B792}"/>
                  </a:ext>
                </a:extLst>
              </p:cNvPr>
              <p:cNvSpPr txBox="1"/>
              <p:nvPr/>
            </p:nvSpPr>
            <p:spPr>
              <a:xfrm>
                <a:off x="911402" y="5422344"/>
                <a:ext cx="3101563" cy="10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随迭代次数的变化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0F7C4A-EDEF-4E30-9E2C-DC969F35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02" y="5422344"/>
                <a:ext cx="3101563" cy="1050096"/>
              </a:xfrm>
              <a:prstGeom prst="rect">
                <a:avLst/>
              </a:prstGeom>
              <a:blipFill>
                <a:blip r:embed="rId6"/>
                <a:stretch>
                  <a:fillRect l="-2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7B2CFE-4385-4CB4-B6E0-7CD89B2ED98F}"/>
                  </a:ext>
                </a:extLst>
              </p:cNvPr>
              <p:cNvSpPr txBox="1"/>
              <p:nvPr/>
            </p:nvSpPr>
            <p:spPr>
              <a:xfrm>
                <a:off x="5131722" y="5422344"/>
                <a:ext cx="3582620" cy="704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best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随迭代次数的变化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7B2CFE-4385-4CB4-B6E0-7CD89B2E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2" y="5422344"/>
                <a:ext cx="3582620" cy="704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72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范数极小化问题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8E1B31-714A-4D31-A219-C1A22F785492}"/>
                  </a:ext>
                </a:extLst>
              </p:cNvPr>
              <p:cNvSpPr txBox="1"/>
              <p:nvPr/>
            </p:nvSpPr>
            <p:spPr>
              <a:xfrm>
                <a:off x="870333" y="1106205"/>
                <a:ext cx="7943161" cy="132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4.14.2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线性拟合之极小化绝对偏差之和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𝑨𝒙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500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500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8E1B31-714A-4D31-A219-C1A22F78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33" y="1106205"/>
                <a:ext cx="7943161" cy="1328377"/>
              </a:xfrm>
              <a:prstGeom prst="rect">
                <a:avLst/>
              </a:prstGeom>
              <a:blipFill>
                <a:blip r:embed="rId4"/>
                <a:stretch>
                  <a:fillRect l="-1228" t="-5046" b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5A2B1E-063E-40EB-B487-01668F72B36C}"/>
                  </a:ext>
                </a:extLst>
              </p:cNvPr>
              <p:cNvSpPr/>
              <p:nvPr/>
            </p:nvSpPr>
            <p:spPr>
              <a:xfrm>
                <a:off x="870333" y="2732969"/>
                <a:ext cx="4349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5A2B1E-063E-40EB-B487-01668F72B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33" y="2732969"/>
                <a:ext cx="4349589" cy="461665"/>
              </a:xfrm>
              <a:prstGeom prst="rect">
                <a:avLst/>
              </a:prstGeom>
              <a:blipFill>
                <a:blip r:embed="rId5"/>
                <a:stretch>
                  <a:fillRect l="-224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C92A8C-8548-4984-8003-8A29EE36557F}"/>
                  </a:ext>
                </a:extLst>
              </p:cNvPr>
              <p:cNvSpPr/>
              <p:nvPr/>
            </p:nvSpPr>
            <p:spPr>
              <a:xfrm>
                <a:off x="1053054" y="3493022"/>
                <a:ext cx="4528419" cy="182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是逐分量算子，定义为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{−1}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C92A8C-8548-4984-8003-8A29EE365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4" y="3493022"/>
                <a:ext cx="4528419" cy="1829219"/>
              </a:xfrm>
              <a:prstGeom prst="rect">
                <a:avLst/>
              </a:prstGeom>
              <a:blipFill>
                <a:blip r:embed="rId6"/>
                <a:stretch>
                  <a:fillRect l="-2153" t="-3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2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次梯度法的数值结果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27243-22E1-44AE-9C43-CF599A769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1" y="1596211"/>
            <a:ext cx="7724955" cy="31905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712DB4-F8EF-459E-9735-8E849B7784BE}"/>
              </a:ext>
            </a:extLst>
          </p:cNvPr>
          <p:cNvSpPr txBox="1"/>
          <p:nvPr/>
        </p:nvSpPr>
        <p:spPr>
          <a:xfrm>
            <a:off x="1134737" y="5089793"/>
            <a:ext cx="2919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左边的图表明次梯度法是非单调算法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3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58" y="260267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次梯度法的数值结果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CA3C5F-D4B5-400C-B1BB-450F188B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1" y="1301252"/>
            <a:ext cx="5761715" cy="49117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31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步长规则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E9E29C-8A0B-41A8-8688-9F8917404CFE}"/>
              </a:ext>
            </a:extLst>
          </p:cNvPr>
          <p:cNvSpPr/>
          <p:nvPr/>
        </p:nvSpPr>
        <p:spPr>
          <a:xfrm>
            <a:off x="1016946" y="1178122"/>
            <a:ext cx="3725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固定步长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(fixed step size)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483A9B-5268-4B52-B397-28AEF5283FB5}"/>
              </a:ext>
            </a:extLst>
          </p:cNvPr>
          <p:cNvGrpSpPr/>
          <p:nvPr/>
        </p:nvGrpSpPr>
        <p:grpSpPr>
          <a:xfrm>
            <a:off x="1016946" y="2442381"/>
            <a:ext cx="5119383" cy="1371500"/>
            <a:chOff x="1523896" y="5405812"/>
            <a:chExt cx="4397638" cy="13715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36FDEA3-5DE4-4A06-8575-86F725532A07}"/>
                </a:ext>
              </a:extLst>
            </p:cNvPr>
            <p:cNvSpPr/>
            <p:nvPr/>
          </p:nvSpPr>
          <p:spPr>
            <a:xfrm>
              <a:off x="1523896" y="5405812"/>
              <a:ext cx="39192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衰减步长</a:t>
              </a:r>
              <a:r>
                <a: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(diminishing step size)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8A90DAB-C53B-4189-8F6A-724595AE31A4}"/>
                    </a:ext>
                  </a:extLst>
                </p:cNvPr>
                <p:cNvSpPr/>
                <p:nvPr/>
              </p:nvSpPr>
              <p:spPr>
                <a:xfrm>
                  <a:off x="1864590" y="6007549"/>
                  <a:ext cx="4056944" cy="769763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 err="1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)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   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ii)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8A90DAB-C53B-4189-8F6A-724595AE3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590" y="6007549"/>
                  <a:ext cx="4056944" cy="769763"/>
                </a:xfrm>
                <a:prstGeom prst="rect">
                  <a:avLst/>
                </a:prstGeom>
                <a:blipFill>
                  <a:blip r:embed="rId4"/>
                  <a:stretch>
                    <a:fillRect l="-5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4BEA87E-2334-4E5F-A00E-933FDD36FD0E}"/>
                  </a:ext>
                </a:extLst>
              </p:cNvPr>
              <p:cNvSpPr/>
              <p:nvPr/>
            </p:nvSpPr>
            <p:spPr>
              <a:xfrm>
                <a:off x="1408527" y="1716905"/>
                <a:ext cx="4087081" cy="500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已知迭代次数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~1/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4BEA87E-2334-4E5F-A00E-933FDD36F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27" y="1716905"/>
                <a:ext cx="4087081" cy="500137"/>
              </a:xfrm>
              <a:prstGeom prst="rect">
                <a:avLst/>
              </a:prstGeom>
              <a:blipFill>
                <a:blip r:embed="rId5"/>
                <a:stretch>
                  <a:fillRect l="-2235" t="-6098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962621FD-4D05-4B17-9702-721D738B83DD}"/>
              </a:ext>
            </a:extLst>
          </p:cNvPr>
          <p:cNvGrpSpPr/>
          <p:nvPr/>
        </p:nvGrpSpPr>
        <p:grpSpPr>
          <a:xfrm>
            <a:off x="1016946" y="3953953"/>
            <a:ext cx="6771045" cy="923330"/>
            <a:chOff x="1523896" y="5405812"/>
            <a:chExt cx="4305965" cy="9233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7BE6CD8-FA87-4FB9-B8AC-70F448725BC1}"/>
                </a:ext>
              </a:extLst>
            </p:cNvPr>
            <p:cNvSpPr/>
            <p:nvPr/>
          </p:nvSpPr>
          <p:spPr>
            <a:xfrm>
              <a:off x="1523896" y="5405812"/>
              <a:ext cx="29942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固定增量长度 </a:t>
              </a:r>
              <a:r>
                <a: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(fixed step length)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48CF0A-6BB9-41E0-B678-67EA1A5C11BB}"/>
                    </a:ext>
                  </a:extLst>
                </p:cNvPr>
                <p:cNvSpPr/>
                <p:nvPr/>
              </p:nvSpPr>
              <p:spPr>
                <a:xfrm>
                  <a:off x="1772917" y="5867477"/>
                  <a:ext cx="4056944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48CF0A-6BB9-41E0-B678-67EA1A5C1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917" y="5867477"/>
                  <a:ext cx="4056944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087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次梯度法的输出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02C93-4FD7-40FC-80E7-7BD100CA0940}"/>
              </a:ext>
            </a:extLst>
          </p:cNvPr>
          <p:cNvSpPr txBox="1"/>
          <p:nvPr/>
        </p:nvSpPr>
        <p:spPr>
          <a:xfrm>
            <a:off x="865062" y="1411670"/>
            <a:ext cx="636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目前最好点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830BE5-DF4E-494C-B634-5375211926E7}"/>
                  </a:ext>
                </a:extLst>
              </p:cNvPr>
              <p:cNvSpPr txBox="1"/>
              <p:nvPr/>
            </p:nvSpPr>
            <p:spPr>
              <a:xfrm>
                <a:off x="865062" y="2673959"/>
                <a:ext cx="7199285" cy="1956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迭代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平均值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的凸组合，凸组合系数取决于步长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通常取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/2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830BE5-DF4E-494C-B634-53752119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2" y="2673959"/>
                <a:ext cx="7199285" cy="1956561"/>
              </a:xfrm>
              <a:prstGeom prst="rect">
                <a:avLst/>
              </a:prstGeom>
              <a:blipFill>
                <a:blip r:embed="rId4"/>
                <a:stretch>
                  <a:fillRect l="-1185" t="-3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DD3FA3-8BB4-482B-A0BD-90188FF21F10}"/>
                  </a:ext>
                </a:extLst>
              </p:cNvPr>
              <p:cNvSpPr/>
              <p:nvPr/>
            </p:nvSpPr>
            <p:spPr>
              <a:xfrm>
                <a:off x="2757185" y="1701303"/>
                <a:ext cx="3255058" cy="72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best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DD3FA3-8BB4-482B-A0BD-90188FF21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85" y="1701303"/>
                <a:ext cx="3255058" cy="724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84F53A-369F-4FB1-B3CB-35744C9E5D8E}"/>
                  </a:ext>
                </a:extLst>
              </p:cNvPr>
              <p:cNvSpPr txBox="1"/>
              <p:nvPr/>
            </p:nvSpPr>
            <p:spPr>
              <a:xfrm>
                <a:off x="1239636" y="4669610"/>
                <a:ext cx="5337433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特别地，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84F53A-369F-4FB1-B3CB-35744C9E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36" y="4669610"/>
                <a:ext cx="5337433" cy="985206"/>
              </a:xfrm>
              <a:prstGeom prst="rect">
                <a:avLst/>
              </a:prstGeom>
              <a:blipFill>
                <a:blip r:embed="rId6"/>
                <a:stretch>
                  <a:fillRect l="-1712" t="-6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76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Lipschitz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函数的等价刻画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9F5828-DAB2-44C4-BECC-3D4A4CE0FAEB}"/>
                  </a:ext>
                </a:extLst>
              </p:cNvPr>
              <p:cNvSpPr txBox="1"/>
              <p:nvPr/>
            </p:nvSpPr>
            <p:spPr>
              <a:xfrm>
                <a:off x="544272" y="1121847"/>
                <a:ext cx="83630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命题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4.14.1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dom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的，即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等且仅当</a:t>
                </a:r>
                <a:endPara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9F5828-DAB2-44C4-BECC-3D4A4CE0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72" y="1121847"/>
                <a:ext cx="8363002" cy="830997"/>
              </a:xfrm>
              <a:prstGeom prst="rect">
                <a:avLst/>
              </a:prstGeom>
              <a:blipFill>
                <a:blip r:embed="rId4"/>
                <a:stretch>
                  <a:fillRect l="-109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329D8B-FBEB-41DF-9ABD-736D6E75594D}"/>
                  </a:ext>
                </a:extLst>
              </p:cNvPr>
              <p:cNvSpPr txBox="1"/>
              <p:nvPr/>
            </p:nvSpPr>
            <p:spPr>
              <a:xfrm>
                <a:off x="2559782" y="1941215"/>
                <a:ext cx="3923585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329D8B-FBEB-41DF-9ABD-736D6E75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82" y="1941215"/>
                <a:ext cx="3923585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0ADFC59-BB01-472E-8A68-F3D853F754C2}"/>
              </a:ext>
            </a:extLst>
          </p:cNvPr>
          <p:cNvSpPr txBox="1"/>
          <p:nvPr/>
        </p:nvSpPr>
        <p:spPr>
          <a:xfrm>
            <a:off x="544272" y="2480146"/>
            <a:ext cx="21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充分性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F0A0D3-28FE-4BEF-BD59-37B336D4F170}"/>
                  </a:ext>
                </a:extLst>
              </p:cNvPr>
              <p:cNvSpPr txBox="1"/>
              <p:nvPr/>
            </p:nvSpPr>
            <p:spPr>
              <a:xfrm>
                <a:off x="3168440" y="2513196"/>
                <a:ext cx="2807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F0A0D3-28FE-4BEF-BD59-37B336D4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40" y="2513196"/>
                <a:ext cx="2807117" cy="461665"/>
              </a:xfrm>
              <a:prstGeom prst="rect">
                <a:avLst/>
              </a:prstGeom>
              <a:blipFill>
                <a:blip r:embed="rId6"/>
                <a:stretch>
                  <a:fillRect l="-217" t="-14474" r="-130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DA9A8C2-A6C9-451B-AC86-6487D4DF6AB6}"/>
              </a:ext>
            </a:extLst>
          </p:cNvPr>
          <p:cNvGrpSpPr/>
          <p:nvPr/>
        </p:nvGrpSpPr>
        <p:grpSpPr>
          <a:xfrm>
            <a:off x="626160" y="3610125"/>
            <a:ext cx="7891679" cy="865598"/>
            <a:chOff x="626160" y="3610125"/>
            <a:chExt cx="7891679" cy="865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C556393-527D-4A02-8987-A37248857E15}"/>
                    </a:ext>
                  </a:extLst>
                </p:cNvPr>
                <p:cNvSpPr txBox="1"/>
                <p:nvPr/>
              </p:nvSpPr>
              <p:spPr>
                <a:xfrm>
                  <a:off x="626160" y="3644726"/>
                  <a:ext cx="78916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C556393-527D-4A02-8987-A37248857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60" y="3644726"/>
                  <a:ext cx="789167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11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E73A620-1114-4765-976E-1D75422C7849}"/>
                    </a:ext>
                  </a:extLst>
                </p:cNvPr>
                <p:cNvSpPr/>
                <p:nvPr/>
              </p:nvSpPr>
              <p:spPr>
                <a:xfrm>
                  <a:off x="2906631" y="3610125"/>
                  <a:ext cx="167648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置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𝒚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a14:m>
                  <a:endParaRPr lang="zh-CN" alt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E73A620-1114-4765-976E-1D75422C7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631" y="3610125"/>
                  <a:ext cx="1676485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4000"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E5B4E4F-8712-40DE-BAC4-26A4BA8435B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439673" y="2479616"/>
            <a:ext cx="1898694" cy="1262521"/>
          </a:xfrm>
          <a:prstGeom prst="bentConnector3">
            <a:avLst>
              <a:gd name="adj1" fmla="val 999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2C8B7E2-3FE7-4B91-BC9D-D227E30CA9E3}"/>
              </a:ext>
            </a:extLst>
          </p:cNvPr>
          <p:cNvSpPr txBox="1"/>
          <p:nvPr/>
        </p:nvSpPr>
        <p:spPr>
          <a:xfrm>
            <a:off x="486926" y="4642883"/>
            <a:ext cx="21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BE7D54-185D-49B1-8D44-817B647F63AD}"/>
                  </a:ext>
                </a:extLst>
              </p:cNvPr>
              <p:cNvSpPr txBox="1"/>
              <p:nvPr/>
            </p:nvSpPr>
            <p:spPr>
              <a:xfrm>
                <a:off x="1796203" y="4625955"/>
                <a:ext cx="3227489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BE7D54-185D-49B1-8D44-817B647F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03" y="4625955"/>
                <a:ext cx="3227489" cy="495520"/>
              </a:xfrm>
              <a:prstGeom prst="rect">
                <a:avLst/>
              </a:prstGeom>
              <a:blipFill>
                <a:blip r:embed="rId10"/>
                <a:stretch>
                  <a:fillRect l="-189" t="-13580" r="-2457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E3399E56-0CCD-4A27-A77A-C397BC9FEC02}"/>
              </a:ext>
            </a:extLst>
          </p:cNvPr>
          <p:cNvGrpSpPr/>
          <p:nvPr/>
        </p:nvGrpSpPr>
        <p:grpSpPr>
          <a:xfrm>
            <a:off x="2647865" y="2905312"/>
            <a:ext cx="3835502" cy="830997"/>
            <a:chOff x="2647865" y="2905312"/>
            <a:chExt cx="3835502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355AA33-AA49-43B5-8340-FB4B6314083E}"/>
                    </a:ext>
                  </a:extLst>
                </p:cNvPr>
                <p:cNvSpPr txBox="1"/>
                <p:nvPr/>
              </p:nvSpPr>
              <p:spPr>
                <a:xfrm>
                  <a:off x="2647865" y="2905312"/>
                  <a:ext cx="383550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355AA33-AA49-43B5-8340-FB4B63140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865" y="2905312"/>
                  <a:ext cx="3835502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11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2B69DC-2CBE-489C-A8F0-9073E6FCF1D7}"/>
                </a:ext>
              </a:extLst>
            </p:cNvPr>
            <p:cNvSpPr txBox="1"/>
            <p:nvPr/>
          </p:nvSpPr>
          <p:spPr>
            <a:xfrm>
              <a:off x="4633530" y="2909683"/>
              <a:ext cx="174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次梯度的定义</a:t>
              </a:r>
              <a:r>
                <a:rPr lang="en-US" altLang="zh-CN" sz="20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B7BC55B-E9DF-414D-8795-EA450F72660D}"/>
                  </a:ext>
                </a:extLst>
              </p:cNvPr>
              <p:cNvSpPr txBox="1"/>
              <p:nvPr/>
            </p:nvSpPr>
            <p:spPr>
              <a:xfrm>
                <a:off x="1919264" y="4958867"/>
                <a:ext cx="5428533" cy="86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B7BC55B-E9DF-414D-8795-EA450F72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64" y="4958867"/>
                <a:ext cx="5428533" cy="868892"/>
              </a:xfrm>
              <a:prstGeom prst="rect">
                <a:avLst/>
              </a:prstGeom>
              <a:blipFill>
                <a:blip r:embed="rId12"/>
                <a:stretch>
                  <a:fillRect b="-5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22733A3E-1B78-4456-A665-EDC19F6B013E}"/>
              </a:ext>
            </a:extLst>
          </p:cNvPr>
          <p:cNvSpPr txBox="1"/>
          <p:nvPr/>
        </p:nvSpPr>
        <p:spPr>
          <a:xfrm>
            <a:off x="4742249" y="4958867"/>
            <a:ext cx="174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次梯度的定义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E60AFC-4BEA-4C6F-A339-5AE1FA02C2E1}"/>
              </a:ext>
            </a:extLst>
          </p:cNvPr>
          <p:cNvGrpSpPr/>
          <p:nvPr/>
        </p:nvGrpSpPr>
        <p:grpSpPr>
          <a:xfrm>
            <a:off x="1919264" y="5681882"/>
            <a:ext cx="5428533" cy="830997"/>
            <a:chOff x="1919264" y="5681882"/>
            <a:chExt cx="5428533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F016C56-345F-4C1E-90E2-17CDC2609F0C}"/>
                    </a:ext>
                  </a:extLst>
                </p:cNvPr>
                <p:cNvSpPr txBox="1"/>
                <p:nvPr/>
              </p:nvSpPr>
              <p:spPr>
                <a:xfrm>
                  <a:off x="1919264" y="5681882"/>
                  <a:ext cx="542853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F016C56-345F-4C1E-90E2-17CDC2609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264" y="5681882"/>
                  <a:ext cx="5428533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11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210F45-4542-4ECC-901E-8410B9CBC24E}"/>
                </a:ext>
              </a:extLst>
            </p:cNvPr>
            <p:cNvSpPr txBox="1"/>
            <p:nvPr/>
          </p:nvSpPr>
          <p:spPr>
            <a:xfrm>
              <a:off x="1919264" y="5728086"/>
              <a:ext cx="2881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+mj-lt"/>
                  <a:ea typeface="黑体" panose="02010609060101010101" pitchFamily="49" charset="-122"/>
                </a:rPr>
                <a:t>Cauchy-Schwarz</a:t>
              </a:r>
              <a:r>
                <a:rPr lang="zh-CN" altLang="en-US" sz="2000" dirty="0">
                  <a:solidFill>
                    <a:srgbClr val="0070C0"/>
                  </a:solidFill>
                  <a:latin typeface="+mj-lt"/>
                  <a:ea typeface="黑体" panose="02010609060101010101" pitchFamily="49" charset="-122"/>
                </a:rPr>
                <a:t>不等式</a:t>
              </a:r>
              <a:endParaRPr lang="en-US" altLang="zh-CN" sz="20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5EC743-2EBD-40E7-B435-18ED198AB2CA}"/>
                  </a:ext>
                </a:extLst>
              </p:cNvPr>
              <p:cNvSpPr txBox="1"/>
              <p:nvPr/>
            </p:nvSpPr>
            <p:spPr>
              <a:xfrm>
                <a:off x="6373143" y="4314591"/>
                <a:ext cx="18611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5EC743-2EBD-40E7-B435-18ED198AB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43" y="4314591"/>
                <a:ext cx="1861172" cy="830997"/>
              </a:xfrm>
              <a:prstGeom prst="rect">
                <a:avLst/>
              </a:prstGeom>
              <a:blipFill>
                <a:blip r:embed="rId14"/>
                <a:stretch>
                  <a:fillRect l="-654" r="-130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815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4" grpId="0"/>
      <p:bldP spid="26" grpId="0"/>
      <p:bldP spid="27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85551" y="965768"/>
                <a:ext cx="8011215" cy="13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4.14.2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函数，并存在极小点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对于次梯度法产生的序列，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1" y="965768"/>
                <a:ext cx="8011215" cy="1397114"/>
              </a:xfrm>
              <a:prstGeom prst="rect">
                <a:avLst/>
              </a:prstGeom>
              <a:blipFill>
                <a:blip r:embed="rId4"/>
                <a:stretch>
                  <a:fillRect l="-1141" t="-4783" r="-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223631" y="2272385"/>
                <a:ext cx="6500169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best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31" y="2272385"/>
                <a:ext cx="6500169" cy="855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06331" y="3120214"/>
                <a:ext cx="7731337" cy="60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 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对于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衰减步长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best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1" y="3120214"/>
                <a:ext cx="7731337" cy="608243"/>
              </a:xfrm>
              <a:prstGeom prst="rect">
                <a:avLst/>
              </a:prstGeom>
              <a:blipFill>
                <a:blip r:embed="rId6"/>
                <a:stretch>
                  <a:fillRect l="-1262" t="-7000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86793" y="4426068"/>
                <a:ext cx="6987723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best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93" y="4426068"/>
                <a:ext cx="6987723" cy="855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7C9881F-33D5-45D5-AB8C-ECD637B1163F}"/>
              </a:ext>
            </a:extLst>
          </p:cNvPr>
          <p:cNvSpPr txBox="1"/>
          <p:nvPr/>
        </p:nvSpPr>
        <p:spPr>
          <a:xfrm>
            <a:off x="202592" y="204560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F4A92-E159-4BB4-AAA0-EFC4F3551329}"/>
                  </a:ext>
                </a:extLst>
              </p:cNvPr>
              <p:cNvSpPr txBox="1"/>
              <p:nvPr/>
            </p:nvSpPr>
            <p:spPr>
              <a:xfrm>
                <a:off x="518476" y="3856769"/>
                <a:ext cx="8295018" cy="63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iii 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偶数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且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∀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F4A92-E159-4BB4-AAA0-EFC4F355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6" y="3856769"/>
                <a:ext cx="8295018" cy="632930"/>
              </a:xfrm>
              <a:prstGeom prst="rect">
                <a:avLst/>
              </a:prstGeom>
              <a:blipFill>
                <a:blip r:embed="rId8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E0434A-2810-4B35-AC6E-C094EBCAF464}"/>
                  </a:ext>
                </a:extLst>
              </p:cNvPr>
              <p:cNvSpPr/>
              <p:nvPr/>
            </p:nvSpPr>
            <p:spPr>
              <a:xfrm>
                <a:off x="1186793" y="5352403"/>
                <a:ext cx="3968009" cy="790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𝑠</m:t>
                                    </m:r>
                                  </m:e>
                                </m:rad>
                              </m:den>
                            </m:f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E0434A-2810-4B35-AC6E-C094EBCAF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93" y="5352403"/>
                <a:ext cx="3968009" cy="790986"/>
              </a:xfrm>
              <a:prstGeom prst="rect">
                <a:avLst/>
              </a:prstGeom>
              <a:blipFill>
                <a:blip r:embed="rId9"/>
                <a:stretch>
                  <a:fillRect l="-2458" r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060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976" y="978784"/>
            <a:ext cx="97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594182" y="1996135"/>
                <a:ext cx="5855193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1996135"/>
                <a:ext cx="5855193" cy="481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E552C4-DE92-48A0-B60E-E42539B1C6E2}"/>
                  </a:ext>
                </a:extLst>
              </p:cNvPr>
              <p:cNvSpPr/>
              <p:nvPr/>
            </p:nvSpPr>
            <p:spPr>
              <a:xfrm>
                <a:off x="878162" y="1499883"/>
                <a:ext cx="1951624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E552C4-DE92-48A0-B60E-E42539B1C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2" y="1499883"/>
                <a:ext cx="1951624" cy="466666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0FF3A84-4DD3-455F-B684-E0DCDDF553F0}"/>
              </a:ext>
            </a:extLst>
          </p:cNvPr>
          <p:cNvSpPr/>
          <p:nvPr/>
        </p:nvSpPr>
        <p:spPr>
          <a:xfrm>
            <a:off x="1431821" y="100404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考虑迭代到最优解的距离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90B72B-1954-48F3-8073-B13719A84B29}"/>
                  </a:ext>
                </a:extLst>
              </p:cNvPr>
              <p:cNvSpPr/>
              <p:nvPr/>
            </p:nvSpPr>
            <p:spPr>
              <a:xfrm>
                <a:off x="2594182" y="1510900"/>
                <a:ext cx="2943883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90B72B-1954-48F3-8073-B13719A84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1510900"/>
                <a:ext cx="2943883" cy="466666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D6C0F80-F4D8-41D1-B0FC-8194D2AABAC5}"/>
              </a:ext>
            </a:extLst>
          </p:cNvPr>
          <p:cNvGrpSpPr/>
          <p:nvPr/>
        </p:nvGrpSpPr>
        <p:grpSpPr>
          <a:xfrm>
            <a:off x="878162" y="2534352"/>
            <a:ext cx="6004014" cy="504069"/>
            <a:chOff x="878162" y="2633505"/>
            <a:chExt cx="6004014" cy="504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ACEAC95-E7D7-405C-B854-D416752A5327}"/>
                    </a:ext>
                  </a:extLst>
                </p:cNvPr>
                <p:cNvSpPr/>
                <p:nvPr/>
              </p:nvSpPr>
              <p:spPr>
                <a:xfrm>
                  <a:off x="878162" y="2633505"/>
                  <a:ext cx="18151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ACEAC95-E7D7-405C-B854-D416752A53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62" y="2633505"/>
                  <a:ext cx="181517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13AD859-0DCB-4B56-9193-058B02E61F1B}"/>
                    </a:ext>
                  </a:extLst>
                </p:cNvPr>
                <p:cNvSpPr/>
                <p:nvPr/>
              </p:nvSpPr>
              <p:spPr>
                <a:xfrm>
                  <a:off x="2456541" y="2655711"/>
                  <a:ext cx="4425635" cy="4818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13AD859-0DCB-4B56-9193-058B02E61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541" y="2655711"/>
                  <a:ext cx="4425635" cy="4818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A69E90-1574-4E6F-B26E-D9A22FB9BEB5}"/>
              </a:ext>
            </a:extLst>
          </p:cNvPr>
          <p:cNvGrpSpPr/>
          <p:nvPr/>
        </p:nvGrpSpPr>
        <p:grpSpPr>
          <a:xfrm>
            <a:off x="878162" y="2632361"/>
            <a:ext cx="8123762" cy="1097699"/>
            <a:chOff x="878162" y="2632361"/>
            <a:chExt cx="8123762" cy="1097699"/>
          </a:xfrm>
        </p:grpSpPr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FCF5C81C-05B5-4DF1-BDE6-57C91300E9A4}"/>
                </a:ext>
              </a:extLst>
            </p:cNvPr>
            <p:cNvSpPr/>
            <p:nvPr/>
          </p:nvSpPr>
          <p:spPr bwMode="auto">
            <a:xfrm>
              <a:off x="7216048" y="2632361"/>
              <a:ext cx="220338" cy="46166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7388FA4-9BD3-483B-87AA-C82B7985983A}"/>
                    </a:ext>
                  </a:extLst>
                </p:cNvPr>
                <p:cNvSpPr/>
                <p:nvPr/>
              </p:nvSpPr>
              <p:spPr>
                <a:xfrm>
                  <a:off x="878162" y="3248390"/>
                  <a:ext cx="8123762" cy="4816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7388FA4-9BD3-483B-87AA-C82B79859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62" y="3248390"/>
                  <a:ext cx="8123762" cy="4816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F1F516-4A57-45FE-B73A-8893F1B7F243}"/>
              </a:ext>
            </a:extLst>
          </p:cNvPr>
          <p:cNvGrpSpPr/>
          <p:nvPr/>
        </p:nvGrpSpPr>
        <p:grpSpPr>
          <a:xfrm>
            <a:off x="1575412" y="4003558"/>
            <a:ext cx="7227107" cy="917873"/>
            <a:chOff x="1586429" y="3796897"/>
            <a:chExt cx="7227107" cy="917873"/>
          </a:xfrm>
        </p:grpSpPr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8F1D0985-C399-4004-83FF-9774CECAD93D}"/>
                </a:ext>
              </a:extLst>
            </p:cNvPr>
            <p:cNvSpPr/>
            <p:nvPr/>
          </p:nvSpPr>
          <p:spPr bwMode="auto">
            <a:xfrm flipH="1">
              <a:off x="4076239" y="3796897"/>
              <a:ext cx="198305" cy="48167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7ED18AB-C0CD-40DB-AEBD-62C8BF1D8CFD}"/>
                    </a:ext>
                  </a:extLst>
                </p:cNvPr>
                <p:cNvSpPr/>
                <p:nvPr/>
              </p:nvSpPr>
              <p:spPr>
                <a:xfrm>
                  <a:off x="1586429" y="4223482"/>
                  <a:ext cx="7227107" cy="491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7ED18AB-C0CD-40DB-AEBD-62C8BF1D8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429" y="4223482"/>
                  <a:ext cx="7227107" cy="49128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D381F2-B9AC-4D0E-9028-33A0EB39C76D}"/>
              </a:ext>
            </a:extLst>
          </p:cNvPr>
          <p:cNvGrpSpPr/>
          <p:nvPr/>
        </p:nvGrpSpPr>
        <p:grpSpPr>
          <a:xfrm>
            <a:off x="873533" y="3904299"/>
            <a:ext cx="7314748" cy="473726"/>
            <a:chOff x="939635" y="3750065"/>
            <a:chExt cx="7314748" cy="473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688E279-8FF3-4DE2-9F81-8A534E91622E}"/>
                    </a:ext>
                  </a:extLst>
                </p:cNvPr>
                <p:cNvSpPr/>
                <p:nvPr/>
              </p:nvSpPr>
              <p:spPr>
                <a:xfrm>
                  <a:off x="939635" y="3762126"/>
                  <a:ext cx="3087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移向、对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从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求和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688E279-8FF3-4DE2-9F81-8A534E916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635" y="3762126"/>
                  <a:ext cx="3087255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959" t="-14474" r="-197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2462E7-862C-4B72-BA91-AEE79C3B1F67}"/>
                    </a:ext>
                  </a:extLst>
                </p:cNvPr>
                <p:cNvSpPr/>
                <p:nvPr/>
              </p:nvSpPr>
              <p:spPr>
                <a:xfrm>
                  <a:off x="4346262" y="3750065"/>
                  <a:ext cx="3908121" cy="466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/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2462E7-862C-4B72-BA91-AEE79C3B1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262" y="3750065"/>
                  <a:ext cx="3908121" cy="466666"/>
                </a:xfrm>
                <a:prstGeom prst="rect">
                  <a:avLst/>
                </a:prstGeom>
                <a:blipFill>
                  <a:blip r:embed="rId12"/>
                  <a:stretch>
                    <a:fillRect t="-9091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C75DF04-FF6E-4258-8F51-36FD04352A93}"/>
                  </a:ext>
                </a:extLst>
              </p:cNvPr>
              <p:cNvSpPr txBox="1"/>
              <p:nvPr/>
            </p:nvSpPr>
            <p:spPr>
              <a:xfrm>
                <a:off x="2080016" y="5149219"/>
                <a:ext cx="198520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除以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C75DF04-FF6E-4258-8F51-36FD04352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16" y="5149219"/>
                <a:ext cx="1985206" cy="491288"/>
              </a:xfrm>
              <a:prstGeom prst="rect">
                <a:avLst/>
              </a:prstGeom>
              <a:blipFill>
                <a:blip r:embed="rId13"/>
                <a:stretch>
                  <a:fillRect l="-4601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1EBB5E5-3434-410A-A157-8BFF698FAE3A}"/>
              </a:ext>
            </a:extLst>
          </p:cNvPr>
          <p:cNvGrpSpPr/>
          <p:nvPr/>
        </p:nvGrpSpPr>
        <p:grpSpPr>
          <a:xfrm>
            <a:off x="871812" y="5166197"/>
            <a:ext cx="7779822" cy="1232115"/>
            <a:chOff x="871812" y="5254333"/>
            <a:chExt cx="7779822" cy="1232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0DEB0E6-BD52-464A-B61F-5CE02193CF3F}"/>
                    </a:ext>
                  </a:extLst>
                </p:cNvPr>
                <p:cNvSpPr/>
                <p:nvPr/>
              </p:nvSpPr>
              <p:spPr>
                <a:xfrm>
                  <a:off x="871812" y="5524262"/>
                  <a:ext cx="7779822" cy="962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0DEB0E6-BD52-464A-B61F-5CE02193CF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12" y="5524262"/>
                  <a:ext cx="7779822" cy="9621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6CCD220C-8830-4BDF-887B-D841D4DA2BBB}"/>
                </a:ext>
              </a:extLst>
            </p:cNvPr>
            <p:cNvSpPr/>
            <p:nvPr/>
          </p:nvSpPr>
          <p:spPr bwMode="auto">
            <a:xfrm flipH="1">
              <a:off x="4065222" y="5254333"/>
              <a:ext cx="184731" cy="49128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41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818146-9DCE-4D2D-A536-B4D802903987}"/>
                  </a:ext>
                </a:extLst>
              </p:cNvPr>
              <p:cNvSpPr/>
              <p:nvPr/>
            </p:nvSpPr>
            <p:spPr>
              <a:xfrm>
                <a:off x="871812" y="908180"/>
                <a:ext cx="7779822" cy="962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818146-9DCE-4D2D-A536-B4D802903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2" y="908180"/>
                <a:ext cx="7779822" cy="962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A2A6C5F-E29C-44C3-B4DE-CA75F16BEE08}"/>
              </a:ext>
            </a:extLst>
          </p:cNvPr>
          <p:cNvGrpSpPr/>
          <p:nvPr/>
        </p:nvGrpSpPr>
        <p:grpSpPr>
          <a:xfrm>
            <a:off x="2569519" y="1726182"/>
            <a:ext cx="5788828" cy="1281021"/>
            <a:chOff x="2569519" y="1726182"/>
            <a:chExt cx="5788828" cy="1281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09CB6EC-0CF6-492F-87C6-F1C98A44D0E8}"/>
                    </a:ext>
                  </a:extLst>
                </p:cNvPr>
                <p:cNvSpPr/>
                <p:nvPr/>
              </p:nvSpPr>
              <p:spPr>
                <a:xfrm>
                  <a:off x="2569519" y="2045017"/>
                  <a:ext cx="5788828" cy="962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best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09CB6EC-0CF6-492F-87C6-F1C98A44D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519" y="2045017"/>
                  <a:ext cx="5788828" cy="9621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87ABC7-1EEF-4D2D-8883-E97A4AB0A9C4}"/>
                </a:ext>
              </a:extLst>
            </p:cNvPr>
            <p:cNvGrpSpPr/>
            <p:nvPr/>
          </p:nvGrpSpPr>
          <p:grpSpPr>
            <a:xfrm>
              <a:off x="3293200" y="1726182"/>
              <a:ext cx="1895745" cy="495392"/>
              <a:chOff x="3293200" y="1891437"/>
              <a:chExt cx="1895745" cy="495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BF7D71DC-F604-4618-BDF0-71BE3505B42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200" y="1891437"/>
                    <a:ext cx="1764387" cy="4953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best</m:t>
                            </m:r>
                          </m:sup>
                        </m:sSubSup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的定义</a:t>
                    </a:r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BF7D71DC-F604-4618-BDF0-71BE3505B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3200" y="1891437"/>
                    <a:ext cx="1764387" cy="4953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8642" r="-4138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箭头: 下 16">
                <a:extLst>
                  <a:ext uri="{FF2B5EF4-FFF2-40B4-BE49-F238E27FC236}">
                    <a16:creationId xmlns:a16="http://schemas.microsoft.com/office/drawing/2014/main" id="{EFC13806-4F02-4388-B7E4-365E72B68C67}"/>
                  </a:ext>
                </a:extLst>
              </p:cNvPr>
              <p:cNvSpPr/>
              <p:nvPr/>
            </p:nvSpPr>
            <p:spPr bwMode="auto">
              <a:xfrm>
                <a:off x="4968607" y="1908300"/>
                <a:ext cx="220338" cy="461666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A78009-4C84-4B2F-814D-CEDA53A0882E}"/>
              </a:ext>
            </a:extLst>
          </p:cNvPr>
          <p:cNvGrpSpPr/>
          <p:nvPr/>
        </p:nvGrpSpPr>
        <p:grpSpPr>
          <a:xfrm>
            <a:off x="769143" y="1945238"/>
            <a:ext cx="7651250" cy="2052272"/>
            <a:chOff x="769143" y="1945238"/>
            <a:chExt cx="7651250" cy="2052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CD1050D-1C55-4A63-89C5-ADC3A1731F35}"/>
                    </a:ext>
                  </a:extLst>
                </p:cNvPr>
                <p:cNvSpPr/>
                <p:nvPr/>
              </p:nvSpPr>
              <p:spPr>
                <a:xfrm>
                  <a:off x="1329990" y="3035324"/>
                  <a:ext cx="7090403" cy="962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sup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CD1050D-1C55-4A63-89C5-ADC3A1731F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90" y="3035324"/>
                  <a:ext cx="7090403" cy="9621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4BCA5E-2A7F-41B8-A8BA-152DC6E2F473}"/>
                </a:ext>
              </a:extLst>
            </p:cNvPr>
            <p:cNvGrpSpPr/>
            <p:nvPr/>
          </p:nvGrpSpPr>
          <p:grpSpPr>
            <a:xfrm>
              <a:off x="769143" y="1945238"/>
              <a:ext cx="1489315" cy="895967"/>
              <a:chOff x="769143" y="2044391"/>
              <a:chExt cx="1489315" cy="895967"/>
            </a:xfrm>
          </p:grpSpPr>
          <p:sp>
            <p:nvSpPr>
              <p:cNvPr id="20" name="箭头: 下 19">
                <a:extLst>
                  <a:ext uri="{FF2B5EF4-FFF2-40B4-BE49-F238E27FC236}">
                    <a16:creationId xmlns:a16="http://schemas.microsoft.com/office/drawing/2014/main" id="{51399967-4F0A-4E2C-872F-F0F7710B8A7E}"/>
                  </a:ext>
                </a:extLst>
              </p:cNvPr>
              <p:cNvSpPr/>
              <p:nvPr/>
            </p:nvSpPr>
            <p:spPr bwMode="auto">
              <a:xfrm>
                <a:off x="2033859" y="2044391"/>
                <a:ext cx="224599" cy="895967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99FDF48-E36D-45CD-A2F5-A3AE658C544F}"/>
                      </a:ext>
                    </a:extLst>
                  </p:cNvPr>
                  <p:cNvSpPr txBox="1"/>
                  <p:nvPr/>
                </p:nvSpPr>
                <p:spPr>
                  <a:xfrm>
                    <a:off x="769143" y="2128116"/>
                    <a:ext cx="132540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因为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凸</a:t>
                    </a:r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99FDF48-E36D-45CD-A2F5-A3AE658C54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143" y="2128116"/>
                    <a:ext cx="13254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881" t="-14474" r="-32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2D35BE-8194-4ACA-BF97-D5874D77C829}"/>
                  </a:ext>
                </a:extLst>
              </p:cNvPr>
              <p:cNvSpPr txBox="1"/>
              <p:nvPr/>
            </p:nvSpPr>
            <p:spPr>
              <a:xfrm>
                <a:off x="871812" y="4022778"/>
                <a:ext cx="471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衰减步长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结论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ii)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2D35BE-8194-4ACA-BF97-D5874D77C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2" y="4022778"/>
                <a:ext cx="4713741" cy="461665"/>
              </a:xfrm>
              <a:prstGeom prst="rect">
                <a:avLst/>
              </a:prstGeom>
              <a:blipFill>
                <a:blip r:embed="rId10"/>
                <a:stretch>
                  <a:fillRect l="-168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DBE1E3-E71B-4A10-AC7A-223087457C6D}"/>
                  </a:ext>
                </a:extLst>
              </p:cNvPr>
              <p:cNvSpPr txBox="1"/>
              <p:nvPr/>
            </p:nvSpPr>
            <p:spPr>
              <a:xfrm>
                <a:off x="871812" y="4429358"/>
                <a:ext cx="7633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DBE1E3-E71B-4A10-AC7A-22308745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2" y="4429358"/>
                <a:ext cx="7633210" cy="461665"/>
              </a:xfrm>
              <a:prstGeom prst="rect">
                <a:avLst/>
              </a:prstGeom>
              <a:blipFill>
                <a:blip r:embed="rId11"/>
                <a:stretch>
                  <a:fillRect l="-1038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B9CB74-FDF4-4538-B983-CEAC06968768}"/>
                  </a:ext>
                </a:extLst>
              </p:cNvPr>
              <p:cNvSpPr/>
              <p:nvPr/>
            </p:nvSpPr>
            <p:spPr>
              <a:xfrm>
                <a:off x="1329990" y="4861206"/>
                <a:ext cx="6769865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B9CB74-FDF4-4538-B983-CEAC06968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90" y="4861206"/>
                <a:ext cx="6769865" cy="962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7CB584-B75A-4F79-9132-6AB80B6EB874}"/>
                  </a:ext>
                </a:extLst>
              </p:cNvPr>
              <p:cNvSpPr/>
              <p:nvPr/>
            </p:nvSpPr>
            <p:spPr>
              <a:xfrm>
                <a:off x="973371" y="5879858"/>
                <a:ext cx="6031437" cy="658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等式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右端取最小值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7CB584-B75A-4F79-9132-6AB80B6EB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71" y="5879858"/>
                <a:ext cx="6031437" cy="658450"/>
              </a:xfrm>
              <a:prstGeom prst="rect">
                <a:avLst/>
              </a:prstGeom>
              <a:blipFill>
                <a:blip r:embed="rId13"/>
                <a:stretch>
                  <a:fillRect l="-1618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96570B-224E-4E9C-B85D-57680B765EC6}"/>
                  </a:ext>
                </a:extLst>
              </p:cNvPr>
              <p:cNvSpPr/>
              <p:nvPr/>
            </p:nvSpPr>
            <p:spPr>
              <a:xfrm>
                <a:off x="5804814" y="5949820"/>
                <a:ext cx="21194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结论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96570B-224E-4E9C-B85D-57680B765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14" y="5949820"/>
                <a:ext cx="2119491" cy="461665"/>
              </a:xfrm>
              <a:prstGeom prst="rect">
                <a:avLst/>
              </a:prstGeom>
              <a:blipFill>
                <a:blip r:embed="rId14"/>
                <a:stretch>
                  <a:fillRect t="-14474" r="-373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83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6" grpId="0"/>
      <p:bldP spid="30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34624" y="2660564"/>
                <a:ext cx="26907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求和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4" y="2660564"/>
                <a:ext cx="2690775" cy="461665"/>
              </a:xfrm>
              <a:prstGeom prst="rect">
                <a:avLst/>
              </a:prstGeom>
              <a:blipFill>
                <a:blip r:embed="rId4"/>
                <a:stretch>
                  <a:fillRect l="-36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CB0749-FCE0-4EAA-A3EB-2688A6150085}"/>
                  </a:ext>
                </a:extLst>
              </p:cNvPr>
              <p:cNvSpPr/>
              <p:nvPr/>
            </p:nvSpPr>
            <p:spPr>
              <a:xfrm>
                <a:off x="878162" y="1507723"/>
                <a:ext cx="8123762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−2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CB0749-FCE0-4EAA-A3EB-2688A6150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2" y="1507723"/>
                <a:ext cx="8123762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C418645-5B9B-45E0-9577-D7AE8E6570E5}"/>
              </a:ext>
            </a:extLst>
          </p:cNvPr>
          <p:cNvGrpSpPr/>
          <p:nvPr/>
        </p:nvGrpSpPr>
        <p:grpSpPr>
          <a:xfrm>
            <a:off x="486229" y="2302127"/>
            <a:ext cx="8193525" cy="2508651"/>
            <a:chOff x="486229" y="1354677"/>
            <a:chExt cx="8193525" cy="2508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C887D95-CDBA-4B05-B74B-B92E5DA45254}"/>
                    </a:ext>
                  </a:extLst>
                </p:cNvPr>
                <p:cNvSpPr/>
                <p:nvPr/>
              </p:nvSpPr>
              <p:spPr>
                <a:xfrm>
                  <a:off x="3746338" y="1355914"/>
                  <a:ext cx="2995986" cy="12648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/>
                    <a:t>, </a:t>
                  </a:r>
                </a:p>
                <a:p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zh-CN" altLang="en-US" dirty="0"/>
                    <a:t>，</a:t>
                  </a:r>
                  <a:endParaRPr lang="en-US" altLang="zh-CN" dirty="0"/>
                </a:p>
                <a:p>
                  <a:r>
                    <a:rPr lang="en-US" altLang="zh-CN" dirty="0">
                      <a:solidFill>
                        <a:srgbClr val="C00000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C887D95-CDBA-4B05-B74B-B92E5DA45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338" y="1355914"/>
                  <a:ext cx="2995986" cy="1264898"/>
                </a:xfrm>
                <a:prstGeom prst="rect">
                  <a:avLst/>
                </a:prstGeom>
                <a:blipFill>
                  <a:blip r:embed="rId6"/>
                  <a:stretch>
                    <a:fillRect t="-33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178D347-D718-4A72-AEE8-6E0ABB69636D}"/>
                    </a:ext>
                  </a:extLst>
                </p:cNvPr>
                <p:cNvSpPr/>
                <p:nvPr/>
              </p:nvSpPr>
              <p:spPr>
                <a:xfrm>
                  <a:off x="486229" y="2816438"/>
                  <a:ext cx="8193525" cy="1046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/2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178D347-D718-4A72-AEE8-6E0ABB6963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29" y="2816438"/>
                  <a:ext cx="8193525" cy="10468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6AD8B56A-CD15-4C2D-A95E-C9F6A595C609}"/>
                </a:ext>
              </a:extLst>
            </p:cNvPr>
            <p:cNvSpPr/>
            <p:nvPr/>
          </p:nvSpPr>
          <p:spPr bwMode="auto">
            <a:xfrm>
              <a:off x="3535708" y="1354677"/>
              <a:ext cx="210629" cy="146447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D8C4AF-5633-41A6-AC37-E0317F7688A6}"/>
                  </a:ext>
                </a:extLst>
              </p:cNvPr>
              <p:cNvSpPr/>
              <p:nvPr/>
            </p:nvSpPr>
            <p:spPr>
              <a:xfrm>
                <a:off x="2358614" y="4789219"/>
                <a:ext cx="6295762" cy="1037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best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D8C4AF-5633-41A6-AC37-E0317F768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14" y="4789219"/>
                <a:ext cx="6295762" cy="1037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81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222BC1-BABD-42A4-B680-06B8273933D3}"/>
                  </a:ext>
                </a:extLst>
              </p:cNvPr>
              <p:cNvSpPr/>
              <p:nvPr/>
            </p:nvSpPr>
            <p:spPr>
              <a:xfrm>
                <a:off x="810470" y="3778598"/>
                <a:ext cx="5623382" cy="1195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222BC1-BABD-42A4-B680-06B827393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0" y="3778598"/>
                <a:ext cx="5623382" cy="1195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7B26187-3293-41C5-9B1B-B04A0B2508E0}"/>
                  </a:ext>
                </a:extLst>
              </p:cNvPr>
              <p:cNvSpPr/>
              <p:nvPr/>
            </p:nvSpPr>
            <p:spPr>
              <a:xfrm>
                <a:off x="1315717" y="4979495"/>
                <a:ext cx="5063051" cy="636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时，右端取最小值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7B26187-3293-41C5-9B1B-B04A0B250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17" y="4979495"/>
                <a:ext cx="5063051" cy="636649"/>
              </a:xfrm>
              <a:prstGeom prst="rect">
                <a:avLst/>
              </a:prstGeom>
              <a:blipFill>
                <a:blip r:embed="rId5"/>
                <a:stretch>
                  <a:fillRect l="-1928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C2D804B-1221-4C9C-99AB-7BF1F25474D5}"/>
              </a:ext>
            </a:extLst>
          </p:cNvPr>
          <p:cNvSpPr/>
          <p:nvPr/>
        </p:nvSpPr>
        <p:spPr>
          <a:xfrm>
            <a:off x="1315717" y="5709801"/>
            <a:ext cx="2793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所以结论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iii)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成立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49B538-B7EC-42A4-B32D-A8EF2334C9F2}"/>
                  </a:ext>
                </a:extLst>
              </p:cNvPr>
              <p:cNvSpPr/>
              <p:nvPr/>
            </p:nvSpPr>
            <p:spPr>
              <a:xfrm>
                <a:off x="978467" y="1656874"/>
                <a:ext cx="5954387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49B538-B7EC-42A4-B32D-A8EF2334C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7" y="1656874"/>
                <a:ext cx="5954387" cy="995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299147-0F8C-4B19-BA1F-689022F5C05A}"/>
                  </a:ext>
                </a:extLst>
              </p:cNvPr>
              <p:cNvSpPr/>
              <p:nvPr/>
            </p:nvSpPr>
            <p:spPr>
              <a:xfrm>
                <a:off x="978467" y="2823418"/>
                <a:ext cx="5954387" cy="900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299147-0F8C-4B19-BA1F-689022F5C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7" y="2823418"/>
                <a:ext cx="5954387" cy="900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5A1BA6-3A24-4CD0-9448-FCC501A40B07}"/>
                  </a:ext>
                </a:extLst>
              </p:cNvPr>
              <p:cNvSpPr/>
              <p:nvPr/>
            </p:nvSpPr>
            <p:spPr>
              <a:xfrm>
                <a:off x="7261837" y="1965407"/>
                <a:ext cx="987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5A1BA6-3A24-4CD0-9448-FCC501A40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37" y="1965407"/>
                <a:ext cx="987706" cy="461665"/>
              </a:xfrm>
              <a:prstGeom prst="rect">
                <a:avLst/>
              </a:prstGeom>
              <a:blipFill>
                <a:blip r:embed="rId8"/>
                <a:stretch>
                  <a:fillRect t="-10526" r="-925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AAB34F-41F0-408E-9662-1B04AC951997}"/>
                  </a:ext>
                </a:extLst>
              </p:cNvPr>
              <p:cNvSpPr/>
              <p:nvPr/>
            </p:nvSpPr>
            <p:spPr>
              <a:xfrm>
                <a:off x="6743786" y="2962517"/>
                <a:ext cx="1226170" cy="500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AAB34F-41F0-408E-9662-1B04AC951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86" y="2962517"/>
                <a:ext cx="1226170" cy="500137"/>
              </a:xfrm>
              <a:prstGeom prst="rect">
                <a:avLst/>
              </a:prstGeom>
              <a:blipFill>
                <a:blip r:embed="rId9"/>
                <a:stretch>
                  <a:fillRect t="-1220" r="-7463" b="-2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EAF7F2-1638-40FC-BCEA-45E6419A6EA3}"/>
                  </a:ext>
                </a:extLst>
              </p:cNvPr>
              <p:cNvSpPr/>
              <p:nvPr/>
            </p:nvSpPr>
            <p:spPr>
              <a:xfrm>
                <a:off x="978467" y="1184987"/>
                <a:ext cx="4463400" cy="632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令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CC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其中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待定</m:t>
                    </m:r>
                  </m:oMath>
                </a14:m>
                <a:r>
                  <a:rPr lang="zh-CN" altLang="en-US" dirty="0">
                    <a:solidFill>
                      <a:srgbClr val="CC0000"/>
                    </a:solidFill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EAF7F2-1638-40FC-BCEA-45E6419A6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7" y="1184987"/>
                <a:ext cx="4463400" cy="632930"/>
              </a:xfrm>
              <a:prstGeom prst="rect">
                <a:avLst/>
              </a:prstGeom>
              <a:blipFill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CEA361C-D4D0-4EAC-9E2F-7EFF6433D98D}"/>
                  </a:ext>
                </a:extLst>
              </p:cNvPr>
              <p:cNvSpPr/>
              <p:nvPr/>
            </p:nvSpPr>
            <p:spPr>
              <a:xfrm>
                <a:off x="5702862" y="3989714"/>
                <a:ext cx="2267094" cy="9246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CEA361C-D4D0-4EAC-9E2F-7EFF6433D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862" y="3989714"/>
                <a:ext cx="2267094" cy="9246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92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8" grpId="0"/>
      <p:bldP spid="9" grpId="0"/>
      <p:bldP spid="10" grpId="0"/>
      <p:bldP spid="11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40.2|18.2|2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0.3|16.7|36.2|7.3|22.5|27|12.9|61.4|1.8|1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7|41.8|8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7|41.8|87.2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29803</TotalTime>
  <Words>1393</Words>
  <Application>Microsoft Office PowerPoint</Application>
  <PresentationFormat>全屏显示(4:3)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4292</cp:revision>
  <cp:lastPrinted>2024-09-24T10:06:50Z</cp:lastPrinted>
  <dcterms:created xsi:type="dcterms:W3CDTF">1997-11-08T17:22:06Z</dcterms:created>
  <dcterms:modified xsi:type="dcterms:W3CDTF">2024-09-24T10:14:09Z</dcterms:modified>
</cp:coreProperties>
</file>