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1.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83.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Lst>
  <p:sldSz cy="6858000" cx="9144000"/>
  <p:notesSz cx="709930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0" roundtripDataSignature="AMtx7mgAjPLiD/n4qb87Z6OGBIjZ7DaW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A6CE6D-E62C-4898-81FA-905E92679291}">
  <a:tblStyle styleId="{7DA6CE6D-E62C-4898-81FA-905E9267929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AEFF7"/>
          </a:solidFill>
        </a:fill>
      </a:tcStyle>
    </a:wholeTbl>
    <a:band1H>
      <a:tcTxStyle b="off" i="off"/>
      <a:tcStyle>
        <a:fill>
          <a:solidFill>
            <a:srgbClr val="D1DEEE"/>
          </a:solidFill>
        </a:fill>
      </a:tcStyle>
    </a:band1H>
    <a:band2H>
      <a:tcTxStyle b="off" i="off"/>
    </a:band2H>
    <a:band1V>
      <a:tcTxStyle b="off" i="off"/>
      <a:tcStyle>
        <a:fill>
          <a:solidFill>
            <a:srgbClr val="D1DEEE"/>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9EB39258-619E-4BEB-80AC-DE443B11ABA8}"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AEFF7"/>
          </a:solidFill>
        </a:fill>
      </a:tcStyle>
    </a:wholeTbl>
    <a:band1H>
      <a:tcTxStyle/>
      <a:tcStyle>
        <a:fill>
          <a:solidFill>
            <a:srgbClr val="D1DEEE"/>
          </a:solidFill>
        </a:fill>
      </a:tcStyle>
    </a:band1H>
    <a:band2H>
      <a:tcTxStyle/>
    </a:band2H>
    <a:band1V>
      <a:tcTxStyle/>
      <a:tcStyle>
        <a:fill>
          <a:solidFill>
            <a:srgbClr val="D1DEEE"/>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20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1"/>
            <a:ext cx="3076363" cy="51173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295" y="1"/>
            <a:ext cx="3076363" cy="51173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9721107"/>
            <a:ext cx="3076363" cy="51173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295" y="9721107"/>
            <a:ext cx="3076363" cy="511730"/>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B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1" name="Google Shape;91;p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5" name="Google Shape;165;p1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6" name="Shape 1416"/>
        <p:cNvGrpSpPr/>
        <p:nvPr/>
      </p:nvGrpSpPr>
      <p:grpSpPr>
        <a:xfrm>
          <a:off x="0" y="0"/>
          <a:ext cx="0" cy="0"/>
          <a:chOff x="0" y="0"/>
          <a:chExt cx="0" cy="0"/>
        </a:xfrm>
      </p:grpSpPr>
      <p:sp>
        <p:nvSpPr>
          <p:cNvPr id="1417" name="Google Shape;1417;p100: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18" name="Google Shape;1418;p10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p101: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33" name="Google Shape;1433;p10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6" name="Shape 1446"/>
        <p:cNvGrpSpPr/>
        <p:nvPr/>
      </p:nvGrpSpPr>
      <p:grpSpPr>
        <a:xfrm>
          <a:off x="0" y="0"/>
          <a:ext cx="0" cy="0"/>
          <a:chOff x="0" y="0"/>
          <a:chExt cx="0" cy="0"/>
        </a:xfrm>
      </p:grpSpPr>
      <p:sp>
        <p:nvSpPr>
          <p:cNvPr id="1447" name="Google Shape;1447;p102: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48" name="Google Shape;1448;p10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p103: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63" name="Google Shape;1463;p10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2" name="Shape 1472"/>
        <p:cNvGrpSpPr/>
        <p:nvPr/>
      </p:nvGrpSpPr>
      <p:grpSpPr>
        <a:xfrm>
          <a:off x="0" y="0"/>
          <a:ext cx="0" cy="0"/>
          <a:chOff x="0" y="0"/>
          <a:chExt cx="0" cy="0"/>
        </a:xfrm>
      </p:grpSpPr>
      <p:sp>
        <p:nvSpPr>
          <p:cNvPr id="1473" name="Google Shape;1473;p104: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74" name="Google Shape;1474;p10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7" name="Shape 1487"/>
        <p:cNvGrpSpPr/>
        <p:nvPr/>
      </p:nvGrpSpPr>
      <p:grpSpPr>
        <a:xfrm>
          <a:off x="0" y="0"/>
          <a:ext cx="0" cy="0"/>
          <a:chOff x="0" y="0"/>
          <a:chExt cx="0" cy="0"/>
        </a:xfrm>
      </p:grpSpPr>
      <p:sp>
        <p:nvSpPr>
          <p:cNvPr id="1488" name="Google Shape;1488;p105: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89" name="Google Shape;1489;p10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2" name="Shape 1502"/>
        <p:cNvGrpSpPr/>
        <p:nvPr/>
      </p:nvGrpSpPr>
      <p:grpSpPr>
        <a:xfrm>
          <a:off x="0" y="0"/>
          <a:ext cx="0" cy="0"/>
          <a:chOff x="0" y="0"/>
          <a:chExt cx="0" cy="0"/>
        </a:xfrm>
      </p:grpSpPr>
      <p:sp>
        <p:nvSpPr>
          <p:cNvPr id="1503" name="Google Shape;1503;p106: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04" name="Google Shape;1504;p10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7" name="Shape 1517"/>
        <p:cNvGrpSpPr/>
        <p:nvPr/>
      </p:nvGrpSpPr>
      <p:grpSpPr>
        <a:xfrm>
          <a:off x="0" y="0"/>
          <a:ext cx="0" cy="0"/>
          <a:chOff x="0" y="0"/>
          <a:chExt cx="0" cy="0"/>
        </a:xfrm>
      </p:grpSpPr>
      <p:sp>
        <p:nvSpPr>
          <p:cNvPr id="1518" name="Google Shape;1518;p107: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19" name="Google Shape;1519;p10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2" name="Shape 1532"/>
        <p:cNvGrpSpPr/>
        <p:nvPr/>
      </p:nvGrpSpPr>
      <p:grpSpPr>
        <a:xfrm>
          <a:off x="0" y="0"/>
          <a:ext cx="0" cy="0"/>
          <a:chOff x="0" y="0"/>
          <a:chExt cx="0" cy="0"/>
        </a:xfrm>
      </p:grpSpPr>
      <p:sp>
        <p:nvSpPr>
          <p:cNvPr id="1533" name="Google Shape;1533;p108: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34" name="Google Shape;1534;p10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3" name="Shape 1543"/>
        <p:cNvGrpSpPr/>
        <p:nvPr/>
      </p:nvGrpSpPr>
      <p:grpSpPr>
        <a:xfrm>
          <a:off x="0" y="0"/>
          <a:ext cx="0" cy="0"/>
          <a:chOff x="0" y="0"/>
          <a:chExt cx="0" cy="0"/>
        </a:xfrm>
      </p:grpSpPr>
      <p:sp>
        <p:nvSpPr>
          <p:cNvPr id="1544" name="Google Shape;1544;p109: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45" name="Google Shape;1545;p10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5" name="Google Shape;175;p1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5" name="Shape 1555"/>
        <p:cNvGrpSpPr/>
        <p:nvPr/>
      </p:nvGrpSpPr>
      <p:grpSpPr>
        <a:xfrm>
          <a:off x="0" y="0"/>
          <a:ext cx="0" cy="0"/>
          <a:chOff x="0" y="0"/>
          <a:chExt cx="0" cy="0"/>
        </a:xfrm>
      </p:grpSpPr>
      <p:sp>
        <p:nvSpPr>
          <p:cNvPr id="1556" name="Google Shape;1556;p110: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57" name="Google Shape;1557;p11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0" name="Shape 1570"/>
        <p:cNvGrpSpPr/>
        <p:nvPr/>
      </p:nvGrpSpPr>
      <p:grpSpPr>
        <a:xfrm>
          <a:off x="0" y="0"/>
          <a:ext cx="0" cy="0"/>
          <a:chOff x="0" y="0"/>
          <a:chExt cx="0" cy="0"/>
        </a:xfrm>
      </p:grpSpPr>
      <p:sp>
        <p:nvSpPr>
          <p:cNvPr id="1571" name="Google Shape;1571;p111: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72" name="Google Shape;1572;p11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3" name="Shape 1583"/>
        <p:cNvGrpSpPr/>
        <p:nvPr/>
      </p:nvGrpSpPr>
      <p:grpSpPr>
        <a:xfrm>
          <a:off x="0" y="0"/>
          <a:ext cx="0" cy="0"/>
          <a:chOff x="0" y="0"/>
          <a:chExt cx="0" cy="0"/>
        </a:xfrm>
      </p:grpSpPr>
      <p:sp>
        <p:nvSpPr>
          <p:cNvPr id="1584" name="Google Shape;1584;p112: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85" name="Google Shape;1585;p11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7" name="Shape 1597"/>
        <p:cNvGrpSpPr/>
        <p:nvPr/>
      </p:nvGrpSpPr>
      <p:grpSpPr>
        <a:xfrm>
          <a:off x="0" y="0"/>
          <a:ext cx="0" cy="0"/>
          <a:chOff x="0" y="0"/>
          <a:chExt cx="0" cy="0"/>
        </a:xfrm>
      </p:grpSpPr>
      <p:sp>
        <p:nvSpPr>
          <p:cNvPr id="1598" name="Google Shape;1598;p113: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99" name="Google Shape;1599;p11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0" name="Shape 1610"/>
        <p:cNvGrpSpPr/>
        <p:nvPr/>
      </p:nvGrpSpPr>
      <p:grpSpPr>
        <a:xfrm>
          <a:off x="0" y="0"/>
          <a:ext cx="0" cy="0"/>
          <a:chOff x="0" y="0"/>
          <a:chExt cx="0" cy="0"/>
        </a:xfrm>
      </p:grpSpPr>
      <p:sp>
        <p:nvSpPr>
          <p:cNvPr id="1611" name="Google Shape;1611;p114: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i="0" lang="fr-BE" sz="1200" u="none" cap="none" strike="noStrike">
                <a:solidFill>
                  <a:schemeClr val="dk1"/>
                </a:solidFill>
                <a:latin typeface="Calibri"/>
                <a:ea typeface="Calibri"/>
                <a:cs typeface="Calibri"/>
                <a:sym typeface="Calibri"/>
              </a:rPr>
              <a:t>CAST(</a:t>
            </a:r>
            <a:r>
              <a:rPr b="0" i="0" lang="fr-BE" sz="1200" u="none" cap="none" strike="noStrike">
                <a:solidFill>
                  <a:schemeClr val="dk1"/>
                </a:solidFill>
                <a:latin typeface="Calibri"/>
                <a:ea typeface="Calibri"/>
                <a:cs typeface="Calibri"/>
                <a:sym typeface="Calibri"/>
              </a:rPr>
              <a:t>valeur_à_convertir AS </a:t>
            </a:r>
            <a:r>
              <a:rPr b="1" i="0" lang="fr-BE" sz="1200" u="none" cap="none" strike="noStrike">
                <a:solidFill>
                  <a:schemeClr val="dk1"/>
                </a:solidFill>
                <a:latin typeface="Calibri"/>
                <a:ea typeface="Calibri"/>
                <a:cs typeface="Calibri"/>
                <a:sym typeface="Calibri"/>
              </a:rPr>
              <a:t>NOUVEAU TYPE)</a:t>
            </a:r>
            <a:endParaRPr/>
          </a:p>
        </p:txBody>
      </p:sp>
      <p:sp>
        <p:nvSpPr>
          <p:cNvPr id="1612" name="Google Shape;1612;p11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8" name="Shape 1628"/>
        <p:cNvGrpSpPr/>
        <p:nvPr/>
      </p:nvGrpSpPr>
      <p:grpSpPr>
        <a:xfrm>
          <a:off x="0" y="0"/>
          <a:ext cx="0" cy="0"/>
          <a:chOff x="0" y="0"/>
          <a:chExt cx="0" cy="0"/>
        </a:xfrm>
      </p:grpSpPr>
      <p:sp>
        <p:nvSpPr>
          <p:cNvPr id="1629" name="Google Shape;1629;p115: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228600" lvl="0" marL="228600" rtl="0" algn="l">
              <a:lnSpc>
                <a:spcPct val="100000"/>
              </a:lnSpc>
              <a:spcBef>
                <a:spcPts val="0"/>
              </a:spcBef>
              <a:spcAft>
                <a:spcPts val="0"/>
              </a:spcAft>
              <a:buSzPts val="1400"/>
              <a:buAutoNum type="arabicPeriod"/>
            </a:pPr>
            <a:r>
              <a:rPr lang="fr-BE"/>
              <a:t>Coalesce : renvoie la 1</a:t>
            </a:r>
            <a:r>
              <a:rPr baseline="30000" lang="fr-BE"/>
              <a:t>er</a:t>
            </a:r>
            <a:r>
              <a:rPr lang="fr-BE"/>
              <a:t> valeur non null</a:t>
            </a:r>
            <a:endParaRPr/>
          </a:p>
          <a:p>
            <a:pPr indent="-228600" lvl="1" marL="685800" rtl="0" algn="l">
              <a:lnSpc>
                <a:spcPct val="100000"/>
              </a:lnSpc>
              <a:spcBef>
                <a:spcPts val="0"/>
              </a:spcBef>
              <a:spcAft>
                <a:spcPts val="0"/>
              </a:spcAft>
              <a:buSzPts val="1400"/>
              <a:buAutoNum type="arabicPeriod"/>
            </a:pPr>
            <a:r>
              <a:rPr lang="fr-BE"/>
              <a:t>100.000</a:t>
            </a:r>
            <a:endParaRPr/>
          </a:p>
          <a:p>
            <a:pPr indent="-228600" lvl="1" marL="685800" rtl="0" algn="l">
              <a:lnSpc>
                <a:spcPct val="100000"/>
              </a:lnSpc>
              <a:spcBef>
                <a:spcPts val="0"/>
              </a:spcBef>
              <a:spcAft>
                <a:spcPts val="0"/>
              </a:spcAft>
              <a:buSzPts val="1400"/>
              <a:buAutoNum type="arabicPeriod"/>
            </a:pPr>
            <a:r>
              <a:rPr lang="fr-BE"/>
              <a:t>300.000</a:t>
            </a:r>
            <a:endParaRPr/>
          </a:p>
          <a:p>
            <a:pPr indent="-228600" lvl="1" marL="685800" rtl="0" algn="l">
              <a:lnSpc>
                <a:spcPct val="100000"/>
              </a:lnSpc>
              <a:spcBef>
                <a:spcPts val="0"/>
              </a:spcBef>
              <a:spcAft>
                <a:spcPts val="0"/>
              </a:spcAft>
              <a:buSzPts val="1400"/>
              <a:buAutoNum type="arabicPeriod"/>
            </a:pPr>
            <a:r>
              <a:rPr lang="fr-BE"/>
              <a:t>0</a:t>
            </a:r>
            <a:endParaRPr/>
          </a:p>
          <a:p>
            <a:pPr indent="-228600" lvl="1" marL="685800" rtl="0" algn="l">
              <a:lnSpc>
                <a:spcPct val="100000"/>
              </a:lnSpc>
              <a:spcBef>
                <a:spcPts val="0"/>
              </a:spcBef>
              <a:spcAft>
                <a:spcPts val="0"/>
              </a:spcAft>
              <a:buSzPts val="1400"/>
              <a:buAutoNum type="arabicPeriod"/>
            </a:pPr>
            <a:r>
              <a:rPr lang="fr-BE"/>
              <a:t>150.000</a:t>
            </a:r>
            <a:endParaRPr/>
          </a:p>
          <a:p>
            <a:pPr indent="-228600" lvl="1" marL="685800" rtl="0" algn="l">
              <a:lnSpc>
                <a:spcPct val="100000"/>
              </a:lnSpc>
              <a:spcBef>
                <a:spcPts val="0"/>
              </a:spcBef>
              <a:spcAft>
                <a:spcPts val="0"/>
              </a:spcAft>
              <a:buSzPts val="1400"/>
              <a:buAutoNum type="arabicPeriod"/>
            </a:pPr>
            <a:r>
              <a:rPr lang="fr-BE"/>
              <a:t>300.000</a:t>
            </a:r>
            <a:endParaRPr/>
          </a:p>
          <a:p>
            <a:pPr indent="-228600" lvl="0" marL="228600" rtl="0" algn="l">
              <a:lnSpc>
                <a:spcPct val="100000"/>
              </a:lnSpc>
              <a:spcBef>
                <a:spcPts val="0"/>
              </a:spcBef>
              <a:spcAft>
                <a:spcPts val="0"/>
              </a:spcAft>
              <a:buSzPts val="1400"/>
              <a:buAutoNum type="arabicPeriod"/>
            </a:pPr>
            <a:r>
              <a:rPr lang="fr-BE"/>
              <a:t>Nullif : met null si = 0</a:t>
            </a:r>
            <a:endParaRPr/>
          </a:p>
          <a:p>
            <a:pPr indent="-228600" lvl="1" marL="685800" rtl="0" algn="l">
              <a:lnSpc>
                <a:spcPct val="100000"/>
              </a:lnSpc>
              <a:spcBef>
                <a:spcPts val="0"/>
              </a:spcBef>
              <a:spcAft>
                <a:spcPts val="0"/>
              </a:spcAft>
              <a:buSzPts val="1400"/>
              <a:buAutoNum type="arabicPeriod"/>
            </a:pPr>
            <a:r>
              <a:rPr lang="fr-BE"/>
              <a:t>100.000</a:t>
            </a:r>
            <a:endParaRPr/>
          </a:p>
          <a:p>
            <a:pPr indent="-228600" lvl="1" marL="685800" rtl="0" algn="l">
              <a:lnSpc>
                <a:spcPct val="100000"/>
              </a:lnSpc>
              <a:spcBef>
                <a:spcPts val="0"/>
              </a:spcBef>
              <a:spcAft>
                <a:spcPts val="0"/>
              </a:spcAft>
              <a:buSzPts val="1400"/>
              <a:buAutoNum type="arabicPeriod"/>
            </a:pPr>
            <a:r>
              <a:rPr lang="fr-BE"/>
              <a:t>300.000</a:t>
            </a:r>
            <a:endParaRPr/>
          </a:p>
          <a:p>
            <a:pPr indent="-228600" lvl="1" marL="685800" rtl="0" algn="l">
              <a:lnSpc>
                <a:spcPct val="100000"/>
              </a:lnSpc>
              <a:spcBef>
                <a:spcPts val="0"/>
              </a:spcBef>
              <a:spcAft>
                <a:spcPts val="0"/>
              </a:spcAft>
              <a:buSzPts val="1400"/>
              <a:buAutoNum type="arabicPeriod"/>
            </a:pPr>
            <a:r>
              <a:rPr lang="fr-BE"/>
              <a:t>NULL</a:t>
            </a:r>
            <a:endParaRPr/>
          </a:p>
          <a:p>
            <a:pPr indent="-228600" lvl="1" marL="685800" rtl="0" algn="l">
              <a:lnSpc>
                <a:spcPct val="100000"/>
              </a:lnSpc>
              <a:spcBef>
                <a:spcPts val="0"/>
              </a:spcBef>
              <a:spcAft>
                <a:spcPts val="0"/>
              </a:spcAft>
              <a:buSzPts val="1400"/>
              <a:buAutoNum type="arabicPeriod"/>
            </a:pPr>
            <a:r>
              <a:rPr lang="fr-BE"/>
              <a:t>150.000</a:t>
            </a:r>
            <a:endParaRPr/>
          </a:p>
          <a:p>
            <a:pPr indent="-228600" lvl="1" marL="685800" rtl="0" algn="l">
              <a:lnSpc>
                <a:spcPct val="100000"/>
              </a:lnSpc>
              <a:spcBef>
                <a:spcPts val="0"/>
              </a:spcBef>
              <a:spcAft>
                <a:spcPts val="0"/>
              </a:spcAft>
              <a:buSzPts val="1400"/>
              <a:buAutoNum type="arabicPeriod"/>
            </a:pPr>
            <a:r>
              <a:rPr lang="fr-BE"/>
              <a:t>300.000</a:t>
            </a:r>
            <a:endParaRPr/>
          </a:p>
          <a:p>
            <a:pPr indent="-228600" lvl="0" marL="228600" rtl="0" algn="l">
              <a:lnSpc>
                <a:spcPct val="100000"/>
              </a:lnSpc>
              <a:spcBef>
                <a:spcPts val="0"/>
              </a:spcBef>
              <a:spcAft>
                <a:spcPts val="0"/>
              </a:spcAft>
              <a:buSzPts val="1400"/>
              <a:buAutoNum type="arabicPeriod"/>
            </a:pPr>
            <a:r>
              <a:rPr lang="fr-BE"/>
              <a:t>Avg : moyenne </a:t>
            </a:r>
            <a:endParaRPr/>
          </a:p>
          <a:p>
            <a:pPr indent="-228600" lvl="1" marL="685800" rtl="0" algn="l">
              <a:lnSpc>
                <a:spcPct val="100000"/>
              </a:lnSpc>
              <a:spcBef>
                <a:spcPts val="0"/>
              </a:spcBef>
              <a:spcAft>
                <a:spcPts val="0"/>
              </a:spcAft>
              <a:buSzPts val="1400"/>
              <a:buAutoNum type="arabicPeriod"/>
            </a:pPr>
            <a:r>
              <a:rPr lang="fr-BE"/>
              <a:t>850.000/4</a:t>
            </a:r>
            <a:endParaRPr/>
          </a:p>
          <a:p>
            <a:pPr indent="-139700" lvl="0" marL="228600" rtl="0" algn="l">
              <a:lnSpc>
                <a:spcPct val="100000"/>
              </a:lnSpc>
              <a:spcBef>
                <a:spcPts val="0"/>
              </a:spcBef>
              <a:spcAft>
                <a:spcPts val="0"/>
              </a:spcAft>
              <a:buSzPts val="1400"/>
              <a:buNone/>
            </a:pPr>
            <a:r>
              <a:t/>
            </a:r>
            <a:endParaRPr/>
          </a:p>
        </p:txBody>
      </p:sp>
      <p:sp>
        <p:nvSpPr>
          <p:cNvPr id="1630" name="Google Shape;1630;p11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5" name="Shape 1645"/>
        <p:cNvGrpSpPr/>
        <p:nvPr/>
      </p:nvGrpSpPr>
      <p:grpSpPr>
        <a:xfrm>
          <a:off x="0" y="0"/>
          <a:ext cx="0" cy="0"/>
          <a:chOff x="0" y="0"/>
          <a:chExt cx="0" cy="0"/>
        </a:xfrm>
      </p:grpSpPr>
      <p:sp>
        <p:nvSpPr>
          <p:cNvPr id="1646" name="Google Shape;1646;p116: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47" name="Google Shape;1647;p11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p117: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61" name="Google Shape;1661;p11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9" name="Shape 1669"/>
        <p:cNvGrpSpPr/>
        <p:nvPr/>
      </p:nvGrpSpPr>
      <p:grpSpPr>
        <a:xfrm>
          <a:off x="0" y="0"/>
          <a:ext cx="0" cy="0"/>
          <a:chOff x="0" y="0"/>
          <a:chExt cx="0" cy="0"/>
        </a:xfrm>
      </p:grpSpPr>
      <p:sp>
        <p:nvSpPr>
          <p:cNvPr id="1670" name="Google Shape;1670;p118: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71" name="Google Shape;1671;p11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9" name="Shape 1679"/>
        <p:cNvGrpSpPr/>
        <p:nvPr/>
      </p:nvGrpSpPr>
      <p:grpSpPr>
        <a:xfrm>
          <a:off x="0" y="0"/>
          <a:ext cx="0" cy="0"/>
          <a:chOff x="0" y="0"/>
          <a:chExt cx="0" cy="0"/>
        </a:xfrm>
      </p:grpSpPr>
      <p:sp>
        <p:nvSpPr>
          <p:cNvPr id="1680" name="Google Shape;1680;p119: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81" name="Google Shape;1681;p11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9" name="Google Shape;189;p1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9" name="Shape 1689"/>
        <p:cNvGrpSpPr/>
        <p:nvPr/>
      </p:nvGrpSpPr>
      <p:grpSpPr>
        <a:xfrm>
          <a:off x="0" y="0"/>
          <a:ext cx="0" cy="0"/>
          <a:chOff x="0" y="0"/>
          <a:chExt cx="0" cy="0"/>
        </a:xfrm>
      </p:grpSpPr>
      <p:sp>
        <p:nvSpPr>
          <p:cNvPr id="1690" name="Google Shape;1690;p120: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91" name="Google Shape;1691;p12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0" name="Shape 1700"/>
        <p:cNvGrpSpPr/>
        <p:nvPr/>
      </p:nvGrpSpPr>
      <p:grpSpPr>
        <a:xfrm>
          <a:off x="0" y="0"/>
          <a:ext cx="0" cy="0"/>
          <a:chOff x="0" y="0"/>
          <a:chExt cx="0" cy="0"/>
        </a:xfrm>
      </p:grpSpPr>
      <p:sp>
        <p:nvSpPr>
          <p:cNvPr id="1701" name="Google Shape;1701;p121: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02" name="Google Shape;1702;p12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0" name="Shape 1710"/>
        <p:cNvGrpSpPr/>
        <p:nvPr/>
      </p:nvGrpSpPr>
      <p:grpSpPr>
        <a:xfrm>
          <a:off x="0" y="0"/>
          <a:ext cx="0" cy="0"/>
          <a:chOff x="0" y="0"/>
          <a:chExt cx="0" cy="0"/>
        </a:xfrm>
      </p:grpSpPr>
      <p:sp>
        <p:nvSpPr>
          <p:cNvPr id="1711" name="Google Shape;1711;p122: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fr-BE"/>
              <a:t>Fonction d’agrégation = fonction qui ne renvoie qu’une valeur</a:t>
            </a:r>
            <a:endParaRPr/>
          </a:p>
        </p:txBody>
      </p:sp>
      <p:sp>
        <p:nvSpPr>
          <p:cNvPr id="1712" name="Google Shape;1712;p12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4" name="Shape 1724"/>
        <p:cNvGrpSpPr/>
        <p:nvPr/>
      </p:nvGrpSpPr>
      <p:grpSpPr>
        <a:xfrm>
          <a:off x="0" y="0"/>
          <a:ext cx="0" cy="0"/>
          <a:chOff x="0" y="0"/>
          <a:chExt cx="0" cy="0"/>
        </a:xfrm>
      </p:grpSpPr>
      <p:sp>
        <p:nvSpPr>
          <p:cNvPr id="1725" name="Google Shape;1725;p123: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fr-BE"/>
              <a:t>Sans impossible de faire une moyenne…</a:t>
            </a:r>
            <a:endParaRPr/>
          </a:p>
        </p:txBody>
      </p:sp>
      <p:sp>
        <p:nvSpPr>
          <p:cNvPr id="1726" name="Google Shape;1726;p12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9" name="Shape 1739"/>
        <p:cNvGrpSpPr/>
        <p:nvPr/>
      </p:nvGrpSpPr>
      <p:grpSpPr>
        <a:xfrm>
          <a:off x="0" y="0"/>
          <a:ext cx="0" cy="0"/>
          <a:chOff x="0" y="0"/>
          <a:chExt cx="0" cy="0"/>
        </a:xfrm>
      </p:grpSpPr>
      <p:sp>
        <p:nvSpPr>
          <p:cNvPr id="1740" name="Google Shape;1740;p124: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41" name="Google Shape;1741;p12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1" name="Shape 1761"/>
        <p:cNvGrpSpPr/>
        <p:nvPr/>
      </p:nvGrpSpPr>
      <p:grpSpPr>
        <a:xfrm>
          <a:off x="0" y="0"/>
          <a:ext cx="0" cy="0"/>
          <a:chOff x="0" y="0"/>
          <a:chExt cx="0" cy="0"/>
        </a:xfrm>
      </p:grpSpPr>
      <p:sp>
        <p:nvSpPr>
          <p:cNvPr id="1762" name="Google Shape;1762;p125: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63" name="Google Shape;1763;p12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0" name="Shape 1780"/>
        <p:cNvGrpSpPr/>
        <p:nvPr/>
      </p:nvGrpSpPr>
      <p:grpSpPr>
        <a:xfrm>
          <a:off x="0" y="0"/>
          <a:ext cx="0" cy="0"/>
          <a:chOff x="0" y="0"/>
          <a:chExt cx="0" cy="0"/>
        </a:xfrm>
      </p:grpSpPr>
      <p:sp>
        <p:nvSpPr>
          <p:cNvPr id="1781" name="Google Shape;1781;p126: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82" name="Google Shape;1782;p12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3" name="Shape 1793"/>
        <p:cNvGrpSpPr/>
        <p:nvPr/>
      </p:nvGrpSpPr>
      <p:grpSpPr>
        <a:xfrm>
          <a:off x="0" y="0"/>
          <a:ext cx="0" cy="0"/>
          <a:chOff x="0" y="0"/>
          <a:chExt cx="0" cy="0"/>
        </a:xfrm>
      </p:grpSpPr>
      <p:sp>
        <p:nvSpPr>
          <p:cNvPr id="1794" name="Google Shape;1794;p127: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95" name="Google Shape;1795;p12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p128: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fr-BE"/>
              <a:t>Course_id doit être sélectionné dans le rollup sinon il n’affiche pas par section_id puis course_id.  Les lignes 2, 4, 5 n’apparaitraient pas.</a:t>
            </a:r>
            <a:endParaRPr/>
          </a:p>
        </p:txBody>
      </p:sp>
      <p:sp>
        <p:nvSpPr>
          <p:cNvPr id="1808" name="Google Shape;1808;p12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8" name="Shape 1828"/>
        <p:cNvGrpSpPr/>
        <p:nvPr/>
      </p:nvGrpSpPr>
      <p:grpSpPr>
        <a:xfrm>
          <a:off x="0" y="0"/>
          <a:ext cx="0" cy="0"/>
          <a:chOff x="0" y="0"/>
          <a:chExt cx="0" cy="0"/>
        </a:xfrm>
      </p:grpSpPr>
      <p:sp>
        <p:nvSpPr>
          <p:cNvPr id="1829" name="Google Shape;1829;p129: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30" name="Google Shape;1830;p12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8" name="Google Shape;198;p1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3" name="Shape 1853"/>
        <p:cNvGrpSpPr/>
        <p:nvPr/>
      </p:nvGrpSpPr>
      <p:grpSpPr>
        <a:xfrm>
          <a:off x="0" y="0"/>
          <a:ext cx="0" cy="0"/>
          <a:chOff x="0" y="0"/>
          <a:chExt cx="0" cy="0"/>
        </a:xfrm>
      </p:grpSpPr>
      <p:sp>
        <p:nvSpPr>
          <p:cNvPr id="1854" name="Google Shape;1854;p130: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fr-BE"/>
              <a:t>Crée des sous-totaux en 3D : croisement de toutes les  données -&gt; Statistiques</a:t>
            </a:r>
            <a:endParaRPr/>
          </a:p>
        </p:txBody>
      </p:sp>
      <p:sp>
        <p:nvSpPr>
          <p:cNvPr id="1855" name="Google Shape;1855;p13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3" name="Shape 1863"/>
        <p:cNvGrpSpPr/>
        <p:nvPr/>
      </p:nvGrpSpPr>
      <p:grpSpPr>
        <a:xfrm>
          <a:off x="0" y="0"/>
          <a:ext cx="0" cy="0"/>
          <a:chOff x="0" y="0"/>
          <a:chExt cx="0" cy="0"/>
        </a:xfrm>
      </p:grpSpPr>
      <p:sp>
        <p:nvSpPr>
          <p:cNvPr id="1864" name="Google Shape;1864;p131: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65" name="Google Shape;1865;p13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4" name="Shape 1874"/>
        <p:cNvGrpSpPr/>
        <p:nvPr/>
      </p:nvGrpSpPr>
      <p:grpSpPr>
        <a:xfrm>
          <a:off x="0" y="0"/>
          <a:ext cx="0" cy="0"/>
          <a:chOff x="0" y="0"/>
          <a:chExt cx="0" cy="0"/>
        </a:xfrm>
      </p:grpSpPr>
      <p:sp>
        <p:nvSpPr>
          <p:cNvPr id="1875" name="Google Shape;1875;p132: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76" name="Google Shape;1876;p13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p133: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86" name="Google Shape;1886;p13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0" name="Shape 1900"/>
        <p:cNvGrpSpPr/>
        <p:nvPr/>
      </p:nvGrpSpPr>
      <p:grpSpPr>
        <a:xfrm>
          <a:off x="0" y="0"/>
          <a:ext cx="0" cy="0"/>
          <a:chOff x="0" y="0"/>
          <a:chExt cx="0" cy="0"/>
        </a:xfrm>
      </p:grpSpPr>
      <p:sp>
        <p:nvSpPr>
          <p:cNvPr id="1901" name="Google Shape;1901;p134: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02" name="Google Shape;1902;p13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0" name="Shape 1910"/>
        <p:cNvGrpSpPr/>
        <p:nvPr/>
      </p:nvGrpSpPr>
      <p:grpSpPr>
        <a:xfrm>
          <a:off x="0" y="0"/>
          <a:ext cx="0" cy="0"/>
          <a:chOff x="0" y="0"/>
          <a:chExt cx="0" cy="0"/>
        </a:xfrm>
      </p:grpSpPr>
      <p:sp>
        <p:nvSpPr>
          <p:cNvPr id="1911" name="Google Shape;1911;p135: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12" name="Google Shape;1912;p13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0" name="Shape 1930"/>
        <p:cNvGrpSpPr/>
        <p:nvPr/>
      </p:nvGrpSpPr>
      <p:grpSpPr>
        <a:xfrm>
          <a:off x="0" y="0"/>
          <a:ext cx="0" cy="0"/>
          <a:chOff x="0" y="0"/>
          <a:chExt cx="0" cy="0"/>
        </a:xfrm>
      </p:grpSpPr>
      <p:sp>
        <p:nvSpPr>
          <p:cNvPr id="1931" name="Google Shape;1931;p136: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32" name="Google Shape;1932;p13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0" name="Shape 1950"/>
        <p:cNvGrpSpPr/>
        <p:nvPr/>
      </p:nvGrpSpPr>
      <p:grpSpPr>
        <a:xfrm>
          <a:off x="0" y="0"/>
          <a:ext cx="0" cy="0"/>
          <a:chOff x="0" y="0"/>
          <a:chExt cx="0" cy="0"/>
        </a:xfrm>
      </p:grpSpPr>
      <p:sp>
        <p:nvSpPr>
          <p:cNvPr id="1951" name="Google Shape;1951;p137: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52" name="Google Shape;1952;p13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p138: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78" name="Google Shape;1978;p13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2" name="Shape 1992"/>
        <p:cNvGrpSpPr/>
        <p:nvPr/>
      </p:nvGrpSpPr>
      <p:grpSpPr>
        <a:xfrm>
          <a:off x="0" y="0"/>
          <a:ext cx="0" cy="0"/>
          <a:chOff x="0" y="0"/>
          <a:chExt cx="0" cy="0"/>
        </a:xfrm>
      </p:grpSpPr>
      <p:sp>
        <p:nvSpPr>
          <p:cNvPr id="1993" name="Google Shape;1993;p139: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94" name="Google Shape;1994;p13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2" name="Google Shape;212;p1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2" name="Shape 2012"/>
        <p:cNvGrpSpPr/>
        <p:nvPr/>
      </p:nvGrpSpPr>
      <p:grpSpPr>
        <a:xfrm>
          <a:off x="0" y="0"/>
          <a:ext cx="0" cy="0"/>
          <a:chOff x="0" y="0"/>
          <a:chExt cx="0" cy="0"/>
        </a:xfrm>
      </p:grpSpPr>
      <p:sp>
        <p:nvSpPr>
          <p:cNvPr id="2013" name="Google Shape;2013;p140: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14" name="Google Shape;2014;p14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0" name="Shape 2030"/>
        <p:cNvGrpSpPr/>
        <p:nvPr/>
      </p:nvGrpSpPr>
      <p:grpSpPr>
        <a:xfrm>
          <a:off x="0" y="0"/>
          <a:ext cx="0" cy="0"/>
          <a:chOff x="0" y="0"/>
          <a:chExt cx="0" cy="0"/>
        </a:xfrm>
      </p:grpSpPr>
      <p:sp>
        <p:nvSpPr>
          <p:cNvPr id="2031" name="Google Shape;2031;p141: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32" name="Google Shape;2032;p14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0" name="Shape 2050"/>
        <p:cNvGrpSpPr/>
        <p:nvPr/>
      </p:nvGrpSpPr>
      <p:grpSpPr>
        <a:xfrm>
          <a:off x="0" y="0"/>
          <a:ext cx="0" cy="0"/>
          <a:chOff x="0" y="0"/>
          <a:chExt cx="0" cy="0"/>
        </a:xfrm>
      </p:grpSpPr>
      <p:sp>
        <p:nvSpPr>
          <p:cNvPr id="2051" name="Google Shape;2051;p142: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52" name="Google Shape;2052;p14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2" name="Shape 2062"/>
        <p:cNvGrpSpPr/>
        <p:nvPr/>
      </p:nvGrpSpPr>
      <p:grpSpPr>
        <a:xfrm>
          <a:off x="0" y="0"/>
          <a:ext cx="0" cy="0"/>
          <a:chOff x="0" y="0"/>
          <a:chExt cx="0" cy="0"/>
        </a:xfrm>
      </p:grpSpPr>
      <p:sp>
        <p:nvSpPr>
          <p:cNvPr id="2063" name="Google Shape;2063;p143: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64" name="Google Shape;2064;p14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8" name="Shape 2088"/>
        <p:cNvGrpSpPr/>
        <p:nvPr/>
      </p:nvGrpSpPr>
      <p:grpSpPr>
        <a:xfrm>
          <a:off x="0" y="0"/>
          <a:ext cx="0" cy="0"/>
          <a:chOff x="0" y="0"/>
          <a:chExt cx="0" cy="0"/>
        </a:xfrm>
      </p:grpSpPr>
      <p:sp>
        <p:nvSpPr>
          <p:cNvPr id="2089" name="Google Shape;2089;p144: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90" name="Google Shape;2090;p14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8" name="Shape 2108"/>
        <p:cNvGrpSpPr/>
        <p:nvPr/>
      </p:nvGrpSpPr>
      <p:grpSpPr>
        <a:xfrm>
          <a:off x="0" y="0"/>
          <a:ext cx="0" cy="0"/>
          <a:chOff x="0" y="0"/>
          <a:chExt cx="0" cy="0"/>
        </a:xfrm>
      </p:grpSpPr>
      <p:sp>
        <p:nvSpPr>
          <p:cNvPr id="2109" name="Google Shape;2109;p145: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fr-BE"/>
              <a:t>On l’appelle EQUI-JOIN uniquement quand l’égalité stricte est utilisée</a:t>
            </a:r>
            <a:endParaRPr/>
          </a:p>
        </p:txBody>
      </p:sp>
      <p:sp>
        <p:nvSpPr>
          <p:cNvPr id="2110" name="Google Shape;2110;p14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3" name="Shape 2123"/>
        <p:cNvGrpSpPr/>
        <p:nvPr/>
      </p:nvGrpSpPr>
      <p:grpSpPr>
        <a:xfrm>
          <a:off x="0" y="0"/>
          <a:ext cx="0" cy="0"/>
          <a:chOff x="0" y="0"/>
          <a:chExt cx="0" cy="0"/>
        </a:xfrm>
      </p:grpSpPr>
      <p:sp>
        <p:nvSpPr>
          <p:cNvPr id="2124" name="Google Shape;2124;p146: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fr-BE"/>
              <a:t>Pour faire une jointure entre 3 tables par exemple.</a:t>
            </a:r>
            <a:endParaRPr/>
          </a:p>
        </p:txBody>
      </p:sp>
      <p:sp>
        <p:nvSpPr>
          <p:cNvPr id="2125" name="Google Shape;2125;p14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4" name="Shape 2154"/>
        <p:cNvGrpSpPr/>
        <p:nvPr/>
      </p:nvGrpSpPr>
      <p:grpSpPr>
        <a:xfrm>
          <a:off x="0" y="0"/>
          <a:ext cx="0" cy="0"/>
          <a:chOff x="0" y="0"/>
          <a:chExt cx="0" cy="0"/>
        </a:xfrm>
      </p:grpSpPr>
      <p:sp>
        <p:nvSpPr>
          <p:cNvPr id="2155" name="Google Shape;2155;p147: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56" name="Google Shape;2156;p14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9" name="Shape 2169"/>
        <p:cNvGrpSpPr/>
        <p:nvPr/>
      </p:nvGrpSpPr>
      <p:grpSpPr>
        <a:xfrm>
          <a:off x="0" y="0"/>
          <a:ext cx="0" cy="0"/>
          <a:chOff x="0" y="0"/>
          <a:chExt cx="0" cy="0"/>
        </a:xfrm>
      </p:grpSpPr>
      <p:sp>
        <p:nvSpPr>
          <p:cNvPr id="2170" name="Google Shape;2170;p148: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fr-BE"/>
              <a:t>Association entre 2 tables dont une colonne est comprise entre 2 colonnes de l’autre.</a:t>
            </a:r>
            <a:endParaRPr/>
          </a:p>
        </p:txBody>
      </p:sp>
      <p:sp>
        <p:nvSpPr>
          <p:cNvPr id="2171" name="Google Shape;2171;p14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0" name="Shape 2190"/>
        <p:cNvGrpSpPr/>
        <p:nvPr/>
      </p:nvGrpSpPr>
      <p:grpSpPr>
        <a:xfrm>
          <a:off x="0" y="0"/>
          <a:ext cx="0" cy="0"/>
          <a:chOff x="0" y="0"/>
          <a:chExt cx="0" cy="0"/>
        </a:xfrm>
      </p:grpSpPr>
      <p:sp>
        <p:nvSpPr>
          <p:cNvPr id="2191" name="Google Shape;2191;p149: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92" name="Google Shape;2192;p14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1" name="Google Shape;221;p1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3" name="Shape 2203"/>
        <p:cNvGrpSpPr/>
        <p:nvPr/>
      </p:nvGrpSpPr>
      <p:grpSpPr>
        <a:xfrm>
          <a:off x="0" y="0"/>
          <a:ext cx="0" cy="0"/>
          <a:chOff x="0" y="0"/>
          <a:chExt cx="0" cy="0"/>
        </a:xfrm>
      </p:grpSpPr>
      <p:sp>
        <p:nvSpPr>
          <p:cNvPr id="2204" name="Google Shape;2204;p150: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05" name="Google Shape;2205;p15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4" name="Shape 2224"/>
        <p:cNvGrpSpPr/>
        <p:nvPr/>
      </p:nvGrpSpPr>
      <p:grpSpPr>
        <a:xfrm>
          <a:off x="0" y="0"/>
          <a:ext cx="0" cy="0"/>
          <a:chOff x="0" y="0"/>
          <a:chExt cx="0" cy="0"/>
        </a:xfrm>
      </p:grpSpPr>
      <p:sp>
        <p:nvSpPr>
          <p:cNvPr id="2225" name="Google Shape;2225;p151: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26" name="Google Shape;2226;p15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5" name="Shape 2235"/>
        <p:cNvGrpSpPr/>
        <p:nvPr/>
      </p:nvGrpSpPr>
      <p:grpSpPr>
        <a:xfrm>
          <a:off x="0" y="0"/>
          <a:ext cx="0" cy="0"/>
          <a:chOff x="0" y="0"/>
          <a:chExt cx="0" cy="0"/>
        </a:xfrm>
      </p:grpSpPr>
      <p:sp>
        <p:nvSpPr>
          <p:cNvPr id="2236" name="Google Shape;2236;p152: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37" name="Google Shape;2237;p15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5" name="Shape 2245"/>
        <p:cNvGrpSpPr/>
        <p:nvPr/>
      </p:nvGrpSpPr>
      <p:grpSpPr>
        <a:xfrm>
          <a:off x="0" y="0"/>
          <a:ext cx="0" cy="0"/>
          <a:chOff x="0" y="0"/>
          <a:chExt cx="0" cy="0"/>
        </a:xfrm>
      </p:grpSpPr>
      <p:sp>
        <p:nvSpPr>
          <p:cNvPr id="2246" name="Google Shape;2246;p153: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47" name="Google Shape;2247;p15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9" name="Shape 2269"/>
        <p:cNvGrpSpPr/>
        <p:nvPr/>
      </p:nvGrpSpPr>
      <p:grpSpPr>
        <a:xfrm>
          <a:off x="0" y="0"/>
          <a:ext cx="0" cy="0"/>
          <a:chOff x="0" y="0"/>
          <a:chExt cx="0" cy="0"/>
        </a:xfrm>
      </p:grpSpPr>
      <p:sp>
        <p:nvSpPr>
          <p:cNvPr id="2270" name="Google Shape;2270;p154: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71" name="Google Shape;2271;p15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2" name="Shape 2282"/>
        <p:cNvGrpSpPr/>
        <p:nvPr/>
      </p:nvGrpSpPr>
      <p:grpSpPr>
        <a:xfrm>
          <a:off x="0" y="0"/>
          <a:ext cx="0" cy="0"/>
          <a:chOff x="0" y="0"/>
          <a:chExt cx="0" cy="0"/>
        </a:xfrm>
      </p:grpSpPr>
      <p:sp>
        <p:nvSpPr>
          <p:cNvPr id="2283" name="Google Shape;2283;p155: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84" name="Google Shape;2284;p15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3" name="Shape 2303"/>
        <p:cNvGrpSpPr/>
        <p:nvPr/>
      </p:nvGrpSpPr>
      <p:grpSpPr>
        <a:xfrm>
          <a:off x="0" y="0"/>
          <a:ext cx="0" cy="0"/>
          <a:chOff x="0" y="0"/>
          <a:chExt cx="0" cy="0"/>
        </a:xfrm>
      </p:grpSpPr>
      <p:sp>
        <p:nvSpPr>
          <p:cNvPr id="2304" name="Google Shape;2304;p156: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05" name="Google Shape;2305;p15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6" name="Shape 2326"/>
        <p:cNvGrpSpPr/>
        <p:nvPr/>
      </p:nvGrpSpPr>
      <p:grpSpPr>
        <a:xfrm>
          <a:off x="0" y="0"/>
          <a:ext cx="0" cy="0"/>
          <a:chOff x="0" y="0"/>
          <a:chExt cx="0" cy="0"/>
        </a:xfrm>
      </p:grpSpPr>
      <p:sp>
        <p:nvSpPr>
          <p:cNvPr id="2327" name="Google Shape;2327;p157: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28" name="Google Shape;2328;p15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5" name="Shape 2355"/>
        <p:cNvGrpSpPr/>
        <p:nvPr/>
      </p:nvGrpSpPr>
      <p:grpSpPr>
        <a:xfrm>
          <a:off x="0" y="0"/>
          <a:ext cx="0" cy="0"/>
          <a:chOff x="0" y="0"/>
          <a:chExt cx="0" cy="0"/>
        </a:xfrm>
      </p:grpSpPr>
      <p:sp>
        <p:nvSpPr>
          <p:cNvPr id="2356" name="Google Shape;2356;p158: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57" name="Google Shape;2357;p15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6" name="Shape 2366"/>
        <p:cNvGrpSpPr/>
        <p:nvPr/>
      </p:nvGrpSpPr>
      <p:grpSpPr>
        <a:xfrm>
          <a:off x="0" y="0"/>
          <a:ext cx="0" cy="0"/>
          <a:chOff x="0" y="0"/>
          <a:chExt cx="0" cy="0"/>
        </a:xfrm>
      </p:grpSpPr>
      <p:sp>
        <p:nvSpPr>
          <p:cNvPr id="2367" name="Google Shape;2367;p159: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68" name="Google Shape;2368;p15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0" name="Google Shape;230;p1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6" name="Shape 2376"/>
        <p:cNvGrpSpPr/>
        <p:nvPr/>
      </p:nvGrpSpPr>
      <p:grpSpPr>
        <a:xfrm>
          <a:off x="0" y="0"/>
          <a:ext cx="0" cy="0"/>
          <a:chOff x="0" y="0"/>
          <a:chExt cx="0" cy="0"/>
        </a:xfrm>
      </p:grpSpPr>
      <p:sp>
        <p:nvSpPr>
          <p:cNvPr id="2377" name="Google Shape;2377;p160: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78" name="Google Shape;2378;p16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0" name="Shape 2390"/>
        <p:cNvGrpSpPr/>
        <p:nvPr/>
      </p:nvGrpSpPr>
      <p:grpSpPr>
        <a:xfrm>
          <a:off x="0" y="0"/>
          <a:ext cx="0" cy="0"/>
          <a:chOff x="0" y="0"/>
          <a:chExt cx="0" cy="0"/>
        </a:xfrm>
      </p:grpSpPr>
      <p:sp>
        <p:nvSpPr>
          <p:cNvPr id="2391" name="Google Shape;2391;p161: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92" name="Google Shape;2392;p16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9" name="Shape 2399"/>
        <p:cNvGrpSpPr/>
        <p:nvPr/>
      </p:nvGrpSpPr>
      <p:grpSpPr>
        <a:xfrm>
          <a:off x="0" y="0"/>
          <a:ext cx="0" cy="0"/>
          <a:chOff x="0" y="0"/>
          <a:chExt cx="0" cy="0"/>
        </a:xfrm>
      </p:grpSpPr>
      <p:sp>
        <p:nvSpPr>
          <p:cNvPr id="2400" name="Google Shape;2400;p162: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01" name="Google Shape;2401;p16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2" name="Shape 2412"/>
        <p:cNvGrpSpPr/>
        <p:nvPr/>
      </p:nvGrpSpPr>
      <p:grpSpPr>
        <a:xfrm>
          <a:off x="0" y="0"/>
          <a:ext cx="0" cy="0"/>
          <a:chOff x="0" y="0"/>
          <a:chExt cx="0" cy="0"/>
        </a:xfrm>
      </p:grpSpPr>
      <p:sp>
        <p:nvSpPr>
          <p:cNvPr id="2413" name="Google Shape;2413;p163: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fr-BE"/>
              <a:t>Valeur scalaire = valeur unique</a:t>
            </a:r>
            <a:endParaRPr/>
          </a:p>
        </p:txBody>
      </p:sp>
      <p:sp>
        <p:nvSpPr>
          <p:cNvPr id="2414" name="Google Shape;2414;p16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2" name="Shape 2432"/>
        <p:cNvGrpSpPr/>
        <p:nvPr/>
      </p:nvGrpSpPr>
      <p:grpSpPr>
        <a:xfrm>
          <a:off x="0" y="0"/>
          <a:ext cx="0" cy="0"/>
          <a:chOff x="0" y="0"/>
          <a:chExt cx="0" cy="0"/>
        </a:xfrm>
      </p:grpSpPr>
      <p:sp>
        <p:nvSpPr>
          <p:cNvPr id="2433" name="Google Shape;2433;p164: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34" name="Google Shape;2434;p16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0" name="Shape 2450"/>
        <p:cNvGrpSpPr/>
        <p:nvPr/>
      </p:nvGrpSpPr>
      <p:grpSpPr>
        <a:xfrm>
          <a:off x="0" y="0"/>
          <a:ext cx="0" cy="0"/>
          <a:chOff x="0" y="0"/>
          <a:chExt cx="0" cy="0"/>
        </a:xfrm>
      </p:grpSpPr>
      <p:sp>
        <p:nvSpPr>
          <p:cNvPr id="2451" name="Google Shape;2451;p165: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52" name="Google Shape;2452;p16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4" name="Shape 2464"/>
        <p:cNvGrpSpPr/>
        <p:nvPr/>
      </p:nvGrpSpPr>
      <p:grpSpPr>
        <a:xfrm>
          <a:off x="0" y="0"/>
          <a:ext cx="0" cy="0"/>
          <a:chOff x="0" y="0"/>
          <a:chExt cx="0" cy="0"/>
        </a:xfrm>
      </p:grpSpPr>
      <p:sp>
        <p:nvSpPr>
          <p:cNvPr id="2465" name="Google Shape;2465;p166: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66" name="Google Shape;2466;p16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4" name="Shape 2484"/>
        <p:cNvGrpSpPr/>
        <p:nvPr/>
      </p:nvGrpSpPr>
      <p:grpSpPr>
        <a:xfrm>
          <a:off x="0" y="0"/>
          <a:ext cx="0" cy="0"/>
          <a:chOff x="0" y="0"/>
          <a:chExt cx="0" cy="0"/>
        </a:xfrm>
      </p:grpSpPr>
      <p:sp>
        <p:nvSpPr>
          <p:cNvPr id="2485" name="Google Shape;2485;p167: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fr-BE"/>
              <a:t>ANY : n’importe quel (alias : SOME).  Renvoie :</a:t>
            </a:r>
            <a:endParaRPr/>
          </a:p>
          <a:p>
            <a:pPr indent="-171450" lvl="0" marL="171450" rtl="0" algn="l">
              <a:lnSpc>
                <a:spcPct val="100000"/>
              </a:lnSpc>
              <a:spcBef>
                <a:spcPts val="0"/>
              </a:spcBef>
              <a:spcAft>
                <a:spcPts val="0"/>
              </a:spcAft>
              <a:buSzPts val="1400"/>
              <a:buFont typeface="Calibri"/>
              <a:buChar char="-"/>
            </a:pPr>
            <a:r>
              <a:rPr lang="fr-BE"/>
              <a:t>TRUE : si au moins un résultat dans student</a:t>
            </a:r>
            <a:endParaRPr/>
          </a:p>
          <a:p>
            <a:pPr indent="-171450" lvl="0" marL="171450" rtl="0" algn="l">
              <a:lnSpc>
                <a:spcPct val="100000"/>
              </a:lnSpc>
              <a:spcBef>
                <a:spcPts val="0"/>
              </a:spcBef>
              <a:spcAft>
                <a:spcPts val="0"/>
              </a:spcAft>
              <a:buSzPts val="1400"/>
              <a:buFont typeface="Calibri"/>
              <a:buChar char="-"/>
            </a:pPr>
            <a:r>
              <a:rPr lang="fr-BE"/>
              <a:t>FALSE : si aucun résultat dans student</a:t>
            </a:r>
            <a:endParaRPr/>
          </a:p>
          <a:p>
            <a:pPr indent="-171450" lvl="0" marL="171450" rtl="0" algn="l">
              <a:lnSpc>
                <a:spcPct val="100000"/>
              </a:lnSpc>
              <a:spcBef>
                <a:spcPts val="0"/>
              </a:spcBef>
              <a:spcAft>
                <a:spcPts val="0"/>
              </a:spcAft>
              <a:buSzPts val="1400"/>
              <a:buFont typeface="Calibri"/>
              <a:buChar char="-"/>
            </a:pPr>
            <a:r>
              <a:rPr lang="fr-BE"/>
              <a:t>UNKNOW : si student est NULL</a:t>
            </a:r>
            <a:endParaRPr/>
          </a:p>
        </p:txBody>
      </p:sp>
      <p:sp>
        <p:nvSpPr>
          <p:cNvPr id="2486" name="Google Shape;2486;p16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4" name="Shape 2504"/>
        <p:cNvGrpSpPr/>
        <p:nvPr/>
      </p:nvGrpSpPr>
      <p:grpSpPr>
        <a:xfrm>
          <a:off x="0" y="0"/>
          <a:ext cx="0" cy="0"/>
          <a:chOff x="0" y="0"/>
          <a:chExt cx="0" cy="0"/>
        </a:xfrm>
      </p:grpSpPr>
      <p:sp>
        <p:nvSpPr>
          <p:cNvPr id="2505" name="Google Shape;2505;p168: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fr-BE"/>
              <a:t>ALL : toutes (alias : SOME).  Renvoie :</a:t>
            </a:r>
            <a:endParaRPr/>
          </a:p>
          <a:p>
            <a:pPr indent="-171450" lvl="0" marL="171450" rtl="0" algn="l">
              <a:lnSpc>
                <a:spcPct val="100000"/>
              </a:lnSpc>
              <a:spcBef>
                <a:spcPts val="0"/>
              </a:spcBef>
              <a:spcAft>
                <a:spcPts val="0"/>
              </a:spcAft>
              <a:buSzPts val="1400"/>
              <a:buFont typeface="Calibri"/>
              <a:buChar char="-"/>
            </a:pPr>
            <a:r>
              <a:rPr lang="fr-BE"/>
              <a:t>TRUE : si tous les résultats dans student</a:t>
            </a:r>
            <a:endParaRPr/>
          </a:p>
          <a:p>
            <a:pPr indent="-171450" lvl="0" marL="171450" rtl="0" algn="l">
              <a:lnSpc>
                <a:spcPct val="100000"/>
              </a:lnSpc>
              <a:spcBef>
                <a:spcPts val="0"/>
              </a:spcBef>
              <a:spcAft>
                <a:spcPts val="0"/>
              </a:spcAft>
              <a:buSzPts val="1400"/>
              <a:buFont typeface="Calibri"/>
              <a:buChar char="-"/>
            </a:pPr>
            <a:r>
              <a:rPr lang="fr-BE"/>
              <a:t>FALSE : si au moins résultat dans student</a:t>
            </a:r>
            <a:endParaRPr/>
          </a:p>
          <a:p>
            <a:pPr indent="-171450" lvl="0" marL="171450" rtl="0" algn="l">
              <a:lnSpc>
                <a:spcPct val="100000"/>
              </a:lnSpc>
              <a:spcBef>
                <a:spcPts val="0"/>
              </a:spcBef>
              <a:spcAft>
                <a:spcPts val="0"/>
              </a:spcAft>
              <a:buSzPts val="1400"/>
              <a:buFont typeface="Calibri"/>
              <a:buChar char="-"/>
            </a:pPr>
            <a:r>
              <a:rPr lang="fr-BE"/>
              <a:t>UNKNOW : si student est NULL</a:t>
            </a:r>
            <a:endParaRPr/>
          </a:p>
          <a:p>
            <a:pPr indent="0" lvl="0" marL="0" rtl="0" algn="l">
              <a:lnSpc>
                <a:spcPct val="100000"/>
              </a:lnSpc>
              <a:spcBef>
                <a:spcPts val="0"/>
              </a:spcBef>
              <a:spcAft>
                <a:spcPts val="0"/>
              </a:spcAft>
              <a:buSzPts val="1400"/>
              <a:buNone/>
            </a:pPr>
            <a:r>
              <a:t/>
            </a:r>
            <a:endParaRPr/>
          </a:p>
        </p:txBody>
      </p:sp>
      <p:sp>
        <p:nvSpPr>
          <p:cNvPr id="2506" name="Google Shape;2506;p16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4" name="Shape 2524"/>
        <p:cNvGrpSpPr/>
        <p:nvPr/>
      </p:nvGrpSpPr>
      <p:grpSpPr>
        <a:xfrm>
          <a:off x="0" y="0"/>
          <a:ext cx="0" cy="0"/>
          <a:chOff x="0" y="0"/>
          <a:chExt cx="0" cy="0"/>
        </a:xfrm>
      </p:grpSpPr>
      <p:sp>
        <p:nvSpPr>
          <p:cNvPr id="2525" name="Google Shape;2525;p169: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fr-BE"/>
              <a:t>Corrélation entre les 2 tables.</a:t>
            </a:r>
            <a:endParaRPr/>
          </a:p>
        </p:txBody>
      </p:sp>
      <p:sp>
        <p:nvSpPr>
          <p:cNvPr id="2526" name="Google Shape;2526;p16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7: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0" name="Google Shape;250;p1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3" name="Shape 2543"/>
        <p:cNvGrpSpPr/>
        <p:nvPr/>
      </p:nvGrpSpPr>
      <p:grpSpPr>
        <a:xfrm>
          <a:off x="0" y="0"/>
          <a:ext cx="0" cy="0"/>
          <a:chOff x="0" y="0"/>
          <a:chExt cx="0" cy="0"/>
        </a:xfrm>
      </p:grpSpPr>
      <p:sp>
        <p:nvSpPr>
          <p:cNvPr id="2544" name="Google Shape;2544;p170: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45" name="Google Shape;2545;p17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0" name="Shape 2580"/>
        <p:cNvGrpSpPr/>
        <p:nvPr/>
      </p:nvGrpSpPr>
      <p:grpSpPr>
        <a:xfrm>
          <a:off x="0" y="0"/>
          <a:ext cx="0" cy="0"/>
          <a:chOff x="0" y="0"/>
          <a:chExt cx="0" cy="0"/>
        </a:xfrm>
      </p:grpSpPr>
      <p:sp>
        <p:nvSpPr>
          <p:cNvPr id="2581" name="Google Shape;2581;p171: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fr-BE"/>
              <a:t>Affiche seulement SI  la donnée existe.</a:t>
            </a:r>
            <a:endParaRPr/>
          </a:p>
        </p:txBody>
      </p:sp>
      <p:sp>
        <p:nvSpPr>
          <p:cNvPr id="2582" name="Google Shape;2582;p17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1" name="Shape 2591"/>
        <p:cNvGrpSpPr/>
        <p:nvPr/>
      </p:nvGrpSpPr>
      <p:grpSpPr>
        <a:xfrm>
          <a:off x="0" y="0"/>
          <a:ext cx="0" cy="0"/>
          <a:chOff x="0" y="0"/>
          <a:chExt cx="0" cy="0"/>
        </a:xfrm>
      </p:grpSpPr>
      <p:sp>
        <p:nvSpPr>
          <p:cNvPr id="2592" name="Google Shape;2592;p172: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93" name="Google Shape;2593;p17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4" name="Shape 2614"/>
        <p:cNvGrpSpPr/>
        <p:nvPr/>
      </p:nvGrpSpPr>
      <p:grpSpPr>
        <a:xfrm>
          <a:off x="0" y="0"/>
          <a:ext cx="0" cy="0"/>
          <a:chOff x="0" y="0"/>
          <a:chExt cx="0" cy="0"/>
        </a:xfrm>
      </p:grpSpPr>
      <p:sp>
        <p:nvSpPr>
          <p:cNvPr id="2615" name="Google Shape;2615;p173: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16" name="Google Shape;2616;p17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8" name="Shape 2628"/>
        <p:cNvGrpSpPr/>
        <p:nvPr/>
      </p:nvGrpSpPr>
      <p:grpSpPr>
        <a:xfrm>
          <a:off x="0" y="0"/>
          <a:ext cx="0" cy="0"/>
          <a:chOff x="0" y="0"/>
          <a:chExt cx="0" cy="0"/>
        </a:xfrm>
      </p:grpSpPr>
      <p:sp>
        <p:nvSpPr>
          <p:cNvPr id="2629" name="Google Shape;2629;p174: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30" name="Google Shape;2630;p17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7" name="Shape 2637"/>
        <p:cNvGrpSpPr/>
        <p:nvPr/>
      </p:nvGrpSpPr>
      <p:grpSpPr>
        <a:xfrm>
          <a:off x="0" y="0"/>
          <a:ext cx="0" cy="0"/>
          <a:chOff x="0" y="0"/>
          <a:chExt cx="0" cy="0"/>
        </a:xfrm>
      </p:grpSpPr>
      <p:sp>
        <p:nvSpPr>
          <p:cNvPr id="2638" name="Google Shape;2638;p175: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fr-BE"/>
              <a:t>FROM du premier récupère les différentes sections et le nombre d’étudiants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fr-BE"/>
              <a:t>Std sont pareils mais stockés différemment</a:t>
            </a:r>
            <a:endParaRPr/>
          </a:p>
        </p:txBody>
      </p:sp>
      <p:sp>
        <p:nvSpPr>
          <p:cNvPr id="2639" name="Google Shape;2639;p17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1" name="Shape 2651"/>
        <p:cNvGrpSpPr/>
        <p:nvPr/>
      </p:nvGrpSpPr>
      <p:grpSpPr>
        <a:xfrm>
          <a:off x="0" y="0"/>
          <a:ext cx="0" cy="0"/>
          <a:chOff x="0" y="0"/>
          <a:chExt cx="0" cy="0"/>
        </a:xfrm>
      </p:grpSpPr>
      <p:sp>
        <p:nvSpPr>
          <p:cNvPr id="2652" name="Google Shape;2652;p176: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53" name="Google Shape;2653;p17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2" name="Shape 2662"/>
        <p:cNvGrpSpPr/>
        <p:nvPr/>
      </p:nvGrpSpPr>
      <p:grpSpPr>
        <a:xfrm>
          <a:off x="0" y="0"/>
          <a:ext cx="0" cy="0"/>
          <a:chOff x="0" y="0"/>
          <a:chExt cx="0" cy="0"/>
        </a:xfrm>
      </p:grpSpPr>
      <p:sp>
        <p:nvSpPr>
          <p:cNvPr id="2663" name="Google Shape;2663;p177: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64" name="Google Shape;2664;p17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9" name="Shape 2679"/>
        <p:cNvGrpSpPr/>
        <p:nvPr/>
      </p:nvGrpSpPr>
      <p:grpSpPr>
        <a:xfrm>
          <a:off x="0" y="0"/>
          <a:ext cx="0" cy="0"/>
          <a:chOff x="0" y="0"/>
          <a:chExt cx="0" cy="0"/>
        </a:xfrm>
      </p:grpSpPr>
      <p:sp>
        <p:nvSpPr>
          <p:cNvPr id="2680" name="Google Shape;2680;p178: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fr-BE"/>
              <a:t>Retourne les noms de cours qui sont identiques par leur id dans les tables course et inscription</a:t>
            </a:r>
            <a:endParaRPr/>
          </a:p>
        </p:txBody>
      </p:sp>
      <p:sp>
        <p:nvSpPr>
          <p:cNvPr id="2681" name="Google Shape;2681;p17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2" name="Shape 2692"/>
        <p:cNvGrpSpPr/>
        <p:nvPr/>
      </p:nvGrpSpPr>
      <p:grpSpPr>
        <a:xfrm>
          <a:off x="0" y="0"/>
          <a:ext cx="0" cy="0"/>
          <a:chOff x="0" y="0"/>
          <a:chExt cx="0" cy="0"/>
        </a:xfrm>
      </p:grpSpPr>
      <p:sp>
        <p:nvSpPr>
          <p:cNvPr id="2693" name="Google Shape;2693;p179: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94" name="Google Shape;2694;p17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8: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0" name="Google Shape;260;p1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7" name="Shape 2707"/>
        <p:cNvGrpSpPr/>
        <p:nvPr/>
      </p:nvGrpSpPr>
      <p:grpSpPr>
        <a:xfrm>
          <a:off x="0" y="0"/>
          <a:ext cx="0" cy="0"/>
          <a:chOff x="0" y="0"/>
          <a:chExt cx="0" cy="0"/>
        </a:xfrm>
      </p:grpSpPr>
      <p:sp>
        <p:nvSpPr>
          <p:cNvPr id="2708" name="Google Shape;2708;p180: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09" name="Google Shape;2709;p18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8" name="Shape 2718"/>
        <p:cNvGrpSpPr/>
        <p:nvPr/>
      </p:nvGrpSpPr>
      <p:grpSpPr>
        <a:xfrm>
          <a:off x="0" y="0"/>
          <a:ext cx="0" cy="0"/>
          <a:chOff x="0" y="0"/>
          <a:chExt cx="0" cy="0"/>
        </a:xfrm>
      </p:grpSpPr>
      <p:sp>
        <p:nvSpPr>
          <p:cNvPr id="2719" name="Google Shape;2719;p181: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20" name="Google Shape;2720;p18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8" name="Shape 2728"/>
        <p:cNvGrpSpPr/>
        <p:nvPr/>
      </p:nvGrpSpPr>
      <p:grpSpPr>
        <a:xfrm>
          <a:off x="0" y="0"/>
          <a:ext cx="0" cy="0"/>
          <a:chOff x="0" y="0"/>
          <a:chExt cx="0" cy="0"/>
        </a:xfrm>
      </p:grpSpPr>
      <p:sp>
        <p:nvSpPr>
          <p:cNvPr id="2729" name="Google Shape;2729;p182: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30" name="Google Shape;2730;p18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7" name="Shape 2737"/>
        <p:cNvGrpSpPr/>
        <p:nvPr/>
      </p:nvGrpSpPr>
      <p:grpSpPr>
        <a:xfrm>
          <a:off x="0" y="0"/>
          <a:ext cx="0" cy="0"/>
          <a:chOff x="0" y="0"/>
          <a:chExt cx="0" cy="0"/>
        </a:xfrm>
      </p:grpSpPr>
      <p:sp>
        <p:nvSpPr>
          <p:cNvPr id="2738" name="Google Shape;2738;p183: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39" name="Google Shape;2739;p18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8" name="Shape 2748"/>
        <p:cNvGrpSpPr/>
        <p:nvPr/>
      </p:nvGrpSpPr>
      <p:grpSpPr>
        <a:xfrm>
          <a:off x="0" y="0"/>
          <a:ext cx="0" cy="0"/>
          <a:chOff x="0" y="0"/>
          <a:chExt cx="0" cy="0"/>
        </a:xfrm>
      </p:grpSpPr>
      <p:sp>
        <p:nvSpPr>
          <p:cNvPr id="2749" name="Google Shape;2749;p184: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50" name="Google Shape;2750;p18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1" name="Shape 2761"/>
        <p:cNvGrpSpPr/>
        <p:nvPr/>
      </p:nvGrpSpPr>
      <p:grpSpPr>
        <a:xfrm>
          <a:off x="0" y="0"/>
          <a:ext cx="0" cy="0"/>
          <a:chOff x="0" y="0"/>
          <a:chExt cx="0" cy="0"/>
        </a:xfrm>
      </p:grpSpPr>
      <p:sp>
        <p:nvSpPr>
          <p:cNvPr id="2762" name="Google Shape;2762;p185: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63" name="Google Shape;2763;p18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3" name="Shape 2773"/>
        <p:cNvGrpSpPr/>
        <p:nvPr/>
      </p:nvGrpSpPr>
      <p:grpSpPr>
        <a:xfrm>
          <a:off x="0" y="0"/>
          <a:ext cx="0" cy="0"/>
          <a:chOff x="0" y="0"/>
          <a:chExt cx="0" cy="0"/>
        </a:xfrm>
      </p:grpSpPr>
      <p:sp>
        <p:nvSpPr>
          <p:cNvPr id="2774" name="Google Shape;2774;p186: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75" name="Google Shape;2775;p18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7" name="Shape 2787"/>
        <p:cNvGrpSpPr/>
        <p:nvPr/>
      </p:nvGrpSpPr>
      <p:grpSpPr>
        <a:xfrm>
          <a:off x="0" y="0"/>
          <a:ext cx="0" cy="0"/>
          <a:chOff x="0" y="0"/>
          <a:chExt cx="0" cy="0"/>
        </a:xfrm>
      </p:grpSpPr>
      <p:sp>
        <p:nvSpPr>
          <p:cNvPr id="2788" name="Google Shape;2788;p187: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89" name="Google Shape;2789;p18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0" name="Shape 2800"/>
        <p:cNvGrpSpPr/>
        <p:nvPr/>
      </p:nvGrpSpPr>
      <p:grpSpPr>
        <a:xfrm>
          <a:off x="0" y="0"/>
          <a:ext cx="0" cy="0"/>
          <a:chOff x="0" y="0"/>
          <a:chExt cx="0" cy="0"/>
        </a:xfrm>
      </p:grpSpPr>
      <p:sp>
        <p:nvSpPr>
          <p:cNvPr id="2801" name="Google Shape;2801;p188: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02" name="Google Shape;2802;p18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3" name="Shape 2813"/>
        <p:cNvGrpSpPr/>
        <p:nvPr/>
      </p:nvGrpSpPr>
      <p:grpSpPr>
        <a:xfrm>
          <a:off x="0" y="0"/>
          <a:ext cx="0" cy="0"/>
          <a:chOff x="0" y="0"/>
          <a:chExt cx="0" cy="0"/>
        </a:xfrm>
      </p:grpSpPr>
      <p:sp>
        <p:nvSpPr>
          <p:cNvPr id="2814" name="Google Shape;2814;p189: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15" name="Google Shape;2815;p18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9: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0" name="Google Shape;270;p1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4" name="Shape 2824"/>
        <p:cNvGrpSpPr/>
        <p:nvPr/>
      </p:nvGrpSpPr>
      <p:grpSpPr>
        <a:xfrm>
          <a:off x="0" y="0"/>
          <a:ext cx="0" cy="0"/>
          <a:chOff x="0" y="0"/>
          <a:chExt cx="0" cy="0"/>
        </a:xfrm>
      </p:grpSpPr>
      <p:sp>
        <p:nvSpPr>
          <p:cNvPr id="2825" name="Google Shape;2825;p190: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fr-BE"/>
              <a:t>Récupère l’id 13 et sql déclaratif à placer dans toutes les lignes qui commence par 11</a:t>
            </a:r>
            <a:endParaRPr/>
          </a:p>
        </p:txBody>
      </p:sp>
      <p:sp>
        <p:nvSpPr>
          <p:cNvPr id="2826" name="Google Shape;2826;p19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7" name="Shape 2837"/>
        <p:cNvGrpSpPr/>
        <p:nvPr/>
      </p:nvGrpSpPr>
      <p:grpSpPr>
        <a:xfrm>
          <a:off x="0" y="0"/>
          <a:ext cx="0" cy="0"/>
          <a:chOff x="0" y="0"/>
          <a:chExt cx="0" cy="0"/>
        </a:xfrm>
      </p:grpSpPr>
      <p:sp>
        <p:nvSpPr>
          <p:cNvPr id="2838" name="Google Shape;2838;p191: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fr-BE"/>
              <a:t>From sert à créer des alias pour utiliser la condition where</a:t>
            </a:r>
            <a:endParaRPr/>
          </a:p>
        </p:txBody>
      </p:sp>
      <p:sp>
        <p:nvSpPr>
          <p:cNvPr id="2839" name="Google Shape;2839;p19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0" name="Shape 2850"/>
        <p:cNvGrpSpPr/>
        <p:nvPr/>
      </p:nvGrpSpPr>
      <p:grpSpPr>
        <a:xfrm>
          <a:off x="0" y="0"/>
          <a:ext cx="0" cy="0"/>
          <a:chOff x="0" y="0"/>
          <a:chExt cx="0" cy="0"/>
        </a:xfrm>
      </p:grpSpPr>
      <p:sp>
        <p:nvSpPr>
          <p:cNvPr id="2851" name="Google Shape;2851;p192: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52" name="Google Shape;2852;p19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5" name="Shape 2865"/>
        <p:cNvGrpSpPr/>
        <p:nvPr/>
      </p:nvGrpSpPr>
      <p:grpSpPr>
        <a:xfrm>
          <a:off x="0" y="0"/>
          <a:ext cx="0" cy="0"/>
          <a:chOff x="0" y="0"/>
          <a:chExt cx="0" cy="0"/>
        </a:xfrm>
      </p:grpSpPr>
      <p:sp>
        <p:nvSpPr>
          <p:cNvPr id="2866" name="Google Shape;2866;p193: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67" name="Google Shape;2867;p19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5" name="Shape 2875"/>
        <p:cNvGrpSpPr/>
        <p:nvPr/>
      </p:nvGrpSpPr>
      <p:grpSpPr>
        <a:xfrm>
          <a:off x="0" y="0"/>
          <a:ext cx="0" cy="0"/>
          <a:chOff x="0" y="0"/>
          <a:chExt cx="0" cy="0"/>
        </a:xfrm>
      </p:grpSpPr>
      <p:sp>
        <p:nvSpPr>
          <p:cNvPr id="2876" name="Google Shape;2876;p194: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77" name="Google Shape;2877;p19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2:notes"/>
          <p:cNvSpPr txBox="1"/>
          <p:nvPr>
            <p:ph idx="1" type="body"/>
          </p:nvPr>
        </p:nvSpPr>
        <p:spPr>
          <a:xfrm>
            <a:off x="709931" y="4861442"/>
            <a:ext cx="5679440" cy="4605576"/>
          </a:xfrm>
          <a:prstGeom prst="rect">
            <a:avLst/>
          </a:prstGeom>
          <a:noFill/>
          <a:ln>
            <a:noFill/>
          </a:ln>
        </p:spPr>
        <p:txBody>
          <a:bodyPr anchorCtr="0" anchor="t" bIns="47375" lIns="94750" spcFirstLastPara="1" rIns="94750" wrap="square" tIns="4737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8" name="Google Shape;98;p2:notes"/>
          <p:cNvSpPr txBox="1"/>
          <p:nvPr>
            <p:ph idx="12" type="sldNum"/>
          </p:nvPr>
        </p:nvSpPr>
        <p:spPr>
          <a:xfrm>
            <a:off x="4021295" y="9721107"/>
            <a:ext cx="3076363" cy="511730"/>
          </a:xfrm>
          <a:prstGeom prst="rect">
            <a:avLst/>
          </a:prstGeom>
          <a:noFill/>
          <a:ln>
            <a:noFill/>
          </a:ln>
        </p:spPr>
        <p:txBody>
          <a:bodyPr anchorCtr="0" anchor="b" bIns="47375" lIns="94750" spcFirstLastPara="1" rIns="94750" wrap="square" tIns="47375">
            <a:noAutofit/>
          </a:bodyPr>
          <a:lstStyle/>
          <a:p>
            <a:pPr indent="0" lvl="0" marL="0" marR="0" rtl="0" algn="r">
              <a:lnSpc>
                <a:spcPct val="100000"/>
              </a:lnSpc>
              <a:spcBef>
                <a:spcPts val="0"/>
              </a:spcBef>
              <a:spcAft>
                <a:spcPts val="0"/>
              </a:spcAft>
              <a:buSzPts val="1200"/>
              <a:buNone/>
            </a:pPr>
            <a:fld id="{00000000-1234-1234-1234-123412341234}" type="slidenum">
              <a:rPr b="0" i="0" lang="fr-B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0: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5" name="Google Shape;295;p2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1: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20" name="Google Shape;320;p2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2: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46" name="Google Shape;346;p2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3: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5" name="Google Shape;355;p2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4: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77" name="Google Shape;377;p2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5: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4" name="Google Shape;404;p2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6: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18" name="Google Shape;418;p2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7: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37" name="Google Shape;437;p2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8: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fr-BE"/>
              <a:t>Clé candidate : ensemble de colonnes qui peuvent créer une clé primaire : elle est candidate à la fonction de clé primaire</a:t>
            </a:r>
            <a:endParaRPr/>
          </a:p>
          <a:p>
            <a:pPr indent="0" lvl="0" marL="0" rtl="0" algn="l">
              <a:lnSpc>
                <a:spcPct val="100000"/>
              </a:lnSpc>
              <a:spcBef>
                <a:spcPts val="0"/>
              </a:spcBef>
              <a:spcAft>
                <a:spcPts val="0"/>
              </a:spcAft>
              <a:buSzPts val="1400"/>
              <a:buNone/>
            </a:pPr>
            <a:r>
              <a:rPr lang="fr-BE"/>
              <a:t>Clé naturelle : nom + prenom, Numéro Carte d’identité</a:t>
            </a:r>
            <a:endParaRPr/>
          </a:p>
          <a:p>
            <a:pPr indent="0" lvl="0" marL="0" rtl="0" algn="l">
              <a:lnSpc>
                <a:spcPct val="100000"/>
              </a:lnSpc>
              <a:spcBef>
                <a:spcPts val="0"/>
              </a:spcBef>
              <a:spcAft>
                <a:spcPts val="0"/>
              </a:spcAft>
              <a:buSzPts val="1400"/>
              <a:buNone/>
            </a:pPr>
            <a:r>
              <a:rPr lang="fr-BE"/>
              <a:t>Clé artificielle : numéro généré sans sens.</a:t>
            </a:r>
            <a:endParaRPr/>
          </a:p>
        </p:txBody>
      </p:sp>
      <p:sp>
        <p:nvSpPr>
          <p:cNvPr id="457" name="Google Shape;457;p2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29: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67" name="Google Shape;467;p2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6" name="Google Shape;106;p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0: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86" name="Google Shape;486;p3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31: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96" name="Google Shape;496;p3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32: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17" name="Google Shape;517;p3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33: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51" name="Google Shape;551;p3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34: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68" name="Google Shape;568;p3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35: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77" name="Google Shape;577;p3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36: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89" name="Google Shape;589;p3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37: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98" name="Google Shape;598;p3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38: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08" name="Google Shape;608;p3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39: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20" name="Google Shape;620;p3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4" name="Google Shape;114;p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40: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31" name="Google Shape;631;p4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41: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41" name="Google Shape;641;p4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42: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52" name="Google Shape;652;p4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43: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fr-BE"/>
              <a:t>Identity = Auto-incrémentée (Début = 1, par pas de = 1)</a:t>
            </a:r>
            <a:endParaRPr/>
          </a:p>
          <a:p>
            <a:pPr indent="0" lvl="0" marL="0" rtl="0" algn="l">
              <a:lnSpc>
                <a:spcPct val="100000"/>
              </a:lnSpc>
              <a:spcBef>
                <a:spcPts val="0"/>
              </a:spcBef>
              <a:spcAft>
                <a:spcPts val="0"/>
              </a:spcAft>
              <a:buSzPts val="1400"/>
              <a:buNone/>
            </a:pPr>
            <a:r>
              <a:rPr lang="fr-BE"/>
              <a:t>Default = valeur par défaut si null</a:t>
            </a:r>
            <a:endParaRPr/>
          </a:p>
        </p:txBody>
      </p:sp>
      <p:sp>
        <p:nvSpPr>
          <p:cNvPr id="664" name="Google Shape;664;p4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44: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fr-BE"/>
              <a:t>Mot CONTRAINTE = UNIQUE, NOT NULL, …</a:t>
            </a:r>
            <a:endParaRPr/>
          </a:p>
        </p:txBody>
      </p:sp>
      <p:sp>
        <p:nvSpPr>
          <p:cNvPr id="673" name="Google Shape;673;p4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45: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87" name="Google Shape;687;p4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46: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fr-BE"/>
              <a:t>Une contrainte doit porter une nom pour par la suite pouvoir la modifier et/ou supprimer.</a:t>
            </a:r>
            <a:endParaRPr/>
          </a:p>
        </p:txBody>
      </p:sp>
      <p:sp>
        <p:nvSpPr>
          <p:cNvPr id="698" name="Google Shape;698;p4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47: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13" name="Google Shape;713;p4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48: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25" name="Google Shape;725;p4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49: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36" name="Google Shape;736;p4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2" name="Google Shape;122;p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50: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48" name="Google Shape;748;p5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51: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59" name="Google Shape;759;p5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52: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fr-BE"/>
              <a:t>Cascade : une section disparait, le professeur de cette section disparait</a:t>
            </a:r>
            <a:endParaRPr/>
          </a:p>
          <a:p>
            <a:pPr indent="0" lvl="0" marL="0" rtl="0" algn="l">
              <a:lnSpc>
                <a:spcPct val="100000"/>
              </a:lnSpc>
              <a:spcBef>
                <a:spcPts val="0"/>
              </a:spcBef>
              <a:spcAft>
                <a:spcPts val="0"/>
              </a:spcAft>
              <a:buSzPts val="1400"/>
              <a:buNone/>
            </a:pPr>
            <a:r>
              <a:rPr lang="fr-BE"/>
              <a:t>Set null : une section disparait, le champ passe à Null dans professeur</a:t>
            </a:r>
            <a:endParaRPr/>
          </a:p>
          <a:p>
            <a:pPr indent="0" lvl="0" marL="0" rtl="0" algn="l">
              <a:lnSpc>
                <a:spcPct val="100000"/>
              </a:lnSpc>
              <a:spcBef>
                <a:spcPts val="0"/>
              </a:spcBef>
              <a:spcAft>
                <a:spcPts val="0"/>
              </a:spcAft>
              <a:buSzPts val="1400"/>
              <a:buNone/>
            </a:pPr>
            <a:r>
              <a:rPr lang="fr-BE"/>
              <a:t>Set default : une section disparait, le champ passe à la valeur spécifiée dans la table professeur</a:t>
            </a:r>
            <a:endParaRPr/>
          </a:p>
        </p:txBody>
      </p:sp>
      <p:sp>
        <p:nvSpPr>
          <p:cNvPr id="768" name="Google Shape;768;p5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53: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79" name="Google Shape;779;p5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54: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89" name="Google Shape;789;p5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55: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02" name="Google Shape;802;p5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56: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20" name="Google Shape;820;p5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57: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33" name="Google Shape;833;p5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58: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51" name="Google Shape;851;p5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59: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64" name="Google Shape;864;p5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0" name="Google Shape;130;p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60: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77" name="Google Shape;877;p6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p61: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88" name="Google Shape;888;p6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p62: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98" name="Google Shape;898;p6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63: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08" name="Google Shape;908;p6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64: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17" name="Google Shape;917;p6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p65: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28" name="Google Shape;928;p6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p66: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42" name="Google Shape;942;p6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67: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55" name="Google Shape;955;p6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68: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69" name="Google Shape;969;p6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p69: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81" name="Google Shape;981;p6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8" name="Google Shape;138;p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p70: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99" name="Google Shape;999;p7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p71: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17" name="Google Shape;1017;p7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p72: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32" name="Google Shape;1032;p7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p73: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43" name="Google Shape;1043;p7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p74: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57" name="Google Shape;1057;p7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p75: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70" name="Google Shape;1070;p7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p76: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83" name="Google Shape;1083;p7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p77: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96" name="Google Shape;1096;p7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p78: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09" name="Google Shape;1109;p7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p79: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22" name="Google Shape;1122;p7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7" name="Google Shape;147;p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p80: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35" name="Google Shape;1135;p8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p81: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48" name="Google Shape;1148;p8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p82: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62" name="Google Shape;1162;p8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p83: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75" name="Google Shape;1175;p8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p84: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88" name="Google Shape;1188;p8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p85: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01" name="Google Shape;1201;p8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0" name="Shape 1210"/>
        <p:cNvGrpSpPr/>
        <p:nvPr/>
      </p:nvGrpSpPr>
      <p:grpSpPr>
        <a:xfrm>
          <a:off x="0" y="0"/>
          <a:ext cx="0" cy="0"/>
          <a:chOff x="0" y="0"/>
          <a:chExt cx="0" cy="0"/>
        </a:xfrm>
      </p:grpSpPr>
      <p:sp>
        <p:nvSpPr>
          <p:cNvPr id="1211" name="Google Shape;1211;p86: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12" name="Google Shape;1212;p8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p87: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25" name="Google Shape;1225;p8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p88: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38" name="Google Shape;1238;p8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7" name="Shape 1247"/>
        <p:cNvGrpSpPr/>
        <p:nvPr/>
      </p:nvGrpSpPr>
      <p:grpSpPr>
        <a:xfrm>
          <a:off x="0" y="0"/>
          <a:ext cx="0" cy="0"/>
          <a:chOff x="0" y="0"/>
          <a:chExt cx="0" cy="0"/>
        </a:xfrm>
      </p:grpSpPr>
      <p:sp>
        <p:nvSpPr>
          <p:cNvPr id="1248" name="Google Shape;1248;p89: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49" name="Google Shape;1249;p8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6" name="Google Shape;156;p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p90: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59" name="Google Shape;1259;p9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p91: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70" name="Google Shape;1270;p9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p92: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85" name="Google Shape;1285;p9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0" name="Shape 1300"/>
        <p:cNvGrpSpPr/>
        <p:nvPr/>
      </p:nvGrpSpPr>
      <p:grpSpPr>
        <a:xfrm>
          <a:off x="0" y="0"/>
          <a:ext cx="0" cy="0"/>
          <a:chOff x="0" y="0"/>
          <a:chExt cx="0" cy="0"/>
        </a:xfrm>
      </p:grpSpPr>
      <p:sp>
        <p:nvSpPr>
          <p:cNvPr id="1301" name="Google Shape;1301;p93: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02" name="Google Shape;1302;p9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p94: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15" name="Google Shape;1315;p9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p95: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30" name="Google Shape;1330;p9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p96: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45" name="Google Shape;1345;p9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p97: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60" name="Google Shape;1360;p9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p98: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82" name="Google Shape;1382;p9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p99:notes"/>
          <p:cNvSpPr txBox="1"/>
          <p:nvPr>
            <p:ph idx="1" type="body"/>
          </p:nvPr>
        </p:nvSpPr>
        <p:spPr>
          <a:xfrm>
            <a:off x="709931" y="4861442"/>
            <a:ext cx="5679440" cy="46055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00" name="Google Shape;1400;p9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p:cSld name="Diapositive de titre">
    <p:bg>
      <p:bgPr>
        <a:solidFill>
          <a:schemeClr val="lt1"/>
        </a:solidFill>
      </p:bgPr>
    </p:bg>
    <p:spTree>
      <p:nvGrpSpPr>
        <p:cNvPr id="17" name="Shape 17"/>
        <p:cNvGrpSpPr/>
        <p:nvPr/>
      </p:nvGrpSpPr>
      <p:grpSpPr>
        <a:xfrm>
          <a:off x="0" y="0"/>
          <a:ext cx="0" cy="0"/>
          <a:chOff x="0" y="0"/>
          <a:chExt cx="0" cy="0"/>
        </a:xfrm>
      </p:grpSpPr>
      <p:sp>
        <p:nvSpPr>
          <p:cNvPr id="18" name="Google Shape;18;p196"/>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9" name="Google Shape;19;p196"/>
          <p:cNvSpPr txBox="1"/>
          <p:nvPr>
            <p:ph idx="1" type="subTitle"/>
          </p:nvPr>
        </p:nvSpPr>
        <p:spPr>
          <a:xfrm>
            <a:off x="1371600" y="3886200"/>
            <a:ext cx="6400800" cy="1198984"/>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pic>
        <p:nvPicPr>
          <p:cNvPr id="20" name="Google Shape;20;p196"/>
          <p:cNvPicPr preferRelativeResize="0"/>
          <p:nvPr/>
        </p:nvPicPr>
        <p:blipFill rotWithShape="1">
          <a:blip r:embed="rId2">
            <a:alphaModFix/>
          </a:blip>
          <a:srcRect b="0" l="0" r="0" t="0"/>
          <a:stretch/>
        </p:blipFill>
        <p:spPr>
          <a:xfrm>
            <a:off x="179512" y="5959369"/>
            <a:ext cx="2576945" cy="76210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70" name="Shape 70"/>
        <p:cNvGrpSpPr/>
        <p:nvPr/>
      </p:nvGrpSpPr>
      <p:grpSpPr>
        <a:xfrm>
          <a:off x="0" y="0"/>
          <a:ext cx="0" cy="0"/>
          <a:chOff x="0" y="0"/>
          <a:chExt cx="0" cy="0"/>
        </a:xfrm>
      </p:grpSpPr>
      <p:sp>
        <p:nvSpPr>
          <p:cNvPr id="71" name="Google Shape;71;p20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2" name="Google Shape;72;p205"/>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3" name="Google Shape;73;p205"/>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74" name="Google Shape;74;p20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p20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20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77" name="Shape 77"/>
        <p:cNvGrpSpPr/>
        <p:nvPr/>
      </p:nvGrpSpPr>
      <p:grpSpPr>
        <a:xfrm>
          <a:off x="0" y="0"/>
          <a:ext cx="0" cy="0"/>
          <a:chOff x="0" y="0"/>
          <a:chExt cx="0" cy="0"/>
        </a:xfrm>
      </p:grpSpPr>
      <p:sp>
        <p:nvSpPr>
          <p:cNvPr id="78" name="Google Shape;78;p20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9" name="Google Shape;79;p206"/>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0" name="Google Shape;80;p20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p20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20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83" name="Shape 83"/>
        <p:cNvGrpSpPr/>
        <p:nvPr/>
      </p:nvGrpSpPr>
      <p:grpSpPr>
        <a:xfrm>
          <a:off x="0" y="0"/>
          <a:ext cx="0" cy="0"/>
          <a:chOff x="0" y="0"/>
          <a:chExt cx="0" cy="0"/>
        </a:xfrm>
      </p:grpSpPr>
      <p:sp>
        <p:nvSpPr>
          <p:cNvPr id="84" name="Google Shape;84;p207"/>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85" name="Google Shape;85;p207"/>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6" name="Google Shape;86;p20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p20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20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1" name="Shape 21"/>
        <p:cNvGrpSpPr/>
        <p:nvPr/>
      </p:nvGrpSpPr>
      <p:grpSpPr>
        <a:xfrm>
          <a:off x="0" y="0"/>
          <a:ext cx="0" cy="0"/>
          <a:chOff x="0" y="0"/>
          <a:chExt cx="0" cy="0"/>
        </a:xfrm>
      </p:grpSpPr>
      <p:sp>
        <p:nvSpPr>
          <p:cNvPr id="22" name="Google Shape;22;p19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3" name="Google Shape;23;p197"/>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42900" lvl="0" marL="457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1pPr>
            <a:lvl2pPr indent="-330200" lvl="1" marL="914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19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19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19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7" name="Shape 27"/>
        <p:cNvGrpSpPr/>
        <p:nvPr/>
      </p:nvGrpSpPr>
      <p:grpSpPr>
        <a:xfrm>
          <a:off x="0" y="0"/>
          <a:ext cx="0" cy="0"/>
          <a:chOff x="0" y="0"/>
          <a:chExt cx="0" cy="0"/>
        </a:xfrm>
      </p:grpSpPr>
      <p:sp>
        <p:nvSpPr>
          <p:cNvPr id="28" name="Google Shape;28;p198"/>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9" name="Google Shape;29;p198"/>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 name="Google Shape;30;p19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19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19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33" name="Shape 33"/>
        <p:cNvGrpSpPr/>
        <p:nvPr/>
      </p:nvGrpSpPr>
      <p:grpSpPr>
        <a:xfrm>
          <a:off x="0" y="0"/>
          <a:ext cx="0" cy="0"/>
          <a:chOff x="0" y="0"/>
          <a:chExt cx="0" cy="0"/>
        </a:xfrm>
      </p:grpSpPr>
      <p:sp>
        <p:nvSpPr>
          <p:cNvPr id="34" name="Google Shape;34;p199"/>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5" name="Google Shape;35;p19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19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19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38" name="Shape 38"/>
        <p:cNvGrpSpPr/>
        <p:nvPr/>
      </p:nvGrpSpPr>
      <p:grpSpPr>
        <a:xfrm>
          <a:off x="0" y="0"/>
          <a:ext cx="0" cy="0"/>
          <a:chOff x="0" y="0"/>
          <a:chExt cx="0" cy="0"/>
        </a:xfrm>
      </p:grpSpPr>
      <p:sp>
        <p:nvSpPr>
          <p:cNvPr id="39" name="Google Shape;39;p20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0" name="Google Shape;40;p200"/>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200"/>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20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20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20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5" name="Shape 45"/>
        <p:cNvGrpSpPr/>
        <p:nvPr/>
      </p:nvGrpSpPr>
      <p:grpSpPr>
        <a:xfrm>
          <a:off x="0" y="0"/>
          <a:ext cx="0" cy="0"/>
          <a:chOff x="0" y="0"/>
          <a:chExt cx="0" cy="0"/>
        </a:xfrm>
      </p:grpSpPr>
      <p:sp>
        <p:nvSpPr>
          <p:cNvPr id="46" name="Google Shape;46;p20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7" name="Google Shape;47;p20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8" name="Google Shape;48;p20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9" name="Google Shape;49;p20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0" name="Google Shape;50;p20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1" name="Google Shape;51;p20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20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20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p:cSld name="Vide">
    <p:spTree>
      <p:nvGrpSpPr>
        <p:cNvPr id="54" name="Shape 54"/>
        <p:cNvGrpSpPr/>
        <p:nvPr/>
      </p:nvGrpSpPr>
      <p:grpSpPr>
        <a:xfrm>
          <a:off x="0" y="0"/>
          <a:ext cx="0" cy="0"/>
          <a:chOff x="0" y="0"/>
          <a:chExt cx="0" cy="0"/>
        </a:xfrm>
      </p:grpSpPr>
      <p:sp>
        <p:nvSpPr>
          <p:cNvPr id="55" name="Google Shape;55;p20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20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20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BE"/>
              <a:t>‹#›</a:t>
            </a:fld>
            <a:endParaRPr/>
          </a:p>
        </p:txBody>
      </p:sp>
      <p:sp>
        <p:nvSpPr>
          <p:cNvPr id="58" name="Google Shape;58;p202"/>
          <p:cNvSpPr txBox="1"/>
          <p:nvPr>
            <p:ph type="title"/>
          </p:nvPr>
        </p:nvSpPr>
        <p:spPr>
          <a:xfrm>
            <a:off x="683568" y="2708920"/>
            <a:ext cx="7772400" cy="864096"/>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1"/>
              </a:buClr>
              <a:buSzPts val="3200"/>
              <a:buFont typeface="Calibri"/>
              <a:buNone/>
              <a:defRPr b="1"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Vide" type="blank">
  <p:cSld name="BLANK">
    <p:spTree>
      <p:nvGrpSpPr>
        <p:cNvPr id="59" name="Shape 59"/>
        <p:cNvGrpSpPr/>
        <p:nvPr/>
      </p:nvGrpSpPr>
      <p:grpSpPr>
        <a:xfrm>
          <a:off x="0" y="0"/>
          <a:ext cx="0" cy="0"/>
          <a:chOff x="0" y="0"/>
          <a:chExt cx="0" cy="0"/>
        </a:xfrm>
      </p:grpSpPr>
      <p:sp>
        <p:nvSpPr>
          <p:cNvPr id="60" name="Google Shape;60;p20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20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20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63" name="Shape 63"/>
        <p:cNvGrpSpPr/>
        <p:nvPr/>
      </p:nvGrpSpPr>
      <p:grpSpPr>
        <a:xfrm>
          <a:off x="0" y="0"/>
          <a:ext cx="0" cy="0"/>
          <a:chOff x="0" y="0"/>
          <a:chExt cx="0" cy="0"/>
        </a:xfrm>
      </p:grpSpPr>
      <p:sp>
        <p:nvSpPr>
          <p:cNvPr id="64" name="Google Shape;64;p204"/>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5" name="Google Shape;65;p204"/>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6" name="Google Shape;66;p204"/>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7" name="Google Shape;67;p20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20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20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B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95"/>
          <p:cNvPicPr preferRelativeResize="0"/>
          <p:nvPr/>
        </p:nvPicPr>
        <p:blipFill rotWithShape="1">
          <a:blip r:embed="rId1">
            <a:alphaModFix/>
          </a:blip>
          <a:srcRect b="0" l="0" r="0" t="0"/>
          <a:stretch/>
        </p:blipFill>
        <p:spPr>
          <a:xfrm>
            <a:off x="6229541" y="5301208"/>
            <a:ext cx="2909213" cy="1555287"/>
          </a:xfrm>
          <a:prstGeom prst="rect">
            <a:avLst/>
          </a:prstGeom>
          <a:noFill/>
          <a:ln>
            <a:noFill/>
          </a:ln>
        </p:spPr>
      </p:pic>
      <p:pic>
        <p:nvPicPr>
          <p:cNvPr id="11" name="Google Shape;11;p195"/>
          <p:cNvPicPr preferRelativeResize="0"/>
          <p:nvPr/>
        </p:nvPicPr>
        <p:blipFill rotWithShape="1">
          <a:blip r:embed="rId1">
            <a:alphaModFix/>
          </a:blip>
          <a:srcRect b="0" l="0" r="0" t="0"/>
          <a:stretch/>
        </p:blipFill>
        <p:spPr>
          <a:xfrm rot="10800000">
            <a:off x="4989" y="1430"/>
            <a:ext cx="2766811" cy="1479158"/>
          </a:xfrm>
          <a:prstGeom prst="rect">
            <a:avLst/>
          </a:prstGeom>
          <a:noFill/>
          <a:ln>
            <a:noFill/>
          </a:ln>
        </p:spPr>
      </p:pic>
      <p:sp>
        <p:nvSpPr>
          <p:cNvPr id="12" name="Google Shape;12;p19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95"/>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Google Shape;14;p19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9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19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BE"/>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5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6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image" Target="../media/image57.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 Id="rId3" Type="http://schemas.openxmlformats.org/officeDocument/2006/relationships/image" Target="../media/image62.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image" Target="../media/image60.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59.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64.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 Id="rId3" Type="http://schemas.openxmlformats.org/officeDocument/2006/relationships/image" Target="../media/image5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65.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66.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 Id="rId3" Type="http://schemas.openxmlformats.org/officeDocument/2006/relationships/image" Target="../media/image67.png"/><Relationship Id="rId4" Type="http://schemas.openxmlformats.org/officeDocument/2006/relationships/image" Target="../media/image69.png"/><Relationship Id="rId5" Type="http://schemas.openxmlformats.org/officeDocument/2006/relationships/image" Target="../media/image70.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image" Target="../media/image68.png"/><Relationship Id="rId4" Type="http://schemas.openxmlformats.org/officeDocument/2006/relationships/image" Target="../media/image71.png"/><Relationship Id="rId5" Type="http://schemas.openxmlformats.org/officeDocument/2006/relationships/image" Target="../media/image72.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 Id="rId3" Type="http://schemas.openxmlformats.org/officeDocument/2006/relationships/image" Target="../media/image77.png"/><Relationship Id="rId4" Type="http://schemas.openxmlformats.org/officeDocument/2006/relationships/image" Target="../media/image73.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 Id="rId3" Type="http://schemas.openxmlformats.org/officeDocument/2006/relationships/image" Target="../media/image75.png"/><Relationship Id="rId4" Type="http://schemas.openxmlformats.org/officeDocument/2006/relationships/image" Target="../media/image74.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 Id="rId3" Type="http://schemas.openxmlformats.org/officeDocument/2006/relationships/image" Target="../media/image75.png"/><Relationship Id="rId4" Type="http://schemas.openxmlformats.org/officeDocument/2006/relationships/image" Target="../media/image74.png"/><Relationship Id="rId5" Type="http://schemas.openxmlformats.org/officeDocument/2006/relationships/image" Target="../media/image76.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 Id="rId3" Type="http://schemas.openxmlformats.org/officeDocument/2006/relationships/image" Target="../media/image78.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 Id="rId3" Type="http://schemas.openxmlformats.org/officeDocument/2006/relationships/image" Target="../media/image79.png"/><Relationship Id="rId4" Type="http://schemas.openxmlformats.org/officeDocument/2006/relationships/image" Target="../media/image80.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 Id="rId3" Type="http://schemas.openxmlformats.org/officeDocument/2006/relationships/image" Target="../media/image91.png"/><Relationship Id="rId4" Type="http://schemas.openxmlformats.org/officeDocument/2006/relationships/image" Target="../media/image81.png"/><Relationship Id="rId5" Type="http://schemas.openxmlformats.org/officeDocument/2006/relationships/image" Target="../media/image9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7.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 Id="rId3" Type="http://schemas.openxmlformats.org/officeDocument/2006/relationships/image" Target="../media/image86.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 Id="rId3" Type="http://schemas.openxmlformats.org/officeDocument/2006/relationships/image" Target="../media/image84.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 Id="rId3" Type="http://schemas.openxmlformats.org/officeDocument/2006/relationships/image" Target="../media/image82.png"/><Relationship Id="rId4" Type="http://schemas.openxmlformats.org/officeDocument/2006/relationships/image" Target="../media/image93.png"/><Relationship Id="rId5" Type="http://schemas.openxmlformats.org/officeDocument/2006/relationships/image" Target="../media/image89.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 Id="rId3" Type="http://schemas.openxmlformats.org/officeDocument/2006/relationships/image" Target="../media/image83.png"/><Relationship Id="rId4" Type="http://schemas.openxmlformats.org/officeDocument/2006/relationships/image" Target="../media/image82.png"/><Relationship Id="rId5" Type="http://schemas.openxmlformats.org/officeDocument/2006/relationships/image" Target="../media/image93.png"/><Relationship Id="rId6" Type="http://schemas.openxmlformats.org/officeDocument/2006/relationships/image" Target="../media/image87.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 Id="rId3" Type="http://schemas.openxmlformats.org/officeDocument/2006/relationships/image" Target="../media/image88.png"/><Relationship Id="rId4" Type="http://schemas.openxmlformats.org/officeDocument/2006/relationships/image" Target="../media/image92.png"/><Relationship Id="rId5" Type="http://schemas.openxmlformats.org/officeDocument/2006/relationships/image" Target="../media/image85.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 Id="rId3" Type="http://schemas.openxmlformats.org/officeDocument/2006/relationships/image" Target="../media/image10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 Id="rId3" Type="http://schemas.openxmlformats.org/officeDocument/2006/relationships/image" Target="../media/image90.png"/><Relationship Id="rId4" Type="http://schemas.openxmlformats.org/officeDocument/2006/relationships/image" Target="../media/image82.png"/><Relationship Id="rId5" Type="http://schemas.openxmlformats.org/officeDocument/2006/relationships/image" Target="../media/image93.png"/><Relationship Id="rId6" Type="http://schemas.openxmlformats.org/officeDocument/2006/relationships/image" Target="../media/image9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 Id="rId3" Type="http://schemas.openxmlformats.org/officeDocument/2006/relationships/image" Target="../media/image103.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 Id="rId3" Type="http://schemas.openxmlformats.org/officeDocument/2006/relationships/image" Target="../media/image102.png"/><Relationship Id="rId4" Type="http://schemas.openxmlformats.org/officeDocument/2006/relationships/image" Target="../media/image82.png"/><Relationship Id="rId5" Type="http://schemas.openxmlformats.org/officeDocument/2006/relationships/image" Target="../media/image93.png"/><Relationship Id="rId6" Type="http://schemas.openxmlformats.org/officeDocument/2006/relationships/image" Target="../media/image97.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2.xml"/><Relationship Id="rId3" Type="http://schemas.openxmlformats.org/officeDocument/2006/relationships/image" Target="../media/image104.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 Id="rId3" Type="http://schemas.openxmlformats.org/officeDocument/2006/relationships/image" Target="../media/image96.png"/><Relationship Id="rId4" Type="http://schemas.openxmlformats.org/officeDocument/2006/relationships/image" Target="../media/image100.png"/><Relationship Id="rId5" Type="http://schemas.openxmlformats.org/officeDocument/2006/relationships/image" Target="../media/image98.png"/><Relationship Id="rId6" Type="http://schemas.openxmlformats.org/officeDocument/2006/relationships/image" Target="../media/image99.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 Id="rId3" Type="http://schemas.openxmlformats.org/officeDocument/2006/relationships/image" Target="../media/image108.png"/><Relationship Id="rId4" Type="http://schemas.openxmlformats.org/officeDocument/2006/relationships/image" Target="../media/image82.png"/><Relationship Id="rId5" Type="http://schemas.openxmlformats.org/officeDocument/2006/relationships/image" Target="../media/image93.png"/><Relationship Id="rId6" Type="http://schemas.openxmlformats.org/officeDocument/2006/relationships/image" Target="../media/image107.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 Id="rId3" Type="http://schemas.openxmlformats.org/officeDocument/2006/relationships/image" Target="../media/image110.png"/><Relationship Id="rId4" Type="http://schemas.openxmlformats.org/officeDocument/2006/relationships/image" Target="../media/image105.png"/><Relationship Id="rId5" Type="http://schemas.openxmlformats.org/officeDocument/2006/relationships/image" Target="../media/image106.png"/><Relationship Id="rId6" Type="http://schemas.openxmlformats.org/officeDocument/2006/relationships/image" Target="../media/image109.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8.xml"/><Relationship Id="rId3" Type="http://schemas.openxmlformats.org/officeDocument/2006/relationships/image" Target="../media/image112.png"/><Relationship Id="rId4" Type="http://schemas.openxmlformats.org/officeDocument/2006/relationships/image" Target="../media/image117.png"/><Relationship Id="rId5" Type="http://schemas.openxmlformats.org/officeDocument/2006/relationships/image" Target="../media/image119.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9.xml"/><Relationship Id="rId3" Type="http://schemas.openxmlformats.org/officeDocument/2006/relationships/image" Target="../media/image1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 Id="rId3" Type="http://schemas.openxmlformats.org/officeDocument/2006/relationships/image" Target="../media/image111.png"/><Relationship Id="rId4" Type="http://schemas.openxmlformats.org/officeDocument/2006/relationships/image" Target="../media/image113.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2.xml"/><Relationship Id="rId3" Type="http://schemas.openxmlformats.org/officeDocument/2006/relationships/image" Target="../media/image114.jp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3.xml"/><Relationship Id="rId3" Type="http://schemas.openxmlformats.org/officeDocument/2006/relationships/image" Target="../media/image121.png"/><Relationship Id="rId4" Type="http://schemas.openxmlformats.org/officeDocument/2006/relationships/image" Target="../media/image115.png"/><Relationship Id="rId5" Type="http://schemas.openxmlformats.org/officeDocument/2006/relationships/image" Target="../media/image120.png"/><Relationship Id="rId6" Type="http://schemas.openxmlformats.org/officeDocument/2006/relationships/image" Target="../media/image124.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4.xml"/><Relationship Id="rId3" Type="http://schemas.openxmlformats.org/officeDocument/2006/relationships/image" Target="../media/image118.jpg"/><Relationship Id="rId4" Type="http://schemas.openxmlformats.org/officeDocument/2006/relationships/image" Target="../media/image129.jp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5.xml"/><Relationship Id="rId3" Type="http://schemas.openxmlformats.org/officeDocument/2006/relationships/image" Target="../media/image122.png"/><Relationship Id="rId4" Type="http://schemas.openxmlformats.org/officeDocument/2006/relationships/image" Target="../media/image115.png"/><Relationship Id="rId5" Type="http://schemas.openxmlformats.org/officeDocument/2006/relationships/image" Target="../media/image120.png"/><Relationship Id="rId6" Type="http://schemas.openxmlformats.org/officeDocument/2006/relationships/image" Target="../media/image123.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6.xml"/><Relationship Id="rId3" Type="http://schemas.openxmlformats.org/officeDocument/2006/relationships/image" Target="../media/image125.png"/><Relationship Id="rId4" Type="http://schemas.openxmlformats.org/officeDocument/2006/relationships/image" Target="../media/image115.png"/><Relationship Id="rId5" Type="http://schemas.openxmlformats.org/officeDocument/2006/relationships/image" Target="../media/image120.png"/><Relationship Id="rId6" Type="http://schemas.openxmlformats.org/officeDocument/2006/relationships/image" Target="../media/image132.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7.xml"/><Relationship Id="rId3" Type="http://schemas.openxmlformats.org/officeDocument/2006/relationships/image" Target="../media/image107.jpg"/><Relationship Id="rId4" Type="http://schemas.openxmlformats.org/officeDocument/2006/relationships/image" Target="../media/image95.jpg"/><Relationship Id="rId9" Type="http://schemas.openxmlformats.org/officeDocument/2006/relationships/image" Target="../media/image118.jpg"/><Relationship Id="rId5" Type="http://schemas.openxmlformats.org/officeDocument/2006/relationships/image" Target="../media/image97.jpg"/><Relationship Id="rId6" Type="http://schemas.openxmlformats.org/officeDocument/2006/relationships/image" Target="../media/image87.jpg"/><Relationship Id="rId7" Type="http://schemas.openxmlformats.org/officeDocument/2006/relationships/image" Target="../media/image129.jpg"/><Relationship Id="rId8" Type="http://schemas.openxmlformats.org/officeDocument/2006/relationships/image" Target="../media/image114.jp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5.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3.xml"/><Relationship Id="rId3" Type="http://schemas.openxmlformats.org/officeDocument/2006/relationships/image" Target="../media/image133.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4.xml"/><Relationship Id="rId3" Type="http://schemas.openxmlformats.org/officeDocument/2006/relationships/image" Target="../media/image127.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5.xml"/><Relationship Id="rId3" Type="http://schemas.openxmlformats.org/officeDocument/2006/relationships/image" Target="../media/image126.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6.xml"/><Relationship Id="rId3" Type="http://schemas.openxmlformats.org/officeDocument/2006/relationships/image" Target="../media/image128.png"/><Relationship Id="rId4" Type="http://schemas.openxmlformats.org/officeDocument/2006/relationships/image" Target="../media/image130.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7.xml"/><Relationship Id="rId3" Type="http://schemas.openxmlformats.org/officeDocument/2006/relationships/image" Target="../media/image131.png"/><Relationship Id="rId4" Type="http://schemas.openxmlformats.org/officeDocument/2006/relationships/image" Target="../media/image128.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8.xml"/><Relationship Id="rId3" Type="http://schemas.openxmlformats.org/officeDocument/2006/relationships/image" Target="../media/image138.png"/><Relationship Id="rId4" Type="http://schemas.openxmlformats.org/officeDocument/2006/relationships/image" Target="../media/image128.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0.xml"/><Relationship Id="rId3" Type="http://schemas.openxmlformats.org/officeDocument/2006/relationships/image" Target="../media/image134.png"/><Relationship Id="rId4" Type="http://schemas.openxmlformats.org/officeDocument/2006/relationships/image" Target="../media/image135.png"/><Relationship Id="rId5" Type="http://schemas.openxmlformats.org/officeDocument/2006/relationships/image" Target="../media/image137.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2.xml"/><Relationship Id="rId3" Type="http://schemas.openxmlformats.org/officeDocument/2006/relationships/image" Target="../media/image136.png"/><Relationship Id="rId4" Type="http://schemas.openxmlformats.org/officeDocument/2006/relationships/image" Target="../media/image139.png"/><Relationship Id="rId5" Type="http://schemas.openxmlformats.org/officeDocument/2006/relationships/image" Target="../media/image140.png"/><Relationship Id="rId6" Type="http://schemas.openxmlformats.org/officeDocument/2006/relationships/image" Target="../media/image14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6.xml"/><Relationship Id="rId3" Type="http://schemas.openxmlformats.org/officeDocument/2006/relationships/image" Target="../media/image145.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7.xml"/><Relationship Id="rId3" Type="http://schemas.openxmlformats.org/officeDocument/2006/relationships/image" Target="../media/image146.png"/><Relationship Id="rId4" Type="http://schemas.openxmlformats.org/officeDocument/2006/relationships/image" Target="../media/image142.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4.xml"/><Relationship Id="rId3" Type="http://schemas.openxmlformats.org/officeDocument/2006/relationships/image" Target="../media/image147.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5.xml"/><Relationship Id="rId3" Type="http://schemas.openxmlformats.org/officeDocument/2006/relationships/image" Target="../media/image144.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6.xml"/><Relationship Id="rId3" Type="http://schemas.openxmlformats.org/officeDocument/2006/relationships/image" Target="../media/image148.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7.xml"/><Relationship Id="rId3" Type="http://schemas.openxmlformats.org/officeDocument/2006/relationships/image" Target="../media/image143.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8.xml"/><Relationship Id="rId3" Type="http://schemas.openxmlformats.org/officeDocument/2006/relationships/image" Target="../media/image150.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2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0.xml"/><Relationship Id="rId3" Type="http://schemas.openxmlformats.org/officeDocument/2006/relationships/image" Target="../media/image149.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1.xml"/><Relationship Id="rId3" Type="http://schemas.openxmlformats.org/officeDocument/2006/relationships/image" Target="../media/image149.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2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3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33.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28.png"/><Relationship Id="rId4" Type="http://schemas.openxmlformats.org/officeDocument/2006/relationships/image" Target="../media/image2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2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2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3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3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4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3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3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38.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4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4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4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50.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4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4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52.png"/><Relationship Id="rId4" Type="http://schemas.openxmlformats.org/officeDocument/2006/relationships/hyperlink" Target="https://www.w3schools.com/sql/func_mysql_date_format.asp" TargetMode="External"/><Relationship Id="rId5" Type="http://schemas.openxmlformats.org/officeDocument/2006/relationships/hyperlink" Target="https://www.w3schools.com/sql/func_mysql_date_format.asp"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46.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48.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49.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47.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5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61.png"/><Relationship Id="rId4" Type="http://schemas.openxmlformats.org/officeDocument/2006/relationships/image" Target="../media/image55.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56.png"/><Relationship Id="rId4" Type="http://schemas.openxmlformats.org/officeDocument/2006/relationships/image" Target="../media/image5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60"/>
              <a:buFont typeface="Calibri"/>
              <a:buNone/>
            </a:pPr>
            <a:r>
              <a:rPr b="0" i="0" lang="fr-BE" sz="4860" u="none" cap="none" strike="noStrike">
                <a:solidFill>
                  <a:schemeClr val="dk1"/>
                </a:solidFill>
                <a:latin typeface="Calibri"/>
                <a:ea typeface="Calibri"/>
                <a:cs typeface="Calibri"/>
                <a:sym typeface="Calibri"/>
              </a:rPr>
              <a:t>SQL</a:t>
            </a:r>
            <a:r>
              <a:rPr b="0" i="0" lang="fr-BE" sz="3600" u="none" cap="none" strike="noStrike">
                <a:solidFill>
                  <a:schemeClr val="dk1"/>
                </a:solidFill>
                <a:latin typeface="Calibri"/>
                <a:ea typeface="Calibri"/>
                <a:cs typeface="Calibri"/>
                <a:sym typeface="Calibri"/>
              </a:rPr>
              <a:t> déclaratif</a:t>
            </a:r>
            <a:br>
              <a:rPr b="0" i="0" lang="fr-BE" sz="3600" u="none" cap="none" strike="noStrike">
                <a:solidFill>
                  <a:schemeClr val="dk1"/>
                </a:solidFill>
                <a:latin typeface="Calibri"/>
                <a:ea typeface="Calibri"/>
                <a:cs typeface="Calibri"/>
                <a:sym typeface="Calibri"/>
              </a:rPr>
            </a:br>
            <a:r>
              <a:rPr b="0" i="0" lang="fr-BE" sz="3600" u="none" cap="none" strike="noStrike">
                <a:solidFill>
                  <a:schemeClr val="dk1"/>
                </a:solidFill>
                <a:latin typeface="Calibri"/>
                <a:ea typeface="Calibri"/>
                <a:cs typeface="Calibri"/>
                <a:sym typeface="Calibri"/>
              </a:rPr>
              <a:t>du standard à la pratique</a:t>
            </a:r>
            <a:endParaRPr/>
          </a:p>
        </p:txBody>
      </p:sp>
      <p:sp>
        <p:nvSpPr>
          <p:cNvPr id="94" name="Google Shape;94;p1"/>
          <p:cNvSpPr txBox="1"/>
          <p:nvPr>
            <p:ph idx="1" type="subTitle"/>
          </p:nvPr>
        </p:nvSpPr>
        <p:spPr>
          <a:xfrm>
            <a:off x="1371600" y="3600450"/>
            <a:ext cx="6400800" cy="119898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3200"/>
              <a:buFont typeface="Arial"/>
              <a:buNone/>
            </a:pPr>
            <a:r>
              <a:rPr b="0" i="0" lang="fr-BE" sz="3200" u="none" cap="none" strike="noStrike">
                <a:solidFill>
                  <a:srgbClr val="888888"/>
                </a:solidFill>
                <a:latin typeface="Calibri"/>
                <a:ea typeface="Calibri"/>
                <a:cs typeface="Calibri"/>
                <a:sym typeface="Calibri"/>
              </a:rPr>
              <a:t>Langage d’interrogation des Bases de Données</a:t>
            </a:r>
            <a:endParaRPr/>
          </a:p>
          <a:p>
            <a:pPr indent="0" lvl="0" marL="0" marR="0" rtl="0" algn="ctr">
              <a:lnSpc>
                <a:spcPct val="100000"/>
              </a:lnSpc>
              <a:spcBef>
                <a:spcPts val="64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Base de données et SGBD</a:t>
            </a:r>
            <a:endParaRPr b="0" i="0" sz="4000" u="none" cap="none" strike="noStrike">
              <a:solidFill>
                <a:schemeClr val="dk1"/>
              </a:solidFill>
              <a:latin typeface="Calibri"/>
              <a:ea typeface="Calibri"/>
              <a:cs typeface="Calibri"/>
              <a:sym typeface="Calibri"/>
            </a:endParaRPr>
          </a:p>
        </p:txBody>
      </p:sp>
      <p:sp>
        <p:nvSpPr>
          <p:cNvPr id="168" name="Google Shape;168;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69" name="Google Shape;169;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70" name="Google Shape;170;p10"/>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1 : Introduction</a:t>
            </a:r>
            <a:endParaRPr b="0" i="0" sz="1200" u="none" cap="none" strike="noStrike">
              <a:solidFill>
                <a:srgbClr val="888888"/>
              </a:solidFill>
              <a:latin typeface="Calibri"/>
              <a:ea typeface="Calibri"/>
              <a:cs typeface="Calibri"/>
              <a:sym typeface="Calibri"/>
            </a:endParaRPr>
          </a:p>
        </p:txBody>
      </p:sp>
      <p:sp>
        <p:nvSpPr>
          <p:cNvPr id="171" name="Google Shape;171;p10"/>
          <p:cNvSpPr txBox="1"/>
          <p:nvPr/>
        </p:nvSpPr>
        <p:spPr>
          <a:xfrm>
            <a:off x="1200903" y="1558533"/>
            <a:ext cx="6737742" cy="646331"/>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Une </a:t>
            </a:r>
            <a:r>
              <a:rPr b="1" i="0" lang="fr-BE" sz="1800" u="none" cap="none" strike="noStrike">
                <a:solidFill>
                  <a:schemeClr val="dk1"/>
                </a:solidFill>
                <a:latin typeface="Calibri"/>
                <a:ea typeface="Calibri"/>
                <a:cs typeface="Calibri"/>
                <a:sym typeface="Calibri"/>
              </a:rPr>
              <a:t>Base de données </a:t>
            </a:r>
            <a:r>
              <a:rPr b="0" i="0" lang="fr-BE" sz="1800" u="none" cap="none" strike="noStrike">
                <a:solidFill>
                  <a:schemeClr val="dk1"/>
                </a:solidFill>
                <a:latin typeface="Calibri"/>
                <a:ea typeface="Calibri"/>
                <a:cs typeface="Calibri"/>
                <a:sym typeface="Calibri"/>
              </a:rPr>
              <a:t>est une structure, le plus souvent informatique,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permettant le stockage et l’exploitation de données</a:t>
            </a:r>
            <a:endParaRPr b="0" i="0" sz="1800" u="none" cap="none" strike="noStrike">
              <a:solidFill>
                <a:schemeClr val="dk1"/>
              </a:solidFill>
              <a:latin typeface="Calibri"/>
              <a:ea typeface="Calibri"/>
              <a:cs typeface="Calibri"/>
              <a:sym typeface="Calibri"/>
            </a:endParaRPr>
          </a:p>
        </p:txBody>
      </p:sp>
      <p:sp>
        <p:nvSpPr>
          <p:cNvPr id="172" name="Google Shape;172;p10"/>
          <p:cNvSpPr txBox="1"/>
          <p:nvPr/>
        </p:nvSpPr>
        <p:spPr>
          <a:xfrm>
            <a:off x="457200" y="2564904"/>
            <a:ext cx="8229600" cy="356125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500"/>
              <a:buFont typeface="Arial"/>
              <a:buNone/>
            </a:pPr>
            <a:r>
              <a:rPr b="1" i="0" lang="fr-BE" sz="1500" u="none" cap="none" strike="noStrike">
                <a:solidFill>
                  <a:schemeClr val="dk1"/>
                </a:solidFill>
                <a:latin typeface="Calibri"/>
                <a:ea typeface="Calibri"/>
                <a:cs typeface="Calibri"/>
                <a:sym typeface="Calibri"/>
              </a:rPr>
              <a:t>Pendant longtemps, </a:t>
            </a:r>
            <a:r>
              <a:rPr b="0" i="0" lang="fr-BE" sz="1500" u="none" cap="none" strike="noStrike">
                <a:solidFill>
                  <a:schemeClr val="dk1"/>
                </a:solidFill>
                <a:latin typeface="Calibri"/>
                <a:ea typeface="Calibri"/>
                <a:cs typeface="Calibri"/>
                <a:sym typeface="Calibri"/>
              </a:rPr>
              <a:t>nous nous sommes contentés de stocker nos données sur </a:t>
            </a:r>
            <a:r>
              <a:rPr b="1" i="0" lang="fr-BE" sz="1500" u="none" cap="none" strike="noStrike">
                <a:solidFill>
                  <a:schemeClr val="dk1"/>
                </a:solidFill>
                <a:latin typeface="Calibri"/>
                <a:ea typeface="Calibri"/>
                <a:cs typeface="Calibri"/>
                <a:sym typeface="Calibri"/>
              </a:rPr>
              <a:t>des supports papiers</a:t>
            </a:r>
            <a:r>
              <a:rPr b="0" i="0" lang="fr-BE" sz="1500" u="none" cap="none" strike="noStrike">
                <a:solidFill>
                  <a:schemeClr val="dk1"/>
                </a:solidFill>
                <a:latin typeface="Calibri"/>
                <a:ea typeface="Calibri"/>
                <a:cs typeface="Calibri"/>
                <a:sym typeface="Calibri"/>
              </a:rPr>
              <a:t>, dans des classeurs, dans des livres, dans des bibliothèques. Sans autre ressource technologique, cette technique rendait parfois le stockage, l’organisation et l’exploitation des données </a:t>
            </a:r>
            <a:r>
              <a:rPr b="1" i="0" lang="fr-BE" sz="1500" u="none" cap="none" strike="noStrike">
                <a:solidFill>
                  <a:schemeClr val="dk1"/>
                </a:solidFill>
                <a:latin typeface="Calibri"/>
                <a:ea typeface="Calibri"/>
                <a:cs typeface="Calibri"/>
                <a:sym typeface="Calibri"/>
              </a:rPr>
              <a:t>un peu lourd</a:t>
            </a:r>
            <a:r>
              <a:rPr b="0" i="0" lang="fr-BE" sz="1500" u="none" cap="none" strike="noStrike">
                <a:solidFill>
                  <a:schemeClr val="dk1"/>
                </a:solidFill>
                <a:latin typeface="Calibri"/>
                <a:ea typeface="Calibri"/>
                <a:cs typeface="Calibri"/>
                <a:sym typeface="Calibri"/>
              </a:rPr>
              <a:t>, sans compter l’</a:t>
            </a:r>
            <a:r>
              <a:rPr b="1" i="0" lang="fr-BE" sz="1500" u="none" cap="none" strike="noStrike">
                <a:solidFill>
                  <a:schemeClr val="dk1"/>
                </a:solidFill>
                <a:latin typeface="Calibri"/>
                <a:ea typeface="Calibri"/>
                <a:cs typeface="Calibri"/>
                <a:sym typeface="Calibri"/>
              </a:rPr>
              <a:t>espace nécessaire </a:t>
            </a:r>
            <a:r>
              <a:rPr b="0" i="0" lang="fr-BE" sz="1500" u="none" cap="none" strike="noStrike">
                <a:solidFill>
                  <a:schemeClr val="dk1"/>
                </a:solidFill>
                <a:latin typeface="Calibri"/>
                <a:ea typeface="Calibri"/>
                <a:cs typeface="Calibri"/>
                <a:sym typeface="Calibri"/>
              </a:rPr>
              <a:t>pour entreposer ces données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0"/>
              </a:spcBef>
              <a:spcAft>
                <a:spcPts val="0"/>
              </a:spcAft>
              <a:buClr>
                <a:schemeClr val="dk1"/>
              </a:buClr>
              <a:buSzPts val="1500"/>
              <a:buFont typeface="Arial"/>
              <a:buNone/>
            </a:pPr>
            <a:r>
              <a:rPr b="1" i="0" lang="fr-BE" sz="1500" u="none" cap="none" strike="noStrike">
                <a:solidFill>
                  <a:schemeClr val="dk1"/>
                </a:solidFill>
                <a:latin typeface="Calibri"/>
                <a:ea typeface="Calibri"/>
                <a:cs typeface="Calibri"/>
                <a:sym typeface="Calibri"/>
              </a:rPr>
              <a:t>L’arrivée de l’ordinateur </a:t>
            </a:r>
            <a:r>
              <a:rPr b="0" i="0" lang="fr-BE" sz="1500" u="none" cap="none" strike="noStrike">
                <a:solidFill>
                  <a:schemeClr val="dk1"/>
                </a:solidFill>
                <a:latin typeface="Calibri"/>
                <a:ea typeface="Calibri"/>
                <a:cs typeface="Calibri"/>
                <a:sym typeface="Calibri"/>
              </a:rPr>
              <a:t>et des programmes informatiques a ensuite permis de </a:t>
            </a:r>
            <a:r>
              <a:rPr b="1" i="0" lang="fr-BE" sz="1500" u="none" cap="none" strike="noStrike">
                <a:solidFill>
                  <a:schemeClr val="dk1"/>
                </a:solidFill>
                <a:latin typeface="Calibri"/>
                <a:ea typeface="Calibri"/>
                <a:cs typeface="Calibri"/>
                <a:sym typeface="Calibri"/>
              </a:rPr>
              <a:t>stocker les données dans des fichiers informatiques</a:t>
            </a:r>
            <a:r>
              <a:rPr b="0" i="0" lang="fr-BE" sz="1500" u="none" cap="none" strike="noStrike">
                <a:solidFill>
                  <a:schemeClr val="dk1"/>
                </a:solidFill>
                <a:latin typeface="Calibri"/>
                <a:ea typeface="Calibri"/>
                <a:cs typeface="Calibri"/>
                <a:sym typeface="Calibri"/>
              </a:rPr>
              <a:t>, simplifiant et allégeant déjà énormément la gestion des données. Le gros désavantage des fichiers informatiques tels que ceux utilisés dans Excel ou Access est bien entendu que </a:t>
            </a:r>
            <a:r>
              <a:rPr b="1" i="0" lang="fr-BE" sz="1500" u="none" cap="none" strike="noStrike">
                <a:solidFill>
                  <a:schemeClr val="dk1"/>
                </a:solidFill>
                <a:latin typeface="Calibri"/>
                <a:ea typeface="Calibri"/>
                <a:cs typeface="Calibri"/>
                <a:sym typeface="Calibri"/>
              </a:rPr>
              <a:t>ces fichiers ne se mettent pas à jour simultanément </a:t>
            </a:r>
            <a:r>
              <a:rPr b="0" i="0" lang="fr-BE" sz="1500" u="none" cap="none" strike="noStrike">
                <a:solidFill>
                  <a:schemeClr val="dk1"/>
                </a:solidFill>
                <a:latin typeface="Calibri"/>
                <a:ea typeface="Calibri"/>
                <a:cs typeface="Calibri"/>
                <a:sym typeface="Calibri"/>
              </a:rPr>
              <a:t>pour l’ensemble des utilisateurs, chacun travaillant avec sa propre copie des données, la faisant évoluer à sa guise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0"/>
              </a:spcBef>
              <a:spcAft>
                <a:spcPts val="0"/>
              </a:spcAft>
              <a:buClr>
                <a:schemeClr val="dk1"/>
              </a:buClr>
              <a:buSzPts val="1500"/>
              <a:buFont typeface="Arial"/>
              <a:buNone/>
            </a:pPr>
            <a:r>
              <a:rPr b="0" i="0" lang="fr-BE" sz="1500" u="none" cap="none" strike="noStrike">
                <a:solidFill>
                  <a:schemeClr val="dk1"/>
                </a:solidFill>
                <a:latin typeface="Calibri"/>
                <a:ea typeface="Calibri"/>
                <a:cs typeface="Calibri"/>
                <a:sym typeface="Calibri"/>
              </a:rPr>
              <a:t>Aujourd’hui, nous nous dirigeons donc vers des </a:t>
            </a:r>
            <a:r>
              <a:rPr b="1" i="0" lang="fr-BE" sz="1500" u="none" cap="none" strike="noStrike">
                <a:solidFill>
                  <a:schemeClr val="dk1"/>
                </a:solidFill>
                <a:latin typeface="Calibri"/>
                <a:ea typeface="Calibri"/>
                <a:cs typeface="Calibri"/>
                <a:sym typeface="Calibri"/>
              </a:rPr>
              <a:t>bases de données dites « relationnelles »</a:t>
            </a:r>
            <a:r>
              <a:rPr b="0" i="0" lang="fr-BE" sz="1500" u="none" cap="none" strike="noStrike">
                <a:solidFill>
                  <a:schemeClr val="dk1"/>
                </a:solidFill>
                <a:latin typeface="Calibri"/>
                <a:ea typeface="Calibri"/>
                <a:cs typeface="Calibri"/>
                <a:sym typeface="Calibri"/>
              </a:rPr>
              <a:t>, stockées sur un ou plusieurs </a:t>
            </a:r>
            <a:r>
              <a:rPr b="1" i="0" lang="fr-BE" sz="1500" u="none" cap="none" strike="noStrike">
                <a:solidFill>
                  <a:schemeClr val="dk1"/>
                </a:solidFill>
                <a:latin typeface="Calibri"/>
                <a:ea typeface="Calibri"/>
                <a:cs typeface="Calibri"/>
                <a:sym typeface="Calibri"/>
              </a:rPr>
              <a:t>serveurs centralisés </a:t>
            </a:r>
            <a:r>
              <a:rPr b="0" i="0" lang="fr-BE" sz="1500" u="none" cap="none" strike="noStrike">
                <a:solidFill>
                  <a:schemeClr val="dk1"/>
                </a:solidFill>
                <a:latin typeface="Calibri"/>
                <a:ea typeface="Calibri"/>
                <a:cs typeface="Calibri"/>
                <a:sym typeface="Calibri"/>
              </a:rPr>
              <a:t>qui peuvent être accédés par </a:t>
            </a:r>
            <a:r>
              <a:rPr b="1" i="0" lang="fr-BE" sz="1500" u="none" cap="none" strike="noStrike">
                <a:solidFill>
                  <a:schemeClr val="dk1"/>
                </a:solidFill>
                <a:latin typeface="Calibri"/>
                <a:ea typeface="Calibri"/>
                <a:cs typeface="Calibri"/>
                <a:sym typeface="Calibri"/>
              </a:rPr>
              <a:t>de nombreux clients</a:t>
            </a:r>
            <a:r>
              <a:rPr b="0" i="0" lang="fr-BE" sz="1500" u="none" cap="none" strike="noStrike">
                <a:solidFill>
                  <a:schemeClr val="dk1"/>
                </a:solidFill>
                <a:latin typeface="Calibri"/>
                <a:ea typeface="Calibri"/>
                <a:cs typeface="Calibri"/>
                <a:sym typeface="Calibri"/>
              </a:rPr>
              <a:t> de façon simultanée. Cela permet de rendre l’information disponible en temps réel, </a:t>
            </a:r>
            <a:r>
              <a:rPr b="1" i="0" lang="fr-BE" sz="1500" u="none" cap="none" strike="noStrike">
                <a:solidFill>
                  <a:schemeClr val="dk1"/>
                </a:solidFill>
                <a:latin typeface="Calibri"/>
                <a:ea typeface="Calibri"/>
                <a:cs typeface="Calibri"/>
                <a:sym typeface="Calibri"/>
              </a:rPr>
              <a:t>partout et tout le temps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9" name="Shape 1419"/>
        <p:cNvGrpSpPr/>
        <p:nvPr/>
      </p:nvGrpSpPr>
      <p:grpSpPr>
        <a:xfrm>
          <a:off x="0" y="0"/>
          <a:ext cx="0" cy="0"/>
          <a:chOff x="0" y="0"/>
          <a:chExt cx="0" cy="0"/>
        </a:xfrm>
      </p:grpSpPr>
      <p:sp>
        <p:nvSpPr>
          <p:cNvPr id="1420" name="Google Shape;1420;p10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Les fonctions : </a:t>
            </a:r>
            <a:r>
              <a:rPr b="1" i="0" lang="fr-BE" sz="4000" u="none" cap="none" strike="noStrike">
                <a:solidFill>
                  <a:schemeClr val="dk1"/>
                </a:solidFill>
                <a:latin typeface="Calibri"/>
                <a:ea typeface="Calibri"/>
                <a:cs typeface="Calibri"/>
                <a:sym typeface="Calibri"/>
              </a:rPr>
              <a:t>UPPER et LOWER</a:t>
            </a:r>
            <a:endParaRPr b="1" i="0" sz="4000" u="none" cap="none" strike="noStrike">
              <a:solidFill>
                <a:schemeClr val="dk1"/>
              </a:solidFill>
              <a:latin typeface="Calibri"/>
              <a:ea typeface="Calibri"/>
              <a:cs typeface="Calibri"/>
              <a:sym typeface="Calibri"/>
            </a:endParaRPr>
          </a:p>
        </p:txBody>
      </p:sp>
      <p:sp>
        <p:nvSpPr>
          <p:cNvPr id="1421" name="Google Shape;1421;p10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422" name="Google Shape;1422;p10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423" name="Google Shape;1423;p100"/>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424" name="Google Shape;1424;p100"/>
          <p:cNvSpPr txBox="1"/>
          <p:nvPr/>
        </p:nvSpPr>
        <p:spPr>
          <a:xfrm>
            <a:off x="478160" y="1556792"/>
            <a:ext cx="8172000" cy="861774"/>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p:txBody>
      </p:sp>
      <p:sp>
        <p:nvSpPr>
          <p:cNvPr id="1425" name="Google Shape;1425;p100"/>
          <p:cNvSpPr txBox="1"/>
          <p:nvPr/>
        </p:nvSpPr>
        <p:spPr>
          <a:xfrm>
            <a:off x="899592" y="1641867"/>
            <a:ext cx="3126562"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UPPER (</a:t>
            </a:r>
            <a:r>
              <a:rPr b="0" i="1" lang="fr-BE" sz="1800" u="none" cap="none" strike="noStrike">
                <a:solidFill>
                  <a:schemeClr val="dk1"/>
                </a:solidFill>
                <a:latin typeface="Calibri"/>
                <a:ea typeface="Calibri"/>
                <a:cs typeface="Calibri"/>
                <a:sym typeface="Calibri"/>
              </a:rPr>
              <a:t>chaine_de_caractères</a:t>
            </a:r>
            <a:r>
              <a:rPr b="1" i="0"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LOWER (</a:t>
            </a:r>
            <a:r>
              <a:rPr b="0" i="1" lang="fr-BE" sz="1800" u="none" cap="none" strike="noStrike">
                <a:solidFill>
                  <a:schemeClr val="dk1"/>
                </a:solidFill>
                <a:latin typeface="Calibri"/>
                <a:ea typeface="Calibri"/>
                <a:cs typeface="Calibri"/>
                <a:sym typeface="Calibri"/>
              </a:rPr>
              <a:t>chaine_de_caractères</a:t>
            </a:r>
            <a:r>
              <a:rPr b="1" i="0" lang="fr-BE" sz="1800" u="none" cap="none" strike="noStrike">
                <a:solidFill>
                  <a:schemeClr val="dk1"/>
                </a:solidFill>
                <a:latin typeface="Calibri"/>
                <a:ea typeface="Calibri"/>
                <a:cs typeface="Calibri"/>
                <a:sym typeface="Calibri"/>
              </a:rPr>
              <a:t>)</a:t>
            </a:r>
            <a:endParaRPr b="1" i="0" sz="1800" u="none" cap="none" strike="noStrike">
              <a:solidFill>
                <a:schemeClr val="dk1"/>
              </a:solidFill>
              <a:latin typeface="Calibri"/>
              <a:ea typeface="Calibri"/>
              <a:cs typeface="Calibri"/>
              <a:sym typeface="Calibri"/>
            </a:endParaRPr>
          </a:p>
        </p:txBody>
      </p:sp>
      <p:sp>
        <p:nvSpPr>
          <p:cNvPr id="1426" name="Google Shape;1426;p100"/>
          <p:cNvSpPr txBox="1"/>
          <p:nvPr/>
        </p:nvSpPr>
        <p:spPr>
          <a:xfrm>
            <a:off x="457200" y="2708920"/>
            <a:ext cx="8229600" cy="10801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Les fonctions </a:t>
            </a:r>
            <a:r>
              <a:rPr b="1" i="1" lang="fr-BE" sz="1600" u="none" cap="none" strike="noStrike">
                <a:solidFill>
                  <a:schemeClr val="dk1"/>
                </a:solidFill>
                <a:latin typeface="Calibri"/>
                <a:ea typeface="Calibri"/>
                <a:cs typeface="Calibri"/>
                <a:sym typeface="Calibri"/>
              </a:rPr>
              <a:t>« UPPER »</a:t>
            </a:r>
            <a:r>
              <a:rPr b="0" i="0" lang="fr-BE" sz="1600" u="none" cap="none" strike="noStrike">
                <a:solidFill>
                  <a:schemeClr val="dk1"/>
                </a:solidFill>
                <a:latin typeface="Calibri"/>
                <a:ea typeface="Calibri"/>
                <a:cs typeface="Calibri"/>
                <a:sym typeface="Calibri"/>
              </a:rPr>
              <a:t> et </a:t>
            </a:r>
            <a:r>
              <a:rPr b="1" i="1" lang="fr-BE" sz="1600" u="none" cap="none" strike="noStrike">
                <a:solidFill>
                  <a:schemeClr val="dk1"/>
                </a:solidFill>
                <a:latin typeface="Calibri"/>
                <a:ea typeface="Calibri"/>
                <a:cs typeface="Calibri"/>
                <a:sym typeface="Calibri"/>
              </a:rPr>
              <a:t>« LOWER » </a:t>
            </a:r>
            <a:r>
              <a:rPr b="0" i="0" lang="fr-BE" sz="1600" u="none" cap="none" strike="noStrike">
                <a:solidFill>
                  <a:schemeClr val="dk1"/>
                </a:solidFill>
                <a:latin typeface="Calibri"/>
                <a:ea typeface="Calibri"/>
                <a:cs typeface="Calibri"/>
                <a:sym typeface="Calibri"/>
              </a:rPr>
              <a:t>renvoient la chaine de caractères passée en paramètres, respectivement en majuscules ou en minuscules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chemeClr val="dk1"/>
              </a:buClr>
              <a:buSzPts val="1600"/>
              <a:buFont typeface="Arial"/>
              <a:buNone/>
            </a:pPr>
            <a:r>
              <a:rPr b="1" i="0" lang="fr-BE" sz="1600" u="sng" cap="none" strike="noStrike">
                <a:solidFill>
                  <a:schemeClr val="dk1"/>
                </a:solidFill>
                <a:latin typeface="Calibri"/>
                <a:ea typeface="Calibri"/>
                <a:cs typeface="Calibri"/>
                <a:sym typeface="Calibri"/>
              </a:rPr>
              <a:t>Type retourné :</a:t>
            </a:r>
            <a:r>
              <a:rPr b="0" i="0" lang="fr-BE" sz="1600" u="none" cap="none" strike="noStrike">
                <a:solidFill>
                  <a:schemeClr val="dk1"/>
                </a:solidFill>
                <a:latin typeface="Calibri"/>
                <a:ea typeface="Calibri"/>
                <a:cs typeface="Calibri"/>
                <a:sym typeface="Calibri"/>
              </a:rPr>
              <a:t> CHAINE DE CARACTÈRES</a:t>
            </a:r>
            <a:endParaRPr b="0" i="0" sz="1600" u="none" cap="none" strike="noStrike">
              <a:solidFill>
                <a:schemeClr val="dk1"/>
              </a:solidFill>
              <a:latin typeface="Calibri"/>
              <a:ea typeface="Calibri"/>
              <a:cs typeface="Calibri"/>
              <a:sym typeface="Calibri"/>
            </a:endParaRPr>
          </a:p>
        </p:txBody>
      </p:sp>
      <p:sp>
        <p:nvSpPr>
          <p:cNvPr id="1427" name="Google Shape;1427;p100"/>
          <p:cNvSpPr/>
          <p:nvPr/>
        </p:nvSpPr>
        <p:spPr>
          <a:xfrm>
            <a:off x="478160" y="3789040"/>
            <a:ext cx="8172000" cy="1296144"/>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28" name="Google Shape;1428;p100"/>
          <p:cNvSpPr/>
          <p:nvPr/>
        </p:nvSpPr>
        <p:spPr>
          <a:xfrm>
            <a:off x="3124200" y="5445224"/>
            <a:ext cx="2331869" cy="811816"/>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29" name="Google Shape;1429;p100"/>
          <p:cNvSpPr/>
          <p:nvPr/>
        </p:nvSpPr>
        <p:spPr>
          <a:xfrm>
            <a:off x="669858" y="3785546"/>
            <a:ext cx="5883342" cy="120032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C0099"/>
              </a:buClr>
              <a:buSzPts val="1800"/>
              <a:buFont typeface="Arial"/>
              <a:buNone/>
            </a:pPr>
            <a:r>
              <a:rPr b="0" i="0" lang="fr-BE" sz="1800" u="none" cap="none" strike="noStrike">
                <a:solidFill>
                  <a:srgbClr val="CC0099"/>
                </a:solidFill>
                <a:latin typeface="Consolas"/>
                <a:ea typeface="Consolas"/>
                <a:cs typeface="Consolas"/>
                <a:sym typeface="Consolas"/>
              </a:rPr>
              <a:t>SELECT</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UPPER</a:t>
            </a:r>
            <a:r>
              <a:rPr b="0" i="0" lang="fr-BE" sz="1800" u="none" cap="none" strike="noStrike">
                <a:solidFill>
                  <a:schemeClr val="dk1"/>
                </a:solidFill>
                <a:latin typeface="Consolas"/>
                <a:ea typeface="Consolas"/>
                <a:cs typeface="Consolas"/>
                <a:sym typeface="Consolas"/>
              </a:rPr>
              <a:t>(last_name) </a:t>
            </a:r>
            <a:r>
              <a:rPr b="0" i="0" lang="fr-BE" sz="1800" u="none" cap="none" strike="noStrike">
                <a:solidFill>
                  <a:srgbClr val="CC0099"/>
                </a:solidFill>
                <a:latin typeface="Consolas"/>
                <a:ea typeface="Consolas"/>
                <a:cs typeface="Consolas"/>
                <a:sym typeface="Consolas"/>
              </a:rPr>
              <a:t>AS</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"Nom de famille"</a:t>
            </a:r>
            <a:r>
              <a:rPr b="0" i="0" lang="fr-BE" sz="18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CC0099"/>
              </a:buClr>
              <a:buSzPts val="1800"/>
              <a:buFont typeface="Arial"/>
              <a:buNone/>
            </a:pPr>
            <a:r>
              <a:rPr b="0" i="0" lang="fr-BE" sz="1800" u="none" cap="none" strike="noStrike">
                <a:solidFill>
                  <a:srgbClr val="CC0099"/>
                </a:solidFill>
                <a:latin typeface="Consolas"/>
                <a:ea typeface="Consolas"/>
                <a:cs typeface="Consolas"/>
                <a:sym typeface="Consolas"/>
              </a:rPr>
              <a:t>LOWER</a:t>
            </a:r>
            <a:r>
              <a:rPr b="0" i="0" lang="fr-BE" sz="1800" u="none" cap="none" strike="noStrike">
                <a:solidFill>
                  <a:schemeClr val="dk1"/>
                </a:solidFill>
                <a:latin typeface="Consolas"/>
                <a:ea typeface="Consolas"/>
                <a:cs typeface="Consolas"/>
                <a:sym typeface="Consolas"/>
              </a:rPr>
              <a:t>(first_name) </a:t>
            </a:r>
            <a:r>
              <a:rPr b="0" i="0" lang="fr-BE" sz="1800" u="none" cap="none" strike="noStrike">
                <a:solidFill>
                  <a:srgbClr val="CC0099"/>
                </a:solidFill>
                <a:latin typeface="Consolas"/>
                <a:ea typeface="Consolas"/>
                <a:cs typeface="Consolas"/>
                <a:sym typeface="Consolas"/>
              </a:rPr>
              <a:t>AS</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"Prénom" </a:t>
            </a:r>
            <a:endParaRPr/>
          </a:p>
          <a:p>
            <a:pPr indent="0" lvl="0" marL="0" marR="0" rtl="0" algn="l">
              <a:lnSpc>
                <a:spcPct val="100000"/>
              </a:lnSpc>
              <a:spcBef>
                <a:spcPts val="0"/>
              </a:spcBef>
              <a:spcAft>
                <a:spcPts val="0"/>
              </a:spcAft>
              <a:buClr>
                <a:srgbClr val="CC0099"/>
              </a:buClr>
              <a:buSzPts val="1800"/>
              <a:buFont typeface="Arial"/>
              <a:buNone/>
            </a:pPr>
            <a:r>
              <a:rPr b="0" i="0" lang="fr-BE" sz="1800" u="none" cap="none" strike="noStrike">
                <a:solidFill>
                  <a:srgbClr val="CC0099"/>
                </a:solidFill>
                <a:latin typeface="Consolas"/>
                <a:ea typeface="Consolas"/>
                <a:cs typeface="Consolas"/>
                <a:sym typeface="Consolas"/>
              </a:rPr>
              <a:t>FROM</a:t>
            </a:r>
            <a:r>
              <a:rPr b="0" i="0" lang="fr-BE" sz="1800" u="none" cap="none" strike="noStrike">
                <a:solidFill>
                  <a:schemeClr val="dk1"/>
                </a:solidFill>
                <a:latin typeface="Consolas"/>
                <a:ea typeface="Consolas"/>
                <a:cs typeface="Consolas"/>
                <a:sym typeface="Consolas"/>
              </a:rPr>
              <a:t> student </a:t>
            </a:r>
            <a:endParaRPr/>
          </a:p>
          <a:p>
            <a:pPr indent="0" lvl="0" marL="0" marR="0" rtl="0" algn="l">
              <a:lnSpc>
                <a:spcPct val="100000"/>
              </a:lnSpc>
              <a:spcBef>
                <a:spcPts val="0"/>
              </a:spcBef>
              <a:spcAft>
                <a:spcPts val="0"/>
              </a:spcAft>
              <a:buClr>
                <a:srgbClr val="CC0099"/>
              </a:buClr>
              <a:buSzPts val="1800"/>
              <a:buFont typeface="Arial"/>
              <a:buNone/>
            </a:pPr>
            <a:r>
              <a:rPr b="0" i="0" lang="fr-BE" sz="1800" u="none" cap="none" strike="noStrike">
                <a:solidFill>
                  <a:srgbClr val="CC0099"/>
                </a:solidFill>
                <a:latin typeface="Consolas"/>
                <a:ea typeface="Consolas"/>
                <a:cs typeface="Consolas"/>
                <a:sym typeface="Consolas"/>
              </a:rPr>
              <a:t>WHERE</a:t>
            </a:r>
            <a:r>
              <a:rPr b="0" i="0" lang="fr-BE" sz="1800" u="none" cap="none" strike="noStrike">
                <a:solidFill>
                  <a:schemeClr val="dk1"/>
                </a:solidFill>
                <a:latin typeface="Consolas"/>
                <a:ea typeface="Consolas"/>
                <a:cs typeface="Consolas"/>
                <a:sym typeface="Consolas"/>
              </a:rPr>
              <a:t> first_name </a:t>
            </a:r>
            <a:r>
              <a:rPr b="0" i="0" lang="fr-BE" sz="1800" u="none" cap="none" strike="noStrike">
                <a:solidFill>
                  <a:srgbClr val="CC0099"/>
                </a:solidFill>
                <a:latin typeface="Consolas"/>
                <a:ea typeface="Consolas"/>
                <a:cs typeface="Consolas"/>
                <a:sym typeface="Consolas"/>
              </a:rPr>
              <a:t>LIKE</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'tom'</a:t>
            </a:r>
            <a:r>
              <a:rPr b="0" i="0" lang="fr-BE" sz="1800" u="none" cap="none" strike="noStrike">
                <a:solidFill>
                  <a:schemeClr val="dk1"/>
                </a:solidFill>
                <a:latin typeface="Consolas"/>
                <a:ea typeface="Consolas"/>
                <a:cs typeface="Consolas"/>
                <a:sym typeface="Consolas"/>
              </a:rPr>
              <a:t> </a:t>
            </a:r>
            <a:endParaRPr b="0" i="0" sz="4000" u="none" cap="none" strike="noStrike">
              <a:solidFill>
                <a:schemeClr val="dk1"/>
              </a:solidFill>
              <a:latin typeface="Consolas"/>
              <a:ea typeface="Consolas"/>
              <a:cs typeface="Consolas"/>
              <a:sym typeface="Consolas"/>
            </a:endParaRPr>
          </a:p>
        </p:txBody>
      </p:sp>
      <p:pic>
        <p:nvPicPr>
          <p:cNvPr id="1430" name="Google Shape;1430;p100"/>
          <p:cNvPicPr preferRelativeResize="0"/>
          <p:nvPr/>
        </p:nvPicPr>
        <p:blipFill rotWithShape="1">
          <a:blip r:embed="rId3">
            <a:alphaModFix/>
          </a:blip>
          <a:srcRect b="0" l="0" r="0" t="0"/>
          <a:stretch/>
        </p:blipFill>
        <p:spPr>
          <a:xfrm>
            <a:off x="3200400" y="5484419"/>
            <a:ext cx="2219325" cy="73342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4" name="Shape 1434"/>
        <p:cNvGrpSpPr/>
        <p:nvPr/>
      </p:nvGrpSpPr>
      <p:grpSpPr>
        <a:xfrm>
          <a:off x="0" y="0"/>
          <a:ext cx="0" cy="0"/>
          <a:chOff x="0" y="0"/>
          <a:chExt cx="0" cy="0"/>
        </a:xfrm>
      </p:grpSpPr>
      <p:sp>
        <p:nvSpPr>
          <p:cNvPr id="1435" name="Google Shape;1435;p10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Les fonctions : </a:t>
            </a:r>
            <a:r>
              <a:rPr b="1" i="0" lang="fr-BE" sz="4000" u="none" cap="none" strike="noStrike">
                <a:solidFill>
                  <a:schemeClr val="dk1"/>
                </a:solidFill>
                <a:latin typeface="Calibri"/>
                <a:ea typeface="Calibri"/>
                <a:cs typeface="Calibri"/>
                <a:sym typeface="Calibri"/>
              </a:rPr>
              <a:t>REPLACE</a:t>
            </a:r>
            <a:endParaRPr b="1" i="0" sz="4000" u="none" cap="none" strike="noStrike">
              <a:solidFill>
                <a:schemeClr val="dk1"/>
              </a:solidFill>
              <a:latin typeface="Calibri"/>
              <a:ea typeface="Calibri"/>
              <a:cs typeface="Calibri"/>
              <a:sym typeface="Calibri"/>
            </a:endParaRPr>
          </a:p>
        </p:txBody>
      </p:sp>
      <p:sp>
        <p:nvSpPr>
          <p:cNvPr id="1436" name="Google Shape;1436;p10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437" name="Google Shape;1437;p10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438" name="Google Shape;1438;p101"/>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439" name="Google Shape;1439;p101"/>
          <p:cNvSpPr txBox="1"/>
          <p:nvPr/>
        </p:nvSpPr>
        <p:spPr>
          <a:xfrm>
            <a:off x="478160" y="1556792"/>
            <a:ext cx="8172000" cy="553998"/>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p:txBody>
      </p:sp>
      <p:sp>
        <p:nvSpPr>
          <p:cNvPr id="1440" name="Google Shape;1440;p101"/>
          <p:cNvSpPr txBox="1"/>
          <p:nvPr/>
        </p:nvSpPr>
        <p:spPr>
          <a:xfrm>
            <a:off x="899592" y="1641867"/>
            <a:ext cx="758842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REPLACE (</a:t>
            </a:r>
            <a:r>
              <a:rPr b="0" i="1" lang="fr-BE" sz="1800" u="none" cap="none" strike="noStrike">
                <a:solidFill>
                  <a:schemeClr val="dk1"/>
                </a:solidFill>
                <a:latin typeface="Calibri"/>
                <a:ea typeface="Calibri"/>
                <a:cs typeface="Calibri"/>
                <a:sym typeface="Calibri"/>
              </a:rPr>
              <a:t>chaine_de_caractères_traitée, caract_à_remplacer, nouveau_caract</a:t>
            </a:r>
            <a:r>
              <a:rPr b="1" i="0"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441" name="Google Shape;1441;p101"/>
          <p:cNvSpPr txBox="1"/>
          <p:nvPr/>
        </p:nvSpPr>
        <p:spPr>
          <a:xfrm>
            <a:off x="457200" y="2564904"/>
            <a:ext cx="8229600" cy="10801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La fonction </a:t>
            </a:r>
            <a:r>
              <a:rPr b="1" i="1" lang="fr-BE" sz="1600" u="none" cap="none" strike="noStrike">
                <a:solidFill>
                  <a:schemeClr val="dk1"/>
                </a:solidFill>
                <a:latin typeface="Calibri"/>
                <a:ea typeface="Calibri"/>
                <a:cs typeface="Calibri"/>
                <a:sym typeface="Calibri"/>
              </a:rPr>
              <a:t>« REPLACE » </a:t>
            </a:r>
            <a:r>
              <a:rPr b="0" i="0" lang="fr-BE" sz="1600" u="none" cap="none" strike="noStrike">
                <a:solidFill>
                  <a:schemeClr val="dk1"/>
                </a:solidFill>
                <a:latin typeface="Calibri"/>
                <a:ea typeface="Calibri"/>
                <a:cs typeface="Calibri"/>
                <a:sym typeface="Calibri"/>
              </a:rPr>
              <a:t>remplace les caractères demandés par d’autres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chemeClr val="dk1"/>
              </a:buClr>
              <a:buSzPts val="1600"/>
              <a:buFont typeface="Arial"/>
              <a:buNone/>
            </a:pPr>
            <a:r>
              <a:rPr b="1" i="0" lang="fr-BE" sz="1600" u="sng" cap="none" strike="noStrike">
                <a:solidFill>
                  <a:schemeClr val="dk1"/>
                </a:solidFill>
                <a:latin typeface="Calibri"/>
                <a:ea typeface="Calibri"/>
                <a:cs typeface="Calibri"/>
                <a:sym typeface="Calibri"/>
              </a:rPr>
              <a:t>Type retourné :</a:t>
            </a:r>
            <a:r>
              <a:rPr b="0" i="0" lang="fr-BE" sz="1600" u="none" cap="none" strike="noStrike">
                <a:solidFill>
                  <a:schemeClr val="dk1"/>
                </a:solidFill>
                <a:latin typeface="Calibri"/>
                <a:ea typeface="Calibri"/>
                <a:cs typeface="Calibri"/>
                <a:sym typeface="Calibri"/>
              </a:rPr>
              <a:t> CHAINE DE CARACTÈRES</a:t>
            </a:r>
            <a:endParaRPr b="0" i="0" sz="1600" u="none" cap="none" strike="noStrike">
              <a:solidFill>
                <a:schemeClr val="dk1"/>
              </a:solidFill>
              <a:latin typeface="Calibri"/>
              <a:ea typeface="Calibri"/>
              <a:cs typeface="Calibri"/>
              <a:sym typeface="Calibri"/>
            </a:endParaRPr>
          </a:p>
        </p:txBody>
      </p:sp>
      <p:sp>
        <p:nvSpPr>
          <p:cNvPr id="1442" name="Google Shape;1442;p101"/>
          <p:cNvSpPr/>
          <p:nvPr/>
        </p:nvSpPr>
        <p:spPr>
          <a:xfrm>
            <a:off x="478160" y="3870586"/>
            <a:ext cx="8172000" cy="782550"/>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43" name="Google Shape;1443;p101"/>
          <p:cNvSpPr/>
          <p:nvPr/>
        </p:nvSpPr>
        <p:spPr>
          <a:xfrm>
            <a:off x="3124201" y="5321400"/>
            <a:ext cx="2816922" cy="625172"/>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444" name="Google Shape;1444;p101"/>
          <p:cNvPicPr preferRelativeResize="0"/>
          <p:nvPr/>
        </p:nvPicPr>
        <p:blipFill rotWithShape="1">
          <a:blip r:embed="rId3">
            <a:alphaModFix/>
          </a:blip>
          <a:srcRect b="0" l="0" r="0" t="0"/>
          <a:stretch/>
        </p:blipFill>
        <p:spPr>
          <a:xfrm>
            <a:off x="3151838" y="5413172"/>
            <a:ext cx="2724150" cy="533400"/>
          </a:xfrm>
          <a:prstGeom prst="rect">
            <a:avLst/>
          </a:prstGeom>
          <a:noFill/>
          <a:ln>
            <a:noFill/>
          </a:ln>
        </p:spPr>
      </p:pic>
      <p:sp>
        <p:nvSpPr>
          <p:cNvPr id="1445" name="Google Shape;1445;p101"/>
          <p:cNvSpPr/>
          <p:nvPr/>
        </p:nvSpPr>
        <p:spPr>
          <a:xfrm>
            <a:off x="899592" y="3911855"/>
            <a:ext cx="7029488" cy="58477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C0099"/>
              </a:buClr>
              <a:buSzPts val="1600"/>
              <a:buFont typeface="Arial"/>
              <a:buNone/>
            </a:pPr>
            <a:r>
              <a:rPr b="0" i="0" lang="fr-BE" sz="1600" u="none" cap="none" strike="noStrike">
                <a:solidFill>
                  <a:srgbClr val="CC0099"/>
                </a:solidFill>
                <a:latin typeface="Consolas"/>
                <a:ea typeface="Consolas"/>
                <a:cs typeface="Consolas"/>
                <a:sym typeface="Consolas"/>
              </a:rPr>
              <a:t>SELECT</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REPLACE</a:t>
            </a:r>
            <a:r>
              <a:rPr b="0" i="0" lang="fr-BE" sz="1600" u="none" cap="none" strike="noStrike">
                <a:solidFill>
                  <a:schemeClr val="dk1"/>
                </a:solidFill>
                <a:latin typeface="Consolas"/>
                <a:ea typeface="Consolas"/>
                <a:cs typeface="Consolas"/>
                <a:sym typeface="Consolas"/>
              </a:rPr>
              <a:t>(</a:t>
            </a:r>
            <a:r>
              <a:rPr b="0" i="0" lang="fr-BE" sz="1600" u="none" cap="none" strike="noStrike">
                <a:solidFill>
                  <a:srgbClr val="C00000"/>
                </a:solidFill>
                <a:latin typeface="Consolas"/>
                <a:ea typeface="Consolas"/>
                <a:cs typeface="Consolas"/>
                <a:sym typeface="Consolas"/>
              </a:rPr>
              <a:t>' Kim Basinger '</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 '</a:t>
            </a:r>
            <a:r>
              <a:rPr b="0" i="0" lang="fr-BE" sz="1600" u="none" cap="none" strike="noStrike">
                <a:solidFill>
                  <a:schemeClr val="dk1"/>
                </a:solidFill>
                <a:latin typeface="Consolas"/>
                <a:ea typeface="Consolas"/>
                <a:cs typeface="Consolas"/>
                <a:sym typeface="Consolas"/>
              </a:rPr>
              <a:t> , </a:t>
            </a:r>
            <a:r>
              <a:rPr b="0" i="0" lang="fr-BE" sz="1600" u="none" cap="none" strike="noStrike">
                <a:solidFill>
                  <a:srgbClr val="C00000"/>
                </a:solidFill>
                <a:latin typeface="Consolas"/>
                <a:ea typeface="Consolas"/>
                <a:cs typeface="Consolas"/>
                <a:sym typeface="Consolas"/>
              </a:rPr>
              <a:t>''</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AS</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"Sans espace"</a:t>
            </a:r>
            <a:r>
              <a:rPr b="0" i="0" lang="fr-BE" sz="16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CC0099"/>
              </a:buClr>
              <a:buSzPts val="1600"/>
              <a:buFont typeface="Arial"/>
              <a:buNone/>
            </a:pPr>
            <a:r>
              <a:rPr b="0" i="0" lang="fr-BE" sz="1600" u="none" cap="none" strike="noStrike">
                <a:solidFill>
                  <a:srgbClr val="CC0099"/>
                </a:solidFill>
                <a:latin typeface="Consolas"/>
                <a:ea typeface="Consolas"/>
                <a:cs typeface="Consolas"/>
                <a:sym typeface="Consolas"/>
              </a:rPr>
              <a:t>REPLACE</a:t>
            </a:r>
            <a:r>
              <a:rPr b="0" i="0" lang="fr-BE" sz="1600" u="none" cap="none" strike="noStrike">
                <a:solidFill>
                  <a:schemeClr val="dk1"/>
                </a:solidFill>
                <a:latin typeface="Consolas"/>
                <a:ea typeface="Consolas"/>
                <a:cs typeface="Consolas"/>
                <a:sym typeface="Consolas"/>
              </a:rPr>
              <a:t>(</a:t>
            </a:r>
            <a:r>
              <a:rPr b="0" i="0" lang="fr-BE" sz="1600" u="none" cap="none" strike="noStrike">
                <a:solidFill>
                  <a:srgbClr val="C00000"/>
                </a:solidFill>
                <a:latin typeface="Consolas"/>
                <a:ea typeface="Consolas"/>
                <a:cs typeface="Consolas"/>
                <a:sym typeface="Consolas"/>
              </a:rPr>
              <a:t>'1111000010101010'</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'1'</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'0'</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AS</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'Sans 1'</a:t>
            </a:r>
            <a:r>
              <a:rPr b="0" i="0" lang="fr-BE" sz="1600" u="none" cap="none" strike="noStrike">
                <a:solidFill>
                  <a:schemeClr val="dk1"/>
                </a:solidFill>
                <a:latin typeface="Consolas"/>
                <a:ea typeface="Consolas"/>
                <a:cs typeface="Consolas"/>
                <a:sym typeface="Consolas"/>
              </a:rPr>
              <a:t> </a:t>
            </a:r>
            <a:endParaRPr b="0" i="0" sz="3600" u="none" cap="none" strike="noStrike">
              <a:solidFill>
                <a:schemeClr val="dk1"/>
              </a:solidFill>
              <a:latin typeface="Consolas"/>
              <a:ea typeface="Consolas"/>
              <a:cs typeface="Consolas"/>
              <a:sym typeface="Consolas"/>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9" name="Shape 1449"/>
        <p:cNvGrpSpPr/>
        <p:nvPr/>
      </p:nvGrpSpPr>
      <p:grpSpPr>
        <a:xfrm>
          <a:off x="0" y="0"/>
          <a:ext cx="0" cy="0"/>
          <a:chOff x="0" y="0"/>
          <a:chExt cx="0" cy="0"/>
        </a:xfrm>
      </p:grpSpPr>
      <p:sp>
        <p:nvSpPr>
          <p:cNvPr id="1450" name="Google Shape;1450;p10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Les fonctions : </a:t>
            </a:r>
            <a:r>
              <a:rPr b="1" i="0" lang="fr-BE" sz="4000" u="none" cap="none" strike="noStrike">
                <a:solidFill>
                  <a:schemeClr val="dk1"/>
                </a:solidFill>
                <a:latin typeface="Calibri"/>
                <a:ea typeface="Calibri"/>
                <a:cs typeface="Calibri"/>
                <a:sym typeface="Calibri"/>
              </a:rPr>
              <a:t>LTRIM, RTRIM et TRIM</a:t>
            </a:r>
            <a:endParaRPr b="1" i="0" sz="4000" u="none" cap="none" strike="noStrike">
              <a:solidFill>
                <a:schemeClr val="dk1"/>
              </a:solidFill>
              <a:latin typeface="Calibri"/>
              <a:ea typeface="Calibri"/>
              <a:cs typeface="Calibri"/>
              <a:sym typeface="Calibri"/>
            </a:endParaRPr>
          </a:p>
        </p:txBody>
      </p:sp>
      <p:sp>
        <p:nvSpPr>
          <p:cNvPr id="1451" name="Google Shape;1451;p10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452" name="Google Shape;1452;p10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453" name="Google Shape;1453;p102"/>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454" name="Google Shape;1454;p102"/>
          <p:cNvSpPr txBox="1"/>
          <p:nvPr/>
        </p:nvSpPr>
        <p:spPr>
          <a:xfrm>
            <a:off x="478160" y="1556792"/>
            <a:ext cx="8172000" cy="861774"/>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p:txBody>
      </p:sp>
      <p:sp>
        <p:nvSpPr>
          <p:cNvPr id="1455" name="Google Shape;1455;p102"/>
          <p:cNvSpPr txBox="1"/>
          <p:nvPr/>
        </p:nvSpPr>
        <p:spPr>
          <a:xfrm>
            <a:off x="899592" y="1641867"/>
            <a:ext cx="7317816"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LTRIM (</a:t>
            </a:r>
            <a:r>
              <a:rPr b="0" i="1" lang="fr-BE" sz="1800" u="none" cap="none" strike="noStrike">
                <a:solidFill>
                  <a:schemeClr val="dk1"/>
                </a:solidFill>
                <a:latin typeface="Calibri"/>
                <a:ea typeface="Calibri"/>
                <a:cs typeface="Calibri"/>
                <a:sym typeface="Calibri"/>
              </a:rPr>
              <a:t>chaine_de_caractères</a:t>
            </a:r>
            <a:r>
              <a:rPr b="1" i="0" lang="fr-BE" sz="1800" u="none" cap="none" strike="noStrike">
                <a:solidFill>
                  <a:schemeClr val="dk1"/>
                </a:solidFill>
                <a:latin typeface="Calibri"/>
                <a:ea typeface="Calibri"/>
                <a:cs typeface="Calibri"/>
                <a:sym typeface="Calibri"/>
              </a:rPr>
              <a:t>) 	RTRIM (</a:t>
            </a:r>
            <a:r>
              <a:rPr b="0" i="1" lang="fr-BE" sz="1800" u="none" cap="none" strike="noStrike">
                <a:solidFill>
                  <a:schemeClr val="dk1"/>
                </a:solidFill>
                <a:latin typeface="Calibri"/>
                <a:ea typeface="Calibri"/>
                <a:cs typeface="Calibri"/>
                <a:sym typeface="Calibri"/>
              </a:rPr>
              <a:t>chaine_de_caractères</a:t>
            </a:r>
            <a:r>
              <a:rPr b="1" i="0" lang="fr-BE"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TRIM(</a:t>
            </a:r>
            <a:r>
              <a:rPr b="0" i="1" lang="fr-BE" sz="1800" u="none" cap="none" strike="noStrike">
                <a:solidFill>
                  <a:schemeClr val="dk1"/>
                </a:solidFill>
                <a:latin typeface="Calibri"/>
                <a:ea typeface="Calibri"/>
                <a:cs typeface="Calibri"/>
                <a:sym typeface="Calibri"/>
              </a:rPr>
              <a:t>chaine_de_caractères</a:t>
            </a:r>
            <a:r>
              <a:rPr b="1" i="0" lang="fr-BE" sz="1800" u="none" cap="none" strike="noStrike">
                <a:solidFill>
                  <a:schemeClr val="dk1"/>
                </a:solidFill>
                <a:latin typeface="Calibri"/>
                <a:ea typeface="Calibri"/>
                <a:cs typeface="Calibri"/>
                <a:sym typeface="Calibri"/>
              </a:rPr>
              <a:t>)</a:t>
            </a:r>
            <a:endParaRPr b="1" i="0" sz="1800" u="none" cap="none" strike="noStrike">
              <a:solidFill>
                <a:schemeClr val="dk1"/>
              </a:solidFill>
              <a:latin typeface="Calibri"/>
              <a:ea typeface="Calibri"/>
              <a:cs typeface="Calibri"/>
              <a:sym typeface="Calibri"/>
            </a:endParaRPr>
          </a:p>
        </p:txBody>
      </p:sp>
      <p:sp>
        <p:nvSpPr>
          <p:cNvPr id="1456" name="Google Shape;1456;p102"/>
          <p:cNvSpPr txBox="1"/>
          <p:nvPr/>
        </p:nvSpPr>
        <p:spPr>
          <a:xfrm>
            <a:off x="457200" y="2636912"/>
            <a:ext cx="8229600" cy="10801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Les fonctions </a:t>
            </a:r>
            <a:r>
              <a:rPr b="1" i="1" lang="fr-BE" sz="1600" u="none" cap="none" strike="noStrike">
                <a:solidFill>
                  <a:schemeClr val="dk1"/>
                </a:solidFill>
                <a:latin typeface="Calibri"/>
                <a:ea typeface="Calibri"/>
                <a:cs typeface="Calibri"/>
                <a:sym typeface="Calibri"/>
              </a:rPr>
              <a:t>« LTRIM »</a:t>
            </a:r>
            <a:r>
              <a:rPr b="0" i="0" lang="fr-BE" sz="1600" u="none" cap="none" strike="noStrike">
                <a:solidFill>
                  <a:schemeClr val="dk1"/>
                </a:solidFill>
                <a:latin typeface="Calibri"/>
                <a:ea typeface="Calibri"/>
                <a:cs typeface="Calibri"/>
                <a:sym typeface="Calibri"/>
              </a:rPr>
              <a:t> et </a:t>
            </a:r>
            <a:r>
              <a:rPr b="1" i="1" lang="fr-BE" sz="1600" u="none" cap="none" strike="noStrike">
                <a:solidFill>
                  <a:schemeClr val="dk1"/>
                </a:solidFill>
                <a:latin typeface="Calibri"/>
                <a:ea typeface="Calibri"/>
                <a:cs typeface="Calibri"/>
                <a:sym typeface="Calibri"/>
              </a:rPr>
              <a:t>« RTRIM » </a:t>
            </a:r>
            <a:r>
              <a:rPr b="0" i="0" lang="fr-BE" sz="1600" u="none" cap="none" strike="noStrike">
                <a:solidFill>
                  <a:schemeClr val="dk1"/>
                </a:solidFill>
                <a:latin typeface="Calibri"/>
                <a:ea typeface="Calibri"/>
                <a:cs typeface="Calibri"/>
                <a:sym typeface="Calibri"/>
              </a:rPr>
              <a:t>renvoient la chaine de caractères passée en paramètres épurée des espaces blancs éventuellement présents en début,  en fin de chaine, les deux, respectivement.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chemeClr val="dk1"/>
              </a:buClr>
              <a:buSzPts val="1600"/>
              <a:buFont typeface="Arial"/>
              <a:buNone/>
            </a:pPr>
            <a:r>
              <a:rPr b="1" i="0" lang="fr-BE" sz="1600" u="sng" cap="none" strike="noStrike">
                <a:solidFill>
                  <a:schemeClr val="dk1"/>
                </a:solidFill>
                <a:latin typeface="Calibri"/>
                <a:ea typeface="Calibri"/>
                <a:cs typeface="Calibri"/>
                <a:sym typeface="Calibri"/>
              </a:rPr>
              <a:t>Type retourné :</a:t>
            </a:r>
            <a:r>
              <a:rPr b="0" i="0" lang="fr-BE" sz="1600" u="none" cap="none" strike="noStrike">
                <a:solidFill>
                  <a:schemeClr val="dk1"/>
                </a:solidFill>
                <a:latin typeface="Calibri"/>
                <a:ea typeface="Calibri"/>
                <a:cs typeface="Calibri"/>
                <a:sym typeface="Calibri"/>
              </a:rPr>
              <a:t> CHAINE DE CARACTÈRES</a:t>
            </a:r>
            <a:endParaRPr b="0" i="0" sz="1600" u="none" cap="none" strike="noStrike">
              <a:solidFill>
                <a:schemeClr val="dk1"/>
              </a:solidFill>
              <a:latin typeface="Calibri"/>
              <a:ea typeface="Calibri"/>
              <a:cs typeface="Calibri"/>
              <a:sym typeface="Calibri"/>
            </a:endParaRPr>
          </a:p>
        </p:txBody>
      </p:sp>
      <p:sp>
        <p:nvSpPr>
          <p:cNvPr id="1457" name="Google Shape;1457;p102"/>
          <p:cNvSpPr/>
          <p:nvPr/>
        </p:nvSpPr>
        <p:spPr>
          <a:xfrm>
            <a:off x="478160" y="4230626"/>
            <a:ext cx="8172000" cy="998574"/>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58" name="Google Shape;1458;p102"/>
          <p:cNvSpPr/>
          <p:nvPr/>
        </p:nvSpPr>
        <p:spPr>
          <a:xfrm>
            <a:off x="2504923" y="5537424"/>
            <a:ext cx="4011293" cy="555872"/>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59" name="Google Shape;1459;p102"/>
          <p:cNvSpPr/>
          <p:nvPr/>
        </p:nvSpPr>
        <p:spPr>
          <a:xfrm>
            <a:off x="734192" y="4230584"/>
            <a:ext cx="5630067" cy="92333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C0099"/>
              </a:buClr>
              <a:buSzPts val="1800"/>
              <a:buFont typeface="Arial"/>
              <a:buNone/>
            </a:pPr>
            <a:r>
              <a:rPr b="0" i="0" lang="fr-BE" sz="1800" u="none" cap="none" strike="noStrike">
                <a:solidFill>
                  <a:srgbClr val="CC0099"/>
                </a:solidFill>
                <a:latin typeface="Consolas"/>
                <a:ea typeface="Consolas"/>
                <a:cs typeface="Consolas"/>
                <a:sym typeface="Consolas"/>
              </a:rPr>
              <a:t>SELECT</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LTRIM</a:t>
            </a:r>
            <a:r>
              <a:rPr b="0" i="0" lang="fr-BE" sz="1800" u="none" cap="none" strike="noStrike">
                <a:solidFill>
                  <a:schemeClr val="dk1"/>
                </a:solidFill>
                <a:latin typeface="Consolas"/>
                <a:ea typeface="Consolas"/>
                <a:cs typeface="Consolas"/>
                <a:sym typeface="Consolas"/>
              </a:rPr>
              <a:t>(</a:t>
            </a:r>
            <a:r>
              <a:rPr b="0" i="0" lang="fr-BE" sz="1800" u="none" cap="none" strike="noStrike">
                <a:solidFill>
                  <a:srgbClr val="C00000"/>
                </a:solidFill>
                <a:latin typeface="Consolas"/>
                <a:ea typeface="Consolas"/>
                <a:cs typeface="Consolas"/>
                <a:sym typeface="Consolas"/>
              </a:rPr>
              <a:t>' Kim Basinger '</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AS</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"LTRIM"</a:t>
            </a:r>
            <a:r>
              <a:rPr b="0" i="0" lang="fr-BE" sz="18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CC0099"/>
              </a:buClr>
              <a:buSzPts val="1800"/>
              <a:buFont typeface="Arial"/>
              <a:buNone/>
            </a:pPr>
            <a:r>
              <a:rPr b="0" i="0" lang="fr-BE" sz="1800" u="none" cap="none" strike="noStrike">
                <a:solidFill>
                  <a:srgbClr val="CC0099"/>
                </a:solidFill>
                <a:latin typeface="Consolas"/>
                <a:ea typeface="Consolas"/>
                <a:cs typeface="Consolas"/>
                <a:sym typeface="Consolas"/>
              </a:rPr>
              <a:t>RTRIM</a:t>
            </a:r>
            <a:r>
              <a:rPr b="0" i="0" lang="fr-BE" sz="1800" u="none" cap="none" strike="noStrike">
                <a:solidFill>
                  <a:schemeClr val="dk1"/>
                </a:solidFill>
                <a:latin typeface="Consolas"/>
                <a:ea typeface="Consolas"/>
                <a:cs typeface="Consolas"/>
                <a:sym typeface="Consolas"/>
              </a:rPr>
              <a:t>(</a:t>
            </a:r>
            <a:r>
              <a:rPr b="0" i="0" lang="fr-BE" sz="1800" u="none" cap="none" strike="noStrike">
                <a:solidFill>
                  <a:srgbClr val="C00000"/>
                </a:solidFill>
                <a:latin typeface="Consolas"/>
                <a:ea typeface="Consolas"/>
                <a:cs typeface="Consolas"/>
                <a:sym typeface="Consolas"/>
              </a:rPr>
              <a:t>' Kim Basinger '</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AS</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"RTRIM"</a:t>
            </a:r>
            <a:r>
              <a:rPr b="0" i="0" lang="fr-BE" sz="1800" u="none" cap="none" strike="noStrike">
                <a:solidFill>
                  <a:schemeClr val="dk1"/>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CC0099"/>
              </a:buClr>
              <a:buSzPts val="1800"/>
              <a:buFont typeface="Arial"/>
              <a:buNone/>
            </a:pPr>
            <a:r>
              <a:rPr b="0" i="0" lang="fr-BE" sz="1800" u="none" cap="none" strike="noStrike">
                <a:solidFill>
                  <a:srgbClr val="CC0099"/>
                </a:solidFill>
                <a:latin typeface="Consolas"/>
                <a:ea typeface="Consolas"/>
                <a:cs typeface="Consolas"/>
                <a:sym typeface="Consolas"/>
              </a:rPr>
              <a:t>TRIM</a:t>
            </a:r>
            <a:r>
              <a:rPr b="0" i="0" lang="fr-BE" sz="1800" u="none" cap="none" strike="noStrike">
                <a:solidFill>
                  <a:schemeClr val="dk1"/>
                </a:solidFill>
                <a:latin typeface="Consolas"/>
                <a:ea typeface="Consolas"/>
                <a:cs typeface="Consolas"/>
                <a:sym typeface="Consolas"/>
              </a:rPr>
              <a:t>(</a:t>
            </a:r>
            <a:r>
              <a:rPr b="0" i="0" lang="fr-BE" sz="1800" u="none" cap="none" strike="noStrike">
                <a:solidFill>
                  <a:srgbClr val="C00000"/>
                </a:solidFill>
                <a:latin typeface="Consolas"/>
                <a:ea typeface="Consolas"/>
                <a:cs typeface="Consolas"/>
                <a:sym typeface="Consolas"/>
              </a:rPr>
              <a:t>' Kim Basinger '</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AS</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"TRIM"</a:t>
            </a:r>
            <a:r>
              <a:rPr b="0" i="0" lang="fr-BE" sz="1800" u="none" cap="none" strike="noStrike">
                <a:solidFill>
                  <a:schemeClr val="dk1"/>
                </a:solidFill>
                <a:latin typeface="Consolas"/>
                <a:ea typeface="Consolas"/>
                <a:cs typeface="Consolas"/>
                <a:sym typeface="Consolas"/>
              </a:rPr>
              <a:t> </a:t>
            </a:r>
            <a:endParaRPr b="0" i="0" sz="4000" u="none" cap="none" strike="noStrike">
              <a:solidFill>
                <a:schemeClr val="dk1"/>
              </a:solidFill>
              <a:latin typeface="Consolas"/>
              <a:ea typeface="Consolas"/>
              <a:cs typeface="Consolas"/>
              <a:sym typeface="Consolas"/>
            </a:endParaRPr>
          </a:p>
        </p:txBody>
      </p:sp>
      <p:pic>
        <p:nvPicPr>
          <p:cNvPr id="1460" name="Google Shape;1460;p102"/>
          <p:cNvPicPr preferRelativeResize="0"/>
          <p:nvPr/>
        </p:nvPicPr>
        <p:blipFill rotWithShape="1">
          <a:blip r:embed="rId3">
            <a:alphaModFix/>
          </a:blip>
          <a:srcRect b="0" l="0" r="0" t="0"/>
          <a:stretch/>
        </p:blipFill>
        <p:spPr>
          <a:xfrm>
            <a:off x="2834475" y="5568428"/>
            <a:ext cx="3448050" cy="47625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10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Les fonctions : </a:t>
            </a:r>
            <a:r>
              <a:rPr b="1" i="0" lang="fr-BE" sz="4000" u="none" cap="none" strike="noStrike">
                <a:solidFill>
                  <a:schemeClr val="dk1"/>
                </a:solidFill>
                <a:latin typeface="Calibri"/>
                <a:ea typeface="Calibri"/>
                <a:cs typeface="Calibri"/>
                <a:sym typeface="Calibri"/>
              </a:rPr>
              <a:t>Agrégations</a:t>
            </a:r>
            <a:endParaRPr b="1" i="0" sz="4000" u="none" cap="none" strike="noStrike">
              <a:solidFill>
                <a:schemeClr val="dk1"/>
              </a:solidFill>
              <a:latin typeface="Calibri"/>
              <a:ea typeface="Calibri"/>
              <a:cs typeface="Calibri"/>
              <a:sym typeface="Calibri"/>
            </a:endParaRPr>
          </a:p>
        </p:txBody>
      </p:sp>
      <p:sp>
        <p:nvSpPr>
          <p:cNvPr id="1466" name="Google Shape;1466;p10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467" name="Google Shape;1467;p10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468" name="Google Shape;1468;p103"/>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469" name="Google Shape;1469;p103"/>
          <p:cNvSpPr txBox="1"/>
          <p:nvPr/>
        </p:nvSpPr>
        <p:spPr>
          <a:xfrm>
            <a:off x="478160" y="1556792"/>
            <a:ext cx="8172000" cy="1200329"/>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Une fonction d’agrégation </a:t>
            </a:r>
            <a:r>
              <a:rPr b="0" i="0" lang="fr-BE" sz="1800" u="none" cap="none" strike="noStrike">
                <a:solidFill>
                  <a:schemeClr val="dk1"/>
                </a:solidFill>
                <a:latin typeface="Calibri"/>
                <a:ea typeface="Calibri"/>
                <a:cs typeface="Calibri"/>
                <a:sym typeface="Calibri"/>
              </a:rPr>
              <a:t>est une fonction particulière qui attend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comme paramètres </a:t>
            </a:r>
            <a:r>
              <a:rPr b="1" i="0" lang="fr-BE" sz="1800" u="none" cap="none" strike="noStrike">
                <a:solidFill>
                  <a:schemeClr val="dk1"/>
                </a:solidFill>
                <a:latin typeface="Calibri"/>
                <a:ea typeface="Calibri"/>
                <a:cs typeface="Calibri"/>
                <a:sym typeface="Calibri"/>
              </a:rPr>
              <a:t>un ensemble de valeurs </a:t>
            </a:r>
            <a:r>
              <a:rPr b="0" i="0" lang="fr-BE" sz="1800" u="none" cap="none" strike="noStrike">
                <a:solidFill>
                  <a:schemeClr val="dk1"/>
                </a:solidFill>
                <a:latin typeface="Calibri"/>
                <a:ea typeface="Calibri"/>
                <a:cs typeface="Calibri"/>
                <a:sym typeface="Calibri"/>
              </a:rPr>
              <a:t>(une colonne)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et qui présente en retour </a:t>
            </a:r>
            <a:r>
              <a:rPr b="1" i="0" lang="fr-BE" sz="1800" u="none" cap="none" strike="noStrike">
                <a:solidFill>
                  <a:schemeClr val="dk1"/>
                </a:solidFill>
                <a:latin typeface="Calibri"/>
                <a:ea typeface="Calibri"/>
                <a:cs typeface="Calibri"/>
                <a:sym typeface="Calibri"/>
              </a:rPr>
              <a:t>un seul </a:t>
            </a:r>
            <a:r>
              <a:rPr b="0" i="0" lang="fr-BE" sz="1800" u="none" cap="none" strike="noStrike">
                <a:solidFill>
                  <a:schemeClr val="dk1"/>
                </a:solidFill>
                <a:latin typeface="Calibri"/>
                <a:ea typeface="Calibri"/>
                <a:cs typeface="Calibri"/>
                <a:sym typeface="Calibri"/>
              </a:rPr>
              <a:t>résultat agrégé (regroupé) sur ces valeurs.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Sauf exceptions,  les valeurs </a:t>
            </a:r>
            <a:r>
              <a:rPr b="1" i="0" lang="fr-BE" sz="1800" u="none" cap="none" strike="noStrike">
                <a:solidFill>
                  <a:schemeClr val="dk1"/>
                </a:solidFill>
                <a:latin typeface="Calibri"/>
                <a:ea typeface="Calibri"/>
                <a:cs typeface="Calibri"/>
                <a:sym typeface="Calibri"/>
              </a:rPr>
              <a:t>NULL</a:t>
            </a:r>
            <a:r>
              <a:rPr b="0" i="0" lang="fr-BE" sz="1800" u="none" cap="none" strike="noStrike">
                <a:solidFill>
                  <a:schemeClr val="dk1"/>
                </a:solidFill>
                <a:latin typeface="Calibri"/>
                <a:ea typeface="Calibri"/>
                <a:cs typeface="Calibri"/>
                <a:sym typeface="Calibri"/>
              </a:rPr>
              <a:t> ne sont pas prises en compte</a:t>
            </a:r>
            <a:endParaRPr b="0" i="0" sz="1400" u="none" cap="none" strike="noStrike">
              <a:solidFill>
                <a:srgbClr val="000000"/>
              </a:solidFill>
              <a:latin typeface="Arial"/>
              <a:ea typeface="Arial"/>
              <a:cs typeface="Arial"/>
              <a:sym typeface="Arial"/>
            </a:endParaRPr>
          </a:p>
        </p:txBody>
      </p:sp>
      <p:graphicFrame>
        <p:nvGraphicFramePr>
          <p:cNvPr id="1470" name="Google Shape;1470;p103"/>
          <p:cNvGraphicFramePr/>
          <p:nvPr/>
        </p:nvGraphicFramePr>
        <p:xfrm>
          <a:off x="1367424" y="3700581"/>
          <a:ext cx="3000000" cy="3000000"/>
        </p:xfrm>
        <a:graphic>
          <a:graphicData uri="http://schemas.openxmlformats.org/drawingml/2006/table">
            <a:tbl>
              <a:tblPr bandRow="1" firstRow="1">
                <a:noFill/>
                <a:tableStyleId>{7DA6CE6D-E62C-4898-81FA-905E92679291}</a:tableStyleId>
              </a:tblPr>
              <a:tblGrid>
                <a:gridCol w="1980450"/>
                <a:gridCol w="4392500"/>
              </a:tblGrid>
              <a:tr h="406450">
                <a:tc>
                  <a:txBody>
                    <a:bodyPr/>
                    <a:lstStyle/>
                    <a:p>
                      <a:pPr indent="0" lvl="0" marL="0" marR="0" rtl="0" algn="ctr">
                        <a:lnSpc>
                          <a:spcPct val="120000"/>
                        </a:lnSpc>
                        <a:spcBef>
                          <a:spcPts val="0"/>
                        </a:spcBef>
                        <a:spcAft>
                          <a:spcPts val="0"/>
                        </a:spcAft>
                        <a:buClr>
                          <a:schemeClr val="dk1"/>
                        </a:buClr>
                        <a:buSzPts val="1800"/>
                        <a:buFont typeface="Calibri"/>
                        <a:buNone/>
                      </a:pPr>
                      <a:r>
                        <a:rPr lang="fr-BE" sz="1800" u="none" cap="none" strike="noStrike"/>
                        <a:t>Fonction</a:t>
                      </a:r>
                      <a:endParaRPr b="1" i="0" sz="1800" u="none" cap="none" strike="noStrike">
                        <a:solidFill>
                          <a:schemeClr val="dk1"/>
                        </a:solidFill>
                        <a:latin typeface="Arial"/>
                        <a:ea typeface="Arial"/>
                        <a:cs typeface="Arial"/>
                        <a:sym typeface="Arial"/>
                      </a:endParaRPr>
                    </a:p>
                  </a:txBody>
                  <a:tcPr marT="46800" marB="46800" marR="115725" marL="115725" anchor="ctr">
                    <a:solidFill>
                      <a:schemeClr val="accent1"/>
                    </a:solidFill>
                  </a:tcPr>
                </a:tc>
                <a:tc>
                  <a:txBody>
                    <a:bodyPr/>
                    <a:lstStyle/>
                    <a:p>
                      <a:pPr indent="0" lvl="0" marL="0" marR="0" rtl="0" algn="ctr">
                        <a:lnSpc>
                          <a:spcPct val="120000"/>
                        </a:lnSpc>
                        <a:spcBef>
                          <a:spcPts val="0"/>
                        </a:spcBef>
                        <a:spcAft>
                          <a:spcPts val="0"/>
                        </a:spcAft>
                        <a:buClr>
                          <a:schemeClr val="lt1"/>
                        </a:buClr>
                        <a:buSzPts val="1800"/>
                        <a:buFont typeface="Calibri"/>
                        <a:buNone/>
                      </a:pPr>
                      <a:r>
                        <a:rPr b="1" i="0" lang="fr-BE" sz="1800" u="none" cap="none" strike="noStrike">
                          <a:solidFill>
                            <a:schemeClr val="lt1"/>
                          </a:solidFill>
                          <a:latin typeface="Calibri"/>
                          <a:ea typeface="Calibri"/>
                          <a:cs typeface="Calibri"/>
                          <a:sym typeface="Calibri"/>
                        </a:rPr>
                        <a:t>Description</a:t>
                      </a:r>
                      <a:endParaRPr b="1" i="0" sz="1800" u="none" cap="none" strike="noStrike">
                        <a:solidFill>
                          <a:schemeClr val="dk1"/>
                        </a:solidFill>
                        <a:latin typeface="Arial"/>
                        <a:ea typeface="Arial"/>
                        <a:cs typeface="Arial"/>
                        <a:sym typeface="Arial"/>
                      </a:endParaRPr>
                    </a:p>
                  </a:txBody>
                  <a:tcPr marT="46800" marB="46800" marR="115725" marL="115725" anchor="ctr">
                    <a:solidFill>
                      <a:schemeClr val="accent1"/>
                    </a:solidFill>
                  </a:tcPr>
                </a:tc>
              </a:tr>
              <a:tr h="364350">
                <a:tc>
                  <a:txBody>
                    <a:bodyPr/>
                    <a:lstStyle/>
                    <a:p>
                      <a:pPr indent="0" lvl="0" marL="0" marR="0" rtl="0" algn="ctr">
                        <a:lnSpc>
                          <a:spcPct val="120000"/>
                        </a:lnSpc>
                        <a:spcBef>
                          <a:spcPts val="0"/>
                        </a:spcBef>
                        <a:spcAft>
                          <a:spcPts val="0"/>
                        </a:spcAft>
                        <a:buClr>
                          <a:schemeClr val="dk1"/>
                        </a:buClr>
                        <a:buSzPts val="1400"/>
                        <a:buFont typeface="Calibri"/>
                        <a:buNone/>
                      </a:pPr>
                      <a:r>
                        <a:rPr b="1" i="0" lang="fr-BE" sz="1400" u="none" cap="none" strike="noStrike">
                          <a:solidFill>
                            <a:schemeClr val="dk1"/>
                          </a:solidFill>
                          <a:latin typeface="Calibri"/>
                          <a:ea typeface="Calibri"/>
                          <a:cs typeface="Calibri"/>
                          <a:sym typeface="Calibri"/>
                        </a:rPr>
                        <a:t>COUNT</a:t>
                      </a:r>
                      <a:endParaRPr sz="1400" u="none" cap="none" strike="noStrike"/>
                    </a:p>
                  </a:txBody>
                  <a:tcPr marT="46800" marB="46800" marR="115725" marL="115725" anchor="ctr">
                    <a:solidFill>
                      <a:srgbClr val="DEEAF5"/>
                    </a:solidFill>
                  </a:tcPr>
                </a:tc>
                <a:tc>
                  <a:txBody>
                    <a:bodyPr/>
                    <a:lstStyle/>
                    <a:p>
                      <a:pPr indent="0" lvl="0" marL="0" marR="0" rtl="0" algn="ctr">
                        <a:lnSpc>
                          <a:spcPct val="120000"/>
                        </a:lnSpc>
                        <a:spcBef>
                          <a:spcPts val="0"/>
                        </a:spcBef>
                        <a:spcAft>
                          <a:spcPts val="0"/>
                        </a:spcAft>
                        <a:buClr>
                          <a:schemeClr val="dk1"/>
                        </a:buClr>
                        <a:buSzPts val="1400"/>
                        <a:buFont typeface="Calibri"/>
                        <a:buNone/>
                      </a:pPr>
                      <a:r>
                        <a:rPr b="0" i="0" lang="fr-BE" sz="1400" u="none" cap="none" strike="noStrike">
                          <a:solidFill>
                            <a:schemeClr val="dk1"/>
                          </a:solidFill>
                          <a:latin typeface="Calibri"/>
                          <a:ea typeface="Calibri"/>
                          <a:cs typeface="Calibri"/>
                          <a:sym typeface="Calibri"/>
                        </a:rPr>
                        <a:t>Nombre total de valeurs contenues dans la table/colonne</a:t>
                      </a:r>
                      <a:endParaRPr b="0" i="0" sz="1400" u="none" cap="none" strike="noStrike">
                        <a:solidFill>
                          <a:schemeClr val="dk1"/>
                        </a:solidFill>
                        <a:latin typeface="Calibri"/>
                        <a:ea typeface="Calibri"/>
                        <a:cs typeface="Calibri"/>
                        <a:sym typeface="Calibri"/>
                      </a:endParaRPr>
                    </a:p>
                  </a:txBody>
                  <a:tcPr marT="46800" marB="46800" marR="115725" marL="115725" anchor="ctr">
                    <a:solidFill>
                      <a:srgbClr val="DEEAF5"/>
                    </a:solidFill>
                  </a:tcPr>
                </a:tc>
              </a:tr>
              <a:tr h="364350">
                <a:tc>
                  <a:txBody>
                    <a:bodyPr/>
                    <a:lstStyle/>
                    <a:p>
                      <a:pPr indent="0" lvl="0" marL="0" marR="0" rtl="0" algn="ctr">
                        <a:lnSpc>
                          <a:spcPct val="120000"/>
                        </a:lnSpc>
                        <a:spcBef>
                          <a:spcPts val="0"/>
                        </a:spcBef>
                        <a:spcAft>
                          <a:spcPts val="0"/>
                        </a:spcAft>
                        <a:buClr>
                          <a:schemeClr val="dk1"/>
                        </a:buClr>
                        <a:buSzPts val="1400"/>
                        <a:buFont typeface="Calibri"/>
                        <a:buNone/>
                      </a:pPr>
                      <a:r>
                        <a:rPr b="1" i="0" lang="fr-BE" sz="1400" u="none" cap="none" strike="noStrike">
                          <a:solidFill>
                            <a:schemeClr val="dk1"/>
                          </a:solidFill>
                          <a:latin typeface="Calibri"/>
                          <a:ea typeface="Calibri"/>
                          <a:cs typeface="Calibri"/>
                          <a:sym typeface="Calibri"/>
                        </a:rPr>
                        <a:t>MAX</a:t>
                      </a:r>
                      <a:endParaRPr sz="1400" u="none" cap="none" strike="noStrike"/>
                    </a:p>
                  </a:txBody>
                  <a:tcPr marT="46800" marB="46800" marR="115725" marL="115725" anchor="ctr">
                    <a:solidFill>
                      <a:srgbClr val="BED7EC"/>
                    </a:solidFill>
                  </a:tcPr>
                </a:tc>
                <a:tc>
                  <a:txBody>
                    <a:bodyPr/>
                    <a:lstStyle/>
                    <a:p>
                      <a:pPr indent="0" lvl="0" marL="0" marR="0" rtl="0" algn="ctr">
                        <a:lnSpc>
                          <a:spcPct val="120000"/>
                        </a:lnSpc>
                        <a:spcBef>
                          <a:spcPts val="0"/>
                        </a:spcBef>
                        <a:spcAft>
                          <a:spcPts val="0"/>
                        </a:spcAft>
                        <a:buClr>
                          <a:schemeClr val="dk1"/>
                        </a:buClr>
                        <a:buSzPts val="1400"/>
                        <a:buFont typeface="Calibri"/>
                        <a:buNone/>
                      </a:pPr>
                      <a:r>
                        <a:rPr lang="fr-BE" sz="1400" u="none" cap="none" strike="noStrike">
                          <a:latin typeface="Calibri"/>
                          <a:ea typeface="Calibri"/>
                          <a:cs typeface="Calibri"/>
                          <a:sym typeface="Calibri"/>
                        </a:rPr>
                        <a:t>Valeur numérique la plus élevée</a:t>
                      </a:r>
                      <a:endParaRPr b="0" i="0" sz="1400" u="none" cap="none" strike="noStrike">
                        <a:solidFill>
                          <a:schemeClr val="dk1"/>
                        </a:solidFill>
                        <a:latin typeface="Calibri"/>
                        <a:ea typeface="Calibri"/>
                        <a:cs typeface="Calibri"/>
                        <a:sym typeface="Calibri"/>
                      </a:endParaRPr>
                    </a:p>
                  </a:txBody>
                  <a:tcPr marT="46800" marB="46800" marR="115725" marL="115725" anchor="ctr">
                    <a:solidFill>
                      <a:srgbClr val="BED7EC"/>
                    </a:solidFill>
                  </a:tcPr>
                </a:tc>
              </a:tr>
              <a:tr h="365725">
                <a:tc>
                  <a:txBody>
                    <a:bodyPr/>
                    <a:lstStyle/>
                    <a:p>
                      <a:pPr indent="0" lvl="0" marL="0" marR="0" rtl="0" algn="ctr">
                        <a:lnSpc>
                          <a:spcPct val="120000"/>
                        </a:lnSpc>
                        <a:spcBef>
                          <a:spcPts val="0"/>
                        </a:spcBef>
                        <a:spcAft>
                          <a:spcPts val="0"/>
                        </a:spcAft>
                        <a:buClr>
                          <a:schemeClr val="dk1"/>
                        </a:buClr>
                        <a:buSzPts val="1400"/>
                        <a:buFont typeface="Calibri"/>
                        <a:buNone/>
                      </a:pPr>
                      <a:r>
                        <a:rPr b="1" lang="fr-BE" sz="1400" u="none" cap="none" strike="noStrike">
                          <a:latin typeface="Calibri"/>
                          <a:ea typeface="Calibri"/>
                          <a:cs typeface="Calibri"/>
                          <a:sym typeface="Calibri"/>
                        </a:rPr>
                        <a:t>MIN</a:t>
                      </a:r>
                      <a:endParaRPr b="1" i="0" sz="1400" u="none" cap="none" strike="noStrike">
                        <a:solidFill>
                          <a:schemeClr val="dk1"/>
                        </a:solidFill>
                        <a:latin typeface="Calibri"/>
                        <a:ea typeface="Calibri"/>
                        <a:cs typeface="Calibri"/>
                        <a:sym typeface="Calibri"/>
                      </a:endParaRPr>
                    </a:p>
                  </a:txBody>
                  <a:tcPr marT="46800" marB="46800" marR="115725" marL="115725" anchor="ctr">
                    <a:solidFill>
                      <a:srgbClr val="DEEAF5"/>
                    </a:solidFill>
                  </a:tcPr>
                </a:tc>
                <a:tc>
                  <a:txBody>
                    <a:bodyPr/>
                    <a:lstStyle/>
                    <a:p>
                      <a:pPr indent="0" lvl="0" marL="0" marR="0" rtl="0" algn="ctr">
                        <a:lnSpc>
                          <a:spcPct val="120000"/>
                        </a:lnSpc>
                        <a:spcBef>
                          <a:spcPts val="0"/>
                        </a:spcBef>
                        <a:spcAft>
                          <a:spcPts val="0"/>
                        </a:spcAft>
                        <a:buClr>
                          <a:schemeClr val="dk1"/>
                        </a:buClr>
                        <a:buSzPts val="1400"/>
                        <a:buFont typeface="Calibri"/>
                        <a:buNone/>
                      </a:pPr>
                      <a:r>
                        <a:rPr lang="fr-BE" sz="1400" u="none" cap="none" strike="noStrike">
                          <a:latin typeface="Calibri"/>
                          <a:ea typeface="Calibri"/>
                          <a:cs typeface="Calibri"/>
                          <a:sym typeface="Calibri"/>
                        </a:rPr>
                        <a:t>Plus petite valeur numérique dipsonible</a:t>
                      </a:r>
                      <a:endParaRPr b="0" i="0" sz="1400" u="none" cap="none" strike="noStrike">
                        <a:solidFill>
                          <a:schemeClr val="dk1"/>
                        </a:solidFill>
                        <a:latin typeface="Calibri"/>
                        <a:ea typeface="Calibri"/>
                        <a:cs typeface="Calibri"/>
                        <a:sym typeface="Calibri"/>
                      </a:endParaRPr>
                    </a:p>
                  </a:txBody>
                  <a:tcPr marT="46800" marB="46800" marR="115725" marL="115725" anchor="ctr">
                    <a:solidFill>
                      <a:srgbClr val="DEEAF5"/>
                    </a:solidFill>
                  </a:tcPr>
                </a:tc>
              </a:tr>
              <a:tr h="365725">
                <a:tc>
                  <a:txBody>
                    <a:bodyPr/>
                    <a:lstStyle/>
                    <a:p>
                      <a:pPr indent="0" lvl="0" marL="0" marR="0" rtl="0" algn="ctr">
                        <a:lnSpc>
                          <a:spcPct val="120000"/>
                        </a:lnSpc>
                        <a:spcBef>
                          <a:spcPts val="0"/>
                        </a:spcBef>
                        <a:spcAft>
                          <a:spcPts val="0"/>
                        </a:spcAft>
                        <a:buClr>
                          <a:schemeClr val="dk1"/>
                        </a:buClr>
                        <a:buSzPts val="1400"/>
                        <a:buFont typeface="Calibri"/>
                        <a:buNone/>
                      </a:pPr>
                      <a:r>
                        <a:rPr b="1" i="0" lang="fr-BE" sz="1400" u="none" cap="none" strike="noStrike">
                          <a:solidFill>
                            <a:schemeClr val="dk1"/>
                          </a:solidFill>
                          <a:latin typeface="Calibri"/>
                          <a:ea typeface="Calibri"/>
                          <a:cs typeface="Calibri"/>
                          <a:sym typeface="Calibri"/>
                        </a:rPr>
                        <a:t>SUM</a:t>
                      </a:r>
                      <a:endParaRPr sz="1400" u="none" cap="none" strike="noStrike"/>
                    </a:p>
                  </a:txBody>
                  <a:tcPr marT="46800" marB="46800" marR="115725" marL="115725" anchor="ctr">
                    <a:solidFill>
                      <a:srgbClr val="BED7EC"/>
                    </a:solidFill>
                  </a:tcPr>
                </a:tc>
                <a:tc>
                  <a:txBody>
                    <a:bodyPr/>
                    <a:lstStyle/>
                    <a:p>
                      <a:pPr indent="0" lvl="0" marL="0" marR="0" rtl="0" algn="ctr">
                        <a:lnSpc>
                          <a:spcPct val="120000"/>
                        </a:lnSpc>
                        <a:spcBef>
                          <a:spcPts val="0"/>
                        </a:spcBef>
                        <a:spcAft>
                          <a:spcPts val="0"/>
                        </a:spcAft>
                        <a:buClr>
                          <a:schemeClr val="dk1"/>
                        </a:buClr>
                        <a:buSzPts val="1400"/>
                        <a:buFont typeface="Calibri"/>
                        <a:buNone/>
                      </a:pPr>
                      <a:r>
                        <a:rPr b="0" i="0" lang="fr-BE" sz="1400" u="none" cap="none" strike="noStrike">
                          <a:solidFill>
                            <a:schemeClr val="dk1"/>
                          </a:solidFill>
                          <a:latin typeface="Calibri"/>
                          <a:ea typeface="Calibri"/>
                          <a:cs typeface="Calibri"/>
                          <a:sym typeface="Calibri"/>
                        </a:rPr>
                        <a:t>Somme de l’ensemble des valeurs de la colonne</a:t>
                      </a:r>
                      <a:endParaRPr b="0" i="0" sz="1400" u="none" cap="none" strike="noStrike">
                        <a:solidFill>
                          <a:schemeClr val="dk1"/>
                        </a:solidFill>
                        <a:latin typeface="Calibri"/>
                        <a:ea typeface="Calibri"/>
                        <a:cs typeface="Calibri"/>
                        <a:sym typeface="Calibri"/>
                      </a:endParaRPr>
                    </a:p>
                  </a:txBody>
                  <a:tcPr marT="46800" marB="46800" marR="115725" marL="115725" anchor="ctr">
                    <a:solidFill>
                      <a:srgbClr val="BED7EC"/>
                    </a:solidFill>
                  </a:tcPr>
                </a:tc>
              </a:tr>
              <a:tr h="365725">
                <a:tc>
                  <a:txBody>
                    <a:bodyPr/>
                    <a:lstStyle/>
                    <a:p>
                      <a:pPr indent="0" lvl="0" marL="0" marR="0" rtl="0" algn="ctr">
                        <a:lnSpc>
                          <a:spcPct val="120000"/>
                        </a:lnSpc>
                        <a:spcBef>
                          <a:spcPts val="0"/>
                        </a:spcBef>
                        <a:spcAft>
                          <a:spcPts val="0"/>
                        </a:spcAft>
                        <a:buClr>
                          <a:schemeClr val="dk1"/>
                        </a:buClr>
                        <a:buSzPts val="1400"/>
                        <a:buFont typeface="Calibri"/>
                        <a:buNone/>
                      </a:pPr>
                      <a:r>
                        <a:rPr b="1" i="0" lang="fr-BE" sz="1400" u="none" cap="none" strike="noStrike">
                          <a:solidFill>
                            <a:schemeClr val="dk1"/>
                          </a:solidFill>
                          <a:latin typeface="Calibri"/>
                          <a:ea typeface="Calibri"/>
                          <a:cs typeface="Calibri"/>
                          <a:sym typeface="Calibri"/>
                        </a:rPr>
                        <a:t>AVG</a:t>
                      </a:r>
                      <a:endParaRPr sz="1400" u="none" cap="none" strike="noStrike"/>
                    </a:p>
                  </a:txBody>
                  <a:tcPr marT="46800" marB="46800" marR="115725" marL="115725" anchor="ctr">
                    <a:solidFill>
                      <a:srgbClr val="DEEAF5"/>
                    </a:solidFill>
                  </a:tcPr>
                </a:tc>
                <a:tc>
                  <a:txBody>
                    <a:bodyPr/>
                    <a:lstStyle/>
                    <a:p>
                      <a:pPr indent="0" lvl="0" marL="0" marR="0" rtl="0" algn="ctr">
                        <a:lnSpc>
                          <a:spcPct val="120000"/>
                        </a:lnSpc>
                        <a:spcBef>
                          <a:spcPts val="0"/>
                        </a:spcBef>
                        <a:spcAft>
                          <a:spcPts val="0"/>
                        </a:spcAft>
                        <a:buClr>
                          <a:schemeClr val="dk1"/>
                        </a:buClr>
                        <a:buSzPts val="1400"/>
                        <a:buFont typeface="Calibri"/>
                        <a:buNone/>
                      </a:pPr>
                      <a:r>
                        <a:rPr b="0" i="0" lang="fr-BE" sz="1400" u="none" cap="none" strike="noStrike">
                          <a:solidFill>
                            <a:schemeClr val="dk1"/>
                          </a:solidFill>
                          <a:latin typeface="Calibri"/>
                          <a:ea typeface="Calibri"/>
                          <a:cs typeface="Calibri"/>
                          <a:sym typeface="Calibri"/>
                        </a:rPr>
                        <a:t>Moyenne de l’ensemble des valeurs de la colonne</a:t>
                      </a:r>
                      <a:endParaRPr b="0" i="0" sz="1400" u="none" cap="none" strike="noStrike">
                        <a:solidFill>
                          <a:schemeClr val="dk1"/>
                        </a:solidFill>
                        <a:latin typeface="Calibri"/>
                        <a:ea typeface="Calibri"/>
                        <a:cs typeface="Calibri"/>
                        <a:sym typeface="Calibri"/>
                      </a:endParaRPr>
                    </a:p>
                  </a:txBody>
                  <a:tcPr marT="46800" marB="46800" marR="115725" marL="115725" anchor="ctr">
                    <a:solidFill>
                      <a:srgbClr val="DEEAF5"/>
                    </a:solidFill>
                  </a:tcPr>
                </a:tc>
              </a:tr>
            </a:tbl>
          </a:graphicData>
        </a:graphic>
      </p:graphicFrame>
      <p:sp>
        <p:nvSpPr>
          <p:cNvPr id="1471" name="Google Shape;1471;p103"/>
          <p:cNvSpPr txBox="1"/>
          <p:nvPr/>
        </p:nvSpPr>
        <p:spPr>
          <a:xfrm>
            <a:off x="2195736" y="3084580"/>
            <a:ext cx="4715971" cy="4770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fr-BE" sz="2500" u="none" cap="none" strike="noStrike">
                <a:solidFill>
                  <a:srgbClr val="467299"/>
                </a:solidFill>
                <a:latin typeface="Calibri"/>
                <a:ea typeface="Calibri"/>
                <a:cs typeface="Calibri"/>
                <a:sym typeface="Calibri"/>
              </a:rPr>
              <a:t>Fonctions d’agrégation principales</a:t>
            </a:r>
            <a:endParaRPr b="1" i="0" sz="2500" u="none" cap="none" strike="noStrike">
              <a:solidFill>
                <a:srgbClr val="467299"/>
              </a:solidFill>
              <a:latin typeface="Calibri"/>
              <a:ea typeface="Calibri"/>
              <a:cs typeface="Calibri"/>
              <a:sym typeface="Calibri"/>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5" name="Shape 1475"/>
        <p:cNvGrpSpPr/>
        <p:nvPr/>
      </p:nvGrpSpPr>
      <p:grpSpPr>
        <a:xfrm>
          <a:off x="0" y="0"/>
          <a:ext cx="0" cy="0"/>
          <a:chOff x="0" y="0"/>
          <a:chExt cx="0" cy="0"/>
        </a:xfrm>
      </p:grpSpPr>
      <p:sp>
        <p:nvSpPr>
          <p:cNvPr id="1476" name="Google Shape;1476;p10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Les fonctions : </a:t>
            </a:r>
            <a:r>
              <a:rPr b="1" i="0" lang="fr-BE" sz="4000" u="none" cap="none" strike="noStrike">
                <a:solidFill>
                  <a:schemeClr val="dk1"/>
                </a:solidFill>
                <a:latin typeface="Calibri"/>
                <a:ea typeface="Calibri"/>
                <a:cs typeface="Calibri"/>
                <a:sym typeface="Calibri"/>
              </a:rPr>
              <a:t>COUNT</a:t>
            </a:r>
            <a:endParaRPr b="1" i="0" sz="4000" u="none" cap="none" strike="noStrike">
              <a:solidFill>
                <a:schemeClr val="dk1"/>
              </a:solidFill>
              <a:latin typeface="Calibri"/>
              <a:ea typeface="Calibri"/>
              <a:cs typeface="Calibri"/>
              <a:sym typeface="Calibri"/>
            </a:endParaRPr>
          </a:p>
        </p:txBody>
      </p:sp>
      <p:sp>
        <p:nvSpPr>
          <p:cNvPr id="1477" name="Google Shape;1477;p10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478" name="Google Shape;1478;p10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479" name="Google Shape;1479;p104"/>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480" name="Google Shape;1480;p104"/>
          <p:cNvSpPr txBox="1"/>
          <p:nvPr/>
        </p:nvSpPr>
        <p:spPr>
          <a:xfrm>
            <a:off x="478160" y="1556792"/>
            <a:ext cx="8172000" cy="1107996"/>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481" name="Google Shape;1481;p104"/>
          <p:cNvSpPr txBox="1"/>
          <p:nvPr/>
        </p:nvSpPr>
        <p:spPr>
          <a:xfrm>
            <a:off x="899592" y="1641867"/>
            <a:ext cx="2736775"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COUNT (</a:t>
            </a:r>
            <a:r>
              <a:rPr b="0" i="1" lang="fr-BE" sz="1800" u="none" cap="none" strike="noStrike">
                <a:solidFill>
                  <a:schemeClr val="dk1"/>
                </a:solidFill>
                <a:latin typeface="Calibri"/>
                <a:ea typeface="Calibri"/>
                <a:cs typeface="Calibri"/>
                <a:sym typeface="Calibri"/>
              </a:rPr>
              <a:t>*</a:t>
            </a:r>
            <a:r>
              <a:rPr b="1" i="0"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COUNT (</a:t>
            </a:r>
            <a:r>
              <a:rPr b="0" i="1" lang="fr-BE" sz="1800" u="none" cap="none" strike="noStrike">
                <a:solidFill>
                  <a:schemeClr val="dk1"/>
                </a:solidFill>
                <a:latin typeface="Calibri"/>
                <a:ea typeface="Calibri"/>
                <a:cs typeface="Calibri"/>
                <a:sym typeface="Calibri"/>
              </a:rPr>
              <a:t>colonne</a:t>
            </a:r>
            <a:r>
              <a:rPr b="1" i="0"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COUNT (DISTINCT </a:t>
            </a:r>
            <a:r>
              <a:rPr b="0" i="1" lang="fr-BE" sz="1800" u="none" cap="none" strike="noStrike">
                <a:solidFill>
                  <a:schemeClr val="dk1"/>
                </a:solidFill>
                <a:latin typeface="Calibri"/>
                <a:ea typeface="Calibri"/>
                <a:cs typeface="Calibri"/>
                <a:sym typeface="Calibri"/>
              </a:rPr>
              <a:t>colonne</a:t>
            </a:r>
            <a:r>
              <a:rPr b="1" i="0"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482" name="Google Shape;1482;p104"/>
          <p:cNvSpPr txBox="1"/>
          <p:nvPr/>
        </p:nvSpPr>
        <p:spPr>
          <a:xfrm>
            <a:off x="457200" y="2924944"/>
            <a:ext cx="8229600" cy="10801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La fonction d’agrégation </a:t>
            </a:r>
            <a:r>
              <a:rPr b="1" i="1" lang="fr-BE" sz="1600" u="none" cap="none" strike="noStrike">
                <a:solidFill>
                  <a:schemeClr val="dk1"/>
                </a:solidFill>
                <a:latin typeface="Calibri"/>
                <a:ea typeface="Calibri"/>
                <a:cs typeface="Calibri"/>
                <a:sym typeface="Calibri"/>
              </a:rPr>
              <a:t>« COUNT » </a:t>
            </a:r>
            <a:r>
              <a:rPr b="0" i="0" lang="fr-BE" sz="1600" u="none" cap="none" strike="noStrike">
                <a:solidFill>
                  <a:schemeClr val="dk1"/>
                </a:solidFill>
                <a:latin typeface="Calibri"/>
                <a:ea typeface="Calibri"/>
                <a:cs typeface="Calibri"/>
                <a:sym typeface="Calibri"/>
              </a:rPr>
              <a:t>renvoie le nombre total de valeur contenues dans la table ou la colonne à laquelle on applique la fonction. Les valeurs </a:t>
            </a:r>
            <a:r>
              <a:rPr b="1" i="1" lang="fr-BE" sz="1600" u="none" cap="none" strike="noStrike">
                <a:solidFill>
                  <a:schemeClr val="dk1"/>
                </a:solidFill>
                <a:latin typeface="Calibri"/>
                <a:ea typeface="Calibri"/>
                <a:cs typeface="Calibri"/>
                <a:sym typeface="Calibri"/>
              </a:rPr>
              <a:t>« NULL » </a:t>
            </a:r>
            <a:r>
              <a:rPr b="0" i="0" lang="fr-BE" sz="1600" u="none" cap="none" strike="noStrike">
                <a:solidFill>
                  <a:schemeClr val="dk1"/>
                </a:solidFill>
                <a:latin typeface="Calibri"/>
                <a:ea typeface="Calibri"/>
                <a:cs typeface="Calibri"/>
                <a:sym typeface="Calibri"/>
              </a:rPr>
              <a:t>ne sont prises en compte que dans l’utilisation du </a:t>
            </a:r>
            <a:r>
              <a:rPr b="1" i="1" lang="fr-BE" sz="1600" u="none" cap="none" strike="noStrike">
                <a:solidFill>
                  <a:schemeClr val="dk1"/>
                </a:solidFill>
                <a:latin typeface="Calibri"/>
                <a:ea typeface="Calibri"/>
                <a:cs typeface="Calibri"/>
                <a:sym typeface="Calibri"/>
              </a:rPr>
              <a:t>« COUNT(*)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chemeClr val="dk1"/>
              </a:buClr>
              <a:buSzPts val="1600"/>
              <a:buFont typeface="Arial"/>
              <a:buNone/>
            </a:pPr>
            <a:r>
              <a:rPr b="1" i="0" lang="fr-BE" sz="1600" u="sng" cap="none" strike="noStrike">
                <a:solidFill>
                  <a:schemeClr val="dk1"/>
                </a:solidFill>
                <a:latin typeface="Calibri"/>
                <a:ea typeface="Calibri"/>
                <a:cs typeface="Calibri"/>
                <a:sym typeface="Calibri"/>
              </a:rPr>
              <a:t>Type retourné :</a:t>
            </a:r>
            <a:r>
              <a:rPr b="0" i="0" lang="fr-BE" sz="1600" u="none" cap="none" strike="noStrike">
                <a:solidFill>
                  <a:schemeClr val="dk1"/>
                </a:solidFill>
                <a:latin typeface="Calibri"/>
                <a:ea typeface="Calibri"/>
                <a:cs typeface="Calibri"/>
                <a:sym typeface="Calibri"/>
              </a:rPr>
              <a:t> NOMBRE (INTEGER)</a:t>
            </a:r>
            <a:endParaRPr b="0" i="0" sz="1600" u="none" cap="none" strike="noStrike">
              <a:solidFill>
                <a:schemeClr val="dk1"/>
              </a:solidFill>
              <a:latin typeface="Calibri"/>
              <a:ea typeface="Calibri"/>
              <a:cs typeface="Calibri"/>
              <a:sym typeface="Calibri"/>
            </a:endParaRPr>
          </a:p>
        </p:txBody>
      </p:sp>
      <p:sp>
        <p:nvSpPr>
          <p:cNvPr id="1483" name="Google Shape;1483;p104"/>
          <p:cNvSpPr/>
          <p:nvPr/>
        </p:nvSpPr>
        <p:spPr>
          <a:xfrm>
            <a:off x="478160" y="4265220"/>
            <a:ext cx="8172000" cy="1111904"/>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84" name="Google Shape;1484;p104"/>
          <p:cNvSpPr/>
          <p:nvPr/>
        </p:nvSpPr>
        <p:spPr>
          <a:xfrm>
            <a:off x="1524000" y="5537424"/>
            <a:ext cx="5928320" cy="648072"/>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485" name="Google Shape;1485;p104"/>
          <p:cNvPicPr preferRelativeResize="0"/>
          <p:nvPr/>
        </p:nvPicPr>
        <p:blipFill rotWithShape="1">
          <a:blip r:embed="rId3">
            <a:alphaModFix/>
          </a:blip>
          <a:srcRect b="0" l="0" r="0" t="0"/>
          <a:stretch/>
        </p:blipFill>
        <p:spPr>
          <a:xfrm>
            <a:off x="1583777" y="5582568"/>
            <a:ext cx="5819775" cy="533400"/>
          </a:xfrm>
          <a:prstGeom prst="rect">
            <a:avLst/>
          </a:prstGeom>
          <a:noFill/>
          <a:ln>
            <a:noFill/>
          </a:ln>
        </p:spPr>
      </p:pic>
      <p:sp>
        <p:nvSpPr>
          <p:cNvPr id="1486" name="Google Shape;1486;p104"/>
          <p:cNvSpPr/>
          <p:nvPr/>
        </p:nvSpPr>
        <p:spPr>
          <a:xfrm>
            <a:off x="533464" y="4292529"/>
            <a:ext cx="8172000" cy="107721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C0099"/>
              </a:buClr>
              <a:buSzPts val="1600"/>
              <a:buFont typeface="Arial"/>
              <a:buNone/>
            </a:pPr>
            <a:r>
              <a:rPr b="0" i="0" lang="fr-BE" sz="1600" u="none" cap="none" strike="noStrike">
                <a:solidFill>
                  <a:srgbClr val="CC0099"/>
                </a:solidFill>
                <a:latin typeface="Consolas"/>
                <a:ea typeface="Consolas"/>
                <a:cs typeface="Consolas"/>
                <a:sym typeface="Consolas"/>
              </a:rPr>
              <a:t>SELECT</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COUNT</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AS</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'Total des lignes'</a:t>
            </a:r>
            <a:r>
              <a:rPr b="0" i="0" lang="fr-BE" sz="16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CC0099"/>
              </a:buClr>
              <a:buSzPts val="1600"/>
              <a:buFont typeface="Arial"/>
              <a:buNone/>
            </a:pPr>
            <a:r>
              <a:rPr b="0" i="0" lang="fr-BE" sz="1600" u="none" cap="none" strike="noStrike">
                <a:solidFill>
                  <a:srgbClr val="CC0099"/>
                </a:solidFill>
                <a:latin typeface="Consolas"/>
                <a:ea typeface="Consolas"/>
                <a:cs typeface="Consolas"/>
                <a:sym typeface="Consolas"/>
              </a:rPr>
              <a:t>COUNT</a:t>
            </a:r>
            <a:r>
              <a:rPr b="0" i="0" lang="fr-BE" sz="1600" u="none" cap="none" strike="noStrike">
                <a:solidFill>
                  <a:schemeClr val="dk1"/>
                </a:solidFill>
                <a:latin typeface="Consolas"/>
                <a:ea typeface="Consolas"/>
                <a:cs typeface="Consolas"/>
                <a:sym typeface="Consolas"/>
              </a:rPr>
              <a:t>(first_name) </a:t>
            </a:r>
            <a:r>
              <a:rPr b="0" i="0" lang="fr-BE" sz="1600" u="none" cap="none" strike="noStrike">
                <a:solidFill>
                  <a:srgbClr val="CC0099"/>
                </a:solidFill>
                <a:latin typeface="Consolas"/>
                <a:ea typeface="Consolas"/>
                <a:cs typeface="Consolas"/>
                <a:sym typeface="Consolas"/>
              </a:rPr>
              <a:t>AS</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'Total des prénoms'</a:t>
            </a:r>
            <a:r>
              <a:rPr b="0" i="0" lang="fr-BE" sz="16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CC0099"/>
              </a:buClr>
              <a:buSzPts val="1600"/>
              <a:buFont typeface="Arial"/>
              <a:buNone/>
            </a:pPr>
            <a:r>
              <a:rPr b="0" i="0" lang="fr-BE" sz="1600" u="none" cap="none" strike="noStrike">
                <a:solidFill>
                  <a:srgbClr val="CC0099"/>
                </a:solidFill>
                <a:latin typeface="Consolas"/>
                <a:ea typeface="Consolas"/>
                <a:cs typeface="Consolas"/>
                <a:sym typeface="Consolas"/>
              </a:rPr>
              <a:t>COUNT</a:t>
            </a:r>
            <a:r>
              <a:rPr b="0" i="0" lang="fr-BE" sz="1600" u="none" cap="none" strike="noStrike">
                <a:solidFill>
                  <a:schemeClr val="dk1"/>
                </a:solidFill>
                <a:latin typeface="Consolas"/>
                <a:ea typeface="Consolas"/>
                <a:cs typeface="Consolas"/>
                <a:sym typeface="Consolas"/>
              </a:rPr>
              <a:t>(</a:t>
            </a:r>
            <a:r>
              <a:rPr b="0" i="0" lang="fr-BE" sz="1600" u="none" cap="none" strike="noStrike">
                <a:solidFill>
                  <a:srgbClr val="CC0099"/>
                </a:solidFill>
                <a:latin typeface="Consolas"/>
                <a:ea typeface="Consolas"/>
                <a:cs typeface="Consolas"/>
                <a:sym typeface="Consolas"/>
              </a:rPr>
              <a:t>DISTINCT</a:t>
            </a:r>
            <a:r>
              <a:rPr b="0" i="0" lang="fr-BE" sz="1600" u="none" cap="none" strike="noStrike">
                <a:solidFill>
                  <a:schemeClr val="dk1"/>
                </a:solidFill>
                <a:latin typeface="Consolas"/>
                <a:ea typeface="Consolas"/>
                <a:cs typeface="Consolas"/>
                <a:sym typeface="Consolas"/>
              </a:rPr>
              <a:t> first_name) </a:t>
            </a:r>
            <a:r>
              <a:rPr b="0" i="0" lang="fr-BE" sz="1600" u="none" cap="none" strike="noStrike">
                <a:solidFill>
                  <a:srgbClr val="CC0099"/>
                </a:solidFill>
                <a:latin typeface="Consolas"/>
                <a:ea typeface="Consolas"/>
                <a:cs typeface="Consolas"/>
                <a:sym typeface="Consolas"/>
              </a:rPr>
              <a:t>AS</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'Total des prénoms sans doublons'</a:t>
            </a:r>
            <a:r>
              <a:rPr b="0" i="0" lang="fr-BE" sz="16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CC0099"/>
              </a:buClr>
              <a:buSzPts val="1600"/>
              <a:buFont typeface="Arial"/>
              <a:buNone/>
            </a:pPr>
            <a:r>
              <a:rPr b="0" i="0" lang="fr-BE" sz="1600" u="none" cap="none" strike="noStrike">
                <a:solidFill>
                  <a:srgbClr val="CC0099"/>
                </a:solidFill>
                <a:latin typeface="Consolas"/>
                <a:ea typeface="Consolas"/>
                <a:cs typeface="Consolas"/>
                <a:sym typeface="Consolas"/>
              </a:rPr>
              <a:t>FROM</a:t>
            </a:r>
            <a:r>
              <a:rPr b="0" i="0" lang="fr-BE" sz="1600" u="none" cap="none" strike="noStrike">
                <a:solidFill>
                  <a:schemeClr val="dk1"/>
                </a:solidFill>
                <a:latin typeface="Consolas"/>
                <a:ea typeface="Consolas"/>
                <a:cs typeface="Consolas"/>
                <a:sym typeface="Consolas"/>
              </a:rPr>
              <a:t> student</a:t>
            </a:r>
            <a:r>
              <a:rPr b="0" i="0" lang="fr-BE" sz="1050" u="none" cap="none" strike="noStrike">
                <a:solidFill>
                  <a:schemeClr val="dk1"/>
                </a:solidFill>
                <a:latin typeface="Consolas"/>
                <a:ea typeface="Consolas"/>
                <a:cs typeface="Consolas"/>
                <a:sym typeface="Consolas"/>
              </a:rPr>
              <a:t> </a:t>
            </a:r>
            <a:endParaRPr b="0" i="0" sz="3600" u="none" cap="none" strike="noStrike">
              <a:solidFill>
                <a:schemeClr val="dk1"/>
              </a:solidFill>
              <a:latin typeface="Consolas"/>
              <a:ea typeface="Consolas"/>
              <a:cs typeface="Consolas"/>
              <a:sym typeface="Consolas"/>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0" name="Shape 1490"/>
        <p:cNvGrpSpPr/>
        <p:nvPr/>
      </p:nvGrpSpPr>
      <p:grpSpPr>
        <a:xfrm>
          <a:off x="0" y="0"/>
          <a:ext cx="0" cy="0"/>
          <a:chOff x="0" y="0"/>
          <a:chExt cx="0" cy="0"/>
        </a:xfrm>
      </p:grpSpPr>
      <p:sp>
        <p:nvSpPr>
          <p:cNvPr id="1491" name="Google Shape;1491;p10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Les fonctions : </a:t>
            </a:r>
            <a:r>
              <a:rPr b="1" i="0" lang="fr-BE" sz="4000" u="none" cap="none" strike="noStrike">
                <a:solidFill>
                  <a:schemeClr val="dk1"/>
                </a:solidFill>
                <a:latin typeface="Calibri"/>
                <a:ea typeface="Calibri"/>
                <a:cs typeface="Calibri"/>
                <a:sym typeface="Calibri"/>
              </a:rPr>
              <a:t>MAX et MIN</a:t>
            </a:r>
            <a:endParaRPr b="1" i="0" sz="4000" u="none" cap="none" strike="noStrike">
              <a:solidFill>
                <a:schemeClr val="dk1"/>
              </a:solidFill>
              <a:latin typeface="Calibri"/>
              <a:ea typeface="Calibri"/>
              <a:cs typeface="Calibri"/>
              <a:sym typeface="Calibri"/>
            </a:endParaRPr>
          </a:p>
        </p:txBody>
      </p:sp>
      <p:sp>
        <p:nvSpPr>
          <p:cNvPr id="1492" name="Google Shape;1492;p10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493" name="Google Shape;1493;p10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494" name="Google Shape;1494;p105"/>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495" name="Google Shape;1495;p105"/>
          <p:cNvSpPr txBox="1"/>
          <p:nvPr/>
        </p:nvSpPr>
        <p:spPr>
          <a:xfrm>
            <a:off x="478160" y="1556792"/>
            <a:ext cx="8172000" cy="861774"/>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p:txBody>
      </p:sp>
      <p:sp>
        <p:nvSpPr>
          <p:cNvPr id="1496" name="Google Shape;1496;p105"/>
          <p:cNvSpPr txBox="1"/>
          <p:nvPr/>
        </p:nvSpPr>
        <p:spPr>
          <a:xfrm>
            <a:off x="899592" y="1641867"/>
            <a:ext cx="1582164"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MAX (</a:t>
            </a:r>
            <a:r>
              <a:rPr b="0" i="1" lang="fr-BE" sz="1800" u="none" cap="none" strike="noStrike">
                <a:solidFill>
                  <a:schemeClr val="dk1"/>
                </a:solidFill>
                <a:latin typeface="Calibri"/>
                <a:ea typeface="Calibri"/>
                <a:cs typeface="Calibri"/>
                <a:sym typeface="Calibri"/>
              </a:rPr>
              <a:t>colonne</a:t>
            </a:r>
            <a:r>
              <a:rPr b="1" i="0"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MIN (</a:t>
            </a:r>
            <a:r>
              <a:rPr b="0" i="1" lang="fr-BE" sz="1800" u="none" cap="none" strike="noStrike">
                <a:solidFill>
                  <a:schemeClr val="dk1"/>
                </a:solidFill>
                <a:latin typeface="Calibri"/>
                <a:ea typeface="Calibri"/>
                <a:cs typeface="Calibri"/>
                <a:sym typeface="Calibri"/>
              </a:rPr>
              <a:t>colonne</a:t>
            </a:r>
            <a:r>
              <a:rPr b="1" i="0"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497" name="Google Shape;1497;p105"/>
          <p:cNvSpPr txBox="1"/>
          <p:nvPr/>
        </p:nvSpPr>
        <p:spPr>
          <a:xfrm>
            <a:off x="457200" y="2708920"/>
            <a:ext cx="8229600" cy="10801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Les fonctions d’agrégation </a:t>
            </a:r>
            <a:r>
              <a:rPr b="1" i="1" lang="fr-BE" sz="1600" u="none" cap="none" strike="noStrike">
                <a:solidFill>
                  <a:schemeClr val="dk1"/>
                </a:solidFill>
                <a:latin typeface="Calibri"/>
                <a:ea typeface="Calibri"/>
                <a:cs typeface="Calibri"/>
                <a:sym typeface="Calibri"/>
              </a:rPr>
              <a:t>« MAX » </a:t>
            </a:r>
            <a:r>
              <a:rPr b="0" i="0" lang="fr-BE" sz="1600" u="none" cap="none" strike="noStrike">
                <a:solidFill>
                  <a:schemeClr val="dk1"/>
                </a:solidFill>
                <a:latin typeface="Calibri"/>
                <a:ea typeface="Calibri"/>
                <a:cs typeface="Calibri"/>
                <a:sym typeface="Calibri"/>
              </a:rPr>
              <a:t>et </a:t>
            </a:r>
            <a:r>
              <a:rPr b="1" i="1" lang="fr-BE" sz="1600" u="none" cap="none" strike="noStrike">
                <a:solidFill>
                  <a:schemeClr val="dk1"/>
                </a:solidFill>
                <a:latin typeface="Calibri"/>
                <a:ea typeface="Calibri"/>
                <a:cs typeface="Calibri"/>
                <a:sym typeface="Calibri"/>
              </a:rPr>
              <a:t>« MIN »</a:t>
            </a:r>
            <a:r>
              <a:rPr b="0" i="0" lang="fr-BE" sz="1600" u="none" cap="none" strike="noStrike">
                <a:solidFill>
                  <a:schemeClr val="dk1"/>
                </a:solidFill>
                <a:latin typeface="Calibri"/>
                <a:ea typeface="Calibri"/>
                <a:cs typeface="Calibri"/>
                <a:sym typeface="Calibri"/>
              </a:rPr>
              <a:t> renvoient respectivement la plus grande ou la plus petite des valeurs contenues dans une colonne donnée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chemeClr val="dk1"/>
              </a:buClr>
              <a:buSzPts val="1600"/>
              <a:buFont typeface="Arial"/>
              <a:buNone/>
            </a:pPr>
            <a:r>
              <a:rPr b="1" i="0" lang="fr-BE" sz="1600" u="sng" cap="none" strike="noStrike">
                <a:solidFill>
                  <a:schemeClr val="dk1"/>
                </a:solidFill>
                <a:latin typeface="Calibri"/>
                <a:ea typeface="Calibri"/>
                <a:cs typeface="Calibri"/>
                <a:sym typeface="Calibri"/>
              </a:rPr>
              <a:t>Type retourné :</a:t>
            </a:r>
            <a:r>
              <a:rPr b="0" i="0" lang="fr-BE" sz="1600" u="none" cap="none" strike="noStrike">
                <a:solidFill>
                  <a:schemeClr val="dk1"/>
                </a:solidFill>
                <a:latin typeface="Calibri"/>
                <a:ea typeface="Calibri"/>
                <a:cs typeface="Calibri"/>
                <a:sym typeface="Calibri"/>
              </a:rPr>
              <a:t> NOMBRE</a:t>
            </a:r>
            <a:endParaRPr b="0" i="0" sz="1400" u="none" cap="none" strike="noStrike">
              <a:solidFill>
                <a:srgbClr val="000000"/>
              </a:solidFill>
              <a:latin typeface="Arial"/>
              <a:ea typeface="Arial"/>
              <a:cs typeface="Arial"/>
              <a:sym typeface="Arial"/>
            </a:endParaRPr>
          </a:p>
        </p:txBody>
      </p:sp>
      <p:sp>
        <p:nvSpPr>
          <p:cNvPr id="1498" name="Google Shape;1498;p105"/>
          <p:cNvSpPr/>
          <p:nvPr/>
        </p:nvSpPr>
        <p:spPr>
          <a:xfrm>
            <a:off x="478160" y="4077072"/>
            <a:ext cx="8172000" cy="1201146"/>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99" name="Google Shape;1499;p105"/>
          <p:cNvSpPr/>
          <p:nvPr/>
        </p:nvSpPr>
        <p:spPr>
          <a:xfrm>
            <a:off x="1450848" y="5465416"/>
            <a:ext cx="6181361" cy="703736"/>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00" name="Google Shape;1500;p105"/>
          <p:cNvSpPr/>
          <p:nvPr/>
        </p:nvSpPr>
        <p:spPr>
          <a:xfrm>
            <a:off x="743712" y="4107812"/>
            <a:ext cx="7351775"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SELECT</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MAX</a:t>
            </a:r>
            <a:r>
              <a:rPr b="0" i="0" lang="fr-BE" sz="1600" u="none" cap="none" strike="noStrike">
                <a:solidFill>
                  <a:srgbClr val="000000"/>
                </a:solidFill>
                <a:latin typeface="Consolas"/>
                <a:ea typeface="Consolas"/>
                <a:cs typeface="Consolas"/>
                <a:sym typeface="Consolas"/>
              </a:rPr>
              <a:t>(year_result) </a:t>
            </a:r>
            <a:r>
              <a:rPr b="0" i="0" lang="fr-BE" sz="1600" u="none" cap="none" strike="noStrike">
                <a:solidFill>
                  <a:srgbClr val="CC0099"/>
                </a:solidFill>
                <a:latin typeface="Consolas"/>
                <a:ea typeface="Consolas"/>
                <a:cs typeface="Consolas"/>
                <a:sym typeface="Consolas"/>
              </a:rPr>
              <a:t>AS</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"Résultat le plus élevé"</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MIN</a:t>
            </a:r>
            <a:r>
              <a:rPr b="0" i="0" lang="fr-BE" sz="1600" u="none" cap="none" strike="noStrike">
                <a:solidFill>
                  <a:srgbClr val="000000"/>
                </a:solidFill>
                <a:latin typeface="Consolas"/>
                <a:ea typeface="Consolas"/>
                <a:cs typeface="Consolas"/>
                <a:sym typeface="Consolas"/>
              </a:rPr>
              <a:t>(year_result*5) </a:t>
            </a:r>
            <a:r>
              <a:rPr b="0" i="0" lang="fr-BE" sz="1600" u="none" cap="none" strike="noStrike">
                <a:solidFill>
                  <a:srgbClr val="CC0099"/>
                </a:solidFill>
                <a:latin typeface="Consolas"/>
                <a:ea typeface="Consolas"/>
                <a:cs typeface="Consolas"/>
                <a:sym typeface="Consolas"/>
              </a:rPr>
              <a:t>AS</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"Pourcentage le plus faible"</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MAX</a:t>
            </a:r>
            <a:r>
              <a:rPr b="0" i="0" lang="fr-BE" sz="1600" u="none" cap="none" strike="noStrike">
                <a:solidFill>
                  <a:srgbClr val="000000"/>
                </a:solidFill>
                <a:latin typeface="Consolas"/>
                <a:ea typeface="Consolas"/>
                <a:cs typeface="Consolas"/>
                <a:sym typeface="Consolas"/>
              </a:rPr>
              <a:t>(</a:t>
            </a:r>
            <a:r>
              <a:rPr b="0" i="0" lang="fr-BE" sz="1600" u="none" cap="none" strike="noStrike">
                <a:solidFill>
                  <a:srgbClr val="CC0099"/>
                </a:solidFill>
                <a:latin typeface="Consolas"/>
                <a:ea typeface="Consolas"/>
                <a:cs typeface="Consolas"/>
                <a:sym typeface="Consolas"/>
              </a:rPr>
              <a:t>CHAR_LENGTH</a:t>
            </a:r>
            <a:r>
              <a:rPr b="0" i="0" lang="fr-BE" sz="1600" u="none" cap="none" strike="noStrike">
                <a:solidFill>
                  <a:srgbClr val="000000"/>
                </a:solidFill>
                <a:latin typeface="Consolas"/>
                <a:ea typeface="Consolas"/>
                <a:cs typeface="Consolas"/>
                <a:sym typeface="Consolas"/>
              </a:rPr>
              <a:t>(last_name)) </a:t>
            </a:r>
            <a:r>
              <a:rPr b="0" i="0" lang="fr-BE" sz="1600" u="none" cap="none" strike="noStrike">
                <a:solidFill>
                  <a:srgbClr val="CC0099"/>
                </a:solidFill>
                <a:latin typeface="Consolas"/>
                <a:ea typeface="Consolas"/>
                <a:cs typeface="Consolas"/>
                <a:sym typeface="Consolas"/>
              </a:rPr>
              <a:t>AS</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"Taille du nom le plus long"</a:t>
            </a:r>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FROM</a:t>
            </a:r>
            <a:r>
              <a:rPr b="0" i="0" lang="fr-BE" sz="1600" u="none" cap="none" strike="noStrike">
                <a:solidFill>
                  <a:srgbClr val="000000"/>
                </a:solidFill>
                <a:latin typeface="Consolas"/>
                <a:ea typeface="Consolas"/>
                <a:cs typeface="Consolas"/>
                <a:sym typeface="Consolas"/>
              </a:rPr>
              <a:t> student</a:t>
            </a:r>
            <a:endParaRPr b="0" i="0" sz="1600" u="none" cap="none" strike="noStrike">
              <a:solidFill>
                <a:srgbClr val="000000"/>
              </a:solidFill>
              <a:latin typeface="Consolas"/>
              <a:ea typeface="Consolas"/>
              <a:cs typeface="Consolas"/>
              <a:sym typeface="Consolas"/>
            </a:endParaRPr>
          </a:p>
        </p:txBody>
      </p:sp>
      <p:pic>
        <p:nvPicPr>
          <p:cNvPr id="1501" name="Google Shape;1501;p105"/>
          <p:cNvPicPr preferRelativeResize="0"/>
          <p:nvPr/>
        </p:nvPicPr>
        <p:blipFill rotWithShape="1">
          <a:blip r:embed="rId3">
            <a:alphaModFix/>
          </a:blip>
          <a:srcRect b="0" l="0" r="0" t="0"/>
          <a:stretch/>
        </p:blipFill>
        <p:spPr>
          <a:xfrm>
            <a:off x="1493528" y="5562663"/>
            <a:ext cx="6096000" cy="46672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5" name="Shape 1505"/>
        <p:cNvGrpSpPr/>
        <p:nvPr/>
      </p:nvGrpSpPr>
      <p:grpSpPr>
        <a:xfrm>
          <a:off x="0" y="0"/>
          <a:ext cx="0" cy="0"/>
          <a:chOff x="0" y="0"/>
          <a:chExt cx="0" cy="0"/>
        </a:xfrm>
      </p:grpSpPr>
      <p:sp>
        <p:nvSpPr>
          <p:cNvPr id="1506" name="Google Shape;1506;p10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Les fonctions : </a:t>
            </a:r>
            <a:r>
              <a:rPr b="1" i="0" lang="fr-BE" sz="4000" u="none" cap="none" strike="noStrike">
                <a:solidFill>
                  <a:schemeClr val="dk1"/>
                </a:solidFill>
                <a:latin typeface="Calibri"/>
                <a:ea typeface="Calibri"/>
                <a:cs typeface="Calibri"/>
                <a:sym typeface="Calibri"/>
              </a:rPr>
              <a:t>SUM</a:t>
            </a:r>
            <a:endParaRPr b="1" i="0" sz="4000" u="none" cap="none" strike="noStrike">
              <a:solidFill>
                <a:schemeClr val="dk1"/>
              </a:solidFill>
              <a:latin typeface="Calibri"/>
              <a:ea typeface="Calibri"/>
              <a:cs typeface="Calibri"/>
              <a:sym typeface="Calibri"/>
            </a:endParaRPr>
          </a:p>
        </p:txBody>
      </p:sp>
      <p:sp>
        <p:nvSpPr>
          <p:cNvPr id="1507" name="Google Shape;1507;p10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508" name="Google Shape;1508;p10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509" name="Google Shape;1509;p106"/>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510" name="Google Shape;1510;p106"/>
          <p:cNvSpPr txBox="1"/>
          <p:nvPr/>
        </p:nvSpPr>
        <p:spPr>
          <a:xfrm>
            <a:off x="478160" y="1556792"/>
            <a:ext cx="8172000" cy="553998"/>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p:txBody>
      </p:sp>
      <p:sp>
        <p:nvSpPr>
          <p:cNvPr id="1511" name="Google Shape;1511;p106"/>
          <p:cNvSpPr txBox="1"/>
          <p:nvPr/>
        </p:nvSpPr>
        <p:spPr>
          <a:xfrm>
            <a:off x="899592" y="1641867"/>
            <a:ext cx="157575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SUM (</a:t>
            </a:r>
            <a:r>
              <a:rPr b="0" i="1" lang="fr-BE" sz="1800" u="none" cap="none" strike="noStrike">
                <a:solidFill>
                  <a:schemeClr val="dk1"/>
                </a:solidFill>
                <a:latin typeface="Calibri"/>
                <a:ea typeface="Calibri"/>
                <a:cs typeface="Calibri"/>
                <a:sym typeface="Calibri"/>
              </a:rPr>
              <a:t>colonne</a:t>
            </a:r>
            <a:r>
              <a:rPr b="1" i="0"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512" name="Google Shape;1512;p106"/>
          <p:cNvSpPr txBox="1"/>
          <p:nvPr/>
        </p:nvSpPr>
        <p:spPr>
          <a:xfrm>
            <a:off x="457200" y="2564904"/>
            <a:ext cx="8229600" cy="10801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La fonction </a:t>
            </a:r>
            <a:r>
              <a:rPr b="1" i="1" lang="fr-BE" sz="1600" u="none" cap="none" strike="noStrike">
                <a:solidFill>
                  <a:schemeClr val="dk1"/>
                </a:solidFill>
                <a:latin typeface="Calibri"/>
                <a:ea typeface="Calibri"/>
                <a:cs typeface="Calibri"/>
                <a:sym typeface="Calibri"/>
              </a:rPr>
              <a:t>« SUM » </a:t>
            </a:r>
            <a:r>
              <a:rPr b="0" i="0" lang="fr-BE" sz="1600" u="none" cap="none" strike="noStrike">
                <a:solidFill>
                  <a:schemeClr val="dk1"/>
                </a:solidFill>
                <a:latin typeface="Calibri"/>
                <a:ea typeface="Calibri"/>
                <a:cs typeface="Calibri"/>
                <a:sym typeface="Calibri"/>
              </a:rPr>
              <a:t>renvoie la somme des valeurs d’une colonne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chemeClr val="dk1"/>
              </a:buClr>
              <a:buSzPts val="1600"/>
              <a:buFont typeface="Arial"/>
              <a:buNone/>
            </a:pPr>
            <a:r>
              <a:rPr b="1" i="0" lang="fr-BE" sz="1600" u="sng" cap="none" strike="noStrike">
                <a:solidFill>
                  <a:schemeClr val="dk1"/>
                </a:solidFill>
                <a:latin typeface="Calibri"/>
                <a:ea typeface="Calibri"/>
                <a:cs typeface="Calibri"/>
                <a:sym typeface="Calibri"/>
              </a:rPr>
              <a:t>Type retourné :</a:t>
            </a:r>
            <a:r>
              <a:rPr b="0" i="0" lang="fr-BE" sz="1600" u="none" cap="none" strike="noStrike">
                <a:solidFill>
                  <a:schemeClr val="dk1"/>
                </a:solidFill>
                <a:latin typeface="Calibri"/>
                <a:ea typeface="Calibri"/>
                <a:cs typeface="Calibri"/>
                <a:sym typeface="Calibri"/>
              </a:rPr>
              <a:t> NOMBRE</a:t>
            </a:r>
            <a:endParaRPr b="0" i="0" sz="1400" u="none" cap="none" strike="noStrike">
              <a:solidFill>
                <a:srgbClr val="000000"/>
              </a:solidFill>
              <a:latin typeface="Arial"/>
              <a:ea typeface="Arial"/>
              <a:cs typeface="Arial"/>
              <a:sym typeface="Arial"/>
            </a:endParaRPr>
          </a:p>
        </p:txBody>
      </p:sp>
      <p:sp>
        <p:nvSpPr>
          <p:cNvPr id="1513" name="Google Shape;1513;p106"/>
          <p:cNvSpPr/>
          <p:nvPr/>
        </p:nvSpPr>
        <p:spPr>
          <a:xfrm>
            <a:off x="478160" y="3645024"/>
            <a:ext cx="8172000" cy="1147266"/>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14" name="Google Shape;1514;p106"/>
          <p:cNvSpPr/>
          <p:nvPr/>
        </p:nvSpPr>
        <p:spPr>
          <a:xfrm>
            <a:off x="2627784" y="5166730"/>
            <a:ext cx="4187543" cy="710542"/>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515" name="Google Shape;1515;p106"/>
          <p:cNvPicPr preferRelativeResize="0"/>
          <p:nvPr/>
        </p:nvPicPr>
        <p:blipFill rotWithShape="1">
          <a:blip r:embed="rId3">
            <a:alphaModFix/>
          </a:blip>
          <a:srcRect b="0" l="0" r="0" t="0"/>
          <a:stretch/>
        </p:blipFill>
        <p:spPr>
          <a:xfrm>
            <a:off x="2687967" y="5260063"/>
            <a:ext cx="4067175" cy="523875"/>
          </a:xfrm>
          <a:prstGeom prst="rect">
            <a:avLst/>
          </a:prstGeom>
          <a:noFill/>
          <a:ln>
            <a:noFill/>
          </a:ln>
        </p:spPr>
      </p:pic>
      <p:sp>
        <p:nvSpPr>
          <p:cNvPr id="1516" name="Google Shape;1516;p106"/>
          <p:cNvSpPr/>
          <p:nvPr/>
        </p:nvSpPr>
        <p:spPr>
          <a:xfrm>
            <a:off x="658368" y="3674849"/>
            <a:ext cx="7529625" cy="92333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C0099"/>
              </a:buClr>
              <a:buSzPts val="1800"/>
              <a:buFont typeface="Arial"/>
              <a:buNone/>
            </a:pPr>
            <a:r>
              <a:rPr b="0" i="0" lang="fr-BE" sz="1800" u="none" cap="none" strike="noStrike">
                <a:solidFill>
                  <a:srgbClr val="CC0099"/>
                </a:solidFill>
                <a:latin typeface="Consolas"/>
                <a:ea typeface="Consolas"/>
                <a:cs typeface="Consolas"/>
                <a:sym typeface="Consolas"/>
              </a:rPr>
              <a:t>SELECT</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SUM</a:t>
            </a:r>
            <a:r>
              <a:rPr b="0" i="0" lang="fr-BE" sz="1800" u="none" cap="none" strike="noStrike">
                <a:solidFill>
                  <a:schemeClr val="dk1"/>
                </a:solidFill>
                <a:latin typeface="Consolas"/>
                <a:ea typeface="Consolas"/>
                <a:cs typeface="Consolas"/>
                <a:sym typeface="Consolas"/>
              </a:rPr>
              <a:t>(year_result) </a:t>
            </a:r>
            <a:r>
              <a:rPr b="0" i="0" lang="fr-BE" sz="1800" u="none" cap="none" strike="noStrike">
                <a:solidFill>
                  <a:srgbClr val="CC0099"/>
                </a:solidFill>
                <a:latin typeface="Consolas"/>
                <a:ea typeface="Consolas"/>
                <a:cs typeface="Consolas"/>
                <a:sym typeface="Consolas"/>
              </a:rPr>
              <a:t>AS</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"Somme des résultats annuels"</a:t>
            </a:r>
            <a:r>
              <a:rPr b="0" i="0" lang="fr-BE" sz="18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CC0099"/>
              </a:buClr>
              <a:buSzPts val="1800"/>
              <a:buFont typeface="Arial"/>
              <a:buNone/>
            </a:pPr>
            <a:r>
              <a:rPr b="0" i="0" lang="fr-BE" sz="1800" u="none" cap="none" strike="noStrike">
                <a:solidFill>
                  <a:srgbClr val="CC0099"/>
                </a:solidFill>
                <a:latin typeface="Consolas"/>
                <a:ea typeface="Consolas"/>
                <a:cs typeface="Consolas"/>
                <a:sym typeface="Consolas"/>
              </a:rPr>
              <a:t>SUM</a:t>
            </a:r>
            <a:r>
              <a:rPr b="0" i="0" lang="fr-BE" sz="1800" u="none" cap="none" strike="noStrike">
                <a:solidFill>
                  <a:schemeClr val="dk1"/>
                </a:solidFill>
                <a:latin typeface="Consolas"/>
                <a:ea typeface="Consolas"/>
                <a:cs typeface="Consolas"/>
                <a:sym typeface="Consolas"/>
              </a:rPr>
              <a:t>(year_result)/</a:t>
            </a:r>
            <a:r>
              <a:rPr b="0" i="0" lang="fr-BE" sz="1800" u="none" cap="none" strike="noStrike">
                <a:solidFill>
                  <a:srgbClr val="CC0099"/>
                </a:solidFill>
                <a:latin typeface="Consolas"/>
                <a:ea typeface="Consolas"/>
                <a:cs typeface="Consolas"/>
                <a:sym typeface="Consolas"/>
              </a:rPr>
              <a:t>COUNT</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AS</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"Moyenne générale"</a:t>
            </a:r>
            <a:r>
              <a:rPr b="0" i="0" lang="fr-BE" sz="18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CC0099"/>
              </a:buClr>
              <a:buSzPts val="1800"/>
              <a:buFont typeface="Arial"/>
              <a:buNone/>
            </a:pPr>
            <a:r>
              <a:rPr b="0" i="0" lang="fr-BE" sz="1800" u="none" cap="none" strike="noStrike">
                <a:solidFill>
                  <a:srgbClr val="CC0099"/>
                </a:solidFill>
                <a:latin typeface="Consolas"/>
                <a:ea typeface="Consolas"/>
                <a:cs typeface="Consolas"/>
                <a:sym typeface="Consolas"/>
              </a:rPr>
              <a:t>FROM </a:t>
            </a:r>
            <a:r>
              <a:rPr b="0" i="0" lang="fr-BE" sz="1800" u="none" cap="none" strike="noStrike">
                <a:solidFill>
                  <a:schemeClr val="dk1"/>
                </a:solidFill>
                <a:latin typeface="Consolas"/>
                <a:ea typeface="Consolas"/>
                <a:cs typeface="Consolas"/>
                <a:sym typeface="Consolas"/>
              </a:rPr>
              <a:t>student</a:t>
            </a:r>
            <a:r>
              <a:rPr b="0" i="0" lang="fr-BE" sz="1100" u="none" cap="none" strike="noStrike">
                <a:solidFill>
                  <a:schemeClr val="dk1"/>
                </a:solidFill>
                <a:latin typeface="Consolas"/>
                <a:ea typeface="Consolas"/>
                <a:cs typeface="Consolas"/>
                <a:sym typeface="Consolas"/>
              </a:rPr>
              <a:t> </a:t>
            </a:r>
            <a:endParaRPr b="0" i="0" sz="4000" u="none" cap="none" strike="noStrike">
              <a:solidFill>
                <a:schemeClr val="dk1"/>
              </a:solidFill>
              <a:latin typeface="Consolas"/>
              <a:ea typeface="Consolas"/>
              <a:cs typeface="Consolas"/>
              <a:sym typeface="Consolas"/>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0" name="Shape 1520"/>
        <p:cNvGrpSpPr/>
        <p:nvPr/>
      </p:nvGrpSpPr>
      <p:grpSpPr>
        <a:xfrm>
          <a:off x="0" y="0"/>
          <a:ext cx="0" cy="0"/>
          <a:chOff x="0" y="0"/>
          <a:chExt cx="0" cy="0"/>
        </a:xfrm>
      </p:grpSpPr>
      <p:sp>
        <p:nvSpPr>
          <p:cNvPr id="1521" name="Google Shape;1521;p10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Les fonctions : </a:t>
            </a:r>
            <a:r>
              <a:rPr b="1" i="0" lang="fr-BE" sz="4000" u="none" cap="none" strike="noStrike">
                <a:solidFill>
                  <a:schemeClr val="dk1"/>
                </a:solidFill>
                <a:latin typeface="Calibri"/>
                <a:ea typeface="Calibri"/>
                <a:cs typeface="Calibri"/>
                <a:sym typeface="Calibri"/>
              </a:rPr>
              <a:t>AVG</a:t>
            </a:r>
            <a:endParaRPr b="1" i="0" sz="4000" u="none" cap="none" strike="noStrike">
              <a:solidFill>
                <a:schemeClr val="dk1"/>
              </a:solidFill>
              <a:latin typeface="Calibri"/>
              <a:ea typeface="Calibri"/>
              <a:cs typeface="Calibri"/>
              <a:sym typeface="Calibri"/>
            </a:endParaRPr>
          </a:p>
        </p:txBody>
      </p:sp>
      <p:sp>
        <p:nvSpPr>
          <p:cNvPr id="1522" name="Google Shape;1522;p10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523" name="Google Shape;1523;p10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524" name="Google Shape;1524;p107"/>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525" name="Google Shape;1525;p107"/>
          <p:cNvSpPr txBox="1"/>
          <p:nvPr/>
        </p:nvSpPr>
        <p:spPr>
          <a:xfrm>
            <a:off x="478160" y="1556792"/>
            <a:ext cx="8172000" cy="553998"/>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p:txBody>
      </p:sp>
      <p:sp>
        <p:nvSpPr>
          <p:cNvPr id="1526" name="Google Shape;1526;p107"/>
          <p:cNvSpPr txBox="1"/>
          <p:nvPr/>
        </p:nvSpPr>
        <p:spPr>
          <a:xfrm>
            <a:off x="899592" y="1641866"/>
            <a:ext cx="1672920" cy="39878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AVG (</a:t>
            </a:r>
            <a:r>
              <a:rPr b="0" i="1" lang="fr-BE" sz="1800" u="none" cap="none" strike="noStrike">
                <a:solidFill>
                  <a:schemeClr val="dk1"/>
                </a:solidFill>
                <a:latin typeface="Calibri"/>
                <a:ea typeface="Calibri"/>
                <a:cs typeface="Calibri"/>
                <a:sym typeface="Calibri"/>
              </a:rPr>
              <a:t>colonne</a:t>
            </a:r>
            <a:r>
              <a:rPr b="1" i="0"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527" name="Google Shape;1527;p107"/>
          <p:cNvSpPr txBox="1"/>
          <p:nvPr/>
        </p:nvSpPr>
        <p:spPr>
          <a:xfrm>
            <a:off x="457200" y="2564904"/>
            <a:ext cx="8229600" cy="10801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La fonction </a:t>
            </a:r>
            <a:r>
              <a:rPr b="1" i="1" lang="fr-BE" sz="1600" u="none" cap="none" strike="noStrike">
                <a:solidFill>
                  <a:schemeClr val="dk1"/>
                </a:solidFill>
                <a:latin typeface="Calibri"/>
                <a:ea typeface="Calibri"/>
                <a:cs typeface="Calibri"/>
                <a:sym typeface="Calibri"/>
              </a:rPr>
              <a:t>« AVG » </a:t>
            </a:r>
            <a:r>
              <a:rPr b="0" i="0" lang="fr-BE" sz="1600" u="none" cap="none" strike="noStrike">
                <a:solidFill>
                  <a:schemeClr val="dk1"/>
                </a:solidFill>
                <a:latin typeface="Calibri"/>
                <a:ea typeface="Calibri"/>
                <a:cs typeface="Calibri"/>
                <a:sym typeface="Calibri"/>
              </a:rPr>
              <a:t>renvoie la moyenne de l’ensemble des valeurs contenues dans une colonne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chemeClr val="dk1"/>
              </a:buClr>
              <a:buSzPts val="1600"/>
              <a:buFont typeface="Arial"/>
              <a:buNone/>
            </a:pPr>
            <a:r>
              <a:rPr b="1" i="0" lang="fr-BE" sz="1600" u="sng" cap="none" strike="noStrike">
                <a:solidFill>
                  <a:schemeClr val="dk1"/>
                </a:solidFill>
                <a:latin typeface="Calibri"/>
                <a:ea typeface="Calibri"/>
                <a:cs typeface="Calibri"/>
                <a:sym typeface="Calibri"/>
              </a:rPr>
              <a:t>Type retourné :</a:t>
            </a:r>
            <a:r>
              <a:rPr b="0" i="0" lang="fr-BE" sz="1600" u="none" cap="none" strike="noStrike">
                <a:solidFill>
                  <a:schemeClr val="dk1"/>
                </a:solidFill>
                <a:latin typeface="Calibri"/>
                <a:ea typeface="Calibri"/>
                <a:cs typeface="Calibri"/>
                <a:sym typeface="Calibri"/>
              </a:rPr>
              <a:t> NOMBRE</a:t>
            </a:r>
            <a:endParaRPr b="0" i="0" sz="1400" u="none" cap="none" strike="noStrike">
              <a:solidFill>
                <a:srgbClr val="000000"/>
              </a:solidFill>
              <a:latin typeface="Arial"/>
              <a:ea typeface="Arial"/>
              <a:cs typeface="Arial"/>
              <a:sym typeface="Arial"/>
            </a:endParaRPr>
          </a:p>
        </p:txBody>
      </p:sp>
      <p:sp>
        <p:nvSpPr>
          <p:cNvPr id="1528" name="Google Shape;1528;p107"/>
          <p:cNvSpPr/>
          <p:nvPr/>
        </p:nvSpPr>
        <p:spPr>
          <a:xfrm>
            <a:off x="478160" y="3551764"/>
            <a:ext cx="8172000" cy="1245388"/>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29" name="Google Shape;1529;p107"/>
          <p:cNvSpPr/>
          <p:nvPr/>
        </p:nvSpPr>
        <p:spPr>
          <a:xfrm>
            <a:off x="2828544" y="5321400"/>
            <a:ext cx="3214310" cy="616104"/>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530" name="Google Shape;1530;p107"/>
          <p:cNvPicPr preferRelativeResize="0"/>
          <p:nvPr/>
        </p:nvPicPr>
        <p:blipFill rotWithShape="1">
          <a:blip r:embed="rId3">
            <a:alphaModFix/>
          </a:blip>
          <a:srcRect b="0" l="0" r="0" t="0"/>
          <a:stretch/>
        </p:blipFill>
        <p:spPr>
          <a:xfrm>
            <a:off x="2954561" y="5391327"/>
            <a:ext cx="2962275" cy="476250"/>
          </a:xfrm>
          <a:prstGeom prst="rect">
            <a:avLst/>
          </a:prstGeom>
          <a:noFill/>
          <a:ln>
            <a:noFill/>
          </a:ln>
        </p:spPr>
      </p:pic>
      <p:sp>
        <p:nvSpPr>
          <p:cNvPr id="1531" name="Google Shape;1531;p107"/>
          <p:cNvSpPr/>
          <p:nvPr/>
        </p:nvSpPr>
        <p:spPr>
          <a:xfrm>
            <a:off x="631413" y="3707607"/>
            <a:ext cx="7865494" cy="92333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C0099"/>
              </a:buClr>
              <a:buSzPts val="1800"/>
              <a:buFont typeface="Arial"/>
              <a:buNone/>
            </a:pPr>
            <a:r>
              <a:rPr b="0" i="0" lang="fr-BE" sz="1800" u="none" cap="none" strike="noStrike">
                <a:solidFill>
                  <a:srgbClr val="CC0099"/>
                </a:solidFill>
                <a:latin typeface="Consolas"/>
                <a:ea typeface="Consolas"/>
                <a:cs typeface="Consolas"/>
                <a:sym typeface="Consolas"/>
              </a:rPr>
              <a:t>SELECT</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AVG</a:t>
            </a:r>
            <a:r>
              <a:rPr b="0" i="0" lang="fr-BE" sz="1800" u="none" cap="none" strike="noStrike">
                <a:solidFill>
                  <a:schemeClr val="dk1"/>
                </a:solidFill>
                <a:latin typeface="Consolas"/>
                <a:ea typeface="Consolas"/>
                <a:cs typeface="Consolas"/>
                <a:sym typeface="Consolas"/>
              </a:rPr>
              <a:t>(year_result) </a:t>
            </a:r>
            <a:r>
              <a:rPr b="0" i="0" lang="fr-BE" sz="1800" u="none" cap="none" strike="noStrike">
                <a:solidFill>
                  <a:srgbClr val="CC0099"/>
                </a:solidFill>
                <a:latin typeface="Consolas"/>
                <a:ea typeface="Consolas"/>
                <a:cs typeface="Consolas"/>
                <a:sym typeface="Consolas"/>
              </a:rPr>
              <a:t>AS</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"Moyenne générale"</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AVG</a:t>
            </a:r>
            <a:r>
              <a:rPr b="0" i="0" lang="fr-BE" sz="1800" u="none" cap="none" strike="noStrike">
                <a:solidFill>
                  <a:schemeClr val="dk1"/>
                </a:solidFill>
                <a:latin typeface="Consolas"/>
                <a:ea typeface="Consolas"/>
                <a:cs typeface="Consolas"/>
                <a:sym typeface="Consolas"/>
              </a:rPr>
              <a:t>(</a:t>
            </a:r>
            <a:r>
              <a:rPr b="0" i="0" lang="fr-BE" sz="1800" u="none" cap="none" strike="noStrike">
                <a:solidFill>
                  <a:srgbClr val="CC0099"/>
                </a:solidFill>
                <a:latin typeface="Consolas"/>
                <a:ea typeface="Consolas"/>
                <a:cs typeface="Consolas"/>
                <a:sym typeface="Consolas"/>
              </a:rPr>
              <a:t>YEAR</a:t>
            </a:r>
            <a:r>
              <a:rPr b="0" i="0" lang="fr-BE" sz="1800" u="none" cap="none" strike="noStrike">
                <a:solidFill>
                  <a:schemeClr val="dk1"/>
                </a:solidFill>
                <a:latin typeface="Consolas"/>
                <a:ea typeface="Consolas"/>
                <a:cs typeface="Consolas"/>
                <a:sym typeface="Consolas"/>
              </a:rPr>
              <a:t>(</a:t>
            </a:r>
            <a:r>
              <a:rPr b="0" i="0" lang="fr-BE" sz="1800" u="none" cap="none" strike="noStrike">
                <a:solidFill>
                  <a:srgbClr val="CC0099"/>
                </a:solidFill>
                <a:latin typeface="Consolas"/>
                <a:ea typeface="Consolas"/>
                <a:cs typeface="Consolas"/>
                <a:sym typeface="Consolas"/>
              </a:rPr>
              <a:t>CURRENT_DATE</a:t>
            </a:r>
            <a:r>
              <a:rPr b="0" i="0" lang="fr-BE" sz="1800" u="none" cap="none" strike="noStrike">
                <a:solidFill>
                  <a:schemeClr val="dk1"/>
                </a:solidFill>
                <a:latin typeface="Consolas"/>
                <a:ea typeface="Consolas"/>
                <a:cs typeface="Consolas"/>
                <a:sym typeface="Consolas"/>
              </a:rPr>
              <a:t>())-</a:t>
            </a:r>
            <a:r>
              <a:rPr b="0" i="0" lang="fr-BE" sz="1800" u="none" cap="none" strike="noStrike">
                <a:solidFill>
                  <a:srgbClr val="CC0099"/>
                </a:solidFill>
                <a:latin typeface="Consolas"/>
                <a:ea typeface="Consolas"/>
                <a:cs typeface="Consolas"/>
                <a:sym typeface="Consolas"/>
              </a:rPr>
              <a:t>YEAR</a:t>
            </a:r>
            <a:r>
              <a:rPr b="0" i="0" lang="fr-BE" sz="1800" u="none" cap="none" strike="noStrike">
                <a:solidFill>
                  <a:schemeClr val="dk1"/>
                </a:solidFill>
                <a:latin typeface="Consolas"/>
                <a:ea typeface="Consolas"/>
                <a:cs typeface="Consolas"/>
                <a:sym typeface="Consolas"/>
              </a:rPr>
              <a:t>(birth_date)) </a:t>
            </a:r>
            <a:r>
              <a:rPr b="0" i="0" lang="fr-BE" sz="1800" u="none" cap="none" strike="noStrike">
                <a:solidFill>
                  <a:srgbClr val="CC0099"/>
                </a:solidFill>
                <a:latin typeface="Consolas"/>
                <a:ea typeface="Consolas"/>
                <a:cs typeface="Consolas"/>
                <a:sym typeface="Consolas"/>
              </a:rPr>
              <a:t>AS</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"Moyenne d'âge" </a:t>
            </a:r>
            <a:endParaRPr/>
          </a:p>
          <a:p>
            <a:pPr indent="0" lvl="0" marL="0" marR="0" rtl="0" algn="l">
              <a:lnSpc>
                <a:spcPct val="100000"/>
              </a:lnSpc>
              <a:spcBef>
                <a:spcPts val="0"/>
              </a:spcBef>
              <a:spcAft>
                <a:spcPts val="0"/>
              </a:spcAft>
              <a:buClr>
                <a:srgbClr val="CC0099"/>
              </a:buClr>
              <a:buSzPts val="1800"/>
              <a:buFont typeface="Arial"/>
              <a:buNone/>
            </a:pPr>
            <a:r>
              <a:rPr b="0" i="0" lang="fr-BE" sz="1800" u="none" cap="none" strike="noStrike">
                <a:solidFill>
                  <a:srgbClr val="CC0099"/>
                </a:solidFill>
                <a:latin typeface="Consolas"/>
                <a:ea typeface="Consolas"/>
                <a:cs typeface="Consolas"/>
                <a:sym typeface="Consolas"/>
              </a:rPr>
              <a:t>FROM</a:t>
            </a:r>
            <a:r>
              <a:rPr b="0" i="0" lang="fr-BE" sz="1800" u="none" cap="none" strike="noStrike">
                <a:solidFill>
                  <a:schemeClr val="dk1"/>
                </a:solidFill>
                <a:latin typeface="Consolas"/>
                <a:ea typeface="Consolas"/>
                <a:cs typeface="Consolas"/>
                <a:sym typeface="Consolas"/>
              </a:rPr>
              <a:t> student</a:t>
            </a:r>
            <a:r>
              <a:rPr b="0" i="0" lang="fr-BE" sz="1100" u="none" cap="none" strike="noStrike">
                <a:solidFill>
                  <a:schemeClr val="dk1"/>
                </a:solidFill>
                <a:latin typeface="Consolas"/>
                <a:ea typeface="Consolas"/>
                <a:cs typeface="Consolas"/>
                <a:sym typeface="Consolas"/>
              </a:rPr>
              <a:t> </a:t>
            </a:r>
            <a:endParaRPr b="0" i="0" sz="4000" u="none" cap="none" strike="noStrike">
              <a:solidFill>
                <a:schemeClr val="dk1"/>
              </a:solidFill>
              <a:latin typeface="Consolas"/>
              <a:ea typeface="Consolas"/>
              <a:cs typeface="Consolas"/>
              <a:sym typeface="Consolas"/>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5" name="Shape 1535"/>
        <p:cNvGrpSpPr/>
        <p:nvPr/>
      </p:nvGrpSpPr>
      <p:grpSpPr>
        <a:xfrm>
          <a:off x="0" y="0"/>
          <a:ext cx="0" cy="0"/>
          <a:chOff x="0" y="0"/>
          <a:chExt cx="0" cy="0"/>
        </a:xfrm>
      </p:grpSpPr>
      <p:sp>
        <p:nvSpPr>
          <p:cNvPr id="1536" name="Google Shape;1536;p10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Les fonctions : </a:t>
            </a:r>
            <a:r>
              <a:rPr b="1" i="0" lang="fr-BE" sz="4000" u="none" cap="none" strike="noStrike">
                <a:solidFill>
                  <a:schemeClr val="dk1"/>
                </a:solidFill>
                <a:latin typeface="Calibri"/>
                <a:ea typeface="Calibri"/>
                <a:cs typeface="Calibri"/>
                <a:sym typeface="Calibri"/>
              </a:rPr>
              <a:t>CASE</a:t>
            </a:r>
            <a:endParaRPr b="1" i="0" sz="4000" u="none" cap="none" strike="noStrike">
              <a:solidFill>
                <a:schemeClr val="dk1"/>
              </a:solidFill>
              <a:latin typeface="Calibri"/>
              <a:ea typeface="Calibri"/>
              <a:cs typeface="Calibri"/>
              <a:sym typeface="Calibri"/>
            </a:endParaRPr>
          </a:p>
        </p:txBody>
      </p:sp>
      <p:sp>
        <p:nvSpPr>
          <p:cNvPr id="1537" name="Google Shape;1537;p10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538" name="Google Shape;1538;p10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539" name="Google Shape;1539;p108"/>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540" name="Google Shape;1540;p108"/>
          <p:cNvSpPr txBox="1"/>
          <p:nvPr/>
        </p:nvSpPr>
        <p:spPr>
          <a:xfrm>
            <a:off x="478160" y="1556792"/>
            <a:ext cx="8172000" cy="2185214"/>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dk1"/>
              </a:solidFill>
              <a:latin typeface="Calibri"/>
              <a:ea typeface="Calibri"/>
              <a:cs typeface="Calibri"/>
              <a:sym typeface="Calibri"/>
            </a:endParaRPr>
          </a:p>
        </p:txBody>
      </p:sp>
      <p:sp>
        <p:nvSpPr>
          <p:cNvPr id="1541" name="Google Shape;1541;p108"/>
          <p:cNvSpPr txBox="1"/>
          <p:nvPr/>
        </p:nvSpPr>
        <p:spPr>
          <a:xfrm>
            <a:off x="899592" y="1641867"/>
            <a:ext cx="3639201" cy="2031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CASE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     WHEN </a:t>
            </a:r>
            <a:r>
              <a:rPr b="0" i="1" lang="fr-BE" sz="1800" u="none" cap="none" strike="noStrike">
                <a:solidFill>
                  <a:schemeClr val="dk1"/>
                </a:solidFill>
                <a:latin typeface="Calibri"/>
                <a:ea typeface="Calibri"/>
                <a:cs typeface="Calibri"/>
                <a:sym typeface="Calibri"/>
              </a:rPr>
              <a:t>expression1</a:t>
            </a:r>
            <a:r>
              <a:rPr b="1" i="0" lang="fr-BE" sz="1800" u="none" cap="none" strike="noStrike">
                <a:solidFill>
                  <a:schemeClr val="dk1"/>
                </a:solidFill>
                <a:latin typeface="Calibri"/>
                <a:ea typeface="Calibri"/>
                <a:cs typeface="Calibri"/>
                <a:sym typeface="Calibri"/>
              </a:rPr>
              <a:t> THEN </a:t>
            </a:r>
            <a:r>
              <a:rPr b="0" i="1" lang="fr-BE" sz="1800" u="none" cap="none" strike="noStrike">
                <a:solidFill>
                  <a:schemeClr val="dk1"/>
                </a:solidFill>
                <a:latin typeface="Calibri"/>
                <a:ea typeface="Calibri"/>
                <a:cs typeface="Calibri"/>
                <a:sym typeface="Calibri"/>
              </a:rPr>
              <a:t>valeur1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     WHEN </a:t>
            </a:r>
            <a:r>
              <a:rPr b="0" i="1" lang="fr-BE" sz="1800" u="none" cap="none" strike="noStrike">
                <a:solidFill>
                  <a:schemeClr val="dk1"/>
                </a:solidFill>
                <a:latin typeface="Calibri"/>
                <a:ea typeface="Calibri"/>
                <a:cs typeface="Calibri"/>
                <a:sym typeface="Calibri"/>
              </a:rPr>
              <a:t>expression2</a:t>
            </a:r>
            <a:r>
              <a:rPr b="1" i="0" lang="fr-BE" sz="1800" u="none" cap="none" strike="noStrike">
                <a:solidFill>
                  <a:schemeClr val="dk1"/>
                </a:solidFill>
                <a:latin typeface="Calibri"/>
                <a:ea typeface="Calibri"/>
                <a:cs typeface="Calibri"/>
                <a:sym typeface="Calibri"/>
              </a:rPr>
              <a:t> THEN </a:t>
            </a:r>
            <a:r>
              <a:rPr b="0" i="1" lang="fr-BE" sz="1800" u="none" cap="none" strike="noStrike">
                <a:solidFill>
                  <a:schemeClr val="dk1"/>
                </a:solidFill>
                <a:latin typeface="Calibri"/>
                <a:ea typeface="Calibri"/>
                <a:cs typeface="Calibri"/>
                <a:sym typeface="Calibri"/>
              </a:rPr>
              <a:t>valeur2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     WHEN </a:t>
            </a:r>
            <a:r>
              <a:rPr b="0" i="1" lang="fr-BE" sz="1800" u="none" cap="none" strike="noStrike">
                <a:solidFill>
                  <a:schemeClr val="dk1"/>
                </a:solidFill>
                <a:latin typeface="Calibri"/>
                <a:ea typeface="Calibri"/>
                <a:cs typeface="Calibri"/>
                <a:sym typeface="Calibri"/>
              </a:rPr>
              <a:t>expressionN</a:t>
            </a:r>
            <a:r>
              <a:rPr b="1" i="0" lang="fr-BE" sz="1800" u="none" cap="none" strike="noStrike">
                <a:solidFill>
                  <a:schemeClr val="dk1"/>
                </a:solidFill>
                <a:latin typeface="Calibri"/>
                <a:ea typeface="Calibri"/>
                <a:cs typeface="Calibri"/>
                <a:sym typeface="Calibri"/>
              </a:rPr>
              <a:t> THEN </a:t>
            </a:r>
            <a:r>
              <a:rPr b="0" i="1" lang="fr-BE" sz="1800" u="none" cap="none" strike="noStrike">
                <a:solidFill>
                  <a:schemeClr val="dk1"/>
                </a:solidFill>
                <a:latin typeface="Calibri"/>
                <a:ea typeface="Calibri"/>
                <a:cs typeface="Calibri"/>
                <a:sym typeface="Calibri"/>
              </a:rPr>
              <a:t>valeurN</a:t>
            </a:r>
            <a:endParaRPr b="0" i="1"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     ELSE </a:t>
            </a:r>
            <a:r>
              <a:rPr b="0" i="1" lang="fr-BE" sz="1800" u="none" cap="none" strike="noStrike">
                <a:solidFill>
                  <a:schemeClr val="dk1"/>
                </a:solidFill>
                <a:latin typeface="Calibri"/>
                <a:ea typeface="Calibri"/>
                <a:cs typeface="Calibri"/>
                <a:sym typeface="Calibri"/>
              </a:rPr>
              <a:t>valeur_par_défaut</a:t>
            </a:r>
            <a:endParaRPr b="0" i="1"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END</a:t>
            </a:r>
            <a:endParaRPr b="0" i="0" sz="1400" u="none" cap="none" strike="noStrike">
              <a:solidFill>
                <a:srgbClr val="000000"/>
              </a:solidFill>
              <a:latin typeface="Arial"/>
              <a:ea typeface="Arial"/>
              <a:cs typeface="Arial"/>
              <a:sym typeface="Arial"/>
            </a:endParaRPr>
          </a:p>
        </p:txBody>
      </p:sp>
      <p:sp>
        <p:nvSpPr>
          <p:cNvPr id="1542" name="Google Shape;1542;p108"/>
          <p:cNvSpPr txBox="1"/>
          <p:nvPr/>
        </p:nvSpPr>
        <p:spPr>
          <a:xfrm>
            <a:off x="457200" y="4005064"/>
            <a:ext cx="8229600" cy="223224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600"/>
              <a:buFont typeface="Arial"/>
              <a:buChar char="•"/>
            </a:pPr>
            <a:r>
              <a:rPr b="1" i="1" lang="fr-BE" sz="1600" u="none" cap="none" strike="noStrike">
                <a:solidFill>
                  <a:schemeClr val="dk1"/>
                </a:solidFill>
                <a:latin typeface="Calibri"/>
                <a:ea typeface="Calibri"/>
                <a:cs typeface="Calibri"/>
                <a:sym typeface="Calibri"/>
              </a:rPr>
              <a:t>L’instruction « CASE » </a:t>
            </a:r>
            <a:r>
              <a:rPr b="0" i="0" lang="fr-BE" sz="1600" u="none" cap="none" strike="noStrike">
                <a:solidFill>
                  <a:schemeClr val="dk1"/>
                </a:solidFill>
                <a:latin typeface="Calibri"/>
                <a:ea typeface="Calibri"/>
                <a:cs typeface="Calibri"/>
                <a:sym typeface="Calibri"/>
              </a:rPr>
              <a:t>peut être utilisée afin de modifier l’affichage des éléments d’une colonne selon ce que l’on souhaite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50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Dès qu’une expression contenue dans l’une des clauses </a:t>
            </a:r>
            <a:r>
              <a:rPr b="1" i="1" lang="fr-BE" sz="1600" u="none" cap="none" strike="noStrike">
                <a:solidFill>
                  <a:schemeClr val="dk1"/>
                </a:solidFill>
                <a:latin typeface="Calibri"/>
                <a:ea typeface="Calibri"/>
                <a:cs typeface="Calibri"/>
                <a:sym typeface="Calibri"/>
              </a:rPr>
              <a:t>« WHEN » </a:t>
            </a:r>
            <a:r>
              <a:rPr b="0" i="0" lang="fr-BE" sz="1600" u="none" cap="none" strike="noStrike">
                <a:solidFill>
                  <a:schemeClr val="dk1"/>
                </a:solidFill>
                <a:latin typeface="Calibri"/>
                <a:ea typeface="Calibri"/>
                <a:cs typeface="Calibri"/>
                <a:sym typeface="Calibri"/>
              </a:rPr>
              <a:t>est évaluée à </a:t>
            </a:r>
            <a:r>
              <a:rPr b="1" i="1" lang="fr-BE" sz="1600" u="none" cap="none" strike="noStrike">
                <a:solidFill>
                  <a:schemeClr val="dk1"/>
                </a:solidFill>
                <a:latin typeface="Calibri"/>
                <a:ea typeface="Calibri"/>
                <a:cs typeface="Calibri"/>
                <a:sym typeface="Calibri"/>
              </a:rPr>
              <a:t>« TRUE »</a:t>
            </a:r>
            <a:r>
              <a:rPr b="0" i="0" lang="fr-BE" sz="1600" u="none" cap="none" strike="noStrike">
                <a:solidFill>
                  <a:schemeClr val="dk1"/>
                </a:solidFill>
                <a:latin typeface="Calibri"/>
                <a:ea typeface="Calibri"/>
                <a:cs typeface="Calibri"/>
                <a:sym typeface="Calibri"/>
              </a:rPr>
              <a:t>, la valeur contenue après la clause </a:t>
            </a:r>
            <a:r>
              <a:rPr b="1" i="1" lang="fr-BE" sz="1600" u="none" cap="none" strike="noStrike">
                <a:solidFill>
                  <a:schemeClr val="dk1"/>
                </a:solidFill>
                <a:latin typeface="Calibri"/>
                <a:ea typeface="Calibri"/>
                <a:cs typeface="Calibri"/>
                <a:sym typeface="Calibri"/>
              </a:rPr>
              <a:t>« THEN » </a:t>
            </a:r>
            <a:r>
              <a:rPr b="0" i="0" lang="fr-BE" sz="1600" u="none" cap="none" strike="noStrike">
                <a:solidFill>
                  <a:schemeClr val="dk1"/>
                </a:solidFill>
                <a:latin typeface="Calibri"/>
                <a:ea typeface="Calibri"/>
                <a:cs typeface="Calibri"/>
                <a:sym typeface="Calibri"/>
              </a:rPr>
              <a:t>est affichée dans la colonne et </a:t>
            </a:r>
            <a:r>
              <a:rPr b="1" i="1" lang="fr-BE" sz="1600" u="none" cap="none" strike="noStrike">
                <a:solidFill>
                  <a:schemeClr val="dk1"/>
                </a:solidFill>
                <a:latin typeface="Calibri"/>
                <a:ea typeface="Calibri"/>
                <a:cs typeface="Calibri"/>
                <a:sym typeface="Calibri"/>
              </a:rPr>
              <a:t>l’instruction « CASE » se termine</a:t>
            </a:r>
            <a:r>
              <a:rPr b="0" i="0" lang="fr-BE" sz="1600" u="none" cap="none" strike="noStrike">
                <a:solidFill>
                  <a:schemeClr val="dk1"/>
                </a:solidFill>
                <a:latin typeface="Calibri"/>
                <a:ea typeface="Calibri"/>
                <a:cs typeface="Calibri"/>
                <a:sym typeface="Calibri"/>
              </a:rPr>
              <a:t> et est réévaluée en totalité pour la ligne suivante</a:t>
            </a:r>
            <a:endParaRPr b="0" i="0" sz="1600" u="none" cap="none" strike="noStrike">
              <a:solidFill>
                <a:schemeClr val="dk1"/>
              </a:solidFill>
              <a:latin typeface="Calibri"/>
              <a:ea typeface="Calibri"/>
              <a:cs typeface="Calibri"/>
              <a:sym typeface="Calibri"/>
            </a:endParaRPr>
          </a:p>
          <a:p>
            <a:pPr indent="-342900" lvl="0" marL="342900" marR="0" rtl="0" algn="l">
              <a:lnSpc>
                <a:spcPct val="100000"/>
              </a:lnSpc>
              <a:spcBef>
                <a:spcPts val="150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Si aucune des expressions évaluées après les clauses </a:t>
            </a:r>
            <a:r>
              <a:rPr b="1" i="1" lang="fr-BE" sz="1600" u="none" cap="none" strike="noStrike">
                <a:solidFill>
                  <a:schemeClr val="dk1"/>
                </a:solidFill>
                <a:latin typeface="Calibri"/>
                <a:ea typeface="Calibri"/>
                <a:cs typeface="Calibri"/>
                <a:sym typeface="Calibri"/>
              </a:rPr>
              <a:t>« WHEN » </a:t>
            </a:r>
            <a:r>
              <a:rPr b="0" i="0" lang="fr-BE" sz="1600" u="none" cap="none" strike="noStrike">
                <a:solidFill>
                  <a:schemeClr val="dk1"/>
                </a:solidFill>
                <a:latin typeface="Calibri"/>
                <a:ea typeface="Calibri"/>
                <a:cs typeface="Calibri"/>
                <a:sym typeface="Calibri"/>
              </a:rPr>
              <a:t>n’est validée, la valeur affichée dans la colonne correspond à la valeur présentée dans la clause </a:t>
            </a:r>
            <a:r>
              <a:rPr b="1" i="1" lang="fr-BE" sz="1600" u="none" cap="none" strike="noStrike">
                <a:solidFill>
                  <a:schemeClr val="dk1"/>
                </a:solidFill>
                <a:latin typeface="Calibri"/>
                <a:ea typeface="Calibri"/>
                <a:cs typeface="Calibri"/>
                <a:sym typeface="Calibri"/>
              </a:rPr>
              <a:t>« ELSE »</a:t>
            </a:r>
            <a:endParaRPr b="1" i="1" sz="1600" u="none" cap="none" strike="noStrike">
              <a:solidFill>
                <a:schemeClr val="dk1"/>
              </a:solidFill>
              <a:latin typeface="Calibri"/>
              <a:ea typeface="Calibri"/>
              <a:cs typeface="Calibri"/>
              <a:sym typeface="Calibri"/>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6" name="Shape 1546"/>
        <p:cNvGrpSpPr/>
        <p:nvPr/>
      </p:nvGrpSpPr>
      <p:grpSpPr>
        <a:xfrm>
          <a:off x="0" y="0"/>
          <a:ext cx="0" cy="0"/>
          <a:chOff x="0" y="0"/>
          <a:chExt cx="0" cy="0"/>
        </a:xfrm>
      </p:grpSpPr>
      <p:sp>
        <p:nvSpPr>
          <p:cNvPr id="1547" name="Google Shape;1547;p10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Les fonctions : CASE</a:t>
            </a:r>
            <a:endParaRPr b="0" i="0" sz="4000" u="none" cap="none" strike="noStrike">
              <a:solidFill>
                <a:schemeClr val="dk1"/>
              </a:solidFill>
              <a:latin typeface="Calibri"/>
              <a:ea typeface="Calibri"/>
              <a:cs typeface="Calibri"/>
              <a:sym typeface="Calibri"/>
            </a:endParaRPr>
          </a:p>
        </p:txBody>
      </p:sp>
      <p:sp>
        <p:nvSpPr>
          <p:cNvPr id="1548" name="Google Shape;1548;p10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549" name="Google Shape;1549;p10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550" name="Google Shape;1550;p109"/>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551" name="Google Shape;1551;p109"/>
          <p:cNvSpPr/>
          <p:nvPr/>
        </p:nvSpPr>
        <p:spPr>
          <a:xfrm>
            <a:off x="478160" y="1556792"/>
            <a:ext cx="8172000" cy="2800768"/>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52" name="Google Shape;1552;p109"/>
          <p:cNvSpPr/>
          <p:nvPr/>
        </p:nvSpPr>
        <p:spPr>
          <a:xfrm>
            <a:off x="2596896" y="4685994"/>
            <a:ext cx="4178619" cy="1683265"/>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553" name="Google Shape;1553;p109"/>
          <p:cNvPicPr preferRelativeResize="0"/>
          <p:nvPr/>
        </p:nvPicPr>
        <p:blipFill rotWithShape="1">
          <a:blip r:embed="rId3">
            <a:alphaModFix/>
          </a:blip>
          <a:srcRect b="0" l="0" r="0" t="0"/>
          <a:stretch/>
        </p:blipFill>
        <p:spPr>
          <a:xfrm>
            <a:off x="2657856" y="4773312"/>
            <a:ext cx="4081082" cy="1456320"/>
          </a:xfrm>
          <a:prstGeom prst="rect">
            <a:avLst/>
          </a:prstGeom>
          <a:noFill/>
          <a:ln>
            <a:noFill/>
          </a:ln>
        </p:spPr>
      </p:pic>
      <p:sp>
        <p:nvSpPr>
          <p:cNvPr id="1554" name="Google Shape;1554;p109"/>
          <p:cNvSpPr/>
          <p:nvPr/>
        </p:nvSpPr>
        <p:spPr>
          <a:xfrm>
            <a:off x="652336" y="1529278"/>
            <a:ext cx="6723824" cy="28007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SELECT</a:t>
            </a:r>
            <a:r>
              <a:rPr b="0" i="0" lang="fr-BE" sz="1600" u="none" cap="none" strike="noStrike">
                <a:solidFill>
                  <a:srgbClr val="000000"/>
                </a:solidFill>
                <a:latin typeface="Consolas"/>
                <a:ea typeface="Consolas"/>
                <a:cs typeface="Consolas"/>
                <a:sym typeface="Consolas"/>
              </a:rPr>
              <a:t> last_name, first_name, year_result, </a:t>
            </a:r>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CASE</a:t>
            </a:r>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    WHEN</a:t>
            </a:r>
            <a:r>
              <a:rPr b="0" i="0" lang="fr-BE" sz="1600" u="none" cap="none" strike="noStrike">
                <a:solidFill>
                  <a:srgbClr val="000000"/>
                </a:solidFill>
                <a:latin typeface="Consolas"/>
                <a:ea typeface="Consolas"/>
                <a:cs typeface="Consolas"/>
                <a:sym typeface="Consolas"/>
              </a:rPr>
              <a:t> year_result </a:t>
            </a:r>
            <a:r>
              <a:rPr b="0" i="0" lang="fr-BE" sz="1600" u="none" cap="none" strike="noStrike">
                <a:solidFill>
                  <a:srgbClr val="CC0099"/>
                </a:solidFill>
                <a:latin typeface="Consolas"/>
                <a:ea typeface="Consolas"/>
                <a:cs typeface="Consolas"/>
                <a:sym typeface="Consolas"/>
              </a:rPr>
              <a:t>BETWEEN</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00B050"/>
                </a:solidFill>
                <a:latin typeface="Consolas"/>
                <a:ea typeface="Consolas"/>
                <a:cs typeface="Consolas"/>
                <a:sym typeface="Consolas"/>
              </a:rPr>
              <a:t>18</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AND</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00B050"/>
                </a:solidFill>
                <a:latin typeface="Consolas"/>
                <a:ea typeface="Consolas"/>
                <a:cs typeface="Consolas"/>
                <a:sym typeface="Consolas"/>
              </a:rPr>
              <a:t>20</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THEN</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'Excellent'</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WHEN</a:t>
            </a:r>
            <a:r>
              <a:rPr b="0" i="0" lang="fr-BE" sz="1600" u="none" cap="none" strike="noStrike">
                <a:solidFill>
                  <a:srgbClr val="000000"/>
                </a:solidFill>
                <a:latin typeface="Consolas"/>
                <a:ea typeface="Consolas"/>
                <a:cs typeface="Consolas"/>
                <a:sym typeface="Consolas"/>
              </a:rPr>
              <a:t> year_result </a:t>
            </a:r>
            <a:r>
              <a:rPr b="0" i="0" lang="fr-BE" sz="1600" u="none" cap="none" strike="noStrike">
                <a:solidFill>
                  <a:srgbClr val="CC0099"/>
                </a:solidFill>
                <a:latin typeface="Consolas"/>
                <a:ea typeface="Consolas"/>
                <a:cs typeface="Consolas"/>
                <a:sym typeface="Consolas"/>
              </a:rPr>
              <a:t>BETWEEN</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00B050"/>
                </a:solidFill>
                <a:latin typeface="Consolas"/>
                <a:ea typeface="Consolas"/>
                <a:cs typeface="Consolas"/>
                <a:sym typeface="Consolas"/>
              </a:rPr>
              <a:t>16</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AND</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00B050"/>
                </a:solidFill>
                <a:latin typeface="Consolas"/>
                <a:ea typeface="Consolas"/>
                <a:cs typeface="Consolas"/>
                <a:sym typeface="Consolas"/>
              </a:rPr>
              <a:t>17</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THEN</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'Très bien'</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WHEN</a:t>
            </a:r>
            <a:r>
              <a:rPr b="0" i="0" lang="fr-BE" sz="1600" u="none" cap="none" strike="noStrike">
                <a:solidFill>
                  <a:srgbClr val="000000"/>
                </a:solidFill>
                <a:latin typeface="Consolas"/>
                <a:ea typeface="Consolas"/>
                <a:cs typeface="Consolas"/>
                <a:sym typeface="Consolas"/>
              </a:rPr>
              <a:t> year_result </a:t>
            </a:r>
            <a:r>
              <a:rPr b="0" i="0" lang="fr-BE" sz="1600" u="none" cap="none" strike="noStrike">
                <a:solidFill>
                  <a:srgbClr val="CC0099"/>
                </a:solidFill>
                <a:latin typeface="Consolas"/>
                <a:ea typeface="Consolas"/>
                <a:cs typeface="Consolas"/>
                <a:sym typeface="Consolas"/>
              </a:rPr>
              <a:t>BETWEEN</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00B050"/>
                </a:solidFill>
                <a:latin typeface="Consolas"/>
                <a:ea typeface="Consolas"/>
                <a:cs typeface="Consolas"/>
                <a:sym typeface="Consolas"/>
              </a:rPr>
              <a:t>14</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AND</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00B050"/>
                </a:solidFill>
                <a:latin typeface="Consolas"/>
                <a:ea typeface="Consolas"/>
                <a:cs typeface="Consolas"/>
                <a:sym typeface="Consolas"/>
              </a:rPr>
              <a:t>15</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THEN</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'Bien'</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WHEN</a:t>
            </a:r>
            <a:r>
              <a:rPr b="0" i="0" lang="fr-BE" sz="1600" u="none" cap="none" strike="noStrike">
                <a:solidFill>
                  <a:srgbClr val="000000"/>
                </a:solidFill>
                <a:latin typeface="Consolas"/>
                <a:ea typeface="Consolas"/>
                <a:cs typeface="Consolas"/>
                <a:sym typeface="Consolas"/>
              </a:rPr>
              <a:t> year_result </a:t>
            </a:r>
            <a:r>
              <a:rPr b="0" i="0" lang="fr-BE" sz="1600" u="none" cap="none" strike="noStrike">
                <a:solidFill>
                  <a:srgbClr val="CC0099"/>
                </a:solidFill>
                <a:latin typeface="Consolas"/>
                <a:ea typeface="Consolas"/>
                <a:cs typeface="Consolas"/>
                <a:sym typeface="Consolas"/>
              </a:rPr>
              <a:t>BETWEEN</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00B050"/>
                </a:solidFill>
                <a:latin typeface="Consolas"/>
                <a:ea typeface="Consolas"/>
                <a:cs typeface="Consolas"/>
                <a:sym typeface="Consolas"/>
              </a:rPr>
              <a:t>12</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AND</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00B050"/>
                </a:solidFill>
                <a:latin typeface="Consolas"/>
                <a:ea typeface="Consolas"/>
                <a:cs typeface="Consolas"/>
                <a:sym typeface="Consolas"/>
              </a:rPr>
              <a:t>13</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THEN</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'Suffisant'</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WHEN</a:t>
            </a:r>
            <a:r>
              <a:rPr b="0" i="0" lang="fr-BE" sz="1600" u="none" cap="none" strike="noStrike">
                <a:solidFill>
                  <a:srgbClr val="000000"/>
                </a:solidFill>
                <a:latin typeface="Consolas"/>
                <a:ea typeface="Consolas"/>
                <a:cs typeface="Consolas"/>
                <a:sym typeface="Consolas"/>
              </a:rPr>
              <a:t> year_result </a:t>
            </a:r>
            <a:r>
              <a:rPr b="0" i="0" lang="fr-BE" sz="1600" u="none" cap="none" strike="noStrike">
                <a:solidFill>
                  <a:srgbClr val="CC0099"/>
                </a:solidFill>
                <a:latin typeface="Consolas"/>
                <a:ea typeface="Consolas"/>
                <a:cs typeface="Consolas"/>
                <a:sym typeface="Consolas"/>
              </a:rPr>
              <a:t>BETWEEN</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00B050"/>
                </a:solidFill>
                <a:latin typeface="Consolas"/>
                <a:ea typeface="Consolas"/>
                <a:cs typeface="Consolas"/>
                <a:sym typeface="Consolas"/>
              </a:rPr>
              <a:t>10</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AND</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00B050"/>
                </a:solidFill>
                <a:latin typeface="Consolas"/>
                <a:ea typeface="Consolas"/>
                <a:cs typeface="Consolas"/>
                <a:sym typeface="Consolas"/>
              </a:rPr>
              <a:t>11</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THEN</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'Faible'</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WHEN</a:t>
            </a:r>
            <a:r>
              <a:rPr b="0" i="0" lang="fr-BE" sz="1600" u="none" cap="none" strike="noStrike">
                <a:solidFill>
                  <a:srgbClr val="000000"/>
                </a:solidFill>
                <a:latin typeface="Consolas"/>
                <a:ea typeface="Consolas"/>
                <a:cs typeface="Consolas"/>
                <a:sym typeface="Consolas"/>
              </a:rPr>
              <a:t> year_result </a:t>
            </a:r>
            <a:r>
              <a:rPr b="0" i="0" lang="fr-BE" sz="1600" u="none" cap="none" strike="noStrike">
                <a:solidFill>
                  <a:srgbClr val="CC0099"/>
                </a:solidFill>
                <a:latin typeface="Consolas"/>
                <a:ea typeface="Consolas"/>
                <a:cs typeface="Consolas"/>
                <a:sym typeface="Consolas"/>
              </a:rPr>
              <a:t>BETWEEN</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00B050"/>
                </a:solidFill>
                <a:latin typeface="Consolas"/>
                <a:ea typeface="Consolas"/>
                <a:cs typeface="Consolas"/>
                <a:sym typeface="Consolas"/>
              </a:rPr>
              <a:t>8</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AND</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00B050"/>
                </a:solidFill>
                <a:latin typeface="Consolas"/>
                <a:ea typeface="Consolas"/>
                <a:cs typeface="Consolas"/>
                <a:sym typeface="Consolas"/>
              </a:rPr>
              <a:t>9</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THEN</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'Insuffisant'</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ELSE</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'Insuffisance grave'</a:t>
            </a:r>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END</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AS</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"Note globale"</a:t>
            </a:r>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FROM</a:t>
            </a:r>
            <a:r>
              <a:rPr b="0" i="0" lang="fr-BE" sz="1600" u="none" cap="none" strike="noStrike">
                <a:solidFill>
                  <a:srgbClr val="000000"/>
                </a:solidFill>
                <a:latin typeface="Consolas"/>
                <a:ea typeface="Consolas"/>
                <a:cs typeface="Consolas"/>
                <a:sym typeface="Consolas"/>
              </a:rPr>
              <a:t> student</a:t>
            </a:r>
            <a:endParaRPr b="0" i="0" sz="1600" u="none" cap="none" strike="noStrike">
              <a:solidFill>
                <a:srgbClr val="000000"/>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Base de données et SGBD</a:t>
            </a:r>
            <a:endParaRPr b="0" i="0" sz="4000" u="none" cap="none" strike="noStrike">
              <a:solidFill>
                <a:schemeClr val="dk1"/>
              </a:solidFill>
              <a:latin typeface="Calibri"/>
              <a:ea typeface="Calibri"/>
              <a:cs typeface="Calibri"/>
              <a:sym typeface="Calibri"/>
            </a:endParaRPr>
          </a:p>
        </p:txBody>
      </p:sp>
      <p:sp>
        <p:nvSpPr>
          <p:cNvPr id="178" name="Google Shape;178;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79" name="Google Shape;179;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80" name="Google Shape;180;p11"/>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1 : Introduction</a:t>
            </a:r>
            <a:endParaRPr b="0" i="0" sz="1200" u="none" cap="none" strike="noStrike">
              <a:solidFill>
                <a:srgbClr val="888888"/>
              </a:solidFill>
              <a:latin typeface="Calibri"/>
              <a:ea typeface="Calibri"/>
              <a:cs typeface="Calibri"/>
              <a:sym typeface="Calibri"/>
            </a:endParaRPr>
          </a:p>
        </p:txBody>
      </p:sp>
      <p:sp>
        <p:nvSpPr>
          <p:cNvPr id="181" name="Google Shape;181;p11"/>
          <p:cNvSpPr txBox="1"/>
          <p:nvPr/>
        </p:nvSpPr>
        <p:spPr>
          <a:xfrm>
            <a:off x="457200" y="2564905"/>
            <a:ext cx="8229600" cy="10801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500"/>
              <a:buFont typeface="Arial"/>
              <a:buNone/>
            </a:pPr>
            <a:r>
              <a:rPr b="0" i="0" lang="fr-BE" sz="1500" u="none" cap="none" strike="noStrike">
                <a:solidFill>
                  <a:schemeClr val="dk1"/>
                </a:solidFill>
                <a:latin typeface="Calibri"/>
                <a:ea typeface="Calibri"/>
                <a:cs typeface="Calibri"/>
                <a:sym typeface="Calibri"/>
              </a:rPr>
              <a:t>Aujourd’hui, nombreux sont les systèmes permettant de créer des bases de données relationnelles. Un SGBD a la caractéristique de venir renforcer une base de données en lui apportant </a:t>
            </a:r>
            <a:r>
              <a:rPr b="1" i="0" lang="fr-BE" sz="1500" u="none" cap="none" strike="noStrike">
                <a:solidFill>
                  <a:schemeClr val="dk1"/>
                </a:solidFill>
                <a:latin typeface="Calibri"/>
                <a:ea typeface="Calibri"/>
                <a:cs typeface="Calibri"/>
                <a:sym typeface="Calibri"/>
              </a:rPr>
              <a:t>un certains nombre de fonctionnalités supplémentaires</a:t>
            </a:r>
            <a:r>
              <a:rPr b="0" i="0" lang="fr-BE" sz="1500" u="none" cap="none" strike="noStrike">
                <a:solidFill>
                  <a:schemeClr val="dk1"/>
                </a:solidFill>
                <a:latin typeface="Calibri"/>
                <a:ea typeface="Calibri"/>
                <a:cs typeface="Calibri"/>
                <a:sym typeface="Calibri"/>
              </a:rPr>
              <a:t>. C’est le nombre de fonctionnalités, leur efficacité et leur fluidité qui font qu’un SGBD sera plus populaire ou meilleur qu’un autre</a:t>
            </a:r>
            <a:endParaRPr b="0" i="0" sz="1400" u="none" cap="none" strike="noStrike">
              <a:solidFill>
                <a:srgbClr val="000000"/>
              </a:solidFill>
              <a:latin typeface="Arial"/>
              <a:ea typeface="Arial"/>
              <a:cs typeface="Arial"/>
              <a:sym typeface="Arial"/>
            </a:endParaRPr>
          </a:p>
        </p:txBody>
      </p:sp>
      <p:sp>
        <p:nvSpPr>
          <p:cNvPr id="182" name="Google Shape;182;p11"/>
          <p:cNvSpPr txBox="1"/>
          <p:nvPr/>
        </p:nvSpPr>
        <p:spPr>
          <a:xfrm>
            <a:off x="514948" y="1558533"/>
            <a:ext cx="8171852" cy="646331"/>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Un </a:t>
            </a:r>
            <a:r>
              <a:rPr b="1" i="0" lang="fr-BE" sz="1800" u="none" cap="none" strike="noStrike">
                <a:solidFill>
                  <a:schemeClr val="dk1"/>
                </a:solidFill>
                <a:latin typeface="Calibri"/>
                <a:ea typeface="Calibri"/>
                <a:cs typeface="Calibri"/>
                <a:sym typeface="Calibri"/>
              </a:rPr>
              <a:t>Système de Gestion de Base de Données</a:t>
            </a:r>
            <a:r>
              <a:rPr b="0" i="0" lang="fr-BE" sz="1800" u="none" cap="none" strike="noStrike">
                <a:solidFill>
                  <a:schemeClr val="dk1"/>
                </a:solidFill>
                <a:latin typeface="Calibri"/>
                <a:ea typeface="Calibri"/>
                <a:cs typeface="Calibri"/>
                <a:sym typeface="Calibri"/>
              </a:rPr>
              <a:t> (SGBD) est un programme informatique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permettant de gérer des bases de données</a:t>
            </a:r>
            <a:endParaRPr b="0" i="0" sz="1800" u="none" cap="none" strike="noStrike">
              <a:solidFill>
                <a:schemeClr val="dk1"/>
              </a:solidFill>
              <a:latin typeface="Calibri"/>
              <a:ea typeface="Calibri"/>
              <a:cs typeface="Calibri"/>
              <a:sym typeface="Calibri"/>
            </a:endParaRPr>
          </a:p>
        </p:txBody>
      </p:sp>
      <p:pic>
        <p:nvPicPr>
          <p:cNvPr id="183" name="Google Shape;183;p11"/>
          <p:cNvPicPr preferRelativeResize="0"/>
          <p:nvPr/>
        </p:nvPicPr>
        <p:blipFill rotWithShape="1">
          <a:blip r:embed="rId3">
            <a:alphaModFix/>
          </a:blip>
          <a:srcRect b="0" l="0" r="0" t="0"/>
          <a:stretch/>
        </p:blipFill>
        <p:spPr>
          <a:xfrm>
            <a:off x="755576" y="4075286"/>
            <a:ext cx="3234527" cy="1578465"/>
          </a:xfrm>
          <a:prstGeom prst="rect">
            <a:avLst/>
          </a:prstGeom>
          <a:noFill/>
          <a:ln cap="flat" cmpd="sng" w="9525">
            <a:solidFill>
              <a:schemeClr val="lt1"/>
            </a:solidFill>
            <a:prstDash val="solid"/>
            <a:miter lim="800000"/>
            <a:headEnd len="sm" w="sm" type="none"/>
            <a:tailEnd len="sm" w="sm" type="none"/>
          </a:ln>
        </p:spPr>
      </p:pic>
      <p:pic>
        <p:nvPicPr>
          <p:cNvPr descr="temp" id="184" name="Google Shape;184;p11"/>
          <p:cNvPicPr preferRelativeResize="0"/>
          <p:nvPr/>
        </p:nvPicPr>
        <p:blipFill rotWithShape="1">
          <a:blip r:embed="rId4">
            <a:alphaModFix/>
          </a:blip>
          <a:srcRect b="0" l="0" r="0" t="0"/>
          <a:stretch/>
        </p:blipFill>
        <p:spPr>
          <a:xfrm>
            <a:off x="4860032" y="3933056"/>
            <a:ext cx="3120885" cy="1862669"/>
          </a:xfrm>
          <a:prstGeom prst="rect">
            <a:avLst/>
          </a:prstGeom>
          <a:noFill/>
          <a:ln cap="flat" cmpd="sng" w="9525">
            <a:solidFill>
              <a:schemeClr val="dk1"/>
            </a:solidFill>
            <a:prstDash val="solid"/>
            <a:round/>
            <a:headEnd len="sm" w="sm" type="none"/>
            <a:tailEnd len="sm" w="sm" type="none"/>
          </a:ln>
        </p:spPr>
      </p:pic>
      <p:sp>
        <p:nvSpPr>
          <p:cNvPr id="185" name="Google Shape;185;p11"/>
          <p:cNvSpPr txBox="1"/>
          <p:nvPr/>
        </p:nvSpPr>
        <p:spPr>
          <a:xfrm>
            <a:off x="1913238" y="5817980"/>
            <a:ext cx="1378904" cy="2923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rPr b="1" i="1" lang="fr-BE" sz="1300" u="none" cap="none" strike="noStrike">
                <a:solidFill>
                  <a:schemeClr val="dk1"/>
                </a:solidFill>
                <a:latin typeface="Calibri"/>
                <a:ea typeface="Calibri"/>
                <a:cs typeface="Calibri"/>
                <a:sym typeface="Calibri"/>
              </a:rPr>
              <a:t>Structure logique</a:t>
            </a:r>
            <a:endParaRPr b="1" i="1" sz="1300" u="none" cap="none" strike="noStrike">
              <a:solidFill>
                <a:schemeClr val="dk1"/>
              </a:solidFill>
              <a:latin typeface="Calibri"/>
              <a:ea typeface="Calibri"/>
              <a:cs typeface="Calibri"/>
              <a:sym typeface="Calibri"/>
            </a:endParaRPr>
          </a:p>
        </p:txBody>
      </p:sp>
      <p:sp>
        <p:nvSpPr>
          <p:cNvPr id="186" name="Google Shape;186;p11"/>
          <p:cNvSpPr txBox="1"/>
          <p:nvPr/>
        </p:nvSpPr>
        <p:spPr>
          <a:xfrm>
            <a:off x="5682603" y="5817980"/>
            <a:ext cx="1478866" cy="2923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rPr b="1" i="1" lang="fr-BE" sz="1300" u="none" cap="none" strike="noStrike">
                <a:solidFill>
                  <a:schemeClr val="dk1"/>
                </a:solidFill>
                <a:latin typeface="Calibri"/>
                <a:ea typeface="Calibri"/>
                <a:cs typeface="Calibri"/>
                <a:sym typeface="Calibri"/>
              </a:rPr>
              <a:t>Structure physique</a:t>
            </a:r>
            <a:endParaRPr b="1" i="1" sz="1300" u="none" cap="none" strike="noStrike">
              <a:solidFill>
                <a:schemeClr val="dk1"/>
              </a:solidFill>
              <a:latin typeface="Calibri"/>
              <a:ea typeface="Calibri"/>
              <a:cs typeface="Calibri"/>
              <a:sym typeface="Calibri"/>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8" name="Shape 1558"/>
        <p:cNvGrpSpPr/>
        <p:nvPr/>
      </p:nvGrpSpPr>
      <p:grpSpPr>
        <a:xfrm>
          <a:off x="0" y="0"/>
          <a:ext cx="0" cy="0"/>
          <a:chOff x="0" y="0"/>
          <a:chExt cx="0" cy="0"/>
        </a:xfrm>
      </p:grpSpPr>
      <p:sp>
        <p:nvSpPr>
          <p:cNvPr id="1559" name="Google Shape;1559;p1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Les fonctions : CASE</a:t>
            </a:r>
            <a:endParaRPr b="0" i="0" sz="4000" u="none" cap="none" strike="noStrike">
              <a:solidFill>
                <a:schemeClr val="dk1"/>
              </a:solidFill>
              <a:latin typeface="Calibri"/>
              <a:ea typeface="Calibri"/>
              <a:cs typeface="Calibri"/>
              <a:sym typeface="Calibri"/>
            </a:endParaRPr>
          </a:p>
        </p:txBody>
      </p:sp>
      <p:sp>
        <p:nvSpPr>
          <p:cNvPr id="1560" name="Google Shape;1560;p1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561" name="Google Shape;1561;p1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562" name="Google Shape;1562;p110"/>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563" name="Google Shape;1563;p110"/>
          <p:cNvSpPr txBox="1"/>
          <p:nvPr/>
        </p:nvSpPr>
        <p:spPr>
          <a:xfrm>
            <a:off x="478160" y="1556792"/>
            <a:ext cx="8172000" cy="1631216"/>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000"/>
              <a:buFont typeface="Arial"/>
              <a:buNone/>
            </a:pPr>
            <a:r>
              <a:t/>
            </a:r>
            <a:endParaRPr b="0" i="0" sz="5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5000"/>
              <a:buFont typeface="Arial"/>
              <a:buNone/>
            </a:pPr>
            <a:r>
              <a:t/>
            </a:r>
            <a:endParaRPr b="0" i="0" sz="5000" u="none" cap="none" strike="noStrike">
              <a:solidFill>
                <a:schemeClr val="dk1"/>
              </a:solidFill>
              <a:latin typeface="Calibri"/>
              <a:ea typeface="Calibri"/>
              <a:cs typeface="Calibri"/>
              <a:sym typeface="Calibri"/>
            </a:endParaRPr>
          </a:p>
        </p:txBody>
      </p:sp>
      <p:sp>
        <p:nvSpPr>
          <p:cNvPr id="1564" name="Google Shape;1564;p110"/>
          <p:cNvSpPr txBox="1"/>
          <p:nvPr/>
        </p:nvSpPr>
        <p:spPr>
          <a:xfrm>
            <a:off x="899592" y="1641867"/>
            <a:ext cx="4820230" cy="147732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CASE </a:t>
            </a:r>
            <a:r>
              <a:rPr b="0" i="1" lang="fr-BE" sz="1800" u="none" cap="none" strike="noStrike">
                <a:solidFill>
                  <a:schemeClr val="dk1"/>
                </a:solidFill>
                <a:latin typeface="Calibri"/>
                <a:ea typeface="Calibri"/>
                <a:cs typeface="Calibri"/>
                <a:sym typeface="Calibri"/>
              </a:rPr>
              <a:t>colonne_à_évaluer</a:t>
            </a:r>
            <a:endParaRPr b="0" i="1"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     WHEN </a:t>
            </a:r>
            <a:r>
              <a:rPr b="0" i="1" lang="fr-BE" sz="1800" u="none" cap="none" strike="noStrike">
                <a:solidFill>
                  <a:schemeClr val="dk1"/>
                </a:solidFill>
                <a:latin typeface="Calibri"/>
                <a:ea typeface="Calibri"/>
                <a:cs typeface="Calibri"/>
                <a:sym typeface="Calibri"/>
              </a:rPr>
              <a:t>valeur_de_comparaison1</a:t>
            </a:r>
            <a:r>
              <a:rPr b="1" i="0" lang="fr-BE" sz="1800" u="none" cap="none" strike="noStrike">
                <a:solidFill>
                  <a:schemeClr val="dk1"/>
                </a:solidFill>
                <a:latin typeface="Calibri"/>
                <a:ea typeface="Calibri"/>
                <a:cs typeface="Calibri"/>
                <a:sym typeface="Calibri"/>
              </a:rPr>
              <a:t> THEN </a:t>
            </a:r>
            <a:r>
              <a:rPr b="0" i="1" lang="fr-BE" sz="1800" u="none" cap="none" strike="noStrike">
                <a:solidFill>
                  <a:schemeClr val="dk1"/>
                </a:solidFill>
                <a:latin typeface="Calibri"/>
                <a:ea typeface="Calibri"/>
                <a:cs typeface="Calibri"/>
                <a:sym typeface="Calibri"/>
              </a:rPr>
              <a:t>valeur1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     ELSE </a:t>
            </a:r>
            <a:r>
              <a:rPr b="0" i="1" lang="fr-BE" sz="1800" u="none" cap="none" strike="noStrike">
                <a:solidFill>
                  <a:schemeClr val="dk1"/>
                </a:solidFill>
                <a:latin typeface="Calibri"/>
                <a:ea typeface="Calibri"/>
                <a:cs typeface="Calibri"/>
                <a:sym typeface="Calibri"/>
              </a:rPr>
              <a:t>valeur_par_défaut</a:t>
            </a:r>
            <a:endParaRPr b="0" i="1"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END</a:t>
            </a:r>
            <a:endParaRPr b="0" i="0" sz="1400" u="none" cap="none" strike="noStrike">
              <a:solidFill>
                <a:srgbClr val="000000"/>
              </a:solidFill>
              <a:latin typeface="Arial"/>
              <a:ea typeface="Arial"/>
              <a:cs typeface="Arial"/>
              <a:sym typeface="Arial"/>
            </a:endParaRPr>
          </a:p>
        </p:txBody>
      </p:sp>
      <p:sp>
        <p:nvSpPr>
          <p:cNvPr id="1565" name="Google Shape;1565;p110"/>
          <p:cNvSpPr txBox="1"/>
          <p:nvPr/>
        </p:nvSpPr>
        <p:spPr>
          <a:xfrm>
            <a:off x="457200" y="3356992"/>
            <a:ext cx="8229600" cy="64807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Lorsque les expressions à évaluer sont des </a:t>
            </a:r>
            <a:r>
              <a:rPr b="1" i="1" lang="fr-BE" sz="1600" u="none" cap="none" strike="noStrike">
                <a:solidFill>
                  <a:schemeClr val="dk1"/>
                </a:solidFill>
                <a:latin typeface="Calibri"/>
                <a:ea typeface="Calibri"/>
                <a:cs typeface="Calibri"/>
                <a:sym typeface="Calibri"/>
              </a:rPr>
              <a:t>égalités strictes</a:t>
            </a:r>
            <a:r>
              <a:rPr b="0" i="0" lang="fr-BE" sz="1600" u="none" cap="none" strike="noStrike">
                <a:solidFill>
                  <a:schemeClr val="dk1"/>
                </a:solidFill>
                <a:latin typeface="Calibri"/>
                <a:ea typeface="Calibri"/>
                <a:cs typeface="Calibri"/>
                <a:sym typeface="Calibri"/>
              </a:rPr>
              <a:t>, il est possible de simplifier l’écriture du </a:t>
            </a:r>
            <a:r>
              <a:rPr b="1" i="1" lang="fr-BE" sz="1600" u="none" cap="none" strike="noStrike">
                <a:solidFill>
                  <a:schemeClr val="dk1"/>
                </a:solidFill>
                <a:latin typeface="Calibri"/>
                <a:ea typeface="Calibri"/>
                <a:cs typeface="Calibri"/>
                <a:sym typeface="Calibri"/>
              </a:rPr>
              <a:t>« CASE » </a:t>
            </a:r>
            <a:r>
              <a:rPr b="0" i="0" lang="fr-BE" sz="1600" u="none" cap="none" strike="noStrike">
                <a:solidFill>
                  <a:schemeClr val="dk1"/>
                </a:solidFill>
                <a:latin typeface="Calibri"/>
                <a:ea typeface="Calibri"/>
                <a:cs typeface="Calibri"/>
                <a:sym typeface="Calibri"/>
              </a:rPr>
              <a:t>en reprenant le nom de la colonne à évaluer directement après le mot-clé </a:t>
            </a:r>
            <a:r>
              <a:rPr b="1" i="1" lang="fr-BE" sz="1600" u="none" cap="none" strike="noStrike">
                <a:solidFill>
                  <a:schemeClr val="dk1"/>
                </a:solidFill>
                <a:latin typeface="Calibri"/>
                <a:ea typeface="Calibri"/>
                <a:cs typeface="Calibri"/>
                <a:sym typeface="Calibri"/>
              </a:rPr>
              <a:t>« CASE »</a:t>
            </a:r>
            <a:endParaRPr b="1" i="1" sz="1600" u="none" cap="none" strike="noStrike">
              <a:solidFill>
                <a:schemeClr val="dk1"/>
              </a:solidFill>
              <a:latin typeface="Calibri"/>
              <a:ea typeface="Calibri"/>
              <a:cs typeface="Calibri"/>
              <a:sym typeface="Calibri"/>
            </a:endParaRPr>
          </a:p>
        </p:txBody>
      </p:sp>
      <p:sp>
        <p:nvSpPr>
          <p:cNvPr id="1566" name="Google Shape;1566;p110"/>
          <p:cNvSpPr/>
          <p:nvPr/>
        </p:nvSpPr>
        <p:spPr>
          <a:xfrm>
            <a:off x="622176" y="4149080"/>
            <a:ext cx="4813920" cy="2016224"/>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67" name="Google Shape;1567;p110"/>
          <p:cNvSpPr/>
          <p:nvPr/>
        </p:nvSpPr>
        <p:spPr>
          <a:xfrm>
            <a:off x="5719822" y="4365103"/>
            <a:ext cx="2812618" cy="1723544"/>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68" name="Google Shape;1568;p110"/>
          <p:cNvSpPr/>
          <p:nvPr/>
        </p:nvSpPr>
        <p:spPr>
          <a:xfrm>
            <a:off x="743136" y="4272765"/>
            <a:ext cx="4572000"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SELECT</a:t>
            </a:r>
            <a:r>
              <a:rPr b="0" i="0" lang="fr-BE" sz="1600" u="none" cap="none" strike="noStrike">
                <a:solidFill>
                  <a:srgbClr val="000000"/>
                </a:solidFill>
                <a:latin typeface="Consolas"/>
                <a:ea typeface="Consolas"/>
                <a:cs typeface="Consolas"/>
                <a:sym typeface="Consolas"/>
              </a:rPr>
              <a:t> last_name, first_name, </a:t>
            </a:r>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CASE</a:t>
            </a:r>
            <a:r>
              <a:rPr b="0" i="0" lang="fr-BE" sz="1600" u="none" cap="none" strike="noStrike">
                <a:solidFill>
                  <a:srgbClr val="000000"/>
                </a:solidFill>
                <a:latin typeface="Consolas"/>
                <a:ea typeface="Consolas"/>
                <a:cs typeface="Consolas"/>
                <a:sym typeface="Consolas"/>
              </a:rPr>
              <a:t> section_id</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WHEN</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00B050"/>
                </a:solidFill>
                <a:latin typeface="Consolas"/>
                <a:ea typeface="Consolas"/>
                <a:cs typeface="Consolas"/>
                <a:sym typeface="Consolas"/>
              </a:rPr>
              <a:t>1010</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THEN</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'BSc Management'</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WHEN</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00B050"/>
                </a:solidFill>
                <a:latin typeface="Consolas"/>
                <a:ea typeface="Consolas"/>
                <a:cs typeface="Consolas"/>
                <a:sym typeface="Consolas"/>
              </a:rPr>
              <a:t>1320</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THEN</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'MA Sociology'</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ELSE</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0070C0"/>
                </a:solidFill>
                <a:latin typeface="Consolas"/>
                <a:ea typeface="Consolas"/>
                <a:cs typeface="Consolas"/>
                <a:sym typeface="Consolas"/>
              </a:rPr>
              <a:t>NULL</a:t>
            </a:r>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END</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AS</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"Nom de section"</a:t>
            </a:r>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FROM</a:t>
            </a:r>
            <a:r>
              <a:rPr b="0" i="0" lang="fr-BE" sz="1600" u="none" cap="none" strike="noStrike">
                <a:solidFill>
                  <a:srgbClr val="000000"/>
                </a:solidFill>
                <a:latin typeface="Consolas"/>
                <a:ea typeface="Consolas"/>
                <a:cs typeface="Consolas"/>
                <a:sym typeface="Consolas"/>
              </a:rPr>
              <a:t> student</a:t>
            </a:r>
            <a:endParaRPr b="0" i="0" sz="1600" u="none" cap="none" strike="noStrike">
              <a:solidFill>
                <a:srgbClr val="000000"/>
              </a:solidFill>
              <a:latin typeface="Consolas"/>
              <a:ea typeface="Consolas"/>
              <a:cs typeface="Consolas"/>
              <a:sym typeface="Consolas"/>
            </a:endParaRPr>
          </a:p>
        </p:txBody>
      </p:sp>
      <p:pic>
        <p:nvPicPr>
          <p:cNvPr id="1569" name="Google Shape;1569;p110"/>
          <p:cNvPicPr preferRelativeResize="0"/>
          <p:nvPr/>
        </p:nvPicPr>
        <p:blipFill rotWithShape="1">
          <a:blip r:embed="rId3">
            <a:alphaModFix/>
          </a:blip>
          <a:srcRect b="0" l="0" r="0" t="0"/>
          <a:stretch/>
        </p:blipFill>
        <p:spPr>
          <a:xfrm>
            <a:off x="5831500" y="4460988"/>
            <a:ext cx="2589262" cy="1556312"/>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3" name="Shape 1573"/>
        <p:cNvGrpSpPr/>
        <p:nvPr/>
      </p:nvGrpSpPr>
      <p:grpSpPr>
        <a:xfrm>
          <a:off x="0" y="0"/>
          <a:ext cx="0" cy="0"/>
          <a:chOff x="0" y="0"/>
          <a:chExt cx="0" cy="0"/>
        </a:xfrm>
      </p:grpSpPr>
      <p:sp>
        <p:nvSpPr>
          <p:cNvPr id="1574" name="Google Shape;1574;p1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Les fonctions : </a:t>
            </a:r>
            <a:r>
              <a:rPr b="1" i="0" lang="fr-BE" sz="4000" u="none" cap="none" strike="noStrike">
                <a:solidFill>
                  <a:schemeClr val="dk1"/>
                </a:solidFill>
                <a:latin typeface="Calibri"/>
                <a:ea typeface="Calibri"/>
                <a:cs typeface="Calibri"/>
                <a:sym typeface="Calibri"/>
              </a:rPr>
              <a:t>NULLIF</a:t>
            </a:r>
            <a:endParaRPr b="1" i="0" sz="4000" u="none" cap="none" strike="noStrike">
              <a:solidFill>
                <a:schemeClr val="dk1"/>
              </a:solidFill>
              <a:latin typeface="Calibri"/>
              <a:ea typeface="Calibri"/>
              <a:cs typeface="Calibri"/>
              <a:sym typeface="Calibri"/>
            </a:endParaRPr>
          </a:p>
        </p:txBody>
      </p:sp>
      <p:sp>
        <p:nvSpPr>
          <p:cNvPr id="1575" name="Google Shape;1575;p1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576" name="Google Shape;1576;p1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577" name="Google Shape;1577;p111"/>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578" name="Google Shape;1578;p111"/>
          <p:cNvSpPr txBox="1"/>
          <p:nvPr/>
        </p:nvSpPr>
        <p:spPr>
          <a:xfrm>
            <a:off x="478160" y="1556792"/>
            <a:ext cx="8172000" cy="553998"/>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p:txBody>
      </p:sp>
      <p:sp>
        <p:nvSpPr>
          <p:cNvPr id="1579" name="Google Shape;1579;p111"/>
          <p:cNvSpPr txBox="1"/>
          <p:nvPr/>
        </p:nvSpPr>
        <p:spPr>
          <a:xfrm>
            <a:off x="899592" y="1641867"/>
            <a:ext cx="541468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NULLIF (</a:t>
            </a:r>
            <a:r>
              <a:rPr b="0" i="1" lang="fr-BE" sz="1800" u="none" cap="none" strike="noStrike">
                <a:solidFill>
                  <a:schemeClr val="dk1"/>
                </a:solidFill>
                <a:latin typeface="Calibri"/>
                <a:ea typeface="Calibri"/>
                <a:cs typeface="Calibri"/>
                <a:sym typeface="Calibri"/>
              </a:rPr>
              <a:t>colonne_considérée, valeur_à_mettre_à_NULL</a:t>
            </a:r>
            <a:r>
              <a:rPr b="1" i="0"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580" name="Google Shape;1580;p111"/>
          <p:cNvSpPr txBox="1"/>
          <p:nvPr/>
        </p:nvSpPr>
        <p:spPr>
          <a:xfrm>
            <a:off x="457200" y="2564904"/>
            <a:ext cx="8229600" cy="8640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La fonction </a:t>
            </a:r>
            <a:r>
              <a:rPr b="1" i="1" lang="fr-BE" sz="1600" u="none" cap="none" strike="noStrike">
                <a:solidFill>
                  <a:schemeClr val="dk1"/>
                </a:solidFill>
                <a:latin typeface="Calibri"/>
                <a:ea typeface="Calibri"/>
                <a:cs typeface="Calibri"/>
                <a:sym typeface="Calibri"/>
              </a:rPr>
              <a:t>« NULLIF » </a:t>
            </a:r>
            <a:r>
              <a:rPr b="0" i="0" lang="fr-BE" sz="1600" u="none" cap="none" strike="noStrike">
                <a:solidFill>
                  <a:schemeClr val="dk1"/>
                </a:solidFill>
                <a:latin typeface="Calibri"/>
                <a:ea typeface="Calibri"/>
                <a:cs typeface="Calibri"/>
                <a:sym typeface="Calibri"/>
              </a:rPr>
              <a:t>est un cas particulier du </a:t>
            </a:r>
            <a:r>
              <a:rPr b="1" i="1" lang="fr-BE" sz="1600" u="none" cap="none" strike="noStrike">
                <a:solidFill>
                  <a:schemeClr val="dk1"/>
                </a:solidFill>
                <a:latin typeface="Calibri"/>
                <a:ea typeface="Calibri"/>
                <a:cs typeface="Calibri"/>
                <a:sym typeface="Calibri"/>
              </a:rPr>
              <a:t>« CASE » </a:t>
            </a:r>
            <a:r>
              <a:rPr b="0" i="0" lang="fr-BE" sz="1600" u="none" cap="none" strike="noStrike">
                <a:solidFill>
                  <a:schemeClr val="dk1"/>
                </a:solidFill>
                <a:latin typeface="Calibri"/>
                <a:ea typeface="Calibri"/>
                <a:cs typeface="Calibri"/>
                <a:sym typeface="Calibri"/>
              </a:rPr>
              <a:t>qui renvoie les mêmes valeurs que la colonne passée en paramètre, sauf pour les valeurs équivalentes au deuxième paramètre fourni, pour lesquelles la valeur </a:t>
            </a:r>
            <a:r>
              <a:rPr b="1" i="1" lang="fr-BE" sz="1600" u="none" cap="none" strike="noStrike">
                <a:solidFill>
                  <a:schemeClr val="dk1"/>
                </a:solidFill>
                <a:latin typeface="Calibri"/>
                <a:ea typeface="Calibri"/>
                <a:cs typeface="Calibri"/>
                <a:sym typeface="Calibri"/>
              </a:rPr>
              <a:t>NULL </a:t>
            </a:r>
            <a:r>
              <a:rPr b="0" i="0" lang="fr-BE" sz="1600" u="none" cap="none" strike="noStrike">
                <a:solidFill>
                  <a:schemeClr val="dk1"/>
                </a:solidFill>
                <a:latin typeface="Calibri"/>
                <a:ea typeface="Calibri"/>
                <a:cs typeface="Calibri"/>
                <a:sym typeface="Calibri"/>
              </a:rPr>
              <a:t>sera affichée</a:t>
            </a:r>
            <a:endParaRPr b="0" i="0" sz="1400" u="none" cap="none" strike="noStrike">
              <a:solidFill>
                <a:srgbClr val="000000"/>
              </a:solidFill>
              <a:latin typeface="Arial"/>
              <a:ea typeface="Arial"/>
              <a:cs typeface="Arial"/>
              <a:sym typeface="Arial"/>
            </a:endParaRPr>
          </a:p>
        </p:txBody>
      </p:sp>
      <p:sp>
        <p:nvSpPr>
          <p:cNvPr id="1581" name="Google Shape;1581;p111"/>
          <p:cNvSpPr txBox="1"/>
          <p:nvPr/>
        </p:nvSpPr>
        <p:spPr>
          <a:xfrm>
            <a:off x="478160" y="3933056"/>
            <a:ext cx="8172000" cy="1384995"/>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chemeClr val="dk1"/>
              </a:solidFill>
              <a:latin typeface="Calibri"/>
              <a:ea typeface="Calibri"/>
              <a:cs typeface="Calibri"/>
              <a:sym typeface="Calibri"/>
            </a:endParaRPr>
          </a:p>
        </p:txBody>
      </p:sp>
      <p:sp>
        <p:nvSpPr>
          <p:cNvPr id="1582" name="Google Shape;1582;p111"/>
          <p:cNvSpPr txBox="1"/>
          <p:nvPr/>
        </p:nvSpPr>
        <p:spPr>
          <a:xfrm>
            <a:off x="899592" y="4018131"/>
            <a:ext cx="4657109"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CASE </a:t>
            </a:r>
            <a:r>
              <a:rPr b="0" i="1" lang="fr-BE" sz="1800" u="none" cap="none" strike="noStrike">
                <a:solidFill>
                  <a:schemeClr val="dk1"/>
                </a:solidFill>
                <a:latin typeface="Calibri"/>
                <a:ea typeface="Calibri"/>
                <a:cs typeface="Calibri"/>
                <a:sym typeface="Calibri"/>
              </a:rPr>
              <a:t>colonne_considérée</a:t>
            </a:r>
            <a:endParaRPr b="0" i="1"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     WHEN </a:t>
            </a:r>
            <a:r>
              <a:rPr b="0" i="1" lang="fr-BE" sz="1800" u="none" cap="none" strike="noStrike">
                <a:solidFill>
                  <a:schemeClr val="dk1"/>
                </a:solidFill>
                <a:latin typeface="Calibri"/>
                <a:ea typeface="Calibri"/>
                <a:cs typeface="Calibri"/>
                <a:sym typeface="Calibri"/>
              </a:rPr>
              <a:t>valeur_à_mettre_à_NULL </a:t>
            </a:r>
            <a:r>
              <a:rPr b="1" i="0" lang="fr-BE" sz="1800" u="none" cap="none" strike="noStrike">
                <a:solidFill>
                  <a:schemeClr val="dk1"/>
                </a:solidFill>
                <a:latin typeface="Calibri"/>
                <a:ea typeface="Calibri"/>
                <a:cs typeface="Calibri"/>
                <a:sym typeface="Calibri"/>
              </a:rPr>
              <a:t>THEN </a:t>
            </a:r>
            <a:r>
              <a:rPr b="1" i="1" lang="fr-BE" sz="1800" u="none" cap="none" strike="noStrike">
                <a:solidFill>
                  <a:schemeClr val="dk1"/>
                </a:solidFill>
                <a:latin typeface="Calibri"/>
                <a:ea typeface="Calibri"/>
                <a:cs typeface="Calibri"/>
                <a:sym typeface="Calibri"/>
              </a:rPr>
              <a:t>NULL</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     ELSE </a:t>
            </a:r>
            <a:r>
              <a:rPr b="0" i="1" lang="fr-BE" sz="1800" u="none" cap="none" strike="noStrike">
                <a:solidFill>
                  <a:schemeClr val="dk1"/>
                </a:solidFill>
                <a:latin typeface="Calibri"/>
                <a:ea typeface="Calibri"/>
                <a:cs typeface="Calibri"/>
                <a:sym typeface="Calibri"/>
              </a:rPr>
              <a:t>valeur_colonne_considérée</a:t>
            </a:r>
            <a:endParaRPr b="0" i="1"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END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6" name="Shape 1586"/>
        <p:cNvGrpSpPr/>
        <p:nvPr/>
      </p:nvGrpSpPr>
      <p:grpSpPr>
        <a:xfrm>
          <a:off x="0" y="0"/>
          <a:ext cx="0" cy="0"/>
          <a:chOff x="0" y="0"/>
          <a:chExt cx="0" cy="0"/>
        </a:xfrm>
      </p:grpSpPr>
      <p:sp>
        <p:nvSpPr>
          <p:cNvPr id="1587" name="Google Shape;1587;p1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Les fonctions : NULLIF</a:t>
            </a:r>
            <a:endParaRPr b="0" i="0" sz="4000" u="none" cap="none" strike="noStrike">
              <a:solidFill>
                <a:schemeClr val="dk1"/>
              </a:solidFill>
              <a:latin typeface="Calibri"/>
              <a:ea typeface="Calibri"/>
              <a:cs typeface="Calibri"/>
              <a:sym typeface="Calibri"/>
            </a:endParaRPr>
          </a:p>
        </p:txBody>
      </p:sp>
      <p:sp>
        <p:nvSpPr>
          <p:cNvPr id="1588" name="Google Shape;1588;p1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589" name="Google Shape;1589;p1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590" name="Google Shape;1590;p112"/>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591" name="Google Shape;1591;p112"/>
          <p:cNvSpPr/>
          <p:nvPr/>
        </p:nvSpPr>
        <p:spPr>
          <a:xfrm>
            <a:off x="478160" y="2636912"/>
            <a:ext cx="8172000" cy="1800200"/>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92" name="Google Shape;1592;p112"/>
          <p:cNvSpPr/>
          <p:nvPr/>
        </p:nvSpPr>
        <p:spPr>
          <a:xfrm>
            <a:off x="2450592" y="4591506"/>
            <a:ext cx="4194452" cy="1724025"/>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93" name="Google Shape;1593;p112"/>
          <p:cNvSpPr/>
          <p:nvPr/>
        </p:nvSpPr>
        <p:spPr>
          <a:xfrm>
            <a:off x="478160" y="1242956"/>
            <a:ext cx="8172000" cy="1239561"/>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594" name="Google Shape;1594;p112"/>
          <p:cNvPicPr preferRelativeResize="0"/>
          <p:nvPr/>
        </p:nvPicPr>
        <p:blipFill rotWithShape="1">
          <a:blip r:embed="rId3">
            <a:alphaModFix/>
          </a:blip>
          <a:srcRect b="0" l="0" r="0" t="0"/>
          <a:stretch/>
        </p:blipFill>
        <p:spPr>
          <a:xfrm>
            <a:off x="2565959" y="4694792"/>
            <a:ext cx="3975170" cy="1496696"/>
          </a:xfrm>
          <a:prstGeom prst="rect">
            <a:avLst/>
          </a:prstGeom>
          <a:noFill/>
          <a:ln>
            <a:noFill/>
          </a:ln>
        </p:spPr>
      </p:pic>
      <p:sp>
        <p:nvSpPr>
          <p:cNvPr id="1595" name="Google Shape;1595;p112"/>
          <p:cNvSpPr/>
          <p:nvPr/>
        </p:nvSpPr>
        <p:spPr>
          <a:xfrm>
            <a:off x="493840" y="1268443"/>
            <a:ext cx="7920216"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SELECT</a:t>
            </a:r>
            <a:r>
              <a:rPr b="0" i="0" lang="fr-BE" sz="1600" u="none" cap="none" strike="noStrike">
                <a:solidFill>
                  <a:srgbClr val="000000"/>
                </a:solidFill>
                <a:latin typeface="Consolas"/>
                <a:ea typeface="Consolas"/>
                <a:cs typeface="Consolas"/>
                <a:sym typeface="Consolas"/>
              </a:rPr>
              <a:t> last_name, first_name, year_result, </a:t>
            </a:r>
            <a:r>
              <a:rPr b="0" i="0" lang="fr-BE" sz="1600" u="none" cap="none" strike="noStrike">
                <a:solidFill>
                  <a:srgbClr val="CC0099"/>
                </a:solidFill>
                <a:latin typeface="Consolas"/>
                <a:ea typeface="Consolas"/>
                <a:cs typeface="Consolas"/>
                <a:sym typeface="Consolas"/>
              </a:rPr>
              <a:t>NULLIF</a:t>
            </a:r>
            <a:r>
              <a:rPr b="0" i="0" lang="fr-BE" sz="1600" u="none" cap="none" strike="noStrike">
                <a:solidFill>
                  <a:srgbClr val="000000"/>
                </a:solidFill>
                <a:latin typeface="Consolas"/>
                <a:ea typeface="Consolas"/>
                <a:cs typeface="Consolas"/>
                <a:sym typeface="Consolas"/>
              </a:rPr>
              <a:t>(year_result, </a:t>
            </a:r>
            <a:r>
              <a:rPr b="0" i="0" lang="fr-BE" sz="1600" u="none" cap="none" strike="noStrike">
                <a:solidFill>
                  <a:srgbClr val="00B050"/>
                </a:solidFill>
                <a:latin typeface="Consolas"/>
                <a:ea typeface="Consolas"/>
                <a:cs typeface="Consolas"/>
                <a:sym typeface="Consolas"/>
              </a:rPr>
              <a:t>7</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AS</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"Résultats sauf les 7/20"</a:t>
            </a:r>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FROM</a:t>
            </a:r>
            <a:r>
              <a:rPr b="0" i="0" lang="fr-BE" sz="1600" u="none" cap="none" strike="noStrike">
                <a:solidFill>
                  <a:srgbClr val="000000"/>
                </a:solidFill>
                <a:latin typeface="Consolas"/>
                <a:ea typeface="Consolas"/>
                <a:cs typeface="Consolas"/>
                <a:sym typeface="Consolas"/>
              </a:rPr>
              <a:t> student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ORDER BY </a:t>
            </a:r>
            <a:r>
              <a:rPr b="0" i="0" lang="fr-BE" sz="1600" u="none" cap="none" strike="noStrike">
                <a:solidFill>
                  <a:srgbClr val="000000"/>
                </a:solidFill>
                <a:latin typeface="Consolas"/>
                <a:ea typeface="Consolas"/>
                <a:cs typeface="Consolas"/>
                <a:sym typeface="Consolas"/>
              </a:rPr>
              <a:t>first_name</a:t>
            </a:r>
            <a:endParaRPr b="0" i="0" sz="1600" u="none" cap="none" strike="noStrike">
              <a:solidFill>
                <a:srgbClr val="000000"/>
              </a:solidFill>
              <a:latin typeface="Consolas"/>
              <a:ea typeface="Consolas"/>
              <a:cs typeface="Consolas"/>
              <a:sym typeface="Consolas"/>
            </a:endParaRPr>
          </a:p>
        </p:txBody>
      </p:sp>
      <p:sp>
        <p:nvSpPr>
          <p:cNvPr id="1596" name="Google Shape;1596;p112"/>
          <p:cNvSpPr/>
          <p:nvPr/>
        </p:nvSpPr>
        <p:spPr>
          <a:xfrm>
            <a:off x="539496" y="2736793"/>
            <a:ext cx="5480304" cy="1600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SELECT</a:t>
            </a:r>
            <a:r>
              <a:rPr b="0" i="0" lang="fr-BE" sz="1400" u="none" cap="none" strike="noStrike">
                <a:solidFill>
                  <a:srgbClr val="000000"/>
                </a:solidFill>
                <a:latin typeface="Consolas"/>
                <a:ea typeface="Consolas"/>
                <a:cs typeface="Consolas"/>
                <a:sym typeface="Consolas"/>
              </a:rPr>
              <a:t> last_name, first_name, year_result, </a:t>
            </a:r>
            <a:endParaRPr/>
          </a:p>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CASE</a:t>
            </a:r>
            <a:r>
              <a:rPr b="0" i="0" lang="fr-BE" sz="1400" u="none" cap="none" strike="noStrike">
                <a:solidFill>
                  <a:srgbClr val="000000"/>
                </a:solidFill>
                <a:latin typeface="Consolas"/>
                <a:ea typeface="Consolas"/>
                <a:cs typeface="Consolas"/>
                <a:sym typeface="Consolas"/>
              </a:rPr>
              <a:t> year_result </a:t>
            </a:r>
            <a:endParaRPr/>
          </a:p>
          <a:p>
            <a:pPr indent="0" lvl="0" marL="0" marR="0" rtl="0" algn="l">
              <a:lnSpc>
                <a:spcPct val="100000"/>
              </a:lnSpc>
              <a:spcBef>
                <a:spcPts val="0"/>
              </a:spcBef>
              <a:spcAft>
                <a:spcPts val="0"/>
              </a:spcAft>
              <a:buNone/>
            </a:pP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WHEN</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00B050"/>
                </a:solidFill>
                <a:latin typeface="Consolas"/>
                <a:ea typeface="Consolas"/>
                <a:cs typeface="Consolas"/>
                <a:sym typeface="Consolas"/>
              </a:rPr>
              <a:t>7</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THEN</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0070C0"/>
                </a:solidFill>
                <a:latin typeface="Consolas"/>
                <a:ea typeface="Consolas"/>
                <a:cs typeface="Consolas"/>
                <a:sym typeface="Consolas"/>
              </a:rPr>
              <a:t>NULL</a:t>
            </a:r>
            <a:endParaRPr/>
          </a:p>
          <a:p>
            <a:pPr indent="0" lvl="0" marL="0" marR="0" rtl="0" algn="l">
              <a:lnSpc>
                <a:spcPct val="100000"/>
              </a:lnSpc>
              <a:spcBef>
                <a:spcPts val="0"/>
              </a:spcBef>
              <a:spcAft>
                <a:spcPts val="0"/>
              </a:spcAft>
              <a:buNone/>
            </a:pP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ELSE</a:t>
            </a:r>
            <a:r>
              <a:rPr b="0" i="0" lang="fr-BE" sz="1400" u="none" cap="none" strike="noStrike">
                <a:solidFill>
                  <a:srgbClr val="000000"/>
                </a:solidFill>
                <a:latin typeface="Consolas"/>
                <a:ea typeface="Consolas"/>
                <a:cs typeface="Consolas"/>
                <a:sym typeface="Consolas"/>
              </a:rPr>
              <a:t> year_result</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END</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AS</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00000"/>
                </a:solidFill>
                <a:latin typeface="Consolas"/>
                <a:ea typeface="Consolas"/>
                <a:cs typeface="Consolas"/>
                <a:sym typeface="Consolas"/>
              </a:rPr>
              <a:t>"Résultats sauf les 7/20"</a:t>
            </a:r>
            <a:endParaRPr/>
          </a:p>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FROM</a:t>
            </a:r>
            <a:r>
              <a:rPr b="0" i="0" lang="fr-BE" sz="1400" u="none" cap="none" strike="noStrike">
                <a:solidFill>
                  <a:srgbClr val="000000"/>
                </a:solidFill>
                <a:latin typeface="Consolas"/>
                <a:ea typeface="Consolas"/>
                <a:cs typeface="Consolas"/>
                <a:sym typeface="Consolas"/>
              </a:rPr>
              <a:t> student</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ORDER</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BY</a:t>
            </a:r>
            <a:r>
              <a:rPr b="0" i="0" lang="fr-BE" sz="1400" u="none" cap="none" strike="noStrike">
                <a:solidFill>
                  <a:srgbClr val="000000"/>
                </a:solidFill>
                <a:latin typeface="Consolas"/>
                <a:ea typeface="Consolas"/>
                <a:cs typeface="Consolas"/>
                <a:sym typeface="Consolas"/>
              </a:rPr>
              <a:t> first_name</a:t>
            </a:r>
            <a:endParaRPr b="0" i="0" sz="1400" u="none" cap="none" strike="noStrike">
              <a:solidFill>
                <a:srgbClr val="000000"/>
              </a:solidFill>
              <a:latin typeface="Consolas"/>
              <a:ea typeface="Consolas"/>
              <a:cs typeface="Consolas"/>
              <a:sym typeface="Consolas"/>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0" name="Shape 1600"/>
        <p:cNvGrpSpPr/>
        <p:nvPr/>
      </p:nvGrpSpPr>
      <p:grpSpPr>
        <a:xfrm>
          <a:off x="0" y="0"/>
          <a:ext cx="0" cy="0"/>
          <a:chOff x="0" y="0"/>
          <a:chExt cx="0" cy="0"/>
        </a:xfrm>
      </p:grpSpPr>
      <p:sp>
        <p:nvSpPr>
          <p:cNvPr id="1601" name="Google Shape;1601;p1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Les fonctions : </a:t>
            </a:r>
            <a:r>
              <a:rPr b="1" i="0" lang="fr-BE" sz="4000" u="none" cap="none" strike="noStrike">
                <a:solidFill>
                  <a:schemeClr val="dk1"/>
                </a:solidFill>
                <a:latin typeface="Calibri"/>
                <a:ea typeface="Calibri"/>
                <a:cs typeface="Calibri"/>
                <a:sym typeface="Calibri"/>
              </a:rPr>
              <a:t>COALESCE</a:t>
            </a:r>
            <a:endParaRPr b="1" i="0" sz="4000" u="none" cap="none" strike="noStrike">
              <a:solidFill>
                <a:schemeClr val="dk1"/>
              </a:solidFill>
              <a:latin typeface="Calibri"/>
              <a:ea typeface="Calibri"/>
              <a:cs typeface="Calibri"/>
              <a:sym typeface="Calibri"/>
            </a:endParaRPr>
          </a:p>
        </p:txBody>
      </p:sp>
      <p:sp>
        <p:nvSpPr>
          <p:cNvPr id="1602" name="Google Shape;1602;p1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603" name="Google Shape;1603;p1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604" name="Google Shape;1604;p113"/>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605" name="Google Shape;1605;p113"/>
          <p:cNvSpPr txBox="1"/>
          <p:nvPr/>
        </p:nvSpPr>
        <p:spPr>
          <a:xfrm>
            <a:off x="478160" y="1556792"/>
            <a:ext cx="8172000" cy="553998"/>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p:txBody>
      </p:sp>
      <p:sp>
        <p:nvSpPr>
          <p:cNvPr id="1606" name="Google Shape;1606;p113"/>
          <p:cNvSpPr txBox="1"/>
          <p:nvPr/>
        </p:nvSpPr>
        <p:spPr>
          <a:xfrm>
            <a:off x="899592" y="1641867"/>
            <a:ext cx="441499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COALESCE (</a:t>
            </a:r>
            <a:r>
              <a:rPr b="0" i="1" lang="fr-BE" sz="1800" u="none" cap="none" strike="noStrike">
                <a:solidFill>
                  <a:schemeClr val="dk1"/>
                </a:solidFill>
                <a:latin typeface="Calibri"/>
                <a:ea typeface="Calibri"/>
                <a:cs typeface="Calibri"/>
                <a:sym typeface="Calibri"/>
              </a:rPr>
              <a:t>colonne1, colonne2, …, colonneN</a:t>
            </a:r>
            <a:r>
              <a:rPr b="1" i="0"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607" name="Google Shape;1607;p113"/>
          <p:cNvSpPr txBox="1"/>
          <p:nvPr/>
        </p:nvSpPr>
        <p:spPr>
          <a:xfrm>
            <a:off x="457200" y="2564904"/>
            <a:ext cx="8229600" cy="5760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La fonction </a:t>
            </a:r>
            <a:r>
              <a:rPr b="1" i="1" lang="fr-BE" sz="1600" u="none" cap="none" strike="noStrike">
                <a:solidFill>
                  <a:schemeClr val="dk1"/>
                </a:solidFill>
                <a:latin typeface="Calibri"/>
                <a:ea typeface="Calibri"/>
                <a:cs typeface="Calibri"/>
                <a:sym typeface="Calibri"/>
              </a:rPr>
              <a:t>« COALESCE » </a:t>
            </a:r>
            <a:r>
              <a:rPr b="0" i="0" lang="fr-BE" sz="1600" u="none" cap="none" strike="noStrike">
                <a:solidFill>
                  <a:schemeClr val="dk1"/>
                </a:solidFill>
                <a:latin typeface="Calibri"/>
                <a:ea typeface="Calibri"/>
                <a:cs typeface="Calibri"/>
                <a:sym typeface="Calibri"/>
              </a:rPr>
              <a:t>est un autre cas particulier du </a:t>
            </a:r>
            <a:r>
              <a:rPr b="1" i="1" lang="fr-BE" sz="1600" u="none" cap="none" strike="noStrike">
                <a:solidFill>
                  <a:schemeClr val="dk1"/>
                </a:solidFill>
                <a:latin typeface="Calibri"/>
                <a:ea typeface="Calibri"/>
                <a:cs typeface="Calibri"/>
                <a:sym typeface="Calibri"/>
              </a:rPr>
              <a:t>« CASE » </a:t>
            </a:r>
            <a:r>
              <a:rPr b="0" i="0" lang="fr-BE" sz="1600" u="none" cap="none" strike="noStrike">
                <a:solidFill>
                  <a:schemeClr val="dk1"/>
                </a:solidFill>
                <a:latin typeface="Calibri"/>
                <a:ea typeface="Calibri"/>
                <a:cs typeface="Calibri"/>
                <a:sym typeface="Calibri"/>
              </a:rPr>
              <a:t>qui renvoie la première valeur non NULL rencontrée parmi les différentes colonnes fournies en paramètres</a:t>
            </a:r>
            <a:endParaRPr b="0" i="0" sz="1400" u="none" cap="none" strike="noStrike">
              <a:solidFill>
                <a:srgbClr val="000000"/>
              </a:solidFill>
              <a:latin typeface="Arial"/>
              <a:ea typeface="Arial"/>
              <a:cs typeface="Arial"/>
              <a:sym typeface="Arial"/>
            </a:endParaRPr>
          </a:p>
        </p:txBody>
      </p:sp>
      <p:sp>
        <p:nvSpPr>
          <p:cNvPr id="1608" name="Google Shape;1608;p113"/>
          <p:cNvSpPr txBox="1"/>
          <p:nvPr/>
        </p:nvSpPr>
        <p:spPr>
          <a:xfrm>
            <a:off x="478160" y="3630503"/>
            <a:ext cx="8172000" cy="2246769"/>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0"/>
              <a:buFont typeface="Arial"/>
              <a:buNone/>
            </a:pPr>
            <a:r>
              <a:t/>
            </a:r>
            <a:endParaRPr b="0" i="0" sz="7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7000"/>
              <a:buFont typeface="Arial"/>
              <a:buNone/>
            </a:pPr>
            <a:r>
              <a:t/>
            </a:r>
            <a:endParaRPr b="0" i="0" sz="7000" u="none" cap="none" strike="noStrike">
              <a:solidFill>
                <a:schemeClr val="dk1"/>
              </a:solidFill>
              <a:latin typeface="Calibri"/>
              <a:ea typeface="Calibri"/>
              <a:cs typeface="Calibri"/>
              <a:sym typeface="Calibri"/>
            </a:endParaRPr>
          </a:p>
        </p:txBody>
      </p:sp>
      <p:sp>
        <p:nvSpPr>
          <p:cNvPr id="1609" name="Google Shape;1609;p113"/>
          <p:cNvSpPr txBox="1"/>
          <p:nvPr/>
        </p:nvSpPr>
        <p:spPr>
          <a:xfrm>
            <a:off x="899592" y="3715578"/>
            <a:ext cx="5130635" cy="2031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CASE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     WHEN </a:t>
            </a:r>
            <a:r>
              <a:rPr b="0" i="1" lang="fr-BE" sz="1800" u="none" cap="none" strike="noStrike">
                <a:solidFill>
                  <a:schemeClr val="dk1"/>
                </a:solidFill>
                <a:latin typeface="Calibri"/>
                <a:ea typeface="Calibri"/>
                <a:cs typeface="Calibri"/>
                <a:sym typeface="Calibri"/>
              </a:rPr>
              <a:t>colonne1 </a:t>
            </a:r>
            <a:r>
              <a:rPr b="1" i="1" lang="fr-BE" sz="1800" u="none" cap="none" strike="noStrike">
                <a:solidFill>
                  <a:schemeClr val="dk1"/>
                </a:solidFill>
                <a:latin typeface="Calibri"/>
                <a:ea typeface="Calibri"/>
                <a:cs typeface="Calibri"/>
                <a:sym typeface="Calibri"/>
              </a:rPr>
              <a:t>IS NOT NULL </a:t>
            </a:r>
            <a:r>
              <a:rPr b="1" i="0" lang="fr-BE" sz="1800" u="none" cap="none" strike="noStrike">
                <a:solidFill>
                  <a:schemeClr val="dk1"/>
                </a:solidFill>
                <a:latin typeface="Calibri"/>
                <a:ea typeface="Calibri"/>
                <a:cs typeface="Calibri"/>
                <a:sym typeface="Calibri"/>
              </a:rPr>
              <a:t>THEN </a:t>
            </a:r>
            <a:r>
              <a:rPr b="0" i="1" lang="fr-BE" sz="1800" u="none" cap="none" strike="noStrike">
                <a:solidFill>
                  <a:schemeClr val="dk1"/>
                </a:solidFill>
                <a:latin typeface="Calibri"/>
                <a:ea typeface="Calibri"/>
                <a:cs typeface="Calibri"/>
                <a:sym typeface="Calibri"/>
              </a:rPr>
              <a:t>colonne1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     WHEN </a:t>
            </a:r>
            <a:r>
              <a:rPr b="0" i="1" lang="fr-BE" sz="1800" u="none" cap="none" strike="noStrike">
                <a:solidFill>
                  <a:schemeClr val="dk1"/>
                </a:solidFill>
                <a:latin typeface="Calibri"/>
                <a:ea typeface="Calibri"/>
                <a:cs typeface="Calibri"/>
                <a:sym typeface="Calibri"/>
              </a:rPr>
              <a:t>colonne2 </a:t>
            </a:r>
            <a:r>
              <a:rPr b="1" i="1" lang="fr-BE" sz="1800" u="none" cap="none" strike="noStrike">
                <a:solidFill>
                  <a:schemeClr val="dk1"/>
                </a:solidFill>
                <a:latin typeface="Calibri"/>
                <a:ea typeface="Calibri"/>
                <a:cs typeface="Calibri"/>
                <a:sym typeface="Calibri"/>
              </a:rPr>
              <a:t>IS NOT NULL </a:t>
            </a:r>
            <a:r>
              <a:rPr b="1" i="0" lang="fr-BE" sz="1800" u="none" cap="none" strike="noStrike">
                <a:solidFill>
                  <a:schemeClr val="dk1"/>
                </a:solidFill>
                <a:latin typeface="Calibri"/>
                <a:ea typeface="Calibri"/>
                <a:cs typeface="Calibri"/>
                <a:sym typeface="Calibri"/>
              </a:rPr>
              <a:t>THEN </a:t>
            </a:r>
            <a:r>
              <a:rPr b="0" i="1" lang="fr-BE" sz="1800" u="none" cap="none" strike="noStrike">
                <a:solidFill>
                  <a:schemeClr val="dk1"/>
                </a:solidFill>
                <a:latin typeface="Calibri"/>
                <a:ea typeface="Calibri"/>
                <a:cs typeface="Calibri"/>
                <a:sym typeface="Calibri"/>
              </a:rPr>
              <a:t>colonne2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fr-BE"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     WHEN </a:t>
            </a:r>
            <a:r>
              <a:rPr b="0" i="1" lang="fr-BE" sz="1800" u="none" cap="none" strike="noStrike">
                <a:solidFill>
                  <a:schemeClr val="dk1"/>
                </a:solidFill>
                <a:latin typeface="Calibri"/>
                <a:ea typeface="Calibri"/>
                <a:cs typeface="Calibri"/>
                <a:sym typeface="Calibri"/>
              </a:rPr>
              <a:t>colonneN-1 </a:t>
            </a:r>
            <a:r>
              <a:rPr b="1" i="1" lang="fr-BE" sz="1800" u="none" cap="none" strike="noStrike">
                <a:solidFill>
                  <a:schemeClr val="dk1"/>
                </a:solidFill>
                <a:latin typeface="Calibri"/>
                <a:ea typeface="Calibri"/>
                <a:cs typeface="Calibri"/>
                <a:sym typeface="Calibri"/>
              </a:rPr>
              <a:t>IS NOT NULL </a:t>
            </a:r>
            <a:r>
              <a:rPr b="1" i="0" lang="fr-BE" sz="1800" u="none" cap="none" strike="noStrike">
                <a:solidFill>
                  <a:schemeClr val="dk1"/>
                </a:solidFill>
                <a:latin typeface="Calibri"/>
                <a:ea typeface="Calibri"/>
                <a:cs typeface="Calibri"/>
                <a:sym typeface="Calibri"/>
              </a:rPr>
              <a:t>THEN </a:t>
            </a:r>
            <a:r>
              <a:rPr b="0" i="1" lang="fr-BE" sz="1800" u="none" cap="none" strike="noStrike">
                <a:solidFill>
                  <a:schemeClr val="dk1"/>
                </a:solidFill>
                <a:latin typeface="Calibri"/>
                <a:ea typeface="Calibri"/>
                <a:cs typeface="Calibri"/>
                <a:sym typeface="Calibri"/>
              </a:rPr>
              <a:t>colonneN-1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     ELSE </a:t>
            </a:r>
            <a:r>
              <a:rPr b="0" i="1" lang="fr-BE" sz="1800" u="none" cap="none" strike="noStrike">
                <a:solidFill>
                  <a:schemeClr val="dk1"/>
                </a:solidFill>
                <a:latin typeface="Calibri"/>
                <a:ea typeface="Calibri"/>
                <a:cs typeface="Calibri"/>
                <a:sym typeface="Calibri"/>
              </a:rPr>
              <a:t>colonneN</a:t>
            </a:r>
            <a:endParaRPr b="1" i="1"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END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3" name="Shape 1613"/>
        <p:cNvGrpSpPr/>
        <p:nvPr/>
      </p:nvGrpSpPr>
      <p:grpSpPr>
        <a:xfrm>
          <a:off x="0" y="0"/>
          <a:ext cx="0" cy="0"/>
          <a:chOff x="0" y="0"/>
          <a:chExt cx="0" cy="0"/>
        </a:xfrm>
      </p:grpSpPr>
      <p:sp>
        <p:nvSpPr>
          <p:cNvPr id="1614" name="Google Shape;1614;p1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Les fonctions : COALESCE</a:t>
            </a:r>
            <a:endParaRPr b="0" i="0" sz="4000" u="none" cap="none" strike="noStrike">
              <a:solidFill>
                <a:schemeClr val="dk1"/>
              </a:solidFill>
              <a:latin typeface="Calibri"/>
              <a:ea typeface="Calibri"/>
              <a:cs typeface="Calibri"/>
              <a:sym typeface="Calibri"/>
            </a:endParaRPr>
          </a:p>
        </p:txBody>
      </p:sp>
      <p:sp>
        <p:nvSpPr>
          <p:cNvPr id="1615" name="Google Shape;1615;p1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616" name="Google Shape;1616;p1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617" name="Google Shape;1617;p114"/>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618" name="Google Shape;1618;p114"/>
          <p:cNvSpPr/>
          <p:nvPr/>
        </p:nvSpPr>
        <p:spPr>
          <a:xfrm>
            <a:off x="478160" y="4293096"/>
            <a:ext cx="6110064" cy="1800200"/>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619" name="Google Shape;1619;p114"/>
          <p:cNvPicPr preferRelativeResize="0"/>
          <p:nvPr/>
        </p:nvPicPr>
        <p:blipFill rotWithShape="1">
          <a:blip r:embed="rId3">
            <a:alphaModFix/>
          </a:blip>
          <a:srcRect b="0" l="0" r="0" t="0"/>
          <a:stretch/>
        </p:blipFill>
        <p:spPr>
          <a:xfrm>
            <a:off x="2013198" y="1556793"/>
            <a:ext cx="2989554" cy="2339284"/>
          </a:xfrm>
          <a:prstGeom prst="rect">
            <a:avLst/>
          </a:prstGeom>
          <a:noFill/>
          <a:ln>
            <a:noFill/>
          </a:ln>
        </p:spPr>
      </p:pic>
      <p:sp>
        <p:nvSpPr>
          <p:cNvPr id="1620" name="Google Shape;1620;p114"/>
          <p:cNvSpPr/>
          <p:nvPr/>
        </p:nvSpPr>
        <p:spPr>
          <a:xfrm>
            <a:off x="2013198" y="1556792"/>
            <a:ext cx="2990850" cy="2343151"/>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621" name="Google Shape;1621;p114"/>
          <p:cNvPicPr preferRelativeResize="0"/>
          <p:nvPr/>
        </p:nvPicPr>
        <p:blipFill rotWithShape="1">
          <a:blip r:embed="rId4">
            <a:alphaModFix/>
          </a:blip>
          <a:srcRect b="0" l="0" r="0" t="0"/>
          <a:stretch/>
        </p:blipFill>
        <p:spPr>
          <a:xfrm>
            <a:off x="683568" y="4384552"/>
            <a:ext cx="5715000" cy="1646301"/>
          </a:xfrm>
          <a:prstGeom prst="rect">
            <a:avLst/>
          </a:prstGeom>
          <a:noFill/>
          <a:ln>
            <a:noFill/>
          </a:ln>
        </p:spPr>
      </p:pic>
      <p:pic>
        <p:nvPicPr>
          <p:cNvPr id="1622" name="Google Shape;1622;p114"/>
          <p:cNvPicPr preferRelativeResize="0"/>
          <p:nvPr/>
        </p:nvPicPr>
        <p:blipFill rotWithShape="1">
          <a:blip r:embed="rId5">
            <a:alphaModFix/>
          </a:blip>
          <a:srcRect b="0" l="0" r="0" t="0"/>
          <a:stretch/>
        </p:blipFill>
        <p:spPr>
          <a:xfrm>
            <a:off x="7524328" y="2786689"/>
            <a:ext cx="1008112" cy="3301151"/>
          </a:xfrm>
          <a:prstGeom prst="rect">
            <a:avLst/>
          </a:prstGeom>
          <a:noFill/>
          <a:ln>
            <a:noFill/>
          </a:ln>
        </p:spPr>
      </p:pic>
      <p:sp>
        <p:nvSpPr>
          <p:cNvPr id="1623" name="Google Shape;1623;p114"/>
          <p:cNvSpPr/>
          <p:nvPr/>
        </p:nvSpPr>
        <p:spPr>
          <a:xfrm>
            <a:off x="7524328" y="2786689"/>
            <a:ext cx="1008112" cy="3306607"/>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24" name="Google Shape;1624;p114"/>
          <p:cNvSpPr/>
          <p:nvPr/>
        </p:nvSpPr>
        <p:spPr>
          <a:xfrm>
            <a:off x="3029136" y="3861048"/>
            <a:ext cx="1008112" cy="523504"/>
          </a:xfrm>
          <a:prstGeom prst="downArrow">
            <a:avLst>
              <a:gd fmla="val 50000" name="adj1"/>
              <a:gd fmla="val 50000" name="adj2"/>
            </a:avLst>
          </a:prstGeom>
          <a:solidFill>
            <a:srgbClr val="C00000"/>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25" name="Google Shape;1625;p114"/>
          <p:cNvSpPr/>
          <p:nvPr/>
        </p:nvSpPr>
        <p:spPr>
          <a:xfrm>
            <a:off x="6464160" y="4720964"/>
            <a:ext cx="1132175" cy="974999"/>
          </a:xfrm>
          <a:prstGeom prst="rightArrow">
            <a:avLst>
              <a:gd fmla="val 50000" name="adj1"/>
              <a:gd fmla="val 50000" name="adj2"/>
            </a:avLst>
          </a:prstGeom>
          <a:solidFill>
            <a:srgbClr val="C00000"/>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26" name="Google Shape;1626;p114"/>
          <p:cNvSpPr txBox="1"/>
          <p:nvPr/>
        </p:nvSpPr>
        <p:spPr>
          <a:xfrm>
            <a:off x="975608" y="1556793"/>
            <a:ext cx="1004314"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Table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 WAGES »</a:t>
            </a:r>
            <a:endParaRPr b="0" i="0" sz="1400" u="none" cap="none" strike="noStrike">
              <a:solidFill>
                <a:srgbClr val="000000"/>
              </a:solidFill>
              <a:latin typeface="Arial"/>
              <a:ea typeface="Arial"/>
              <a:cs typeface="Arial"/>
              <a:sym typeface="Arial"/>
            </a:endParaRPr>
          </a:p>
        </p:txBody>
      </p:sp>
      <p:sp>
        <p:nvSpPr>
          <p:cNvPr id="1627" name="Google Shape;1627;p114"/>
          <p:cNvSpPr txBox="1"/>
          <p:nvPr/>
        </p:nvSpPr>
        <p:spPr>
          <a:xfrm>
            <a:off x="6284115" y="2786689"/>
            <a:ext cx="1168205"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Résultat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du COALESCE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1" name="Shape 1631"/>
        <p:cNvGrpSpPr/>
        <p:nvPr/>
      </p:nvGrpSpPr>
      <p:grpSpPr>
        <a:xfrm>
          <a:off x="0" y="0"/>
          <a:ext cx="0" cy="0"/>
          <a:chOff x="0" y="0"/>
          <a:chExt cx="0" cy="0"/>
        </a:xfrm>
      </p:grpSpPr>
      <p:pic>
        <p:nvPicPr>
          <p:cNvPr id="1632" name="Google Shape;1632;p115"/>
          <p:cNvPicPr preferRelativeResize="0"/>
          <p:nvPr/>
        </p:nvPicPr>
        <p:blipFill rotWithShape="1">
          <a:blip r:embed="rId3">
            <a:alphaModFix/>
          </a:blip>
          <a:srcRect b="0" l="0" r="0" t="0"/>
          <a:stretch/>
        </p:blipFill>
        <p:spPr>
          <a:xfrm>
            <a:off x="3525366" y="1551375"/>
            <a:ext cx="2125903" cy="1204347"/>
          </a:xfrm>
          <a:prstGeom prst="rect">
            <a:avLst/>
          </a:prstGeom>
          <a:noFill/>
          <a:ln>
            <a:noFill/>
          </a:ln>
        </p:spPr>
      </p:pic>
      <p:sp>
        <p:nvSpPr>
          <p:cNvPr id="1633" name="Google Shape;1633;p1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Les fonctions : </a:t>
            </a:r>
            <a:r>
              <a:rPr b="1" i="0" lang="fr-BE" sz="4000" u="none" cap="none" strike="noStrike">
                <a:solidFill>
                  <a:schemeClr val="dk1"/>
                </a:solidFill>
                <a:latin typeface="Calibri"/>
                <a:ea typeface="Calibri"/>
                <a:cs typeface="Calibri"/>
                <a:sym typeface="Calibri"/>
              </a:rPr>
              <a:t>Imbrication</a:t>
            </a:r>
            <a:endParaRPr b="1" i="0" sz="4000" u="none" cap="none" strike="noStrike">
              <a:solidFill>
                <a:schemeClr val="dk1"/>
              </a:solidFill>
              <a:latin typeface="Calibri"/>
              <a:ea typeface="Calibri"/>
              <a:cs typeface="Calibri"/>
              <a:sym typeface="Calibri"/>
            </a:endParaRPr>
          </a:p>
        </p:txBody>
      </p:sp>
      <p:sp>
        <p:nvSpPr>
          <p:cNvPr id="1634" name="Google Shape;1634;p1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635" name="Google Shape;1635;p1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636" name="Google Shape;1636;p115"/>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637" name="Google Shape;1637;p115"/>
          <p:cNvSpPr/>
          <p:nvPr/>
        </p:nvSpPr>
        <p:spPr>
          <a:xfrm>
            <a:off x="3525366" y="1556792"/>
            <a:ext cx="2126754" cy="1229897"/>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38" name="Google Shape;1638;p115"/>
          <p:cNvSpPr/>
          <p:nvPr/>
        </p:nvSpPr>
        <p:spPr>
          <a:xfrm>
            <a:off x="4084687" y="3625576"/>
            <a:ext cx="1008112" cy="523504"/>
          </a:xfrm>
          <a:prstGeom prst="downArrow">
            <a:avLst>
              <a:gd fmla="val 50000" name="adj1"/>
              <a:gd fmla="val 50000" name="adj2"/>
            </a:avLst>
          </a:prstGeom>
          <a:solidFill>
            <a:srgbClr val="C00000"/>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39" name="Google Shape;1639;p115"/>
          <p:cNvSpPr txBox="1"/>
          <p:nvPr/>
        </p:nvSpPr>
        <p:spPr>
          <a:xfrm>
            <a:off x="2297721" y="1556793"/>
            <a:ext cx="1163204"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Table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 BUDGETS »</a:t>
            </a:r>
            <a:endParaRPr b="0" i="0" sz="1400" u="none" cap="none" strike="noStrike">
              <a:solidFill>
                <a:srgbClr val="000000"/>
              </a:solidFill>
              <a:latin typeface="Arial"/>
              <a:ea typeface="Arial"/>
              <a:cs typeface="Arial"/>
              <a:sym typeface="Arial"/>
            </a:endParaRPr>
          </a:p>
        </p:txBody>
      </p:sp>
      <p:sp>
        <p:nvSpPr>
          <p:cNvPr id="1640" name="Google Shape;1640;p115"/>
          <p:cNvSpPr txBox="1"/>
          <p:nvPr/>
        </p:nvSpPr>
        <p:spPr>
          <a:xfrm>
            <a:off x="1969368" y="2852936"/>
            <a:ext cx="5266928" cy="64807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1" lang="fr-BE" sz="1200" u="none" cap="none" strike="noStrike">
                <a:solidFill>
                  <a:schemeClr val="dk1"/>
                </a:solidFill>
                <a:latin typeface="Calibri"/>
                <a:ea typeface="Calibri"/>
                <a:cs typeface="Calibri"/>
                <a:sym typeface="Calibri"/>
              </a:rPr>
              <a:t>NULL = même budget que l’année précédente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200"/>
              <a:buFont typeface="Arial"/>
              <a:buNone/>
            </a:pPr>
            <a:r>
              <a:rPr b="1" i="1" lang="fr-BE" sz="1200" u="none" cap="none" strike="noStrike">
                <a:solidFill>
                  <a:schemeClr val="dk1"/>
                </a:solidFill>
                <a:latin typeface="Calibri"/>
                <a:ea typeface="Calibri"/>
                <a:cs typeface="Calibri"/>
                <a:sym typeface="Calibri"/>
              </a:rPr>
              <a:t>0 = budget non défini (valeurs à ne pas considérer dans la moyenne)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200"/>
              <a:buFont typeface="Arial"/>
              <a:buNone/>
            </a:pPr>
            <a:r>
              <a:rPr b="0" i="1" lang="fr-BE" sz="1200" u="none" cap="none" strike="noStrike">
                <a:solidFill>
                  <a:schemeClr val="dk1"/>
                </a:solidFill>
                <a:latin typeface="Calibri"/>
                <a:ea typeface="Calibri"/>
                <a:cs typeface="Calibri"/>
                <a:sym typeface="Calibri"/>
              </a:rPr>
              <a:t>« current_year » et « previous_year » sont de type DECIMAL</a:t>
            </a:r>
            <a:endParaRPr b="0" i="0" sz="1400" u="none" cap="none" strike="noStrike">
              <a:solidFill>
                <a:srgbClr val="000000"/>
              </a:solidFill>
              <a:latin typeface="Arial"/>
              <a:ea typeface="Arial"/>
              <a:cs typeface="Arial"/>
              <a:sym typeface="Arial"/>
            </a:endParaRPr>
          </a:p>
        </p:txBody>
      </p:sp>
      <p:pic>
        <p:nvPicPr>
          <p:cNvPr id="1641" name="Google Shape;1641;p115"/>
          <p:cNvPicPr preferRelativeResize="0"/>
          <p:nvPr/>
        </p:nvPicPr>
        <p:blipFill rotWithShape="1">
          <a:blip r:embed="rId4">
            <a:alphaModFix/>
          </a:blip>
          <a:srcRect b="0" l="0" r="0" t="0"/>
          <a:stretch/>
        </p:blipFill>
        <p:spPr>
          <a:xfrm>
            <a:off x="1043608" y="4448150"/>
            <a:ext cx="6814571" cy="818945"/>
          </a:xfrm>
          <a:prstGeom prst="rect">
            <a:avLst/>
          </a:prstGeom>
          <a:noFill/>
          <a:ln>
            <a:noFill/>
          </a:ln>
        </p:spPr>
      </p:pic>
      <p:sp>
        <p:nvSpPr>
          <p:cNvPr id="1642" name="Google Shape;1642;p115"/>
          <p:cNvSpPr/>
          <p:nvPr/>
        </p:nvSpPr>
        <p:spPr>
          <a:xfrm>
            <a:off x="467544" y="4365104"/>
            <a:ext cx="8172000" cy="936104"/>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643" name="Google Shape;1643;p115"/>
          <p:cNvPicPr preferRelativeResize="0"/>
          <p:nvPr/>
        </p:nvPicPr>
        <p:blipFill rotWithShape="1">
          <a:blip r:embed="rId5">
            <a:alphaModFix/>
          </a:blip>
          <a:srcRect b="0" l="0" r="0" t="0"/>
          <a:stretch/>
        </p:blipFill>
        <p:spPr>
          <a:xfrm>
            <a:off x="3873144" y="5609432"/>
            <a:ext cx="1418806" cy="555715"/>
          </a:xfrm>
          <a:prstGeom prst="rect">
            <a:avLst/>
          </a:prstGeom>
          <a:noFill/>
          <a:ln>
            <a:noFill/>
          </a:ln>
        </p:spPr>
      </p:pic>
      <p:sp>
        <p:nvSpPr>
          <p:cNvPr id="1644" name="Google Shape;1644;p115"/>
          <p:cNvSpPr/>
          <p:nvPr/>
        </p:nvSpPr>
        <p:spPr>
          <a:xfrm>
            <a:off x="3873144" y="5609432"/>
            <a:ext cx="1418936" cy="555872"/>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8" name="Shape 1648"/>
        <p:cNvGrpSpPr/>
        <p:nvPr/>
      </p:nvGrpSpPr>
      <p:grpSpPr>
        <a:xfrm>
          <a:off x="0" y="0"/>
          <a:ext cx="0" cy="0"/>
          <a:chOff x="0" y="0"/>
          <a:chExt cx="0" cy="0"/>
        </a:xfrm>
      </p:grpSpPr>
      <p:sp>
        <p:nvSpPr>
          <p:cNvPr id="1649" name="Google Shape;1649;p1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Les fonctions : </a:t>
            </a:r>
            <a:r>
              <a:rPr b="1" i="0" lang="fr-BE" sz="4000" u="none" cap="none" strike="noStrike">
                <a:solidFill>
                  <a:schemeClr val="dk1"/>
                </a:solidFill>
                <a:latin typeface="Calibri"/>
                <a:ea typeface="Calibri"/>
                <a:cs typeface="Calibri"/>
                <a:sym typeface="Calibri"/>
              </a:rPr>
              <a:t>Résumé</a:t>
            </a:r>
            <a:endParaRPr b="1" i="0" sz="4000" u="none" cap="none" strike="noStrike">
              <a:solidFill>
                <a:schemeClr val="dk1"/>
              </a:solidFill>
              <a:latin typeface="Calibri"/>
              <a:ea typeface="Calibri"/>
              <a:cs typeface="Calibri"/>
              <a:sym typeface="Calibri"/>
            </a:endParaRPr>
          </a:p>
        </p:txBody>
      </p:sp>
      <p:sp>
        <p:nvSpPr>
          <p:cNvPr id="1650" name="Google Shape;1650;p1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651" name="Google Shape;1651;p1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652" name="Google Shape;1652;p116"/>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653" name="Google Shape;1653;p116"/>
          <p:cNvSpPr txBox="1"/>
          <p:nvPr/>
        </p:nvSpPr>
        <p:spPr>
          <a:xfrm>
            <a:off x="771144" y="1290864"/>
            <a:ext cx="235305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fr-BE" sz="1400" u="none" cap="none" strike="noStrike">
                <a:solidFill>
                  <a:srgbClr val="000000"/>
                </a:solidFill>
                <a:latin typeface="Arial"/>
                <a:ea typeface="Arial"/>
                <a:cs typeface="Arial"/>
                <a:sym typeface="Arial"/>
              </a:rPr>
              <a:t>Concaténation</a:t>
            </a:r>
            <a:endParaRPr/>
          </a:p>
        </p:txBody>
      </p:sp>
      <p:graphicFrame>
        <p:nvGraphicFramePr>
          <p:cNvPr id="1654" name="Google Shape;1654;p116"/>
          <p:cNvGraphicFramePr/>
          <p:nvPr/>
        </p:nvGraphicFramePr>
        <p:xfrm>
          <a:off x="771144" y="1598641"/>
          <a:ext cx="3000000" cy="3000000"/>
        </p:xfrm>
        <a:graphic>
          <a:graphicData uri="http://schemas.openxmlformats.org/drawingml/2006/table">
            <a:tbl>
              <a:tblPr bandRow="1" firstCol="1">
                <a:noFill/>
                <a:tableStyleId>{7DA6CE6D-E62C-4898-81FA-905E92679291}</a:tableStyleId>
              </a:tblPr>
              <a:tblGrid>
                <a:gridCol w="976475"/>
                <a:gridCol w="2109900"/>
                <a:gridCol w="4272675"/>
              </a:tblGrid>
              <a:tr h="177800">
                <a:tc>
                  <a:txBody>
                    <a:bodyPr/>
                    <a:lstStyle/>
                    <a:p>
                      <a:pPr indent="0" lvl="0" marL="0" marR="0" rtl="0" algn="l">
                        <a:lnSpc>
                          <a:spcPct val="107000"/>
                        </a:lnSpc>
                        <a:spcBef>
                          <a:spcPts val="0"/>
                        </a:spcBef>
                        <a:spcAft>
                          <a:spcPts val="0"/>
                        </a:spcAft>
                        <a:buNone/>
                      </a:pPr>
                      <a:r>
                        <a:rPr b="0" i="0" lang="fr-BE" sz="1400" u="none" cap="none" strike="noStrike">
                          <a:solidFill>
                            <a:schemeClr val="dk1"/>
                          </a:solidFill>
                          <a:latin typeface="Calibri"/>
                          <a:ea typeface="Calibri"/>
                          <a:cs typeface="Calibri"/>
                          <a:sym typeface="Calibri"/>
                        </a:rPr>
                        <a:t>CONCAT</a:t>
                      </a:r>
                      <a:endParaRPr b="0" i="0" sz="1400" u="none" cap="none" strike="noStrike">
                        <a:solidFill>
                          <a:schemeClr val="dk1"/>
                        </a:solidFill>
                        <a:latin typeface="Calibri"/>
                        <a:ea typeface="Calibri"/>
                        <a:cs typeface="Calibri"/>
                        <a:sym typeface="Calibri"/>
                      </a:endParaRPr>
                    </a:p>
                  </a:txBody>
                  <a:tcPr marT="0" marB="0" marR="68575" marL="68575">
                    <a:solidFill>
                      <a:srgbClr val="D3E5F6"/>
                    </a:solidFill>
                  </a:tcPr>
                </a:tc>
                <a:tc>
                  <a:txBody>
                    <a:bodyPr/>
                    <a:lstStyle/>
                    <a:p>
                      <a:pPr indent="0" lvl="0" marL="0" marR="0" rtl="0" algn="l">
                        <a:lnSpc>
                          <a:spcPct val="107000"/>
                        </a:lnSpc>
                        <a:spcBef>
                          <a:spcPts val="0"/>
                        </a:spcBef>
                        <a:spcAft>
                          <a:spcPts val="0"/>
                        </a:spcAft>
                        <a:buNone/>
                      </a:pPr>
                      <a:r>
                        <a:rPr lang="fr-BE" sz="1400" u="none" cap="none" strike="noStrike"/>
                        <a:t>concaténer</a:t>
                      </a:r>
                      <a:endParaRPr b="0"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CONCAT(nom_col1, ' ' , nom_col2)</a:t>
                      </a:r>
                      <a:endParaRPr b="0" sz="1400" u="none" cap="none" strike="noStrike">
                        <a:latin typeface="Calibri"/>
                        <a:ea typeface="Calibri"/>
                        <a:cs typeface="Calibri"/>
                        <a:sym typeface="Calibri"/>
                      </a:endParaRPr>
                    </a:p>
                  </a:txBody>
                  <a:tcPr marT="0" marB="0" marR="68575" marL="68575"/>
                </a:tc>
              </a:tr>
            </a:tbl>
          </a:graphicData>
        </a:graphic>
      </p:graphicFrame>
      <p:sp>
        <p:nvSpPr>
          <p:cNvPr id="1655" name="Google Shape;1655;p116"/>
          <p:cNvSpPr txBox="1"/>
          <p:nvPr/>
        </p:nvSpPr>
        <p:spPr>
          <a:xfrm>
            <a:off x="771144" y="2068395"/>
            <a:ext cx="235305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fr-BE" sz="1400" u="none" cap="none" strike="noStrike">
                <a:solidFill>
                  <a:srgbClr val="000000"/>
                </a:solidFill>
                <a:latin typeface="Arial"/>
                <a:ea typeface="Arial"/>
                <a:cs typeface="Arial"/>
                <a:sym typeface="Arial"/>
              </a:rPr>
              <a:t>Conversion</a:t>
            </a:r>
            <a:endParaRPr/>
          </a:p>
        </p:txBody>
      </p:sp>
      <p:sp>
        <p:nvSpPr>
          <p:cNvPr id="1656" name="Google Shape;1656;p116"/>
          <p:cNvSpPr txBox="1"/>
          <p:nvPr/>
        </p:nvSpPr>
        <p:spPr>
          <a:xfrm>
            <a:off x="771144" y="3207676"/>
            <a:ext cx="235305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fr-BE" sz="1400" u="none" cap="none" strike="noStrike">
                <a:solidFill>
                  <a:srgbClr val="000000"/>
                </a:solidFill>
                <a:latin typeface="Arial"/>
                <a:ea typeface="Arial"/>
                <a:cs typeface="Arial"/>
                <a:sym typeface="Arial"/>
              </a:rPr>
              <a:t>Date</a:t>
            </a:r>
            <a:endParaRPr/>
          </a:p>
        </p:txBody>
      </p:sp>
      <p:graphicFrame>
        <p:nvGraphicFramePr>
          <p:cNvPr id="1657" name="Google Shape;1657;p116"/>
          <p:cNvGraphicFramePr/>
          <p:nvPr/>
        </p:nvGraphicFramePr>
        <p:xfrm>
          <a:off x="770331" y="2485588"/>
          <a:ext cx="3000000" cy="3000000"/>
        </p:xfrm>
        <a:graphic>
          <a:graphicData uri="http://schemas.openxmlformats.org/drawingml/2006/table">
            <a:tbl>
              <a:tblPr bandRow="1">
                <a:noFill/>
                <a:tableStyleId>{7DA6CE6D-E62C-4898-81FA-905E92679291}</a:tableStyleId>
              </a:tblPr>
              <a:tblGrid>
                <a:gridCol w="1032975"/>
                <a:gridCol w="1035400"/>
                <a:gridCol w="5290700"/>
              </a:tblGrid>
              <a:tr h="177800">
                <a:tc>
                  <a:txBody>
                    <a:bodyPr/>
                    <a:lstStyle/>
                    <a:p>
                      <a:pPr indent="0" lvl="0" marL="0" marR="0" rtl="0" algn="l">
                        <a:lnSpc>
                          <a:spcPct val="107000"/>
                        </a:lnSpc>
                        <a:spcBef>
                          <a:spcPts val="0"/>
                        </a:spcBef>
                        <a:spcAft>
                          <a:spcPts val="0"/>
                        </a:spcAft>
                        <a:buNone/>
                      </a:pPr>
                      <a:r>
                        <a:rPr lang="fr-BE" sz="1400" u="none" cap="none" strike="noStrike"/>
                        <a:t>CONVERT</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convertir</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CONVERT (valeur_à_convertir, NOUVEAU_TYPE)</a:t>
                      </a:r>
                      <a:endParaRPr sz="1400" u="none" cap="none" strike="noStrike">
                        <a:latin typeface="Calibri"/>
                        <a:ea typeface="Calibri"/>
                        <a:cs typeface="Calibri"/>
                        <a:sym typeface="Calibri"/>
                      </a:endParaRPr>
                    </a:p>
                  </a:txBody>
                  <a:tcPr marT="0" marB="0" marR="68575" marL="68575"/>
                </a:tc>
              </a:tr>
              <a:tr h="177800">
                <a:tc>
                  <a:txBody>
                    <a:bodyPr/>
                    <a:lstStyle/>
                    <a:p>
                      <a:pPr indent="0" lvl="0" marL="0" marR="0" rtl="0" algn="l">
                        <a:lnSpc>
                          <a:spcPct val="107000"/>
                        </a:lnSpc>
                        <a:spcBef>
                          <a:spcPts val="0"/>
                        </a:spcBef>
                        <a:spcAft>
                          <a:spcPts val="0"/>
                        </a:spcAft>
                        <a:buNone/>
                      </a:pPr>
                      <a:r>
                        <a:rPr lang="fr-BE" sz="1400" u="none" cap="none" strike="noStrike"/>
                        <a:t>CAST</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convertir</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CAST(valeur_à_convertir AS NOUVEAU TYPE)</a:t>
                      </a:r>
                      <a:endParaRPr sz="1400" u="none" cap="none" strike="noStrike">
                        <a:latin typeface="Calibri"/>
                        <a:ea typeface="Calibri"/>
                        <a:cs typeface="Calibri"/>
                        <a:sym typeface="Calibri"/>
                      </a:endParaRPr>
                    </a:p>
                  </a:txBody>
                  <a:tcPr marT="0" marB="0" marR="68575" marL="68575"/>
                </a:tc>
              </a:tr>
            </a:tbl>
          </a:graphicData>
        </a:graphic>
      </p:graphicFrame>
      <p:graphicFrame>
        <p:nvGraphicFramePr>
          <p:cNvPr id="1658" name="Google Shape;1658;p116"/>
          <p:cNvGraphicFramePr/>
          <p:nvPr/>
        </p:nvGraphicFramePr>
        <p:xfrm>
          <a:off x="771144" y="3584150"/>
          <a:ext cx="3000000" cy="3000000"/>
        </p:xfrm>
        <a:graphic>
          <a:graphicData uri="http://schemas.openxmlformats.org/drawingml/2006/table">
            <a:tbl>
              <a:tblPr bandRow="1">
                <a:noFill/>
                <a:tableStyleId>{7DA6CE6D-E62C-4898-81FA-905E92679291}</a:tableStyleId>
              </a:tblPr>
              <a:tblGrid>
                <a:gridCol w="1292700"/>
                <a:gridCol w="1878125"/>
                <a:gridCol w="4187425"/>
              </a:tblGrid>
              <a:tr h="177800">
                <a:tc>
                  <a:txBody>
                    <a:bodyPr/>
                    <a:lstStyle/>
                    <a:p>
                      <a:pPr indent="0" lvl="0" marL="0" marR="0" rtl="0" algn="l">
                        <a:lnSpc>
                          <a:spcPct val="107000"/>
                        </a:lnSpc>
                        <a:spcBef>
                          <a:spcPts val="0"/>
                        </a:spcBef>
                        <a:spcAft>
                          <a:spcPts val="0"/>
                        </a:spcAft>
                        <a:buNone/>
                      </a:pPr>
                      <a:r>
                        <a:rPr lang="fr-BE" sz="1400" u="none" cap="none" strike="noStrike"/>
                        <a:t>CURDATE</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récupérer la date </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CURDATE()</a:t>
                      </a:r>
                      <a:endParaRPr sz="1400" u="none" cap="none" strike="noStrike">
                        <a:latin typeface="Calibri"/>
                        <a:ea typeface="Calibri"/>
                        <a:cs typeface="Calibri"/>
                        <a:sym typeface="Calibri"/>
                      </a:endParaRPr>
                    </a:p>
                  </a:txBody>
                  <a:tcPr marT="0" marB="0" marR="68575" marL="68575"/>
                </a:tc>
              </a:tr>
              <a:tr h="177800">
                <a:tc>
                  <a:txBody>
                    <a:bodyPr/>
                    <a:lstStyle/>
                    <a:p>
                      <a:pPr indent="0" lvl="0" marL="0" marR="0" rtl="0" algn="l">
                        <a:lnSpc>
                          <a:spcPct val="107000"/>
                        </a:lnSpc>
                        <a:spcBef>
                          <a:spcPts val="0"/>
                        </a:spcBef>
                        <a:spcAft>
                          <a:spcPts val="0"/>
                        </a:spcAft>
                        <a:buNone/>
                      </a:pPr>
                      <a:r>
                        <a:rPr lang="fr-BE" sz="1400" u="none" cap="none" strike="noStrike"/>
                        <a:t>CURTIME</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récupérer l'heure</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CURTIME()</a:t>
                      </a:r>
                      <a:endParaRPr sz="1400" u="none" cap="none" strike="noStrike">
                        <a:latin typeface="Calibri"/>
                        <a:ea typeface="Calibri"/>
                        <a:cs typeface="Calibri"/>
                        <a:sym typeface="Calibri"/>
                      </a:endParaRPr>
                    </a:p>
                  </a:txBody>
                  <a:tcPr marT="0" marB="0" marR="68575" marL="68575"/>
                </a:tc>
              </a:tr>
              <a:tr h="177800">
                <a:tc>
                  <a:txBody>
                    <a:bodyPr/>
                    <a:lstStyle/>
                    <a:p>
                      <a:pPr indent="0" lvl="0" marL="0" marR="0" rtl="0" algn="l">
                        <a:lnSpc>
                          <a:spcPct val="107000"/>
                        </a:lnSpc>
                        <a:spcBef>
                          <a:spcPts val="0"/>
                        </a:spcBef>
                        <a:spcAft>
                          <a:spcPts val="0"/>
                        </a:spcAft>
                        <a:buNone/>
                      </a:pPr>
                      <a:r>
                        <a:rPr lang="fr-BE" sz="1400" u="none" cap="none" strike="noStrike"/>
                        <a:t>DATE_FORMAT</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extraire une partie d'une date</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DATE_FORMAT (date_traitée, partie_de_date_à_extraire)</a:t>
                      </a:r>
                      <a:endParaRPr sz="1400" u="none" cap="none" strike="noStrike">
                        <a:latin typeface="Calibri"/>
                        <a:ea typeface="Calibri"/>
                        <a:cs typeface="Calibri"/>
                        <a:sym typeface="Calibri"/>
                      </a:endParaRPr>
                    </a:p>
                  </a:txBody>
                  <a:tcPr marT="0" marB="0" marR="68575" marL="68575"/>
                </a:tc>
              </a:tr>
              <a:tr h="177800">
                <a:tc>
                  <a:txBody>
                    <a:bodyPr/>
                    <a:lstStyle/>
                    <a:p>
                      <a:pPr indent="0" lvl="0" marL="0" marR="0" rtl="0" algn="l">
                        <a:lnSpc>
                          <a:spcPct val="107000"/>
                        </a:lnSpc>
                        <a:spcBef>
                          <a:spcPts val="0"/>
                        </a:spcBef>
                        <a:spcAft>
                          <a:spcPts val="0"/>
                        </a:spcAft>
                        <a:buNone/>
                      </a:pPr>
                      <a:r>
                        <a:rPr lang="fr-BE" sz="1400" u="none" cap="none" strike="noStrike"/>
                        <a:t>CURRENT_TIMESTAMP</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revoie la date et l'heure</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CURRENT_TIMESTAMP()</a:t>
                      </a:r>
                      <a:endParaRPr sz="1400" u="none" cap="none" strike="noStrike">
                        <a:latin typeface="Calibri"/>
                        <a:ea typeface="Calibri"/>
                        <a:cs typeface="Calibri"/>
                        <a:sym typeface="Calibri"/>
                      </a:endParaRPr>
                    </a:p>
                  </a:txBody>
                  <a:tcPr marT="0" marB="0" marR="68575" marL="68575"/>
                </a:tc>
              </a:tr>
              <a:tr h="177800">
                <a:tc>
                  <a:txBody>
                    <a:bodyPr/>
                    <a:lstStyle/>
                    <a:p>
                      <a:pPr indent="0" lvl="0" marL="0" marR="0" rtl="0" algn="l">
                        <a:lnSpc>
                          <a:spcPct val="107000"/>
                        </a:lnSpc>
                        <a:spcBef>
                          <a:spcPts val="0"/>
                        </a:spcBef>
                        <a:spcAft>
                          <a:spcPts val="0"/>
                        </a:spcAft>
                        <a:buNone/>
                      </a:pPr>
                      <a:r>
                        <a:rPr lang="fr-BE" sz="1400" u="none" cap="none" strike="noStrike"/>
                        <a:t>DATEDIFF</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soustraire des dates</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DATEDIFF(startdate , enddate )</a:t>
                      </a:r>
                      <a:endParaRPr sz="1400" u="none" cap="none" strike="noStrike">
                        <a:latin typeface="Calibri"/>
                        <a:ea typeface="Calibri"/>
                        <a:cs typeface="Calibri"/>
                        <a:sym typeface="Calibri"/>
                      </a:endParaRPr>
                    </a:p>
                  </a:txBody>
                  <a:tcPr marT="0" marB="0" marR="68575" marL="68575"/>
                </a:tc>
              </a:tr>
              <a:tr h="177800">
                <a:tc>
                  <a:txBody>
                    <a:bodyPr/>
                    <a:lstStyle/>
                    <a:p>
                      <a:pPr indent="0" lvl="0" marL="0" marR="0" rtl="0" algn="l">
                        <a:lnSpc>
                          <a:spcPct val="107000"/>
                        </a:lnSpc>
                        <a:spcBef>
                          <a:spcPts val="0"/>
                        </a:spcBef>
                        <a:spcAft>
                          <a:spcPts val="0"/>
                        </a:spcAft>
                        <a:buNone/>
                      </a:pPr>
                      <a:r>
                        <a:rPr lang="fr-BE" sz="1400" u="none" cap="none" strike="noStrike"/>
                        <a:t>DAY</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retourne le jour</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DAY ( date ) </a:t>
                      </a:r>
                      <a:endParaRPr sz="1400" u="none" cap="none" strike="noStrike">
                        <a:latin typeface="Calibri"/>
                        <a:ea typeface="Calibri"/>
                        <a:cs typeface="Calibri"/>
                        <a:sym typeface="Calibri"/>
                      </a:endParaRPr>
                    </a:p>
                  </a:txBody>
                  <a:tcPr marT="0" marB="0" marR="68575" marL="68575"/>
                </a:tc>
              </a:tr>
              <a:tr h="177800">
                <a:tc>
                  <a:txBody>
                    <a:bodyPr/>
                    <a:lstStyle/>
                    <a:p>
                      <a:pPr indent="0" lvl="0" marL="0" marR="0" rtl="0" algn="l">
                        <a:lnSpc>
                          <a:spcPct val="107000"/>
                        </a:lnSpc>
                        <a:spcBef>
                          <a:spcPts val="0"/>
                        </a:spcBef>
                        <a:spcAft>
                          <a:spcPts val="0"/>
                        </a:spcAft>
                        <a:buNone/>
                      </a:pPr>
                      <a:r>
                        <a:rPr lang="fr-BE" sz="1400" u="none" cap="none" strike="noStrike"/>
                        <a:t>MONTH</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retrouve le mois</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MONTH (date)</a:t>
                      </a:r>
                      <a:endParaRPr sz="1400" u="none" cap="none" strike="noStrike">
                        <a:latin typeface="Calibri"/>
                        <a:ea typeface="Calibri"/>
                        <a:cs typeface="Calibri"/>
                        <a:sym typeface="Calibri"/>
                      </a:endParaRPr>
                    </a:p>
                  </a:txBody>
                  <a:tcPr marT="0" marB="0" marR="68575" marL="68575"/>
                </a:tc>
              </a:tr>
              <a:tr h="177800">
                <a:tc>
                  <a:txBody>
                    <a:bodyPr/>
                    <a:lstStyle/>
                    <a:p>
                      <a:pPr indent="0" lvl="0" marL="0" marR="0" rtl="0" algn="l">
                        <a:lnSpc>
                          <a:spcPct val="107000"/>
                        </a:lnSpc>
                        <a:spcBef>
                          <a:spcPts val="0"/>
                        </a:spcBef>
                        <a:spcAft>
                          <a:spcPts val="0"/>
                        </a:spcAft>
                        <a:buNone/>
                      </a:pPr>
                      <a:r>
                        <a:rPr lang="fr-BE" sz="1400" u="none" cap="none" strike="noStrike"/>
                        <a:t>YEAR</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retourne l'année</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YEAR(date)</a:t>
                      </a:r>
                      <a:endParaRPr sz="14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1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Les fonctions : </a:t>
            </a:r>
            <a:r>
              <a:rPr b="1" i="0" lang="fr-BE" sz="4000" u="none" cap="none" strike="noStrike">
                <a:solidFill>
                  <a:schemeClr val="dk1"/>
                </a:solidFill>
                <a:latin typeface="Calibri"/>
                <a:ea typeface="Calibri"/>
                <a:cs typeface="Calibri"/>
                <a:sym typeface="Calibri"/>
              </a:rPr>
              <a:t>Résumé</a:t>
            </a:r>
            <a:endParaRPr b="1" i="0" sz="4000" u="none" cap="none" strike="noStrike">
              <a:solidFill>
                <a:schemeClr val="dk1"/>
              </a:solidFill>
              <a:latin typeface="Calibri"/>
              <a:ea typeface="Calibri"/>
              <a:cs typeface="Calibri"/>
              <a:sym typeface="Calibri"/>
            </a:endParaRPr>
          </a:p>
        </p:txBody>
      </p:sp>
      <p:sp>
        <p:nvSpPr>
          <p:cNvPr id="1664" name="Google Shape;1664;p1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665" name="Google Shape;1665;p1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666" name="Google Shape;1666;p117"/>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667" name="Google Shape;1667;p117"/>
          <p:cNvSpPr txBox="1"/>
          <p:nvPr/>
        </p:nvSpPr>
        <p:spPr>
          <a:xfrm>
            <a:off x="771144" y="1290864"/>
            <a:ext cx="235305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fr-BE" sz="1400" u="none" cap="none" strike="noStrike">
                <a:solidFill>
                  <a:srgbClr val="000000"/>
                </a:solidFill>
                <a:latin typeface="Arial"/>
                <a:ea typeface="Arial"/>
                <a:cs typeface="Arial"/>
                <a:sym typeface="Arial"/>
              </a:rPr>
              <a:t>Chaines de caractères</a:t>
            </a:r>
            <a:endParaRPr/>
          </a:p>
        </p:txBody>
      </p:sp>
      <p:graphicFrame>
        <p:nvGraphicFramePr>
          <p:cNvPr id="1668" name="Google Shape;1668;p117"/>
          <p:cNvGraphicFramePr/>
          <p:nvPr/>
        </p:nvGraphicFramePr>
        <p:xfrm>
          <a:off x="771144" y="1680275"/>
          <a:ext cx="3000000" cy="3000000"/>
        </p:xfrm>
        <a:graphic>
          <a:graphicData uri="http://schemas.openxmlformats.org/drawingml/2006/table">
            <a:tbl>
              <a:tblPr bandRow="1">
                <a:noFill/>
                <a:tableStyleId>{7DA6CE6D-E62C-4898-81FA-905E92679291}</a:tableStyleId>
              </a:tblPr>
              <a:tblGrid>
                <a:gridCol w="1098250"/>
                <a:gridCol w="2813850"/>
                <a:gridCol w="3912100"/>
              </a:tblGrid>
              <a:tr h="177800">
                <a:tc>
                  <a:txBody>
                    <a:bodyPr/>
                    <a:lstStyle/>
                    <a:p>
                      <a:pPr indent="0" lvl="0" marL="0" marR="0" rtl="0" algn="l">
                        <a:lnSpc>
                          <a:spcPct val="107000"/>
                        </a:lnSpc>
                        <a:spcBef>
                          <a:spcPts val="0"/>
                        </a:spcBef>
                        <a:spcAft>
                          <a:spcPts val="0"/>
                        </a:spcAft>
                        <a:buNone/>
                      </a:pPr>
                      <a:r>
                        <a:rPr lang="fr-BE" sz="1400" u="none" cap="none" strike="noStrike"/>
                        <a:t>LOCATE</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récupérer la position d'un car.</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LOCATE (chaine_de_caractères_recherchée, valeur_à_évaluer)</a:t>
                      </a:r>
                      <a:endParaRPr sz="1400" u="none" cap="none" strike="noStrike">
                        <a:latin typeface="Calibri"/>
                        <a:ea typeface="Calibri"/>
                        <a:cs typeface="Calibri"/>
                        <a:sym typeface="Calibri"/>
                      </a:endParaRPr>
                    </a:p>
                  </a:txBody>
                  <a:tcPr marT="0" marB="0" marR="68575" marL="68575"/>
                </a:tc>
              </a:tr>
              <a:tr h="177800">
                <a:tc>
                  <a:txBody>
                    <a:bodyPr/>
                    <a:lstStyle/>
                    <a:p>
                      <a:pPr indent="0" lvl="0" marL="0" marR="0" rtl="0" algn="l">
                        <a:lnSpc>
                          <a:spcPct val="107000"/>
                        </a:lnSpc>
                        <a:spcBef>
                          <a:spcPts val="0"/>
                        </a:spcBef>
                        <a:spcAft>
                          <a:spcPts val="0"/>
                        </a:spcAft>
                        <a:buNone/>
                      </a:pPr>
                      <a:r>
                        <a:rPr lang="fr-BE" sz="1400" u="none" cap="none" strike="noStrike"/>
                        <a:t>CHAR_LENGTH</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récupérer le nombre de car.</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CHAR_LENGTH (chaine_de_caractères_à_mesurer)</a:t>
                      </a:r>
                      <a:endParaRPr sz="1400" u="none" cap="none" strike="noStrike">
                        <a:latin typeface="Calibri"/>
                        <a:ea typeface="Calibri"/>
                        <a:cs typeface="Calibri"/>
                        <a:sym typeface="Calibri"/>
                      </a:endParaRPr>
                    </a:p>
                  </a:txBody>
                  <a:tcPr marT="0" marB="0" marR="68575" marL="68575"/>
                </a:tc>
              </a:tr>
              <a:tr h="177800">
                <a:tc>
                  <a:txBody>
                    <a:bodyPr/>
                    <a:lstStyle/>
                    <a:p>
                      <a:pPr indent="0" lvl="0" marL="0" marR="0" rtl="0" algn="l">
                        <a:lnSpc>
                          <a:spcPct val="107000"/>
                        </a:lnSpc>
                        <a:spcBef>
                          <a:spcPts val="0"/>
                        </a:spcBef>
                        <a:spcAft>
                          <a:spcPts val="0"/>
                        </a:spcAft>
                        <a:buNone/>
                      </a:pPr>
                      <a:r>
                        <a:rPr lang="fr-BE" sz="1400" u="none" cap="none" strike="noStrike"/>
                        <a:t>LENGTH</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récupérer le nombre de car. en bytes</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LENGTH (chaine_de_caractères_à_mesurer)</a:t>
                      </a:r>
                      <a:endParaRPr sz="1400" u="none" cap="none" strike="noStrike">
                        <a:latin typeface="Calibri"/>
                        <a:ea typeface="Calibri"/>
                        <a:cs typeface="Calibri"/>
                        <a:sym typeface="Calibri"/>
                      </a:endParaRPr>
                    </a:p>
                  </a:txBody>
                  <a:tcPr marT="0" marB="0" marR="68575" marL="68575"/>
                </a:tc>
              </a:tr>
              <a:tr h="177800">
                <a:tc>
                  <a:txBody>
                    <a:bodyPr/>
                    <a:lstStyle/>
                    <a:p>
                      <a:pPr indent="0" lvl="0" marL="0" marR="0" rtl="0" algn="l">
                        <a:lnSpc>
                          <a:spcPct val="107000"/>
                        </a:lnSpc>
                        <a:spcBef>
                          <a:spcPts val="0"/>
                        </a:spcBef>
                        <a:spcAft>
                          <a:spcPts val="0"/>
                        </a:spcAft>
                        <a:buNone/>
                      </a:pPr>
                      <a:r>
                        <a:rPr lang="fr-BE" sz="1400" u="none" cap="none" strike="noStrike"/>
                        <a:t>SUBSTRING</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couper une chaine</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SUBSTRING (chaine_de_caractères, position_départ, nombre_caractères)</a:t>
                      </a:r>
                      <a:endParaRPr sz="1400" u="none" cap="none" strike="noStrike">
                        <a:latin typeface="Calibri"/>
                        <a:ea typeface="Calibri"/>
                        <a:cs typeface="Calibri"/>
                        <a:sym typeface="Calibri"/>
                      </a:endParaRPr>
                    </a:p>
                  </a:txBody>
                  <a:tcPr marT="0" marB="0" marR="68575" marL="68575"/>
                </a:tc>
              </a:tr>
              <a:tr h="177800">
                <a:tc>
                  <a:txBody>
                    <a:bodyPr/>
                    <a:lstStyle/>
                    <a:p>
                      <a:pPr indent="0" lvl="0" marL="0" marR="0" rtl="0" algn="l">
                        <a:lnSpc>
                          <a:spcPct val="107000"/>
                        </a:lnSpc>
                        <a:spcBef>
                          <a:spcPts val="0"/>
                        </a:spcBef>
                        <a:spcAft>
                          <a:spcPts val="0"/>
                        </a:spcAft>
                        <a:buNone/>
                      </a:pPr>
                      <a:r>
                        <a:rPr lang="fr-BE" sz="1400" u="none" cap="none" strike="noStrike"/>
                        <a:t>UPPER</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mettre en MAJUSCULE</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UPPER (chaine_de_caractères)</a:t>
                      </a:r>
                      <a:endParaRPr sz="1400" u="none" cap="none" strike="noStrike">
                        <a:latin typeface="Calibri"/>
                        <a:ea typeface="Calibri"/>
                        <a:cs typeface="Calibri"/>
                        <a:sym typeface="Calibri"/>
                      </a:endParaRPr>
                    </a:p>
                  </a:txBody>
                  <a:tcPr marT="0" marB="0" marR="68575" marL="68575"/>
                </a:tc>
              </a:tr>
              <a:tr h="177800">
                <a:tc>
                  <a:txBody>
                    <a:bodyPr/>
                    <a:lstStyle/>
                    <a:p>
                      <a:pPr indent="0" lvl="0" marL="0" marR="0" rtl="0" algn="l">
                        <a:lnSpc>
                          <a:spcPct val="107000"/>
                        </a:lnSpc>
                        <a:spcBef>
                          <a:spcPts val="0"/>
                        </a:spcBef>
                        <a:spcAft>
                          <a:spcPts val="0"/>
                        </a:spcAft>
                        <a:buNone/>
                      </a:pPr>
                      <a:r>
                        <a:rPr lang="fr-BE" sz="1400" u="none" cap="none" strike="noStrike"/>
                        <a:t>LOWER</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mettre en minuscule</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LOWER (chaine_de_caractères)</a:t>
                      </a:r>
                      <a:endParaRPr sz="1400" u="none" cap="none" strike="noStrike">
                        <a:latin typeface="Calibri"/>
                        <a:ea typeface="Calibri"/>
                        <a:cs typeface="Calibri"/>
                        <a:sym typeface="Calibri"/>
                      </a:endParaRPr>
                    </a:p>
                  </a:txBody>
                  <a:tcPr marT="0" marB="0" marR="68575" marL="68575"/>
                </a:tc>
              </a:tr>
              <a:tr h="177800">
                <a:tc>
                  <a:txBody>
                    <a:bodyPr/>
                    <a:lstStyle/>
                    <a:p>
                      <a:pPr indent="0" lvl="0" marL="0" marR="0" rtl="0" algn="l">
                        <a:lnSpc>
                          <a:spcPct val="107000"/>
                        </a:lnSpc>
                        <a:spcBef>
                          <a:spcPts val="0"/>
                        </a:spcBef>
                        <a:spcAft>
                          <a:spcPts val="0"/>
                        </a:spcAft>
                        <a:buNone/>
                      </a:pPr>
                      <a:r>
                        <a:rPr lang="fr-BE" sz="1400" u="none" cap="none" strike="noStrike"/>
                        <a:t>REPLACE</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remplacer des car.</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REPLACE (chaine_de_caractères_traitée, caract_à_remplacer, nouveau_caract)</a:t>
                      </a:r>
                      <a:endParaRPr sz="1400" u="none" cap="none" strike="noStrike">
                        <a:latin typeface="Calibri"/>
                        <a:ea typeface="Calibri"/>
                        <a:cs typeface="Calibri"/>
                        <a:sym typeface="Calibri"/>
                      </a:endParaRPr>
                    </a:p>
                  </a:txBody>
                  <a:tcPr marT="0" marB="0" marR="68575" marL="68575"/>
                </a:tc>
              </a:tr>
              <a:tr h="177800">
                <a:tc>
                  <a:txBody>
                    <a:bodyPr/>
                    <a:lstStyle/>
                    <a:p>
                      <a:pPr indent="0" lvl="0" marL="0" marR="0" rtl="0" algn="l">
                        <a:lnSpc>
                          <a:spcPct val="107000"/>
                        </a:lnSpc>
                        <a:spcBef>
                          <a:spcPts val="0"/>
                        </a:spcBef>
                        <a:spcAft>
                          <a:spcPts val="0"/>
                        </a:spcAft>
                        <a:buNone/>
                      </a:pPr>
                      <a:r>
                        <a:rPr lang="fr-BE" sz="1400" u="none" cap="none" strike="noStrike"/>
                        <a:t>LTRIM</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retirer les espaces blancs avant</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LTRIM (chaine_de_caractères)</a:t>
                      </a:r>
                      <a:endParaRPr sz="1400" u="none" cap="none" strike="noStrike">
                        <a:latin typeface="Calibri"/>
                        <a:ea typeface="Calibri"/>
                        <a:cs typeface="Calibri"/>
                        <a:sym typeface="Calibri"/>
                      </a:endParaRPr>
                    </a:p>
                  </a:txBody>
                  <a:tcPr marT="0" marB="0" marR="68575" marL="68575"/>
                </a:tc>
              </a:tr>
              <a:tr h="177800">
                <a:tc>
                  <a:txBody>
                    <a:bodyPr/>
                    <a:lstStyle/>
                    <a:p>
                      <a:pPr indent="0" lvl="0" marL="0" marR="0" rtl="0" algn="l">
                        <a:lnSpc>
                          <a:spcPct val="107000"/>
                        </a:lnSpc>
                        <a:spcBef>
                          <a:spcPts val="0"/>
                        </a:spcBef>
                        <a:spcAft>
                          <a:spcPts val="0"/>
                        </a:spcAft>
                        <a:buNone/>
                      </a:pPr>
                      <a:r>
                        <a:rPr lang="fr-BE" sz="1400" u="none" cap="none" strike="noStrike"/>
                        <a:t>RTRIM</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retirer les espaces blancs après</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RTRIM (chaine_de_caractères)</a:t>
                      </a:r>
                      <a:endParaRPr sz="1400" u="none" cap="none" strike="noStrike">
                        <a:latin typeface="Calibri"/>
                        <a:ea typeface="Calibri"/>
                        <a:cs typeface="Calibri"/>
                        <a:sym typeface="Calibri"/>
                      </a:endParaRPr>
                    </a:p>
                  </a:txBody>
                  <a:tcPr marT="0" marB="0" marR="68575" marL="68575"/>
                </a:tc>
              </a:tr>
              <a:tr h="177800">
                <a:tc>
                  <a:txBody>
                    <a:bodyPr/>
                    <a:lstStyle/>
                    <a:p>
                      <a:pPr indent="0" lvl="0" marL="0" marR="0" rtl="0" algn="l">
                        <a:lnSpc>
                          <a:spcPct val="107000"/>
                        </a:lnSpc>
                        <a:spcBef>
                          <a:spcPts val="0"/>
                        </a:spcBef>
                        <a:spcAft>
                          <a:spcPts val="0"/>
                        </a:spcAft>
                        <a:buNone/>
                      </a:pPr>
                      <a:r>
                        <a:rPr lang="fr-BE" sz="1400" u="none" cap="none" strike="noStrike"/>
                        <a:t>TRIM</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retirer les espaces blancs avant et après</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TRIM(chaine_de_caractères)</a:t>
                      </a:r>
                      <a:endParaRPr sz="1400" u="none" cap="none" strike="noStrike">
                        <a:latin typeface="Calibri"/>
                        <a:ea typeface="Calibri"/>
                        <a:cs typeface="Calibri"/>
                        <a:sym typeface="Calibri"/>
                      </a:endParaRPr>
                    </a:p>
                  </a:txBody>
                  <a:tcPr marT="0" marB="0" marR="68575" marL="68575"/>
                </a:tc>
              </a:tr>
              <a:tr h="177800">
                <a:tc>
                  <a:txBody>
                    <a:bodyPr/>
                    <a:lstStyle/>
                    <a:p>
                      <a:pPr indent="0" lvl="0" marL="0" marR="0" rtl="0" algn="l">
                        <a:lnSpc>
                          <a:spcPct val="107000"/>
                        </a:lnSpc>
                        <a:spcBef>
                          <a:spcPts val="0"/>
                        </a:spcBef>
                        <a:spcAft>
                          <a:spcPts val="0"/>
                        </a:spcAft>
                        <a:buNone/>
                      </a:pPr>
                      <a:r>
                        <a:rPr lang="fr-BE" sz="1400" u="none" cap="none" strike="noStrike"/>
                        <a:t>LEFT</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récupérer le X car. à gauche</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LEFT(nom_col, X)</a:t>
                      </a:r>
                      <a:endParaRPr sz="1400" u="none" cap="none" strike="noStrike">
                        <a:latin typeface="Calibri"/>
                        <a:ea typeface="Calibri"/>
                        <a:cs typeface="Calibri"/>
                        <a:sym typeface="Calibri"/>
                      </a:endParaRPr>
                    </a:p>
                  </a:txBody>
                  <a:tcPr marT="0" marB="0" marR="68575" marL="68575"/>
                </a:tc>
              </a:tr>
              <a:tr h="177800">
                <a:tc>
                  <a:txBody>
                    <a:bodyPr/>
                    <a:lstStyle/>
                    <a:p>
                      <a:pPr indent="0" lvl="0" marL="0" marR="0" rtl="0" algn="l">
                        <a:lnSpc>
                          <a:spcPct val="107000"/>
                        </a:lnSpc>
                        <a:spcBef>
                          <a:spcPts val="0"/>
                        </a:spcBef>
                        <a:spcAft>
                          <a:spcPts val="0"/>
                        </a:spcAft>
                        <a:buNone/>
                      </a:pPr>
                      <a:r>
                        <a:rPr lang="fr-BE" sz="1400" u="none" cap="none" strike="noStrike"/>
                        <a:t>RIGHT</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récupérer le X car. à droite</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RIGHT(nom_col, X)</a:t>
                      </a:r>
                      <a:endParaRPr sz="14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2" name="Shape 1672"/>
        <p:cNvGrpSpPr/>
        <p:nvPr/>
      </p:nvGrpSpPr>
      <p:grpSpPr>
        <a:xfrm>
          <a:off x="0" y="0"/>
          <a:ext cx="0" cy="0"/>
          <a:chOff x="0" y="0"/>
          <a:chExt cx="0" cy="0"/>
        </a:xfrm>
      </p:grpSpPr>
      <p:sp>
        <p:nvSpPr>
          <p:cNvPr id="1673" name="Google Shape;1673;p1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Les fonctions : </a:t>
            </a:r>
            <a:r>
              <a:rPr b="1" i="0" lang="fr-BE" sz="4000" u="none" cap="none" strike="noStrike">
                <a:solidFill>
                  <a:schemeClr val="dk1"/>
                </a:solidFill>
                <a:latin typeface="Calibri"/>
                <a:ea typeface="Calibri"/>
                <a:cs typeface="Calibri"/>
                <a:sym typeface="Calibri"/>
              </a:rPr>
              <a:t>Résumé</a:t>
            </a:r>
            <a:endParaRPr b="1" i="0" sz="4000" u="none" cap="none" strike="noStrike">
              <a:solidFill>
                <a:schemeClr val="dk1"/>
              </a:solidFill>
              <a:latin typeface="Calibri"/>
              <a:ea typeface="Calibri"/>
              <a:cs typeface="Calibri"/>
              <a:sym typeface="Calibri"/>
            </a:endParaRPr>
          </a:p>
        </p:txBody>
      </p:sp>
      <p:sp>
        <p:nvSpPr>
          <p:cNvPr id="1674" name="Google Shape;1674;p1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675" name="Google Shape;1675;p1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676" name="Google Shape;1676;p118"/>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677" name="Google Shape;1677;p118"/>
          <p:cNvSpPr txBox="1"/>
          <p:nvPr/>
        </p:nvSpPr>
        <p:spPr>
          <a:xfrm>
            <a:off x="771144" y="1300044"/>
            <a:ext cx="235305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fr-BE" sz="1400" u="none" cap="none" strike="noStrike">
                <a:solidFill>
                  <a:srgbClr val="000000"/>
                </a:solidFill>
                <a:latin typeface="Arial"/>
                <a:ea typeface="Arial"/>
                <a:cs typeface="Arial"/>
                <a:sym typeface="Arial"/>
              </a:rPr>
              <a:t>Mathématiques</a:t>
            </a:r>
            <a:endParaRPr/>
          </a:p>
        </p:txBody>
      </p:sp>
      <p:graphicFrame>
        <p:nvGraphicFramePr>
          <p:cNvPr id="1678" name="Google Shape;1678;p118"/>
          <p:cNvGraphicFramePr/>
          <p:nvPr/>
        </p:nvGraphicFramePr>
        <p:xfrm>
          <a:off x="771144" y="1714722"/>
          <a:ext cx="3000000" cy="3000000"/>
        </p:xfrm>
        <a:graphic>
          <a:graphicData uri="http://schemas.openxmlformats.org/drawingml/2006/table">
            <a:tbl>
              <a:tblPr bandRow="1">
                <a:noFill/>
                <a:tableStyleId>{7DA6CE6D-E62C-4898-81FA-905E92679291}</a:tableStyleId>
              </a:tblPr>
              <a:tblGrid>
                <a:gridCol w="1111100"/>
                <a:gridCol w="2970775"/>
                <a:gridCol w="3833800"/>
              </a:tblGrid>
              <a:tr h="177800">
                <a:tc>
                  <a:txBody>
                    <a:bodyPr/>
                    <a:lstStyle/>
                    <a:p>
                      <a:pPr indent="0" lvl="0" marL="0" marR="0" rtl="0" algn="l">
                        <a:lnSpc>
                          <a:spcPct val="107000"/>
                        </a:lnSpc>
                        <a:spcBef>
                          <a:spcPts val="0"/>
                        </a:spcBef>
                        <a:spcAft>
                          <a:spcPts val="0"/>
                        </a:spcAft>
                        <a:buNone/>
                      </a:pPr>
                      <a:r>
                        <a:rPr lang="fr-BE" sz="1400" u="none" cap="none" strike="noStrike"/>
                        <a:t>ABS</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récupérer la valeur absolue</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ABS (nombre)</a:t>
                      </a:r>
                      <a:endParaRPr sz="1400" u="none" cap="none" strike="noStrike">
                        <a:latin typeface="Calibri"/>
                        <a:ea typeface="Calibri"/>
                        <a:cs typeface="Calibri"/>
                        <a:sym typeface="Calibri"/>
                      </a:endParaRPr>
                    </a:p>
                  </a:txBody>
                  <a:tcPr marT="0" marB="0" marR="68575" marL="68575"/>
                </a:tc>
              </a:tr>
              <a:tr h="177800">
                <a:tc>
                  <a:txBody>
                    <a:bodyPr/>
                    <a:lstStyle/>
                    <a:p>
                      <a:pPr indent="0" lvl="0" marL="0" marR="0" rtl="0" algn="l">
                        <a:lnSpc>
                          <a:spcPct val="107000"/>
                        </a:lnSpc>
                        <a:spcBef>
                          <a:spcPts val="0"/>
                        </a:spcBef>
                        <a:spcAft>
                          <a:spcPts val="0"/>
                        </a:spcAft>
                        <a:buNone/>
                      </a:pPr>
                      <a:r>
                        <a:rPr lang="fr-BE" sz="1400" u="none" cap="none" strike="noStrike"/>
                        <a:t>%</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récupérer le modulo</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dividende % diviseur</a:t>
                      </a:r>
                      <a:endParaRPr sz="1400" u="none" cap="none" strike="noStrike">
                        <a:latin typeface="Calibri"/>
                        <a:ea typeface="Calibri"/>
                        <a:cs typeface="Calibri"/>
                        <a:sym typeface="Calibri"/>
                      </a:endParaRPr>
                    </a:p>
                  </a:txBody>
                  <a:tcPr marT="0" marB="0" marR="68575" marL="68575"/>
                </a:tc>
              </a:tr>
              <a:tr h="177800">
                <a:tc>
                  <a:txBody>
                    <a:bodyPr/>
                    <a:lstStyle/>
                    <a:p>
                      <a:pPr indent="0" lvl="0" marL="0" marR="0" rtl="0" algn="l">
                        <a:lnSpc>
                          <a:spcPct val="107000"/>
                        </a:lnSpc>
                        <a:spcBef>
                          <a:spcPts val="0"/>
                        </a:spcBef>
                        <a:spcAft>
                          <a:spcPts val="0"/>
                        </a:spcAft>
                        <a:buNone/>
                      </a:pPr>
                      <a:r>
                        <a:rPr lang="fr-BE" sz="1400" u="none" cap="none" strike="noStrike"/>
                        <a:t>COUNT</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renvoyer le nombre de champs</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COUNT (*)</a:t>
                      </a:r>
                      <a:endParaRPr sz="1400" u="none" cap="none" strike="noStrike">
                        <a:latin typeface="Calibri"/>
                        <a:ea typeface="Calibri"/>
                        <a:cs typeface="Calibri"/>
                        <a:sym typeface="Calibri"/>
                      </a:endParaRPr>
                    </a:p>
                  </a:txBody>
                  <a:tcPr marT="0" marB="0" marR="68575" marL="68575"/>
                </a:tc>
              </a:tr>
              <a:tr h="177800">
                <a:tc>
                  <a:txBody>
                    <a:bodyPr/>
                    <a:lstStyle/>
                    <a:p>
                      <a:pPr indent="0" lvl="0" marL="0" marR="0" rtl="0" algn="l">
                        <a:lnSpc>
                          <a:spcPct val="107000"/>
                        </a:lnSpc>
                        <a:spcBef>
                          <a:spcPts val="0"/>
                        </a:spcBef>
                        <a:spcAft>
                          <a:spcPts val="0"/>
                        </a:spcAft>
                        <a:buNone/>
                      </a:pPr>
                      <a:r>
                        <a:rPr lang="fr-BE" sz="1400" u="none" cap="none" strike="noStrike"/>
                        <a:t>MAX</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renvoyer le nombre max</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MAX (colonne)</a:t>
                      </a:r>
                      <a:endParaRPr sz="1400" u="none" cap="none" strike="noStrike">
                        <a:latin typeface="Calibri"/>
                        <a:ea typeface="Calibri"/>
                        <a:cs typeface="Calibri"/>
                        <a:sym typeface="Calibri"/>
                      </a:endParaRPr>
                    </a:p>
                  </a:txBody>
                  <a:tcPr marT="0" marB="0" marR="68575" marL="68575"/>
                </a:tc>
              </a:tr>
              <a:tr h="177800">
                <a:tc>
                  <a:txBody>
                    <a:bodyPr/>
                    <a:lstStyle/>
                    <a:p>
                      <a:pPr indent="0" lvl="0" marL="0" marR="0" rtl="0" algn="l">
                        <a:lnSpc>
                          <a:spcPct val="107000"/>
                        </a:lnSpc>
                        <a:spcBef>
                          <a:spcPts val="0"/>
                        </a:spcBef>
                        <a:spcAft>
                          <a:spcPts val="0"/>
                        </a:spcAft>
                        <a:buNone/>
                      </a:pPr>
                      <a:r>
                        <a:rPr lang="fr-BE" sz="1400" u="none" cap="none" strike="noStrike"/>
                        <a:t>MIN</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renvoyer le nombre min</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MIN (colonne)</a:t>
                      </a:r>
                      <a:endParaRPr sz="1400" u="none" cap="none" strike="noStrike">
                        <a:latin typeface="Calibri"/>
                        <a:ea typeface="Calibri"/>
                        <a:cs typeface="Calibri"/>
                        <a:sym typeface="Calibri"/>
                      </a:endParaRPr>
                    </a:p>
                  </a:txBody>
                  <a:tcPr marT="0" marB="0" marR="68575" marL="68575"/>
                </a:tc>
              </a:tr>
              <a:tr h="177800">
                <a:tc>
                  <a:txBody>
                    <a:bodyPr/>
                    <a:lstStyle/>
                    <a:p>
                      <a:pPr indent="0" lvl="0" marL="0" marR="0" rtl="0" algn="l">
                        <a:lnSpc>
                          <a:spcPct val="107000"/>
                        </a:lnSpc>
                        <a:spcBef>
                          <a:spcPts val="0"/>
                        </a:spcBef>
                        <a:spcAft>
                          <a:spcPts val="0"/>
                        </a:spcAft>
                        <a:buNone/>
                      </a:pPr>
                      <a:r>
                        <a:rPr lang="fr-BE" sz="1400" u="none" cap="none" strike="noStrike"/>
                        <a:t>SUM</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renvoyer la somme</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SUM (colonne)</a:t>
                      </a:r>
                      <a:endParaRPr sz="1400" u="none" cap="none" strike="noStrike">
                        <a:latin typeface="Calibri"/>
                        <a:ea typeface="Calibri"/>
                        <a:cs typeface="Calibri"/>
                        <a:sym typeface="Calibri"/>
                      </a:endParaRPr>
                    </a:p>
                  </a:txBody>
                  <a:tcPr marT="0" marB="0" marR="68575" marL="68575"/>
                </a:tc>
              </a:tr>
              <a:tr h="177800">
                <a:tc>
                  <a:txBody>
                    <a:bodyPr/>
                    <a:lstStyle/>
                    <a:p>
                      <a:pPr indent="0" lvl="0" marL="0" marR="0" rtl="0" algn="l">
                        <a:lnSpc>
                          <a:spcPct val="107000"/>
                        </a:lnSpc>
                        <a:spcBef>
                          <a:spcPts val="0"/>
                        </a:spcBef>
                        <a:spcAft>
                          <a:spcPts val="0"/>
                        </a:spcAft>
                        <a:buNone/>
                      </a:pPr>
                      <a:r>
                        <a:rPr lang="fr-BE" sz="1400" u="none" cap="none" strike="noStrike"/>
                        <a:t>AVG</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renvoyer la moyenne</a:t>
                      </a:r>
                      <a:endParaRPr sz="14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fr-BE" sz="1400" u="none" cap="none" strike="noStrike"/>
                        <a:t>AVG (colonne)</a:t>
                      </a:r>
                      <a:endParaRPr sz="14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2" name="Shape 1682"/>
        <p:cNvGrpSpPr/>
        <p:nvPr/>
      </p:nvGrpSpPr>
      <p:grpSpPr>
        <a:xfrm>
          <a:off x="0" y="0"/>
          <a:ext cx="0" cy="0"/>
          <a:chOff x="0" y="0"/>
          <a:chExt cx="0" cy="0"/>
        </a:xfrm>
      </p:grpSpPr>
      <p:sp>
        <p:nvSpPr>
          <p:cNvPr id="1683" name="Google Shape;1683;p1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Les fonctions : </a:t>
            </a:r>
            <a:r>
              <a:rPr b="1" i="0" lang="fr-BE" sz="4000" u="none" cap="none" strike="noStrike">
                <a:solidFill>
                  <a:schemeClr val="dk1"/>
                </a:solidFill>
                <a:latin typeface="Calibri"/>
                <a:ea typeface="Calibri"/>
                <a:cs typeface="Calibri"/>
                <a:sym typeface="Calibri"/>
              </a:rPr>
              <a:t>Résumé</a:t>
            </a:r>
            <a:endParaRPr b="1" i="0" sz="4000" u="none" cap="none" strike="noStrike">
              <a:solidFill>
                <a:schemeClr val="dk1"/>
              </a:solidFill>
              <a:latin typeface="Calibri"/>
              <a:ea typeface="Calibri"/>
              <a:cs typeface="Calibri"/>
              <a:sym typeface="Calibri"/>
            </a:endParaRPr>
          </a:p>
        </p:txBody>
      </p:sp>
      <p:sp>
        <p:nvSpPr>
          <p:cNvPr id="1684" name="Google Shape;1684;p1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685" name="Google Shape;1685;p1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686" name="Google Shape;1686;p119"/>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687" name="Google Shape;1687;p119"/>
          <p:cNvSpPr txBox="1"/>
          <p:nvPr/>
        </p:nvSpPr>
        <p:spPr>
          <a:xfrm>
            <a:off x="771143" y="1290864"/>
            <a:ext cx="266779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fr-BE" sz="1400" u="none" cap="none" strike="noStrike">
                <a:solidFill>
                  <a:srgbClr val="000000"/>
                </a:solidFill>
                <a:latin typeface="Arial"/>
                <a:ea typeface="Arial"/>
                <a:cs typeface="Arial"/>
                <a:sym typeface="Arial"/>
              </a:rPr>
              <a:t>Structures conditionnelles</a:t>
            </a:r>
            <a:endParaRPr/>
          </a:p>
        </p:txBody>
      </p:sp>
      <p:graphicFrame>
        <p:nvGraphicFramePr>
          <p:cNvPr id="1688" name="Google Shape;1688;p119"/>
          <p:cNvGraphicFramePr/>
          <p:nvPr/>
        </p:nvGraphicFramePr>
        <p:xfrm>
          <a:off x="843280" y="1694148"/>
          <a:ext cx="3000000" cy="3000000"/>
        </p:xfrm>
        <a:graphic>
          <a:graphicData uri="http://schemas.openxmlformats.org/drawingml/2006/table">
            <a:tbl>
              <a:tblPr bandRow="1">
                <a:noFill/>
                <a:tableStyleId>{7DA6CE6D-E62C-4898-81FA-905E92679291}</a:tableStyleId>
              </a:tblPr>
              <a:tblGrid>
                <a:gridCol w="944875"/>
                <a:gridCol w="2550150"/>
                <a:gridCol w="4734550"/>
              </a:tblGrid>
              <a:tr h="847475">
                <a:tc rowSpan="2">
                  <a:txBody>
                    <a:bodyPr/>
                    <a:lstStyle/>
                    <a:p>
                      <a:pPr indent="0" lvl="0" marL="0" marR="0" rtl="0" algn="l">
                        <a:lnSpc>
                          <a:spcPct val="107000"/>
                        </a:lnSpc>
                        <a:spcBef>
                          <a:spcPts val="0"/>
                        </a:spcBef>
                        <a:spcAft>
                          <a:spcPts val="0"/>
                        </a:spcAft>
                        <a:buNone/>
                      </a:pPr>
                      <a:r>
                        <a:rPr lang="fr-BE" sz="1400" u="none" cap="none" strike="noStrike"/>
                        <a:t>CASE</a:t>
                      </a:r>
                      <a:endParaRPr sz="1400" u="none" cap="none" strike="noStrike">
                        <a:latin typeface="Calibri"/>
                        <a:ea typeface="Calibri"/>
                        <a:cs typeface="Calibri"/>
                        <a:sym typeface="Calibri"/>
                      </a:endParaRPr>
                    </a:p>
                  </a:txBody>
                  <a:tcPr marT="0" marB="0" marR="65375" marL="65375"/>
                </a:tc>
                <a:tc rowSpan="2">
                  <a:txBody>
                    <a:bodyPr/>
                    <a:lstStyle/>
                    <a:p>
                      <a:pPr indent="0" lvl="0" marL="0" marR="0" rtl="0" algn="l">
                        <a:lnSpc>
                          <a:spcPct val="107000"/>
                        </a:lnSpc>
                        <a:spcBef>
                          <a:spcPts val="0"/>
                        </a:spcBef>
                        <a:spcAft>
                          <a:spcPts val="0"/>
                        </a:spcAft>
                        <a:buNone/>
                      </a:pPr>
                      <a:r>
                        <a:rPr lang="fr-BE" sz="1400" u="none" cap="none" strike="noStrike"/>
                        <a:t>modifier l'affichage</a:t>
                      </a:r>
                      <a:endParaRPr sz="1400" u="none" cap="none" strike="noStrike">
                        <a:latin typeface="Calibri"/>
                        <a:ea typeface="Calibri"/>
                        <a:cs typeface="Calibri"/>
                        <a:sym typeface="Calibri"/>
                      </a:endParaRPr>
                    </a:p>
                  </a:txBody>
                  <a:tcPr marT="0" marB="0" marR="65375" marL="65375"/>
                </a:tc>
                <a:tc>
                  <a:txBody>
                    <a:bodyPr/>
                    <a:lstStyle/>
                    <a:p>
                      <a:pPr indent="0" lvl="0" marL="0" marR="0" rtl="0" algn="l">
                        <a:lnSpc>
                          <a:spcPct val="107000"/>
                        </a:lnSpc>
                        <a:spcBef>
                          <a:spcPts val="0"/>
                        </a:spcBef>
                        <a:spcAft>
                          <a:spcPts val="0"/>
                        </a:spcAft>
                        <a:buNone/>
                      </a:pPr>
                      <a:r>
                        <a:rPr lang="fr-BE" sz="1400" u="none" cap="none" strike="noStrike"/>
                        <a:t>CASE</a:t>
                      </a:r>
                      <a:endParaRPr/>
                    </a:p>
                    <a:p>
                      <a:pPr indent="0" lvl="0" marL="0" marR="0" rtl="0" algn="l">
                        <a:lnSpc>
                          <a:spcPct val="107000"/>
                        </a:lnSpc>
                        <a:spcBef>
                          <a:spcPts val="0"/>
                        </a:spcBef>
                        <a:spcAft>
                          <a:spcPts val="0"/>
                        </a:spcAft>
                        <a:buNone/>
                      </a:pPr>
                      <a:r>
                        <a:rPr lang="fr-BE" sz="1400" u="none" cap="none" strike="noStrike"/>
                        <a:t>     WHEN colonne_à_évaluer + condition THEN valeur1</a:t>
                      </a:r>
                      <a:endParaRPr/>
                    </a:p>
                    <a:p>
                      <a:pPr indent="0" lvl="0" marL="0" marR="0" rtl="0" algn="l">
                        <a:lnSpc>
                          <a:spcPct val="107000"/>
                        </a:lnSpc>
                        <a:spcBef>
                          <a:spcPts val="0"/>
                        </a:spcBef>
                        <a:spcAft>
                          <a:spcPts val="0"/>
                        </a:spcAft>
                        <a:buNone/>
                      </a:pPr>
                      <a:r>
                        <a:rPr lang="fr-BE" sz="1400" u="none" cap="none" strike="noStrike"/>
                        <a:t>     …</a:t>
                      </a:r>
                      <a:endParaRPr/>
                    </a:p>
                    <a:p>
                      <a:pPr indent="0" lvl="0" marL="0" marR="0" rtl="0" algn="l">
                        <a:lnSpc>
                          <a:spcPct val="107000"/>
                        </a:lnSpc>
                        <a:spcBef>
                          <a:spcPts val="0"/>
                        </a:spcBef>
                        <a:spcAft>
                          <a:spcPts val="0"/>
                        </a:spcAft>
                        <a:buNone/>
                      </a:pPr>
                      <a:r>
                        <a:rPr lang="fr-BE" sz="1400" u="none" cap="none" strike="noStrike"/>
                        <a:t>     ELSE valeur_par_défaut</a:t>
                      </a:r>
                      <a:endParaRPr/>
                    </a:p>
                    <a:p>
                      <a:pPr indent="0" lvl="0" marL="0" marR="0" rtl="0" algn="l">
                        <a:lnSpc>
                          <a:spcPct val="107000"/>
                        </a:lnSpc>
                        <a:spcBef>
                          <a:spcPts val="0"/>
                        </a:spcBef>
                        <a:spcAft>
                          <a:spcPts val="0"/>
                        </a:spcAft>
                        <a:buNone/>
                      </a:pPr>
                      <a:r>
                        <a:rPr lang="fr-BE" sz="1400" u="none" cap="none" strike="noStrike"/>
                        <a:t>END</a:t>
                      </a:r>
                      <a:endParaRPr sz="1400" u="none" cap="none" strike="noStrike">
                        <a:latin typeface="Calibri"/>
                        <a:ea typeface="Calibri"/>
                        <a:cs typeface="Calibri"/>
                        <a:sym typeface="Calibri"/>
                      </a:endParaRPr>
                    </a:p>
                  </a:txBody>
                  <a:tcPr marT="0" marB="0" marR="65375" marL="65375"/>
                </a:tc>
              </a:tr>
              <a:tr h="847475">
                <a:tc vMerge="1"/>
                <a:tc vMerge="1"/>
                <a:tc>
                  <a:txBody>
                    <a:bodyPr/>
                    <a:lstStyle/>
                    <a:p>
                      <a:pPr indent="0" lvl="0" marL="0" marR="0" rtl="0" algn="l">
                        <a:lnSpc>
                          <a:spcPct val="107000"/>
                        </a:lnSpc>
                        <a:spcBef>
                          <a:spcPts val="0"/>
                        </a:spcBef>
                        <a:spcAft>
                          <a:spcPts val="0"/>
                        </a:spcAft>
                        <a:buNone/>
                      </a:pPr>
                      <a:r>
                        <a:rPr lang="fr-BE" sz="1400" u="none" cap="none" strike="noStrike"/>
                        <a:t>CASE colonne_à_évaluer</a:t>
                      </a:r>
                      <a:endParaRPr/>
                    </a:p>
                    <a:p>
                      <a:pPr indent="0" lvl="0" marL="0" marR="0" rtl="0" algn="l">
                        <a:lnSpc>
                          <a:spcPct val="107000"/>
                        </a:lnSpc>
                        <a:spcBef>
                          <a:spcPts val="0"/>
                        </a:spcBef>
                        <a:spcAft>
                          <a:spcPts val="0"/>
                        </a:spcAft>
                        <a:buNone/>
                      </a:pPr>
                      <a:r>
                        <a:rPr lang="fr-BE" sz="1400" u="none" cap="none" strike="noStrike"/>
                        <a:t>     WHEN valeur_de_comparaison1 THEN valeur1</a:t>
                      </a:r>
                      <a:endParaRPr/>
                    </a:p>
                    <a:p>
                      <a:pPr indent="0" lvl="0" marL="0" marR="0" rtl="0" algn="l">
                        <a:lnSpc>
                          <a:spcPct val="107000"/>
                        </a:lnSpc>
                        <a:spcBef>
                          <a:spcPts val="0"/>
                        </a:spcBef>
                        <a:spcAft>
                          <a:spcPts val="0"/>
                        </a:spcAft>
                        <a:buNone/>
                      </a:pPr>
                      <a:r>
                        <a:rPr lang="fr-BE" sz="1400" u="none" cap="none" strike="noStrike"/>
                        <a:t>     …</a:t>
                      </a:r>
                      <a:endParaRPr/>
                    </a:p>
                    <a:p>
                      <a:pPr indent="0" lvl="0" marL="0" marR="0" rtl="0" algn="l">
                        <a:lnSpc>
                          <a:spcPct val="107000"/>
                        </a:lnSpc>
                        <a:spcBef>
                          <a:spcPts val="0"/>
                        </a:spcBef>
                        <a:spcAft>
                          <a:spcPts val="0"/>
                        </a:spcAft>
                        <a:buNone/>
                      </a:pPr>
                      <a:r>
                        <a:rPr lang="fr-BE" sz="1400" u="none" cap="none" strike="noStrike"/>
                        <a:t>     ELSE valeur_par_défaut</a:t>
                      </a:r>
                      <a:endParaRPr/>
                    </a:p>
                    <a:p>
                      <a:pPr indent="0" lvl="0" marL="0" marR="0" rtl="0" algn="l">
                        <a:lnSpc>
                          <a:spcPct val="107000"/>
                        </a:lnSpc>
                        <a:spcBef>
                          <a:spcPts val="0"/>
                        </a:spcBef>
                        <a:spcAft>
                          <a:spcPts val="0"/>
                        </a:spcAft>
                        <a:buNone/>
                      </a:pPr>
                      <a:r>
                        <a:rPr lang="fr-BE" sz="1400" u="none" cap="none" strike="noStrike"/>
                        <a:t>END</a:t>
                      </a:r>
                      <a:endParaRPr sz="1400" u="none" cap="none" strike="noStrike">
                        <a:latin typeface="Calibri"/>
                        <a:ea typeface="Calibri"/>
                        <a:cs typeface="Calibri"/>
                        <a:sym typeface="Calibri"/>
                      </a:endParaRPr>
                    </a:p>
                  </a:txBody>
                  <a:tcPr marT="0" marB="0" marR="65375" marL="65375"/>
                </a:tc>
              </a:tr>
              <a:tr h="163450">
                <a:tc>
                  <a:txBody>
                    <a:bodyPr/>
                    <a:lstStyle/>
                    <a:p>
                      <a:pPr indent="0" lvl="0" marL="0" marR="0" rtl="0" algn="l">
                        <a:lnSpc>
                          <a:spcPct val="107000"/>
                        </a:lnSpc>
                        <a:spcBef>
                          <a:spcPts val="0"/>
                        </a:spcBef>
                        <a:spcAft>
                          <a:spcPts val="0"/>
                        </a:spcAft>
                        <a:buNone/>
                      </a:pPr>
                      <a:r>
                        <a:rPr lang="fr-BE" sz="1400" u="none" cap="none" strike="noStrike"/>
                        <a:t>NULLIF</a:t>
                      </a:r>
                      <a:endParaRPr sz="1400" u="none" cap="none" strike="noStrike">
                        <a:latin typeface="Calibri"/>
                        <a:ea typeface="Calibri"/>
                        <a:cs typeface="Calibri"/>
                        <a:sym typeface="Calibri"/>
                      </a:endParaRPr>
                    </a:p>
                  </a:txBody>
                  <a:tcPr marT="0" marB="0" marR="65375" marL="65375"/>
                </a:tc>
                <a:tc>
                  <a:txBody>
                    <a:bodyPr/>
                    <a:lstStyle/>
                    <a:p>
                      <a:pPr indent="0" lvl="0" marL="0" marR="0" rtl="0" algn="l">
                        <a:lnSpc>
                          <a:spcPct val="107000"/>
                        </a:lnSpc>
                        <a:spcBef>
                          <a:spcPts val="0"/>
                        </a:spcBef>
                        <a:spcAft>
                          <a:spcPts val="0"/>
                        </a:spcAft>
                        <a:buNone/>
                      </a:pPr>
                      <a:r>
                        <a:rPr lang="fr-BE" sz="1400" u="none" cap="none" strike="noStrike"/>
                        <a:t>mettre null si</a:t>
                      </a:r>
                      <a:endParaRPr sz="1400" u="none" cap="none" strike="noStrike">
                        <a:latin typeface="Calibri"/>
                        <a:ea typeface="Calibri"/>
                        <a:cs typeface="Calibri"/>
                        <a:sym typeface="Calibri"/>
                      </a:endParaRPr>
                    </a:p>
                  </a:txBody>
                  <a:tcPr marT="0" marB="0" marR="65375" marL="65375"/>
                </a:tc>
                <a:tc>
                  <a:txBody>
                    <a:bodyPr/>
                    <a:lstStyle/>
                    <a:p>
                      <a:pPr indent="0" lvl="0" marL="0" marR="0" rtl="0" algn="l">
                        <a:lnSpc>
                          <a:spcPct val="107000"/>
                        </a:lnSpc>
                        <a:spcBef>
                          <a:spcPts val="0"/>
                        </a:spcBef>
                        <a:spcAft>
                          <a:spcPts val="0"/>
                        </a:spcAft>
                        <a:buNone/>
                      </a:pPr>
                      <a:r>
                        <a:rPr lang="fr-BE" sz="1400" u="none" cap="none" strike="noStrike"/>
                        <a:t>NULLIF (colonne_considérée, valeur_à_mettre_à_NULL)</a:t>
                      </a:r>
                      <a:endParaRPr sz="1400" u="none" cap="none" strike="noStrike">
                        <a:latin typeface="Calibri"/>
                        <a:ea typeface="Calibri"/>
                        <a:cs typeface="Calibri"/>
                        <a:sym typeface="Calibri"/>
                      </a:endParaRPr>
                    </a:p>
                  </a:txBody>
                  <a:tcPr marT="0" marB="0" marR="65375" marL="65375"/>
                </a:tc>
              </a:tr>
              <a:tr h="334450">
                <a:tc>
                  <a:txBody>
                    <a:bodyPr/>
                    <a:lstStyle/>
                    <a:p>
                      <a:pPr indent="0" lvl="0" marL="0" marR="0" rtl="0" algn="l">
                        <a:lnSpc>
                          <a:spcPct val="107000"/>
                        </a:lnSpc>
                        <a:spcBef>
                          <a:spcPts val="0"/>
                        </a:spcBef>
                        <a:spcAft>
                          <a:spcPts val="0"/>
                        </a:spcAft>
                        <a:buNone/>
                      </a:pPr>
                      <a:r>
                        <a:rPr lang="fr-BE" sz="1400" u="none" cap="none" strike="noStrike"/>
                        <a:t>COALESCE</a:t>
                      </a:r>
                      <a:endParaRPr sz="1400" u="none" cap="none" strike="noStrike">
                        <a:latin typeface="Calibri"/>
                        <a:ea typeface="Calibri"/>
                        <a:cs typeface="Calibri"/>
                        <a:sym typeface="Calibri"/>
                      </a:endParaRPr>
                    </a:p>
                  </a:txBody>
                  <a:tcPr marT="0" marB="0" marR="65375" marL="65375"/>
                </a:tc>
                <a:tc>
                  <a:txBody>
                    <a:bodyPr/>
                    <a:lstStyle/>
                    <a:p>
                      <a:pPr indent="0" lvl="0" marL="0" marR="0" rtl="0" algn="l">
                        <a:lnSpc>
                          <a:spcPct val="107000"/>
                        </a:lnSpc>
                        <a:spcBef>
                          <a:spcPts val="0"/>
                        </a:spcBef>
                        <a:spcAft>
                          <a:spcPts val="0"/>
                        </a:spcAft>
                        <a:buNone/>
                      </a:pPr>
                      <a:r>
                        <a:rPr lang="fr-BE" sz="1400" u="none" cap="none" strike="noStrike"/>
                        <a:t>renvoyer 1</a:t>
                      </a:r>
                      <a:r>
                        <a:rPr baseline="30000" lang="fr-BE" sz="1400" u="none" cap="none" strike="noStrike"/>
                        <a:t>er</a:t>
                      </a:r>
                      <a:r>
                        <a:rPr lang="fr-BE" sz="1400" u="none" cap="none" strike="noStrike"/>
                        <a:t> valeur non NULL</a:t>
                      </a:r>
                      <a:endParaRPr sz="1400" u="none" cap="none" strike="noStrike">
                        <a:latin typeface="Calibri"/>
                        <a:ea typeface="Calibri"/>
                        <a:cs typeface="Calibri"/>
                        <a:sym typeface="Calibri"/>
                      </a:endParaRPr>
                    </a:p>
                  </a:txBody>
                  <a:tcPr marT="0" marB="0" marR="65375" marL="65375"/>
                </a:tc>
                <a:tc>
                  <a:txBody>
                    <a:bodyPr/>
                    <a:lstStyle/>
                    <a:p>
                      <a:pPr indent="0" lvl="0" marL="0" marR="0" rtl="0" algn="l">
                        <a:lnSpc>
                          <a:spcPct val="107000"/>
                        </a:lnSpc>
                        <a:spcBef>
                          <a:spcPts val="0"/>
                        </a:spcBef>
                        <a:spcAft>
                          <a:spcPts val="0"/>
                        </a:spcAft>
                        <a:buNone/>
                      </a:pPr>
                      <a:r>
                        <a:rPr lang="fr-BE" sz="1400" u="none" cap="none" strike="noStrike"/>
                        <a:t>COALESCE (colonne1, colonne2, …, colonneN)</a:t>
                      </a:r>
                      <a:endParaRPr sz="1400" u="none" cap="none" strike="noStrike">
                        <a:latin typeface="Calibri"/>
                        <a:ea typeface="Calibri"/>
                        <a:cs typeface="Calibri"/>
                        <a:sym typeface="Calibri"/>
                      </a:endParaRPr>
                    </a:p>
                  </a:txBody>
                  <a:tcPr marT="0" marB="0" marR="65375" marL="6537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Base de données et SGBD</a:t>
            </a:r>
            <a:endParaRPr b="0" i="0" sz="4000" u="none" cap="none" strike="noStrike">
              <a:solidFill>
                <a:schemeClr val="dk1"/>
              </a:solidFill>
              <a:latin typeface="Calibri"/>
              <a:ea typeface="Calibri"/>
              <a:cs typeface="Calibri"/>
              <a:sym typeface="Calibri"/>
            </a:endParaRPr>
          </a:p>
        </p:txBody>
      </p:sp>
      <p:sp>
        <p:nvSpPr>
          <p:cNvPr id="192" name="Google Shape;19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93" name="Google Shape;19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94" name="Google Shape;194;p12"/>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1 : Introduction</a:t>
            </a:r>
            <a:endParaRPr b="0" i="0" sz="1200" u="none" cap="none" strike="noStrike">
              <a:solidFill>
                <a:srgbClr val="888888"/>
              </a:solidFill>
              <a:latin typeface="Calibri"/>
              <a:ea typeface="Calibri"/>
              <a:cs typeface="Calibri"/>
              <a:sym typeface="Calibri"/>
            </a:endParaRPr>
          </a:p>
        </p:txBody>
      </p:sp>
      <p:sp>
        <p:nvSpPr>
          <p:cNvPr id="195" name="Google Shape;195;p12"/>
          <p:cNvSpPr txBox="1"/>
          <p:nvPr/>
        </p:nvSpPr>
        <p:spPr>
          <a:xfrm>
            <a:off x="467544" y="1556792"/>
            <a:ext cx="8219256" cy="45397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BE" sz="2000" u="sng" cap="none" strike="noStrike">
                <a:solidFill>
                  <a:schemeClr val="dk1"/>
                </a:solidFill>
                <a:latin typeface="Calibri"/>
                <a:ea typeface="Calibri"/>
                <a:cs typeface="Calibri"/>
                <a:sym typeface="Calibri"/>
              </a:rPr>
              <a:t>Fonctionnalités principales d’un SGBD :</a:t>
            </a:r>
            <a:endParaRPr b="1"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1" i="0" lang="fr-BE" sz="1800" u="none" cap="none" strike="noStrike">
                <a:solidFill>
                  <a:schemeClr val="dk1"/>
                </a:solidFill>
                <a:latin typeface="Calibri"/>
                <a:ea typeface="Calibri"/>
                <a:cs typeface="Calibri"/>
                <a:sym typeface="Calibri"/>
              </a:rPr>
              <a:t>Cohérence des données</a:t>
            </a:r>
            <a:endParaRPr b="0" i="0" sz="1400" u="none" cap="none" strike="noStrike">
              <a:solidFill>
                <a:srgbClr val="000000"/>
              </a:solidFill>
              <a:latin typeface="Arial"/>
              <a:ea typeface="Arial"/>
              <a:cs typeface="Arial"/>
              <a:sym typeface="Arial"/>
            </a:endParaRPr>
          </a:p>
          <a:p>
            <a:pPr indent="-5000" lvl="0" marL="284400" marR="0" rtl="0" algn="l">
              <a:lnSpc>
                <a:spcPct val="100000"/>
              </a:lnSpc>
              <a:spcBef>
                <a:spcPts val="0"/>
              </a:spcBef>
              <a:spcAft>
                <a:spcPts val="0"/>
              </a:spcAft>
              <a:buClr>
                <a:srgbClr val="000000"/>
              </a:buClr>
              <a:buSzPts val="1500"/>
              <a:buFont typeface="Arial"/>
              <a:buNone/>
            </a:pPr>
            <a:r>
              <a:rPr b="0" i="0" lang="fr-BE" sz="1500" u="none" cap="none" strike="noStrike">
                <a:solidFill>
                  <a:schemeClr val="dk1"/>
                </a:solidFill>
                <a:latin typeface="Calibri"/>
                <a:ea typeface="Calibri"/>
                <a:cs typeface="Calibri"/>
                <a:sym typeface="Calibri"/>
              </a:rPr>
              <a:t>Un SGBD doit garantir que les données contenues dans les bases de données respectent et respecteront toujours les </a:t>
            </a:r>
            <a:r>
              <a:rPr b="1" i="0" lang="fr-BE" sz="1500" u="none" cap="none" strike="noStrike">
                <a:solidFill>
                  <a:schemeClr val="dk1"/>
                </a:solidFill>
                <a:latin typeface="Calibri"/>
                <a:ea typeface="Calibri"/>
                <a:cs typeface="Calibri"/>
                <a:sym typeface="Calibri"/>
              </a:rPr>
              <a:t>règles de logique relationnelles établies</a:t>
            </a:r>
            <a:endParaRPr b="0" i="0" sz="1400" u="none" cap="none" strike="noStrike">
              <a:solidFill>
                <a:srgbClr val="000000"/>
              </a:solidFill>
              <a:latin typeface="Arial"/>
              <a:ea typeface="Arial"/>
              <a:cs typeface="Arial"/>
              <a:sym typeface="Arial"/>
            </a:endParaRPr>
          </a:p>
          <a:p>
            <a:pPr indent="-120650" lvl="0" marL="171450" marR="0" rtl="0" algn="l">
              <a:lnSpc>
                <a:spcPct val="100000"/>
              </a:lnSpc>
              <a:spcBef>
                <a:spcPts val="0"/>
              </a:spcBef>
              <a:spcAft>
                <a:spcPts val="0"/>
              </a:spcAft>
              <a:buClr>
                <a:schemeClr val="dk1"/>
              </a:buClr>
              <a:buSzPts val="800"/>
              <a:buFont typeface="Arial"/>
              <a:buNone/>
            </a:pPr>
            <a:r>
              <a:t/>
            </a:r>
            <a:endParaRPr b="0" i="0" sz="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1" i="0" lang="fr-BE" sz="1800" u="none" cap="none" strike="noStrike">
                <a:solidFill>
                  <a:schemeClr val="dk1"/>
                </a:solidFill>
                <a:latin typeface="Calibri"/>
                <a:ea typeface="Calibri"/>
                <a:cs typeface="Calibri"/>
                <a:sym typeface="Calibri"/>
              </a:rPr>
              <a:t>Concurrence d’accès aux données</a:t>
            </a:r>
            <a:endParaRPr b="0" i="0" sz="1400" u="none" cap="none" strike="noStrike">
              <a:solidFill>
                <a:srgbClr val="000000"/>
              </a:solidFill>
              <a:latin typeface="Arial"/>
              <a:ea typeface="Arial"/>
              <a:cs typeface="Arial"/>
              <a:sym typeface="Arial"/>
            </a:endParaRPr>
          </a:p>
          <a:p>
            <a:pPr indent="-5000" lvl="0" marL="284400" marR="0" rtl="0" algn="l">
              <a:lnSpc>
                <a:spcPct val="100000"/>
              </a:lnSpc>
              <a:spcBef>
                <a:spcPts val="0"/>
              </a:spcBef>
              <a:spcAft>
                <a:spcPts val="0"/>
              </a:spcAft>
              <a:buClr>
                <a:srgbClr val="000000"/>
              </a:buClr>
              <a:buSzPts val="1500"/>
              <a:buFont typeface="Arial"/>
              <a:buNone/>
            </a:pPr>
            <a:r>
              <a:rPr b="0" i="0" lang="fr-BE" sz="1500" u="none" cap="none" strike="noStrike">
                <a:solidFill>
                  <a:schemeClr val="dk1"/>
                </a:solidFill>
                <a:latin typeface="Calibri"/>
                <a:ea typeface="Calibri"/>
                <a:cs typeface="Calibri"/>
                <a:sym typeface="Calibri"/>
              </a:rPr>
              <a:t>Lorsque deux utilisateurs essayent d’accéder simultanément aux données, le système doit être capable d’assurer un ordre logique d’exécution des requêtes de chaque utilisateur, </a:t>
            </a:r>
            <a:r>
              <a:rPr b="1" i="0" lang="fr-BE" sz="1500" u="none" cap="none" strike="noStrike">
                <a:solidFill>
                  <a:schemeClr val="dk1"/>
                </a:solidFill>
                <a:latin typeface="Calibri"/>
                <a:ea typeface="Calibri"/>
                <a:cs typeface="Calibri"/>
                <a:sym typeface="Calibri"/>
              </a:rPr>
              <a:t>en respectant les règles de transactions</a:t>
            </a:r>
            <a:r>
              <a:rPr b="0" i="0" lang="fr-BE" sz="1500" u="none" cap="none" strike="noStrike">
                <a:solidFill>
                  <a:schemeClr val="dk1"/>
                </a:solidFill>
                <a:latin typeface="Calibri"/>
                <a:ea typeface="Calibri"/>
                <a:cs typeface="Calibri"/>
                <a:sym typeface="Calibri"/>
              </a:rPr>
              <a:t> qu’il a établi</a:t>
            </a:r>
            <a:endParaRPr b="1" i="0" sz="1500" u="none" cap="none" strike="noStrike">
              <a:solidFill>
                <a:schemeClr val="dk1"/>
              </a:solidFill>
              <a:latin typeface="Calibri"/>
              <a:ea typeface="Calibri"/>
              <a:cs typeface="Calibri"/>
              <a:sym typeface="Calibri"/>
            </a:endParaRPr>
          </a:p>
          <a:p>
            <a:pPr indent="-120650" lvl="0" marL="171450" marR="0" rtl="0" algn="l">
              <a:lnSpc>
                <a:spcPct val="100000"/>
              </a:lnSpc>
              <a:spcBef>
                <a:spcPts val="0"/>
              </a:spcBef>
              <a:spcAft>
                <a:spcPts val="0"/>
              </a:spcAft>
              <a:buClr>
                <a:schemeClr val="dk1"/>
              </a:buClr>
              <a:buSzPts val="800"/>
              <a:buFont typeface="Arial"/>
              <a:buNone/>
            </a:pPr>
            <a:r>
              <a:t/>
            </a:r>
            <a:endParaRPr b="1" i="0" sz="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1" i="0" lang="fr-BE" sz="1800" u="none" cap="none" strike="noStrike">
                <a:solidFill>
                  <a:schemeClr val="dk1"/>
                </a:solidFill>
                <a:latin typeface="Calibri"/>
                <a:ea typeface="Calibri"/>
                <a:cs typeface="Calibri"/>
                <a:sym typeface="Calibri"/>
              </a:rPr>
              <a:t>Sécurité des données</a:t>
            </a:r>
            <a:endParaRPr b="0" i="0" sz="1400" u="none" cap="none" strike="noStrike">
              <a:solidFill>
                <a:srgbClr val="000000"/>
              </a:solidFill>
              <a:latin typeface="Arial"/>
              <a:ea typeface="Arial"/>
              <a:cs typeface="Arial"/>
              <a:sym typeface="Arial"/>
            </a:endParaRPr>
          </a:p>
          <a:p>
            <a:pPr indent="-5000" lvl="0" marL="284400" marR="0" rtl="0" algn="l">
              <a:lnSpc>
                <a:spcPct val="100000"/>
              </a:lnSpc>
              <a:spcBef>
                <a:spcPts val="0"/>
              </a:spcBef>
              <a:spcAft>
                <a:spcPts val="0"/>
              </a:spcAft>
              <a:buClr>
                <a:srgbClr val="000000"/>
              </a:buClr>
              <a:buSzPts val="1500"/>
              <a:buFont typeface="Arial"/>
              <a:buNone/>
            </a:pPr>
            <a:r>
              <a:rPr b="0" i="0" lang="fr-BE" sz="1500" u="none" cap="none" strike="noStrike">
                <a:solidFill>
                  <a:schemeClr val="dk1"/>
                </a:solidFill>
                <a:latin typeface="Calibri"/>
                <a:ea typeface="Calibri"/>
                <a:cs typeface="Calibri"/>
                <a:sym typeface="Calibri"/>
              </a:rPr>
              <a:t>Certainement le point le plus délicat qu’un SGBD doit pouvoir gérer, </a:t>
            </a:r>
            <a:r>
              <a:rPr b="1" i="0" lang="fr-BE" sz="1500" u="none" cap="none" strike="noStrike">
                <a:solidFill>
                  <a:schemeClr val="dk1"/>
                </a:solidFill>
                <a:latin typeface="Calibri"/>
                <a:ea typeface="Calibri"/>
                <a:cs typeface="Calibri"/>
                <a:sym typeface="Calibri"/>
              </a:rPr>
              <a:t>la sécurité et l’accès au données</a:t>
            </a:r>
            <a:r>
              <a:rPr b="0" i="0" lang="fr-BE" sz="1500" u="none" cap="none" strike="noStrike">
                <a:solidFill>
                  <a:schemeClr val="dk1"/>
                </a:solidFill>
                <a:latin typeface="Calibri"/>
                <a:ea typeface="Calibri"/>
                <a:cs typeface="Calibri"/>
                <a:sym typeface="Calibri"/>
              </a:rPr>
              <a:t> est bien souvent la chose la plus importantes pour les entreprises. Le système doit pouvoir garantir que seuls les utilisateurs autorisés accéderont aux données dont ils ont besoin</a:t>
            </a:r>
            <a:endParaRPr b="0" i="0" sz="1400" u="none" cap="none" strike="noStrike">
              <a:solidFill>
                <a:srgbClr val="000000"/>
              </a:solidFill>
              <a:latin typeface="Arial"/>
              <a:ea typeface="Arial"/>
              <a:cs typeface="Arial"/>
              <a:sym typeface="Arial"/>
            </a:endParaRPr>
          </a:p>
          <a:p>
            <a:pPr indent="-120650" lvl="0" marL="171450" marR="0" rtl="0" algn="l">
              <a:lnSpc>
                <a:spcPct val="100000"/>
              </a:lnSpc>
              <a:spcBef>
                <a:spcPts val="0"/>
              </a:spcBef>
              <a:spcAft>
                <a:spcPts val="0"/>
              </a:spcAft>
              <a:buClr>
                <a:schemeClr val="dk1"/>
              </a:buClr>
              <a:buSzPts val="800"/>
              <a:buFont typeface="Arial"/>
              <a:buNone/>
            </a:pPr>
            <a:r>
              <a:t/>
            </a:r>
            <a:endParaRPr b="0" i="0" sz="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1" i="0" lang="fr-BE" sz="1800" u="none" cap="none" strike="noStrike">
                <a:solidFill>
                  <a:schemeClr val="dk1"/>
                </a:solidFill>
                <a:latin typeface="Calibri"/>
                <a:ea typeface="Calibri"/>
                <a:cs typeface="Calibri"/>
                <a:sym typeface="Calibri"/>
              </a:rPr>
              <a:t>Pérennité des données</a:t>
            </a:r>
            <a:endParaRPr b="0" i="0" sz="1400" u="none" cap="none" strike="noStrike">
              <a:solidFill>
                <a:srgbClr val="000000"/>
              </a:solidFill>
              <a:latin typeface="Arial"/>
              <a:ea typeface="Arial"/>
              <a:cs typeface="Arial"/>
              <a:sym typeface="Arial"/>
            </a:endParaRPr>
          </a:p>
          <a:p>
            <a:pPr indent="-5000" lvl="0" marL="284400" marR="0" rtl="0" algn="l">
              <a:lnSpc>
                <a:spcPct val="100000"/>
              </a:lnSpc>
              <a:spcBef>
                <a:spcPts val="0"/>
              </a:spcBef>
              <a:spcAft>
                <a:spcPts val="0"/>
              </a:spcAft>
              <a:buClr>
                <a:srgbClr val="000000"/>
              </a:buClr>
              <a:buSzPts val="1500"/>
              <a:buFont typeface="Arial"/>
              <a:buNone/>
            </a:pPr>
            <a:r>
              <a:rPr b="0" i="0" lang="fr-BE" sz="1500" u="none" cap="none" strike="noStrike">
                <a:solidFill>
                  <a:schemeClr val="dk1"/>
                </a:solidFill>
                <a:latin typeface="Calibri"/>
                <a:ea typeface="Calibri"/>
                <a:cs typeface="Calibri"/>
                <a:sym typeface="Calibri"/>
              </a:rPr>
              <a:t>Avoir des données, c’est bien, les récupérer après un crash, c’est mieux ! Un SGBD doit donner accès à des outils ou des </a:t>
            </a:r>
            <a:r>
              <a:rPr b="1" i="0" lang="fr-BE" sz="1500" u="none" cap="none" strike="noStrike">
                <a:solidFill>
                  <a:schemeClr val="dk1"/>
                </a:solidFill>
                <a:latin typeface="Calibri"/>
                <a:ea typeface="Calibri"/>
                <a:cs typeface="Calibri"/>
                <a:sym typeface="Calibri"/>
              </a:rPr>
              <a:t>méthodes de sauvegarde et de récupération </a:t>
            </a:r>
            <a:r>
              <a:rPr b="0" i="0" lang="fr-BE" sz="1500" u="none" cap="none" strike="noStrike">
                <a:solidFill>
                  <a:schemeClr val="dk1"/>
                </a:solidFill>
                <a:latin typeface="Calibri"/>
                <a:ea typeface="Calibri"/>
                <a:cs typeface="Calibri"/>
                <a:sym typeface="Calibri"/>
              </a:rPr>
              <a:t>des données afin de pouvoir faire face à n’importe quelle panne logicielle, matérielle ou autre</a:t>
            </a:r>
            <a:endParaRPr b="0" i="0" sz="1500" u="none" cap="none" strike="noStrike">
              <a:solidFill>
                <a:schemeClr val="dk1"/>
              </a:solidFill>
              <a:latin typeface="Calibri"/>
              <a:ea typeface="Calibri"/>
              <a:cs typeface="Calibri"/>
              <a:sym typeface="Calibri"/>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2" name="Shape 1692"/>
        <p:cNvGrpSpPr/>
        <p:nvPr/>
      </p:nvGrpSpPr>
      <p:grpSpPr>
        <a:xfrm>
          <a:off x="0" y="0"/>
          <a:ext cx="0" cy="0"/>
          <a:chOff x="0" y="0"/>
          <a:chExt cx="0" cy="0"/>
        </a:xfrm>
      </p:grpSpPr>
      <p:sp>
        <p:nvSpPr>
          <p:cNvPr id="1693" name="Google Shape;1693;p1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694" name="Google Shape;1694;p1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695" name="Google Shape;1695;p120"/>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696" name="Google Shape;1696;p1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Auto-Evaluation</a:t>
            </a:r>
            <a:endParaRPr b="1" i="0" sz="4000" u="none" cap="none" strike="noStrike">
              <a:solidFill>
                <a:schemeClr val="dk1"/>
              </a:solidFill>
              <a:latin typeface="Calibri"/>
              <a:ea typeface="Calibri"/>
              <a:cs typeface="Calibri"/>
              <a:sym typeface="Calibri"/>
            </a:endParaRPr>
          </a:p>
        </p:txBody>
      </p:sp>
      <p:sp>
        <p:nvSpPr>
          <p:cNvPr id="1697" name="Google Shape;1697;p120"/>
          <p:cNvSpPr txBox="1"/>
          <p:nvPr/>
        </p:nvSpPr>
        <p:spPr>
          <a:xfrm>
            <a:off x="467544" y="1556792"/>
            <a:ext cx="8219256"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latin typeface="Calibri"/>
                <a:ea typeface="Calibri"/>
                <a:cs typeface="Calibri"/>
                <a:sym typeface="Calibri"/>
              </a:rPr>
              <a:t>N’oubliez pas de prendre le temps d’évaluer le niveau de maîtrise que vous estimez avoir acquis personnellement concernant les notions abordées dans ce module !</a:t>
            </a:r>
            <a:endParaRPr b="0" i="0" sz="1400" u="none" cap="none" strike="noStrike">
              <a:solidFill>
                <a:srgbClr val="000000"/>
              </a:solidFill>
              <a:latin typeface="Arial"/>
              <a:ea typeface="Arial"/>
              <a:cs typeface="Arial"/>
              <a:sym typeface="Arial"/>
            </a:endParaRPr>
          </a:p>
        </p:txBody>
      </p:sp>
      <p:sp>
        <p:nvSpPr>
          <p:cNvPr id="1698" name="Google Shape;1698;p120"/>
          <p:cNvSpPr/>
          <p:nvPr/>
        </p:nvSpPr>
        <p:spPr>
          <a:xfrm>
            <a:off x="478160" y="2830870"/>
            <a:ext cx="8172000" cy="3131018"/>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99" name="Google Shape;1699;p120"/>
          <p:cNvSpPr/>
          <p:nvPr/>
        </p:nvSpPr>
        <p:spPr>
          <a:xfrm>
            <a:off x="611560" y="2919859"/>
            <a:ext cx="7920880" cy="288540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Rappel de la signification des lettres dans les tableaux d’auto-évaluation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500"/>
              </a:spcBef>
              <a:spcAft>
                <a:spcPts val="0"/>
              </a:spcAft>
              <a:buClr>
                <a:schemeClr val="dk1"/>
              </a:buClr>
              <a:buSzPts val="1800"/>
              <a:buFont typeface="Arial"/>
              <a:buChar char="•"/>
            </a:pPr>
            <a:r>
              <a:rPr b="1" i="0" lang="fr-BE" sz="1800" u="none" cap="none" strike="noStrike">
                <a:solidFill>
                  <a:schemeClr val="dk1"/>
                </a:solidFill>
                <a:latin typeface="Calibri"/>
                <a:ea typeface="Calibri"/>
                <a:cs typeface="Calibri"/>
                <a:sym typeface="Calibri"/>
              </a:rPr>
              <a:t>Parfait (P) : </a:t>
            </a:r>
            <a:r>
              <a:rPr b="0" i="0" lang="fr-BE" sz="1600" u="none" cap="none" strike="noStrike">
                <a:solidFill>
                  <a:schemeClr val="dk1"/>
                </a:solidFill>
                <a:latin typeface="Calibri"/>
                <a:ea typeface="Calibri"/>
                <a:cs typeface="Calibri"/>
                <a:sym typeface="Calibri"/>
              </a:rPr>
              <a:t>vous avez parfaitement compris cette notion et vous vous sentez à votre aise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chemeClr val="dk1"/>
              </a:buClr>
              <a:buSzPts val="1800"/>
              <a:buFont typeface="Arial"/>
              <a:buChar char="•"/>
            </a:pPr>
            <a:r>
              <a:rPr b="1" i="0" lang="fr-BE" sz="1800" u="none" cap="none" strike="noStrike">
                <a:solidFill>
                  <a:schemeClr val="dk1"/>
                </a:solidFill>
                <a:latin typeface="Calibri"/>
                <a:ea typeface="Calibri"/>
                <a:cs typeface="Calibri"/>
                <a:sym typeface="Calibri"/>
              </a:rPr>
              <a:t>Satisfaisant (S) :</a:t>
            </a:r>
            <a:r>
              <a:rPr b="0" i="0" lang="fr-BE" sz="1800" u="none" cap="none" strike="noStrike">
                <a:solidFill>
                  <a:schemeClr val="dk1"/>
                </a:solidFill>
                <a:latin typeface="Calibri"/>
                <a:ea typeface="Calibri"/>
                <a:cs typeface="Calibri"/>
                <a:sym typeface="Calibri"/>
              </a:rPr>
              <a:t> </a:t>
            </a:r>
            <a:r>
              <a:rPr b="0" i="0" lang="fr-BE" sz="1600" u="none" cap="none" strike="noStrike">
                <a:solidFill>
                  <a:schemeClr val="dk1"/>
                </a:solidFill>
                <a:latin typeface="Calibri"/>
                <a:ea typeface="Calibri"/>
                <a:cs typeface="Calibri"/>
                <a:sym typeface="Calibri"/>
              </a:rPr>
              <a:t>vous avez compris de quoi il s’agit mais la pratique vous manque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chemeClr val="dk1"/>
              </a:buClr>
              <a:buSzPts val="1800"/>
              <a:buFont typeface="Arial"/>
              <a:buChar char="•"/>
            </a:pPr>
            <a:r>
              <a:rPr b="1" i="0" lang="fr-BE" sz="1800" u="none" cap="none" strike="noStrike">
                <a:solidFill>
                  <a:schemeClr val="dk1"/>
                </a:solidFill>
                <a:latin typeface="Calibri"/>
                <a:ea typeface="Calibri"/>
                <a:cs typeface="Calibri"/>
                <a:sym typeface="Calibri"/>
              </a:rPr>
              <a:t>Vague (V) :</a:t>
            </a:r>
            <a:r>
              <a:rPr b="0" i="0" lang="fr-BE" sz="1800" u="none" cap="none" strike="noStrike">
                <a:solidFill>
                  <a:schemeClr val="dk1"/>
                </a:solidFill>
                <a:latin typeface="Calibri"/>
                <a:ea typeface="Calibri"/>
                <a:cs typeface="Calibri"/>
                <a:sym typeface="Calibri"/>
              </a:rPr>
              <a:t> </a:t>
            </a:r>
            <a:r>
              <a:rPr b="0" i="0" lang="fr-BE" sz="1600" u="none" cap="none" strike="noStrike">
                <a:solidFill>
                  <a:schemeClr val="dk1"/>
                </a:solidFill>
                <a:latin typeface="Calibri"/>
                <a:ea typeface="Calibri"/>
                <a:cs typeface="Calibri"/>
                <a:sym typeface="Calibri"/>
              </a:rPr>
              <a:t>vous savez de quoi il s’agit, mais cela reste un peu vague dans votre esprit. Une explication supplémentaire du formateur ou une bonne révision de votre part s’impose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chemeClr val="dk1"/>
              </a:buClr>
              <a:buSzPts val="1800"/>
              <a:buFont typeface="Arial"/>
              <a:buChar char="•"/>
            </a:pPr>
            <a:r>
              <a:rPr b="1" i="0" lang="fr-BE" sz="1800" u="none" cap="none" strike="noStrike">
                <a:solidFill>
                  <a:schemeClr val="dk1"/>
                </a:solidFill>
                <a:latin typeface="Calibri"/>
                <a:ea typeface="Calibri"/>
                <a:cs typeface="Calibri"/>
                <a:sym typeface="Calibri"/>
              </a:rPr>
              <a:t>Insatisfaisant (I) :</a:t>
            </a:r>
            <a:r>
              <a:rPr b="0" i="0" lang="fr-BE" sz="1800" u="none" cap="none" strike="noStrike">
                <a:solidFill>
                  <a:schemeClr val="dk1"/>
                </a:solidFill>
                <a:latin typeface="Calibri"/>
                <a:ea typeface="Calibri"/>
                <a:cs typeface="Calibri"/>
                <a:sym typeface="Calibri"/>
              </a:rPr>
              <a:t> </a:t>
            </a:r>
            <a:r>
              <a:rPr b="0" i="0" lang="fr-BE" sz="1600" u="none" cap="none" strike="noStrike">
                <a:solidFill>
                  <a:schemeClr val="dk1"/>
                </a:solidFill>
                <a:latin typeface="Calibri"/>
                <a:ea typeface="Calibri"/>
                <a:cs typeface="Calibri"/>
                <a:sym typeface="Calibri"/>
              </a:rPr>
              <a:t>Vous n’avez pas du tout compris la notion abordée, il faut tout faire pour y remédier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3" name="Shape 1703"/>
        <p:cNvGrpSpPr/>
        <p:nvPr/>
      </p:nvGrpSpPr>
      <p:grpSpPr>
        <a:xfrm>
          <a:off x="0" y="0"/>
          <a:ext cx="0" cy="0"/>
          <a:chOff x="0" y="0"/>
          <a:chExt cx="0" cy="0"/>
        </a:xfrm>
      </p:grpSpPr>
      <p:graphicFrame>
        <p:nvGraphicFramePr>
          <p:cNvPr id="1704" name="Google Shape;1704;p121"/>
          <p:cNvGraphicFramePr/>
          <p:nvPr/>
        </p:nvGraphicFramePr>
        <p:xfrm>
          <a:off x="604787" y="2122656"/>
          <a:ext cx="3000000" cy="3000000"/>
        </p:xfrm>
        <a:graphic>
          <a:graphicData uri="http://schemas.openxmlformats.org/drawingml/2006/table">
            <a:tbl>
              <a:tblPr bandRow="1" firstRow="1">
                <a:noFill/>
                <a:tableStyleId>{7DA6CE6D-E62C-4898-81FA-905E92679291}</a:tableStyleId>
              </a:tblPr>
              <a:tblGrid>
                <a:gridCol w="6199450"/>
                <a:gridCol w="432050"/>
                <a:gridCol w="432050"/>
                <a:gridCol w="432050"/>
                <a:gridCol w="4320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b="1" lang="fr-BE" sz="1800" u="none" cap="none" strike="noStrike"/>
                        <a:t>Notions</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P</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S</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V</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I</a:t>
                      </a:r>
                      <a:endParaRPr b="1"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Fonction (fonctionnement interne, utilité, mise en pratique)</a:t>
                      </a:r>
                      <a:endParaRPr b="1" i="1"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Imbrication de fonctions</a:t>
                      </a:r>
                      <a:endParaRPr b="1" i="1"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Fonctions d’agrégation</a:t>
                      </a:r>
                      <a:endParaRPr b="1" i="1"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Expression « CASE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600"/>
                        <a:buFont typeface="Calibri"/>
                        <a:buNone/>
                      </a:pPr>
                      <a:r>
                        <a:rPr b="0" i="0" lang="fr-BE" sz="1600" u="none" cap="none" strike="noStrike">
                          <a:solidFill>
                            <a:schemeClr val="dk1"/>
                          </a:solidFill>
                        </a:rPr>
                        <a:t>Fonctions « NULLIF » et « COALESCE »</a:t>
                      </a:r>
                      <a:endParaRPr b="1" i="1"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bl>
          </a:graphicData>
        </a:graphic>
      </p:graphicFrame>
      <p:sp>
        <p:nvSpPr>
          <p:cNvPr id="1705" name="Google Shape;1705;p1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706" name="Google Shape;1706;p1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707" name="Google Shape;1707;p121"/>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708" name="Google Shape;1708;p121"/>
          <p:cNvSpPr txBox="1"/>
          <p:nvPr/>
        </p:nvSpPr>
        <p:spPr>
          <a:xfrm>
            <a:off x="538360" y="1555200"/>
            <a:ext cx="2526846" cy="4770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fr-BE" sz="2500" u="none" cap="none" strike="noStrike">
                <a:solidFill>
                  <a:srgbClr val="467299"/>
                </a:solidFill>
                <a:latin typeface="Calibri"/>
                <a:ea typeface="Calibri"/>
                <a:cs typeface="Calibri"/>
                <a:sym typeface="Calibri"/>
              </a:rPr>
              <a:t>Notions à évaluer</a:t>
            </a:r>
            <a:endParaRPr b="1" i="0" sz="2500" u="none" cap="none" strike="noStrike">
              <a:solidFill>
                <a:srgbClr val="467299"/>
              </a:solidFill>
              <a:latin typeface="Calibri"/>
              <a:ea typeface="Calibri"/>
              <a:cs typeface="Calibri"/>
              <a:sym typeface="Calibri"/>
            </a:endParaRPr>
          </a:p>
        </p:txBody>
      </p:sp>
      <p:sp>
        <p:nvSpPr>
          <p:cNvPr id="1709" name="Google Shape;1709;p1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Auto-Evaluation</a:t>
            </a:r>
            <a:endParaRPr b="0" i="0" sz="4000" u="none" cap="none" strike="noStrike">
              <a:solidFill>
                <a:schemeClr val="dk1"/>
              </a:solidFill>
              <a:latin typeface="Calibri"/>
              <a:ea typeface="Calibri"/>
              <a:cs typeface="Calibri"/>
              <a:sym typeface="Calibri"/>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3" name="Shape 1713"/>
        <p:cNvGrpSpPr/>
        <p:nvPr/>
      </p:nvGrpSpPr>
      <p:grpSpPr>
        <a:xfrm>
          <a:off x="0" y="0"/>
          <a:ext cx="0" cy="0"/>
          <a:chOff x="0" y="0"/>
          <a:chExt cx="0" cy="0"/>
        </a:xfrm>
      </p:grpSpPr>
      <p:sp>
        <p:nvSpPr>
          <p:cNvPr id="1714" name="Google Shape;1714;p1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GROUP BY</a:t>
            </a:r>
            <a:endParaRPr b="1" i="0" sz="4000" u="none" cap="none" strike="noStrike">
              <a:solidFill>
                <a:schemeClr val="dk1"/>
              </a:solidFill>
              <a:latin typeface="Calibri"/>
              <a:ea typeface="Calibri"/>
              <a:cs typeface="Calibri"/>
              <a:sym typeface="Calibri"/>
            </a:endParaRPr>
          </a:p>
        </p:txBody>
      </p:sp>
      <p:sp>
        <p:nvSpPr>
          <p:cNvPr id="1715" name="Google Shape;1715;p1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716" name="Google Shape;1716;p1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717" name="Google Shape;1717;p122"/>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718" name="Google Shape;1718;p122"/>
          <p:cNvSpPr txBox="1"/>
          <p:nvPr/>
        </p:nvSpPr>
        <p:spPr>
          <a:xfrm>
            <a:off x="457200" y="3573015"/>
            <a:ext cx="8229600" cy="278333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400"/>
              <a:buFont typeface="Arial"/>
              <a:buChar char="•"/>
            </a:pPr>
            <a:r>
              <a:rPr b="0" i="0" lang="fr-BE" sz="1400" u="none" cap="none" strike="noStrike">
                <a:solidFill>
                  <a:schemeClr val="dk1"/>
                </a:solidFill>
                <a:latin typeface="Calibri"/>
                <a:ea typeface="Calibri"/>
                <a:cs typeface="Calibri"/>
                <a:sym typeface="Calibri"/>
              </a:rPr>
              <a:t>La clause </a:t>
            </a:r>
            <a:r>
              <a:rPr b="1" i="1" lang="fr-BE" sz="1400" u="none" cap="none" strike="noStrike">
                <a:solidFill>
                  <a:schemeClr val="dk1"/>
                </a:solidFill>
                <a:latin typeface="Calibri"/>
                <a:ea typeface="Calibri"/>
                <a:cs typeface="Calibri"/>
                <a:sym typeface="Calibri"/>
              </a:rPr>
              <a:t>« GROUP BY » </a:t>
            </a:r>
            <a:r>
              <a:rPr b="0" i="0" lang="fr-BE" sz="1400" u="none" cap="none" strike="noStrike">
                <a:solidFill>
                  <a:schemeClr val="dk1"/>
                </a:solidFill>
                <a:latin typeface="Calibri"/>
                <a:ea typeface="Calibri"/>
                <a:cs typeface="Calibri"/>
                <a:sym typeface="Calibri"/>
              </a:rPr>
              <a:t>permet de créer des sous-regroupements de lignes au niveau de la table, afin de leur appliquer une même fonction d’agrégation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800"/>
              </a:spcBef>
              <a:spcAft>
                <a:spcPts val="0"/>
              </a:spcAft>
              <a:buClr>
                <a:schemeClr val="dk1"/>
              </a:buClr>
              <a:buSzPts val="1400"/>
              <a:buFont typeface="Arial"/>
              <a:buChar char="•"/>
            </a:pPr>
            <a:r>
              <a:rPr b="0" i="0" lang="fr-BE" sz="1400" u="none" cap="none" strike="noStrike">
                <a:solidFill>
                  <a:schemeClr val="dk1"/>
                </a:solidFill>
                <a:latin typeface="Calibri"/>
                <a:ea typeface="Calibri"/>
                <a:cs typeface="Calibri"/>
                <a:sym typeface="Calibri"/>
              </a:rPr>
              <a:t>La clause </a:t>
            </a:r>
            <a:r>
              <a:rPr b="1" i="1" lang="fr-BE" sz="1400" u="none" cap="none" strike="noStrike">
                <a:solidFill>
                  <a:schemeClr val="dk1"/>
                </a:solidFill>
                <a:latin typeface="Calibri"/>
                <a:ea typeface="Calibri"/>
                <a:cs typeface="Calibri"/>
                <a:sym typeface="Calibri"/>
              </a:rPr>
              <a:t>« HAVING » </a:t>
            </a:r>
            <a:r>
              <a:rPr b="0" i="0" lang="fr-BE" sz="1400" u="none" cap="none" strike="noStrike">
                <a:solidFill>
                  <a:schemeClr val="dk1"/>
                </a:solidFill>
                <a:latin typeface="Calibri"/>
                <a:ea typeface="Calibri"/>
                <a:cs typeface="Calibri"/>
                <a:sym typeface="Calibri"/>
              </a:rPr>
              <a:t>ne peut être présente que si la clause </a:t>
            </a:r>
            <a:r>
              <a:rPr b="1" i="1" lang="fr-BE" sz="1400" u="none" cap="none" strike="noStrike">
                <a:solidFill>
                  <a:schemeClr val="dk1"/>
                </a:solidFill>
                <a:latin typeface="Calibri"/>
                <a:ea typeface="Calibri"/>
                <a:cs typeface="Calibri"/>
                <a:sym typeface="Calibri"/>
              </a:rPr>
              <a:t>« GROUP BY » </a:t>
            </a:r>
            <a:r>
              <a:rPr b="0" i="0" lang="fr-BE" sz="1400" u="none" cap="none" strike="noStrike">
                <a:solidFill>
                  <a:schemeClr val="dk1"/>
                </a:solidFill>
                <a:latin typeface="Calibri"/>
                <a:ea typeface="Calibri"/>
                <a:cs typeface="Calibri"/>
                <a:sym typeface="Calibri"/>
              </a:rPr>
              <a:t>est présente également. Le </a:t>
            </a:r>
            <a:r>
              <a:rPr b="1" i="1" lang="fr-BE" sz="1400" u="none" cap="none" strike="noStrike">
                <a:solidFill>
                  <a:schemeClr val="dk1"/>
                </a:solidFill>
                <a:latin typeface="Calibri"/>
                <a:ea typeface="Calibri"/>
                <a:cs typeface="Calibri"/>
                <a:sym typeface="Calibri"/>
              </a:rPr>
              <a:t>« HAVING » </a:t>
            </a:r>
            <a:r>
              <a:rPr b="0" i="0" lang="fr-BE" sz="1400" u="none" cap="none" strike="noStrike">
                <a:solidFill>
                  <a:schemeClr val="dk1"/>
                </a:solidFill>
                <a:latin typeface="Calibri"/>
                <a:ea typeface="Calibri"/>
                <a:cs typeface="Calibri"/>
                <a:sym typeface="Calibri"/>
              </a:rPr>
              <a:t>pose une condition d’affichage sur les groupes créés par la clause </a:t>
            </a:r>
            <a:r>
              <a:rPr b="1" i="1" lang="fr-BE" sz="1400" u="none" cap="none" strike="noStrike">
                <a:solidFill>
                  <a:schemeClr val="dk1"/>
                </a:solidFill>
                <a:latin typeface="Calibri"/>
                <a:ea typeface="Calibri"/>
                <a:cs typeface="Calibri"/>
                <a:sym typeface="Calibri"/>
              </a:rPr>
              <a:t>« GROUP BY »</a:t>
            </a:r>
            <a:r>
              <a:rPr b="0" i="0" lang="fr-BE" sz="1400" u="none" cap="none" strike="noStrike">
                <a:solidFill>
                  <a:schemeClr val="dk1"/>
                </a:solidFill>
                <a:latin typeface="Calibri"/>
                <a:ea typeface="Calibri"/>
                <a:cs typeface="Calibri"/>
                <a:sym typeface="Calibri"/>
              </a:rPr>
              <a:t>. Cette condition doit porter sur une fonction d’agrégation également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800"/>
              </a:spcBef>
              <a:spcAft>
                <a:spcPts val="0"/>
              </a:spcAft>
              <a:buClr>
                <a:schemeClr val="dk1"/>
              </a:buClr>
              <a:buSzPts val="1600"/>
              <a:buFont typeface="Arial"/>
              <a:buChar char="•"/>
            </a:pPr>
            <a:r>
              <a:rPr b="1" i="0" lang="fr-BE" sz="1600" u="sng" cap="none" strike="noStrike">
                <a:solidFill>
                  <a:schemeClr val="dk1"/>
                </a:solidFill>
                <a:latin typeface="Calibri"/>
                <a:ea typeface="Calibri"/>
                <a:cs typeface="Calibri"/>
                <a:sym typeface="Calibri"/>
              </a:rPr>
              <a:t>Première règle d’or</a:t>
            </a:r>
            <a:endParaRPr b="1" i="0" sz="1600" u="none" cap="none" strike="noStrike">
              <a:solidFill>
                <a:schemeClr val="dk1"/>
              </a:solidFill>
              <a:latin typeface="Calibri"/>
              <a:ea typeface="Calibri"/>
              <a:cs typeface="Calibri"/>
              <a:sym typeface="Calibri"/>
            </a:endParaRPr>
          </a:p>
          <a:p>
            <a:pPr indent="-1588" lvl="0" marL="357188" marR="0" rtl="0" algn="l">
              <a:lnSpc>
                <a:spcPct val="100000"/>
              </a:lnSpc>
              <a:spcBef>
                <a:spcPts val="0"/>
              </a:spcBef>
              <a:spcAft>
                <a:spcPts val="0"/>
              </a:spcAft>
              <a:buClr>
                <a:srgbClr val="C00000"/>
              </a:buClr>
              <a:buSzPts val="1400"/>
              <a:buFont typeface="Arial"/>
              <a:buNone/>
            </a:pPr>
            <a:r>
              <a:rPr b="0" i="1" lang="fr-BE" sz="1400" u="none" cap="none" strike="noStrike">
                <a:solidFill>
                  <a:srgbClr val="C00000"/>
                </a:solidFill>
                <a:latin typeface="Calibri"/>
                <a:ea typeface="Calibri"/>
                <a:cs typeface="Calibri"/>
                <a:sym typeface="Calibri"/>
              </a:rPr>
              <a:t>Dès que la clause </a:t>
            </a:r>
            <a:r>
              <a:rPr b="1" i="1" lang="fr-BE" sz="1400" u="none" cap="none" strike="noStrike">
                <a:solidFill>
                  <a:srgbClr val="C00000"/>
                </a:solidFill>
                <a:latin typeface="Calibri"/>
                <a:ea typeface="Calibri"/>
                <a:cs typeface="Calibri"/>
                <a:sym typeface="Calibri"/>
              </a:rPr>
              <a:t>« SELECT » </a:t>
            </a:r>
            <a:r>
              <a:rPr b="0" i="1" lang="fr-BE" sz="1400" u="none" cap="none" strike="noStrike">
                <a:solidFill>
                  <a:srgbClr val="C00000"/>
                </a:solidFill>
                <a:latin typeface="Calibri"/>
                <a:ea typeface="Calibri"/>
                <a:cs typeface="Calibri"/>
                <a:sym typeface="Calibri"/>
              </a:rPr>
              <a:t>combine l’affichage d’une ou plusieurs fonctions d’agrégation </a:t>
            </a:r>
            <a:r>
              <a:rPr b="1" i="1" lang="fr-BE" sz="1400" u="none" cap="none" strike="noStrike">
                <a:solidFill>
                  <a:srgbClr val="C00000"/>
                </a:solidFill>
                <a:latin typeface="Calibri"/>
                <a:ea typeface="Calibri"/>
                <a:cs typeface="Calibri"/>
                <a:sym typeface="Calibri"/>
              </a:rPr>
              <a:t>ET</a:t>
            </a:r>
            <a:r>
              <a:rPr b="0" i="1" lang="fr-BE" sz="1400" u="none" cap="none" strike="noStrike">
                <a:solidFill>
                  <a:srgbClr val="C00000"/>
                </a:solidFill>
                <a:latin typeface="Calibri"/>
                <a:ea typeface="Calibri"/>
                <a:cs typeface="Calibri"/>
                <a:sym typeface="Calibri"/>
              </a:rPr>
              <a:t> des colonnes non-agrégées, la clause </a:t>
            </a:r>
            <a:r>
              <a:rPr b="1" i="1" lang="fr-BE" sz="1400" u="none" cap="none" strike="noStrike">
                <a:solidFill>
                  <a:srgbClr val="C00000"/>
                </a:solidFill>
                <a:latin typeface="Calibri"/>
                <a:ea typeface="Calibri"/>
                <a:cs typeface="Calibri"/>
                <a:sym typeface="Calibri"/>
              </a:rPr>
              <a:t>« GROUP BY » </a:t>
            </a:r>
            <a:r>
              <a:rPr b="0" i="1" lang="fr-BE" sz="1400" u="none" cap="none" strike="noStrike">
                <a:solidFill>
                  <a:srgbClr val="C00000"/>
                </a:solidFill>
                <a:latin typeface="Calibri"/>
                <a:ea typeface="Calibri"/>
                <a:cs typeface="Calibri"/>
                <a:sym typeface="Calibri"/>
              </a:rPr>
              <a:t>est obligatoire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800"/>
              </a:spcBef>
              <a:spcAft>
                <a:spcPts val="0"/>
              </a:spcAft>
              <a:buClr>
                <a:schemeClr val="dk1"/>
              </a:buClr>
              <a:buSzPts val="1600"/>
              <a:buFont typeface="Arial"/>
              <a:buChar char="•"/>
            </a:pPr>
            <a:r>
              <a:rPr b="1" i="0" lang="fr-BE" sz="1600" u="sng" cap="none" strike="noStrike">
                <a:solidFill>
                  <a:schemeClr val="dk1"/>
                </a:solidFill>
                <a:latin typeface="Calibri"/>
                <a:ea typeface="Calibri"/>
                <a:cs typeface="Calibri"/>
                <a:sym typeface="Calibri"/>
              </a:rPr>
              <a:t>Seconde règle d’or</a:t>
            </a:r>
            <a:endParaRPr b="0" i="0" sz="1400" u="none" cap="none" strike="noStrike">
              <a:solidFill>
                <a:srgbClr val="000000"/>
              </a:solidFill>
              <a:latin typeface="Arial"/>
              <a:ea typeface="Arial"/>
              <a:cs typeface="Arial"/>
              <a:sym typeface="Arial"/>
            </a:endParaRPr>
          </a:p>
          <a:p>
            <a:pPr indent="-1588" lvl="0" marL="357188" marR="0" rtl="0" algn="l">
              <a:lnSpc>
                <a:spcPct val="100000"/>
              </a:lnSpc>
              <a:spcBef>
                <a:spcPts val="0"/>
              </a:spcBef>
              <a:spcAft>
                <a:spcPts val="0"/>
              </a:spcAft>
              <a:buClr>
                <a:srgbClr val="C00000"/>
              </a:buClr>
              <a:buSzPts val="1400"/>
              <a:buFont typeface="Arial"/>
              <a:buNone/>
            </a:pPr>
            <a:r>
              <a:rPr b="0" i="1" lang="fr-BE" sz="1400" u="none" cap="none" strike="noStrike">
                <a:solidFill>
                  <a:srgbClr val="C00000"/>
                </a:solidFill>
                <a:latin typeface="Calibri"/>
                <a:ea typeface="Calibri"/>
                <a:cs typeface="Calibri"/>
                <a:sym typeface="Calibri"/>
              </a:rPr>
              <a:t>Toutes les colonnes non-agrégées présentes dans la clause </a:t>
            </a:r>
            <a:r>
              <a:rPr b="1" i="1" lang="fr-BE" sz="1400" u="none" cap="none" strike="noStrike">
                <a:solidFill>
                  <a:srgbClr val="C00000"/>
                </a:solidFill>
                <a:latin typeface="Calibri"/>
                <a:ea typeface="Calibri"/>
                <a:cs typeface="Calibri"/>
                <a:sym typeface="Calibri"/>
              </a:rPr>
              <a:t>« SELECT » </a:t>
            </a:r>
            <a:r>
              <a:rPr b="0" i="1" lang="fr-BE" sz="1400" u="none" cap="none" strike="noStrike">
                <a:solidFill>
                  <a:srgbClr val="C00000"/>
                </a:solidFill>
                <a:latin typeface="Calibri"/>
                <a:ea typeface="Calibri"/>
                <a:cs typeface="Calibri"/>
                <a:sym typeface="Calibri"/>
              </a:rPr>
              <a:t>doivent impérativement se retrouver dans la clause </a:t>
            </a:r>
            <a:r>
              <a:rPr b="1" i="1" lang="fr-BE" sz="1400" u="none" cap="none" strike="noStrike">
                <a:solidFill>
                  <a:srgbClr val="C00000"/>
                </a:solidFill>
                <a:latin typeface="Calibri"/>
                <a:ea typeface="Calibri"/>
                <a:cs typeface="Calibri"/>
                <a:sym typeface="Calibri"/>
              </a:rPr>
              <a:t>« GROUP BY »</a:t>
            </a:r>
            <a:endParaRPr b="0" i="0" sz="1400" u="none" cap="none" strike="noStrike">
              <a:solidFill>
                <a:srgbClr val="000000"/>
              </a:solidFill>
              <a:latin typeface="Arial"/>
              <a:ea typeface="Arial"/>
              <a:cs typeface="Arial"/>
              <a:sym typeface="Arial"/>
            </a:endParaRPr>
          </a:p>
        </p:txBody>
      </p:sp>
      <p:sp>
        <p:nvSpPr>
          <p:cNvPr id="1719" name="Google Shape;1719;p122"/>
          <p:cNvSpPr txBox="1"/>
          <p:nvPr/>
        </p:nvSpPr>
        <p:spPr>
          <a:xfrm>
            <a:off x="478160" y="1556792"/>
            <a:ext cx="8172000" cy="1892826"/>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500"/>
              <a:buFont typeface="Arial"/>
              <a:buNone/>
            </a:pPr>
            <a:r>
              <a:t/>
            </a:r>
            <a:endParaRPr b="0" i="0" sz="6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5200"/>
              <a:buFont typeface="Arial"/>
              <a:buNone/>
            </a:pPr>
            <a:r>
              <a:t/>
            </a:r>
            <a:endParaRPr b="0" i="0" sz="5200" u="none" cap="none" strike="noStrike">
              <a:solidFill>
                <a:schemeClr val="dk1"/>
              </a:solidFill>
              <a:latin typeface="Calibri"/>
              <a:ea typeface="Calibri"/>
              <a:cs typeface="Calibri"/>
              <a:sym typeface="Calibri"/>
            </a:endParaRPr>
          </a:p>
        </p:txBody>
      </p:sp>
      <p:sp>
        <p:nvSpPr>
          <p:cNvPr id="1720" name="Google Shape;1720;p122"/>
          <p:cNvSpPr txBox="1"/>
          <p:nvPr/>
        </p:nvSpPr>
        <p:spPr>
          <a:xfrm>
            <a:off x="899592" y="1641867"/>
            <a:ext cx="4680520" cy="175432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SELECT </a:t>
            </a:r>
            <a:r>
              <a:rPr b="0" i="1" lang="fr-BE" sz="1800" u="none" cap="none" strike="noStrike">
                <a:solidFill>
                  <a:srgbClr val="C00000"/>
                </a:solidFill>
                <a:latin typeface="Calibri"/>
                <a:ea typeface="Calibri"/>
                <a:cs typeface="Calibri"/>
                <a:sym typeface="Calibri"/>
              </a:rPr>
              <a:t>colonnes</a:t>
            </a:r>
            <a:r>
              <a:rPr b="0" i="1" lang="fr-BE" sz="1800" u="none" cap="none" strike="noStrike">
                <a:solidFill>
                  <a:schemeClr val="dk1"/>
                </a:solidFill>
                <a:latin typeface="Calibri"/>
                <a:ea typeface="Calibri"/>
                <a:cs typeface="Calibri"/>
                <a:sym typeface="Calibri"/>
              </a:rPr>
              <a:t>, fonction_agrégation(colonne)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FROM </a:t>
            </a:r>
            <a:r>
              <a:rPr b="0" i="1" lang="fr-BE" sz="1800" u="none" cap="none" strike="noStrike">
                <a:solidFill>
                  <a:schemeClr val="dk1"/>
                </a:solidFill>
                <a:latin typeface="Calibri"/>
                <a:ea typeface="Calibri"/>
                <a:cs typeface="Calibri"/>
                <a:sym typeface="Calibri"/>
              </a:rPr>
              <a:t>table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WHERE </a:t>
            </a:r>
            <a:r>
              <a:rPr b="0" i="1" lang="fr-BE" sz="1800" u="none" cap="none" strike="noStrike">
                <a:solidFill>
                  <a:schemeClr val="dk1"/>
                </a:solidFill>
                <a:latin typeface="Calibri"/>
                <a:ea typeface="Calibri"/>
                <a:cs typeface="Calibri"/>
                <a:sym typeface="Calibri"/>
              </a:rPr>
              <a:t>condition_affichage_lignes</a:t>
            </a:r>
            <a:endParaRPr b="0" i="1"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GROUP BY </a:t>
            </a:r>
            <a:r>
              <a:rPr b="0" i="1" lang="fr-BE" sz="1800" u="none" cap="none" strike="noStrike">
                <a:solidFill>
                  <a:srgbClr val="C00000"/>
                </a:solidFill>
                <a:latin typeface="Calibri"/>
                <a:ea typeface="Calibri"/>
                <a:cs typeface="Calibri"/>
                <a:sym typeface="Calibri"/>
              </a:rPr>
              <a:t>sous_groupes_agrégation</a:t>
            </a:r>
            <a:endParaRPr b="0" i="1" sz="1800" u="none" cap="none" strike="noStrike">
              <a:solidFill>
                <a:srgbClr val="C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HAVING </a:t>
            </a:r>
            <a:r>
              <a:rPr b="0" i="1" lang="fr-BE" sz="1800" u="none" cap="none" strike="noStrike">
                <a:solidFill>
                  <a:schemeClr val="dk1"/>
                </a:solidFill>
                <a:latin typeface="Calibri"/>
                <a:ea typeface="Calibri"/>
                <a:cs typeface="Calibri"/>
                <a:sym typeface="Calibri"/>
              </a:rPr>
              <a:t>condition_affichage_groupes</a:t>
            </a:r>
            <a:endParaRPr b="0" i="1" sz="1800" u="none" cap="none" strike="noStrike">
              <a:solidFill>
                <a:srgbClr val="C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ORDER BY </a:t>
            </a:r>
            <a:r>
              <a:rPr b="0" i="1" lang="fr-BE" sz="1800" u="none" cap="none" strike="noStrike">
                <a:solidFill>
                  <a:schemeClr val="dk1"/>
                </a:solidFill>
                <a:latin typeface="Calibri"/>
                <a:ea typeface="Calibri"/>
                <a:cs typeface="Calibri"/>
                <a:sym typeface="Calibri"/>
              </a:rPr>
              <a:t>ordre_tri_affichage</a:t>
            </a:r>
            <a:endParaRPr b="0" i="1" sz="1800" u="none" cap="none" strike="noStrike">
              <a:solidFill>
                <a:schemeClr val="dk1"/>
              </a:solidFill>
              <a:latin typeface="Calibri"/>
              <a:ea typeface="Calibri"/>
              <a:cs typeface="Calibri"/>
              <a:sym typeface="Calibri"/>
            </a:endParaRPr>
          </a:p>
        </p:txBody>
      </p:sp>
      <p:sp>
        <p:nvSpPr>
          <p:cNvPr id="1721" name="Google Shape;1721;p122"/>
          <p:cNvSpPr/>
          <p:nvPr/>
        </p:nvSpPr>
        <p:spPr>
          <a:xfrm>
            <a:off x="2302231" y="1318072"/>
            <a:ext cx="3719264" cy="1275499"/>
          </a:xfrm>
          <a:custGeom>
            <a:rect b="b" l="l" r="r" t="t"/>
            <a:pathLst>
              <a:path extrusionOk="0" h="120000" w="120000">
                <a:moveTo>
                  <a:pt x="549" y="34754"/>
                </a:moveTo>
                <a:cubicBezTo>
                  <a:pt x="-322" y="24261"/>
                  <a:pt x="-1194" y="13769"/>
                  <a:pt x="6717" y="8164"/>
                </a:cubicBezTo>
                <a:cubicBezTo>
                  <a:pt x="14629" y="2559"/>
                  <a:pt x="29202" y="-2263"/>
                  <a:pt x="48021" y="1125"/>
                </a:cubicBezTo>
                <a:cubicBezTo>
                  <a:pt x="66840" y="4514"/>
                  <a:pt x="115832" y="8685"/>
                  <a:pt x="119632" y="28498"/>
                </a:cubicBezTo>
                <a:cubicBezTo>
                  <a:pt x="123432" y="48310"/>
                  <a:pt x="97125" y="84155"/>
                  <a:pt x="70818" y="120000"/>
                </a:cubicBezTo>
              </a:path>
            </a:pathLst>
          </a:custGeom>
          <a:noFill/>
          <a:ln cap="flat" cmpd="sng" w="2857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722" name="Google Shape;1722;p122"/>
          <p:cNvCxnSpPr/>
          <p:nvPr/>
        </p:nvCxnSpPr>
        <p:spPr>
          <a:xfrm flipH="1">
            <a:off x="4475232" y="2568453"/>
            <a:ext cx="72008" cy="50235"/>
          </a:xfrm>
          <a:prstGeom prst="straightConnector1">
            <a:avLst/>
          </a:prstGeom>
          <a:noFill/>
          <a:ln cap="flat" cmpd="sng" w="28575">
            <a:solidFill>
              <a:srgbClr val="C00000"/>
            </a:solidFill>
            <a:prstDash val="solid"/>
            <a:round/>
            <a:headEnd len="sm" w="sm" type="none"/>
            <a:tailEnd len="med" w="med" type="stealth"/>
          </a:ln>
        </p:spPr>
      </p:cxnSp>
      <p:sp>
        <p:nvSpPr>
          <p:cNvPr id="1723" name="Google Shape;1723;p122"/>
          <p:cNvSpPr txBox="1"/>
          <p:nvPr/>
        </p:nvSpPr>
        <p:spPr>
          <a:xfrm>
            <a:off x="6948264" y="1772816"/>
            <a:ext cx="1008112" cy="147732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COUNT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MAX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MIN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SUM</a:t>
            </a:r>
            <a:endParaRPr b="1"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AVG</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7" name="Shape 1727"/>
        <p:cNvGrpSpPr/>
        <p:nvPr/>
      </p:nvGrpSpPr>
      <p:grpSpPr>
        <a:xfrm>
          <a:off x="0" y="0"/>
          <a:ext cx="0" cy="0"/>
          <a:chOff x="0" y="0"/>
          <a:chExt cx="0" cy="0"/>
        </a:xfrm>
      </p:grpSpPr>
      <p:sp>
        <p:nvSpPr>
          <p:cNvPr id="1728" name="Google Shape;1728;p1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GROUP BY</a:t>
            </a:r>
            <a:endParaRPr b="0" i="0" sz="4000" u="none" cap="none" strike="noStrike">
              <a:solidFill>
                <a:schemeClr val="dk1"/>
              </a:solidFill>
              <a:latin typeface="Calibri"/>
              <a:ea typeface="Calibri"/>
              <a:cs typeface="Calibri"/>
              <a:sym typeface="Calibri"/>
            </a:endParaRPr>
          </a:p>
        </p:txBody>
      </p:sp>
      <p:sp>
        <p:nvSpPr>
          <p:cNvPr id="1729" name="Google Shape;1729;p1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730" name="Google Shape;1730;p1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731" name="Google Shape;1731;p123"/>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732" name="Google Shape;1732;p123"/>
          <p:cNvSpPr/>
          <p:nvPr/>
        </p:nvSpPr>
        <p:spPr>
          <a:xfrm>
            <a:off x="478160" y="1556792"/>
            <a:ext cx="8172000" cy="936104"/>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33" name="Google Shape;1733;p123"/>
          <p:cNvSpPr txBox="1"/>
          <p:nvPr/>
        </p:nvSpPr>
        <p:spPr>
          <a:xfrm>
            <a:off x="457200" y="5157192"/>
            <a:ext cx="8229600" cy="32403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fr-BE" sz="1600" u="sng" cap="none" strike="noStrike">
                <a:solidFill>
                  <a:schemeClr val="dk1"/>
                </a:solidFill>
                <a:latin typeface="Calibri"/>
                <a:ea typeface="Calibri"/>
                <a:cs typeface="Calibri"/>
                <a:sym typeface="Calibri"/>
              </a:rPr>
              <a:t>Sans</a:t>
            </a:r>
            <a:r>
              <a:rPr b="0" i="0" lang="fr-BE" sz="1600" u="sng" cap="none" strike="noStrike">
                <a:solidFill>
                  <a:schemeClr val="dk1"/>
                </a:solidFill>
                <a:latin typeface="Calibri"/>
                <a:ea typeface="Calibri"/>
                <a:cs typeface="Calibri"/>
                <a:sym typeface="Calibri"/>
              </a:rPr>
              <a:t> le </a:t>
            </a:r>
            <a:r>
              <a:rPr b="1" i="1" lang="fr-BE" sz="1600" u="sng" cap="none" strike="noStrike">
                <a:solidFill>
                  <a:schemeClr val="dk1"/>
                </a:solidFill>
                <a:latin typeface="Calibri"/>
                <a:ea typeface="Calibri"/>
                <a:cs typeface="Calibri"/>
                <a:sym typeface="Calibri"/>
              </a:rPr>
              <a:t>« GROUP BY »</a:t>
            </a:r>
            <a:r>
              <a:rPr b="0" i="0" lang="fr-BE" sz="1600" u="sng" cap="none" strike="noStrike">
                <a:solidFill>
                  <a:schemeClr val="dk1"/>
                </a:solidFill>
                <a:latin typeface="Calibri"/>
                <a:ea typeface="Calibri"/>
                <a:cs typeface="Calibri"/>
                <a:sym typeface="Calibri"/>
              </a:rPr>
              <a:t>, le système affiche la moyenne générale mais avec la dernière section ?!?</a:t>
            </a:r>
            <a:endParaRPr b="0" i="0" sz="1400" u="none" cap="none" strike="noStrike">
              <a:solidFill>
                <a:srgbClr val="000000"/>
              </a:solidFill>
              <a:latin typeface="Arial"/>
              <a:ea typeface="Arial"/>
              <a:cs typeface="Arial"/>
              <a:sym typeface="Arial"/>
            </a:endParaRPr>
          </a:p>
        </p:txBody>
      </p:sp>
      <p:sp>
        <p:nvSpPr>
          <p:cNvPr id="1734" name="Google Shape;1734;p123"/>
          <p:cNvSpPr/>
          <p:nvPr/>
        </p:nvSpPr>
        <p:spPr>
          <a:xfrm>
            <a:off x="3119322" y="2799515"/>
            <a:ext cx="2900478" cy="1628116"/>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35" name="Google Shape;1735;p123"/>
          <p:cNvSpPr/>
          <p:nvPr/>
        </p:nvSpPr>
        <p:spPr>
          <a:xfrm>
            <a:off x="725424" y="1609024"/>
            <a:ext cx="6906768"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SELECT</a:t>
            </a:r>
            <a:r>
              <a:rPr b="0" i="0" lang="fr-BE" sz="1600" u="none" cap="none" strike="noStrike">
                <a:solidFill>
                  <a:srgbClr val="000000"/>
                </a:solidFill>
                <a:latin typeface="Consolas"/>
                <a:ea typeface="Consolas"/>
                <a:cs typeface="Consolas"/>
                <a:sym typeface="Consolas"/>
              </a:rPr>
              <a:t> section_id, </a:t>
            </a:r>
            <a:r>
              <a:rPr b="0" i="0" lang="fr-BE" sz="1600" u="none" cap="none" strike="noStrike">
                <a:solidFill>
                  <a:srgbClr val="CC0099"/>
                </a:solidFill>
                <a:latin typeface="Consolas"/>
                <a:ea typeface="Consolas"/>
                <a:cs typeface="Consolas"/>
                <a:sym typeface="Consolas"/>
              </a:rPr>
              <a:t>AVG</a:t>
            </a:r>
            <a:r>
              <a:rPr b="0" i="0" lang="fr-BE" sz="1600" u="none" cap="none" strike="noStrike">
                <a:solidFill>
                  <a:srgbClr val="000000"/>
                </a:solidFill>
                <a:latin typeface="Consolas"/>
                <a:ea typeface="Consolas"/>
                <a:cs typeface="Consolas"/>
                <a:sym typeface="Consolas"/>
              </a:rPr>
              <a:t>(year_result) </a:t>
            </a:r>
            <a:r>
              <a:rPr b="0" i="0" lang="fr-BE" sz="1600" u="none" cap="none" strike="noStrike">
                <a:solidFill>
                  <a:srgbClr val="CC0099"/>
                </a:solidFill>
                <a:latin typeface="Consolas"/>
                <a:ea typeface="Consolas"/>
                <a:cs typeface="Consolas"/>
                <a:sym typeface="Consolas"/>
              </a:rPr>
              <a:t>AS</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"Moyenne par section"</a:t>
            </a:r>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FROM</a:t>
            </a:r>
            <a:r>
              <a:rPr b="0" i="0" lang="fr-BE" sz="1600" u="none" cap="none" strike="noStrike">
                <a:solidFill>
                  <a:srgbClr val="000000"/>
                </a:solidFill>
                <a:latin typeface="Consolas"/>
                <a:ea typeface="Consolas"/>
                <a:cs typeface="Consolas"/>
                <a:sym typeface="Consolas"/>
              </a:rPr>
              <a:t> student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GROUP</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BY</a:t>
            </a:r>
            <a:r>
              <a:rPr b="0" i="0" lang="fr-BE" sz="1600" u="none" cap="none" strike="noStrike">
                <a:solidFill>
                  <a:srgbClr val="000000"/>
                </a:solidFill>
                <a:latin typeface="Consolas"/>
                <a:ea typeface="Consolas"/>
                <a:cs typeface="Consolas"/>
                <a:sym typeface="Consolas"/>
              </a:rPr>
              <a:t> section_id</a:t>
            </a:r>
            <a:endParaRPr b="0" i="0" sz="1600" u="none" cap="none" strike="noStrike">
              <a:solidFill>
                <a:srgbClr val="000000"/>
              </a:solidFill>
              <a:latin typeface="Consolas"/>
              <a:ea typeface="Consolas"/>
              <a:cs typeface="Consolas"/>
              <a:sym typeface="Consolas"/>
            </a:endParaRPr>
          </a:p>
        </p:txBody>
      </p:sp>
      <p:pic>
        <p:nvPicPr>
          <p:cNvPr id="1736" name="Google Shape;1736;p123"/>
          <p:cNvPicPr preferRelativeResize="0"/>
          <p:nvPr/>
        </p:nvPicPr>
        <p:blipFill rotWithShape="1">
          <a:blip r:embed="rId3">
            <a:alphaModFix/>
          </a:blip>
          <a:srcRect b="0" l="0" r="0" t="0"/>
          <a:stretch/>
        </p:blipFill>
        <p:spPr>
          <a:xfrm>
            <a:off x="3162300" y="2900528"/>
            <a:ext cx="2819400" cy="1504950"/>
          </a:xfrm>
          <a:prstGeom prst="rect">
            <a:avLst/>
          </a:prstGeom>
          <a:noFill/>
          <a:ln>
            <a:noFill/>
          </a:ln>
        </p:spPr>
      </p:pic>
      <p:pic>
        <p:nvPicPr>
          <p:cNvPr id="1737" name="Google Shape;1737;p123"/>
          <p:cNvPicPr preferRelativeResize="0"/>
          <p:nvPr/>
        </p:nvPicPr>
        <p:blipFill rotWithShape="1">
          <a:blip r:embed="rId4">
            <a:alphaModFix/>
          </a:blip>
          <a:srcRect b="0" l="0" r="0" t="0"/>
          <a:stretch/>
        </p:blipFill>
        <p:spPr>
          <a:xfrm>
            <a:off x="3120961" y="5533044"/>
            <a:ext cx="2828925" cy="466725"/>
          </a:xfrm>
          <a:prstGeom prst="rect">
            <a:avLst/>
          </a:prstGeom>
          <a:noFill/>
          <a:ln>
            <a:noFill/>
          </a:ln>
        </p:spPr>
      </p:pic>
      <p:sp>
        <p:nvSpPr>
          <p:cNvPr id="1738" name="Google Shape;1738;p123"/>
          <p:cNvSpPr/>
          <p:nvPr/>
        </p:nvSpPr>
        <p:spPr>
          <a:xfrm>
            <a:off x="3113921" y="5481228"/>
            <a:ext cx="2900478" cy="502346"/>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2" name="Shape 1742"/>
        <p:cNvGrpSpPr/>
        <p:nvPr/>
      </p:nvGrpSpPr>
      <p:grpSpPr>
        <a:xfrm>
          <a:off x="0" y="0"/>
          <a:ext cx="0" cy="0"/>
          <a:chOff x="0" y="0"/>
          <a:chExt cx="0" cy="0"/>
        </a:xfrm>
      </p:grpSpPr>
      <p:sp>
        <p:nvSpPr>
          <p:cNvPr id="1743" name="Google Shape;1743;p1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GROUP BY : </a:t>
            </a:r>
            <a:r>
              <a:rPr b="1" i="0" lang="fr-BE" sz="4000" u="none" cap="none" strike="noStrike">
                <a:solidFill>
                  <a:schemeClr val="dk1"/>
                </a:solidFill>
                <a:latin typeface="Calibri"/>
                <a:ea typeface="Calibri"/>
                <a:cs typeface="Calibri"/>
                <a:sym typeface="Calibri"/>
              </a:rPr>
              <a:t>+ WHERE</a:t>
            </a:r>
            <a:endParaRPr b="1" i="0" sz="4000" u="none" cap="none" strike="noStrike">
              <a:solidFill>
                <a:schemeClr val="dk1"/>
              </a:solidFill>
              <a:latin typeface="Calibri"/>
              <a:ea typeface="Calibri"/>
              <a:cs typeface="Calibri"/>
              <a:sym typeface="Calibri"/>
            </a:endParaRPr>
          </a:p>
        </p:txBody>
      </p:sp>
      <p:sp>
        <p:nvSpPr>
          <p:cNvPr id="1744" name="Google Shape;1744;p1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745" name="Google Shape;1745;p1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746" name="Google Shape;1746;p124"/>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747" name="Google Shape;1747;p124"/>
          <p:cNvSpPr/>
          <p:nvPr/>
        </p:nvSpPr>
        <p:spPr>
          <a:xfrm>
            <a:off x="478160" y="1556791"/>
            <a:ext cx="8172000" cy="1296145"/>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748" name="Google Shape;1748;p124"/>
          <p:cNvPicPr preferRelativeResize="0"/>
          <p:nvPr/>
        </p:nvPicPr>
        <p:blipFill rotWithShape="1">
          <a:blip r:embed="rId3">
            <a:alphaModFix/>
          </a:blip>
          <a:srcRect b="0" l="0" r="0" t="0"/>
          <a:stretch/>
        </p:blipFill>
        <p:spPr>
          <a:xfrm>
            <a:off x="1272368" y="3141365"/>
            <a:ext cx="2424044" cy="2555877"/>
          </a:xfrm>
          <a:prstGeom prst="rect">
            <a:avLst/>
          </a:prstGeom>
          <a:noFill/>
          <a:ln>
            <a:noFill/>
          </a:ln>
        </p:spPr>
      </p:pic>
      <p:sp>
        <p:nvSpPr>
          <p:cNvPr id="1749" name="Google Shape;1749;p124"/>
          <p:cNvSpPr/>
          <p:nvPr/>
        </p:nvSpPr>
        <p:spPr>
          <a:xfrm>
            <a:off x="1269976" y="3140968"/>
            <a:ext cx="2426981" cy="2560370"/>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50" name="Google Shape;1750;p124"/>
          <p:cNvSpPr txBox="1"/>
          <p:nvPr/>
        </p:nvSpPr>
        <p:spPr>
          <a:xfrm>
            <a:off x="251520" y="5805263"/>
            <a:ext cx="4402832" cy="5760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Arial"/>
              <a:buNone/>
            </a:pPr>
            <a:r>
              <a:rPr b="0" i="1" lang="fr-BE" sz="1300" u="none" cap="none" strike="noStrike">
                <a:solidFill>
                  <a:schemeClr val="dk1"/>
                </a:solidFill>
                <a:latin typeface="Calibri"/>
                <a:ea typeface="Calibri"/>
                <a:cs typeface="Calibri"/>
                <a:sym typeface="Calibri"/>
              </a:rPr>
              <a:t>Ensemble de lignes triées grâce à la clause </a:t>
            </a:r>
            <a:r>
              <a:rPr b="1" i="1" lang="fr-BE" sz="1300" u="none" cap="none" strike="noStrike">
                <a:solidFill>
                  <a:schemeClr val="dk1"/>
                </a:solidFill>
                <a:latin typeface="Calibri"/>
                <a:ea typeface="Calibri"/>
                <a:cs typeface="Calibri"/>
                <a:sym typeface="Calibri"/>
              </a:rPr>
              <a:t>« WHERE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300"/>
              <a:buFont typeface="Arial"/>
              <a:buNone/>
            </a:pPr>
            <a:r>
              <a:rPr b="0" i="1" lang="fr-BE" sz="1300" u="none" cap="none" strike="noStrike">
                <a:solidFill>
                  <a:schemeClr val="dk1"/>
                </a:solidFill>
                <a:latin typeface="Calibri"/>
                <a:ea typeface="Calibri"/>
                <a:cs typeface="Calibri"/>
                <a:sym typeface="Calibri"/>
              </a:rPr>
              <a:t>et sur lequel la clause </a:t>
            </a:r>
            <a:r>
              <a:rPr b="1" i="1" lang="fr-BE" sz="1300" u="none" cap="none" strike="noStrike">
                <a:solidFill>
                  <a:schemeClr val="dk1"/>
                </a:solidFill>
                <a:latin typeface="Calibri"/>
                <a:ea typeface="Calibri"/>
                <a:cs typeface="Calibri"/>
                <a:sym typeface="Calibri"/>
              </a:rPr>
              <a:t>« GROUP BY »</a:t>
            </a:r>
            <a:r>
              <a:rPr b="0" i="1" lang="fr-BE" sz="1300" u="none" cap="none" strike="noStrike">
                <a:solidFill>
                  <a:schemeClr val="dk1"/>
                </a:solidFill>
                <a:latin typeface="Calibri"/>
                <a:ea typeface="Calibri"/>
                <a:cs typeface="Calibri"/>
                <a:sym typeface="Calibri"/>
              </a:rPr>
              <a:t> sera appliquée</a:t>
            </a:r>
            <a:endParaRPr b="0" i="1" sz="1300" u="none" cap="none" strike="noStrike">
              <a:solidFill>
                <a:schemeClr val="dk1"/>
              </a:solidFill>
              <a:latin typeface="Calibri"/>
              <a:ea typeface="Calibri"/>
              <a:cs typeface="Calibri"/>
              <a:sym typeface="Calibri"/>
            </a:endParaRPr>
          </a:p>
        </p:txBody>
      </p:sp>
      <p:cxnSp>
        <p:nvCxnSpPr>
          <p:cNvPr id="1751" name="Google Shape;1751;p124"/>
          <p:cNvCxnSpPr/>
          <p:nvPr/>
        </p:nvCxnSpPr>
        <p:spPr>
          <a:xfrm>
            <a:off x="3574232" y="3429000"/>
            <a:ext cx="288032" cy="1"/>
          </a:xfrm>
          <a:prstGeom prst="straightConnector1">
            <a:avLst/>
          </a:prstGeom>
          <a:noFill/>
          <a:ln cap="flat" cmpd="sng" w="31750">
            <a:solidFill>
              <a:srgbClr val="C00000"/>
            </a:solidFill>
            <a:prstDash val="solid"/>
            <a:round/>
            <a:headEnd len="sm" w="sm" type="none"/>
            <a:tailEnd len="sm" w="sm" type="none"/>
          </a:ln>
        </p:spPr>
      </p:cxnSp>
      <p:cxnSp>
        <p:nvCxnSpPr>
          <p:cNvPr id="1752" name="Google Shape;1752;p124"/>
          <p:cNvCxnSpPr/>
          <p:nvPr/>
        </p:nvCxnSpPr>
        <p:spPr>
          <a:xfrm>
            <a:off x="3574232" y="4653136"/>
            <a:ext cx="360040" cy="0"/>
          </a:xfrm>
          <a:prstGeom prst="straightConnector1">
            <a:avLst/>
          </a:prstGeom>
          <a:noFill/>
          <a:ln cap="flat" cmpd="sng" w="31750">
            <a:solidFill>
              <a:srgbClr val="C00000"/>
            </a:solidFill>
            <a:prstDash val="solid"/>
            <a:round/>
            <a:headEnd len="sm" w="sm" type="none"/>
            <a:tailEnd len="sm" w="sm" type="none"/>
          </a:ln>
        </p:spPr>
      </p:cxnSp>
      <p:cxnSp>
        <p:nvCxnSpPr>
          <p:cNvPr id="1753" name="Google Shape;1753;p124"/>
          <p:cNvCxnSpPr/>
          <p:nvPr/>
        </p:nvCxnSpPr>
        <p:spPr>
          <a:xfrm>
            <a:off x="3574232" y="4869160"/>
            <a:ext cx="288032" cy="1"/>
          </a:xfrm>
          <a:prstGeom prst="straightConnector1">
            <a:avLst/>
          </a:prstGeom>
          <a:noFill/>
          <a:ln cap="flat" cmpd="sng" w="31750">
            <a:solidFill>
              <a:srgbClr val="C00000"/>
            </a:solidFill>
            <a:prstDash val="solid"/>
            <a:round/>
            <a:headEnd len="sm" w="sm" type="none"/>
            <a:tailEnd len="sm" w="sm" type="none"/>
          </a:ln>
        </p:spPr>
      </p:cxnSp>
      <p:sp>
        <p:nvSpPr>
          <p:cNvPr id="1754" name="Google Shape;1754;p124"/>
          <p:cNvSpPr/>
          <p:nvPr/>
        </p:nvSpPr>
        <p:spPr>
          <a:xfrm>
            <a:off x="3862264" y="3429001"/>
            <a:ext cx="200640" cy="1440160"/>
          </a:xfrm>
          <a:prstGeom prst="rightBrace">
            <a:avLst>
              <a:gd fmla="val 8333" name="adj1"/>
              <a:gd fmla="val 49351" name="adj2"/>
            </a:avLst>
          </a:prstGeom>
          <a:noFill/>
          <a:ln cap="flat" cmpd="sng" w="317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55" name="Google Shape;1755;p124"/>
          <p:cNvSpPr txBox="1"/>
          <p:nvPr/>
        </p:nvSpPr>
        <p:spPr>
          <a:xfrm>
            <a:off x="4064139" y="3985319"/>
            <a:ext cx="1382301"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C00000"/>
                </a:solidFill>
                <a:latin typeface="Calibri"/>
                <a:ea typeface="Calibri"/>
                <a:cs typeface="Calibri"/>
                <a:sym typeface="Calibri"/>
              </a:rPr>
              <a:t>Moyenne = 6,67</a:t>
            </a:r>
            <a:endParaRPr b="0" i="0" sz="1400" u="none" cap="none" strike="noStrike">
              <a:solidFill>
                <a:srgbClr val="000000"/>
              </a:solidFill>
              <a:latin typeface="Arial"/>
              <a:ea typeface="Arial"/>
              <a:cs typeface="Arial"/>
              <a:sym typeface="Arial"/>
            </a:endParaRPr>
          </a:p>
        </p:txBody>
      </p:sp>
      <p:sp>
        <p:nvSpPr>
          <p:cNvPr id="1756" name="Google Shape;1756;p124"/>
          <p:cNvSpPr/>
          <p:nvPr/>
        </p:nvSpPr>
        <p:spPr>
          <a:xfrm>
            <a:off x="5810646" y="3564493"/>
            <a:ext cx="2876154" cy="1664707"/>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757" name="Google Shape;1757;p124"/>
          <p:cNvCxnSpPr>
            <a:stCxn id="1755" idx="3"/>
          </p:cNvCxnSpPr>
          <p:nvPr/>
        </p:nvCxnSpPr>
        <p:spPr>
          <a:xfrm>
            <a:off x="5446440" y="4139208"/>
            <a:ext cx="364200" cy="0"/>
          </a:xfrm>
          <a:prstGeom prst="straightConnector1">
            <a:avLst/>
          </a:prstGeom>
          <a:noFill/>
          <a:ln cap="flat" cmpd="sng" w="31750">
            <a:solidFill>
              <a:srgbClr val="C00000"/>
            </a:solidFill>
            <a:prstDash val="solid"/>
            <a:round/>
            <a:headEnd len="sm" w="sm" type="none"/>
            <a:tailEnd len="med" w="med" type="stealth"/>
          </a:ln>
        </p:spPr>
      </p:cxnSp>
      <p:sp>
        <p:nvSpPr>
          <p:cNvPr id="1758" name="Google Shape;1758;p124"/>
          <p:cNvSpPr txBox="1"/>
          <p:nvPr/>
        </p:nvSpPr>
        <p:spPr>
          <a:xfrm>
            <a:off x="5810646" y="5301208"/>
            <a:ext cx="2300090" cy="2880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Arial"/>
              <a:buNone/>
            </a:pPr>
            <a:r>
              <a:rPr b="0" i="1" lang="fr-BE" sz="1300" u="none" cap="none" strike="noStrike">
                <a:solidFill>
                  <a:schemeClr val="dk1"/>
                </a:solidFill>
                <a:latin typeface="Calibri"/>
                <a:ea typeface="Calibri"/>
                <a:cs typeface="Calibri"/>
                <a:sym typeface="Calibri"/>
              </a:rPr>
              <a:t>Solution de la requête</a:t>
            </a:r>
            <a:endParaRPr b="0" i="1" sz="1300" u="none" cap="none" strike="noStrike">
              <a:solidFill>
                <a:schemeClr val="dk1"/>
              </a:solidFill>
              <a:latin typeface="Calibri"/>
              <a:ea typeface="Calibri"/>
              <a:cs typeface="Calibri"/>
              <a:sym typeface="Calibri"/>
            </a:endParaRPr>
          </a:p>
        </p:txBody>
      </p:sp>
      <p:sp>
        <p:nvSpPr>
          <p:cNvPr id="1759" name="Google Shape;1759;p124"/>
          <p:cNvSpPr/>
          <p:nvPr/>
        </p:nvSpPr>
        <p:spPr>
          <a:xfrm>
            <a:off x="621792" y="1550406"/>
            <a:ext cx="7839455" cy="120032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C0099"/>
              </a:buClr>
              <a:buSzPts val="1800"/>
              <a:buFont typeface="Arial"/>
              <a:buNone/>
            </a:pPr>
            <a:r>
              <a:rPr b="0" i="0" lang="fr-BE" sz="1800" u="none" cap="none" strike="noStrike">
                <a:solidFill>
                  <a:srgbClr val="CC0099"/>
                </a:solidFill>
                <a:latin typeface="Consolas"/>
                <a:ea typeface="Consolas"/>
                <a:cs typeface="Consolas"/>
                <a:sym typeface="Consolas"/>
              </a:rPr>
              <a:t>SELECT</a:t>
            </a:r>
            <a:r>
              <a:rPr b="0" i="0" lang="fr-BE" sz="1800" u="none" cap="none" strike="noStrike">
                <a:solidFill>
                  <a:schemeClr val="dk1"/>
                </a:solidFill>
                <a:latin typeface="Consolas"/>
                <a:ea typeface="Consolas"/>
                <a:cs typeface="Consolas"/>
                <a:sym typeface="Consolas"/>
              </a:rPr>
              <a:t> section_id, </a:t>
            </a:r>
            <a:r>
              <a:rPr b="0" i="0" lang="fr-BE" sz="1800" u="none" cap="none" strike="noStrike">
                <a:solidFill>
                  <a:srgbClr val="CC0099"/>
                </a:solidFill>
                <a:latin typeface="Consolas"/>
                <a:ea typeface="Consolas"/>
                <a:cs typeface="Consolas"/>
                <a:sym typeface="Consolas"/>
              </a:rPr>
              <a:t>AVG</a:t>
            </a:r>
            <a:r>
              <a:rPr b="0" i="0" lang="fr-BE" sz="1800" u="none" cap="none" strike="noStrike">
                <a:solidFill>
                  <a:schemeClr val="dk1"/>
                </a:solidFill>
                <a:latin typeface="Consolas"/>
                <a:ea typeface="Consolas"/>
                <a:cs typeface="Consolas"/>
                <a:sym typeface="Consolas"/>
              </a:rPr>
              <a:t>(year_result) </a:t>
            </a:r>
            <a:r>
              <a:rPr b="0" i="0" lang="fr-BE" sz="1800" u="none" cap="none" strike="noStrike">
                <a:solidFill>
                  <a:srgbClr val="CC0099"/>
                </a:solidFill>
                <a:latin typeface="Consolas"/>
                <a:ea typeface="Consolas"/>
                <a:cs typeface="Consolas"/>
                <a:sym typeface="Consolas"/>
              </a:rPr>
              <a:t>AS</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"Moyenne par section" </a:t>
            </a:r>
            <a:endParaRPr/>
          </a:p>
          <a:p>
            <a:pPr indent="0" lvl="0" marL="0" marR="0" rtl="0" algn="l">
              <a:lnSpc>
                <a:spcPct val="100000"/>
              </a:lnSpc>
              <a:spcBef>
                <a:spcPts val="0"/>
              </a:spcBef>
              <a:spcAft>
                <a:spcPts val="0"/>
              </a:spcAft>
              <a:buClr>
                <a:srgbClr val="CC0099"/>
              </a:buClr>
              <a:buSzPts val="1800"/>
              <a:buFont typeface="Arial"/>
              <a:buNone/>
            </a:pPr>
            <a:r>
              <a:rPr b="0" i="0" lang="fr-BE" sz="1800" u="none" cap="none" strike="noStrike">
                <a:solidFill>
                  <a:srgbClr val="CC0099"/>
                </a:solidFill>
                <a:latin typeface="Consolas"/>
                <a:ea typeface="Consolas"/>
                <a:cs typeface="Consolas"/>
                <a:sym typeface="Consolas"/>
              </a:rPr>
              <a:t>FROM</a:t>
            </a:r>
            <a:r>
              <a:rPr b="0" i="0" lang="fr-BE" sz="1800" u="none" cap="none" strike="noStrike">
                <a:solidFill>
                  <a:schemeClr val="dk1"/>
                </a:solidFill>
                <a:latin typeface="Consolas"/>
                <a:ea typeface="Consolas"/>
                <a:cs typeface="Consolas"/>
                <a:sym typeface="Consolas"/>
              </a:rPr>
              <a:t> student </a:t>
            </a:r>
            <a:endParaRPr/>
          </a:p>
          <a:p>
            <a:pPr indent="0" lvl="0" marL="0" marR="0" rtl="0" algn="l">
              <a:lnSpc>
                <a:spcPct val="100000"/>
              </a:lnSpc>
              <a:spcBef>
                <a:spcPts val="0"/>
              </a:spcBef>
              <a:spcAft>
                <a:spcPts val="0"/>
              </a:spcAft>
              <a:buClr>
                <a:srgbClr val="CC0099"/>
              </a:buClr>
              <a:buSzPts val="1800"/>
              <a:buFont typeface="Arial"/>
              <a:buNone/>
            </a:pPr>
            <a:r>
              <a:rPr b="0" i="0" lang="fr-BE" sz="1800" u="none" cap="none" strike="noStrike">
                <a:solidFill>
                  <a:srgbClr val="CC0099"/>
                </a:solidFill>
                <a:latin typeface="Consolas"/>
                <a:ea typeface="Consolas"/>
                <a:cs typeface="Consolas"/>
                <a:sym typeface="Consolas"/>
              </a:rPr>
              <a:t>WHERE</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LEFT</a:t>
            </a:r>
            <a:r>
              <a:rPr b="0" i="0" lang="fr-BE" sz="1800" u="none" cap="none" strike="noStrike">
                <a:solidFill>
                  <a:schemeClr val="dk1"/>
                </a:solidFill>
                <a:latin typeface="Consolas"/>
                <a:ea typeface="Consolas"/>
                <a:cs typeface="Consolas"/>
                <a:sym typeface="Consolas"/>
              </a:rPr>
              <a:t>(last_name, </a:t>
            </a:r>
            <a:r>
              <a:rPr b="0" i="0" lang="fr-BE" sz="1800" u="none" cap="none" strike="noStrike">
                <a:solidFill>
                  <a:srgbClr val="00B050"/>
                </a:solidFill>
                <a:latin typeface="Consolas"/>
                <a:ea typeface="Consolas"/>
                <a:cs typeface="Consolas"/>
                <a:sym typeface="Consolas"/>
              </a:rPr>
              <a:t>1</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IN</a:t>
            </a:r>
            <a:r>
              <a:rPr b="0" i="0" lang="fr-BE" sz="1800" u="none" cap="none" strike="noStrike">
                <a:solidFill>
                  <a:schemeClr val="dk1"/>
                </a:solidFill>
                <a:latin typeface="Consolas"/>
                <a:ea typeface="Consolas"/>
                <a:cs typeface="Consolas"/>
                <a:sym typeface="Consolas"/>
              </a:rPr>
              <a:t>(</a:t>
            </a:r>
            <a:r>
              <a:rPr b="0" i="0" lang="fr-BE" sz="1800" u="none" cap="none" strike="noStrike">
                <a:solidFill>
                  <a:srgbClr val="C00000"/>
                </a:solidFill>
                <a:latin typeface="Consolas"/>
                <a:ea typeface="Consolas"/>
                <a:cs typeface="Consolas"/>
                <a:sym typeface="Consolas"/>
              </a:rPr>
              <a:t>'b'</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'c'</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'd'</a:t>
            </a:r>
            <a:r>
              <a:rPr b="0" i="0" lang="fr-BE" sz="18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CC0099"/>
              </a:buClr>
              <a:buSzPts val="1800"/>
              <a:buFont typeface="Arial"/>
              <a:buNone/>
            </a:pPr>
            <a:r>
              <a:rPr b="0" i="0" lang="fr-BE" sz="1800" u="none" cap="none" strike="noStrike">
                <a:solidFill>
                  <a:srgbClr val="CC0099"/>
                </a:solidFill>
                <a:latin typeface="Consolas"/>
                <a:ea typeface="Consolas"/>
                <a:cs typeface="Consolas"/>
                <a:sym typeface="Consolas"/>
              </a:rPr>
              <a:t>GROUP</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BY</a:t>
            </a:r>
            <a:r>
              <a:rPr b="0" i="0" lang="fr-BE" sz="1800" u="none" cap="none" strike="noStrike">
                <a:solidFill>
                  <a:schemeClr val="dk1"/>
                </a:solidFill>
                <a:latin typeface="Consolas"/>
                <a:ea typeface="Consolas"/>
                <a:cs typeface="Consolas"/>
                <a:sym typeface="Consolas"/>
              </a:rPr>
              <a:t> section_id </a:t>
            </a:r>
            <a:endParaRPr/>
          </a:p>
        </p:txBody>
      </p:sp>
      <p:pic>
        <p:nvPicPr>
          <p:cNvPr id="1760" name="Google Shape;1760;p124"/>
          <p:cNvPicPr preferRelativeResize="0"/>
          <p:nvPr/>
        </p:nvPicPr>
        <p:blipFill rotWithShape="1">
          <a:blip r:embed="rId4">
            <a:alphaModFix/>
          </a:blip>
          <a:srcRect b="0" l="0" r="0" t="0"/>
          <a:stretch/>
        </p:blipFill>
        <p:spPr>
          <a:xfrm>
            <a:off x="5868860" y="3634779"/>
            <a:ext cx="2781300" cy="149542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4" name="Shape 1764"/>
        <p:cNvGrpSpPr/>
        <p:nvPr/>
      </p:nvGrpSpPr>
      <p:grpSpPr>
        <a:xfrm>
          <a:off x="0" y="0"/>
          <a:ext cx="0" cy="0"/>
          <a:chOff x="0" y="0"/>
          <a:chExt cx="0" cy="0"/>
        </a:xfrm>
      </p:grpSpPr>
      <p:sp>
        <p:nvSpPr>
          <p:cNvPr id="1765" name="Google Shape;1765;p1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GROUP BY :</a:t>
            </a:r>
            <a:r>
              <a:rPr b="1" i="0" lang="fr-BE" sz="4000" u="none" cap="none" strike="noStrike">
                <a:solidFill>
                  <a:schemeClr val="dk1"/>
                </a:solidFill>
                <a:latin typeface="Calibri"/>
                <a:ea typeface="Calibri"/>
                <a:cs typeface="Calibri"/>
                <a:sym typeface="Calibri"/>
              </a:rPr>
              <a:t> + WHERE + HAVING</a:t>
            </a:r>
            <a:endParaRPr b="1" i="0" sz="4000" u="none" cap="none" strike="noStrike">
              <a:solidFill>
                <a:schemeClr val="dk1"/>
              </a:solidFill>
              <a:latin typeface="Calibri"/>
              <a:ea typeface="Calibri"/>
              <a:cs typeface="Calibri"/>
              <a:sym typeface="Calibri"/>
            </a:endParaRPr>
          </a:p>
        </p:txBody>
      </p:sp>
      <p:sp>
        <p:nvSpPr>
          <p:cNvPr id="1766" name="Google Shape;1766;p1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767" name="Google Shape;1767;p1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768" name="Google Shape;1768;p125"/>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769" name="Google Shape;1769;p125"/>
          <p:cNvSpPr/>
          <p:nvPr/>
        </p:nvSpPr>
        <p:spPr>
          <a:xfrm>
            <a:off x="478160" y="1556790"/>
            <a:ext cx="8172000" cy="1440161"/>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770" name="Google Shape;1770;p125"/>
          <p:cNvPicPr preferRelativeResize="0"/>
          <p:nvPr/>
        </p:nvPicPr>
        <p:blipFill rotWithShape="1">
          <a:blip r:embed="rId3">
            <a:alphaModFix/>
          </a:blip>
          <a:srcRect b="0" l="0" r="0" t="0"/>
          <a:stretch/>
        </p:blipFill>
        <p:spPr>
          <a:xfrm>
            <a:off x="757968" y="3285381"/>
            <a:ext cx="2424044" cy="2555877"/>
          </a:xfrm>
          <a:prstGeom prst="rect">
            <a:avLst/>
          </a:prstGeom>
          <a:noFill/>
          <a:ln>
            <a:noFill/>
          </a:ln>
        </p:spPr>
      </p:pic>
      <p:sp>
        <p:nvSpPr>
          <p:cNvPr id="1771" name="Google Shape;1771;p125"/>
          <p:cNvSpPr/>
          <p:nvPr/>
        </p:nvSpPr>
        <p:spPr>
          <a:xfrm>
            <a:off x="755576" y="3284984"/>
            <a:ext cx="2426981" cy="2560370"/>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72" name="Google Shape;1772;p125"/>
          <p:cNvSpPr txBox="1"/>
          <p:nvPr/>
        </p:nvSpPr>
        <p:spPr>
          <a:xfrm>
            <a:off x="755576" y="5949280"/>
            <a:ext cx="2426981" cy="2880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Arial"/>
              <a:buNone/>
            </a:pPr>
            <a:r>
              <a:rPr b="0" i="1" lang="fr-BE" sz="1300" u="none" cap="none" strike="noStrike">
                <a:solidFill>
                  <a:schemeClr val="dk1"/>
                </a:solidFill>
                <a:latin typeface="Calibri"/>
                <a:ea typeface="Calibri"/>
                <a:cs typeface="Calibri"/>
                <a:sym typeface="Calibri"/>
              </a:rPr>
              <a:t>« WHERE » uniquement</a:t>
            </a:r>
            <a:endParaRPr b="1" i="1" sz="1300" u="none" cap="none" strike="noStrike">
              <a:solidFill>
                <a:schemeClr val="dk1"/>
              </a:solidFill>
              <a:latin typeface="Calibri"/>
              <a:ea typeface="Calibri"/>
              <a:cs typeface="Calibri"/>
              <a:sym typeface="Calibri"/>
            </a:endParaRPr>
          </a:p>
        </p:txBody>
      </p:sp>
      <p:sp>
        <p:nvSpPr>
          <p:cNvPr id="1773" name="Google Shape;1773;p125"/>
          <p:cNvSpPr/>
          <p:nvPr/>
        </p:nvSpPr>
        <p:spPr>
          <a:xfrm>
            <a:off x="3389376" y="3842467"/>
            <a:ext cx="2550776" cy="1458741"/>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74" name="Google Shape;1774;p125"/>
          <p:cNvSpPr txBox="1"/>
          <p:nvPr/>
        </p:nvSpPr>
        <p:spPr>
          <a:xfrm>
            <a:off x="3640062" y="5373216"/>
            <a:ext cx="2300090" cy="2880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Arial"/>
              <a:buNone/>
            </a:pPr>
            <a:r>
              <a:rPr b="0" i="1" lang="fr-BE" sz="1300" u="none" cap="none" strike="noStrike">
                <a:solidFill>
                  <a:schemeClr val="dk1"/>
                </a:solidFill>
                <a:latin typeface="Calibri"/>
                <a:ea typeface="Calibri"/>
                <a:cs typeface="Calibri"/>
                <a:sym typeface="Calibri"/>
              </a:rPr>
              <a:t>WHERE + GROUP BY</a:t>
            </a:r>
            <a:endParaRPr b="0" i="1" sz="1300" u="none" cap="none" strike="noStrike">
              <a:solidFill>
                <a:schemeClr val="dk1"/>
              </a:solidFill>
              <a:latin typeface="Calibri"/>
              <a:ea typeface="Calibri"/>
              <a:cs typeface="Calibri"/>
              <a:sym typeface="Calibri"/>
            </a:endParaRPr>
          </a:p>
        </p:txBody>
      </p:sp>
      <p:sp>
        <p:nvSpPr>
          <p:cNvPr id="1775" name="Google Shape;1775;p125"/>
          <p:cNvSpPr/>
          <p:nvPr/>
        </p:nvSpPr>
        <p:spPr>
          <a:xfrm>
            <a:off x="6146971" y="3952892"/>
            <a:ext cx="2241453" cy="955742"/>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76" name="Google Shape;1776;p125"/>
          <p:cNvSpPr txBox="1"/>
          <p:nvPr/>
        </p:nvSpPr>
        <p:spPr>
          <a:xfrm>
            <a:off x="6372200" y="5013176"/>
            <a:ext cx="2016224" cy="57606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Arial"/>
              <a:buNone/>
            </a:pPr>
            <a:r>
              <a:rPr b="0" i="1" lang="fr-BE" sz="1300" u="none" cap="none" strike="noStrike">
                <a:solidFill>
                  <a:schemeClr val="dk1"/>
                </a:solidFill>
                <a:latin typeface="Calibri"/>
                <a:ea typeface="Calibri"/>
                <a:cs typeface="Calibri"/>
                <a:sym typeface="Calibri"/>
              </a:rPr>
              <a:t>WHERE + GROUP BY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300"/>
              <a:buFont typeface="Arial"/>
              <a:buNone/>
            </a:pPr>
            <a:r>
              <a:rPr b="0" i="1" lang="fr-BE" sz="1300" u="none" cap="none" strike="noStrike">
                <a:solidFill>
                  <a:schemeClr val="dk1"/>
                </a:solidFill>
                <a:latin typeface="Calibri"/>
                <a:ea typeface="Calibri"/>
                <a:cs typeface="Calibri"/>
                <a:sym typeface="Calibri"/>
              </a:rPr>
              <a:t>+ HAVING</a:t>
            </a:r>
            <a:endParaRPr b="0" i="1" sz="1300" u="none" cap="none" strike="noStrike">
              <a:solidFill>
                <a:schemeClr val="dk1"/>
              </a:solidFill>
              <a:latin typeface="Calibri"/>
              <a:ea typeface="Calibri"/>
              <a:cs typeface="Calibri"/>
              <a:sym typeface="Calibri"/>
            </a:endParaRPr>
          </a:p>
        </p:txBody>
      </p:sp>
      <p:sp>
        <p:nvSpPr>
          <p:cNvPr id="1777" name="Google Shape;1777;p125"/>
          <p:cNvSpPr/>
          <p:nvPr/>
        </p:nvSpPr>
        <p:spPr>
          <a:xfrm>
            <a:off x="644432" y="1538206"/>
            <a:ext cx="7839455" cy="147732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C0099"/>
              </a:buClr>
              <a:buSzPts val="1800"/>
              <a:buFont typeface="Arial"/>
              <a:buNone/>
            </a:pPr>
            <a:r>
              <a:rPr b="0" i="0" lang="fr-BE" sz="1800" u="none" cap="none" strike="noStrike">
                <a:solidFill>
                  <a:srgbClr val="CC0099"/>
                </a:solidFill>
                <a:latin typeface="Consolas"/>
                <a:ea typeface="Consolas"/>
                <a:cs typeface="Consolas"/>
                <a:sym typeface="Consolas"/>
              </a:rPr>
              <a:t>SELECT</a:t>
            </a:r>
            <a:r>
              <a:rPr b="0" i="0" lang="fr-BE" sz="1800" u="none" cap="none" strike="noStrike">
                <a:solidFill>
                  <a:schemeClr val="dk1"/>
                </a:solidFill>
                <a:latin typeface="Consolas"/>
                <a:ea typeface="Consolas"/>
                <a:cs typeface="Consolas"/>
                <a:sym typeface="Consolas"/>
              </a:rPr>
              <a:t> section_id, </a:t>
            </a:r>
            <a:r>
              <a:rPr b="0" i="0" lang="fr-BE" sz="1800" u="none" cap="none" strike="noStrike">
                <a:solidFill>
                  <a:srgbClr val="CC0099"/>
                </a:solidFill>
                <a:latin typeface="Consolas"/>
                <a:ea typeface="Consolas"/>
                <a:cs typeface="Consolas"/>
                <a:sym typeface="Consolas"/>
              </a:rPr>
              <a:t>AVG</a:t>
            </a:r>
            <a:r>
              <a:rPr b="0" i="0" lang="fr-BE" sz="1800" u="none" cap="none" strike="noStrike">
                <a:solidFill>
                  <a:schemeClr val="dk1"/>
                </a:solidFill>
                <a:latin typeface="Consolas"/>
                <a:ea typeface="Consolas"/>
                <a:cs typeface="Consolas"/>
                <a:sym typeface="Consolas"/>
              </a:rPr>
              <a:t>(year_result) </a:t>
            </a:r>
            <a:r>
              <a:rPr b="0" i="0" lang="fr-BE" sz="1800" u="none" cap="none" strike="noStrike">
                <a:solidFill>
                  <a:srgbClr val="CC0099"/>
                </a:solidFill>
                <a:latin typeface="Consolas"/>
                <a:ea typeface="Consolas"/>
                <a:cs typeface="Consolas"/>
                <a:sym typeface="Consolas"/>
              </a:rPr>
              <a:t>AS</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"Moyenne par section" </a:t>
            </a:r>
            <a:endParaRPr/>
          </a:p>
          <a:p>
            <a:pPr indent="0" lvl="0" marL="0" marR="0" rtl="0" algn="l">
              <a:lnSpc>
                <a:spcPct val="100000"/>
              </a:lnSpc>
              <a:spcBef>
                <a:spcPts val="0"/>
              </a:spcBef>
              <a:spcAft>
                <a:spcPts val="0"/>
              </a:spcAft>
              <a:buClr>
                <a:srgbClr val="CC0099"/>
              </a:buClr>
              <a:buSzPts val="1800"/>
              <a:buFont typeface="Arial"/>
              <a:buNone/>
            </a:pPr>
            <a:r>
              <a:rPr b="0" i="0" lang="fr-BE" sz="1800" u="none" cap="none" strike="noStrike">
                <a:solidFill>
                  <a:srgbClr val="CC0099"/>
                </a:solidFill>
                <a:latin typeface="Consolas"/>
                <a:ea typeface="Consolas"/>
                <a:cs typeface="Consolas"/>
                <a:sym typeface="Consolas"/>
              </a:rPr>
              <a:t>FROM</a:t>
            </a:r>
            <a:r>
              <a:rPr b="0" i="0" lang="fr-BE" sz="1800" u="none" cap="none" strike="noStrike">
                <a:solidFill>
                  <a:schemeClr val="dk1"/>
                </a:solidFill>
                <a:latin typeface="Consolas"/>
                <a:ea typeface="Consolas"/>
                <a:cs typeface="Consolas"/>
                <a:sym typeface="Consolas"/>
              </a:rPr>
              <a:t> student </a:t>
            </a:r>
            <a:endParaRPr/>
          </a:p>
          <a:p>
            <a:pPr indent="0" lvl="0" marL="0" marR="0" rtl="0" algn="l">
              <a:lnSpc>
                <a:spcPct val="100000"/>
              </a:lnSpc>
              <a:spcBef>
                <a:spcPts val="0"/>
              </a:spcBef>
              <a:spcAft>
                <a:spcPts val="0"/>
              </a:spcAft>
              <a:buClr>
                <a:srgbClr val="CC0099"/>
              </a:buClr>
              <a:buSzPts val="1800"/>
              <a:buFont typeface="Arial"/>
              <a:buNone/>
            </a:pPr>
            <a:r>
              <a:rPr b="0" i="0" lang="fr-BE" sz="1800" u="none" cap="none" strike="noStrike">
                <a:solidFill>
                  <a:srgbClr val="CC0099"/>
                </a:solidFill>
                <a:latin typeface="Consolas"/>
                <a:ea typeface="Consolas"/>
                <a:cs typeface="Consolas"/>
                <a:sym typeface="Consolas"/>
              </a:rPr>
              <a:t>WHERE</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LEFT</a:t>
            </a:r>
            <a:r>
              <a:rPr b="0" i="0" lang="fr-BE" sz="1800" u="none" cap="none" strike="noStrike">
                <a:solidFill>
                  <a:schemeClr val="dk1"/>
                </a:solidFill>
                <a:latin typeface="Consolas"/>
                <a:ea typeface="Consolas"/>
                <a:cs typeface="Consolas"/>
                <a:sym typeface="Consolas"/>
              </a:rPr>
              <a:t>(last_name, </a:t>
            </a:r>
            <a:r>
              <a:rPr b="0" i="0" lang="fr-BE" sz="1800" u="none" cap="none" strike="noStrike">
                <a:solidFill>
                  <a:srgbClr val="00B050"/>
                </a:solidFill>
                <a:latin typeface="Consolas"/>
                <a:ea typeface="Consolas"/>
                <a:cs typeface="Consolas"/>
                <a:sym typeface="Consolas"/>
              </a:rPr>
              <a:t>1</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IN</a:t>
            </a:r>
            <a:r>
              <a:rPr b="0" i="0" lang="fr-BE" sz="1800" u="none" cap="none" strike="noStrike">
                <a:solidFill>
                  <a:schemeClr val="dk1"/>
                </a:solidFill>
                <a:latin typeface="Consolas"/>
                <a:ea typeface="Consolas"/>
                <a:cs typeface="Consolas"/>
                <a:sym typeface="Consolas"/>
              </a:rPr>
              <a:t>(</a:t>
            </a:r>
            <a:r>
              <a:rPr b="0" i="0" lang="fr-BE" sz="1800" u="none" cap="none" strike="noStrike">
                <a:solidFill>
                  <a:srgbClr val="C00000"/>
                </a:solidFill>
                <a:latin typeface="Consolas"/>
                <a:ea typeface="Consolas"/>
                <a:cs typeface="Consolas"/>
                <a:sym typeface="Consolas"/>
              </a:rPr>
              <a:t>'b'</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'c'</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'd'</a:t>
            </a:r>
            <a:r>
              <a:rPr b="0" i="0" lang="fr-BE" sz="18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CC0099"/>
              </a:buClr>
              <a:buSzPts val="1800"/>
              <a:buFont typeface="Arial"/>
              <a:buNone/>
            </a:pPr>
            <a:r>
              <a:rPr b="0" i="0" lang="fr-BE" sz="1800" u="none" cap="none" strike="noStrike">
                <a:solidFill>
                  <a:srgbClr val="CC0099"/>
                </a:solidFill>
                <a:latin typeface="Consolas"/>
                <a:ea typeface="Consolas"/>
                <a:cs typeface="Consolas"/>
                <a:sym typeface="Consolas"/>
              </a:rPr>
              <a:t>GROUP</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BY</a:t>
            </a:r>
            <a:r>
              <a:rPr b="0" i="0" lang="fr-BE" sz="1800" u="none" cap="none" strike="noStrike">
                <a:solidFill>
                  <a:schemeClr val="dk1"/>
                </a:solidFill>
                <a:latin typeface="Consolas"/>
                <a:ea typeface="Consolas"/>
                <a:cs typeface="Consolas"/>
                <a:sym typeface="Consolas"/>
              </a:rPr>
              <a:t> section_id </a:t>
            </a:r>
            <a:endParaRPr/>
          </a:p>
          <a:p>
            <a:pPr indent="0" lvl="0" marL="0" marR="0" rtl="0" algn="l">
              <a:lnSpc>
                <a:spcPct val="100000"/>
              </a:lnSpc>
              <a:spcBef>
                <a:spcPts val="0"/>
              </a:spcBef>
              <a:spcAft>
                <a:spcPts val="0"/>
              </a:spcAft>
              <a:buClr>
                <a:srgbClr val="CC0099"/>
              </a:buClr>
              <a:buSzPts val="1800"/>
              <a:buFont typeface="Arial"/>
              <a:buNone/>
            </a:pPr>
            <a:r>
              <a:rPr b="0" i="0" lang="fr-BE" sz="1800" u="none" cap="none" strike="noStrike">
                <a:solidFill>
                  <a:srgbClr val="CC0099"/>
                </a:solidFill>
                <a:latin typeface="Consolas"/>
                <a:ea typeface="Consolas"/>
                <a:cs typeface="Consolas"/>
                <a:sym typeface="Consolas"/>
              </a:rPr>
              <a:t>HAVING</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AVG</a:t>
            </a:r>
            <a:r>
              <a:rPr b="0" i="0" lang="fr-BE" sz="1800" u="none" cap="none" strike="noStrike">
                <a:solidFill>
                  <a:schemeClr val="dk1"/>
                </a:solidFill>
                <a:latin typeface="Consolas"/>
                <a:ea typeface="Consolas"/>
                <a:cs typeface="Consolas"/>
                <a:sym typeface="Consolas"/>
              </a:rPr>
              <a:t>(year_result) &gt;= </a:t>
            </a:r>
            <a:r>
              <a:rPr b="0" i="0" lang="fr-BE" sz="1800" u="none" cap="none" strike="noStrike">
                <a:solidFill>
                  <a:srgbClr val="00B050"/>
                </a:solidFill>
                <a:latin typeface="Consolas"/>
                <a:ea typeface="Consolas"/>
                <a:cs typeface="Consolas"/>
                <a:sym typeface="Consolas"/>
              </a:rPr>
              <a:t>10</a:t>
            </a:r>
            <a:endParaRPr b="0" i="0" sz="1800" u="none" cap="none" strike="noStrike">
              <a:solidFill>
                <a:srgbClr val="00B050"/>
              </a:solidFill>
              <a:latin typeface="Consolas"/>
              <a:ea typeface="Consolas"/>
              <a:cs typeface="Consolas"/>
              <a:sym typeface="Consolas"/>
            </a:endParaRPr>
          </a:p>
        </p:txBody>
      </p:sp>
      <p:pic>
        <p:nvPicPr>
          <p:cNvPr id="1778" name="Google Shape;1778;p125"/>
          <p:cNvPicPr preferRelativeResize="0"/>
          <p:nvPr/>
        </p:nvPicPr>
        <p:blipFill rotWithShape="1">
          <a:blip r:embed="rId4">
            <a:alphaModFix/>
          </a:blip>
          <a:srcRect b="0" l="0" r="0" t="0"/>
          <a:stretch/>
        </p:blipFill>
        <p:spPr>
          <a:xfrm>
            <a:off x="3487641" y="4002396"/>
            <a:ext cx="2354245" cy="1265810"/>
          </a:xfrm>
          <a:prstGeom prst="rect">
            <a:avLst/>
          </a:prstGeom>
          <a:noFill/>
          <a:ln>
            <a:noFill/>
          </a:ln>
        </p:spPr>
      </p:pic>
      <p:pic>
        <p:nvPicPr>
          <p:cNvPr id="1779" name="Google Shape;1779;p125"/>
          <p:cNvPicPr preferRelativeResize="0"/>
          <p:nvPr/>
        </p:nvPicPr>
        <p:blipFill rotWithShape="1">
          <a:blip r:embed="rId5">
            <a:alphaModFix/>
          </a:blip>
          <a:srcRect b="0" l="0" r="0" t="0"/>
          <a:stretch/>
        </p:blipFill>
        <p:spPr>
          <a:xfrm>
            <a:off x="6183547" y="4070874"/>
            <a:ext cx="2143590" cy="736348"/>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3" name="Shape 1783"/>
        <p:cNvGrpSpPr/>
        <p:nvPr/>
      </p:nvGrpSpPr>
      <p:grpSpPr>
        <a:xfrm>
          <a:off x="0" y="0"/>
          <a:ext cx="0" cy="0"/>
          <a:chOff x="0" y="0"/>
          <a:chExt cx="0" cy="0"/>
        </a:xfrm>
      </p:grpSpPr>
      <p:sp>
        <p:nvSpPr>
          <p:cNvPr id="1784" name="Google Shape;1784;p1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GROUP BY :</a:t>
            </a:r>
            <a:r>
              <a:rPr b="1" i="0" lang="fr-BE" sz="4000" u="none" cap="none" strike="noStrike">
                <a:solidFill>
                  <a:schemeClr val="dk1"/>
                </a:solidFill>
                <a:latin typeface="Calibri"/>
                <a:ea typeface="Calibri"/>
                <a:cs typeface="Calibri"/>
                <a:sym typeface="Calibri"/>
              </a:rPr>
              <a:t> colonnes multiples</a:t>
            </a:r>
            <a:endParaRPr b="1" i="0" sz="4000" u="none" cap="none" strike="noStrike">
              <a:solidFill>
                <a:schemeClr val="dk1"/>
              </a:solidFill>
              <a:latin typeface="Calibri"/>
              <a:ea typeface="Calibri"/>
              <a:cs typeface="Calibri"/>
              <a:sym typeface="Calibri"/>
            </a:endParaRPr>
          </a:p>
        </p:txBody>
      </p:sp>
      <p:sp>
        <p:nvSpPr>
          <p:cNvPr id="1785" name="Google Shape;1785;p1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786" name="Google Shape;1786;p1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787" name="Google Shape;1787;p126"/>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788" name="Google Shape;1788;p126"/>
          <p:cNvSpPr/>
          <p:nvPr/>
        </p:nvSpPr>
        <p:spPr>
          <a:xfrm>
            <a:off x="478160" y="1556790"/>
            <a:ext cx="8172000" cy="1944218"/>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89" name="Google Shape;1789;p126"/>
          <p:cNvSpPr/>
          <p:nvPr/>
        </p:nvSpPr>
        <p:spPr>
          <a:xfrm>
            <a:off x="2621280" y="4752947"/>
            <a:ext cx="3398520" cy="1484365"/>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90" name="Google Shape;1790;p126"/>
          <p:cNvSpPr txBox="1"/>
          <p:nvPr/>
        </p:nvSpPr>
        <p:spPr>
          <a:xfrm>
            <a:off x="457200" y="3514330"/>
            <a:ext cx="8229600" cy="123861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00000"/>
              </a:buClr>
              <a:buSzPts val="1400"/>
              <a:buFont typeface="Arial"/>
              <a:buChar char="•"/>
            </a:pPr>
            <a:r>
              <a:rPr b="0" i="1" lang="fr-BE" sz="1400" u="none" cap="none" strike="noStrike">
                <a:solidFill>
                  <a:srgbClr val="C00000"/>
                </a:solidFill>
                <a:latin typeface="Calibri"/>
                <a:ea typeface="Calibri"/>
                <a:cs typeface="Calibri"/>
                <a:sym typeface="Calibri"/>
              </a:rPr>
              <a:t>Toutes les colonnes non-agrégées présentes dans la clause </a:t>
            </a:r>
            <a:r>
              <a:rPr b="1" i="1" lang="fr-BE" sz="1400" u="none" cap="none" strike="noStrike">
                <a:solidFill>
                  <a:srgbClr val="C00000"/>
                </a:solidFill>
                <a:latin typeface="Calibri"/>
                <a:ea typeface="Calibri"/>
                <a:cs typeface="Calibri"/>
                <a:sym typeface="Calibri"/>
              </a:rPr>
              <a:t>« SELECT »</a:t>
            </a:r>
            <a:r>
              <a:rPr b="0" i="1" lang="fr-BE" sz="1400" u="none" cap="none" strike="noStrike">
                <a:solidFill>
                  <a:srgbClr val="C00000"/>
                </a:solidFill>
                <a:latin typeface="Calibri"/>
                <a:ea typeface="Calibri"/>
                <a:cs typeface="Calibri"/>
                <a:sym typeface="Calibri"/>
              </a:rPr>
              <a:t> doivent impérativement se retrouver dans la clause </a:t>
            </a:r>
            <a:r>
              <a:rPr b="1" i="1" lang="fr-BE" sz="1400" u="none" cap="none" strike="noStrike">
                <a:solidFill>
                  <a:srgbClr val="C00000"/>
                </a:solidFill>
                <a:latin typeface="Calibri"/>
                <a:ea typeface="Calibri"/>
                <a:cs typeface="Calibri"/>
                <a:sym typeface="Calibri"/>
              </a:rPr>
              <a:t>« GROUP BY ».  MySQL ne génère pas d'erreur mais les résultats ne seront donc pas corrects.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dk1"/>
              </a:buClr>
              <a:buSzPts val="1400"/>
              <a:buFont typeface="Arial"/>
              <a:buChar char="•"/>
            </a:pPr>
            <a:r>
              <a:rPr b="0" i="0" lang="fr-BE" sz="1400" u="none" cap="none" strike="noStrike">
                <a:solidFill>
                  <a:schemeClr val="dk1"/>
                </a:solidFill>
                <a:latin typeface="Calibri"/>
                <a:ea typeface="Calibri"/>
                <a:cs typeface="Calibri"/>
                <a:sym typeface="Calibri"/>
              </a:rPr>
              <a:t>La condition du </a:t>
            </a:r>
            <a:r>
              <a:rPr b="1" i="1" lang="fr-BE" sz="1400" u="none" cap="none" strike="noStrike">
                <a:solidFill>
                  <a:schemeClr val="dk1"/>
                </a:solidFill>
                <a:latin typeface="Calibri"/>
                <a:ea typeface="Calibri"/>
                <a:cs typeface="Calibri"/>
                <a:sym typeface="Calibri"/>
              </a:rPr>
              <a:t>« HAVING »</a:t>
            </a:r>
            <a:r>
              <a:rPr b="0" i="0" lang="fr-BE" sz="1400" u="none" cap="none" strike="noStrike">
                <a:solidFill>
                  <a:schemeClr val="dk1"/>
                </a:solidFill>
                <a:latin typeface="Calibri"/>
                <a:ea typeface="Calibri"/>
                <a:cs typeface="Calibri"/>
                <a:sym typeface="Calibri"/>
              </a:rPr>
              <a:t>, portant sur l’affichage des groupes créés par la clause </a:t>
            </a:r>
            <a:r>
              <a:rPr b="1" i="1" lang="fr-BE" sz="1400" u="none" cap="none" strike="noStrike">
                <a:solidFill>
                  <a:schemeClr val="dk1"/>
                </a:solidFill>
                <a:latin typeface="Calibri"/>
                <a:ea typeface="Calibri"/>
                <a:cs typeface="Calibri"/>
                <a:sym typeface="Calibri"/>
              </a:rPr>
              <a:t>« GROUP BY »</a:t>
            </a:r>
            <a:r>
              <a:rPr b="0" i="0" lang="fr-BE" sz="1400" u="none" cap="none" strike="noStrike">
                <a:solidFill>
                  <a:schemeClr val="dk1"/>
                </a:solidFill>
                <a:latin typeface="Calibri"/>
                <a:ea typeface="Calibri"/>
                <a:cs typeface="Calibri"/>
                <a:sym typeface="Calibri"/>
              </a:rPr>
              <a:t>, peut utiliser d’autres fonctions d’agrégation et d’autres colonnes que celles utilisées dans la clause </a:t>
            </a:r>
            <a:r>
              <a:rPr b="1" i="1" lang="fr-BE" sz="1400" u="none" cap="none" strike="noStrike">
                <a:solidFill>
                  <a:schemeClr val="dk1"/>
                </a:solidFill>
                <a:latin typeface="Calibri"/>
                <a:ea typeface="Calibri"/>
                <a:cs typeface="Calibri"/>
                <a:sym typeface="Calibri"/>
              </a:rPr>
              <a:t>« SELECT »</a:t>
            </a:r>
            <a:endParaRPr b="0" i="0" sz="1400" u="none" cap="none" strike="noStrike">
              <a:solidFill>
                <a:srgbClr val="000000"/>
              </a:solidFill>
              <a:latin typeface="Arial"/>
              <a:ea typeface="Arial"/>
              <a:cs typeface="Arial"/>
              <a:sym typeface="Arial"/>
            </a:endParaRPr>
          </a:p>
        </p:txBody>
      </p:sp>
      <p:sp>
        <p:nvSpPr>
          <p:cNvPr id="1791" name="Google Shape;1791;p126"/>
          <p:cNvSpPr/>
          <p:nvPr/>
        </p:nvSpPr>
        <p:spPr>
          <a:xfrm>
            <a:off x="676656" y="1645837"/>
            <a:ext cx="7687056"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a:t>
            </a:r>
            <a:r>
              <a:rPr b="0" i="0" lang="fr-BE" sz="1800" u="none" cap="none" strike="noStrike">
                <a:solidFill>
                  <a:srgbClr val="000000"/>
                </a:solidFill>
                <a:latin typeface="Consolas"/>
                <a:ea typeface="Consolas"/>
                <a:cs typeface="Consolas"/>
                <a:sym typeface="Consolas"/>
              </a:rPr>
              <a:t> section_id, course_id, </a:t>
            </a:r>
            <a:r>
              <a:rPr b="0" i="0" lang="fr-BE" sz="1800" u="none" cap="none" strike="noStrike">
                <a:solidFill>
                  <a:srgbClr val="CC0099"/>
                </a:solidFill>
                <a:latin typeface="Consolas"/>
                <a:ea typeface="Consolas"/>
                <a:cs typeface="Consolas"/>
                <a:sym typeface="Consolas"/>
              </a:rPr>
              <a:t>AVG</a:t>
            </a:r>
            <a:r>
              <a:rPr b="0" i="0" lang="fr-BE" sz="1800" u="none" cap="none" strike="noStrike">
                <a:solidFill>
                  <a:srgbClr val="000000"/>
                </a:solidFill>
                <a:latin typeface="Consolas"/>
                <a:ea typeface="Consolas"/>
                <a:cs typeface="Consolas"/>
                <a:sym typeface="Consolas"/>
              </a:rPr>
              <a:t>(year_result) </a:t>
            </a:r>
            <a:r>
              <a:rPr b="0" i="0" lang="fr-BE" sz="1800" u="none" cap="none" strike="noStrike">
                <a:solidFill>
                  <a:srgbClr val="CC0099"/>
                </a:solidFill>
                <a:latin typeface="Consolas"/>
                <a:ea typeface="Consolas"/>
                <a:cs typeface="Consolas"/>
                <a:sym typeface="Consolas"/>
              </a:rPr>
              <a:t>AS</a:t>
            </a:r>
            <a:r>
              <a:rPr b="0" i="0" lang="fr-BE" sz="1800" u="none" cap="none" strike="noStrike">
                <a:solidFill>
                  <a:srgbClr val="000000"/>
                </a:solidFill>
                <a:latin typeface="Consolas"/>
                <a:ea typeface="Consolas"/>
                <a:cs typeface="Consolas"/>
                <a:sym typeface="Consolas"/>
              </a:rPr>
              <a:t> "Moyenne"</a:t>
            </a:r>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a:t>
            </a:r>
            <a:r>
              <a:rPr b="0" i="0" lang="fr-BE" sz="1800" u="none" cap="none" strike="noStrike">
                <a:solidFill>
                  <a:srgbClr val="000000"/>
                </a:solidFill>
                <a:latin typeface="Consolas"/>
                <a:ea typeface="Consolas"/>
                <a:cs typeface="Consolas"/>
                <a:sym typeface="Consolas"/>
              </a:rPr>
              <a:t> student</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WHERE</a:t>
            </a:r>
            <a:r>
              <a:rPr b="0" i="0" lang="fr-BE" sz="1800" u="none" cap="none" strike="noStrike">
                <a:solidFill>
                  <a:srgbClr val="000000"/>
                </a:solidFill>
                <a:latin typeface="Consolas"/>
                <a:ea typeface="Consolas"/>
                <a:cs typeface="Consolas"/>
                <a:sym typeface="Consolas"/>
              </a:rPr>
              <a:t> section_id </a:t>
            </a:r>
            <a:r>
              <a:rPr b="0" i="0" lang="fr-BE" sz="1800" u="none" cap="none" strike="noStrike">
                <a:solidFill>
                  <a:srgbClr val="CC0099"/>
                </a:solidFill>
                <a:latin typeface="Consolas"/>
                <a:ea typeface="Consolas"/>
                <a:cs typeface="Consolas"/>
                <a:sym typeface="Consolas"/>
              </a:rPr>
              <a:t>IN</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1010</a:t>
            </a:r>
            <a:r>
              <a:rPr b="0" i="0" lang="fr-BE" sz="1800" u="none" cap="none" strike="noStrike">
                <a:solidFill>
                  <a:srgbClr val="000000"/>
                </a:solidFill>
                <a:latin typeface="Consolas"/>
                <a:ea typeface="Consolas"/>
                <a:cs typeface="Consolas"/>
                <a:sym typeface="Consolas"/>
              </a:rPr>
              <a:t>, </a:t>
            </a:r>
            <a:r>
              <a:rPr b="0" i="0" lang="fr-BE" sz="1800" u="none" cap="none" strike="noStrike">
                <a:solidFill>
                  <a:srgbClr val="00B050"/>
                </a:solidFill>
                <a:latin typeface="Consolas"/>
                <a:ea typeface="Consolas"/>
                <a:cs typeface="Consolas"/>
                <a:sym typeface="Consolas"/>
              </a:rPr>
              <a:t>1020</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GROUP</a:t>
            </a:r>
            <a:r>
              <a:rPr b="0" i="0" lang="fr-BE" sz="1800" u="none" cap="none" strike="noStrike">
                <a:solidFill>
                  <a:srgbClr val="000000"/>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BY</a:t>
            </a:r>
            <a:r>
              <a:rPr b="0" i="0" lang="fr-BE" sz="1800" u="none" cap="none" strike="noStrike">
                <a:solidFill>
                  <a:srgbClr val="000000"/>
                </a:solidFill>
                <a:latin typeface="Consolas"/>
                <a:ea typeface="Consolas"/>
                <a:cs typeface="Consolas"/>
                <a:sym typeface="Consolas"/>
              </a:rPr>
              <a:t> section_id, course_id</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HAVING</a:t>
            </a:r>
            <a:r>
              <a:rPr b="0" i="0" lang="fr-BE" sz="1800" u="none" cap="none" strike="noStrike">
                <a:solidFill>
                  <a:srgbClr val="000000"/>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SUM</a:t>
            </a:r>
            <a:r>
              <a:rPr b="0" i="0" lang="fr-BE" sz="1800" u="none" cap="none" strike="noStrike">
                <a:solidFill>
                  <a:srgbClr val="000000"/>
                </a:solidFill>
                <a:latin typeface="Consolas"/>
                <a:ea typeface="Consolas"/>
                <a:cs typeface="Consolas"/>
                <a:sym typeface="Consolas"/>
              </a:rPr>
              <a:t>(year_result) &gt;= </a:t>
            </a:r>
            <a:r>
              <a:rPr b="0" i="0" lang="fr-BE" sz="1800" u="none" cap="none" strike="noStrike">
                <a:solidFill>
                  <a:srgbClr val="00B050"/>
                </a:solidFill>
                <a:latin typeface="Consolas"/>
                <a:ea typeface="Consolas"/>
                <a:cs typeface="Consolas"/>
                <a:sym typeface="Consolas"/>
              </a:rPr>
              <a:t>2</a:t>
            </a:r>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ORDER</a:t>
            </a:r>
            <a:r>
              <a:rPr b="0" i="0" lang="fr-BE" sz="1800" u="none" cap="none" strike="noStrike">
                <a:solidFill>
                  <a:srgbClr val="000000"/>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BY</a:t>
            </a:r>
            <a:r>
              <a:rPr b="0" i="0" lang="fr-BE" sz="1800" u="none" cap="none" strike="noStrike">
                <a:solidFill>
                  <a:srgbClr val="000000"/>
                </a:solidFill>
                <a:latin typeface="Consolas"/>
                <a:ea typeface="Consolas"/>
                <a:cs typeface="Consolas"/>
                <a:sym typeface="Consolas"/>
              </a:rPr>
              <a:t> section_id</a:t>
            </a:r>
            <a:endParaRPr b="0" i="0" sz="1800" u="none" cap="none" strike="noStrike">
              <a:solidFill>
                <a:srgbClr val="000000"/>
              </a:solidFill>
              <a:latin typeface="Consolas"/>
              <a:ea typeface="Consolas"/>
              <a:cs typeface="Consolas"/>
              <a:sym typeface="Consolas"/>
            </a:endParaRPr>
          </a:p>
        </p:txBody>
      </p:sp>
      <p:pic>
        <p:nvPicPr>
          <p:cNvPr id="1792" name="Google Shape;1792;p126"/>
          <p:cNvPicPr preferRelativeResize="0"/>
          <p:nvPr/>
        </p:nvPicPr>
        <p:blipFill rotWithShape="1">
          <a:blip r:embed="rId3">
            <a:alphaModFix/>
          </a:blip>
          <a:srcRect b="0" l="0" r="0" t="0"/>
          <a:stretch/>
        </p:blipFill>
        <p:spPr>
          <a:xfrm>
            <a:off x="2691765" y="4818854"/>
            <a:ext cx="3267075" cy="1352550"/>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6" name="Shape 1796"/>
        <p:cNvGrpSpPr/>
        <p:nvPr/>
      </p:nvGrpSpPr>
      <p:grpSpPr>
        <a:xfrm>
          <a:off x="0" y="0"/>
          <a:ext cx="0" cy="0"/>
          <a:chOff x="0" y="0"/>
          <a:chExt cx="0" cy="0"/>
        </a:xfrm>
      </p:grpSpPr>
      <p:sp>
        <p:nvSpPr>
          <p:cNvPr id="1797" name="Google Shape;1797;p1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GROUP BY :</a:t>
            </a:r>
            <a:r>
              <a:rPr b="1" i="0" lang="fr-BE" sz="4000" u="none" cap="none" strike="noStrike">
                <a:solidFill>
                  <a:schemeClr val="dk1"/>
                </a:solidFill>
                <a:latin typeface="Calibri"/>
                <a:ea typeface="Calibri"/>
                <a:cs typeface="Calibri"/>
                <a:sym typeface="Calibri"/>
              </a:rPr>
              <a:t> ROLLUP et CUBE</a:t>
            </a:r>
            <a:endParaRPr b="1" i="0" sz="4000" u="none" cap="none" strike="noStrike">
              <a:solidFill>
                <a:schemeClr val="dk1"/>
              </a:solidFill>
              <a:latin typeface="Calibri"/>
              <a:ea typeface="Calibri"/>
              <a:cs typeface="Calibri"/>
              <a:sym typeface="Calibri"/>
            </a:endParaRPr>
          </a:p>
        </p:txBody>
      </p:sp>
      <p:sp>
        <p:nvSpPr>
          <p:cNvPr id="1798" name="Google Shape;1798;p1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799" name="Google Shape;1799;p1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800" name="Google Shape;1800;p127"/>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801" name="Google Shape;1801;p127"/>
          <p:cNvSpPr txBox="1"/>
          <p:nvPr/>
        </p:nvSpPr>
        <p:spPr>
          <a:xfrm>
            <a:off x="478160" y="1556792"/>
            <a:ext cx="8172000" cy="2123658"/>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600"/>
              <a:buFont typeface="Arial"/>
              <a:buNone/>
            </a:pPr>
            <a:r>
              <a:t/>
            </a:r>
            <a:endParaRPr b="0" i="0" sz="6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6600"/>
              <a:buFont typeface="Arial"/>
              <a:buNone/>
            </a:pPr>
            <a:r>
              <a:t/>
            </a:r>
            <a:endParaRPr b="0" i="0" sz="6600" u="none" cap="none" strike="noStrike">
              <a:solidFill>
                <a:schemeClr val="dk1"/>
              </a:solidFill>
              <a:latin typeface="Calibri"/>
              <a:ea typeface="Calibri"/>
              <a:cs typeface="Calibri"/>
              <a:sym typeface="Calibri"/>
            </a:endParaRPr>
          </a:p>
        </p:txBody>
      </p:sp>
      <p:sp>
        <p:nvSpPr>
          <p:cNvPr id="1802" name="Google Shape;1802;p127"/>
          <p:cNvSpPr txBox="1"/>
          <p:nvPr/>
        </p:nvSpPr>
        <p:spPr>
          <a:xfrm>
            <a:off x="457200" y="3861047"/>
            <a:ext cx="8229600" cy="249530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Les mots-clés </a:t>
            </a:r>
            <a:r>
              <a:rPr b="1" i="1" lang="fr-BE" sz="1600" u="none" cap="none" strike="noStrike">
                <a:solidFill>
                  <a:schemeClr val="dk1"/>
                </a:solidFill>
                <a:latin typeface="Calibri"/>
                <a:ea typeface="Calibri"/>
                <a:cs typeface="Calibri"/>
                <a:sym typeface="Calibri"/>
              </a:rPr>
              <a:t>« ROLLUP » </a:t>
            </a:r>
            <a:r>
              <a:rPr b="0" i="0" lang="fr-BE" sz="1600" u="none" cap="none" strike="noStrike">
                <a:solidFill>
                  <a:schemeClr val="dk1"/>
                </a:solidFill>
                <a:latin typeface="Calibri"/>
                <a:ea typeface="Calibri"/>
                <a:cs typeface="Calibri"/>
                <a:sym typeface="Calibri"/>
              </a:rPr>
              <a:t>ou </a:t>
            </a:r>
            <a:r>
              <a:rPr b="1" i="1" lang="fr-BE" sz="1600" u="none" cap="none" strike="noStrike">
                <a:solidFill>
                  <a:schemeClr val="dk1"/>
                </a:solidFill>
                <a:latin typeface="Calibri"/>
                <a:ea typeface="Calibri"/>
                <a:cs typeface="Calibri"/>
                <a:sym typeface="Calibri"/>
              </a:rPr>
              <a:t>« CUBE » </a:t>
            </a:r>
            <a:r>
              <a:rPr b="0" i="0" lang="fr-BE" sz="1600" u="none" cap="none" strike="noStrike">
                <a:solidFill>
                  <a:schemeClr val="dk1"/>
                </a:solidFill>
                <a:latin typeface="Calibri"/>
                <a:ea typeface="Calibri"/>
                <a:cs typeface="Calibri"/>
                <a:sym typeface="Calibri"/>
              </a:rPr>
              <a:t>peuvent être rajoutés à la clause </a:t>
            </a:r>
            <a:r>
              <a:rPr b="1" i="1" lang="fr-BE" sz="1600" u="none" cap="none" strike="noStrike">
                <a:solidFill>
                  <a:schemeClr val="dk1"/>
                </a:solidFill>
                <a:latin typeface="Calibri"/>
                <a:ea typeface="Calibri"/>
                <a:cs typeface="Calibri"/>
                <a:sym typeface="Calibri"/>
              </a:rPr>
              <a:t>« GROUP BY » </a:t>
            </a:r>
            <a:r>
              <a:rPr b="0" i="0" lang="fr-BE" sz="1600" u="none" cap="none" strike="noStrike">
                <a:solidFill>
                  <a:schemeClr val="dk1"/>
                </a:solidFill>
                <a:latin typeface="Calibri"/>
                <a:ea typeface="Calibri"/>
                <a:cs typeface="Calibri"/>
                <a:sym typeface="Calibri"/>
              </a:rPr>
              <a:t>de façon à afficher des sous-totaux</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500"/>
              </a:spcBef>
              <a:spcAft>
                <a:spcPts val="0"/>
              </a:spcAft>
              <a:buClr>
                <a:schemeClr val="dk1"/>
              </a:buClr>
              <a:buSzPts val="1600"/>
              <a:buFont typeface="Arial"/>
              <a:buChar char="•"/>
            </a:pPr>
            <a:r>
              <a:rPr b="1" i="1" lang="fr-BE" sz="1600" u="none" cap="none" strike="noStrike">
                <a:solidFill>
                  <a:schemeClr val="dk1"/>
                </a:solidFill>
                <a:latin typeface="Calibri"/>
                <a:ea typeface="Calibri"/>
                <a:cs typeface="Calibri"/>
                <a:sym typeface="Calibri"/>
              </a:rPr>
              <a:t>« ROLLUP » </a:t>
            </a:r>
            <a:r>
              <a:rPr b="0" i="0" lang="fr-BE" sz="1600" u="none" cap="none" strike="noStrike">
                <a:solidFill>
                  <a:schemeClr val="dk1"/>
                </a:solidFill>
                <a:latin typeface="Calibri"/>
                <a:ea typeface="Calibri"/>
                <a:cs typeface="Calibri"/>
                <a:sym typeface="Calibri"/>
              </a:rPr>
              <a:t>applique un sous-total en remontant dans les colonnes indiquées, présentant un sous-total à partir de la colonne la plus détaillée, en remontant vers la colonne présentant des résultats groupés de façon plus vaste (sous-total par section et global)</a:t>
            </a:r>
            <a:endParaRPr b="0" i="0" sz="1600" u="none" cap="none" strike="noStrike">
              <a:solidFill>
                <a:schemeClr val="dk1"/>
              </a:solidFill>
              <a:latin typeface="Calibri"/>
              <a:ea typeface="Calibri"/>
              <a:cs typeface="Calibri"/>
              <a:sym typeface="Calibri"/>
            </a:endParaRPr>
          </a:p>
          <a:p>
            <a:pPr indent="-342900" lvl="0" marL="342900" marR="0" rtl="0" algn="l">
              <a:lnSpc>
                <a:spcPct val="100000"/>
              </a:lnSpc>
              <a:spcBef>
                <a:spcPts val="1500"/>
              </a:spcBef>
              <a:spcAft>
                <a:spcPts val="0"/>
              </a:spcAft>
              <a:buClr>
                <a:schemeClr val="dk1"/>
              </a:buClr>
              <a:buSzPts val="1600"/>
              <a:buFont typeface="Arial"/>
              <a:buChar char="•"/>
            </a:pPr>
            <a:r>
              <a:rPr b="1" i="1" lang="fr-BE" sz="1600" u="none" cap="none" strike="noStrike">
                <a:solidFill>
                  <a:schemeClr val="dk1"/>
                </a:solidFill>
                <a:latin typeface="Calibri"/>
                <a:ea typeface="Calibri"/>
                <a:cs typeface="Calibri"/>
                <a:sym typeface="Calibri"/>
              </a:rPr>
              <a:t>« CUBE » </a:t>
            </a:r>
            <a:r>
              <a:rPr b="0" i="0" lang="fr-BE" sz="1600" u="none" cap="none" strike="noStrike">
                <a:solidFill>
                  <a:schemeClr val="dk1"/>
                </a:solidFill>
                <a:latin typeface="Calibri"/>
                <a:ea typeface="Calibri"/>
                <a:cs typeface="Calibri"/>
                <a:sym typeface="Calibri"/>
              </a:rPr>
              <a:t>permet d’appliquer la fonction d’agrégation sur tout regroupement possible au niveau des données agrégées (sous-total par section, global et par cours, sans tenir compte des sections). Le </a:t>
            </a:r>
            <a:r>
              <a:rPr b="1" i="1" lang="fr-BE" sz="1600" u="none" cap="none" strike="noStrike">
                <a:solidFill>
                  <a:schemeClr val="dk1"/>
                </a:solidFill>
                <a:latin typeface="Calibri"/>
                <a:ea typeface="Calibri"/>
                <a:cs typeface="Calibri"/>
                <a:sym typeface="Calibri"/>
              </a:rPr>
              <a:t>« CUBE » </a:t>
            </a:r>
            <a:r>
              <a:rPr b="0" i="0" lang="fr-BE" sz="1600" u="none" cap="none" strike="noStrike">
                <a:solidFill>
                  <a:schemeClr val="dk1"/>
                </a:solidFill>
                <a:latin typeface="Calibri"/>
                <a:ea typeface="Calibri"/>
                <a:cs typeface="Calibri"/>
                <a:sym typeface="Calibri"/>
              </a:rPr>
              <a:t>englobe le </a:t>
            </a:r>
            <a:r>
              <a:rPr b="1" i="1" lang="fr-BE" sz="1600" u="none" cap="none" strike="noStrike">
                <a:solidFill>
                  <a:schemeClr val="dk1"/>
                </a:solidFill>
                <a:latin typeface="Calibri"/>
                <a:ea typeface="Calibri"/>
                <a:cs typeface="Calibri"/>
                <a:sym typeface="Calibri"/>
              </a:rPr>
              <a:t>« ROLLUP »</a:t>
            </a:r>
            <a:endParaRPr b="1" i="1" sz="1600" u="none" cap="none" strike="noStrike">
              <a:solidFill>
                <a:schemeClr val="dk1"/>
              </a:solidFill>
              <a:latin typeface="Calibri"/>
              <a:ea typeface="Calibri"/>
              <a:cs typeface="Calibri"/>
              <a:sym typeface="Calibri"/>
            </a:endParaRPr>
          </a:p>
        </p:txBody>
      </p:sp>
      <p:sp>
        <p:nvSpPr>
          <p:cNvPr id="1803" name="Google Shape;1803;p127"/>
          <p:cNvSpPr txBox="1"/>
          <p:nvPr/>
        </p:nvSpPr>
        <p:spPr>
          <a:xfrm>
            <a:off x="899592" y="1641867"/>
            <a:ext cx="5440248" cy="2031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SELECT </a:t>
            </a:r>
            <a:r>
              <a:rPr b="0" i="1" lang="fr-BE" sz="1800" u="none" cap="none" strike="noStrike">
                <a:solidFill>
                  <a:schemeClr val="dk1"/>
                </a:solidFill>
                <a:latin typeface="Calibri"/>
                <a:ea typeface="Calibri"/>
                <a:cs typeface="Calibri"/>
                <a:sym typeface="Calibri"/>
              </a:rPr>
              <a:t>colonnes, fonction_agrégation(colonne)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FROM </a:t>
            </a:r>
            <a:r>
              <a:rPr b="0" i="1" lang="fr-BE" sz="1800" u="none" cap="none" strike="noStrike">
                <a:solidFill>
                  <a:schemeClr val="dk1"/>
                </a:solidFill>
                <a:latin typeface="Calibri"/>
                <a:ea typeface="Calibri"/>
                <a:cs typeface="Calibri"/>
                <a:sym typeface="Calibri"/>
              </a:rPr>
              <a:t>table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GROUP BY </a:t>
            </a:r>
            <a:r>
              <a:rPr b="0" i="1" lang="fr-BE" sz="1800" u="none" cap="none" strike="noStrike">
                <a:solidFill>
                  <a:schemeClr val="dk1"/>
                </a:solidFill>
                <a:latin typeface="Calibri"/>
                <a:ea typeface="Calibri"/>
                <a:cs typeface="Calibri"/>
                <a:sym typeface="Calibri"/>
              </a:rPr>
              <a:t>sous_groupes_agrégation</a:t>
            </a:r>
            <a:r>
              <a:rPr b="1" i="1" lang="fr-BE" sz="1800" u="none" cap="none" strike="noStrike">
                <a:solidFill>
                  <a:srgbClr val="C00000"/>
                </a:solidFill>
                <a:latin typeface="Calibri"/>
                <a:ea typeface="Calibri"/>
                <a:cs typeface="Calibri"/>
                <a:sym typeface="Calibri"/>
              </a:rPr>
              <a:t> WITH ROLLUP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C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SELECT </a:t>
            </a:r>
            <a:r>
              <a:rPr b="0" i="1" lang="fr-BE" sz="1800" u="none" cap="none" strike="noStrike">
                <a:solidFill>
                  <a:schemeClr val="dk1"/>
                </a:solidFill>
                <a:latin typeface="Calibri"/>
                <a:ea typeface="Calibri"/>
                <a:cs typeface="Calibri"/>
                <a:sym typeface="Calibri"/>
              </a:rPr>
              <a:t>colonnes, fonction_agrégation(colonne)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FROM </a:t>
            </a:r>
            <a:r>
              <a:rPr b="0" i="1" lang="fr-BE" sz="1800" u="none" cap="none" strike="noStrike">
                <a:solidFill>
                  <a:schemeClr val="dk1"/>
                </a:solidFill>
                <a:latin typeface="Calibri"/>
                <a:ea typeface="Calibri"/>
                <a:cs typeface="Calibri"/>
                <a:sym typeface="Calibri"/>
              </a:rPr>
              <a:t>table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GROUP BY </a:t>
            </a:r>
            <a:r>
              <a:rPr b="1" i="0" lang="fr-BE" sz="1800" u="none" cap="none" strike="noStrike">
                <a:solidFill>
                  <a:srgbClr val="C00000"/>
                </a:solidFill>
                <a:latin typeface="Calibri"/>
                <a:ea typeface="Calibri"/>
                <a:cs typeface="Calibri"/>
                <a:sym typeface="Calibri"/>
              </a:rPr>
              <a:t>CUBE(</a:t>
            </a:r>
            <a:r>
              <a:rPr b="0" i="1" lang="fr-BE" sz="1800" u="none" cap="none" strike="noStrike">
                <a:solidFill>
                  <a:schemeClr val="dk1"/>
                </a:solidFill>
                <a:latin typeface="Calibri"/>
                <a:ea typeface="Calibri"/>
                <a:cs typeface="Calibri"/>
                <a:sym typeface="Calibri"/>
              </a:rPr>
              <a:t>sous_groupes_agrégation</a:t>
            </a:r>
            <a:r>
              <a:rPr b="1" i="1" lang="fr-BE" sz="1800" u="none" cap="none" strike="noStrike">
                <a:solidFill>
                  <a:srgbClr val="C00000"/>
                </a:solidFill>
                <a:latin typeface="Calibri"/>
                <a:ea typeface="Calibri"/>
                <a:cs typeface="Calibri"/>
                <a:sym typeface="Calibri"/>
              </a:rPr>
              <a:t> )</a:t>
            </a:r>
            <a:endParaRPr b="1" i="0" sz="1800" u="none" cap="none" strike="noStrike">
              <a:solidFill>
                <a:srgbClr val="C00000"/>
              </a:solidFill>
              <a:latin typeface="Calibri"/>
              <a:ea typeface="Calibri"/>
              <a:cs typeface="Calibri"/>
              <a:sym typeface="Calibri"/>
            </a:endParaRPr>
          </a:p>
        </p:txBody>
      </p:sp>
      <p:sp>
        <p:nvSpPr>
          <p:cNvPr id="1804" name="Google Shape;1804;p127"/>
          <p:cNvSpPr/>
          <p:nvPr/>
        </p:nvSpPr>
        <p:spPr>
          <a:xfrm>
            <a:off x="5425440" y="2621280"/>
            <a:ext cx="170688" cy="902208"/>
          </a:xfrm>
          <a:prstGeom prst="rightBrace">
            <a:avLst>
              <a:gd fmla="val 8333" name="adj1"/>
              <a:gd fmla="val 50000" name="adj2"/>
            </a:avLst>
          </a:prstGeom>
          <a:no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805" name="Google Shape;1805;p127"/>
          <p:cNvSpPr/>
          <p:nvPr/>
        </p:nvSpPr>
        <p:spPr>
          <a:xfrm>
            <a:off x="5866968" y="2601309"/>
            <a:ext cx="2377440" cy="942150"/>
          </a:xfrm>
          <a:prstGeom prst="triangle">
            <a:avLst>
              <a:gd fmla="val 50000" name="adj"/>
            </a:avLst>
          </a:prstGeom>
          <a:solidFill>
            <a:srgbClr val="FF0000"/>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BE" sz="1400" u="none" cap="none" strike="noStrike">
                <a:solidFill>
                  <a:schemeClr val="lt1"/>
                </a:solidFill>
                <a:latin typeface="Arial"/>
                <a:ea typeface="Arial"/>
                <a:cs typeface="Arial"/>
                <a:sym typeface="Arial"/>
              </a:rPr>
              <a:t>N'existe pas en MySQL</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1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GROUP BY : ROLLUP</a:t>
            </a:r>
            <a:endParaRPr b="0" i="0" sz="4000" u="none" cap="none" strike="noStrike">
              <a:solidFill>
                <a:schemeClr val="dk1"/>
              </a:solidFill>
              <a:latin typeface="Calibri"/>
              <a:ea typeface="Calibri"/>
              <a:cs typeface="Calibri"/>
              <a:sym typeface="Calibri"/>
            </a:endParaRPr>
          </a:p>
        </p:txBody>
      </p:sp>
      <p:sp>
        <p:nvSpPr>
          <p:cNvPr id="1811" name="Google Shape;1811;p1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812" name="Google Shape;1812;p1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813" name="Google Shape;1813;p128"/>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814" name="Google Shape;1814;p128"/>
          <p:cNvSpPr/>
          <p:nvPr/>
        </p:nvSpPr>
        <p:spPr>
          <a:xfrm>
            <a:off x="478160" y="1556790"/>
            <a:ext cx="8172000" cy="1296146"/>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15" name="Google Shape;1815;p128"/>
          <p:cNvSpPr/>
          <p:nvPr/>
        </p:nvSpPr>
        <p:spPr>
          <a:xfrm>
            <a:off x="3657599" y="3284984"/>
            <a:ext cx="3229713" cy="2312688"/>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16" name="Google Shape;1816;p128"/>
          <p:cNvSpPr txBox="1"/>
          <p:nvPr/>
        </p:nvSpPr>
        <p:spPr>
          <a:xfrm>
            <a:off x="4460331" y="5733256"/>
            <a:ext cx="2426981" cy="2880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Arial"/>
              <a:buNone/>
            </a:pPr>
            <a:r>
              <a:rPr b="0" i="1" lang="fr-BE" sz="1300" u="none" cap="none" strike="noStrike">
                <a:solidFill>
                  <a:schemeClr val="dk1"/>
                </a:solidFill>
                <a:latin typeface="Calibri"/>
                <a:ea typeface="Calibri"/>
                <a:cs typeface="Calibri"/>
                <a:sym typeface="Calibri"/>
              </a:rPr>
              <a:t>Avec « ROLLUP »</a:t>
            </a:r>
            <a:endParaRPr b="1" i="1" sz="1300" u="none" cap="none" strike="noStrike">
              <a:solidFill>
                <a:schemeClr val="dk1"/>
              </a:solidFill>
              <a:latin typeface="Calibri"/>
              <a:ea typeface="Calibri"/>
              <a:cs typeface="Calibri"/>
              <a:sym typeface="Calibri"/>
            </a:endParaRPr>
          </a:p>
        </p:txBody>
      </p:sp>
      <p:sp>
        <p:nvSpPr>
          <p:cNvPr id="1817" name="Google Shape;1817;p128"/>
          <p:cNvSpPr/>
          <p:nvPr/>
        </p:nvSpPr>
        <p:spPr>
          <a:xfrm>
            <a:off x="457200" y="3636501"/>
            <a:ext cx="2923010" cy="1400055"/>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18" name="Google Shape;1818;p128"/>
          <p:cNvSpPr txBox="1"/>
          <p:nvPr/>
        </p:nvSpPr>
        <p:spPr>
          <a:xfrm>
            <a:off x="1080120" y="5157192"/>
            <a:ext cx="2300090" cy="2880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Arial"/>
              <a:buNone/>
            </a:pPr>
            <a:r>
              <a:rPr b="0" i="1" lang="fr-BE" sz="1300" u="none" cap="none" strike="noStrike">
                <a:solidFill>
                  <a:schemeClr val="dk1"/>
                </a:solidFill>
                <a:latin typeface="Calibri"/>
                <a:ea typeface="Calibri"/>
                <a:cs typeface="Calibri"/>
                <a:sym typeface="Calibri"/>
              </a:rPr>
              <a:t>Sans « ROLLUP »</a:t>
            </a:r>
            <a:endParaRPr b="0" i="1" sz="1300" u="none" cap="none" strike="noStrike">
              <a:solidFill>
                <a:schemeClr val="dk1"/>
              </a:solidFill>
              <a:latin typeface="Calibri"/>
              <a:ea typeface="Calibri"/>
              <a:cs typeface="Calibri"/>
              <a:sym typeface="Calibri"/>
            </a:endParaRPr>
          </a:p>
        </p:txBody>
      </p:sp>
      <p:pic>
        <p:nvPicPr>
          <p:cNvPr id="1819" name="Google Shape;1819;p128"/>
          <p:cNvPicPr preferRelativeResize="0"/>
          <p:nvPr/>
        </p:nvPicPr>
        <p:blipFill rotWithShape="1">
          <a:blip r:embed="rId3">
            <a:alphaModFix/>
          </a:blip>
          <a:srcRect b="0" l="0" r="0" t="0"/>
          <a:stretch/>
        </p:blipFill>
        <p:spPr>
          <a:xfrm>
            <a:off x="3779519" y="3310254"/>
            <a:ext cx="3037839" cy="2257486"/>
          </a:xfrm>
          <a:prstGeom prst="rect">
            <a:avLst/>
          </a:prstGeom>
          <a:noFill/>
          <a:ln>
            <a:noFill/>
          </a:ln>
        </p:spPr>
      </p:pic>
      <p:sp>
        <p:nvSpPr>
          <p:cNvPr id="1820" name="Google Shape;1820;p128"/>
          <p:cNvSpPr/>
          <p:nvPr/>
        </p:nvSpPr>
        <p:spPr>
          <a:xfrm>
            <a:off x="4320480" y="5013176"/>
            <a:ext cx="2664296" cy="216000"/>
          </a:xfrm>
          <a:prstGeom prst="roundRect">
            <a:avLst>
              <a:gd fmla="val 5131" name="adj"/>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C00000"/>
              </a:solidFill>
              <a:latin typeface="Calibri"/>
              <a:ea typeface="Calibri"/>
              <a:cs typeface="Calibri"/>
              <a:sym typeface="Calibri"/>
            </a:endParaRPr>
          </a:p>
        </p:txBody>
      </p:sp>
      <p:sp>
        <p:nvSpPr>
          <p:cNvPr id="1821" name="Google Shape;1821;p128"/>
          <p:cNvSpPr/>
          <p:nvPr/>
        </p:nvSpPr>
        <p:spPr>
          <a:xfrm>
            <a:off x="4320480" y="5240248"/>
            <a:ext cx="2664296" cy="296464"/>
          </a:xfrm>
          <a:prstGeom prst="roundRect">
            <a:avLst>
              <a:gd fmla="val 5131" name="adj"/>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C00000"/>
              </a:solidFill>
              <a:latin typeface="Calibri"/>
              <a:ea typeface="Calibri"/>
              <a:cs typeface="Calibri"/>
              <a:sym typeface="Calibri"/>
            </a:endParaRPr>
          </a:p>
        </p:txBody>
      </p:sp>
      <p:sp>
        <p:nvSpPr>
          <p:cNvPr id="1822" name="Google Shape;1822;p128"/>
          <p:cNvSpPr/>
          <p:nvPr/>
        </p:nvSpPr>
        <p:spPr>
          <a:xfrm>
            <a:off x="4320480" y="4005064"/>
            <a:ext cx="2664296" cy="296464"/>
          </a:xfrm>
          <a:prstGeom prst="roundRect">
            <a:avLst>
              <a:gd fmla="val 5131" name="adj"/>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C00000"/>
              </a:solidFill>
              <a:latin typeface="Calibri"/>
              <a:ea typeface="Calibri"/>
              <a:cs typeface="Calibri"/>
              <a:sym typeface="Calibri"/>
            </a:endParaRPr>
          </a:p>
        </p:txBody>
      </p:sp>
      <p:sp>
        <p:nvSpPr>
          <p:cNvPr id="1823" name="Google Shape;1823;p128"/>
          <p:cNvSpPr txBox="1"/>
          <p:nvPr/>
        </p:nvSpPr>
        <p:spPr>
          <a:xfrm>
            <a:off x="6961374" y="3996316"/>
            <a:ext cx="1499058" cy="3052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B050"/>
              </a:buClr>
              <a:buSzPts val="1300"/>
              <a:buFont typeface="Arial"/>
              <a:buNone/>
            </a:pPr>
            <a:r>
              <a:rPr b="0" i="1" lang="fr-BE" sz="1300" u="none" cap="none" strike="noStrike">
                <a:solidFill>
                  <a:srgbClr val="00B050"/>
                </a:solidFill>
                <a:latin typeface="Calibri"/>
                <a:ea typeface="Calibri"/>
                <a:cs typeface="Calibri"/>
                <a:sym typeface="Calibri"/>
              </a:rPr>
              <a:t>Total section 1010</a:t>
            </a:r>
            <a:endParaRPr b="1" i="1" sz="1300" u="none" cap="none" strike="noStrike">
              <a:solidFill>
                <a:srgbClr val="00B050"/>
              </a:solidFill>
              <a:latin typeface="Calibri"/>
              <a:ea typeface="Calibri"/>
              <a:cs typeface="Calibri"/>
              <a:sym typeface="Calibri"/>
            </a:endParaRPr>
          </a:p>
        </p:txBody>
      </p:sp>
      <p:sp>
        <p:nvSpPr>
          <p:cNvPr id="1824" name="Google Shape;1824;p128"/>
          <p:cNvSpPr txBox="1"/>
          <p:nvPr/>
        </p:nvSpPr>
        <p:spPr>
          <a:xfrm>
            <a:off x="6948264" y="4995996"/>
            <a:ext cx="1499058" cy="3052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B050"/>
              </a:buClr>
              <a:buSzPts val="1300"/>
              <a:buFont typeface="Arial"/>
              <a:buNone/>
            </a:pPr>
            <a:r>
              <a:rPr b="0" i="1" lang="fr-BE" sz="1300" u="none" cap="none" strike="noStrike">
                <a:solidFill>
                  <a:srgbClr val="00B050"/>
                </a:solidFill>
                <a:latin typeface="Calibri"/>
                <a:ea typeface="Calibri"/>
                <a:cs typeface="Calibri"/>
                <a:sym typeface="Calibri"/>
              </a:rPr>
              <a:t>Total section 1020</a:t>
            </a:r>
            <a:endParaRPr b="1" i="1" sz="1300" u="none" cap="none" strike="noStrike">
              <a:solidFill>
                <a:srgbClr val="00B050"/>
              </a:solidFill>
              <a:latin typeface="Calibri"/>
              <a:ea typeface="Calibri"/>
              <a:cs typeface="Calibri"/>
              <a:sym typeface="Calibri"/>
            </a:endParaRPr>
          </a:p>
        </p:txBody>
      </p:sp>
      <p:sp>
        <p:nvSpPr>
          <p:cNvPr id="1825" name="Google Shape;1825;p128"/>
          <p:cNvSpPr txBox="1"/>
          <p:nvPr/>
        </p:nvSpPr>
        <p:spPr>
          <a:xfrm>
            <a:off x="6804248" y="5284028"/>
            <a:ext cx="1499058" cy="3052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1300"/>
              <a:buFont typeface="Arial"/>
              <a:buNone/>
            </a:pPr>
            <a:r>
              <a:rPr b="0" i="1" lang="fr-BE" sz="1300" u="none" cap="none" strike="noStrike">
                <a:solidFill>
                  <a:srgbClr val="C00000"/>
                </a:solidFill>
                <a:latin typeface="Calibri"/>
                <a:ea typeface="Calibri"/>
                <a:cs typeface="Calibri"/>
                <a:sym typeface="Calibri"/>
              </a:rPr>
              <a:t>Total général</a:t>
            </a:r>
            <a:endParaRPr b="1" i="1" sz="1300" u="none" cap="none" strike="noStrike">
              <a:solidFill>
                <a:srgbClr val="C00000"/>
              </a:solidFill>
              <a:latin typeface="Calibri"/>
              <a:ea typeface="Calibri"/>
              <a:cs typeface="Calibri"/>
              <a:sym typeface="Calibri"/>
            </a:endParaRPr>
          </a:p>
        </p:txBody>
      </p:sp>
      <p:sp>
        <p:nvSpPr>
          <p:cNvPr id="1826" name="Google Shape;1826;p128"/>
          <p:cNvSpPr/>
          <p:nvPr/>
        </p:nvSpPr>
        <p:spPr>
          <a:xfrm>
            <a:off x="615696" y="1607290"/>
            <a:ext cx="768761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a:t>
            </a:r>
            <a:r>
              <a:rPr b="0" i="0" lang="fr-BE" sz="1800" u="none" cap="none" strike="noStrike">
                <a:solidFill>
                  <a:srgbClr val="000000"/>
                </a:solidFill>
                <a:latin typeface="Consolas"/>
                <a:ea typeface="Consolas"/>
                <a:cs typeface="Consolas"/>
                <a:sym typeface="Consolas"/>
              </a:rPr>
              <a:t> section_id,course_id, </a:t>
            </a:r>
            <a:r>
              <a:rPr b="0" i="0" lang="fr-BE" sz="1800" u="none" cap="none" strike="noStrike">
                <a:solidFill>
                  <a:srgbClr val="CC0099"/>
                </a:solidFill>
                <a:latin typeface="Consolas"/>
                <a:ea typeface="Consolas"/>
                <a:cs typeface="Consolas"/>
                <a:sym typeface="Consolas"/>
              </a:rPr>
              <a:t>SUM</a:t>
            </a:r>
            <a:r>
              <a:rPr b="0" i="0" lang="fr-BE" sz="1800" u="none" cap="none" strike="noStrike">
                <a:solidFill>
                  <a:srgbClr val="000000"/>
                </a:solidFill>
                <a:latin typeface="Consolas"/>
                <a:ea typeface="Consolas"/>
                <a:cs typeface="Consolas"/>
                <a:sym typeface="Consolas"/>
              </a:rPr>
              <a:t>(year_result) </a:t>
            </a:r>
            <a:r>
              <a:rPr b="0" i="0" lang="fr-BE" sz="1800" u="none" cap="none" strike="noStrike">
                <a:solidFill>
                  <a:srgbClr val="CC0099"/>
                </a:solidFill>
                <a:latin typeface="Consolas"/>
                <a:ea typeface="Consolas"/>
                <a:cs typeface="Consolas"/>
                <a:sym typeface="Consolas"/>
              </a:rPr>
              <a:t>AS</a:t>
            </a:r>
            <a:r>
              <a:rPr b="0" i="0" lang="fr-BE" sz="1800" u="none" cap="none" strike="noStrike">
                <a:solidFill>
                  <a:srgbClr val="000000"/>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"Somme</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a:t>
            </a:r>
            <a:r>
              <a:rPr b="0" i="0" lang="fr-BE" sz="1800" u="none" cap="none" strike="noStrike">
                <a:solidFill>
                  <a:srgbClr val="000000"/>
                </a:solidFill>
                <a:latin typeface="Consolas"/>
                <a:ea typeface="Consolas"/>
                <a:cs typeface="Consolas"/>
                <a:sym typeface="Consolas"/>
              </a:rPr>
              <a:t> student</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WHERE</a:t>
            </a:r>
            <a:r>
              <a:rPr b="0" i="0" lang="fr-BE" sz="1800" u="none" cap="none" strike="noStrike">
                <a:solidFill>
                  <a:srgbClr val="000000"/>
                </a:solidFill>
                <a:latin typeface="Consolas"/>
                <a:ea typeface="Consolas"/>
                <a:cs typeface="Consolas"/>
                <a:sym typeface="Consolas"/>
              </a:rPr>
              <a:t> section_id </a:t>
            </a:r>
            <a:r>
              <a:rPr b="0" i="0" lang="fr-BE" sz="1800" u="none" cap="none" strike="noStrike">
                <a:solidFill>
                  <a:srgbClr val="CC0099"/>
                </a:solidFill>
                <a:latin typeface="Consolas"/>
                <a:ea typeface="Consolas"/>
                <a:cs typeface="Consolas"/>
                <a:sym typeface="Consolas"/>
              </a:rPr>
              <a:t>IN</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1010</a:t>
            </a:r>
            <a:r>
              <a:rPr b="0" i="0" lang="fr-BE" sz="1800" u="none" cap="none" strike="noStrike">
                <a:solidFill>
                  <a:srgbClr val="000000"/>
                </a:solidFill>
                <a:latin typeface="Consolas"/>
                <a:ea typeface="Consolas"/>
                <a:cs typeface="Consolas"/>
                <a:sym typeface="Consolas"/>
              </a:rPr>
              <a:t>, </a:t>
            </a:r>
            <a:r>
              <a:rPr b="0" i="0" lang="fr-BE" sz="1800" u="none" cap="none" strike="noStrike">
                <a:solidFill>
                  <a:srgbClr val="00B050"/>
                </a:solidFill>
                <a:latin typeface="Consolas"/>
                <a:ea typeface="Consolas"/>
                <a:cs typeface="Consolas"/>
                <a:sym typeface="Consolas"/>
              </a:rPr>
              <a:t>1020</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GROUP</a:t>
            </a:r>
            <a:r>
              <a:rPr b="0" i="0" lang="fr-BE" sz="1800" u="none" cap="none" strike="noStrike">
                <a:solidFill>
                  <a:srgbClr val="000000"/>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BY</a:t>
            </a:r>
            <a:r>
              <a:rPr b="0" i="0" lang="fr-BE" sz="1800" u="none" cap="none" strike="noStrike">
                <a:solidFill>
                  <a:srgbClr val="000000"/>
                </a:solidFill>
                <a:latin typeface="Consolas"/>
                <a:ea typeface="Consolas"/>
                <a:cs typeface="Consolas"/>
                <a:sym typeface="Consolas"/>
              </a:rPr>
              <a:t> section_id, course_id </a:t>
            </a:r>
            <a:r>
              <a:rPr b="0" i="0" lang="fr-BE" sz="1800" u="none" cap="none" strike="noStrike">
                <a:solidFill>
                  <a:srgbClr val="CC0099"/>
                </a:solidFill>
                <a:latin typeface="Consolas"/>
                <a:ea typeface="Consolas"/>
                <a:cs typeface="Consolas"/>
                <a:sym typeface="Consolas"/>
              </a:rPr>
              <a:t>WITH</a:t>
            </a:r>
            <a:r>
              <a:rPr b="0" i="0" lang="fr-BE" sz="1800" u="none" cap="none" strike="noStrike">
                <a:solidFill>
                  <a:srgbClr val="000000"/>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ROLLUP</a:t>
            </a:r>
            <a:endParaRPr/>
          </a:p>
        </p:txBody>
      </p:sp>
      <p:pic>
        <p:nvPicPr>
          <p:cNvPr id="1827" name="Google Shape;1827;p128"/>
          <p:cNvPicPr preferRelativeResize="0"/>
          <p:nvPr/>
        </p:nvPicPr>
        <p:blipFill rotWithShape="1">
          <a:blip r:embed="rId4">
            <a:alphaModFix/>
          </a:blip>
          <a:srcRect b="0" l="0" r="0" t="0"/>
          <a:stretch/>
        </p:blipFill>
        <p:spPr>
          <a:xfrm>
            <a:off x="563305" y="3689201"/>
            <a:ext cx="2762250" cy="1323975"/>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1" name="Shape 1831"/>
        <p:cNvGrpSpPr/>
        <p:nvPr/>
      </p:nvGrpSpPr>
      <p:grpSpPr>
        <a:xfrm>
          <a:off x="0" y="0"/>
          <a:ext cx="0" cy="0"/>
          <a:chOff x="0" y="0"/>
          <a:chExt cx="0" cy="0"/>
        </a:xfrm>
      </p:grpSpPr>
      <p:pic>
        <p:nvPicPr>
          <p:cNvPr id="1832" name="Google Shape;1832;p129"/>
          <p:cNvPicPr preferRelativeResize="0"/>
          <p:nvPr/>
        </p:nvPicPr>
        <p:blipFill rotWithShape="1">
          <a:blip r:embed="rId3">
            <a:alphaModFix/>
          </a:blip>
          <a:srcRect b="0" l="0" r="0" t="0"/>
          <a:stretch/>
        </p:blipFill>
        <p:spPr>
          <a:xfrm>
            <a:off x="1187624" y="3636501"/>
            <a:ext cx="2297694" cy="1483877"/>
          </a:xfrm>
          <a:prstGeom prst="rect">
            <a:avLst/>
          </a:prstGeom>
          <a:noFill/>
          <a:ln>
            <a:noFill/>
          </a:ln>
        </p:spPr>
      </p:pic>
      <p:pic>
        <p:nvPicPr>
          <p:cNvPr id="1833" name="Google Shape;1833;p129"/>
          <p:cNvPicPr preferRelativeResize="0"/>
          <p:nvPr/>
        </p:nvPicPr>
        <p:blipFill rotWithShape="1">
          <a:blip r:embed="rId4">
            <a:alphaModFix/>
          </a:blip>
          <a:srcRect b="0" l="0" r="0" t="0"/>
          <a:stretch/>
        </p:blipFill>
        <p:spPr>
          <a:xfrm>
            <a:off x="4711851" y="3140968"/>
            <a:ext cx="2161321" cy="2772488"/>
          </a:xfrm>
          <a:prstGeom prst="rect">
            <a:avLst/>
          </a:prstGeom>
          <a:noFill/>
          <a:ln>
            <a:noFill/>
          </a:ln>
        </p:spPr>
      </p:pic>
      <p:sp>
        <p:nvSpPr>
          <p:cNvPr id="1834" name="Google Shape;1834;p1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GROUP BY : CUBE</a:t>
            </a:r>
            <a:endParaRPr b="0" i="0" sz="4000" u="none" cap="none" strike="noStrike">
              <a:solidFill>
                <a:schemeClr val="dk1"/>
              </a:solidFill>
              <a:latin typeface="Calibri"/>
              <a:ea typeface="Calibri"/>
              <a:cs typeface="Calibri"/>
              <a:sym typeface="Calibri"/>
            </a:endParaRPr>
          </a:p>
        </p:txBody>
      </p:sp>
      <p:sp>
        <p:nvSpPr>
          <p:cNvPr id="1835" name="Google Shape;1835;p1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836" name="Google Shape;1836;p1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837" name="Google Shape;1837;p129"/>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838" name="Google Shape;1838;p129"/>
          <p:cNvSpPr/>
          <p:nvPr/>
        </p:nvSpPr>
        <p:spPr>
          <a:xfrm>
            <a:off x="478160" y="1556790"/>
            <a:ext cx="8172000" cy="1296146"/>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39" name="Google Shape;1839;p129"/>
          <p:cNvSpPr/>
          <p:nvPr/>
        </p:nvSpPr>
        <p:spPr>
          <a:xfrm>
            <a:off x="4711851" y="3140968"/>
            <a:ext cx="2164405" cy="2775819"/>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40" name="Google Shape;1840;p129"/>
          <p:cNvSpPr txBox="1"/>
          <p:nvPr/>
        </p:nvSpPr>
        <p:spPr>
          <a:xfrm>
            <a:off x="4711851" y="6021288"/>
            <a:ext cx="2164405" cy="2880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Arial"/>
              <a:buNone/>
            </a:pPr>
            <a:r>
              <a:rPr b="0" i="1" lang="fr-BE" sz="1300" u="none" cap="none" strike="noStrike">
                <a:solidFill>
                  <a:schemeClr val="dk1"/>
                </a:solidFill>
                <a:latin typeface="Calibri"/>
                <a:ea typeface="Calibri"/>
                <a:cs typeface="Calibri"/>
                <a:sym typeface="Calibri"/>
              </a:rPr>
              <a:t>Avec « CUBE »</a:t>
            </a:r>
            <a:endParaRPr b="1" i="1" sz="1300" u="none" cap="none" strike="noStrike">
              <a:solidFill>
                <a:schemeClr val="dk1"/>
              </a:solidFill>
              <a:latin typeface="Calibri"/>
              <a:ea typeface="Calibri"/>
              <a:cs typeface="Calibri"/>
              <a:sym typeface="Calibri"/>
            </a:endParaRPr>
          </a:p>
        </p:txBody>
      </p:sp>
      <p:sp>
        <p:nvSpPr>
          <p:cNvPr id="1841" name="Google Shape;1841;p129"/>
          <p:cNvSpPr/>
          <p:nvPr/>
        </p:nvSpPr>
        <p:spPr>
          <a:xfrm>
            <a:off x="1187624" y="3636501"/>
            <a:ext cx="2300090" cy="1485201"/>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42" name="Google Shape;1842;p129"/>
          <p:cNvSpPr txBox="1"/>
          <p:nvPr/>
        </p:nvSpPr>
        <p:spPr>
          <a:xfrm>
            <a:off x="1187624" y="5229200"/>
            <a:ext cx="2300090" cy="2880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Arial"/>
              <a:buNone/>
            </a:pPr>
            <a:r>
              <a:rPr b="0" i="1" lang="fr-BE" sz="1300" u="none" cap="none" strike="noStrike">
                <a:solidFill>
                  <a:schemeClr val="dk1"/>
                </a:solidFill>
                <a:latin typeface="Calibri"/>
                <a:ea typeface="Calibri"/>
                <a:cs typeface="Calibri"/>
                <a:sym typeface="Calibri"/>
              </a:rPr>
              <a:t>Sans « CUBE »</a:t>
            </a:r>
            <a:endParaRPr b="0" i="1" sz="1300" u="none" cap="none" strike="noStrike">
              <a:solidFill>
                <a:schemeClr val="dk1"/>
              </a:solidFill>
              <a:latin typeface="Calibri"/>
              <a:ea typeface="Calibri"/>
              <a:cs typeface="Calibri"/>
              <a:sym typeface="Calibri"/>
            </a:endParaRPr>
          </a:p>
        </p:txBody>
      </p:sp>
      <p:pic>
        <p:nvPicPr>
          <p:cNvPr id="1843" name="Google Shape;1843;p129"/>
          <p:cNvPicPr preferRelativeResize="0"/>
          <p:nvPr/>
        </p:nvPicPr>
        <p:blipFill rotWithShape="1">
          <a:blip r:embed="rId5">
            <a:alphaModFix/>
          </a:blip>
          <a:srcRect b="0" l="0" r="0" t="0"/>
          <a:stretch/>
        </p:blipFill>
        <p:spPr>
          <a:xfrm>
            <a:off x="971600" y="1694451"/>
            <a:ext cx="6747092" cy="1086477"/>
          </a:xfrm>
          <a:prstGeom prst="rect">
            <a:avLst/>
          </a:prstGeom>
          <a:noFill/>
          <a:ln>
            <a:noFill/>
          </a:ln>
        </p:spPr>
      </p:pic>
      <p:sp>
        <p:nvSpPr>
          <p:cNvPr id="1844" name="Google Shape;1844;p129"/>
          <p:cNvSpPr/>
          <p:nvPr/>
        </p:nvSpPr>
        <p:spPr>
          <a:xfrm>
            <a:off x="4564160" y="4725144"/>
            <a:ext cx="2420616" cy="313644"/>
          </a:xfrm>
          <a:prstGeom prst="roundRect">
            <a:avLst>
              <a:gd fmla="val 5131" name="adj"/>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C00000"/>
              </a:solidFill>
              <a:latin typeface="Calibri"/>
              <a:ea typeface="Calibri"/>
              <a:cs typeface="Calibri"/>
              <a:sym typeface="Calibri"/>
            </a:endParaRPr>
          </a:p>
        </p:txBody>
      </p:sp>
      <p:sp>
        <p:nvSpPr>
          <p:cNvPr id="1845" name="Google Shape;1845;p129"/>
          <p:cNvSpPr/>
          <p:nvPr/>
        </p:nvSpPr>
        <p:spPr>
          <a:xfrm>
            <a:off x="4564160" y="5678428"/>
            <a:ext cx="2420616" cy="296464"/>
          </a:xfrm>
          <a:prstGeom prst="roundRect">
            <a:avLst>
              <a:gd fmla="val 5131" name="adj"/>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C00000"/>
              </a:solidFill>
              <a:latin typeface="Calibri"/>
              <a:ea typeface="Calibri"/>
              <a:cs typeface="Calibri"/>
              <a:sym typeface="Calibri"/>
            </a:endParaRPr>
          </a:p>
        </p:txBody>
      </p:sp>
      <p:sp>
        <p:nvSpPr>
          <p:cNvPr id="1846" name="Google Shape;1846;p129"/>
          <p:cNvSpPr/>
          <p:nvPr/>
        </p:nvSpPr>
        <p:spPr>
          <a:xfrm>
            <a:off x="4564160" y="4005064"/>
            <a:ext cx="2420616" cy="296464"/>
          </a:xfrm>
          <a:prstGeom prst="roundRect">
            <a:avLst>
              <a:gd fmla="val 5131" name="adj"/>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C00000"/>
              </a:solidFill>
              <a:latin typeface="Calibri"/>
              <a:ea typeface="Calibri"/>
              <a:cs typeface="Calibri"/>
              <a:sym typeface="Calibri"/>
            </a:endParaRPr>
          </a:p>
        </p:txBody>
      </p:sp>
      <p:sp>
        <p:nvSpPr>
          <p:cNvPr id="1847" name="Google Shape;1847;p129"/>
          <p:cNvSpPr txBox="1"/>
          <p:nvPr/>
        </p:nvSpPr>
        <p:spPr>
          <a:xfrm>
            <a:off x="6961374" y="3996316"/>
            <a:ext cx="1499058" cy="3052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B050"/>
              </a:buClr>
              <a:buSzPts val="1300"/>
              <a:buFont typeface="Arial"/>
              <a:buNone/>
            </a:pPr>
            <a:r>
              <a:rPr b="0" i="1" lang="fr-BE" sz="1300" u="none" cap="none" strike="noStrike">
                <a:solidFill>
                  <a:srgbClr val="00B050"/>
                </a:solidFill>
                <a:latin typeface="Calibri"/>
                <a:ea typeface="Calibri"/>
                <a:cs typeface="Calibri"/>
                <a:sym typeface="Calibri"/>
              </a:rPr>
              <a:t>Total section 1020</a:t>
            </a:r>
            <a:endParaRPr b="1" i="1" sz="1300" u="none" cap="none" strike="noStrike">
              <a:solidFill>
                <a:srgbClr val="00B050"/>
              </a:solidFill>
              <a:latin typeface="Calibri"/>
              <a:ea typeface="Calibri"/>
              <a:cs typeface="Calibri"/>
              <a:sym typeface="Calibri"/>
            </a:endParaRPr>
          </a:p>
        </p:txBody>
      </p:sp>
      <p:sp>
        <p:nvSpPr>
          <p:cNvPr id="1848" name="Google Shape;1848;p129"/>
          <p:cNvSpPr txBox="1"/>
          <p:nvPr/>
        </p:nvSpPr>
        <p:spPr>
          <a:xfrm>
            <a:off x="6948264" y="4725144"/>
            <a:ext cx="1499058" cy="3052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B050"/>
              </a:buClr>
              <a:buSzPts val="1300"/>
              <a:buFont typeface="Arial"/>
              <a:buNone/>
            </a:pPr>
            <a:r>
              <a:rPr b="0" i="1" lang="fr-BE" sz="1300" u="none" cap="none" strike="noStrike">
                <a:solidFill>
                  <a:srgbClr val="00B050"/>
                </a:solidFill>
                <a:latin typeface="Calibri"/>
                <a:ea typeface="Calibri"/>
                <a:cs typeface="Calibri"/>
                <a:sym typeface="Calibri"/>
              </a:rPr>
              <a:t>Total section 1010</a:t>
            </a:r>
            <a:endParaRPr b="1" i="1" sz="1300" u="none" cap="none" strike="noStrike">
              <a:solidFill>
                <a:srgbClr val="00B050"/>
              </a:solidFill>
              <a:latin typeface="Calibri"/>
              <a:ea typeface="Calibri"/>
              <a:cs typeface="Calibri"/>
              <a:sym typeface="Calibri"/>
            </a:endParaRPr>
          </a:p>
        </p:txBody>
      </p:sp>
      <p:sp>
        <p:nvSpPr>
          <p:cNvPr id="1849" name="Google Shape;1849;p129"/>
          <p:cNvSpPr txBox="1"/>
          <p:nvPr/>
        </p:nvSpPr>
        <p:spPr>
          <a:xfrm>
            <a:off x="6804248" y="5661248"/>
            <a:ext cx="1499058" cy="3052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1300"/>
              <a:buFont typeface="Arial"/>
              <a:buNone/>
            </a:pPr>
            <a:r>
              <a:rPr b="0" i="1" lang="fr-BE" sz="1300" u="none" cap="none" strike="noStrike">
                <a:solidFill>
                  <a:srgbClr val="C00000"/>
                </a:solidFill>
                <a:latin typeface="Calibri"/>
                <a:ea typeface="Calibri"/>
                <a:cs typeface="Calibri"/>
                <a:sym typeface="Calibri"/>
              </a:rPr>
              <a:t>Total général</a:t>
            </a:r>
            <a:endParaRPr b="1" i="1" sz="1300" u="none" cap="none" strike="noStrike">
              <a:solidFill>
                <a:srgbClr val="C00000"/>
              </a:solidFill>
              <a:latin typeface="Calibri"/>
              <a:ea typeface="Calibri"/>
              <a:cs typeface="Calibri"/>
              <a:sym typeface="Calibri"/>
            </a:endParaRPr>
          </a:p>
        </p:txBody>
      </p:sp>
      <p:sp>
        <p:nvSpPr>
          <p:cNvPr id="1850" name="Google Shape;1850;p129"/>
          <p:cNvSpPr/>
          <p:nvPr/>
        </p:nvSpPr>
        <p:spPr>
          <a:xfrm>
            <a:off x="4577270" y="5013176"/>
            <a:ext cx="2420616" cy="648072"/>
          </a:xfrm>
          <a:prstGeom prst="roundRect">
            <a:avLst>
              <a:gd fmla="val 5131" name="adj"/>
            </a:avLst>
          </a:prstGeom>
          <a:noFill/>
          <a:ln cap="flat" cmpd="sng" w="25400">
            <a:solidFill>
              <a:srgbClr val="467299"/>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C00000"/>
              </a:solidFill>
              <a:latin typeface="Calibri"/>
              <a:ea typeface="Calibri"/>
              <a:cs typeface="Calibri"/>
              <a:sym typeface="Calibri"/>
            </a:endParaRPr>
          </a:p>
        </p:txBody>
      </p:sp>
      <p:sp>
        <p:nvSpPr>
          <p:cNvPr id="1851" name="Google Shape;1851;p129"/>
          <p:cNvSpPr txBox="1"/>
          <p:nvPr/>
        </p:nvSpPr>
        <p:spPr>
          <a:xfrm>
            <a:off x="6876256" y="5229200"/>
            <a:ext cx="1440160" cy="3052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67299"/>
              </a:buClr>
              <a:buSzPts val="1300"/>
              <a:buFont typeface="Arial"/>
              <a:buNone/>
            </a:pPr>
            <a:r>
              <a:rPr b="0" i="1" lang="fr-BE" sz="1300" u="none" cap="none" strike="noStrike">
                <a:solidFill>
                  <a:srgbClr val="467299"/>
                </a:solidFill>
                <a:latin typeface="Calibri"/>
                <a:ea typeface="Calibri"/>
                <a:cs typeface="Calibri"/>
                <a:sym typeface="Calibri"/>
              </a:rPr>
              <a:t>Total par cours</a:t>
            </a:r>
            <a:endParaRPr b="1" i="1" sz="1300" u="none" cap="none" strike="noStrike">
              <a:solidFill>
                <a:srgbClr val="467299"/>
              </a:solidFill>
              <a:latin typeface="Calibri"/>
              <a:ea typeface="Calibri"/>
              <a:cs typeface="Calibri"/>
              <a:sym typeface="Calibri"/>
            </a:endParaRPr>
          </a:p>
        </p:txBody>
      </p:sp>
      <p:sp>
        <p:nvSpPr>
          <p:cNvPr id="1852" name="Google Shape;1852;p129"/>
          <p:cNvSpPr/>
          <p:nvPr/>
        </p:nvSpPr>
        <p:spPr>
          <a:xfrm>
            <a:off x="478160" y="423972"/>
            <a:ext cx="2377440" cy="942150"/>
          </a:xfrm>
          <a:prstGeom prst="triangle">
            <a:avLst>
              <a:gd fmla="val 50000" name="adj"/>
            </a:avLst>
          </a:prstGeom>
          <a:solidFill>
            <a:srgbClr val="FF0000"/>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BE" sz="1400" u="none" cap="none" strike="noStrike">
                <a:solidFill>
                  <a:schemeClr val="lt1"/>
                </a:solidFill>
                <a:latin typeface="Arial"/>
                <a:ea typeface="Arial"/>
                <a:cs typeface="Arial"/>
                <a:sym typeface="Arial"/>
              </a:rPr>
              <a:t>N'existe pas en MySQL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01" name="Google Shape;201;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pic>
        <p:nvPicPr>
          <p:cNvPr id="202" name="Google Shape;202;p13"/>
          <p:cNvPicPr preferRelativeResize="0"/>
          <p:nvPr/>
        </p:nvPicPr>
        <p:blipFill rotWithShape="1">
          <a:blip r:embed="rId3">
            <a:alphaModFix/>
          </a:blip>
          <a:srcRect b="0" l="0" r="0" t="0"/>
          <a:stretch/>
        </p:blipFill>
        <p:spPr>
          <a:xfrm>
            <a:off x="4823530" y="2337381"/>
            <a:ext cx="3797789" cy="3519269"/>
          </a:xfrm>
          <a:prstGeom prst="rect">
            <a:avLst/>
          </a:prstGeom>
          <a:noFill/>
          <a:ln>
            <a:noFill/>
          </a:ln>
        </p:spPr>
      </p:pic>
      <p:pic>
        <p:nvPicPr>
          <p:cNvPr id="203" name="Google Shape;203;p13"/>
          <p:cNvPicPr preferRelativeResize="0"/>
          <p:nvPr/>
        </p:nvPicPr>
        <p:blipFill rotWithShape="1">
          <a:blip r:embed="rId4">
            <a:alphaModFix/>
          </a:blip>
          <a:srcRect b="0" l="0" r="0" t="0"/>
          <a:stretch/>
        </p:blipFill>
        <p:spPr>
          <a:xfrm>
            <a:off x="395536" y="4049997"/>
            <a:ext cx="2589764" cy="1818487"/>
          </a:xfrm>
          <a:prstGeom prst="rect">
            <a:avLst/>
          </a:prstGeom>
          <a:noFill/>
          <a:ln>
            <a:noFill/>
          </a:ln>
        </p:spPr>
      </p:pic>
      <p:cxnSp>
        <p:nvCxnSpPr>
          <p:cNvPr id="204" name="Google Shape;204;p13"/>
          <p:cNvCxnSpPr/>
          <p:nvPr/>
        </p:nvCxnSpPr>
        <p:spPr>
          <a:xfrm flipH="1" rot="10800000">
            <a:off x="3138736" y="3583342"/>
            <a:ext cx="2307704" cy="1376292"/>
          </a:xfrm>
          <a:prstGeom prst="straightConnector1">
            <a:avLst/>
          </a:prstGeom>
          <a:noFill/>
          <a:ln cap="flat" cmpd="sng" w="31750">
            <a:solidFill>
              <a:srgbClr val="3477B2"/>
            </a:solidFill>
            <a:prstDash val="solid"/>
            <a:round/>
            <a:headEnd len="sm" w="sm" type="none"/>
            <a:tailEnd len="med" w="med" type="triangle"/>
          </a:ln>
        </p:spPr>
      </p:cxnSp>
      <p:pic>
        <p:nvPicPr>
          <p:cNvPr id="205" name="Google Shape;205;p13"/>
          <p:cNvPicPr preferRelativeResize="0"/>
          <p:nvPr/>
        </p:nvPicPr>
        <p:blipFill rotWithShape="1">
          <a:blip r:embed="rId5">
            <a:alphaModFix/>
          </a:blip>
          <a:srcRect b="0" l="0" r="0" t="0"/>
          <a:stretch/>
        </p:blipFill>
        <p:spPr>
          <a:xfrm>
            <a:off x="1207383" y="1628800"/>
            <a:ext cx="2617192" cy="1836073"/>
          </a:xfrm>
          <a:prstGeom prst="rect">
            <a:avLst/>
          </a:prstGeom>
          <a:noFill/>
          <a:ln>
            <a:noFill/>
          </a:ln>
        </p:spPr>
      </p:pic>
      <p:cxnSp>
        <p:nvCxnSpPr>
          <p:cNvPr id="206" name="Google Shape;206;p13"/>
          <p:cNvCxnSpPr/>
          <p:nvPr/>
        </p:nvCxnSpPr>
        <p:spPr>
          <a:xfrm>
            <a:off x="3943687" y="2547962"/>
            <a:ext cx="916345" cy="0"/>
          </a:xfrm>
          <a:prstGeom prst="straightConnector1">
            <a:avLst/>
          </a:prstGeom>
          <a:noFill/>
          <a:ln cap="flat" cmpd="sng" w="38100">
            <a:solidFill>
              <a:srgbClr val="3477B2"/>
            </a:solidFill>
            <a:prstDash val="solid"/>
            <a:round/>
            <a:headEnd len="sm" w="sm" type="none"/>
            <a:tailEnd len="sm" w="sm" type="none"/>
          </a:ln>
        </p:spPr>
      </p:cxnSp>
      <p:cxnSp>
        <p:nvCxnSpPr>
          <p:cNvPr id="207" name="Google Shape;207;p13"/>
          <p:cNvCxnSpPr/>
          <p:nvPr/>
        </p:nvCxnSpPr>
        <p:spPr>
          <a:xfrm>
            <a:off x="4860032" y="2547962"/>
            <a:ext cx="1631504" cy="1393224"/>
          </a:xfrm>
          <a:prstGeom prst="straightConnector1">
            <a:avLst/>
          </a:prstGeom>
          <a:noFill/>
          <a:ln cap="flat" cmpd="sng" w="38100">
            <a:solidFill>
              <a:srgbClr val="3477B2"/>
            </a:solidFill>
            <a:prstDash val="solid"/>
            <a:round/>
            <a:headEnd len="sm" w="sm" type="none"/>
            <a:tailEnd len="med" w="med" type="triangle"/>
          </a:ln>
        </p:spPr>
      </p:cxnSp>
      <p:sp>
        <p:nvSpPr>
          <p:cNvPr id="208" name="Google Shape;208;p13"/>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1 : Introduction</a:t>
            </a:r>
            <a:endParaRPr b="0" i="0" sz="1200" u="none" cap="none" strike="noStrike">
              <a:solidFill>
                <a:srgbClr val="888888"/>
              </a:solidFill>
              <a:latin typeface="Calibri"/>
              <a:ea typeface="Calibri"/>
              <a:cs typeface="Calibri"/>
              <a:sym typeface="Calibri"/>
            </a:endParaRPr>
          </a:p>
        </p:txBody>
      </p:sp>
      <p:sp>
        <p:nvSpPr>
          <p:cNvPr id="209" name="Google Shape;20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Base de données et SGBD</a:t>
            </a:r>
            <a:endParaRPr b="0" i="0" sz="4000" u="none" cap="none" strike="noStrike">
              <a:solidFill>
                <a:schemeClr val="dk1"/>
              </a:solidFill>
              <a:latin typeface="Calibri"/>
              <a:ea typeface="Calibri"/>
              <a:cs typeface="Calibri"/>
              <a:sym typeface="Calibri"/>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6" name="Shape 1856"/>
        <p:cNvGrpSpPr/>
        <p:nvPr/>
      </p:nvGrpSpPr>
      <p:grpSpPr>
        <a:xfrm>
          <a:off x="0" y="0"/>
          <a:ext cx="0" cy="0"/>
          <a:chOff x="0" y="0"/>
          <a:chExt cx="0" cy="0"/>
        </a:xfrm>
      </p:grpSpPr>
      <p:sp>
        <p:nvSpPr>
          <p:cNvPr id="1857" name="Google Shape;1857;p1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GROUP BY : CUBE OLAP</a:t>
            </a:r>
            <a:endParaRPr b="0" i="0" sz="4000" u="none" cap="none" strike="noStrike">
              <a:solidFill>
                <a:schemeClr val="dk1"/>
              </a:solidFill>
              <a:latin typeface="Calibri"/>
              <a:ea typeface="Calibri"/>
              <a:cs typeface="Calibri"/>
              <a:sym typeface="Calibri"/>
            </a:endParaRPr>
          </a:p>
        </p:txBody>
      </p:sp>
      <p:sp>
        <p:nvSpPr>
          <p:cNvPr id="1858" name="Google Shape;1858;p1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859" name="Google Shape;1859;p1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860" name="Google Shape;1860;p130"/>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pic>
        <p:nvPicPr>
          <p:cNvPr id="1861" name="Google Shape;1861;p130"/>
          <p:cNvPicPr preferRelativeResize="0"/>
          <p:nvPr>
            <p:ph idx="1" type="body"/>
          </p:nvPr>
        </p:nvPicPr>
        <p:blipFill rotWithShape="1">
          <a:blip r:embed="rId3">
            <a:alphaModFix/>
          </a:blip>
          <a:srcRect b="0" l="0" r="0" t="0"/>
          <a:stretch/>
        </p:blipFill>
        <p:spPr>
          <a:xfrm>
            <a:off x="1549921" y="1628800"/>
            <a:ext cx="5974407" cy="4329167"/>
          </a:xfrm>
          <a:prstGeom prst="rect">
            <a:avLst/>
          </a:prstGeom>
          <a:noFill/>
          <a:ln>
            <a:noFill/>
          </a:ln>
        </p:spPr>
      </p:pic>
      <p:sp>
        <p:nvSpPr>
          <p:cNvPr id="1862" name="Google Shape;1862;p130"/>
          <p:cNvSpPr/>
          <p:nvPr/>
        </p:nvSpPr>
        <p:spPr>
          <a:xfrm>
            <a:off x="148976" y="552006"/>
            <a:ext cx="2377440" cy="942150"/>
          </a:xfrm>
          <a:prstGeom prst="triangle">
            <a:avLst>
              <a:gd fmla="val 50000" name="adj"/>
            </a:avLst>
          </a:prstGeom>
          <a:solidFill>
            <a:srgbClr val="FF0000"/>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BE" sz="1400" u="none" cap="none" strike="noStrike">
                <a:solidFill>
                  <a:schemeClr val="lt1"/>
                </a:solidFill>
                <a:latin typeface="Arial"/>
                <a:ea typeface="Arial"/>
                <a:cs typeface="Arial"/>
                <a:sym typeface="Arial"/>
              </a:rPr>
              <a:t>N'existe pas en MySQL</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6" name="Shape 1866"/>
        <p:cNvGrpSpPr/>
        <p:nvPr/>
      </p:nvGrpSpPr>
      <p:grpSpPr>
        <a:xfrm>
          <a:off x="0" y="0"/>
          <a:ext cx="0" cy="0"/>
          <a:chOff x="0" y="0"/>
          <a:chExt cx="0" cy="0"/>
        </a:xfrm>
      </p:grpSpPr>
      <p:sp>
        <p:nvSpPr>
          <p:cNvPr id="1867" name="Google Shape;1867;p1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868" name="Google Shape;1868;p1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869" name="Google Shape;1869;p131"/>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870" name="Google Shape;1870;p1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Auto-Evaluation</a:t>
            </a:r>
            <a:endParaRPr b="1" i="0" sz="4000" u="none" cap="none" strike="noStrike">
              <a:solidFill>
                <a:schemeClr val="dk1"/>
              </a:solidFill>
              <a:latin typeface="Calibri"/>
              <a:ea typeface="Calibri"/>
              <a:cs typeface="Calibri"/>
              <a:sym typeface="Calibri"/>
            </a:endParaRPr>
          </a:p>
        </p:txBody>
      </p:sp>
      <p:sp>
        <p:nvSpPr>
          <p:cNvPr id="1871" name="Google Shape;1871;p131"/>
          <p:cNvSpPr txBox="1"/>
          <p:nvPr/>
        </p:nvSpPr>
        <p:spPr>
          <a:xfrm>
            <a:off x="467544" y="1556792"/>
            <a:ext cx="8219256"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latin typeface="Calibri"/>
                <a:ea typeface="Calibri"/>
                <a:cs typeface="Calibri"/>
                <a:sym typeface="Calibri"/>
              </a:rPr>
              <a:t>N’oubliez pas de prendre le temps d’évaluer le niveau de maîtrise que vous estimez avoir acquis personnellement concernant les notions abordées dans ce module !</a:t>
            </a:r>
            <a:endParaRPr b="0" i="0" sz="1400" u="none" cap="none" strike="noStrike">
              <a:solidFill>
                <a:srgbClr val="000000"/>
              </a:solidFill>
              <a:latin typeface="Arial"/>
              <a:ea typeface="Arial"/>
              <a:cs typeface="Arial"/>
              <a:sym typeface="Arial"/>
            </a:endParaRPr>
          </a:p>
        </p:txBody>
      </p:sp>
      <p:sp>
        <p:nvSpPr>
          <p:cNvPr id="1872" name="Google Shape;1872;p131"/>
          <p:cNvSpPr/>
          <p:nvPr/>
        </p:nvSpPr>
        <p:spPr>
          <a:xfrm>
            <a:off x="478160" y="2830870"/>
            <a:ext cx="8172000" cy="2974394"/>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73" name="Google Shape;1873;p131"/>
          <p:cNvSpPr/>
          <p:nvPr/>
        </p:nvSpPr>
        <p:spPr>
          <a:xfrm>
            <a:off x="611560" y="2919859"/>
            <a:ext cx="7920880" cy="288540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Rappel de la signification des lettres dans les tableaux d’auto-évaluation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500"/>
              </a:spcBef>
              <a:spcAft>
                <a:spcPts val="0"/>
              </a:spcAft>
              <a:buClr>
                <a:schemeClr val="dk1"/>
              </a:buClr>
              <a:buSzPts val="1800"/>
              <a:buFont typeface="Arial"/>
              <a:buChar char="•"/>
            </a:pPr>
            <a:r>
              <a:rPr b="1" i="0" lang="fr-BE" sz="1800" u="none" cap="none" strike="noStrike">
                <a:solidFill>
                  <a:schemeClr val="dk1"/>
                </a:solidFill>
                <a:latin typeface="Calibri"/>
                <a:ea typeface="Calibri"/>
                <a:cs typeface="Calibri"/>
                <a:sym typeface="Calibri"/>
              </a:rPr>
              <a:t>Parfait (P) : </a:t>
            </a:r>
            <a:r>
              <a:rPr b="0" i="0" lang="fr-BE" sz="1600" u="none" cap="none" strike="noStrike">
                <a:solidFill>
                  <a:schemeClr val="dk1"/>
                </a:solidFill>
                <a:latin typeface="Calibri"/>
                <a:ea typeface="Calibri"/>
                <a:cs typeface="Calibri"/>
                <a:sym typeface="Calibri"/>
              </a:rPr>
              <a:t>vous avez parfaitement compris cette notion et vous vous sentez à votre aise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chemeClr val="dk1"/>
              </a:buClr>
              <a:buSzPts val="1800"/>
              <a:buFont typeface="Arial"/>
              <a:buChar char="•"/>
            </a:pPr>
            <a:r>
              <a:rPr b="1" i="0" lang="fr-BE" sz="1800" u="none" cap="none" strike="noStrike">
                <a:solidFill>
                  <a:schemeClr val="dk1"/>
                </a:solidFill>
                <a:latin typeface="Calibri"/>
                <a:ea typeface="Calibri"/>
                <a:cs typeface="Calibri"/>
                <a:sym typeface="Calibri"/>
              </a:rPr>
              <a:t>Satisfaisant (S) :</a:t>
            </a:r>
            <a:r>
              <a:rPr b="0" i="0" lang="fr-BE" sz="1800" u="none" cap="none" strike="noStrike">
                <a:solidFill>
                  <a:schemeClr val="dk1"/>
                </a:solidFill>
                <a:latin typeface="Calibri"/>
                <a:ea typeface="Calibri"/>
                <a:cs typeface="Calibri"/>
                <a:sym typeface="Calibri"/>
              </a:rPr>
              <a:t> </a:t>
            </a:r>
            <a:r>
              <a:rPr b="0" i="0" lang="fr-BE" sz="1600" u="none" cap="none" strike="noStrike">
                <a:solidFill>
                  <a:schemeClr val="dk1"/>
                </a:solidFill>
                <a:latin typeface="Calibri"/>
                <a:ea typeface="Calibri"/>
                <a:cs typeface="Calibri"/>
                <a:sym typeface="Calibri"/>
              </a:rPr>
              <a:t>vous avez compris de quoi il s’agit mais la pratique vous manque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chemeClr val="dk1"/>
              </a:buClr>
              <a:buSzPts val="1800"/>
              <a:buFont typeface="Arial"/>
              <a:buChar char="•"/>
            </a:pPr>
            <a:r>
              <a:rPr b="1" i="0" lang="fr-BE" sz="1800" u="none" cap="none" strike="noStrike">
                <a:solidFill>
                  <a:schemeClr val="dk1"/>
                </a:solidFill>
                <a:latin typeface="Calibri"/>
                <a:ea typeface="Calibri"/>
                <a:cs typeface="Calibri"/>
                <a:sym typeface="Calibri"/>
              </a:rPr>
              <a:t>Vague (V) :</a:t>
            </a:r>
            <a:r>
              <a:rPr b="0" i="0" lang="fr-BE" sz="1800" u="none" cap="none" strike="noStrike">
                <a:solidFill>
                  <a:schemeClr val="dk1"/>
                </a:solidFill>
                <a:latin typeface="Calibri"/>
                <a:ea typeface="Calibri"/>
                <a:cs typeface="Calibri"/>
                <a:sym typeface="Calibri"/>
              </a:rPr>
              <a:t> </a:t>
            </a:r>
            <a:r>
              <a:rPr b="0" i="0" lang="fr-BE" sz="1600" u="none" cap="none" strike="noStrike">
                <a:solidFill>
                  <a:schemeClr val="dk1"/>
                </a:solidFill>
                <a:latin typeface="Calibri"/>
                <a:ea typeface="Calibri"/>
                <a:cs typeface="Calibri"/>
                <a:sym typeface="Calibri"/>
              </a:rPr>
              <a:t>vous savez de quoi il s’agit, mais cela reste un peu vague dans votre esprit. Une explication supplémentaire du formateur ou une bonne révision de votre part s’impose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chemeClr val="dk1"/>
              </a:buClr>
              <a:buSzPts val="1800"/>
              <a:buFont typeface="Arial"/>
              <a:buChar char="•"/>
            </a:pPr>
            <a:r>
              <a:rPr b="1" i="0" lang="fr-BE" sz="1800" u="none" cap="none" strike="noStrike">
                <a:solidFill>
                  <a:schemeClr val="dk1"/>
                </a:solidFill>
                <a:latin typeface="Calibri"/>
                <a:ea typeface="Calibri"/>
                <a:cs typeface="Calibri"/>
                <a:sym typeface="Calibri"/>
              </a:rPr>
              <a:t>Insatisfaisant (I) :</a:t>
            </a:r>
            <a:r>
              <a:rPr b="0" i="0" lang="fr-BE" sz="1800" u="none" cap="none" strike="noStrike">
                <a:solidFill>
                  <a:schemeClr val="dk1"/>
                </a:solidFill>
                <a:latin typeface="Calibri"/>
                <a:ea typeface="Calibri"/>
                <a:cs typeface="Calibri"/>
                <a:sym typeface="Calibri"/>
              </a:rPr>
              <a:t> </a:t>
            </a:r>
            <a:r>
              <a:rPr b="0" i="0" lang="fr-BE" sz="1600" u="none" cap="none" strike="noStrike">
                <a:solidFill>
                  <a:schemeClr val="dk1"/>
                </a:solidFill>
                <a:latin typeface="Calibri"/>
                <a:ea typeface="Calibri"/>
                <a:cs typeface="Calibri"/>
                <a:sym typeface="Calibri"/>
              </a:rPr>
              <a:t>Vous n’avez pas du tout compris la notion abordée, il faut tout faire pour y remédier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7" name="Shape 1877"/>
        <p:cNvGrpSpPr/>
        <p:nvPr/>
      </p:nvGrpSpPr>
      <p:grpSpPr>
        <a:xfrm>
          <a:off x="0" y="0"/>
          <a:ext cx="0" cy="0"/>
          <a:chOff x="0" y="0"/>
          <a:chExt cx="0" cy="0"/>
        </a:xfrm>
      </p:grpSpPr>
      <p:graphicFrame>
        <p:nvGraphicFramePr>
          <p:cNvPr id="1878" name="Google Shape;1878;p132"/>
          <p:cNvGraphicFramePr/>
          <p:nvPr/>
        </p:nvGraphicFramePr>
        <p:xfrm>
          <a:off x="604787" y="2122656"/>
          <a:ext cx="3000000" cy="3000000"/>
        </p:xfrm>
        <a:graphic>
          <a:graphicData uri="http://schemas.openxmlformats.org/drawingml/2006/table">
            <a:tbl>
              <a:tblPr bandRow="1" firstRow="1">
                <a:noFill/>
                <a:tableStyleId>{7DA6CE6D-E62C-4898-81FA-905E92679291}</a:tableStyleId>
              </a:tblPr>
              <a:tblGrid>
                <a:gridCol w="6199450"/>
                <a:gridCol w="432050"/>
                <a:gridCol w="432050"/>
                <a:gridCol w="432050"/>
                <a:gridCol w="4320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b="1" lang="fr-BE" sz="1800" u="none" cap="none" strike="noStrike"/>
                        <a:t>Notions</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P</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S</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V</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I</a:t>
                      </a:r>
                      <a:endParaRPr b="1"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Clause « GROUP BY … HAVING » et règles d’or</a:t>
                      </a:r>
                      <a:endParaRPr b="1" i="1"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Différence entre les clauses « WHERE » et « HAVING »</a:t>
                      </a:r>
                      <a:endParaRPr b="1" i="1"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 GROUP BY » sur plusieurs colonnes</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Clause « ROLLUP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600"/>
                        <a:buFont typeface="Calibri"/>
                        <a:buNone/>
                      </a:pPr>
                      <a:r>
                        <a:rPr b="0" i="0" lang="fr-BE" sz="1600" u="none" cap="none" strike="noStrike">
                          <a:solidFill>
                            <a:schemeClr val="dk1"/>
                          </a:solidFill>
                        </a:rPr>
                        <a:t>Clause « CUBE » (N'existe pas en MySQL)</a:t>
                      </a:r>
                      <a:endParaRPr b="1" i="1"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bl>
          </a:graphicData>
        </a:graphic>
      </p:graphicFrame>
      <p:sp>
        <p:nvSpPr>
          <p:cNvPr id="1879" name="Google Shape;1879;p1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880" name="Google Shape;1880;p1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881" name="Google Shape;1881;p132"/>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882" name="Google Shape;1882;p132"/>
          <p:cNvSpPr txBox="1"/>
          <p:nvPr/>
        </p:nvSpPr>
        <p:spPr>
          <a:xfrm>
            <a:off x="538360" y="1555200"/>
            <a:ext cx="2526846" cy="4770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fr-BE" sz="2500" u="none" cap="none" strike="noStrike">
                <a:solidFill>
                  <a:srgbClr val="467299"/>
                </a:solidFill>
                <a:latin typeface="Calibri"/>
                <a:ea typeface="Calibri"/>
                <a:cs typeface="Calibri"/>
                <a:sym typeface="Calibri"/>
              </a:rPr>
              <a:t>Notions à évaluer</a:t>
            </a:r>
            <a:endParaRPr b="1" i="0" sz="2500" u="none" cap="none" strike="noStrike">
              <a:solidFill>
                <a:srgbClr val="467299"/>
              </a:solidFill>
              <a:latin typeface="Calibri"/>
              <a:ea typeface="Calibri"/>
              <a:cs typeface="Calibri"/>
              <a:sym typeface="Calibri"/>
            </a:endParaRPr>
          </a:p>
        </p:txBody>
      </p:sp>
      <p:sp>
        <p:nvSpPr>
          <p:cNvPr id="1883" name="Google Shape;1883;p1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Auto-Evaluation</a:t>
            </a:r>
            <a:endParaRPr b="0" i="0" sz="4000" u="none" cap="none" strike="noStrike">
              <a:solidFill>
                <a:schemeClr val="dk1"/>
              </a:solidFill>
              <a:latin typeface="Calibri"/>
              <a:ea typeface="Calibri"/>
              <a:cs typeface="Calibri"/>
              <a:sym typeface="Calibri"/>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sp>
        <p:nvSpPr>
          <p:cNvPr id="1888" name="Google Shape;1888;p1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Jointures</a:t>
            </a:r>
            <a:endParaRPr b="1" i="0" sz="4000" u="none" cap="none" strike="noStrike">
              <a:solidFill>
                <a:schemeClr val="dk1"/>
              </a:solidFill>
              <a:latin typeface="Calibri"/>
              <a:ea typeface="Calibri"/>
              <a:cs typeface="Calibri"/>
              <a:sym typeface="Calibri"/>
            </a:endParaRPr>
          </a:p>
        </p:txBody>
      </p:sp>
      <p:sp>
        <p:nvSpPr>
          <p:cNvPr id="1889" name="Google Shape;1889;p1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890" name="Google Shape;1890;p1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891" name="Google Shape;1891;p133"/>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892" name="Google Shape;1892;p133"/>
          <p:cNvSpPr txBox="1"/>
          <p:nvPr/>
        </p:nvSpPr>
        <p:spPr>
          <a:xfrm>
            <a:off x="478160" y="2060848"/>
            <a:ext cx="8172000" cy="1107996"/>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893" name="Google Shape;1893;p133"/>
          <p:cNvSpPr txBox="1"/>
          <p:nvPr/>
        </p:nvSpPr>
        <p:spPr>
          <a:xfrm>
            <a:off x="899592" y="2145923"/>
            <a:ext cx="5463547"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SELECT </a:t>
            </a:r>
            <a:r>
              <a:rPr b="0" i="1" lang="fr-BE" sz="1800" u="none" cap="none" strike="noStrike">
                <a:solidFill>
                  <a:schemeClr val="dk1"/>
                </a:solidFill>
                <a:latin typeface="Calibri"/>
                <a:ea typeface="Calibri"/>
                <a:cs typeface="Calibri"/>
                <a:sym typeface="Calibri"/>
              </a:rPr>
              <a:t>table1.col1</a:t>
            </a:r>
            <a:r>
              <a:rPr b="1" i="0"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table1.col2</a:t>
            </a:r>
            <a:r>
              <a:rPr b="1" i="0"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table2.col1</a:t>
            </a:r>
            <a:r>
              <a:rPr b="1" i="0"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table2.col2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FROM </a:t>
            </a:r>
            <a:r>
              <a:rPr b="0" i="1" lang="fr-BE" sz="1800" u="none" cap="none" strike="noStrike">
                <a:solidFill>
                  <a:schemeClr val="dk1"/>
                </a:solidFill>
                <a:latin typeface="Calibri"/>
                <a:ea typeface="Calibri"/>
                <a:cs typeface="Calibri"/>
                <a:sym typeface="Calibri"/>
              </a:rPr>
              <a:t>table1</a:t>
            </a:r>
            <a:r>
              <a:rPr b="1" i="0" lang="fr-BE" sz="1800" u="none" cap="none" strike="noStrike">
                <a:solidFill>
                  <a:schemeClr val="dk1"/>
                </a:solidFill>
                <a:latin typeface="Calibri"/>
                <a:ea typeface="Calibri"/>
                <a:cs typeface="Calibri"/>
                <a:sym typeface="Calibri"/>
              </a:rPr>
              <a:t> JOIN </a:t>
            </a:r>
            <a:r>
              <a:rPr b="0" i="1" lang="fr-BE" sz="1800" u="none" cap="none" strike="noStrike">
                <a:solidFill>
                  <a:schemeClr val="dk1"/>
                </a:solidFill>
                <a:latin typeface="Calibri"/>
                <a:ea typeface="Calibri"/>
                <a:cs typeface="Calibri"/>
                <a:sym typeface="Calibri"/>
              </a:rPr>
              <a:t>table2</a:t>
            </a:r>
            <a:r>
              <a:rPr b="1" i="0" lang="fr-BE" sz="1800" u="none" cap="none" strike="noStrike">
                <a:solidFill>
                  <a:schemeClr val="dk1"/>
                </a:solidFill>
                <a:latin typeface="Calibri"/>
                <a:ea typeface="Calibri"/>
                <a:cs typeface="Calibri"/>
                <a:sym typeface="Calibri"/>
              </a:rPr>
              <a:t> ON </a:t>
            </a:r>
            <a:r>
              <a:rPr b="0" i="1" lang="fr-BE" sz="1800" u="none" cap="none" strike="noStrike">
                <a:solidFill>
                  <a:schemeClr val="dk1"/>
                </a:solidFill>
                <a:latin typeface="Calibri"/>
                <a:ea typeface="Calibri"/>
                <a:cs typeface="Calibri"/>
                <a:sym typeface="Calibri"/>
              </a:rPr>
              <a:t>table1.col1 = table2.col2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WHERE </a:t>
            </a:r>
            <a:r>
              <a:rPr b="0" i="1" lang="fr-BE" sz="1800" u="none" cap="none" strike="noStrike">
                <a:solidFill>
                  <a:schemeClr val="dk1"/>
                </a:solidFill>
                <a:latin typeface="Calibri"/>
                <a:ea typeface="Calibri"/>
                <a:cs typeface="Calibri"/>
                <a:sym typeface="Calibri"/>
              </a:rPr>
              <a:t>…</a:t>
            </a:r>
            <a:r>
              <a:rPr b="1" i="0" lang="fr-BE" sz="1800" u="none" cap="none" strike="noStrike">
                <a:solidFill>
                  <a:schemeClr val="dk1"/>
                </a:solidFill>
                <a:latin typeface="Calibri"/>
                <a:ea typeface="Calibri"/>
                <a:cs typeface="Calibri"/>
                <a:sym typeface="Calibri"/>
              </a:rPr>
              <a:t> GROUP BY </a:t>
            </a:r>
            <a:r>
              <a:rPr b="0" i="1" lang="fr-BE" sz="1800" u="none" cap="none" strike="noStrike">
                <a:solidFill>
                  <a:schemeClr val="dk1"/>
                </a:solidFill>
                <a:latin typeface="Calibri"/>
                <a:ea typeface="Calibri"/>
                <a:cs typeface="Calibri"/>
                <a:sym typeface="Calibri"/>
              </a:rPr>
              <a:t>…</a:t>
            </a:r>
            <a:r>
              <a:rPr b="1" i="0" lang="fr-BE" sz="1800" u="none" cap="none" strike="noStrike">
                <a:solidFill>
                  <a:schemeClr val="dk1"/>
                </a:solidFill>
                <a:latin typeface="Calibri"/>
                <a:ea typeface="Calibri"/>
                <a:cs typeface="Calibri"/>
                <a:sym typeface="Calibri"/>
              </a:rPr>
              <a:t> ORDER BY </a:t>
            </a:r>
            <a:r>
              <a:rPr b="0" i="1"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894" name="Google Shape;1894;p133"/>
          <p:cNvSpPr txBox="1"/>
          <p:nvPr/>
        </p:nvSpPr>
        <p:spPr>
          <a:xfrm>
            <a:off x="457200" y="1556792"/>
            <a:ext cx="8229600" cy="4320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fr-BE" sz="1800" u="sng" cap="none" strike="noStrike">
                <a:solidFill>
                  <a:schemeClr val="dk1"/>
                </a:solidFill>
                <a:latin typeface="Calibri"/>
                <a:ea typeface="Calibri"/>
                <a:cs typeface="Calibri"/>
                <a:sym typeface="Calibri"/>
              </a:rPr>
              <a:t>Jointures horizontales</a:t>
            </a:r>
            <a:endParaRPr b="1" i="1" sz="1800" u="sng" cap="none" strike="noStrike">
              <a:solidFill>
                <a:schemeClr val="dk1"/>
              </a:solidFill>
              <a:latin typeface="Calibri"/>
              <a:ea typeface="Calibri"/>
              <a:cs typeface="Calibri"/>
              <a:sym typeface="Calibri"/>
            </a:endParaRPr>
          </a:p>
        </p:txBody>
      </p:sp>
      <p:sp>
        <p:nvSpPr>
          <p:cNvPr id="1895" name="Google Shape;1895;p133"/>
          <p:cNvSpPr txBox="1"/>
          <p:nvPr/>
        </p:nvSpPr>
        <p:spPr>
          <a:xfrm>
            <a:off x="467544" y="3977188"/>
            <a:ext cx="8229600" cy="4320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fr-BE" sz="1800" u="sng" cap="none" strike="noStrike">
                <a:solidFill>
                  <a:schemeClr val="dk1"/>
                </a:solidFill>
                <a:latin typeface="Calibri"/>
                <a:ea typeface="Calibri"/>
                <a:cs typeface="Calibri"/>
                <a:sym typeface="Calibri"/>
              </a:rPr>
              <a:t>Jointures verticales</a:t>
            </a:r>
            <a:endParaRPr b="1" i="1" sz="1800" u="sng" cap="none" strike="noStrike">
              <a:solidFill>
                <a:schemeClr val="dk1"/>
              </a:solidFill>
              <a:latin typeface="Calibri"/>
              <a:ea typeface="Calibri"/>
              <a:cs typeface="Calibri"/>
              <a:sym typeface="Calibri"/>
            </a:endParaRPr>
          </a:p>
        </p:txBody>
      </p:sp>
      <p:sp>
        <p:nvSpPr>
          <p:cNvPr id="1896" name="Google Shape;1896;p133"/>
          <p:cNvSpPr txBox="1"/>
          <p:nvPr/>
        </p:nvSpPr>
        <p:spPr>
          <a:xfrm>
            <a:off x="467544" y="4481244"/>
            <a:ext cx="8172000" cy="1107996"/>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897" name="Google Shape;1897;p133"/>
          <p:cNvSpPr txBox="1"/>
          <p:nvPr/>
        </p:nvSpPr>
        <p:spPr>
          <a:xfrm>
            <a:off x="888976" y="4566319"/>
            <a:ext cx="4164730"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SELECT </a:t>
            </a:r>
            <a:r>
              <a:rPr b="0" i="1" lang="fr-BE" sz="1800" u="none" cap="none" strike="noStrike">
                <a:solidFill>
                  <a:schemeClr val="dk1"/>
                </a:solidFill>
                <a:latin typeface="Calibri"/>
                <a:ea typeface="Calibri"/>
                <a:cs typeface="Calibri"/>
                <a:sym typeface="Calibri"/>
              </a:rPr>
              <a:t>…</a:t>
            </a:r>
            <a:r>
              <a:rPr b="1" i="0" lang="fr-BE" sz="1800" u="none" cap="none" strike="noStrike">
                <a:solidFill>
                  <a:schemeClr val="dk1"/>
                </a:solidFill>
                <a:latin typeface="Calibri"/>
                <a:ea typeface="Calibri"/>
                <a:cs typeface="Calibri"/>
                <a:sym typeface="Calibri"/>
              </a:rPr>
              <a:t> FROM </a:t>
            </a:r>
            <a:r>
              <a:rPr b="0" i="1" lang="fr-BE" sz="1800" u="none" cap="none" strike="noStrike">
                <a:solidFill>
                  <a:schemeClr val="dk1"/>
                </a:solidFill>
                <a:latin typeface="Calibri"/>
                <a:ea typeface="Calibri"/>
                <a:cs typeface="Calibri"/>
                <a:sym typeface="Calibri"/>
              </a:rPr>
              <a:t>…</a:t>
            </a:r>
            <a:r>
              <a:rPr b="1" i="0" lang="fr-BE" sz="1800" u="none" cap="none" strike="noStrike">
                <a:solidFill>
                  <a:schemeClr val="dk1"/>
                </a:solidFill>
                <a:latin typeface="Calibri"/>
                <a:ea typeface="Calibri"/>
                <a:cs typeface="Calibri"/>
                <a:sym typeface="Calibri"/>
              </a:rPr>
              <a:t> WHERE </a:t>
            </a:r>
            <a:r>
              <a:rPr b="0" i="1" lang="fr-BE" sz="1800" u="none" cap="none" strike="noStrike">
                <a:solidFill>
                  <a:schemeClr val="dk1"/>
                </a:solidFill>
                <a:latin typeface="Calibri"/>
                <a:ea typeface="Calibri"/>
                <a:cs typeface="Calibri"/>
                <a:sym typeface="Calibri"/>
              </a:rPr>
              <a:t>…</a:t>
            </a:r>
            <a:r>
              <a:rPr b="1" i="0" lang="fr-BE" sz="1800" u="none" cap="none" strike="noStrike">
                <a:solidFill>
                  <a:schemeClr val="dk1"/>
                </a:solidFill>
                <a:latin typeface="Calibri"/>
                <a:ea typeface="Calibri"/>
                <a:cs typeface="Calibri"/>
                <a:sym typeface="Calibri"/>
              </a:rPr>
              <a:t> GROUP BY </a:t>
            </a:r>
            <a:r>
              <a:rPr b="0" i="1"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fr-BE" sz="1800" u="none" cap="none" strike="noStrike">
                <a:solidFill>
                  <a:schemeClr val="dk1"/>
                </a:solidFill>
                <a:latin typeface="Calibri"/>
                <a:ea typeface="Calibri"/>
                <a:cs typeface="Calibri"/>
                <a:sym typeface="Calibri"/>
              </a:rPr>
              <a:t>opérateur_comparaison_requêtes</a:t>
            </a:r>
            <a:endParaRPr b="0" i="1"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SELECT </a:t>
            </a:r>
            <a:r>
              <a:rPr b="0" i="1" lang="fr-BE" sz="1800" u="none" cap="none" strike="noStrike">
                <a:solidFill>
                  <a:schemeClr val="dk1"/>
                </a:solidFill>
                <a:latin typeface="Calibri"/>
                <a:ea typeface="Calibri"/>
                <a:cs typeface="Calibri"/>
                <a:sym typeface="Calibri"/>
              </a:rPr>
              <a:t>…</a:t>
            </a:r>
            <a:r>
              <a:rPr b="1" i="0" lang="fr-BE" sz="1800" u="none" cap="none" strike="noStrike">
                <a:solidFill>
                  <a:schemeClr val="dk1"/>
                </a:solidFill>
                <a:latin typeface="Calibri"/>
                <a:ea typeface="Calibri"/>
                <a:cs typeface="Calibri"/>
                <a:sym typeface="Calibri"/>
              </a:rPr>
              <a:t> FROM </a:t>
            </a:r>
            <a:r>
              <a:rPr b="0" i="1" lang="fr-BE" sz="1800" u="none" cap="none" strike="noStrike">
                <a:solidFill>
                  <a:schemeClr val="dk1"/>
                </a:solidFill>
                <a:latin typeface="Calibri"/>
                <a:ea typeface="Calibri"/>
                <a:cs typeface="Calibri"/>
                <a:sym typeface="Calibri"/>
              </a:rPr>
              <a:t>…</a:t>
            </a:r>
            <a:r>
              <a:rPr b="1" i="0" lang="fr-BE" sz="1800" u="none" cap="none" strike="noStrike">
                <a:solidFill>
                  <a:schemeClr val="dk1"/>
                </a:solidFill>
                <a:latin typeface="Calibri"/>
                <a:ea typeface="Calibri"/>
                <a:cs typeface="Calibri"/>
                <a:sym typeface="Calibri"/>
              </a:rPr>
              <a:t> WHERE </a:t>
            </a:r>
            <a:r>
              <a:rPr b="0" i="1" lang="fr-BE" sz="1800" u="none" cap="none" strike="noStrike">
                <a:solidFill>
                  <a:schemeClr val="dk1"/>
                </a:solidFill>
                <a:latin typeface="Calibri"/>
                <a:ea typeface="Calibri"/>
                <a:cs typeface="Calibri"/>
                <a:sym typeface="Calibri"/>
              </a:rPr>
              <a:t>…</a:t>
            </a:r>
            <a:r>
              <a:rPr b="1" i="0" lang="fr-BE" sz="1800" u="none" cap="none" strike="noStrike">
                <a:solidFill>
                  <a:schemeClr val="dk1"/>
                </a:solidFill>
                <a:latin typeface="Calibri"/>
                <a:ea typeface="Calibri"/>
                <a:cs typeface="Calibri"/>
                <a:sym typeface="Calibri"/>
              </a:rPr>
              <a:t> GROUP BY </a:t>
            </a:r>
            <a:r>
              <a:rPr b="0" i="1" lang="fr-BE" sz="1800" u="none" cap="none" strike="noStrike">
                <a:solidFill>
                  <a:schemeClr val="dk1"/>
                </a:solidFill>
                <a:latin typeface="Calibri"/>
                <a:ea typeface="Calibri"/>
                <a:cs typeface="Calibri"/>
                <a:sym typeface="Calibri"/>
              </a:rPr>
              <a:t>…</a:t>
            </a:r>
            <a:endParaRPr b="0" i="1" sz="1800" u="none" cap="none" strike="noStrike">
              <a:solidFill>
                <a:schemeClr val="dk1"/>
              </a:solidFill>
              <a:latin typeface="Calibri"/>
              <a:ea typeface="Calibri"/>
              <a:cs typeface="Calibri"/>
              <a:sym typeface="Calibri"/>
            </a:endParaRPr>
          </a:p>
        </p:txBody>
      </p:sp>
      <p:sp>
        <p:nvSpPr>
          <p:cNvPr id="1898" name="Google Shape;1898;p133"/>
          <p:cNvSpPr txBox="1"/>
          <p:nvPr/>
        </p:nvSpPr>
        <p:spPr>
          <a:xfrm>
            <a:off x="457200" y="3284984"/>
            <a:ext cx="8229600" cy="4320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Comparaison des colonnes des tables entre elles</a:t>
            </a:r>
            <a:endParaRPr b="0" i="0" sz="1400" u="none" cap="none" strike="noStrike">
              <a:solidFill>
                <a:srgbClr val="000000"/>
              </a:solidFill>
              <a:latin typeface="Arial"/>
              <a:ea typeface="Arial"/>
              <a:cs typeface="Arial"/>
              <a:sym typeface="Arial"/>
            </a:endParaRPr>
          </a:p>
        </p:txBody>
      </p:sp>
      <p:sp>
        <p:nvSpPr>
          <p:cNvPr id="1899" name="Google Shape;1899;p133"/>
          <p:cNvSpPr txBox="1"/>
          <p:nvPr/>
        </p:nvSpPr>
        <p:spPr>
          <a:xfrm>
            <a:off x="446856" y="5733256"/>
            <a:ext cx="8229600" cy="4320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Comparaison du résultat de deux requêtes entre eux</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3" name="Shape 1903"/>
        <p:cNvGrpSpPr/>
        <p:nvPr/>
      </p:nvGrpSpPr>
      <p:grpSpPr>
        <a:xfrm>
          <a:off x="0" y="0"/>
          <a:ext cx="0" cy="0"/>
          <a:chOff x="0" y="0"/>
          <a:chExt cx="0" cy="0"/>
        </a:xfrm>
      </p:grpSpPr>
      <p:sp>
        <p:nvSpPr>
          <p:cNvPr id="1904" name="Google Shape;1904;p1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Jointures horizontales</a:t>
            </a:r>
            <a:endParaRPr b="1" i="0" sz="4000" u="none" cap="none" strike="noStrike">
              <a:solidFill>
                <a:schemeClr val="dk1"/>
              </a:solidFill>
              <a:latin typeface="Calibri"/>
              <a:ea typeface="Calibri"/>
              <a:cs typeface="Calibri"/>
              <a:sym typeface="Calibri"/>
            </a:endParaRPr>
          </a:p>
        </p:txBody>
      </p:sp>
      <p:sp>
        <p:nvSpPr>
          <p:cNvPr id="1905" name="Google Shape;1905;p1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906" name="Google Shape;1906;p1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907" name="Google Shape;1907;p134"/>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pic>
        <p:nvPicPr>
          <p:cNvPr id="1908" name="Google Shape;1908;p134"/>
          <p:cNvPicPr preferRelativeResize="0"/>
          <p:nvPr/>
        </p:nvPicPr>
        <p:blipFill rotWithShape="1">
          <a:blip r:embed="rId3">
            <a:alphaModFix/>
          </a:blip>
          <a:srcRect b="0" l="0" r="0" t="0"/>
          <a:stretch/>
        </p:blipFill>
        <p:spPr>
          <a:xfrm>
            <a:off x="1691680" y="1628800"/>
            <a:ext cx="5440584" cy="1799480"/>
          </a:xfrm>
          <a:prstGeom prst="rect">
            <a:avLst/>
          </a:prstGeom>
          <a:noFill/>
          <a:ln>
            <a:noFill/>
          </a:ln>
        </p:spPr>
      </p:pic>
      <p:sp>
        <p:nvSpPr>
          <p:cNvPr id="1909" name="Google Shape;1909;p134"/>
          <p:cNvSpPr txBox="1"/>
          <p:nvPr/>
        </p:nvSpPr>
        <p:spPr>
          <a:xfrm>
            <a:off x="478160" y="3645024"/>
            <a:ext cx="8198296" cy="25922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500"/>
              <a:buFont typeface="Arial"/>
              <a:buChar char="•"/>
            </a:pPr>
            <a:r>
              <a:rPr b="0" i="0" lang="fr-BE" sz="1500" u="none" cap="none" strike="noStrike">
                <a:solidFill>
                  <a:schemeClr val="dk1"/>
                </a:solidFill>
                <a:latin typeface="Calibri"/>
                <a:ea typeface="Calibri"/>
                <a:cs typeface="Calibri"/>
                <a:sym typeface="Calibri"/>
              </a:rPr>
              <a:t>La jointure horizontale compare </a:t>
            </a:r>
            <a:r>
              <a:rPr b="1" i="0" lang="fr-BE" sz="1500" u="none" cap="none" strike="noStrike">
                <a:solidFill>
                  <a:schemeClr val="dk1"/>
                </a:solidFill>
                <a:latin typeface="Calibri"/>
                <a:ea typeface="Calibri"/>
                <a:cs typeface="Calibri"/>
                <a:sym typeface="Calibri"/>
              </a:rPr>
              <a:t>deux colonnes </a:t>
            </a:r>
            <a:r>
              <a:rPr b="0" i="0" lang="fr-BE" sz="1500" u="none" cap="none" strike="noStrike">
                <a:solidFill>
                  <a:schemeClr val="dk1"/>
                </a:solidFill>
                <a:latin typeface="Calibri"/>
                <a:ea typeface="Calibri"/>
                <a:cs typeface="Calibri"/>
                <a:sym typeface="Calibri"/>
              </a:rPr>
              <a:t>entre elles et affiche les colonnes souhaitées pour chaque concordance trouvée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dk1"/>
              </a:buClr>
              <a:buSzPts val="1500"/>
              <a:buFont typeface="Arial"/>
              <a:buChar char="•"/>
            </a:pPr>
            <a:r>
              <a:rPr b="0" i="0" lang="fr-BE" sz="1500" u="none" cap="none" strike="noStrike">
                <a:solidFill>
                  <a:schemeClr val="dk1"/>
                </a:solidFill>
                <a:latin typeface="Calibri"/>
                <a:ea typeface="Calibri"/>
                <a:cs typeface="Calibri"/>
                <a:sym typeface="Calibri"/>
              </a:rPr>
              <a:t>La condition de la jointure (c’est-à-dire la comparaison à faire) utilisera souvent les </a:t>
            </a:r>
            <a:r>
              <a:rPr b="1" i="1" lang="fr-BE" sz="1500" u="none" cap="none" strike="noStrike">
                <a:solidFill>
                  <a:schemeClr val="dk1"/>
                </a:solidFill>
                <a:latin typeface="Calibri"/>
                <a:ea typeface="Calibri"/>
                <a:cs typeface="Calibri"/>
                <a:sym typeface="Calibri"/>
              </a:rPr>
              <a:t>clés primaires et étrangères </a:t>
            </a:r>
            <a:r>
              <a:rPr b="0" i="0" lang="fr-BE" sz="1500" u="none" cap="none" strike="noStrike">
                <a:solidFill>
                  <a:schemeClr val="dk1"/>
                </a:solidFill>
                <a:latin typeface="Calibri"/>
                <a:ea typeface="Calibri"/>
                <a:cs typeface="Calibri"/>
                <a:sym typeface="Calibri"/>
              </a:rPr>
              <a:t>liant les tables (mais ce n’est pas obligatoire)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dk1"/>
              </a:buClr>
              <a:buSzPts val="1500"/>
              <a:buFont typeface="Arial"/>
              <a:buChar char="•"/>
            </a:pPr>
            <a:r>
              <a:rPr b="0" i="0" lang="fr-BE" sz="1500" u="none" cap="none" strike="noStrike">
                <a:solidFill>
                  <a:schemeClr val="dk1"/>
                </a:solidFill>
                <a:latin typeface="Calibri"/>
                <a:ea typeface="Calibri"/>
                <a:cs typeface="Calibri"/>
                <a:sym typeface="Calibri"/>
              </a:rPr>
              <a:t>Si les colonnes utilisées dans la requête ont le même nom dans plus d’une table participant à la jointure, il faudra faire précéder ces colonnes du nom de la table.  Nous prendrons donc l’habitude de </a:t>
            </a:r>
            <a:r>
              <a:rPr b="1" i="1" lang="fr-BE" sz="1500" u="none" cap="none" strike="noStrike">
                <a:solidFill>
                  <a:schemeClr val="dk1"/>
                </a:solidFill>
                <a:latin typeface="Calibri"/>
                <a:ea typeface="Calibri"/>
                <a:cs typeface="Calibri"/>
                <a:sym typeface="Calibri"/>
              </a:rPr>
              <a:t>donner un alias aux tables </a:t>
            </a:r>
            <a:r>
              <a:rPr b="0" i="0" lang="fr-BE" sz="1500" u="none" cap="none" strike="noStrike">
                <a:solidFill>
                  <a:schemeClr val="dk1"/>
                </a:solidFill>
                <a:latin typeface="Calibri"/>
                <a:ea typeface="Calibri"/>
                <a:cs typeface="Calibri"/>
                <a:sym typeface="Calibri"/>
              </a:rPr>
              <a:t>et de faire précéder chaque colonne d’un alias de table créé</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dk1"/>
              </a:buClr>
              <a:buSzPts val="1500"/>
              <a:buFont typeface="Arial"/>
              <a:buChar char="•"/>
            </a:pPr>
            <a:r>
              <a:rPr b="0" i="0" lang="fr-BE" sz="1500" u="none" cap="none" strike="noStrike">
                <a:solidFill>
                  <a:schemeClr val="dk1"/>
                </a:solidFill>
                <a:latin typeface="Calibri"/>
                <a:ea typeface="Calibri"/>
                <a:cs typeface="Calibri"/>
                <a:sym typeface="Calibri"/>
              </a:rPr>
              <a:t>Lorsqu’une table a reçu un alias, il n’est plus possible d’utiliser le nom de la table dans la requête car le système travaille désormais avec une copie de la table d’origine, portant l’alias comme nom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3" name="Shape 1913"/>
        <p:cNvGrpSpPr/>
        <p:nvPr/>
      </p:nvGrpSpPr>
      <p:grpSpPr>
        <a:xfrm>
          <a:off x="0" y="0"/>
          <a:ext cx="0" cy="0"/>
          <a:chOff x="0" y="0"/>
          <a:chExt cx="0" cy="0"/>
        </a:xfrm>
      </p:grpSpPr>
      <p:sp>
        <p:nvSpPr>
          <p:cNvPr id="1914" name="Google Shape;1914;p1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Jointures : </a:t>
            </a:r>
            <a:r>
              <a:rPr b="1" i="0" lang="fr-BE" sz="4000" u="none" cap="none" strike="noStrike">
                <a:solidFill>
                  <a:schemeClr val="dk1"/>
                </a:solidFill>
                <a:latin typeface="Calibri"/>
                <a:ea typeface="Calibri"/>
                <a:cs typeface="Calibri"/>
                <a:sym typeface="Calibri"/>
              </a:rPr>
              <a:t>CROSS JOIN</a:t>
            </a:r>
            <a:endParaRPr b="1" i="0" sz="4000" u="none" cap="none" strike="noStrike">
              <a:solidFill>
                <a:schemeClr val="dk1"/>
              </a:solidFill>
              <a:latin typeface="Calibri"/>
              <a:ea typeface="Calibri"/>
              <a:cs typeface="Calibri"/>
              <a:sym typeface="Calibri"/>
            </a:endParaRPr>
          </a:p>
        </p:txBody>
      </p:sp>
      <p:sp>
        <p:nvSpPr>
          <p:cNvPr id="1915" name="Google Shape;1915;p1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916" name="Google Shape;1916;p1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917" name="Google Shape;1917;p135"/>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918" name="Google Shape;1918;p135"/>
          <p:cNvSpPr txBox="1"/>
          <p:nvPr/>
        </p:nvSpPr>
        <p:spPr>
          <a:xfrm>
            <a:off x="478160" y="1556792"/>
            <a:ext cx="8172000" cy="861774"/>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p:txBody>
      </p:sp>
      <p:sp>
        <p:nvSpPr>
          <p:cNvPr id="1919" name="Google Shape;1919;p135"/>
          <p:cNvSpPr txBox="1"/>
          <p:nvPr/>
        </p:nvSpPr>
        <p:spPr>
          <a:xfrm>
            <a:off x="457200" y="2708920"/>
            <a:ext cx="8229600" cy="4320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Le </a:t>
            </a:r>
            <a:r>
              <a:rPr b="1" i="1" lang="fr-BE" sz="1600" u="none" cap="none" strike="noStrike">
                <a:solidFill>
                  <a:schemeClr val="dk1"/>
                </a:solidFill>
                <a:latin typeface="Calibri"/>
                <a:ea typeface="Calibri"/>
                <a:cs typeface="Calibri"/>
                <a:sym typeface="Calibri"/>
              </a:rPr>
              <a:t>« CROSS JOIN » </a:t>
            </a:r>
            <a:r>
              <a:rPr b="0" i="0" lang="fr-BE" sz="1600" u="none" cap="none" strike="noStrike">
                <a:solidFill>
                  <a:schemeClr val="dk1"/>
                </a:solidFill>
                <a:latin typeface="Calibri"/>
                <a:ea typeface="Calibri"/>
                <a:cs typeface="Calibri"/>
                <a:sym typeface="Calibri"/>
              </a:rPr>
              <a:t>effectue simplement un produit cartésien des lignes de chacune des tables</a:t>
            </a:r>
            <a:endParaRPr b="1" i="1" sz="1600" u="none" cap="none" strike="noStrike">
              <a:solidFill>
                <a:schemeClr val="dk1"/>
              </a:solidFill>
              <a:latin typeface="Calibri"/>
              <a:ea typeface="Calibri"/>
              <a:cs typeface="Calibri"/>
              <a:sym typeface="Calibri"/>
            </a:endParaRPr>
          </a:p>
        </p:txBody>
      </p:sp>
      <p:sp>
        <p:nvSpPr>
          <p:cNvPr id="1920" name="Google Shape;1920;p135"/>
          <p:cNvSpPr txBox="1"/>
          <p:nvPr/>
        </p:nvSpPr>
        <p:spPr>
          <a:xfrm>
            <a:off x="899592" y="1641867"/>
            <a:ext cx="5832648"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SELECT </a:t>
            </a:r>
            <a:r>
              <a:rPr b="0" i="1" lang="fr-BE" sz="1800" u="none" cap="none" strike="noStrike">
                <a:solidFill>
                  <a:schemeClr val="dk1"/>
                </a:solidFill>
                <a:latin typeface="Calibri"/>
                <a:ea typeface="Calibri"/>
                <a:cs typeface="Calibri"/>
                <a:sym typeface="Calibri"/>
              </a:rPr>
              <a:t>T1.col1, T1.col2, T2.col1, T2.col2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FROM </a:t>
            </a:r>
            <a:r>
              <a:rPr b="0" i="1" lang="fr-BE" sz="1800" u="none" cap="none" strike="noStrike">
                <a:solidFill>
                  <a:schemeClr val="dk1"/>
                </a:solidFill>
                <a:latin typeface="Calibri"/>
                <a:ea typeface="Calibri"/>
                <a:cs typeface="Calibri"/>
                <a:sym typeface="Calibri"/>
              </a:rPr>
              <a:t>table1 T1 </a:t>
            </a:r>
            <a:r>
              <a:rPr b="1" i="0" lang="fr-BE" sz="1800" u="none" cap="none" strike="noStrike">
                <a:solidFill>
                  <a:schemeClr val="dk1"/>
                </a:solidFill>
                <a:latin typeface="Calibri"/>
                <a:ea typeface="Calibri"/>
                <a:cs typeface="Calibri"/>
                <a:sym typeface="Calibri"/>
              </a:rPr>
              <a:t>CROSS JOIN </a:t>
            </a:r>
            <a:r>
              <a:rPr b="0" i="1" lang="fr-BE" sz="1800" u="none" cap="none" strike="noStrike">
                <a:solidFill>
                  <a:schemeClr val="dk1"/>
                </a:solidFill>
                <a:latin typeface="Calibri"/>
                <a:ea typeface="Calibri"/>
                <a:cs typeface="Calibri"/>
                <a:sym typeface="Calibri"/>
              </a:rPr>
              <a:t>table2 T2</a:t>
            </a:r>
            <a:endParaRPr b="0" i="0" sz="1400" u="none" cap="none" strike="noStrike">
              <a:solidFill>
                <a:srgbClr val="000000"/>
              </a:solidFill>
              <a:latin typeface="Arial"/>
              <a:ea typeface="Arial"/>
              <a:cs typeface="Arial"/>
              <a:sym typeface="Arial"/>
            </a:endParaRPr>
          </a:p>
        </p:txBody>
      </p:sp>
      <p:pic>
        <p:nvPicPr>
          <p:cNvPr id="1921" name="Google Shape;1921;p135"/>
          <p:cNvPicPr preferRelativeResize="0"/>
          <p:nvPr/>
        </p:nvPicPr>
        <p:blipFill rotWithShape="1">
          <a:blip r:embed="rId3">
            <a:alphaModFix/>
          </a:blip>
          <a:srcRect b="0" l="0" r="0" t="0"/>
          <a:stretch/>
        </p:blipFill>
        <p:spPr>
          <a:xfrm>
            <a:off x="1619672" y="3389773"/>
            <a:ext cx="1137702" cy="871038"/>
          </a:xfrm>
          <a:prstGeom prst="rect">
            <a:avLst/>
          </a:prstGeom>
          <a:noFill/>
          <a:ln>
            <a:noFill/>
          </a:ln>
        </p:spPr>
      </p:pic>
      <p:sp>
        <p:nvSpPr>
          <p:cNvPr id="1922" name="Google Shape;1922;p135"/>
          <p:cNvSpPr/>
          <p:nvPr/>
        </p:nvSpPr>
        <p:spPr>
          <a:xfrm>
            <a:off x="1619672" y="3389774"/>
            <a:ext cx="1138157" cy="871037"/>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923" name="Google Shape;1923;p135"/>
          <p:cNvPicPr preferRelativeResize="0"/>
          <p:nvPr/>
        </p:nvPicPr>
        <p:blipFill rotWithShape="1">
          <a:blip r:embed="rId4">
            <a:alphaModFix/>
          </a:blip>
          <a:srcRect b="0" l="0" r="0" t="0"/>
          <a:stretch/>
        </p:blipFill>
        <p:spPr>
          <a:xfrm>
            <a:off x="6458179" y="3538760"/>
            <a:ext cx="1138043" cy="620751"/>
          </a:xfrm>
          <a:prstGeom prst="rect">
            <a:avLst/>
          </a:prstGeom>
          <a:noFill/>
          <a:ln>
            <a:noFill/>
          </a:ln>
        </p:spPr>
      </p:pic>
      <p:sp>
        <p:nvSpPr>
          <p:cNvPr id="1924" name="Google Shape;1924;p135"/>
          <p:cNvSpPr/>
          <p:nvPr/>
        </p:nvSpPr>
        <p:spPr>
          <a:xfrm>
            <a:off x="6458179" y="3538760"/>
            <a:ext cx="1138157" cy="620813"/>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25" name="Google Shape;1925;p135"/>
          <p:cNvSpPr txBox="1"/>
          <p:nvPr/>
        </p:nvSpPr>
        <p:spPr>
          <a:xfrm>
            <a:off x="2987825" y="3212976"/>
            <a:ext cx="3312367" cy="103328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7000"/>
              <a:buFont typeface="Arial"/>
              <a:buNone/>
            </a:pPr>
            <a:r>
              <a:rPr b="1" i="0" lang="fr-BE" sz="7000" u="none" cap="none" strike="noStrike">
                <a:solidFill>
                  <a:srgbClr val="C00000"/>
                </a:solidFill>
                <a:latin typeface="Calibri"/>
                <a:ea typeface="Calibri"/>
                <a:cs typeface="Calibri"/>
                <a:sym typeface="Calibri"/>
              </a:rPr>
              <a:t>3    X    2</a:t>
            </a:r>
            <a:endParaRPr b="1" i="1" sz="7000" u="none" cap="none" strike="noStrike">
              <a:solidFill>
                <a:srgbClr val="C00000"/>
              </a:solidFill>
              <a:latin typeface="Calibri"/>
              <a:ea typeface="Calibri"/>
              <a:cs typeface="Calibri"/>
              <a:sym typeface="Calibri"/>
            </a:endParaRPr>
          </a:p>
        </p:txBody>
      </p:sp>
      <p:pic>
        <p:nvPicPr>
          <p:cNvPr id="1926" name="Google Shape;1926;p135"/>
          <p:cNvPicPr preferRelativeResize="0"/>
          <p:nvPr/>
        </p:nvPicPr>
        <p:blipFill rotWithShape="1">
          <a:blip r:embed="rId5">
            <a:alphaModFix/>
          </a:blip>
          <a:srcRect b="0" l="0" r="0" t="0"/>
          <a:stretch/>
        </p:blipFill>
        <p:spPr>
          <a:xfrm>
            <a:off x="3367480" y="4581129"/>
            <a:ext cx="2356413" cy="1559145"/>
          </a:xfrm>
          <a:prstGeom prst="rect">
            <a:avLst/>
          </a:prstGeom>
          <a:noFill/>
          <a:ln>
            <a:noFill/>
          </a:ln>
        </p:spPr>
      </p:pic>
      <p:sp>
        <p:nvSpPr>
          <p:cNvPr id="1927" name="Google Shape;1927;p135"/>
          <p:cNvSpPr/>
          <p:nvPr/>
        </p:nvSpPr>
        <p:spPr>
          <a:xfrm>
            <a:off x="3367480" y="4581128"/>
            <a:ext cx="2356649" cy="1559197"/>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28" name="Google Shape;1928;p135"/>
          <p:cNvSpPr/>
          <p:nvPr/>
        </p:nvSpPr>
        <p:spPr>
          <a:xfrm rot="10800000">
            <a:off x="5940153" y="4581128"/>
            <a:ext cx="1224136" cy="1224136"/>
          </a:xfrm>
          <a:prstGeom prst="bentArrow">
            <a:avLst>
              <a:gd fmla="val 37264" name="adj1"/>
              <a:gd fmla="val 40051" name="adj2"/>
              <a:gd fmla="val 25000" name="adj3"/>
              <a:gd fmla="val 43750" name="adj4"/>
            </a:avLst>
          </a:prstGeom>
          <a:solidFill>
            <a:srgbClr val="406280"/>
          </a:solidFill>
          <a:ln cap="flat" cmpd="sng" w="25400">
            <a:solidFill>
              <a:srgbClr val="4062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29" name="Google Shape;1929;p135"/>
          <p:cNvSpPr/>
          <p:nvPr/>
        </p:nvSpPr>
        <p:spPr>
          <a:xfrm rot="10800000">
            <a:off x="1907705" y="4588435"/>
            <a:ext cx="1224136" cy="1224136"/>
          </a:xfrm>
          <a:prstGeom prst="bentArrow">
            <a:avLst>
              <a:gd fmla="val 37264" name="adj1"/>
              <a:gd fmla="val 40051" name="adj2"/>
              <a:gd fmla="val 25000" name="adj3"/>
              <a:gd fmla="val 43750" name="adj4"/>
            </a:avLst>
          </a:prstGeom>
          <a:solidFill>
            <a:srgbClr val="467299"/>
          </a:solidFill>
          <a:ln cap="flat" cmpd="sng" w="25400">
            <a:solidFill>
              <a:srgbClr val="467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3" name="Shape 1933"/>
        <p:cNvGrpSpPr/>
        <p:nvPr/>
      </p:nvGrpSpPr>
      <p:grpSpPr>
        <a:xfrm>
          <a:off x="0" y="0"/>
          <a:ext cx="0" cy="0"/>
          <a:chOff x="0" y="0"/>
          <a:chExt cx="0" cy="0"/>
        </a:xfrm>
      </p:grpSpPr>
      <p:pic>
        <p:nvPicPr>
          <p:cNvPr id="1934" name="Google Shape;1934;p136"/>
          <p:cNvPicPr preferRelativeResize="0"/>
          <p:nvPr/>
        </p:nvPicPr>
        <p:blipFill rotWithShape="1">
          <a:blip r:embed="rId3">
            <a:alphaModFix/>
          </a:blip>
          <a:srcRect b="0" l="0" r="0" t="0"/>
          <a:stretch/>
        </p:blipFill>
        <p:spPr>
          <a:xfrm>
            <a:off x="3367479" y="5445223"/>
            <a:ext cx="2356119" cy="466405"/>
          </a:xfrm>
          <a:prstGeom prst="rect">
            <a:avLst/>
          </a:prstGeom>
          <a:noFill/>
          <a:ln>
            <a:noFill/>
          </a:ln>
        </p:spPr>
      </p:pic>
      <p:sp>
        <p:nvSpPr>
          <p:cNvPr id="1935" name="Google Shape;1935;p1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Jointures : </a:t>
            </a:r>
            <a:r>
              <a:rPr b="1" i="0" lang="fr-BE" sz="4000" u="none" cap="none" strike="noStrike">
                <a:solidFill>
                  <a:schemeClr val="dk1"/>
                </a:solidFill>
                <a:latin typeface="Calibri"/>
                <a:ea typeface="Calibri"/>
                <a:cs typeface="Calibri"/>
                <a:sym typeface="Calibri"/>
              </a:rPr>
              <a:t>INNER JOIN</a:t>
            </a:r>
            <a:endParaRPr b="1" i="0" sz="4000" u="none" cap="none" strike="noStrike">
              <a:solidFill>
                <a:schemeClr val="dk1"/>
              </a:solidFill>
              <a:latin typeface="Calibri"/>
              <a:ea typeface="Calibri"/>
              <a:cs typeface="Calibri"/>
              <a:sym typeface="Calibri"/>
            </a:endParaRPr>
          </a:p>
        </p:txBody>
      </p:sp>
      <p:sp>
        <p:nvSpPr>
          <p:cNvPr id="1936" name="Google Shape;1936;p1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937" name="Google Shape;1937;p1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938" name="Google Shape;1938;p136"/>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939" name="Google Shape;1939;p136"/>
          <p:cNvSpPr txBox="1"/>
          <p:nvPr/>
        </p:nvSpPr>
        <p:spPr>
          <a:xfrm>
            <a:off x="478160" y="1556792"/>
            <a:ext cx="8172000" cy="861774"/>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p:txBody>
      </p:sp>
      <p:sp>
        <p:nvSpPr>
          <p:cNvPr id="1940" name="Google Shape;1940;p136"/>
          <p:cNvSpPr txBox="1"/>
          <p:nvPr/>
        </p:nvSpPr>
        <p:spPr>
          <a:xfrm>
            <a:off x="457200" y="2708920"/>
            <a:ext cx="8229600" cy="64807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Le </a:t>
            </a:r>
            <a:r>
              <a:rPr b="1" i="1" lang="fr-BE" sz="1600" u="none" cap="none" strike="noStrike">
                <a:solidFill>
                  <a:schemeClr val="dk1"/>
                </a:solidFill>
                <a:latin typeface="Calibri"/>
                <a:ea typeface="Calibri"/>
                <a:cs typeface="Calibri"/>
                <a:sym typeface="Calibri"/>
              </a:rPr>
              <a:t>« INNER JOIN » </a:t>
            </a:r>
            <a:r>
              <a:rPr b="0" i="0" lang="fr-BE" sz="1600" u="none" cap="none" strike="noStrike">
                <a:solidFill>
                  <a:schemeClr val="dk1"/>
                </a:solidFill>
                <a:latin typeface="Calibri"/>
                <a:ea typeface="Calibri"/>
                <a:cs typeface="Calibri"/>
                <a:sym typeface="Calibri"/>
              </a:rPr>
              <a:t>compare les éléments des colonnes indiquées après le </a:t>
            </a:r>
            <a:r>
              <a:rPr b="1" i="1" lang="fr-BE" sz="1600" u="none" cap="none" strike="noStrike">
                <a:solidFill>
                  <a:schemeClr val="dk1"/>
                </a:solidFill>
                <a:latin typeface="Calibri"/>
                <a:ea typeface="Calibri"/>
                <a:cs typeface="Calibri"/>
                <a:sym typeface="Calibri"/>
              </a:rPr>
              <a:t>« ON » </a:t>
            </a:r>
            <a:r>
              <a:rPr b="0" i="0" lang="fr-BE" sz="1600" u="none" cap="none" strike="noStrike">
                <a:solidFill>
                  <a:schemeClr val="dk1"/>
                </a:solidFill>
                <a:latin typeface="Calibri"/>
                <a:ea typeface="Calibri"/>
                <a:cs typeface="Calibri"/>
                <a:sym typeface="Calibri"/>
              </a:rPr>
              <a:t>et affiche les informations demandées à chaque correspondance</a:t>
            </a:r>
            <a:r>
              <a:rPr b="0" i="0" lang="fr-BE" sz="1400" u="none" cap="none" strike="noStrike">
                <a:solidFill>
                  <a:schemeClr val="dk1"/>
                </a:solidFill>
                <a:latin typeface="Calibri"/>
                <a:ea typeface="Calibri"/>
                <a:cs typeface="Calibri"/>
                <a:sym typeface="Calibri"/>
              </a:rPr>
              <a:t> (mot-clé</a:t>
            </a:r>
            <a:r>
              <a:rPr b="1" i="1" lang="fr-BE" sz="1400" u="none" cap="none" strike="noStrike">
                <a:solidFill>
                  <a:schemeClr val="dk1"/>
                </a:solidFill>
                <a:latin typeface="Calibri"/>
                <a:ea typeface="Calibri"/>
                <a:cs typeface="Calibri"/>
                <a:sym typeface="Calibri"/>
              </a:rPr>
              <a:t> « INNER » </a:t>
            </a:r>
            <a:r>
              <a:rPr b="0" i="0" lang="fr-BE" sz="1400" u="none" cap="none" strike="noStrike">
                <a:solidFill>
                  <a:schemeClr val="dk1"/>
                </a:solidFill>
                <a:latin typeface="Calibri"/>
                <a:ea typeface="Calibri"/>
                <a:cs typeface="Calibri"/>
                <a:sym typeface="Calibri"/>
              </a:rPr>
              <a:t>facultatif </a:t>
            </a:r>
            <a:r>
              <a:rPr b="1" i="1" lang="fr-BE" sz="1400" u="none" cap="none" strike="noStrike">
                <a:solidFill>
                  <a:schemeClr val="dk1"/>
                </a:solidFill>
                <a:latin typeface="Calibri"/>
                <a:ea typeface="Calibri"/>
                <a:cs typeface="Calibri"/>
                <a:sym typeface="Calibri"/>
              </a:rPr>
              <a:t>sous SQL-Server</a:t>
            </a:r>
            <a:r>
              <a:rPr b="0" i="0" lang="fr-BE" sz="1400" u="none" cap="none" strike="noStrike">
                <a:solidFill>
                  <a:schemeClr val="dk1"/>
                </a:solidFill>
                <a:latin typeface="Calibri"/>
                <a:ea typeface="Calibri"/>
                <a:cs typeface="Calibri"/>
                <a:sym typeface="Calibri"/>
              </a:rPr>
              <a:t>)</a:t>
            </a:r>
            <a:endParaRPr b="1" i="1" sz="1400" u="none" cap="none" strike="noStrike">
              <a:solidFill>
                <a:schemeClr val="dk1"/>
              </a:solidFill>
              <a:latin typeface="Calibri"/>
              <a:ea typeface="Calibri"/>
              <a:cs typeface="Calibri"/>
              <a:sym typeface="Calibri"/>
            </a:endParaRPr>
          </a:p>
        </p:txBody>
      </p:sp>
      <p:sp>
        <p:nvSpPr>
          <p:cNvPr id="1941" name="Google Shape;1941;p136"/>
          <p:cNvSpPr txBox="1"/>
          <p:nvPr/>
        </p:nvSpPr>
        <p:spPr>
          <a:xfrm>
            <a:off x="899592" y="1641867"/>
            <a:ext cx="5832648"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SELECT </a:t>
            </a:r>
            <a:r>
              <a:rPr b="0" i="1"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FROM </a:t>
            </a:r>
            <a:r>
              <a:rPr b="0" i="1" lang="fr-BE" sz="1800" u="none" cap="none" strike="noStrike">
                <a:solidFill>
                  <a:schemeClr val="dk1"/>
                </a:solidFill>
                <a:latin typeface="Calibri"/>
                <a:ea typeface="Calibri"/>
                <a:cs typeface="Calibri"/>
                <a:sym typeface="Calibri"/>
              </a:rPr>
              <a:t>table1 T1</a:t>
            </a:r>
            <a:r>
              <a:rPr b="1" i="0" lang="fr-BE" sz="1800" u="none" cap="none" strike="noStrike">
                <a:solidFill>
                  <a:schemeClr val="dk1"/>
                </a:solidFill>
                <a:latin typeface="Calibri"/>
                <a:ea typeface="Calibri"/>
                <a:cs typeface="Calibri"/>
                <a:sym typeface="Calibri"/>
              </a:rPr>
              <a:t> JOIN </a:t>
            </a:r>
            <a:r>
              <a:rPr b="0" i="1" lang="fr-BE" sz="1800" u="none" cap="none" strike="noStrike">
                <a:solidFill>
                  <a:schemeClr val="dk1"/>
                </a:solidFill>
                <a:latin typeface="Calibri"/>
                <a:ea typeface="Calibri"/>
                <a:cs typeface="Calibri"/>
                <a:sym typeface="Calibri"/>
              </a:rPr>
              <a:t>table2 T2</a:t>
            </a:r>
            <a:r>
              <a:rPr b="1" i="0" lang="fr-BE" sz="1800" u="none" cap="none" strike="noStrike">
                <a:solidFill>
                  <a:schemeClr val="dk1"/>
                </a:solidFill>
                <a:latin typeface="Calibri"/>
                <a:ea typeface="Calibri"/>
                <a:cs typeface="Calibri"/>
                <a:sym typeface="Calibri"/>
              </a:rPr>
              <a:t> ON </a:t>
            </a:r>
            <a:r>
              <a:rPr b="0" i="1" lang="fr-BE" sz="1800" u="none" cap="none" strike="noStrike">
                <a:solidFill>
                  <a:schemeClr val="dk1"/>
                </a:solidFill>
                <a:latin typeface="Calibri"/>
                <a:ea typeface="Calibri"/>
                <a:cs typeface="Calibri"/>
                <a:sym typeface="Calibri"/>
              </a:rPr>
              <a:t>T1.col1 = T2.col1</a:t>
            </a:r>
            <a:endParaRPr b="0" i="0" sz="1400" u="none" cap="none" strike="noStrike">
              <a:solidFill>
                <a:srgbClr val="000000"/>
              </a:solidFill>
              <a:latin typeface="Arial"/>
              <a:ea typeface="Arial"/>
              <a:cs typeface="Arial"/>
              <a:sym typeface="Arial"/>
            </a:endParaRPr>
          </a:p>
        </p:txBody>
      </p:sp>
      <p:pic>
        <p:nvPicPr>
          <p:cNvPr id="1942" name="Google Shape;1942;p136"/>
          <p:cNvPicPr preferRelativeResize="0"/>
          <p:nvPr/>
        </p:nvPicPr>
        <p:blipFill rotWithShape="1">
          <a:blip r:embed="rId4">
            <a:alphaModFix/>
          </a:blip>
          <a:srcRect b="0" l="0" r="0" t="0"/>
          <a:stretch/>
        </p:blipFill>
        <p:spPr>
          <a:xfrm>
            <a:off x="1547664" y="3742506"/>
            <a:ext cx="1137702" cy="871038"/>
          </a:xfrm>
          <a:prstGeom prst="rect">
            <a:avLst/>
          </a:prstGeom>
          <a:noFill/>
          <a:ln>
            <a:noFill/>
          </a:ln>
        </p:spPr>
      </p:pic>
      <p:sp>
        <p:nvSpPr>
          <p:cNvPr id="1943" name="Google Shape;1943;p136"/>
          <p:cNvSpPr/>
          <p:nvPr/>
        </p:nvSpPr>
        <p:spPr>
          <a:xfrm>
            <a:off x="1547664" y="3742507"/>
            <a:ext cx="1138157" cy="871037"/>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944" name="Google Shape;1944;p136"/>
          <p:cNvPicPr preferRelativeResize="0"/>
          <p:nvPr/>
        </p:nvPicPr>
        <p:blipFill rotWithShape="1">
          <a:blip r:embed="rId5">
            <a:alphaModFix/>
          </a:blip>
          <a:srcRect b="0" l="0" r="0" t="0"/>
          <a:stretch/>
        </p:blipFill>
        <p:spPr>
          <a:xfrm>
            <a:off x="6386171" y="3891493"/>
            <a:ext cx="1138043" cy="620751"/>
          </a:xfrm>
          <a:prstGeom prst="rect">
            <a:avLst/>
          </a:prstGeom>
          <a:noFill/>
          <a:ln>
            <a:noFill/>
          </a:ln>
        </p:spPr>
      </p:pic>
      <p:sp>
        <p:nvSpPr>
          <p:cNvPr id="1945" name="Google Shape;1945;p136"/>
          <p:cNvSpPr/>
          <p:nvPr/>
        </p:nvSpPr>
        <p:spPr>
          <a:xfrm>
            <a:off x="6386171" y="3891493"/>
            <a:ext cx="1138157" cy="620813"/>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46" name="Google Shape;1946;p136"/>
          <p:cNvSpPr/>
          <p:nvPr/>
        </p:nvSpPr>
        <p:spPr>
          <a:xfrm>
            <a:off x="3367479" y="5437917"/>
            <a:ext cx="2356649" cy="473852"/>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47" name="Google Shape;1947;p136"/>
          <p:cNvSpPr/>
          <p:nvPr/>
        </p:nvSpPr>
        <p:spPr>
          <a:xfrm rot="10800000">
            <a:off x="5940152" y="4933861"/>
            <a:ext cx="1224136" cy="1224136"/>
          </a:xfrm>
          <a:prstGeom prst="bentArrow">
            <a:avLst>
              <a:gd fmla="val 37264" name="adj1"/>
              <a:gd fmla="val 40051" name="adj2"/>
              <a:gd fmla="val 25000" name="adj3"/>
              <a:gd fmla="val 43750" name="adj4"/>
            </a:avLst>
          </a:prstGeom>
          <a:solidFill>
            <a:srgbClr val="406280"/>
          </a:solidFill>
          <a:ln cap="flat" cmpd="sng" w="25400">
            <a:solidFill>
              <a:srgbClr val="4062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48" name="Google Shape;1948;p136"/>
          <p:cNvSpPr/>
          <p:nvPr/>
        </p:nvSpPr>
        <p:spPr>
          <a:xfrm rot="10800000">
            <a:off x="1907704" y="4941168"/>
            <a:ext cx="1224136" cy="1224136"/>
          </a:xfrm>
          <a:prstGeom prst="bentArrow">
            <a:avLst>
              <a:gd fmla="val 37264" name="adj1"/>
              <a:gd fmla="val 40051" name="adj2"/>
              <a:gd fmla="val 25000" name="adj3"/>
              <a:gd fmla="val 43750" name="adj4"/>
            </a:avLst>
          </a:prstGeom>
          <a:solidFill>
            <a:srgbClr val="467299"/>
          </a:solidFill>
          <a:ln cap="flat" cmpd="sng" w="25400">
            <a:solidFill>
              <a:srgbClr val="467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inner_join" id="1949" name="Google Shape;1949;p136"/>
          <p:cNvPicPr preferRelativeResize="0"/>
          <p:nvPr/>
        </p:nvPicPr>
        <p:blipFill rotWithShape="1">
          <a:blip r:embed="rId6">
            <a:alphaModFix/>
          </a:blip>
          <a:srcRect b="0" l="0" r="0" t="0"/>
          <a:stretch/>
        </p:blipFill>
        <p:spPr>
          <a:xfrm>
            <a:off x="3530951" y="3608267"/>
            <a:ext cx="2047966" cy="1285852"/>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3" name="Shape 1953"/>
        <p:cNvGrpSpPr/>
        <p:nvPr/>
      </p:nvGrpSpPr>
      <p:grpSpPr>
        <a:xfrm>
          <a:off x="0" y="0"/>
          <a:ext cx="0" cy="0"/>
          <a:chOff x="0" y="0"/>
          <a:chExt cx="0" cy="0"/>
        </a:xfrm>
      </p:grpSpPr>
      <p:sp>
        <p:nvSpPr>
          <p:cNvPr id="1954" name="Google Shape;1954;p1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Jointures : INNER JOIN</a:t>
            </a:r>
            <a:endParaRPr/>
          </a:p>
        </p:txBody>
      </p:sp>
      <p:sp>
        <p:nvSpPr>
          <p:cNvPr id="1955" name="Google Shape;1955;p1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956" name="Google Shape;1956;p1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957" name="Google Shape;1957;p137"/>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958" name="Google Shape;1958;p137"/>
          <p:cNvSpPr/>
          <p:nvPr/>
        </p:nvSpPr>
        <p:spPr>
          <a:xfrm>
            <a:off x="478160" y="1556790"/>
            <a:ext cx="8172000" cy="1080122"/>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59" name="Google Shape;1959;p137"/>
          <p:cNvSpPr/>
          <p:nvPr/>
        </p:nvSpPr>
        <p:spPr>
          <a:xfrm>
            <a:off x="1911870" y="3112146"/>
            <a:ext cx="2300090" cy="1275680"/>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60" name="Google Shape;1960;p137"/>
          <p:cNvSpPr/>
          <p:nvPr/>
        </p:nvSpPr>
        <p:spPr>
          <a:xfrm>
            <a:off x="1911870" y="4840337"/>
            <a:ext cx="2300090" cy="1304380"/>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61" name="Google Shape;1961;p137"/>
          <p:cNvSpPr/>
          <p:nvPr/>
        </p:nvSpPr>
        <p:spPr>
          <a:xfrm>
            <a:off x="5039033" y="4000876"/>
            <a:ext cx="3019880" cy="1266824"/>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962" name="Google Shape;1962;p137"/>
          <p:cNvCxnSpPr/>
          <p:nvPr/>
        </p:nvCxnSpPr>
        <p:spPr>
          <a:xfrm rot="10800000">
            <a:off x="3856086" y="4624313"/>
            <a:ext cx="0" cy="216024"/>
          </a:xfrm>
          <a:prstGeom prst="straightConnector1">
            <a:avLst/>
          </a:prstGeom>
          <a:noFill/>
          <a:ln cap="flat" cmpd="sng" w="28575">
            <a:solidFill>
              <a:srgbClr val="C00000"/>
            </a:solidFill>
            <a:prstDash val="solid"/>
            <a:round/>
            <a:headEnd len="sm" w="sm" type="none"/>
            <a:tailEnd len="sm" w="sm" type="none"/>
          </a:ln>
        </p:spPr>
      </p:cxnSp>
      <p:cxnSp>
        <p:nvCxnSpPr>
          <p:cNvPr id="1963" name="Google Shape;1963;p137"/>
          <p:cNvCxnSpPr/>
          <p:nvPr/>
        </p:nvCxnSpPr>
        <p:spPr>
          <a:xfrm rot="10800000">
            <a:off x="2199902" y="4624313"/>
            <a:ext cx="1656184" cy="0"/>
          </a:xfrm>
          <a:prstGeom prst="straightConnector1">
            <a:avLst/>
          </a:prstGeom>
          <a:noFill/>
          <a:ln cap="flat" cmpd="sng" w="28575">
            <a:solidFill>
              <a:srgbClr val="C00000"/>
            </a:solidFill>
            <a:prstDash val="solid"/>
            <a:round/>
            <a:headEnd len="sm" w="sm" type="none"/>
            <a:tailEnd len="sm" w="sm" type="none"/>
          </a:ln>
        </p:spPr>
      </p:cxnSp>
      <p:cxnSp>
        <p:nvCxnSpPr>
          <p:cNvPr id="1964" name="Google Shape;1964;p137"/>
          <p:cNvCxnSpPr/>
          <p:nvPr/>
        </p:nvCxnSpPr>
        <p:spPr>
          <a:xfrm rot="10800000">
            <a:off x="2199902" y="4387825"/>
            <a:ext cx="0" cy="236488"/>
          </a:xfrm>
          <a:prstGeom prst="straightConnector1">
            <a:avLst/>
          </a:prstGeom>
          <a:noFill/>
          <a:ln cap="flat" cmpd="sng" w="28575">
            <a:solidFill>
              <a:srgbClr val="C00000"/>
            </a:solidFill>
            <a:prstDash val="solid"/>
            <a:round/>
            <a:headEnd len="sm" w="sm" type="none"/>
            <a:tailEnd len="med" w="med" type="stealth"/>
          </a:ln>
        </p:spPr>
      </p:cxnSp>
      <p:sp>
        <p:nvSpPr>
          <p:cNvPr id="1965" name="Google Shape;1965;p137"/>
          <p:cNvSpPr txBox="1"/>
          <p:nvPr/>
        </p:nvSpPr>
        <p:spPr>
          <a:xfrm>
            <a:off x="646559" y="3245967"/>
            <a:ext cx="1099853"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Table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 SECTION »</a:t>
            </a:r>
            <a:endParaRPr b="0" i="0" sz="1400" u="none" cap="none" strike="noStrike">
              <a:solidFill>
                <a:srgbClr val="000000"/>
              </a:solidFill>
              <a:latin typeface="Arial"/>
              <a:ea typeface="Arial"/>
              <a:cs typeface="Arial"/>
              <a:sym typeface="Arial"/>
            </a:endParaRPr>
          </a:p>
        </p:txBody>
      </p:sp>
      <p:sp>
        <p:nvSpPr>
          <p:cNvPr id="1966" name="Google Shape;1966;p137"/>
          <p:cNvSpPr txBox="1"/>
          <p:nvPr/>
        </p:nvSpPr>
        <p:spPr>
          <a:xfrm>
            <a:off x="528805" y="4996114"/>
            <a:ext cx="1335366"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Table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 PROFESSOR »</a:t>
            </a:r>
            <a:endParaRPr b="0" i="0" sz="1400" u="none" cap="none" strike="noStrike">
              <a:solidFill>
                <a:srgbClr val="000000"/>
              </a:solidFill>
              <a:latin typeface="Arial"/>
              <a:ea typeface="Arial"/>
              <a:cs typeface="Arial"/>
              <a:sym typeface="Arial"/>
            </a:endParaRPr>
          </a:p>
        </p:txBody>
      </p:sp>
      <p:sp>
        <p:nvSpPr>
          <p:cNvPr id="1967" name="Google Shape;1967;p137"/>
          <p:cNvSpPr txBox="1"/>
          <p:nvPr/>
        </p:nvSpPr>
        <p:spPr>
          <a:xfrm>
            <a:off x="5039033" y="5411717"/>
            <a:ext cx="2300090" cy="2880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Arial"/>
              <a:buNone/>
            </a:pPr>
            <a:r>
              <a:rPr b="0" i="1" lang="fr-BE" sz="1300" u="none" cap="none" strike="noStrike">
                <a:solidFill>
                  <a:schemeClr val="dk1"/>
                </a:solidFill>
                <a:latin typeface="Calibri"/>
                <a:ea typeface="Calibri"/>
                <a:cs typeface="Calibri"/>
                <a:sym typeface="Calibri"/>
              </a:rPr>
              <a:t>Résultat de la jointure</a:t>
            </a:r>
            <a:endParaRPr b="1" i="1" sz="1300" u="none" cap="none" strike="noStrike">
              <a:solidFill>
                <a:schemeClr val="dk1"/>
              </a:solidFill>
              <a:latin typeface="Calibri"/>
              <a:ea typeface="Calibri"/>
              <a:cs typeface="Calibri"/>
              <a:sym typeface="Calibri"/>
            </a:endParaRPr>
          </a:p>
        </p:txBody>
      </p:sp>
      <p:pic>
        <p:nvPicPr>
          <p:cNvPr id="1968" name="Google Shape;1968;p137"/>
          <p:cNvPicPr preferRelativeResize="0"/>
          <p:nvPr/>
        </p:nvPicPr>
        <p:blipFill rotWithShape="1">
          <a:blip r:embed="rId3">
            <a:alphaModFix/>
          </a:blip>
          <a:srcRect b="0" l="0" r="0" t="0"/>
          <a:stretch/>
        </p:blipFill>
        <p:spPr>
          <a:xfrm>
            <a:off x="1978716" y="3150866"/>
            <a:ext cx="2191807" cy="1190278"/>
          </a:xfrm>
          <a:prstGeom prst="rect">
            <a:avLst/>
          </a:prstGeom>
          <a:noFill/>
          <a:ln>
            <a:noFill/>
          </a:ln>
        </p:spPr>
      </p:pic>
      <p:sp>
        <p:nvSpPr>
          <p:cNvPr id="1969" name="Google Shape;1969;p137"/>
          <p:cNvSpPr txBox="1"/>
          <p:nvPr/>
        </p:nvSpPr>
        <p:spPr>
          <a:xfrm>
            <a:off x="5004048" y="3356992"/>
            <a:ext cx="3813416"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fr-BE" sz="1200" u="none" cap="none" strike="noStrike">
                <a:solidFill>
                  <a:srgbClr val="C00000"/>
                </a:solidFill>
                <a:latin typeface="Calibri"/>
                <a:ea typeface="Calibri"/>
                <a:cs typeface="Calibri"/>
                <a:sym typeface="Calibri"/>
              </a:rPr>
              <a:t>Aucun professeur n’appartient aux sections 1010 et 1320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fr-BE" sz="1200" u="none" cap="none" strike="noStrike">
                <a:solidFill>
                  <a:srgbClr val="C00000"/>
                </a:solidFill>
                <a:latin typeface="Calibri"/>
                <a:ea typeface="Calibri"/>
                <a:cs typeface="Calibri"/>
                <a:sym typeface="Calibri"/>
              </a:rPr>
              <a:t>2 professeurs font partie des sections 1020 et 1310</a:t>
            </a:r>
            <a:endParaRPr b="0" i="0" sz="1400" u="none" cap="none" strike="noStrike">
              <a:solidFill>
                <a:srgbClr val="000000"/>
              </a:solidFill>
              <a:latin typeface="Arial"/>
              <a:ea typeface="Arial"/>
              <a:cs typeface="Arial"/>
              <a:sym typeface="Arial"/>
            </a:endParaRPr>
          </a:p>
        </p:txBody>
      </p:sp>
      <p:cxnSp>
        <p:nvCxnSpPr>
          <p:cNvPr id="1970" name="Google Shape;1970;p137"/>
          <p:cNvCxnSpPr/>
          <p:nvPr/>
        </p:nvCxnSpPr>
        <p:spPr>
          <a:xfrm>
            <a:off x="5357883" y="3818657"/>
            <a:ext cx="0" cy="294808"/>
          </a:xfrm>
          <a:prstGeom prst="straightConnector1">
            <a:avLst/>
          </a:prstGeom>
          <a:noFill/>
          <a:ln cap="flat" cmpd="sng" w="28575">
            <a:solidFill>
              <a:srgbClr val="C00000"/>
            </a:solidFill>
            <a:prstDash val="solid"/>
            <a:round/>
            <a:headEnd len="sm" w="sm" type="none"/>
            <a:tailEnd len="med" w="med" type="stealth"/>
          </a:ln>
        </p:spPr>
      </p:cxnSp>
      <p:cxnSp>
        <p:nvCxnSpPr>
          <p:cNvPr id="1971" name="Google Shape;1971;p137"/>
          <p:cNvCxnSpPr/>
          <p:nvPr/>
        </p:nvCxnSpPr>
        <p:spPr>
          <a:xfrm rot="10800000">
            <a:off x="1978717" y="3369371"/>
            <a:ext cx="2098554" cy="0"/>
          </a:xfrm>
          <a:prstGeom prst="straightConnector1">
            <a:avLst/>
          </a:prstGeom>
          <a:noFill/>
          <a:ln cap="flat" cmpd="sng" w="28575">
            <a:solidFill>
              <a:srgbClr val="C00000"/>
            </a:solidFill>
            <a:prstDash val="solid"/>
            <a:round/>
            <a:headEnd len="sm" w="sm" type="none"/>
            <a:tailEnd len="sm" w="sm" type="none"/>
          </a:ln>
        </p:spPr>
      </p:cxnSp>
      <p:cxnSp>
        <p:nvCxnSpPr>
          <p:cNvPr id="1972" name="Google Shape;1972;p137"/>
          <p:cNvCxnSpPr/>
          <p:nvPr/>
        </p:nvCxnSpPr>
        <p:spPr>
          <a:xfrm rot="10800000">
            <a:off x="2003101" y="4268712"/>
            <a:ext cx="2098554" cy="0"/>
          </a:xfrm>
          <a:prstGeom prst="straightConnector1">
            <a:avLst/>
          </a:prstGeom>
          <a:noFill/>
          <a:ln cap="flat" cmpd="sng" w="28575">
            <a:solidFill>
              <a:srgbClr val="C00000"/>
            </a:solidFill>
            <a:prstDash val="solid"/>
            <a:round/>
            <a:headEnd len="sm" w="sm" type="none"/>
            <a:tailEnd len="sm" w="sm" type="none"/>
          </a:ln>
        </p:spPr>
      </p:cxnSp>
      <p:sp>
        <p:nvSpPr>
          <p:cNvPr id="1973" name="Google Shape;1973;p137"/>
          <p:cNvSpPr/>
          <p:nvPr/>
        </p:nvSpPr>
        <p:spPr>
          <a:xfrm>
            <a:off x="646558" y="1596193"/>
            <a:ext cx="7887841"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a:t>
            </a:r>
            <a:r>
              <a:rPr b="0" i="0" lang="fr-BE" sz="1800" u="none" cap="none" strike="noStrike">
                <a:solidFill>
                  <a:srgbClr val="000000"/>
                </a:solidFill>
                <a:latin typeface="Consolas"/>
                <a:ea typeface="Consolas"/>
                <a:cs typeface="Consolas"/>
                <a:sym typeface="Consolas"/>
              </a:rPr>
              <a:t> s.</a:t>
            </a:r>
            <a:r>
              <a:rPr b="0" i="0" lang="fr-BE" sz="1800" u="none" cap="none" strike="noStrike">
                <a:solidFill>
                  <a:srgbClr val="0070C0"/>
                </a:solidFill>
                <a:latin typeface="Consolas"/>
                <a:ea typeface="Consolas"/>
                <a:cs typeface="Consolas"/>
                <a:sym typeface="Consolas"/>
              </a:rPr>
              <a:t>section_id</a:t>
            </a:r>
            <a:r>
              <a:rPr b="0" i="0" lang="fr-BE" sz="1800" u="none" cap="none" strike="noStrike">
                <a:solidFill>
                  <a:srgbClr val="000000"/>
                </a:solidFill>
                <a:latin typeface="Consolas"/>
                <a:ea typeface="Consolas"/>
                <a:cs typeface="Consolas"/>
                <a:sym typeface="Consolas"/>
              </a:rPr>
              <a:t>, s.</a:t>
            </a:r>
            <a:r>
              <a:rPr b="0" i="0" lang="fr-BE" sz="1800" u="none" cap="none" strike="noStrike">
                <a:solidFill>
                  <a:srgbClr val="0070C0"/>
                </a:solidFill>
                <a:latin typeface="Consolas"/>
                <a:ea typeface="Consolas"/>
                <a:cs typeface="Consolas"/>
                <a:sym typeface="Consolas"/>
              </a:rPr>
              <a:t>section_name</a:t>
            </a:r>
            <a:r>
              <a:rPr b="0" i="0" lang="fr-BE" sz="1800" u="none" cap="none" strike="noStrike">
                <a:solidFill>
                  <a:srgbClr val="000000"/>
                </a:solidFill>
                <a:latin typeface="Consolas"/>
                <a:ea typeface="Consolas"/>
                <a:cs typeface="Consolas"/>
                <a:sym typeface="Consolas"/>
              </a:rPr>
              <a:t>, p.</a:t>
            </a:r>
            <a:r>
              <a:rPr b="0" i="0" lang="fr-BE" sz="1800" u="none" cap="none" strike="noStrike">
                <a:solidFill>
                  <a:srgbClr val="0070C0"/>
                </a:solidFill>
                <a:latin typeface="Consolas"/>
                <a:ea typeface="Consolas"/>
                <a:cs typeface="Consolas"/>
                <a:sym typeface="Consolas"/>
              </a:rPr>
              <a:t>professor_name</a:t>
            </a:r>
            <a:endParaRPr b="0" i="0" sz="1800" u="none" cap="none" strike="noStrike">
              <a:solidFill>
                <a:srgbClr val="0070C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a:t>
            </a:r>
            <a:r>
              <a:rPr b="0" i="0" lang="fr-BE" sz="1800" u="none" cap="none" strike="noStrike">
                <a:solidFill>
                  <a:srgbClr val="000000"/>
                </a:solidFill>
                <a:latin typeface="Consolas"/>
                <a:ea typeface="Consolas"/>
                <a:cs typeface="Consolas"/>
                <a:sym typeface="Consolas"/>
              </a:rPr>
              <a:t> section s  </a:t>
            </a:r>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JOIN</a:t>
            </a:r>
            <a:r>
              <a:rPr b="0" i="0" lang="fr-BE" sz="1800" u="none" cap="none" strike="noStrike">
                <a:solidFill>
                  <a:srgbClr val="000000"/>
                </a:solidFill>
                <a:latin typeface="Consolas"/>
                <a:ea typeface="Consolas"/>
                <a:cs typeface="Consolas"/>
                <a:sym typeface="Consolas"/>
              </a:rPr>
              <a:t> professor p </a:t>
            </a:r>
            <a:r>
              <a:rPr b="0" i="0" lang="fr-BE" sz="1800" u="none" cap="none" strike="noStrike">
                <a:solidFill>
                  <a:srgbClr val="CC0099"/>
                </a:solidFill>
                <a:latin typeface="Consolas"/>
                <a:ea typeface="Consolas"/>
                <a:cs typeface="Consolas"/>
                <a:sym typeface="Consolas"/>
              </a:rPr>
              <a:t>ON</a:t>
            </a:r>
            <a:r>
              <a:rPr b="0" i="0" lang="fr-BE" sz="1800" u="none" cap="none" strike="noStrike">
                <a:solidFill>
                  <a:srgbClr val="000000"/>
                </a:solidFill>
                <a:latin typeface="Consolas"/>
                <a:ea typeface="Consolas"/>
                <a:cs typeface="Consolas"/>
                <a:sym typeface="Consolas"/>
              </a:rPr>
              <a:t> s.</a:t>
            </a:r>
            <a:r>
              <a:rPr b="0" i="0" lang="fr-BE" sz="1800" u="none" cap="none" strike="noStrike">
                <a:solidFill>
                  <a:srgbClr val="0070C0"/>
                </a:solidFill>
                <a:latin typeface="Consolas"/>
                <a:ea typeface="Consolas"/>
                <a:cs typeface="Consolas"/>
                <a:sym typeface="Consolas"/>
              </a:rPr>
              <a:t>section_id </a:t>
            </a:r>
            <a:r>
              <a:rPr b="0" i="0" lang="fr-BE" sz="1800" u="none" cap="none" strike="noStrike">
                <a:solidFill>
                  <a:srgbClr val="000000"/>
                </a:solidFill>
                <a:latin typeface="Consolas"/>
                <a:ea typeface="Consolas"/>
                <a:cs typeface="Consolas"/>
                <a:sym typeface="Consolas"/>
              </a:rPr>
              <a:t>= p.</a:t>
            </a:r>
            <a:r>
              <a:rPr b="0" i="0" lang="fr-BE" sz="1800" u="none" cap="none" strike="noStrike">
                <a:solidFill>
                  <a:srgbClr val="0070C0"/>
                </a:solidFill>
                <a:latin typeface="Consolas"/>
                <a:ea typeface="Consolas"/>
                <a:cs typeface="Consolas"/>
                <a:sym typeface="Consolas"/>
              </a:rPr>
              <a:t>section_id</a:t>
            </a:r>
            <a:endParaRPr b="0" i="0" sz="1800" u="none" cap="none" strike="noStrike">
              <a:solidFill>
                <a:srgbClr val="0070C0"/>
              </a:solidFill>
              <a:latin typeface="Consolas"/>
              <a:ea typeface="Consolas"/>
              <a:cs typeface="Consolas"/>
              <a:sym typeface="Consolas"/>
            </a:endParaRPr>
          </a:p>
        </p:txBody>
      </p:sp>
      <p:pic>
        <p:nvPicPr>
          <p:cNvPr id="1974" name="Google Shape;1974;p137"/>
          <p:cNvPicPr preferRelativeResize="0"/>
          <p:nvPr/>
        </p:nvPicPr>
        <p:blipFill rotWithShape="1">
          <a:blip r:embed="rId4">
            <a:alphaModFix/>
          </a:blip>
          <a:srcRect b="0" l="0" r="0" t="0"/>
          <a:stretch/>
        </p:blipFill>
        <p:spPr>
          <a:xfrm>
            <a:off x="5135957" y="4067914"/>
            <a:ext cx="2834485" cy="1112797"/>
          </a:xfrm>
          <a:prstGeom prst="rect">
            <a:avLst/>
          </a:prstGeom>
          <a:noFill/>
          <a:ln>
            <a:noFill/>
          </a:ln>
        </p:spPr>
      </p:pic>
      <p:pic>
        <p:nvPicPr>
          <p:cNvPr id="1975" name="Google Shape;1975;p137"/>
          <p:cNvPicPr preferRelativeResize="0"/>
          <p:nvPr/>
        </p:nvPicPr>
        <p:blipFill rotWithShape="1">
          <a:blip r:embed="rId5">
            <a:alphaModFix/>
          </a:blip>
          <a:srcRect b="0" l="0" r="0" t="0"/>
          <a:stretch/>
        </p:blipFill>
        <p:spPr>
          <a:xfrm>
            <a:off x="1977567" y="4925315"/>
            <a:ext cx="2139102" cy="1121918"/>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sp>
        <p:nvSpPr>
          <p:cNvPr id="1980" name="Google Shape;1980;p1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Jointures : INNER JOIN</a:t>
            </a:r>
            <a:endParaRPr/>
          </a:p>
        </p:txBody>
      </p:sp>
      <p:sp>
        <p:nvSpPr>
          <p:cNvPr id="1981" name="Google Shape;1981;p1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982" name="Google Shape;1982;p1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983" name="Google Shape;1983;p138"/>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984" name="Google Shape;1984;p138"/>
          <p:cNvSpPr/>
          <p:nvPr/>
        </p:nvSpPr>
        <p:spPr>
          <a:xfrm>
            <a:off x="478160" y="1556790"/>
            <a:ext cx="8172000" cy="1080122"/>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85" name="Google Shape;1985;p138"/>
          <p:cNvSpPr/>
          <p:nvPr/>
        </p:nvSpPr>
        <p:spPr>
          <a:xfrm>
            <a:off x="467544" y="3356990"/>
            <a:ext cx="8172000" cy="1080122"/>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86" name="Google Shape;1986;p138"/>
          <p:cNvSpPr txBox="1"/>
          <p:nvPr/>
        </p:nvSpPr>
        <p:spPr>
          <a:xfrm>
            <a:off x="457200" y="4941168"/>
            <a:ext cx="8229600" cy="5760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sng" cap="none" strike="noStrike">
                <a:solidFill>
                  <a:schemeClr val="dk1"/>
                </a:solidFill>
                <a:latin typeface="Calibri"/>
                <a:ea typeface="Calibri"/>
                <a:cs typeface="Calibri"/>
                <a:sym typeface="Calibri"/>
              </a:rPr>
              <a:t>Sans faire précéder la colonne </a:t>
            </a:r>
            <a:r>
              <a:rPr b="1" i="1" lang="fr-BE" sz="1600" u="sng" cap="none" strike="noStrike">
                <a:solidFill>
                  <a:schemeClr val="dk1"/>
                </a:solidFill>
                <a:latin typeface="Calibri"/>
                <a:ea typeface="Calibri"/>
                <a:cs typeface="Calibri"/>
                <a:sym typeface="Calibri"/>
              </a:rPr>
              <a:t>« section_id » </a:t>
            </a:r>
            <a:r>
              <a:rPr b="0" i="0" lang="fr-BE" sz="1600" u="sng" cap="none" strike="noStrike">
                <a:solidFill>
                  <a:schemeClr val="dk1"/>
                </a:solidFill>
                <a:latin typeface="Calibri"/>
                <a:ea typeface="Calibri"/>
                <a:cs typeface="Calibri"/>
                <a:sym typeface="Calibri"/>
              </a:rPr>
              <a:t>de l’alias de l’une ou l’autre table, le système produit l’erreur suivante  :</a:t>
            </a:r>
            <a:endParaRPr b="0" i="0" sz="1400" u="none" cap="none" strike="noStrike">
              <a:solidFill>
                <a:srgbClr val="000000"/>
              </a:solidFill>
              <a:latin typeface="Arial"/>
              <a:ea typeface="Arial"/>
              <a:cs typeface="Arial"/>
              <a:sym typeface="Arial"/>
            </a:endParaRPr>
          </a:p>
        </p:txBody>
      </p:sp>
      <p:sp>
        <p:nvSpPr>
          <p:cNvPr id="1987" name="Google Shape;1987;p138"/>
          <p:cNvSpPr/>
          <p:nvPr/>
        </p:nvSpPr>
        <p:spPr>
          <a:xfrm>
            <a:off x="4139952" y="2661738"/>
            <a:ext cx="864096" cy="695254"/>
          </a:xfrm>
          <a:prstGeom prst="mathEqual">
            <a:avLst>
              <a:gd fmla="val 23520" name="adj1"/>
              <a:gd fmla="val 11760" name="adj2"/>
            </a:avLst>
          </a:prstGeom>
          <a:solidFill>
            <a:srgbClr val="C00000"/>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88" name="Google Shape;1988;p138"/>
          <p:cNvSpPr/>
          <p:nvPr/>
        </p:nvSpPr>
        <p:spPr>
          <a:xfrm>
            <a:off x="7193280" y="274638"/>
            <a:ext cx="1493520" cy="778096"/>
          </a:xfrm>
          <a:prstGeom prst="wave">
            <a:avLst>
              <a:gd fmla="val 12500" name="adj1"/>
              <a:gd fmla="val 0" name="adj2"/>
            </a:avLst>
          </a:prstGeom>
          <a:solidFill>
            <a:schemeClr val="accent1"/>
          </a:solid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BE" sz="1400" u="none" cap="none" strike="noStrike">
                <a:solidFill>
                  <a:schemeClr val="lt1"/>
                </a:solidFill>
                <a:latin typeface="Arial"/>
                <a:ea typeface="Arial"/>
                <a:cs typeface="Arial"/>
                <a:sym typeface="Arial"/>
              </a:rPr>
              <a:t>Equivalence</a:t>
            </a:r>
            <a:endParaRPr/>
          </a:p>
        </p:txBody>
      </p:sp>
      <p:sp>
        <p:nvSpPr>
          <p:cNvPr id="1989" name="Google Shape;1989;p138"/>
          <p:cNvSpPr/>
          <p:nvPr/>
        </p:nvSpPr>
        <p:spPr>
          <a:xfrm>
            <a:off x="751703" y="3438355"/>
            <a:ext cx="7887841"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a:t>
            </a:r>
            <a:r>
              <a:rPr b="0" i="0" lang="fr-BE" sz="1800" u="none" cap="none" strike="noStrike">
                <a:solidFill>
                  <a:srgbClr val="000000"/>
                </a:solidFill>
                <a:latin typeface="Consolas"/>
                <a:ea typeface="Consolas"/>
                <a:cs typeface="Consolas"/>
                <a:sym typeface="Consolas"/>
              </a:rPr>
              <a:t> s.</a:t>
            </a:r>
            <a:r>
              <a:rPr b="0" i="0" lang="fr-BE" sz="1800" u="none" cap="none" strike="noStrike">
                <a:solidFill>
                  <a:srgbClr val="0070C0"/>
                </a:solidFill>
                <a:latin typeface="Consolas"/>
                <a:ea typeface="Consolas"/>
                <a:cs typeface="Consolas"/>
                <a:sym typeface="Consolas"/>
              </a:rPr>
              <a:t>section_id</a:t>
            </a:r>
            <a:r>
              <a:rPr b="0" i="0" lang="fr-BE" sz="1800" u="none" cap="none" strike="noStrike">
                <a:solidFill>
                  <a:srgbClr val="000000"/>
                </a:solidFill>
                <a:latin typeface="Consolas"/>
                <a:ea typeface="Consolas"/>
                <a:cs typeface="Consolas"/>
                <a:sym typeface="Consolas"/>
              </a:rPr>
              <a:t>, s.</a:t>
            </a:r>
            <a:r>
              <a:rPr b="0" i="0" lang="fr-BE" sz="1800" u="none" cap="none" strike="noStrike">
                <a:solidFill>
                  <a:srgbClr val="0070C0"/>
                </a:solidFill>
                <a:latin typeface="Consolas"/>
                <a:ea typeface="Consolas"/>
                <a:cs typeface="Consolas"/>
                <a:sym typeface="Consolas"/>
              </a:rPr>
              <a:t>section_name</a:t>
            </a:r>
            <a:r>
              <a:rPr b="0" i="0" lang="fr-BE" sz="1800" u="none" cap="none" strike="noStrike">
                <a:solidFill>
                  <a:srgbClr val="000000"/>
                </a:solidFill>
                <a:latin typeface="Consolas"/>
                <a:ea typeface="Consolas"/>
                <a:cs typeface="Consolas"/>
                <a:sym typeface="Consolas"/>
              </a:rPr>
              <a:t>, p.</a:t>
            </a:r>
            <a:r>
              <a:rPr b="0" i="0" lang="fr-BE" sz="1800" u="none" cap="none" strike="noStrike">
                <a:solidFill>
                  <a:srgbClr val="0070C0"/>
                </a:solidFill>
                <a:latin typeface="Consolas"/>
                <a:ea typeface="Consolas"/>
                <a:cs typeface="Consolas"/>
                <a:sym typeface="Consolas"/>
              </a:rPr>
              <a:t>professor_name</a:t>
            </a:r>
            <a:endParaRPr b="0" i="0" sz="1800" u="none" cap="none" strike="noStrike">
              <a:solidFill>
                <a:srgbClr val="0070C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a:t>
            </a:r>
            <a:r>
              <a:rPr b="0" i="0" lang="fr-BE" sz="1800" u="none" cap="none" strike="noStrike">
                <a:solidFill>
                  <a:srgbClr val="000000"/>
                </a:solidFill>
                <a:latin typeface="Consolas"/>
                <a:ea typeface="Consolas"/>
                <a:cs typeface="Consolas"/>
                <a:sym typeface="Consolas"/>
              </a:rPr>
              <a:t> section s  </a:t>
            </a:r>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JOIN</a:t>
            </a:r>
            <a:r>
              <a:rPr b="0" i="0" lang="fr-BE" sz="1800" u="none" cap="none" strike="noStrike">
                <a:solidFill>
                  <a:srgbClr val="000000"/>
                </a:solidFill>
                <a:latin typeface="Consolas"/>
                <a:ea typeface="Consolas"/>
                <a:cs typeface="Consolas"/>
                <a:sym typeface="Consolas"/>
              </a:rPr>
              <a:t> professor p </a:t>
            </a:r>
            <a:r>
              <a:rPr b="0" i="0" lang="fr-BE" sz="1800" u="none" cap="none" strike="noStrike">
                <a:solidFill>
                  <a:srgbClr val="CC0099"/>
                </a:solidFill>
                <a:latin typeface="Consolas"/>
                <a:ea typeface="Consolas"/>
                <a:cs typeface="Consolas"/>
                <a:sym typeface="Consolas"/>
              </a:rPr>
              <a:t>ON</a:t>
            </a:r>
            <a:r>
              <a:rPr b="0" i="0" lang="fr-BE" sz="1800" u="none" cap="none" strike="noStrike">
                <a:solidFill>
                  <a:srgbClr val="000000"/>
                </a:solidFill>
                <a:latin typeface="Consolas"/>
                <a:ea typeface="Consolas"/>
                <a:cs typeface="Consolas"/>
                <a:sym typeface="Consolas"/>
              </a:rPr>
              <a:t> s.</a:t>
            </a:r>
            <a:r>
              <a:rPr b="0" i="0" lang="fr-BE" sz="1800" u="none" cap="none" strike="noStrike">
                <a:solidFill>
                  <a:srgbClr val="0070C0"/>
                </a:solidFill>
                <a:latin typeface="Consolas"/>
                <a:ea typeface="Consolas"/>
                <a:cs typeface="Consolas"/>
                <a:sym typeface="Consolas"/>
              </a:rPr>
              <a:t>section_id </a:t>
            </a:r>
            <a:r>
              <a:rPr b="0" i="0" lang="fr-BE" sz="1800" u="none" cap="none" strike="noStrike">
                <a:solidFill>
                  <a:srgbClr val="000000"/>
                </a:solidFill>
                <a:latin typeface="Consolas"/>
                <a:ea typeface="Consolas"/>
                <a:cs typeface="Consolas"/>
                <a:sym typeface="Consolas"/>
              </a:rPr>
              <a:t>= p.</a:t>
            </a:r>
            <a:r>
              <a:rPr b="0" i="0" lang="fr-BE" sz="1800" u="none" cap="none" strike="noStrike">
                <a:solidFill>
                  <a:srgbClr val="0070C0"/>
                </a:solidFill>
                <a:latin typeface="Consolas"/>
                <a:ea typeface="Consolas"/>
                <a:cs typeface="Consolas"/>
                <a:sym typeface="Consolas"/>
              </a:rPr>
              <a:t>section_id</a:t>
            </a:r>
            <a:endParaRPr b="0" i="0" sz="1800" u="none" cap="none" strike="noStrike">
              <a:solidFill>
                <a:srgbClr val="0070C0"/>
              </a:solidFill>
              <a:latin typeface="Consolas"/>
              <a:ea typeface="Consolas"/>
              <a:cs typeface="Consolas"/>
              <a:sym typeface="Consolas"/>
            </a:endParaRPr>
          </a:p>
        </p:txBody>
      </p:sp>
      <p:sp>
        <p:nvSpPr>
          <p:cNvPr id="1990" name="Google Shape;1990;p138"/>
          <p:cNvSpPr/>
          <p:nvPr/>
        </p:nvSpPr>
        <p:spPr>
          <a:xfrm>
            <a:off x="751702" y="1635186"/>
            <a:ext cx="7887841"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a:t>
            </a:r>
            <a:r>
              <a:rPr b="0" i="0" lang="fr-BE" sz="1800" u="none" cap="none" strike="noStrike">
                <a:solidFill>
                  <a:srgbClr val="000000"/>
                </a:solidFill>
                <a:latin typeface="Consolas"/>
                <a:ea typeface="Consolas"/>
                <a:cs typeface="Consolas"/>
                <a:sym typeface="Consolas"/>
              </a:rPr>
              <a:t> s.</a:t>
            </a:r>
            <a:r>
              <a:rPr b="0" i="0" lang="fr-BE" sz="1800" u="none" cap="none" strike="noStrike">
                <a:solidFill>
                  <a:srgbClr val="0070C0"/>
                </a:solidFill>
                <a:latin typeface="Consolas"/>
                <a:ea typeface="Consolas"/>
                <a:cs typeface="Consolas"/>
                <a:sym typeface="Consolas"/>
              </a:rPr>
              <a:t>section_id</a:t>
            </a:r>
            <a:r>
              <a:rPr b="0" i="0" lang="fr-BE" sz="1800" u="none" cap="none" strike="noStrike">
                <a:solidFill>
                  <a:srgbClr val="000000"/>
                </a:solidFill>
                <a:latin typeface="Consolas"/>
                <a:ea typeface="Consolas"/>
                <a:cs typeface="Consolas"/>
                <a:sym typeface="Consolas"/>
              </a:rPr>
              <a:t>, s.</a:t>
            </a:r>
            <a:r>
              <a:rPr b="0" i="0" lang="fr-BE" sz="1800" u="none" cap="none" strike="noStrike">
                <a:solidFill>
                  <a:srgbClr val="0070C0"/>
                </a:solidFill>
                <a:latin typeface="Consolas"/>
                <a:ea typeface="Consolas"/>
                <a:cs typeface="Consolas"/>
                <a:sym typeface="Consolas"/>
              </a:rPr>
              <a:t>section_name</a:t>
            </a:r>
            <a:r>
              <a:rPr b="0" i="0" lang="fr-BE" sz="1800" u="none" cap="none" strike="noStrike">
                <a:solidFill>
                  <a:srgbClr val="000000"/>
                </a:solidFill>
                <a:latin typeface="Consolas"/>
                <a:ea typeface="Consolas"/>
                <a:cs typeface="Consolas"/>
                <a:sym typeface="Consolas"/>
              </a:rPr>
              <a:t>, p.</a:t>
            </a:r>
            <a:r>
              <a:rPr b="0" i="0" lang="fr-BE" sz="1800" u="none" cap="none" strike="noStrike">
                <a:solidFill>
                  <a:srgbClr val="0070C0"/>
                </a:solidFill>
                <a:latin typeface="Consolas"/>
                <a:ea typeface="Consolas"/>
                <a:cs typeface="Consolas"/>
                <a:sym typeface="Consolas"/>
              </a:rPr>
              <a:t>professor_name</a:t>
            </a:r>
            <a:endParaRPr b="0" i="0" sz="1800" u="none" cap="none" strike="noStrike">
              <a:solidFill>
                <a:srgbClr val="0070C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a:t>
            </a:r>
            <a:r>
              <a:rPr b="0" i="0" lang="fr-BE" sz="1800" u="none" cap="none" strike="noStrike">
                <a:solidFill>
                  <a:srgbClr val="000000"/>
                </a:solidFill>
                <a:latin typeface="Consolas"/>
                <a:ea typeface="Consolas"/>
                <a:cs typeface="Consolas"/>
                <a:sym typeface="Consolas"/>
              </a:rPr>
              <a:t> section s, professor p </a:t>
            </a:r>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WHERE</a:t>
            </a:r>
            <a:r>
              <a:rPr b="0" i="0" lang="fr-BE" sz="1800" u="none" cap="none" strike="noStrike">
                <a:solidFill>
                  <a:srgbClr val="000000"/>
                </a:solidFill>
                <a:latin typeface="Consolas"/>
                <a:ea typeface="Consolas"/>
                <a:cs typeface="Consolas"/>
                <a:sym typeface="Consolas"/>
              </a:rPr>
              <a:t> s.</a:t>
            </a:r>
            <a:r>
              <a:rPr b="0" i="0" lang="fr-BE" sz="1800" u="none" cap="none" strike="noStrike">
                <a:solidFill>
                  <a:srgbClr val="0070C0"/>
                </a:solidFill>
                <a:latin typeface="Consolas"/>
                <a:ea typeface="Consolas"/>
                <a:cs typeface="Consolas"/>
                <a:sym typeface="Consolas"/>
              </a:rPr>
              <a:t>section_id </a:t>
            </a:r>
            <a:r>
              <a:rPr b="0" i="0" lang="fr-BE" sz="1800" u="none" cap="none" strike="noStrike">
                <a:solidFill>
                  <a:srgbClr val="000000"/>
                </a:solidFill>
                <a:latin typeface="Consolas"/>
                <a:ea typeface="Consolas"/>
                <a:cs typeface="Consolas"/>
                <a:sym typeface="Consolas"/>
              </a:rPr>
              <a:t>= p.</a:t>
            </a:r>
            <a:r>
              <a:rPr b="0" i="0" lang="fr-BE" sz="1800" u="none" cap="none" strike="noStrike">
                <a:solidFill>
                  <a:srgbClr val="0070C0"/>
                </a:solidFill>
                <a:latin typeface="Consolas"/>
                <a:ea typeface="Consolas"/>
                <a:cs typeface="Consolas"/>
                <a:sym typeface="Consolas"/>
              </a:rPr>
              <a:t>section_id</a:t>
            </a:r>
            <a:endParaRPr b="0" i="0" sz="1800" u="none" cap="none" strike="noStrike">
              <a:solidFill>
                <a:srgbClr val="0070C0"/>
              </a:solidFill>
              <a:latin typeface="Consolas"/>
              <a:ea typeface="Consolas"/>
              <a:cs typeface="Consolas"/>
              <a:sym typeface="Consolas"/>
            </a:endParaRPr>
          </a:p>
        </p:txBody>
      </p:sp>
      <p:pic>
        <p:nvPicPr>
          <p:cNvPr id="1991" name="Google Shape;1991;p138"/>
          <p:cNvPicPr preferRelativeResize="0"/>
          <p:nvPr/>
        </p:nvPicPr>
        <p:blipFill rotWithShape="1">
          <a:blip r:embed="rId3">
            <a:alphaModFix/>
          </a:blip>
          <a:srcRect b="0" l="0" r="0" t="0"/>
          <a:stretch/>
        </p:blipFill>
        <p:spPr>
          <a:xfrm>
            <a:off x="2429469" y="5501859"/>
            <a:ext cx="4248150" cy="647700"/>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5" name="Shape 1995"/>
        <p:cNvGrpSpPr/>
        <p:nvPr/>
      </p:nvGrpSpPr>
      <p:grpSpPr>
        <a:xfrm>
          <a:off x="0" y="0"/>
          <a:ext cx="0" cy="0"/>
          <a:chOff x="0" y="0"/>
          <a:chExt cx="0" cy="0"/>
        </a:xfrm>
      </p:grpSpPr>
      <p:pic>
        <p:nvPicPr>
          <p:cNvPr id="1996" name="Google Shape;1996;p139"/>
          <p:cNvPicPr preferRelativeResize="0"/>
          <p:nvPr/>
        </p:nvPicPr>
        <p:blipFill rotWithShape="1">
          <a:blip r:embed="rId3">
            <a:alphaModFix/>
          </a:blip>
          <a:srcRect b="0" l="0" r="0" t="0"/>
          <a:stretch/>
        </p:blipFill>
        <p:spPr>
          <a:xfrm>
            <a:off x="3367478" y="5373217"/>
            <a:ext cx="2355706" cy="901779"/>
          </a:xfrm>
          <a:prstGeom prst="rect">
            <a:avLst/>
          </a:prstGeom>
          <a:noFill/>
          <a:ln>
            <a:noFill/>
          </a:ln>
        </p:spPr>
      </p:pic>
      <p:sp>
        <p:nvSpPr>
          <p:cNvPr id="1997" name="Google Shape;1997;p1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Jointures : </a:t>
            </a:r>
            <a:r>
              <a:rPr b="1" i="0" lang="fr-BE" sz="4000" u="none" cap="none" strike="noStrike">
                <a:solidFill>
                  <a:schemeClr val="dk1"/>
                </a:solidFill>
                <a:latin typeface="Calibri"/>
                <a:ea typeface="Calibri"/>
                <a:cs typeface="Calibri"/>
                <a:sym typeface="Calibri"/>
              </a:rPr>
              <a:t>LEFT OUTER JOIN</a:t>
            </a:r>
            <a:endParaRPr b="1" i="0" sz="4000" u="none" cap="none" strike="noStrike">
              <a:solidFill>
                <a:schemeClr val="dk1"/>
              </a:solidFill>
              <a:latin typeface="Calibri"/>
              <a:ea typeface="Calibri"/>
              <a:cs typeface="Calibri"/>
              <a:sym typeface="Calibri"/>
            </a:endParaRPr>
          </a:p>
        </p:txBody>
      </p:sp>
      <p:sp>
        <p:nvSpPr>
          <p:cNvPr id="1998" name="Google Shape;1998;p1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999" name="Google Shape;1999;p1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000" name="Google Shape;2000;p139"/>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001" name="Google Shape;2001;p139"/>
          <p:cNvSpPr txBox="1"/>
          <p:nvPr/>
        </p:nvSpPr>
        <p:spPr>
          <a:xfrm>
            <a:off x="478160" y="1556792"/>
            <a:ext cx="8172000" cy="861774"/>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p:txBody>
      </p:sp>
      <p:sp>
        <p:nvSpPr>
          <p:cNvPr id="2002" name="Google Shape;2002;p139"/>
          <p:cNvSpPr txBox="1"/>
          <p:nvPr/>
        </p:nvSpPr>
        <p:spPr>
          <a:xfrm>
            <a:off x="457200" y="2636912"/>
            <a:ext cx="8229600" cy="89934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Le </a:t>
            </a:r>
            <a:r>
              <a:rPr b="1" i="1" lang="fr-BE" sz="1600" u="none" cap="none" strike="noStrike">
                <a:solidFill>
                  <a:schemeClr val="dk1"/>
                </a:solidFill>
                <a:latin typeface="Calibri"/>
                <a:ea typeface="Calibri"/>
                <a:cs typeface="Calibri"/>
                <a:sym typeface="Calibri"/>
              </a:rPr>
              <a:t>« LEFT OUTER JOIN » </a:t>
            </a:r>
            <a:r>
              <a:rPr b="0" i="0" lang="fr-BE" sz="1600" u="none" cap="none" strike="noStrike">
                <a:solidFill>
                  <a:schemeClr val="dk1"/>
                </a:solidFill>
                <a:latin typeface="Calibri"/>
                <a:ea typeface="Calibri"/>
                <a:cs typeface="Calibri"/>
                <a:sym typeface="Calibri"/>
              </a:rPr>
              <a:t>affiche les informations demandées à chaque correspondance, mais affiche aussi toutes les lignes de la première table, même si elles n’ont pas de correspondance dans la seconde</a:t>
            </a:r>
            <a:r>
              <a:rPr b="0" i="0" lang="fr-BE" sz="1400" u="none" cap="none" strike="noStrike">
                <a:solidFill>
                  <a:schemeClr val="dk1"/>
                </a:solidFill>
                <a:latin typeface="Calibri"/>
                <a:ea typeface="Calibri"/>
                <a:cs typeface="Calibri"/>
                <a:sym typeface="Calibri"/>
              </a:rPr>
              <a:t> (mot-clé</a:t>
            </a:r>
            <a:r>
              <a:rPr b="1" i="1" lang="fr-BE" sz="1400" u="none" cap="none" strike="noStrike">
                <a:solidFill>
                  <a:schemeClr val="dk1"/>
                </a:solidFill>
                <a:latin typeface="Calibri"/>
                <a:ea typeface="Calibri"/>
                <a:cs typeface="Calibri"/>
                <a:sym typeface="Calibri"/>
              </a:rPr>
              <a:t> « OUTER » </a:t>
            </a:r>
            <a:r>
              <a:rPr b="0" i="0" lang="fr-BE" sz="1400" u="none" cap="none" strike="noStrike">
                <a:solidFill>
                  <a:schemeClr val="dk1"/>
                </a:solidFill>
                <a:latin typeface="Calibri"/>
                <a:ea typeface="Calibri"/>
                <a:cs typeface="Calibri"/>
                <a:sym typeface="Calibri"/>
              </a:rPr>
              <a:t>facultatif </a:t>
            </a:r>
            <a:r>
              <a:rPr b="1" i="1" lang="fr-BE" sz="1400" u="none" cap="none" strike="noStrike">
                <a:solidFill>
                  <a:schemeClr val="dk1"/>
                </a:solidFill>
                <a:latin typeface="Calibri"/>
                <a:ea typeface="Calibri"/>
                <a:cs typeface="Calibri"/>
                <a:sym typeface="Calibri"/>
              </a:rPr>
              <a:t>sous SQL-Server</a:t>
            </a:r>
            <a:r>
              <a:rPr b="0" i="0" lang="fr-BE" sz="1400" u="none" cap="none" strike="noStrike">
                <a:solidFill>
                  <a:schemeClr val="dk1"/>
                </a:solidFill>
                <a:latin typeface="Calibri"/>
                <a:ea typeface="Calibri"/>
                <a:cs typeface="Calibri"/>
                <a:sym typeface="Calibri"/>
              </a:rPr>
              <a:t>)</a:t>
            </a:r>
            <a:endParaRPr b="1" i="1" sz="1400" u="none" cap="none" strike="noStrike">
              <a:solidFill>
                <a:schemeClr val="dk1"/>
              </a:solidFill>
              <a:latin typeface="Calibri"/>
              <a:ea typeface="Calibri"/>
              <a:cs typeface="Calibri"/>
              <a:sym typeface="Calibri"/>
            </a:endParaRPr>
          </a:p>
        </p:txBody>
      </p:sp>
      <p:sp>
        <p:nvSpPr>
          <p:cNvPr id="2003" name="Google Shape;2003;p139"/>
          <p:cNvSpPr txBox="1"/>
          <p:nvPr/>
        </p:nvSpPr>
        <p:spPr>
          <a:xfrm>
            <a:off x="899592" y="1641867"/>
            <a:ext cx="5832648"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SELECT </a:t>
            </a:r>
            <a:r>
              <a:rPr b="0" i="1"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FROM </a:t>
            </a:r>
            <a:r>
              <a:rPr b="0" i="1" lang="fr-BE" sz="1800" u="none" cap="none" strike="noStrike">
                <a:solidFill>
                  <a:schemeClr val="dk1"/>
                </a:solidFill>
                <a:latin typeface="Calibri"/>
                <a:ea typeface="Calibri"/>
                <a:cs typeface="Calibri"/>
                <a:sym typeface="Calibri"/>
              </a:rPr>
              <a:t>table1 T1</a:t>
            </a:r>
            <a:r>
              <a:rPr b="1" i="0" lang="fr-BE" sz="1800" u="none" cap="none" strike="noStrike">
                <a:solidFill>
                  <a:schemeClr val="dk1"/>
                </a:solidFill>
                <a:latin typeface="Calibri"/>
                <a:ea typeface="Calibri"/>
                <a:cs typeface="Calibri"/>
                <a:sym typeface="Calibri"/>
              </a:rPr>
              <a:t> LEFT JOIN </a:t>
            </a:r>
            <a:r>
              <a:rPr b="0" i="1" lang="fr-BE" sz="1800" u="none" cap="none" strike="noStrike">
                <a:solidFill>
                  <a:schemeClr val="dk1"/>
                </a:solidFill>
                <a:latin typeface="Calibri"/>
                <a:ea typeface="Calibri"/>
                <a:cs typeface="Calibri"/>
                <a:sym typeface="Calibri"/>
              </a:rPr>
              <a:t>table2 T2</a:t>
            </a:r>
            <a:r>
              <a:rPr b="1" i="0" lang="fr-BE" sz="1800" u="none" cap="none" strike="noStrike">
                <a:solidFill>
                  <a:schemeClr val="dk1"/>
                </a:solidFill>
                <a:latin typeface="Calibri"/>
                <a:ea typeface="Calibri"/>
                <a:cs typeface="Calibri"/>
                <a:sym typeface="Calibri"/>
              </a:rPr>
              <a:t> ON </a:t>
            </a:r>
            <a:r>
              <a:rPr b="0" i="1" lang="fr-BE" sz="1800" u="none" cap="none" strike="noStrike">
                <a:solidFill>
                  <a:schemeClr val="dk1"/>
                </a:solidFill>
                <a:latin typeface="Calibri"/>
                <a:ea typeface="Calibri"/>
                <a:cs typeface="Calibri"/>
                <a:sym typeface="Calibri"/>
              </a:rPr>
              <a:t>T1.col1 = T2.col1</a:t>
            </a:r>
            <a:endParaRPr b="0" i="0" sz="1400" u="none" cap="none" strike="noStrike">
              <a:solidFill>
                <a:srgbClr val="000000"/>
              </a:solidFill>
              <a:latin typeface="Arial"/>
              <a:ea typeface="Arial"/>
              <a:cs typeface="Arial"/>
              <a:sym typeface="Arial"/>
            </a:endParaRPr>
          </a:p>
        </p:txBody>
      </p:sp>
      <p:pic>
        <p:nvPicPr>
          <p:cNvPr id="2004" name="Google Shape;2004;p139"/>
          <p:cNvPicPr preferRelativeResize="0"/>
          <p:nvPr/>
        </p:nvPicPr>
        <p:blipFill rotWithShape="1">
          <a:blip r:embed="rId4">
            <a:alphaModFix/>
          </a:blip>
          <a:srcRect b="0" l="0" r="0" t="0"/>
          <a:stretch/>
        </p:blipFill>
        <p:spPr>
          <a:xfrm>
            <a:off x="1547664" y="3886522"/>
            <a:ext cx="1137702" cy="871038"/>
          </a:xfrm>
          <a:prstGeom prst="rect">
            <a:avLst/>
          </a:prstGeom>
          <a:noFill/>
          <a:ln>
            <a:noFill/>
          </a:ln>
        </p:spPr>
      </p:pic>
      <p:sp>
        <p:nvSpPr>
          <p:cNvPr id="2005" name="Google Shape;2005;p139"/>
          <p:cNvSpPr/>
          <p:nvPr/>
        </p:nvSpPr>
        <p:spPr>
          <a:xfrm>
            <a:off x="1547664" y="3886523"/>
            <a:ext cx="1138157" cy="871037"/>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006" name="Google Shape;2006;p139"/>
          <p:cNvPicPr preferRelativeResize="0"/>
          <p:nvPr/>
        </p:nvPicPr>
        <p:blipFill rotWithShape="1">
          <a:blip r:embed="rId5">
            <a:alphaModFix/>
          </a:blip>
          <a:srcRect b="0" l="0" r="0" t="0"/>
          <a:stretch/>
        </p:blipFill>
        <p:spPr>
          <a:xfrm>
            <a:off x="6386171" y="4035509"/>
            <a:ext cx="1138043" cy="620751"/>
          </a:xfrm>
          <a:prstGeom prst="rect">
            <a:avLst/>
          </a:prstGeom>
          <a:noFill/>
          <a:ln>
            <a:noFill/>
          </a:ln>
        </p:spPr>
      </p:pic>
      <p:sp>
        <p:nvSpPr>
          <p:cNvPr id="2007" name="Google Shape;2007;p139"/>
          <p:cNvSpPr/>
          <p:nvPr/>
        </p:nvSpPr>
        <p:spPr>
          <a:xfrm>
            <a:off x="6386171" y="4035509"/>
            <a:ext cx="1138157" cy="620813"/>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08" name="Google Shape;2008;p139"/>
          <p:cNvSpPr/>
          <p:nvPr/>
        </p:nvSpPr>
        <p:spPr>
          <a:xfrm>
            <a:off x="3367479" y="5373216"/>
            <a:ext cx="2356649" cy="901779"/>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09" name="Google Shape;2009;p139"/>
          <p:cNvSpPr/>
          <p:nvPr/>
        </p:nvSpPr>
        <p:spPr>
          <a:xfrm rot="10800000">
            <a:off x="5940152" y="5077877"/>
            <a:ext cx="1224136" cy="1224136"/>
          </a:xfrm>
          <a:prstGeom prst="bentArrow">
            <a:avLst>
              <a:gd fmla="val 37264" name="adj1"/>
              <a:gd fmla="val 40051" name="adj2"/>
              <a:gd fmla="val 25000" name="adj3"/>
              <a:gd fmla="val 43750" name="adj4"/>
            </a:avLst>
          </a:prstGeom>
          <a:solidFill>
            <a:srgbClr val="406280"/>
          </a:solidFill>
          <a:ln cap="flat" cmpd="sng" w="25400">
            <a:solidFill>
              <a:srgbClr val="4062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10" name="Google Shape;2010;p139"/>
          <p:cNvSpPr/>
          <p:nvPr/>
        </p:nvSpPr>
        <p:spPr>
          <a:xfrm rot="10800000">
            <a:off x="1907704" y="5085184"/>
            <a:ext cx="1224136" cy="1224136"/>
          </a:xfrm>
          <a:prstGeom prst="bentArrow">
            <a:avLst>
              <a:gd fmla="val 37264" name="adj1"/>
              <a:gd fmla="val 40051" name="adj2"/>
              <a:gd fmla="val 25000" name="adj3"/>
              <a:gd fmla="val 43750" name="adj4"/>
            </a:avLst>
          </a:prstGeom>
          <a:solidFill>
            <a:srgbClr val="467299"/>
          </a:solidFill>
          <a:ln cap="flat" cmpd="sng" w="25400">
            <a:solidFill>
              <a:srgbClr val="467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eft_outer_join" id="2011" name="Google Shape;2011;p139"/>
          <p:cNvPicPr preferRelativeResize="0"/>
          <p:nvPr/>
        </p:nvPicPr>
        <p:blipFill rotWithShape="1">
          <a:blip r:embed="rId6">
            <a:alphaModFix/>
          </a:blip>
          <a:srcRect b="0" l="0" r="0" t="0"/>
          <a:stretch/>
        </p:blipFill>
        <p:spPr>
          <a:xfrm>
            <a:off x="3563888" y="3752282"/>
            <a:ext cx="2050865" cy="12858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De l’analyse au relationnel</a:t>
            </a:r>
            <a:endParaRPr b="1" i="0" sz="4000" u="none" cap="none" strike="noStrike">
              <a:solidFill>
                <a:schemeClr val="dk1"/>
              </a:solidFill>
              <a:latin typeface="Calibri"/>
              <a:ea typeface="Calibri"/>
              <a:cs typeface="Calibri"/>
              <a:sym typeface="Calibri"/>
            </a:endParaRPr>
          </a:p>
        </p:txBody>
      </p:sp>
      <p:sp>
        <p:nvSpPr>
          <p:cNvPr id="215" name="Google Shape;21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16" name="Google Shape;21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17" name="Google Shape;217;p14"/>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1 : Introduction</a:t>
            </a:r>
            <a:endParaRPr b="0" i="0" sz="1200" u="none" cap="none" strike="noStrike">
              <a:solidFill>
                <a:srgbClr val="888888"/>
              </a:solidFill>
              <a:latin typeface="Calibri"/>
              <a:ea typeface="Calibri"/>
              <a:cs typeface="Calibri"/>
              <a:sym typeface="Calibri"/>
            </a:endParaRPr>
          </a:p>
        </p:txBody>
      </p:sp>
      <p:sp>
        <p:nvSpPr>
          <p:cNvPr id="218" name="Google Shape;218;p14"/>
          <p:cNvSpPr txBox="1"/>
          <p:nvPr/>
        </p:nvSpPr>
        <p:spPr>
          <a:xfrm>
            <a:off x="457200" y="1555200"/>
            <a:ext cx="8229600" cy="432207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fr-BE" sz="1800" u="none" cap="none" strike="noStrike">
                <a:solidFill>
                  <a:schemeClr val="dk1"/>
                </a:solidFill>
                <a:latin typeface="Calibri"/>
                <a:ea typeface="Calibri"/>
                <a:cs typeface="Calibri"/>
                <a:sym typeface="Calibri"/>
              </a:rPr>
              <a:t>Avant d’arriver à la création de la base de données elle-même, </a:t>
            </a:r>
            <a:r>
              <a:rPr b="1" i="0" lang="fr-BE" sz="1800" u="none" cap="none" strike="noStrike">
                <a:solidFill>
                  <a:schemeClr val="dk1"/>
                </a:solidFill>
                <a:latin typeface="Calibri"/>
                <a:ea typeface="Calibri"/>
                <a:cs typeface="Calibri"/>
                <a:sym typeface="Calibri"/>
              </a:rPr>
              <a:t>il est nécessaire d’analyser en profondeur le problème rencontré</a:t>
            </a:r>
            <a:r>
              <a:rPr b="0" i="0" lang="fr-BE" sz="1800" u="none" cap="none" strike="noStrike">
                <a:solidFill>
                  <a:schemeClr val="dk1"/>
                </a:solidFill>
                <a:latin typeface="Calibri"/>
                <a:ea typeface="Calibri"/>
                <a:cs typeface="Calibri"/>
                <a:sym typeface="Calibri"/>
              </a:rPr>
              <a:t>. Cette phase d’analyse est nécessaire afin de ne rien oublier et de gagner un temps précieux au niveau du développement et de l’implémentation de la solution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0"/>
              </a:spcBef>
              <a:spcAft>
                <a:spcPts val="0"/>
              </a:spcAft>
              <a:buClr>
                <a:schemeClr val="dk1"/>
              </a:buClr>
              <a:buSzPts val="1800"/>
              <a:buFont typeface="Arial"/>
              <a:buNone/>
            </a:pPr>
            <a:r>
              <a:rPr b="0" i="0" lang="fr-BE" sz="1800" u="none" cap="none" strike="noStrike">
                <a:solidFill>
                  <a:schemeClr val="dk1"/>
                </a:solidFill>
                <a:latin typeface="Calibri"/>
                <a:ea typeface="Calibri"/>
                <a:cs typeface="Calibri"/>
                <a:sym typeface="Calibri"/>
              </a:rPr>
              <a:t>La phase d’analyse passera par </a:t>
            </a:r>
            <a:r>
              <a:rPr b="1" i="0" lang="fr-BE" sz="1800" u="none" cap="none" strike="noStrike">
                <a:solidFill>
                  <a:schemeClr val="dk1"/>
                </a:solidFill>
                <a:latin typeface="Calibri"/>
                <a:ea typeface="Calibri"/>
                <a:cs typeface="Calibri"/>
                <a:sym typeface="Calibri"/>
              </a:rPr>
              <a:t>plusieurs étapes </a:t>
            </a:r>
            <a:r>
              <a:rPr b="0" i="0" lang="fr-BE" sz="1800" u="none" cap="none" strike="noStrike">
                <a:solidFill>
                  <a:schemeClr val="dk1"/>
                </a:solidFill>
                <a:latin typeface="Calibri"/>
                <a:ea typeface="Calibri"/>
                <a:cs typeface="Calibri"/>
                <a:sym typeface="Calibri"/>
              </a:rPr>
              <a:t>contenant chacune </a:t>
            </a:r>
            <a:r>
              <a:rPr b="1" i="0" lang="fr-BE" sz="1800" u="none" cap="none" strike="noStrike">
                <a:solidFill>
                  <a:schemeClr val="dk1"/>
                </a:solidFill>
                <a:latin typeface="Calibri"/>
                <a:ea typeface="Calibri"/>
                <a:cs typeface="Calibri"/>
                <a:sym typeface="Calibri"/>
              </a:rPr>
              <a:t>un certain nombre de schémas et de diagrammes</a:t>
            </a:r>
            <a:r>
              <a:rPr b="0" i="0" lang="fr-BE" sz="1800" u="none" cap="none" strike="noStrike">
                <a:solidFill>
                  <a:schemeClr val="dk1"/>
                </a:solidFill>
                <a:latin typeface="Calibri"/>
                <a:ea typeface="Calibri"/>
                <a:cs typeface="Calibri"/>
                <a:sym typeface="Calibri"/>
              </a:rPr>
              <a:t>. Il s’agira la plupart du temps d’appliquer un modèle d’analyse tel que </a:t>
            </a:r>
            <a:r>
              <a:rPr b="0" i="1" lang="fr-BE" sz="1800" u="none" cap="none" strike="noStrike">
                <a:solidFill>
                  <a:schemeClr val="dk1"/>
                </a:solidFill>
                <a:latin typeface="Calibri"/>
                <a:ea typeface="Calibri"/>
                <a:cs typeface="Calibri"/>
                <a:sym typeface="Calibri"/>
              </a:rPr>
              <a:t>UML</a:t>
            </a:r>
            <a:r>
              <a:rPr b="0" i="0" lang="fr-BE" sz="1800" u="none" cap="none" strike="noStrike">
                <a:solidFill>
                  <a:schemeClr val="dk1"/>
                </a:solidFill>
                <a:latin typeface="Calibri"/>
                <a:ea typeface="Calibri"/>
                <a:cs typeface="Calibri"/>
                <a:sym typeface="Calibri"/>
              </a:rPr>
              <a:t>, dans son intégralité ou partiellement du moins. Ces différents schémas permettront d’établir </a:t>
            </a:r>
            <a:r>
              <a:rPr b="1" i="0" lang="fr-BE" sz="1800" u="none" cap="none" strike="noStrike">
                <a:solidFill>
                  <a:schemeClr val="dk1"/>
                </a:solidFill>
                <a:latin typeface="Calibri"/>
                <a:ea typeface="Calibri"/>
                <a:cs typeface="Calibri"/>
                <a:sym typeface="Calibri"/>
              </a:rPr>
              <a:t>le « schéma relationnel » de la base de données</a:t>
            </a:r>
            <a:r>
              <a:rPr b="0" i="0" lang="fr-BE" sz="1800" u="none" cap="none" strike="noStrike">
                <a:solidFill>
                  <a:schemeClr val="dk1"/>
                </a:solidFill>
                <a:latin typeface="Calibri"/>
                <a:ea typeface="Calibri"/>
                <a:cs typeface="Calibri"/>
                <a:sym typeface="Calibri"/>
              </a:rPr>
              <a:t>, qui doit permettre aux développeurs de générer la base de données elle-même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0"/>
              </a:spcBef>
              <a:spcAft>
                <a:spcPts val="0"/>
              </a:spcAft>
              <a:buClr>
                <a:schemeClr val="dk1"/>
              </a:buClr>
              <a:buSzPts val="1800"/>
              <a:buFont typeface="Arial"/>
              <a:buNone/>
            </a:pPr>
            <a:r>
              <a:rPr b="0" i="0" lang="fr-BE" sz="1800" u="none" cap="none" strike="noStrike">
                <a:solidFill>
                  <a:schemeClr val="dk1"/>
                </a:solidFill>
                <a:latin typeface="Calibri"/>
                <a:ea typeface="Calibri"/>
                <a:cs typeface="Calibri"/>
                <a:sym typeface="Calibri"/>
              </a:rPr>
              <a:t>Dans certains cas simples, il est possible de se limiter à deux schémas. Le « </a:t>
            </a:r>
            <a:r>
              <a:rPr b="1" i="0" lang="fr-BE" sz="1800" u="none" cap="none" strike="noStrike">
                <a:solidFill>
                  <a:schemeClr val="dk1"/>
                </a:solidFill>
                <a:latin typeface="Calibri"/>
                <a:ea typeface="Calibri"/>
                <a:cs typeface="Calibri"/>
                <a:sym typeface="Calibri"/>
              </a:rPr>
              <a:t>schéma Entités-Associations » </a:t>
            </a:r>
            <a:r>
              <a:rPr b="0" i="0" lang="fr-BE" sz="1800" u="none" cap="none" strike="noStrike">
                <a:solidFill>
                  <a:schemeClr val="dk1"/>
                </a:solidFill>
                <a:latin typeface="Calibri"/>
                <a:ea typeface="Calibri"/>
                <a:cs typeface="Calibri"/>
                <a:sym typeface="Calibri"/>
              </a:rPr>
              <a:t>donnera alors directement la possibilité de passer au</a:t>
            </a:r>
            <a:r>
              <a:rPr b="1" i="0" lang="fr-BE" sz="1800" u="none" cap="none" strike="noStrike">
                <a:solidFill>
                  <a:schemeClr val="dk1"/>
                </a:solidFill>
                <a:latin typeface="Calibri"/>
                <a:ea typeface="Calibri"/>
                <a:cs typeface="Calibri"/>
                <a:sym typeface="Calibri"/>
              </a:rPr>
              <a:t> schéma relationnel</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5" name="Shape 2015"/>
        <p:cNvGrpSpPr/>
        <p:nvPr/>
      </p:nvGrpSpPr>
      <p:grpSpPr>
        <a:xfrm>
          <a:off x="0" y="0"/>
          <a:ext cx="0" cy="0"/>
          <a:chOff x="0" y="0"/>
          <a:chExt cx="0" cy="0"/>
        </a:xfrm>
      </p:grpSpPr>
      <p:sp>
        <p:nvSpPr>
          <p:cNvPr id="2016" name="Google Shape;2016;p1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Jointures : LEFT OUTER JOIN</a:t>
            </a:r>
            <a:endParaRPr/>
          </a:p>
        </p:txBody>
      </p:sp>
      <p:sp>
        <p:nvSpPr>
          <p:cNvPr id="2017" name="Google Shape;2017;p1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018" name="Google Shape;2018;p1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019" name="Google Shape;2019;p140"/>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020" name="Google Shape;2020;p140"/>
          <p:cNvSpPr/>
          <p:nvPr/>
        </p:nvSpPr>
        <p:spPr>
          <a:xfrm>
            <a:off x="478160" y="1556790"/>
            <a:ext cx="8172000" cy="1080122"/>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21" name="Google Shape;2021;p140"/>
          <p:cNvSpPr/>
          <p:nvPr/>
        </p:nvSpPr>
        <p:spPr>
          <a:xfrm>
            <a:off x="2450592" y="3480638"/>
            <a:ext cx="3713425" cy="2133142"/>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22" name="Google Shape;2022;p140"/>
          <p:cNvSpPr txBox="1"/>
          <p:nvPr/>
        </p:nvSpPr>
        <p:spPr>
          <a:xfrm>
            <a:off x="1907705" y="5805264"/>
            <a:ext cx="5400599" cy="2880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Arial"/>
              <a:buNone/>
            </a:pPr>
            <a:r>
              <a:rPr b="0" i="1" lang="fr-BE" sz="1300" u="none" cap="none" strike="noStrike">
                <a:solidFill>
                  <a:schemeClr val="dk1"/>
                </a:solidFill>
                <a:latin typeface="Calibri"/>
                <a:ea typeface="Calibri"/>
                <a:cs typeface="Calibri"/>
                <a:sym typeface="Calibri"/>
              </a:rPr>
              <a:t>Liste de toutes les sections avec les professeurs qui y sont inscrits, s’il y en a</a:t>
            </a:r>
            <a:endParaRPr b="1" i="1" sz="1300" u="none" cap="none" strike="noStrike">
              <a:solidFill>
                <a:schemeClr val="dk1"/>
              </a:solidFill>
              <a:latin typeface="Calibri"/>
              <a:ea typeface="Calibri"/>
              <a:cs typeface="Calibri"/>
              <a:sym typeface="Calibri"/>
            </a:endParaRPr>
          </a:p>
        </p:txBody>
      </p:sp>
      <p:sp>
        <p:nvSpPr>
          <p:cNvPr id="2023" name="Google Shape;2023;p140"/>
          <p:cNvSpPr txBox="1"/>
          <p:nvPr/>
        </p:nvSpPr>
        <p:spPr>
          <a:xfrm>
            <a:off x="395536" y="2923952"/>
            <a:ext cx="3813416" cy="46166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1" i="0" lang="fr-BE" sz="1200" u="none" cap="none" strike="noStrike">
                <a:solidFill>
                  <a:srgbClr val="C00000"/>
                </a:solidFill>
                <a:latin typeface="Calibri"/>
                <a:ea typeface="Calibri"/>
                <a:cs typeface="Calibri"/>
                <a:sym typeface="Calibri"/>
              </a:rPr>
              <a:t>Aucun professeur n’appartient aux sections 1010 et 1320</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200"/>
              <a:buFont typeface="Arial"/>
              <a:buNone/>
            </a:pPr>
            <a:r>
              <a:rPr b="1" i="0" lang="fr-BE" sz="1200" u="none" cap="none" strike="noStrike">
                <a:solidFill>
                  <a:srgbClr val="C00000"/>
                </a:solidFill>
                <a:latin typeface="Calibri"/>
                <a:ea typeface="Calibri"/>
                <a:cs typeface="Calibri"/>
                <a:sym typeface="Calibri"/>
              </a:rPr>
              <a:t>2 professeurs font partie des sections 1020 et 1310</a:t>
            </a:r>
            <a:endParaRPr b="0" i="0" sz="1400" u="none" cap="none" strike="noStrike">
              <a:solidFill>
                <a:srgbClr val="000000"/>
              </a:solidFill>
              <a:latin typeface="Arial"/>
              <a:ea typeface="Arial"/>
              <a:cs typeface="Arial"/>
              <a:sym typeface="Arial"/>
            </a:endParaRPr>
          </a:p>
        </p:txBody>
      </p:sp>
      <p:cxnSp>
        <p:nvCxnSpPr>
          <p:cNvPr id="2024" name="Google Shape;2024;p140"/>
          <p:cNvCxnSpPr/>
          <p:nvPr/>
        </p:nvCxnSpPr>
        <p:spPr>
          <a:xfrm>
            <a:off x="3347864" y="3356003"/>
            <a:ext cx="0" cy="294808"/>
          </a:xfrm>
          <a:prstGeom prst="straightConnector1">
            <a:avLst/>
          </a:prstGeom>
          <a:noFill/>
          <a:ln cap="flat" cmpd="sng" w="28575">
            <a:solidFill>
              <a:srgbClr val="C00000"/>
            </a:solidFill>
            <a:prstDash val="solid"/>
            <a:round/>
            <a:headEnd len="sm" w="sm" type="none"/>
            <a:tailEnd len="med" w="med" type="stealth"/>
          </a:ln>
        </p:spPr>
      </p:cxnSp>
      <p:sp>
        <p:nvSpPr>
          <p:cNvPr id="2025" name="Google Shape;2025;p140"/>
          <p:cNvSpPr txBox="1"/>
          <p:nvPr/>
        </p:nvSpPr>
        <p:spPr>
          <a:xfrm>
            <a:off x="6504819" y="3715655"/>
            <a:ext cx="2315653"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fr-BE" sz="1200" u="none" cap="none" strike="noStrike">
                <a:solidFill>
                  <a:srgbClr val="467299"/>
                </a:solidFill>
                <a:latin typeface="Calibri"/>
                <a:ea typeface="Calibri"/>
                <a:cs typeface="Calibri"/>
                <a:sym typeface="Calibri"/>
              </a:rPr>
              <a:t>On désire afficher les informations sur toutes les sections, qu’il y ai un professeur qui y soit inscrit ou non</a:t>
            </a:r>
            <a:endParaRPr b="0" i="0" sz="1400" u="none" cap="none" strike="noStrike">
              <a:solidFill>
                <a:srgbClr val="000000"/>
              </a:solidFill>
              <a:latin typeface="Arial"/>
              <a:ea typeface="Arial"/>
              <a:cs typeface="Arial"/>
              <a:sym typeface="Arial"/>
            </a:endParaRPr>
          </a:p>
        </p:txBody>
      </p:sp>
      <p:sp>
        <p:nvSpPr>
          <p:cNvPr id="2026" name="Google Shape;2026;p140"/>
          <p:cNvSpPr/>
          <p:nvPr/>
        </p:nvSpPr>
        <p:spPr>
          <a:xfrm>
            <a:off x="664528" y="1708712"/>
            <a:ext cx="7453761" cy="83099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C0099"/>
              </a:buClr>
              <a:buSzPts val="1600"/>
              <a:buFont typeface="Arial"/>
              <a:buNone/>
            </a:pPr>
            <a:r>
              <a:rPr b="0" i="0" lang="fr-BE" sz="1600" u="none" cap="none" strike="noStrike">
                <a:solidFill>
                  <a:srgbClr val="CC0099"/>
                </a:solidFill>
                <a:latin typeface="Consolas"/>
                <a:ea typeface="Consolas"/>
                <a:cs typeface="Consolas"/>
                <a:sym typeface="Consolas"/>
              </a:rPr>
              <a:t>SELECT</a:t>
            </a:r>
            <a:r>
              <a:rPr b="0" i="0" lang="fr-BE" sz="1600" u="none" cap="none" strike="noStrike">
                <a:solidFill>
                  <a:schemeClr val="dk1"/>
                </a:solidFill>
                <a:latin typeface="Consolas"/>
                <a:ea typeface="Consolas"/>
                <a:cs typeface="Consolas"/>
                <a:sym typeface="Consolas"/>
              </a:rPr>
              <a:t> s.</a:t>
            </a:r>
            <a:r>
              <a:rPr b="0" i="0" lang="fr-BE" sz="1600" u="none" cap="none" strike="noStrike">
                <a:solidFill>
                  <a:srgbClr val="0070C0"/>
                </a:solidFill>
                <a:latin typeface="Consolas"/>
                <a:ea typeface="Consolas"/>
                <a:cs typeface="Consolas"/>
                <a:sym typeface="Consolas"/>
              </a:rPr>
              <a:t>section_id</a:t>
            </a:r>
            <a:r>
              <a:rPr b="0" i="0" lang="fr-BE" sz="1600" u="none" cap="none" strike="noStrike">
                <a:solidFill>
                  <a:schemeClr val="dk1"/>
                </a:solidFill>
                <a:latin typeface="Consolas"/>
                <a:ea typeface="Consolas"/>
                <a:cs typeface="Consolas"/>
                <a:sym typeface="Consolas"/>
              </a:rPr>
              <a:t>, s.</a:t>
            </a:r>
            <a:r>
              <a:rPr b="0" i="0" lang="fr-BE" sz="1600" u="none" cap="none" strike="noStrike">
                <a:solidFill>
                  <a:srgbClr val="0070C0"/>
                </a:solidFill>
                <a:latin typeface="Consolas"/>
                <a:ea typeface="Consolas"/>
                <a:cs typeface="Consolas"/>
                <a:sym typeface="Consolas"/>
              </a:rPr>
              <a:t>section_name</a:t>
            </a:r>
            <a:r>
              <a:rPr b="0" i="0" lang="fr-BE" sz="1600" u="none" cap="none" strike="noStrike">
                <a:solidFill>
                  <a:schemeClr val="dk1"/>
                </a:solidFill>
                <a:latin typeface="Consolas"/>
                <a:ea typeface="Consolas"/>
                <a:cs typeface="Consolas"/>
                <a:sym typeface="Consolas"/>
              </a:rPr>
              <a:t>, p.</a:t>
            </a:r>
            <a:r>
              <a:rPr b="0" i="0" lang="fr-BE" sz="1600" u="none" cap="none" strike="noStrike">
                <a:solidFill>
                  <a:srgbClr val="0070C0"/>
                </a:solidFill>
                <a:latin typeface="Consolas"/>
                <a:ea typeface="Consolas"/>
                <a:cs typeface="Consolas"/>
                <a:sym typeface="Consolas"/>
              </a:rPr>
              <a:t>professor_name</a:t>
            </a:r>
            <a:r>
              <a:rPr b="0" i="0" lang="fr-BE" sz="16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CC0099"/>
              </a:buClr>
              <a:buSzPts val="1600"/>
              <a:buFont typeface="Arial"/>
              <a:buNone/>
            </a:pPr>
            <a:r>
              <a:rPr b="0" i="0" lang="fr-BE" sz="1600" u="none" cap="none" strike="noStrike">
                <a:solidFill>
                  <a:srgbClr val="CC0099"/>
                </a:solidFill>
                <a:latin typeface="Consolas"/>
                <a:ea typeface="Consolas"/>
                <a:cs typeface="Consolas"/>
                <a:sym typeface="Consolas"/>
              </a:rPr>
              <a:t>FROM</a:t>
            </a:r>
            <a:r>
              <a:rPr b="0" i="0" lang="fr-BE" sz="1600" u="none" cap="none" strike="noStrike">
                <a:solidFill>
                  <a:schemeClr val="dk1"/>
                </a:solidFill>
                <a:latin typeface="Consolas"/>
                <a:ea typeface="Consolas"/>
                <a:cs typeface="Consolas"/>
                <a:sym typeface="Consolas"/>
              </a:rPr>
              <a:t> section s </a:t>
            </a:r>
            <a:endParaRPr/>
          </a:p>
          <a:p>
            <a:pPr indent="0" lvl="0" marL="0" marR="0" rtl="0" algn="l">
              <a:lnSpc>
                <a:spcPct val="100000"/>
              </a:lnSpc>
              <a:spcBef>
                <a:spcPts val="0"/>
              </a:spcBef>
              <a:spcAft>
                <a:spcPts val="0"/>
              </a:spcAft>
              <a:buClr>
                <a:srgbClr val="CC0099"/>
              </a:buClr>
              <a:buSzPts val="1600"/>
              <a:buFont typeface="Arial"/>
              <a:buNone/>
            </a:pPr>
            <a:r>
              <a:rPr b="0" i="0" lang="fr-BE" sz="1600" u="none" cap="none" strike="noStrike">
                <a:solidFill>
                  <a:srgbClr val="CC0099"/>
                </a:solidFill>
                <a:latin typeface="Consolas"/>
                <a:ea typeface="Consolas"/>
                <a:cs typeface="Consolas"/>
                <a:sym typeface="Consolas"/>
              </a:rPr>
              <a:t>LEFT</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JOIN</a:t>
            </a:r>
            <a:r>
              <a:rPr b="0" i="0" lang="fr-BE" sz="1600" u="none" cap="none" strike="noStrike">
                <a:solidFill>
                  <a:schemeClr val="dk1"/>
                </a:solidFill>
                <a:latin typeface="Consolas"/>
                <a:ea typeface="Consolas"/>
                <a:cs typeface="Consolas"/>
                <a:sym typeface="Consolas"/>
              </a:rPr>
              <a:t> professor p </a:t>
            </a:r>
            <a:r>
              <a:rPr b="0" i="0" lang="fr-BE" sz="1600" u="none" cap="none" strike="noStrike">
                <a:solidFill>
                  <a:srgbClr val="CC0099"/>
                </a:solidFill>
                <a:latin typeface="Consolas"/>
                <a:ea typeface="Consolas"/>
                <a:cs typeface="Consolas"/>
                <a:sym typeface="Consolas"/>
              </a:rPr>
              <a:t>ON</a:t>
            </a:r>
            <a:r>
              <a:rPr b="0" i="0" lang="fr-BE" sz="1600" u="none" cap="none" strike="noStrike">
                <a:solidFill>
                  <a:schemeClr val="dk1"/>
                </a:solidFill>
                <a:latin typeface="Consolas"/>
                <a:ea typeface="Consolas"/>
                <a:cs typeface="Consolas"/>
                <a:sym typeface="Consolas"/>
              </a:rPr>
              <a:t> s.</a:t>
            </a:r>
            <a:r>
              <a:rPr b="0" i="0" lang="fr-BE" sz="1600" u="none" cap="none" strike="noStrike">
                <a:solidFill>
                  <a:srgbClr val="0070C0"/>
                </a:solidFill>
                <a:latin typeface="Consolas"/>
                <a:ea typeface="Consolas"/>
                <a:cs typeface="Consolas"/>
                <a:sym typeface="Consolas"/>
              </a:rPr>
              <a:t>section_id</a:t>
            </a:r>
            <a:r>
              <a:rPr b="0" i="0" lang="fr-BE" sz="1600" u="none" cap="none" strike="noStrike">
                <a:solidFill>
                  <a:schemeClr val="dk1"/>
                </a:solidFill>
                <a:latin typeface="Consolas"/>
                <a:ea typeface="Consolas"/>
                <a:cs typeface="Consolas"/>
                <a:sym typeface="Consolas"/>
              </a:rPr>
              <a:t> = p.</a:t>
            </a:r>
            <a:r>
              <a:rPr b="0" i="0" lang="fr-BE" sz="1600" u="none" cap="none" strike="noStrike">
                <a:solidFill>
                  <a:srgbClr val="0070C0"/>
                </a:solidFill>
                <a:latin typeface="Consolas"/>
                <a:ea typeface="Consolas"/>
                <a:cs typeface="Consolas"/>
                <a:sym typeface="Consolas"/>
              </a:rPr>
              <a:t>section_id </a:t>
            </a:r>
            <a:endParaRPr b="0" i="0" sz="3600" u="none" cap="none" strike="noStrike">
              <a:solidFill>
                <a:srgbClr val="0070C0"/>
              </a:solidFill>
              <a:latin typeface="Consolas"/>
              <a:ea typeface="Consolas"/>
              <a:cs typeface="Consolas"/>
              <a:sym typeface="Consolas"/>
            </a:endParaRPr>
          </a:p>
        </p:txBody>
      </p:sp>
      <p:pic>
        <p:nvPicPr>
          <p:cNvPr id="2027" name="Google Shape;2027;p140"/>
          <p:cNvPicPr preferRelativeResize="0"/>
          <p:nvPr/>
        </p:nvPicPr>
        <p:blipFill rotWithShape="1">
          <a:blip r:embed="rId3">
            <a:alphaModFix/>
          </a:blip>
          <a:srcRect b="0" l="0" r="0" t="0"/>
          <a:stretch/>
        </p:blipFill>
        <p:spPr>
          <a:xfrm>
            <a:off x="2540641" y="3559866"/>
            <a:ext cx="3582836" cy="1933575"/>
          </a:xfrm>
          <a:prstGeom prst="rect">
            <a:avLst/>
          </a:prstGeom>
          <a:noFill/>
          <a:ln>
            <a:noFill/>
          </a:ln>
        </p:spPr>
      </p:pic>
      <p:cxnSp>
        <p:nvCxnSpPr>
          <p:cNvPr id="2028" name="Google Shape;2028;p140"/>
          <p:cNvCxnSpPr/>
          <p:nvPr/>
        </p:nvCxnSpPr>
        <p:spPr>
          <a:xfrm rot="10800000">
            <a:off x="6016899" y="3860056"/>
            <a:ext cx="487920" cy="0"/>
          </a:xfrm>
          <a:prstGeom prst="straightConnector1">
            <a:avLst/>
          </a:prstGeom>
          <a:noFill/>
          <a:ln cap="flat" cmpd="sng" w="28575">
            <a:solidFill>
              <a:srgbClr val="467299"/>
            </a:solidFill>
            <a:prstDash val="solid"/>
            <a:round/>
            <a:headEnd len="sm" w="sm" type="none"/>
            <a:tailEnd len="med" w="med" type="stealth"/>
          </a:ln>
        </p:spPr>
      </p:cxnSp>
      <p:cxnSp>
        <p:nvCxnSpPr>
          <p:cNvPr id="2029" name="Google Shape;2029;p140"/>
          <p:cNvCxnSpPr/>
          <p:nvPr/>
        </p:nvCxnSpPr>
        <p:spPr>
          <a:xfrm flipH="1">
            <a:off x="6012160" y="4547209"/>
            <a:ext cx="576064" cy="897023"/>
          </a:xfrm>
          <a:prstGeom prst="straightConnector1">
            <a:avLst/>
          </a:prstGeom>
          <a:noFill/>
          <a:ln cap="flat" cmpd="sng" w="28575">
            <a:solidFill>
              <a:srgbClr val="467299"/>
            </a:solidFill>
            <a:prstDash val="solid"/>
            <a:round/>
            <a:headEnd len="sm" w="sm" type="none"/>
            <a:tailEnd len="med" w="med" type="stealth"/>
          </a:ln>
        </p:spPr>
      </p:cxn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3" name="Shape 2033"/>
        <p:cNvGrpSpPr/>
        <p:nvPr/>
      </p:nvGrpSpPr>
      <p:grpSpPr>
        <a:xfrm>
          <a:off x="0" y="0"/>
          <a:ext cx="0" cy="0"/>
          <a:chOff x="0" y="0"/>
          <a:chExt cx="0" cy="0"/>
        </a:xfrm>
      </p:grpSpPr>
      <p:pic>
        <p:nvPicPr>
          <p:cNvPr id="2034" name="Google Shape;2034;p141"/>
          <p:cNvPicPr preferRelativeResize="0"/>
          <p:nvPr/>
        </p:nvPicPr>
        <p:blipFill rotWithShape="1">
          <a:blip r:embed="rId3">
            <a:alphaModFix/>
          </a:blip>
          <a:srcRect b="0" l="0" r="0" t="0"/>
          <a:stretch/>
        </p:blipFill>
        <p:spPr>
          <a:xfrm>
            <a:off x="3367479" y="5304165"/>
            <a:ext cx="2356119" cy="681788"/>
          </a:xfrm>
          <a:prstGeom prst="rect">
            <a:avLst/>
          </a:prstGeom>
          <a:noFill/>
          <a:ln>
            <a:noFill/>
          </a:ln>
        </p:spPr>
      </p:pic>
      <p:sp>
        <p:nvSpPr>
          <p:cNvPr id="2035" name="Google Shape;2035;p1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Jointures : </a:t>
            </a:r>
            <a:r>
              <a:rPr b="1" i="0" lang="fr-BE" sz="4000" u="none" cap="none" strike="noStrike">
                <a:solidFill>
                  <a:schemeClr val="dk1"/>
                </a:solidFill>
                <a:latin typeface="Calibri"/>
                <a:ea typeface="Calibri"/>
                <a:cs typeface="Calibri"/>
                <a:sym typeface="Calibri"/>
              </a:rPr>
              <a:t>RIGHT OUTER JOIN</a:t>
            </a:r>
            <a:endParaRPr b="1" i="0" sz="4000" u="none" cap="none" strike="noStrike">
              <a:solidFill>
                <a:schemeClr val="dk1"/>
              </a:solidFill>
              <a:latin typeface="Calibri"/>
              <a:ea typeface="Calibri"/>
              <a:cs typeface="Calibri"/>
              <a:sym typeface="Calibri"/>
            </a:endParaRPr>
          </a:p>
        </p:txBody>
      </p:sp>
      <p:sp>
        <p:nvSpPr>
          <p:cNvPr id="2036" name="Google Shape;2036;p1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037" name="Google Shape;2037;p1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038" name="Google Shape;2038;p141"/>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039" name="Google Shape;2039;p141"/>
          <p:cNvSpPr txBox="1"/>
          <p:nvPr/>
        </p:nvSpPr>
        <p:spPr>
          <a:xfrm>
            <a:off x="478160" y="1556792"/>
            <a:ext cx="8172000" cy="861774"/>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p:txBody>
      </p:sp>
      <p:sp>
        <p:nvSpPr>
          <p:cNvPr id="2040" name="Google Shape;2040;p141"/>
          <p:cNvSpPr txBox="1"/>
          <p:nvPr/>
        </p:nvSpPr>
        <p:spPr>
          <a:xfrm>
            <a:off x="457200" y="2636912"/>
            <a:ext cx="8229600" cy="89934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Le </a:t>
            </a:r>
            <a:r>
              <a:rPr b="1" i="1" lang="fr-BE" sz="1600" u="none" cap="none" strike="noStrike">
                <a:solidFill>
                  <a:schemeClr val="dk1"/>
                </a:solidFill>
                <a:latin typeface="Calibri"/>
                <a:ea typeface="Calibri"/>
                <a:cs typeface="Calibri"/>
                <a:sym typeface="Calibri"/>
              </a:rPr>
              <a:t>« RIGHT OUTER JOIN » </a:t>
            </a:r>
            <a:r>
              <a:rPr b="0" i="0" lang="fr-BE" sz="1600" u="none" cap="none" strike="noStrike">
                <a:solidFill>
                  <a:schemeClr val="dk1"/>
                </a:solidFill>
                <a:latin typeface="Calibri"/>
                <a:ea typeface="Calibri"/>
                <a:cs typeface="Calibri"/>
                <a:sym typeface="Calibri"/>
              </a:rPr>
              <a:t>fonctionne de la même manière que le </a:t>
            </a:r>
            <a:r>
              <a:rPr b="1" i="1" lang="fr-BE" sz="1600" u="none" cap="none" strike="noStrike">
                <a:solidFill>
                  <a:schemeClr val="dk1"/>
                </a:solidFill>
                <a:latin typeface="Calibri"/>
                <a:ea typeface="Calibri"/>
                <a:cs typeface="Calibri"/>
                <a:sym typeface="Calibri"/>
              </a:rPr>
              <a:t>LEFT</a:t>
            </a:r>
            <a:r>
              <a:rPr b="0" i="0" lang="fr-BE" sz="1600" u="none" cap="none" strike="noStrike">
                <a:solidFill>
                  <a:schemeClr val="dk1"/>
                </a:solidFill>
                <a:latin typeface="Calibri"/>
                <a:ea typeface="Calibri"/>
                <a:cs typeface="Calibri"/>
                <a:sym typeface="Calibri"/>
              </a:rPr>
              <a:t>, mais concerne la seconde table de la jointure</a:t>
            </a:r>
            <a:r>
              <a:rPr b="0" i="0" lang="fr-BE" sz="1400" u="none" cap="none" strike="noStrike">
                <a:solidFill>
                  <a:schemeClr val="dk1"/>
                </a:solidFill>
                <a:latin typeface="Calibri"/>
                <a:ea typeface="Calibri"/>
                <a:cs typeface="Calibri"/>
                <a:sym typeface="Calibri"/>
              </a:rPr>
              <a:t> (mot-clé</a:t>
            </a:r>
            <a:r>
              <a:rPr b="1" i="1" lang="fr-BE" sz="1400" u="none" cap="none" strike="noStrike">
                <a:solidFill>
                  <a:schemeClr val="dk1"/>
                </a:solidFill>
                <a:latin typeface="Calibri"/>
                <a:ea typeface="Calibri"/>
                <a:cs typeface="Calibri"/>
                <a:sym typeface="Calibri"/>
              </a:rPr>
              <a:t> « OUTER » </a:t>
            </a:r>
            <a:r>
              <a:rPr b="0" i="0" lang="fr-BE" sz="1400" u="none" cap="none" strike="noStrike">
                <a:solidFill>
                  <a:schemeClr val="dk1"/>
                </a:solidFill>
                <a:latin typeface="Calibri"/>
                <a:ea typeface="Calibri"/>
                <a:cs typeface="Calibri"/>
                <a:sym typeface="Calibri"/>
              </a:rPr>
              <a:t>facultatif </a:t>
            </a:r>
            <a:r>
              <a:rPr b="1" i="1" lang="fr-BE" sz="1400" u="none" cap="none" strike="noStrike">
                <a:solidFill>
                  <a:schemeClr val="dk1"/>
                </a:solidFill>
                <a:latin typeface="Calibri"/>
                <a:ea typeface="Calibri"/>
                <a:cs typeface="Calibri"/>
                <a:sym typeface="Calibri"/>
              </a:rPr>
              <a:t>sous SQL-Server</a:t>
            </a:r>
            <a:r>
              <a:rPr b="0" i="0" lang="fr-BE" sz="1400" u="none" cap="none" strike="noStrike">
                <a:solidFill>
                  <a:schemeClr val="dk1"/>
                </a:solidFill>
                <a:latin typeface="Calibri"/>
                <a:ea typeface="Calibri"/>
                <a:cs typeface="Calibri"/>
                <a:sym typeface="Calibri"/>
              </a:rPr>
              <a:t>)</a:t>
            </a:r>
            <a:endParaRPr b="1" i="1" sz="1400" u="none" cap="none" strike="noStrike">
              <a:solidFill>
                <a:schemeClr val="dk1"/>
              </a:solidFill>
              <a:latin typeface="Calibri"/>
              <a:ea typeface="Calibri"/>
              <a:cs typeface="Calibri"/>
              <a:sym typeface="Calibri"/>
            </a:endParaRPr>
          </a:p>
        </p:txBody>
      </p:sp>
      <p:sp>
        <p:nvSpPr>
          <p:cNvPr id="2041" name="Google Shape;2041;p141"/>
          <p:cNvSpPr txBox="1"/>
          <p:nvPr/>
        </p:nvSpPr>
        <p:spPr>
          <a:xfrm>
            <a:off x="899592" y="1641867"/>
            <a:ext cx="5832648"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SELECT </a:t>
            </a:r>
            <a:r>
              <a:rPr b="0" i="1"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FROM </a:t>
            </a:r>
            <a:r>
              <a:rPr b="0" i="1" lang="fr-BE" sz="1800" u="none" cap="none" strike="noStrike">
                <a:solidFill>
                  <a:schemeClr val="dk1"/>
                </a:solidFill>
                <a:latin typeface="Calibri"/>
                <a:ea typeface="Calibri"/>
                <a:cs typeface="Calibri"/>
                <a:sym typeface="Calibri"/>
              </a:rPr>
              <a:t>table1 T1</a:t>
            </a:r>
            <a:r>
              <a:rPr b="1" i="0" lang="fr-BE" sz="1800" u="none" cap="none" strike="noStrike">
                <a:solidFill>
                  <a:schemeClr val="dk1"/>
                </a:solidFill>
                <a:latin typeface="Calibri"/>
                <a:ea typeface="Calibri"/>
                <a:cs typeface="Calibri"/>
                <a:sym typeface="Calibri"/>
              </a:rPr>
              <a:t> RIGHT JOIN </a:t>
            </a:r>
            <a:r>
              <a:rPr b="0" i="1" lang="fr-BE" sz="1800" u="none" cap="none" strike="noStrike">
                <a:solidFill>
                  <a:schemeClr val="dk1"/>
                </a:solidFill>
                <a:latin typeface="Calibri"/>
                <a:ea typeface="Calibri"/>
                <a:cs typeface="Calibri"/>
                <a:sym typeface="Calibri"/>
              </a:rPr>
              <a:t>table2 T2</a:t>
            </a:r>
            <a:r>
              <a:rPr b="1" i="0" lang="fr-BE" sz="1800" u="none" cap="none" strike="noStrike">
                <a:solidFill>
                  <a:schemeClr val="dk1"/>
                </a:solidFill>
                <a:latin typeface="Calibri"/>
                <a:ea typeface="Calibri"/>
                <a:cs typeface="Calibri"/>
                <a:sym typeface="Calibri"/>
              </a:rPr>
              <a:t> ON </a:t>
            </a:r>
            <a:r>
              <a:rPr b="0" i="1" lang="fr-BE" sz="1800" u="none" cap="none" strike="noStrike">
                <a:solidFill>
                  <a:schemeClr val="dk1"/>
                </a:solidFill>
                <a:latin typeface="Calibri"/>
                <a:ea typeface="Calibri"/>
                <a:cs typeface="Calibri"/>
                <a:sym typeface="Calibri"/>
              </a:rPr>
              <a:t>T1.col1 = T2.col1</a:t>
            </a:r>
            <a:endParaRPr b="0" i="0" sz="1400" u="none" cap="none" strike="noStrike">
              <a:solidFill>
                <a:srgbClr val="000000"/>
              </a:solidFill>
              <a:latin typeface="Arial"/>
              <a:ea typeface="Arial"/>
              <a:cs typeface="Arial"/>
              <a:sym typeface="Arial"/>
            </a:endParaRPr>
          </a:p>
        </p:txBody>
      </p:sp>
      <p:pic>
        <p:nvPicPr>
          <p:cNvPr id="2042" name="Google Shape;2042;p141"/>
          <p:cNvPicPr preferRelativeResize="0"/>
          <p:nvPr/>
        </p:nvPicPr>
        <p:blipFill rotWithShape="1">
          <a:blip r:embed="rId4">
            <a:alphaModFix/>
          </a:blip>
          <a:srcRect b="0" l="0" r="0" t="0"/>
          <a:stretch/>
        </p:blipFill>
        <p:spPr>
          <a:xfrm>
            <a:off x="1547664" y="3707256"/>
            <a:ext cx="1137702" cy="871038"/>
          </a:xfrm>
          <a:prstGeom prst="rect">
            <a:avLst/>
          </a:prstGeom>
          <a:noFill/>
          <a:ln>
            <a:noFill/>
          </a:ln>
        </p:spPr>
      </p:pic>
      <p:sp>
        <p:nvSpPr>
          <p:cNvPr id="2043" name="Google Shape;2043;p141"/>
          <p:cNvSpPr/>
          <p:nvPr/>
        </p:nvSpPr>
        <p:spPr>
          <a:xfrm>
            <a:off x="1547664" y="3707257"/>
            <a:ext cx="1138157" cy="871037"/>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044" name="Google Shape;2044;p141"/>
          <p:cNvPicPr preferRelativeResize="0"/>
          <p:nvPr/>
        </p:nvPicPr>
        <p:blipFill rotWithShape="1">
          <a:blip r:embed="rId5">
            <a:alphaModFix/>
          </a:blip>
          <a:srcRect b="0" l="0" r="0" t="0"/>
          <a:stretch/>
        </p:blipFill>
        <p:spPr>
          <a:xfrm>
            <a:off x="6386171" y="3856243"/>
            <a:ext cx="1138043" cy="620751"/>
          </a:xfrm>
          <a:prstGeom prst="rect">
            <a:avLst/>
          </a:prstGeom>
          <a:noFill/>
          <a:ln>
            <a:noFill/>
          </a:ln>
        </p:spPr>
      </p:pic>
      <p:sp>
        <p:nvSpPr>
          <p:cNvPr id="2045" name="Google Shape;2045;p141"/>
          <p:cNvSpPr/>
          <p:nvPr/>
        </p:nvSpPr>
        <p:spPr>
          <a:xfrm>
            <a:off x="6386171" y="3856243"/>
            <a:ext cx="1138157" cy="620813"/>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46" name="Google Shape;2046;p141"/>
          <p:cNvSpPr/>
          <p:nvPr/>
        </p:nvSpPr>
        <p:spPr>
          <a:xfrm>
            <a:off x="3367479" y="5304165"/>
            <a:ext cx="2356649" cy="681873"/>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47" name="Google Shape;2047;p141"/>
          <p:cNvSpPr/>
          <p:nvPr/>
        </p:nvSpPr>
        <p:spPr>
          <a:xfrm rot="10800000">
            <a:off x="5940152" y="4898611"/>
            <a:ext cx="1224136" cy="1224136"/>
          </a:xfrm>
          <a:prstGeom prst="bentArrow">
            <a:avLst>
              <a:gd fmla="val 37264" name="adj1"/>
              <a:gd fmla="val 40051" name="adj2"/>
              <a:gd fmla="val 25000" name="adj3"/>
              <a:gd fmla="val 43750" name="adj4"/>
            </a:avLst>
          </a:prstGeom>
          <a:solidFill>
            <a:srgbClr val="406280"/>
          </a:solidFill>
          <a:ln cap="flat" cmpd="sng" w="25400">
            <a:solidFill>
              <a:srgbClr val="4062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48" name="Google Shape;2048;p141"/>
          <p:cNvSpPr/>
          <p:nvPr/>
        </p:nvSpPr>
        <p:spPr>
          <a:xfrm rot="10800000">
            <a:off x="1907704" y="4905918"/>
            <a:ext cx="1224136" cy="1224136"/>
          </a:xfrm>
          <a:prstGeom prst="bentArrow">
            <a:avLst>
              <a:gd fmla="val 37264" name="adj1"/>
              <a:gd fmla="val 40051" name="adj2"/>
              <a:gd fmla="val 25000" name="adj3"/>
              <a:gd fmla="val 43750" name="adj4"/>
            </a:avLst>
          </a:prstGeom>
          <a:solidFill>
            <a:srgbClr val="467299"/>
          </a:solidFill>
          <a:ln cap="flat" cmpd="sng" w="25400">
            <a:solidFill>
              <a:srgbClr val="467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right_outer_join" id="2049" name="Google Shape;2049;p141"/>
          <p:cNvPicPr preferRelativeResize="0"/>
          <p:nvPr/>
        </p:nvPicPr>
        <p:blipFill rotWithShape="1">
          <a:blip r:embed="rId6">
            <a:alphaModFix/>
          </a:blip>
          <a:srcRect b="0" l="0" r="0" t="0"/>
          <a:stretch/>
        </p:blipFill>
        <p:spPr>
          <a:xfrm>
            <a:off x="3563888" y="3573015"/>
            <a:ext cx="2050865" cy="1285852"/>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3" name="Shape 2053"/>
        <p:cNvGrpSpPr/>
        <p:nvPr/>
      </p:nvGrpSpPr>
      <p:grpSpPr>
        <a:xfrm>
          <a:off x="0" y="0"/>
          <a:ext cx="0" cy="0"/>
          <a:chOff x="0" y="0"/>
          <a:chExt cx="0" cy="0"/>
        </a:xfrm>
      </p:grpSpPr>
      <p:sp>
        <p:nvSpPr>
          <p:cNvPr id="2054" name="Google Shape;2054;p1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Jointures : RIGHT OUTER JOIN</a:t>
            </a:r>
            <a:endParaRPr/>
          </a:p>
        </p:txBody>
      </p:sp>
      <p:sp>
        <p:nvSpPr>
          <p:cNvPr id="2055" name="Google Shape;2055;p1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056" name="Google Shape;2056;p1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057" name="Google Shape;2057;p142"/>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058" name="Google Shape;2058;p142"/>
          <p:cNvSpPr/>
          <p:nvPr/>
        </p:nvSpPr>
        <p:spPr>
          <a:xfrm>
            <a:off x="478160" y="1556790"/>
            <a:ext cx="8172000" cy="1584178"/>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59" name="Google Shape;2059;p142"/>
          <p:cNvSpPr txBox="1"/>
          <p:nvPr/>
        </p:nvSpPr>
        <p:spPr>
          <a:xfrm>
            <a:off x="457200" y="3429000"/>
            <a:ext cx="8229600" cy="64807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Liste des étudiants, la section dont ils sont </a:t>
            </a:r>
            <a:r>
              <a:rPr b="1" i="1" lang="fr-BE" sz="1600" u="none" cap="none" strike="noStrike">
                <a:solidFill>
                  <a:schemeClr val="dk1"/>
                </a:solidFill>
                <a:latin typeface="Calibri"/>
                <a:ea typeface="Calibri"/>
                <a:cs typeface="Calibri"/>
                <a:sym typeface="Calibri"/>
              </a:rPr>
              <a:t>éventuellement</a:t>
            </a:r>
            <a:r>
              <a:rPr b="0" i="0" lang="fr-BE" sz="1600" u="none" cap="none" strike="noStrike">
                <a:solidFill>
                  <a:schemeClr val="dk1"/>
                </a:solidFill>
                <a:latin typeface="Calibri"/>
                <a:ea typeface="Calibri"/>
                <a:cs typeface="Calibri"/>
                <a:sym typeface="Calibri"/>
              </a:rPr>
              <a:t> délégués ainsi que le cours auquel ils sont </a:t>
            </a:r>
            <a:r>
              <a:rPr b="1" i="1" lang="fr-BE" sz="1600" u="none" cap="none" strike="noStrike">
                <a:solidFill>
                  <a:schemeClr val="dk1"/>
                </a:solidFill>
                <a:latin typeface="Calibri"/>
                <a:ea typeface="Calibri"/>
                <a:cs typeface="Calibri"/>
                <a:sym typeface="Calibri"/>
              </a:rPr>
              <a:t>éventuellement</a:t>
            </a:r>
            <a:r>
              <a:rPr b="0" i="0" lang="fr-BE" sz="1600" u="none" cap="none" strike="noStrike">
                <a:solidFill>
                  <a:schemeClr val="dk1"/>
                </a:solidFill>
                <a:latin typeface="Calibri"/>
                <a:ea typeface="Calibri"/>
                <a:cs typeface="Calibri"/>
                <a:sym typeface="Calibri"/>
              </a:rPr>
              <a:t> inscrits </a:t>
            </a:r>
            <a:endParaRPr b="1" i="1" sz="1600" u="none" cap="none" strike="noStrike">
              <a:solidFill>
                <a:schemeClr val="dk1"/>
              </a:solidFill>
              <a:latin typeface="Calibri"/>
              <a:ea typeface="Calibri"/>
              <a:cs typeface="Calibri"/>
              <a:sym typeface="Calibri"/>
            </a:endParaRPr>
          </a:p>
        </p:txBody>
      </p:sp>
      <p:pic>
        <p:nvPicPr>
          <p:cNvPr id="2060" name="Google Shape;2060;p142"/>
          <p:cNvPicPr preferRelativeResize="0"/>
          <p:nvPr/>
        </p:nvPicPr>
        <p:blipFill rotWithShape="1">
          <a:blip r:embed="rId3">
            <a:alphaModFix/>
          </a:blip>
          <a:srcRect b="0" l="0" r="0" t="0"/>
          <a:stretch/>
        </p:blipFill>
        <p:spPr>
          <a:xfrm>
            <a:off x="1331641" y="4221088"/>
            <a:ext cx="6446048" cy="1941462"/>
          </a:xfrm>
          <a:prstGeom prst="rect">
            <a:avLst/>
          </a:prstGeom>
          <a:noFill/>
          <a:ln>
            <a:noFill/>
          </a:ln>
        </p:spPr>
      </p:pic>
      <p:sp>
        <p:nvSpPr>
          <p:cNvPr id="2061" name="Google Shape;2061;p142"/>
          <p:cNvSpPr/>
          <p:nvPr/>
        </p:nvSpPr>
        <p:spPr>
          <a:xfrm>
            <a:off x="603504" y="1607050"/>
            <a:ext cx="7516368"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a:t>
            </a:r>
            <a:r>
              <a:rPr b="0" i="0" lang="fr-BE" sz="1800" u="none" cap="none" strike="noStrike">
                <a:solidFill>
                  <a:srgbClr val="000000"/>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CONCAT</a:t>
            </a:r>
            <a:r>
              <a:rPr b="0" i="0" lang="fr-BE" sz="1800" u="none" cap="none" strike="noStrike">
                <a:solidFill>
                  <a:srgbClr val="000000"/>
                </a:solidFill>
                <a:latin typeface="Consolas"/>
                <a:ea typeface="Consolas"/>
                <a:cs typeface="Consolas"/>
                <a:sym typeface="Consolas"/>
              </a:rPr>
              <a:t>(first_name, </a:t>
            </a:r>
            <a:r>
              <a:rPr b="0" i="0" lang="fr-BE" sz="1800" u="none" cap="none" strike="noStrike">
                <a:solidFill>
                  <a:srgbClr val="C00000"/>
                </a:solidFill>
                <a:latin typeface="Consolas"/>
                <a:ea typeface="Consolas"/>
                <a:cs typeface="Consolas"/>
                <a:sym typeface="Consolas"/>
              </a:rPr>
              <a:t>' '</a:t>
            </a:r>
            <a:r>
              <a:rPr b="0" i="0" lang="fr-BE" sz="1800" u="none" cap="none" strike="noStrike">
                <a:solidFill>
                  <a:srgbClr val="000000"/>
                </a:solidFill>
                <a:latin typeface="Consolas"/>
                <a:ea typeface="Consolas"/>
                <a:cs typeface="Consolas"/>
                <a:sym typeface="Consolas"/>
              </a:rPr>
              <a:t> , last_name), section_name, course_name</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a:t>
            </a:r>
            <a:r>
              <a:rPr b="0" i="0" lang="fr-BE" sz="1800" u="none" cap="none" strike="noStrike">
                <a:solidFill>
                  <a:srgbClr val="000000"/>
                </a:solidFill>
                <a:latin typeface="Consolas"/>
                <a:ea typeface="Consolas"/>
                <a:cs typeface="Consolas"/>
                <a:sym typeface="Consolas"/>
              </a:rPr>
              <a:t> course c </a:t>
            </a:r>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RIGHT</a:t>
            </a:r>
            <a:r>
              <a:rPr b="0" i="0" lang="fr-BE" sz="1800" u="none" cap="none" strike="noStrike">
                <a:solidFill>
                  <a:srgbClr val="000000"/>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JOIN</a:t>
            </a:r>
            <a:r>
              <a:rPr b="0" i="0" lang="fr-BE" sz="1800" u="none" cap="none" strike="noStrike">
                <a:solidFill>
                  <a:srgbClr val="000000"/>
                </a:solidFill>
                <a:latin typeface="Consolas"/>
                <a:ea typeface="Consolas"/>
                <a:cs typeface="Consolas"/>
                <a:sym typeface="Consolas"/>
              </a:rPr>
              <a:t> student st </a:t>
            </a:r>
            <a:r>
              <a:rPr b="0" i="0" lang="fr-BE" sz="1800" u="none" cap="none" strike="noStrike">
                <a:solidFill>
                  <a:srgbClr val="CC0099"/>
                </a:solidFill>
                <a:latin typeface="Consolas"/>
                <a:ea typeface="Consolas"/>
                <a:cs typeface="Consolas"/>
                <a:sym typeface="Consolas"/>
              </a:rPr>
              <a:t>ON</a:t>
            </a:r>
            <a:r>
              <a:rPr b="0" i="0" lang="fr-BE" sz="1800" u="none" cap="none" strike="noStrike">
                <a:solidFill>
                  <a:srgbClr val="000000"/>
                </a:solidFill>
                <a:latin typeface="Consolas"/>
                <a:ea typeface="Consolas"/>
                <a:cs typeface="Consolas"/>
                <a:sym typeface="Consolas"/>
              </a:rPr>
              <a:t> st.</a:t>
            </a:r>
            <a:r>
              <a:rPr b="0" i="0" lang="fr-BE" sz="1800" u="none" cap="none" strike="noStrike">
                <a:solidFill>
                  <a:srgbClr val="0070C0"/>
                </a:solidFill>
                <a:latin typeface="Consolas"/>
                <a:ea typeface="Consolas"/>
                <a:cs typeface="Consolas"/>
                <a:sym typeface="Consolas"/>
              </a:rPr>
              <a:t>course_id</a:t>
            </a:r>
            <a:r>
              <a:rPr b="0" i="0" lang="fr-BE" sz="1800" u="none" cap="none" strike="noStrike">
                <a:solidFill>
                  <a:srgbClr val="000000"/>
                </a:solidFill>
                <a:latin typeface="Consolas"/>
                <a:ea typeface="Consolas"/>
                <a:cs typeface="Consolas"/>
                <a:sym typeface="Consolas"/>
              </a:rPr>
              <a:t> = c.</a:t>
            </a:r>
            <a:r>
              <a:rPr b="0" i="0" lang="fr-BE" sz="1800" u="none" cap="none" strike="noStrike">
                <a:solidFill>
                  <a:srgbClr val="0070C0"/>
                </a:solidFill>
                <a:latin typeface="Consolas"/>
                <a:ea typeface="Consolas"/>
                <a:cs typeface="Consolas"/>
                <a:sym typeface="Consolas"/>
              </a:rPr>
              <a:t>course_id</a:t>
            </a:r>
            <a:endParaRPr b="0" i="0" sz="1800" u="none" cap="none" strike="noStrike">
              <a:solidFill>
                <a:srgbClr val="0070C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LEFT</a:t>
            </a:r>
            <a:r>
              <a:rPr b="0" i="0" lang="fr-BE" sz="1800" u="none" cap="none" strike="noStrike">
                <a:solidFill>
                  <a:srgbClr val="000000"/>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JOIN</a:t>
            </a:r>
            <a:r>
              <a:rPr b="0" i="0" lang="fr-BE" sz="1800" u="none" cap="none" strike="noStrike">
                <a:solidFill>
                  <a:srgbClr val="000000"/>
                </a:solidFill>
                <a:latin typeface="Consolas"/>
                <a:ea typeface="Consolas"/>
                <a:cs typeface="Consolas"/>
                <a:sym typeface="Consolas"/>
              </a:rPr>
              <a:t> section s </a:t>
            </a:r>
            <a:r>
              <a:rPr b="0" i="0" lang="fr-BE" sz="1800" u="none" cap="none" strike="noStrike">
                <a:solidFill>
                  <a:srgbClr val="CC0099"/>
                </a:solidFill>
                <a:latin typeface="Consolas"/>
                <a:ea typeface="Consolas"/>
                <a:cs typeface="Consolas"/>
                <a:sym typeface="Consolas"/>
              </a:rPr>
              <a:t>ON</a:t>
            </a:r>
            <a:r>
              <a:rPr b="0" i="0" lang="fr-BE" sz="1800" u="none" cap="none" strike="noStrike">
                <a:solidFill>
                  <a:srgbClr val="000000"/>
                </a:solidFill>
                <a:latin typeface="Consolas"/>
                <a:ea typeface="Consolas"/>
                <a:cs typeface="Consolas"/>
                <a:sym typeface="Consolas"/>
              </a:rPr>
              <a:t> st.</a:t>
            </a:r>
            <a:r>
              <a:rPr b="0" i="0" lang="fr-BE" sz="1800" u="none" cap="none" strike="noStrike">
                <a:solidFill>
                  <a:srgbClr val="0070C0"/>
                </a:solidFill>
                <a:latin typeface="Consolas"/>
                <a:ea typeface="Consolas"/>
                <a:cs typeface="Consolas"/>
                <a:sym typeface="Consolas"/>
              </a:rPr>
              <a:t>student_id</a:t>
            </a:r>
            <a:r>
              <a:rPr b="0" i="0" lang="fr-BE" sz="1800" u="none" cap="none" strike="noStrike">
                <a:solidFill>
                  <a:srgbClr val="000000"/>
                </a:solidFill>
                <a:latin typeface="Consolas"/>
                <a:ea typeface="Consolas"/>
                <a:cs typeface="Consolas"/>
                <a:sym typeface="Consolas"/>
              </a:rPr>
              <a:t> = s.</a:t>
            </a:r>
            <a:r>
              <a:rPr b="0" i="0" lang="fr-BE" sz="1800" u="none" cap="none" strike="noStrike">
                <a:solidFill>
                  <a:srgbClr val="0070C0"/>
                </a:solidFill>
                <a:latin typeface="Consolas"/>
                <a:ea typeface="Consolas"/>
                <a:cs typeface="Consolas"/>
                <a:sym typeface="Consolas"/>
              </a:rPr>
              <a:t>delegate_id</a:t>
            </a:r>
            <a:endParaRPr b="0" i="0" sz="1800" u="none" cap="none" strike="noStrike">
              <a:solidFill>
                <a:srgbClr val="0070C0"/>
              </a:solidFill>
              <a:latin typeface="Consolas"/>
              <a:ea typeface="Consolas"/>
              <a:cs typeface="Consolas"/>
              <a:sym typeface="Consolas"/>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5" name="Shape 2065"/>
        <p:cNvGrpSpPr/>
        <p:nvPr/>
      </p:nvGrpSpPr>
      <p:grpSpPr>
        <a:xfrm>
          <a:off x="0" y="0"/>
          <a:ext cx="0" cy="0"/>
          <a:chOff x="0" y="0"/>
          <a:chExt cx="0" cy="0"/>
        </a:xfrm>
      </p:grpSpPr>
      <p:pic>
        <p:nvPicPr>
          <p:cNvPr id="2066" name="Google Shape;2066;p143"/>
          <p:cNvPicPr preferRelativeResize="0"/>
          <p:nvPr/>
        </p:nvPicPr>
        <p:blipFill rotWithShape="1">
          <a:blip r:embed="rId3">
            <a:alphaModFix/>
          </a:blip>
          <a:srcRect b="0" l="0" r="0" t="0"/>
          <a:stretch/>
        </p:blipFill>
        <p:spPr>
          <a:xfrm>
            <a:off x="395538" y="1938678"/>
            <a:ext cx="3064503" cy="1006966"/>
          </a:xfrm>
          <a:prstGeom prst="rect">
            <a:avLst/>
          </a:prstGeom>
          <a:noFill/>
          <a:ln>
            <a:noFill/>
          </a:ln>
        </p:spPr>
      </p:pic>
      <p:sp>
        <p:nvSpPr>
          <p:cNvPr id="2067" name="Google Shape;2067;p1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Jointures : RIGHT OUTER JOIN</a:t>
            </a:r>
            <a:endParaRPr/>
          </a:p>
        </p:txBody>
      </p:sp>
      <p:sp>
        <p:nvSpPr>
          <p:cNvPr id="2068" name="Google Shape;2068;p1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069" name="Google Shape;2069;p1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070" name="Google Shape;2070;p143"/>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071" name="Google Shape;2071;p143"/>
          <p:cNvSpPr/>
          <p:nvPr/>
        </p:nvSpPr>
        <p:spPr>
          <a:xfrm>
            <a:off x="478160" y="3762681"/>
            <a:ext cx="4597896" cy="1331216"/>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072" name="Google Shape;2072;p143"/>
          <p:cNvPicPr preferRelativeResize="0"/>
          <p:nvPr/>
        </p:nvPicPr>
        <p:blipFill rotWithShape="1">
          <a:blip r:embed="rId4">
            <a:alphaModFix/>
          </a:blip>
          <a:srcRect b="0" l="0" r="0" t="0"/>
          <a:stretch/>
        </p:blipFill>
        <p:spPr>
          <a:xfrm>
            <a:off x="5701794" y="3717032"/>
            <a:ext cx="3044893" cy="1401470"/>
          </a:xfrm>
          <a:prstGeom prst="rect">
            <a:avLst/>
          </a:prstGeom>
          <a:noFill/>
          <a:ln>
            <a:noFill/>
          </a:ln>
        </p:spPr>
      </p:pic>
      <p:pic>
        <p:nvPicPr>
          <p:cNvPr id="2073" name="Google Shape;2073;p143"/>
          <p:cNvPicPr preferRelativeResize="0"/>
          <p:nvPr/>
        </p:nvPicPr>
        <p:blipFill rotWithShape="1">
          <a:blip r:embed="rId5">
            <a:alphaModFix/>
          </a:blip>
          <a:srcRect b="0" l="0" r="0" t="0"/>
          <a:stretch/>
        </p:blipFill>
        <p:spPr>
          <a:xfrm>
            <a:off x="6475516" y="1828375"/>
            <a:ext cx="2264393" cy="1252399"/>
          </a:xfrm>
          <a:prstGeom prst="rect">
            <a:avLst/>
          </a:prstGeom>
          <a:noFill/>
          <a:ln>
            <a:noFill/>
          </a:ln>
        </p:spPr>
      </p:pic>
      <p:pic>
        <p:nvPicPr>
          <p:cNvPr id="2074" name="Google Shape;2074;p143"/>
          <p:cNvPicPr preferRelativeResize="0"/>
          <p:nvPr/>
        </p:nvPicPr>
        <p:blipFill rotWithShape="1">
          <a:blip r:embed="rId6">
            <a:alphaModFix/>
          </a:blip>
          <a:srcRect b="0" l="0" r="0" t="0"/>
          <a:stretch/>
        </p:blipFill>
        <p:spPr>
          <a:xfrm>
            <a:off x="3732672" y="1756365"/>
            <a:ext cx="2445886" cy="1383380"/>
          </a:xfrm>
          <a:prstGeom prst="rect">
            <a:avLst/>
          </a:prstGeom>
          <a:noFill/>
          <a:ln>
            <a:noFill/>
          </a:ln>
        </p:spPr>
      </p:pic>
      <p:sp>
        <p:nvSpPr>
          <p:cNvPr id="2075" name="Google Shape;2075;p143"/>
          <p:cNvSpPr/>
          <p:nvPr/>
        </p:nvSpPr>
        <p:spPr>
          <a:xfrm flipH="1">
            <a:off x="5701792" y="3717032"/>
            <a:ext cx="3046671" cy="1403224"/>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76" name="Google Shape;2076;p143"/>
          <p:cNvSpPr/>
          <p:nvPr/>
        </p:nvSpPr>
        <p:spPr>
          <a:xfrm>
            <a:off x="5004048" y="3905653"/>
            <a:ext cx="740881" cy="974999"/>
          </a:xfrm>
          <a:prstGeom prst="rightArrow">
            <a:avLst>
              <a:gd fmla="val 50000" name="adj1"/>
              <a:gd fmla="val 50000" name="adj2"/>
            </a:avLst>
          </a:prstGeom>
          <a:solidFill>
            <a:srgbClr val="C00000"/>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77" name="Google Shape;2077;p143"/>
          <p:cNvSpPr/>
          <p:nvPr/>
        </p:nvSpPr>
        <p:spPr>
          <a:xfrm flipH="1">
            <a:off x="395536" y="1938677"/>
            <a:ext cx="3072724" cy="1007865"/>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78" name="Google Shape;2078;p143"/>
          <p:cNvSpPr/>
          <p:nvPr/>
        </p:nvSpPr>
        <p:spPr>
          <a:xfrm flipH="1">
            <a:off x="3732670" y="1771023"/>
            <a:ext cx="2448274" cy="1369945"/>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79" name="Google Shape;2079;p143"/>
          <p:cNvSpPr/>
          <p:nvPr/>
        </p:nvSpPr>
        <p:spPr>
          <a:xfrm flipH="1">
            <a:off x="6475514" y="1828374"/>
            <a:ext cx="2265867" cy="1252442"/>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80" name="Google Shape;2080;p143"/>
          <p:cNvSpPr/>
          <p:nvPr/>
        </p:nvSpPr>
        <p:spPr>
          <a:xfrm>
            <a:off x="5604881" y="1771022"/>
            <a:ext cx="576065" cy="1369946"/>
          </a:xfrm>
          <a:prstGeom prst="roundRect">
            <a:avLst>
              <a:gd fmla="val 5131" name="adj"/>
            </a:avLst>
          </a:prstGeom>
          <a:noFill/>
          <a:ln cap="flat" cmpd="sng" w="381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81" name="Google Shape;2081;p143"/>
          <p:cNvSpPr/>
          <p:nvPr/>
        </p:nvSpPr>
        <p:spPr>
          <a:xfrm>
            <a:off x="395537" y="1938679"/>
            <a:ext cx="480435" cy="1007864"/>
          </a:xfrm>
          <a:prstGeom prst="roundRect">
            <a:avLst>
              <a:gd fmla="val 5131" name="adj"/>
            </a:avLst>
          </a:prstGeom>
          <a:noFill/>
          <a:ln cap="flat" cmpd="sng" w="381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82" name="Google Shape;2082;p143"/>
          <p:cNvSpPr/>
          <p:nvPr/>
        </p:nvSpPr>
        <p:spPr>
          <a:xfrm flipH="1">
            <a:off x="596348" y="4681330"/>
            <a:ext cx="4479708" cy="211701"/>
          </a:xfrm>
          <a:prstGeom prst="roundRect">
            <a:avLst>
              <a:gd fmla="val 5131" name="adj"/>
            </a:avLst>
          </a:prstGeom>
          <a:no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83" name="Google Shape;2083;p143"/>
          <p:cNvSpPr/>
          <p:nvPr/>
        </p:nvSpPr>
        <p:spPr>
          <a:xfrm flipH="1" rot="10800000">
            <a:off x="596348" y="4516377"/>
            <a:ext cx="4403808" cy="158011"/>
          </a:xfrm>
          <a:prstGeom prst="roundRect">
            <a:avLst>
              <a:gd fmla="val 5131" name="adj"/>
            </a:avLst>
          </a:prstGeom>
          <a:noFill/>
          <a:ln cap="flat" cmpd="sng" w="381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84" name="Google Shape;2084;p143"/>
          <p:cNvSpPr/>
          <p:nvPr/>
        </p:nvSpPr>
        <p:spPr>
          <a:xfrm>
            <a:off x="3732672" y="1771022"/>
            <a:ext cx="576066" cy="1369946"/>
          </a:xfrm>
          <a:prstGeom prst="roundRect">
            <a:avLst>
              <a:gd fmla="val 5131" name="adj"/>
            </a:avLst>
          </a:prstGeom>
          <a:no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85" name="Google Shape;2085;p143"/>
          <p:cNvSpPr/>
          <p:nvPr/>
        </p:nvSpPr>
        <p:spPr>
          <a:xfrm>
            <a:off x="8053154" y="1828374"/>
            <a:ext cx="688227" cy="1252442"/>
          </a:xfrm>
          <a:prstGeom prst="roundRect">
            <a:avLst>
              <a:gd fmla="val 5131" name="adj"/>
            </a:avLst>
          </a:prstGeom>
          <a:no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86" name="Google Shape;2086;p143"/>
          <p:cNvSpPr txBox="1"/>
          <p:nvPr/>
        </p:nvSpPr>
        <p:spPr>
          <a:xfrm>
            <a:off x="971600" y="5528845"/>
            <a:ext cx="7200800" cy="49244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rPr b="0" i="1" lang="fr-BE" sz="1300" u="none" cap="none" strike="noStrike">
                <a:solidFill>
                  <a:schemeClr val="dk1"/>
                </a:solidFill>
                <a:latin typeface="Calibri"/>
                <a:ea typeface="Calibri"/>
                <a:cs typeface="Calibri"/>
                <a:sym typeface="Calibri"/>
              </a:rPr>
              <a:t>Certains étudiants ne sont pas délégué de section, certains sont délégués de 2 sections, certains étudiants ne sont inscrits dans aucun cours, mais la liste de tous les étudiants doit apparaître quoiqu’il en soit</a:t>
            </a:r>
            <a:endParaRPr b="0" i="1" sz="1300" u="none" cap="none" strike="noStrike">
              <a:solidFill>
                <a:schemeClr val="dk1"/>
              </a:solidFill>
              <a:latin typeface="Calibri"/>
              <a:ea typeface="Calibri"/>
              <a:cs typeface="Calibri"/>
              <a:sym typeface="Calibri"/>
            </a:endParaRPr>
          </a:p>
        </p:txBody>
      </p:sp>
      <p:sp>
        <p:nvSpPr>
          <p:cNvPr id="2087" name="Google Shape;2087;p143"/>
          <p:cNvSpPr/>
          <p:nvPr/>
        </p:nvSpPr>
        <p:spPr>
          <a:xfrm>
            <a:off x="520449" y="3913282"/>
            <a:ext cx="4559499"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200" u="none" cap="none" strike="noStrike">
                <a:solidFill>
                  <a:srgbClr val="CC0099"/>
                </a:solidFill>
                <a:latin typeface="Consolas"/>
                <a:ea typeface="Consolas"/>
                <a:cs typeface="Consolas"/>
                <a:sym typeface="Consolas"/>
              </a:rPr>
              <a:t>SELECT</a:t>
            </a:r>
            <a:r>
              <a:rPr b="0" i="0" lang="fr-BE" sz="1200" u="none" cap="none" strike="noStrike">
                <a:solidFill>
                  <a:srgbClr val="000000"/>
                </a:solidFill>
                <a:latin typeface="Consolas"/>
                <a:ea typeface="Consolas"/>
                <a:cs typeface="Consolas"/>
                <a:sym typeface="Consolas"/>
              </a:rPr>
              <a:t> </a:t>
            </a:r>
            <a:r>
              <a:rPr b="0" i="0" lang="fr-BE" sz="1200" u="none" cap="none" strike="noStrike">
                <a:solidFill>
                  <a:srgbClr val="CC0099"/>
                </a:solidFill>
                <a:latin typeface="Consolas"/>
                <a:ea typeface="Consolas"/>
                <a:cs typeface="Consolas"/>
                <a:sym typeface="Consolas"/>
              </a:rPr>
              <a:t>CONCAT</a:t>
            </a:r>
            <a:r>
              <a:rPr b="0" i="0" lang="fr-BE" sz="1200" u="none" cap="none" strike="noStrike">
                <a:solidFill>
                  <a:srgbClr val="000000"/>
                </a:solidFill>
                <a:latin typeface="Consolas"/>
                <a:ea typeface="Consolas"/>
                <a:cs typeface="Consolas"/>
                <a:sym typeface="Consolas"/>
              </a:rPr>
              <a:t>(first_name, </a:t>
            </a:r>
            <a:r>
              <a:rPr b="0" i="0" lang="fr-BE" sz="1200" u="none" cap="none" strike="noStrike">
                <a:solidFill>
                  <a:srgbClr val="C00000"/>
                </a:solidFill>
                <a:latin typeface="Consolas"/>
                <a:ea typeface="Consolas"/>
                <a:cs typeface="Consolas"/>
                <a:sym typeface="Consolas"/>
              </a:rPr>
              <a:t>' '</a:t>
            </a:r>
            <a:r>
              <a:rPr b="0" i="0" lang="fr-BE" sz="1200" u="none" cap="none" strike="noStrike">
                <a:solidFill>
                  <a:srgbClr val="000000"/>
                </a:solidFill>
                <a:latin typeface="Consolas"/>
                <a:ea typeface="Consolas"/>
                <a:cs typeface="Consolas"/>
                <a:sym typeface="Consolas"/>
              </a:rPr>
              <a:t> , last_name), section_name, course_name</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200" u="none" cap="none" strike="noStrike">
                <a:solidFill>
                  <a:srgbClr val="CC0099"/>
                </a:solidFill>
                <a:latin typeface="Consolas"/>
                <a:ea typeface="Consolas"/>
                <a:cs typeface="Consolas"/>
                <a:sym typeface="Consolas"/>
              </a:rPr>
              <a:t>FROM</a:t>
            </a:r>
            <a:r>
              <a:rPr b="0" i="0" lang="fr-BE" sz="1200" u="none" cap="none" strike="noStrike">
                <a:solidFill>
                  <a:srgbClr val="000000"/>
                </a:solidFill>
                <a:latin typeface="Consolas"/>
                <a:ea typeface="Consolas"/>
                <a:cs typeface="Consolas"/>
                <a:sym typeface="Consolas"/>
              </a:rPr>
              <a:t> course c </a:t>
            </a:r>
            <a:endParaRPr/>
          </a:p>
          <a:p>
            <a:pPr indent="0" lvl="0" marL="0" marR="0" rtl="0" algn="l">
              <a:lnSpc>
                <a:spcPct val="100000"/>
              </a:lnSpc>
              <a:spcBef>
                <a:spcPts val="0"/>
              </a:spcBef>
              <a:spcAft>
                <a:spcPts val="0"/>
              </a:spcAft>
              <a:buNone/>
            </a:pPr>
            <a:r>
              <a:rPr b="0" i="0" lang="fr-BE" sz="1200" u="none" cap="none" strike="noStrike">
                <a:solidFill>
                  <a:srgbClr val="CC0099"/>
                </a:solidFill>
                <a:latin typeface="Consolas"/>
                <a:ea typeface="Consolas"/>
                <a:cs typeface="Consolas"/>
                <a:sym typeface="Consolas"/>
              </a:rPr>
              <a:t>RIGHT</a:t>
            </a:r>
            <a:r>
              <a:rPr b="0" i="0" lang="fr-BE" sz="1200" u="none" cap="none" strike="noStrike">
                <a:solidFill>
                  <a:srgbClr val="000000"/>
                </a:solidFill>
                <a:latin typeface="Consolas"/>
                <a:ea typeface="Consolas"/>
                <a:cs typeface="Consolas"/>
                <a:sym typeface="Consolas"/>
              </a:rPr>
              <a:t> </a:t>
            </a:r>
            <a:r>
              <a:rPr b="0" i="0" lang="fr-BE" sz="1200" u="none" cap="none" strike="noStrike">
                <a:solidFill>
                  <a:srgbClr val="CC0099"/>
                </a:solidFill>
                <a:latin typeface="Consolas"/>
                <a:ea typeface="Consolas"/>
                <a:cs typeface="Consolas"/>
                <a:sym typeface="Consolas"/>
              </a:rPr>
              <a:t>JOIN</a:t>
            </a:r>
            <a:r>
              <a:rPr b="0" i="0" lang="fr-BE" sz="1200" u="none" cap="none" strike="noStrike">
                <a:solidFill>
                  <a:srgbClr val="000000"/>
                </a:solidFill>
                <a:latin typeface="Consolas"/>
                <a:ea typeface="Consolas"/>
                <a:cs typeface="Consolas"/>
                <a:sym typeface="Consolas"/>
              </a:rPr>
              <a:t> student st </a:t>
            </a:r>
            <a:r>
              <a:rPr b="0" i="0" lang="fr-BE" sz="1200" u="none" cap="none" strike="noStrike">
                <a:solidFill>
                  <a:srgbClr val="CC0099"/>
                </a:solidFill>
                <a:latin typeface="Consolas"/>
                <a:ea typeface="Consolas"/>
                <a:cs typeface="Consolas"/>
                <a:sym typeface="Consolas"/>
              </a:rPr>
              <a:t>ON</a:t>
            </a:r>
            <a:r>
              <a:rPr b="0" i="0" lang="fr-BE" sz="1200" u="none" cap="none" strike="noStrike">
                <a:solidFill>
                  <a:srgbClr val="000000"/>
                </a:solidFill>
                <a:latin typeface="Consolas"/>
                <a:ea typeface="Consolas"/>
                <a:cs typeface="Consolas"/>
                <a:sym typeface="Consolas"/>
              </a:rPr>
              <a:t> st.</a:t>
            </a:r>
            <a:r>
              <a:rPr b="0" i="0" lang="fr-BE" sz="1200" u="none" cap="none" strike="noStrike">
                <a:solidFill>
                  <a:srgbClr val="0070C0"/>
                </a:solidFill>
                <a:latin typeface="Consolas"/>
                <a:ea typeface="Consolas"/>
                <a:cs typeface="Consolas"/>
                <a:sym typeface="Consolas"/>
              </a:rPr>
              <a:t>course_id</a:t>
            </a:r>
            <a:r>
              <a:rPr b="0" i="0" lang="fr-BE" sz="1200" u="none" cap="none" strike="noStrike">
                <a:solidFill>
                  <a:srgbClr val="000000"/>
                </a:solidFill>
                <a:latin typeface="Consolas"/>
                <a:ea typeface="Consolas"/>
                <a:cs typeface="Consolas"/>
                <a:sym typeface="Consolas"/>
              </a:rPr>
              <a:t> = c.</a:t>
            </a:r>
            <a:r>
              <a:rPr b="0" i="0" lang="fr-BE" sz="1200" u="none" cap="none" strike="noStrike">
                <a:solidFill>
                  <a:srgbClr val="0070C0"/>
                </a:solidFill>
                <a:latin typeface="Consolas"/>
                <a:ea typeface="Consolas"/>
                <a:cs typeface="Consolas"/>
                <a:sym typeface="Consolas"/>
              </a:rPr>
              <a:t>course_id</a:t>
            </a:r>
            <a:endParaRPr b="0" i="0" sz="1200" u="none" cap="none" strike="noStrike">
              <a:solidFill>
                <a:srgbClr val="0070C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200" u="none" cap="none" strike="noStrike">
                <a:solidFill>
                  <a:srgbClr val="CC0099"/>
                </a:solidFill>
                <a:latin typeface="Consolas"/>
                <a:ea typeface="Consolas"/>
                <a:cs typeface="Consolas"/>
                <a:sym typeface="Consolas"/>
              </a:rPr>
              <a:t>LEFT</a:t>
            </a:r>
            <a:r>
              <a:rPr b="0" i="0" lang="fr-BE" sz="1200" u="none" cap="none" strike="noStrike">
                <a:solidFill>
                  <a:srgbClr val="000000"/>
                </a:solidFill>
                <a:latin typeface="Consolas"/>
                <a:ea typeface="Consolas"/>
                <a:cs typeface="Consolas"/>
                <a:sym typeface="Consolas"/>
              </a:rPr>
              <a:t> </a:t>
            </a:r>
            <a:r>
              <a:rPr b="0" i="0" lang="fr-BE" sz="1200" u="none" cap="none" strike="noStrike">
                <a:solidFill>
                  <a:srgbClr val="CC0099"/>
                </a:solidFill>
                <a:latin typeface="Consolas"/>
                <a:ea typeface="Consolas"/>
                <a:cs typeface="Consolas"/>
                <a:sym typeface="Consolas"/>
              </a:rPr>
              <a:t>JOIN</a:t>
            </a:r>
            <a:r>
              <a:rPr b="0" i="0" lang="fr-BE" sz="1200" u="none" cap="none" strike="noStrike">
                <a:solidFill>
                  <a:srgbClr val="000000"/>
                </a:solidFill>
                <a:latin typeface="Consolas"/>
                <a:ea typeface="Consolas"/>
                <a:cs typeface="Consolas"/>
                <a:sym typeface="Consolas"/>
              </a:rPr>
              <a:t> section s </a:t>
            </a:r>
            <a:r>
              <a:rPr b="0" i="0" lang="fr-BE" sz="1200" u="none" cap="none" strike="noStrike">
                <a:solidFill>
                  <a:srgbClr val="CC0099"/>
                </a:solidFill>
                <a:latin typeface="Consolas"/>
                <a:ea typeface="Consolas"/>
                <a:cs typeface="Consolas"/>
                <a:sym typeface="Consolas"/>
              </a:rPr>
              <a:t>ON</a:t>
            </a:r>
            <a:r>
              <a:rPr b="0" i="0" lang="fr-BE" sz="1200" u="none" cap="none" strike="noStrike">
                <a:solidFill>
                  <a:srgbClr val="000000"/>
                </a:solidFill>
                <a:latin typeface="Consolas"/>
                <a:ea typeface="Consolas"/>
                <a:cs typeface="Consolas"/>
                <a:sym typeface="Consolas"/>
              </a:rPr>
              <a:t> st.</a:t>
            </a:r>
            <a:r>
              <a:rPr b="0" i="0" lang="fr-BE" sz="1200" u="none" cap="none" strike="noStrike">
                <a:solidFill>
                  <a:srgbClr val="0070C0"/>
                </a:solidFill>
                <a:latin typeface="Consolas"/>
                <a:ea typeface="Consolas"/>
                <a:cs typeface="Consolas"/>
                <a:sym typeface="Consolas"/>
              </a:rPr>
              <a:t>student_id</a:t>
            </a:r>
            <a:r>
              <a:rPr b="0" i="0" lang="fr-BE" sz="1200" u="none" cap="none" strike="noStrike">
                <a:solidFill>
                  <a:srgbClr val="000000"/>
                </a:solidFill>
                <a:latin typeface="Consolas"/>
                <a:ea typeface="Consolas"/>
                <a:cs typeface="Consolas"/>
                <a:sym typeface="Consolas"/>
              </a:rPr>
              <a:t> = s.</a:t>
            </a:r>
            <a:r>
              <a:rPr b="0" i="0" lang="fr-BE" sz="1200" u="none" cap="none" strike="noStrike">
                <a:solidFill>
                  <a:srgbClr val="0070C0"/>
                </a:solidFill>
                <a:latin typeface="Consolas"/>
                <a:ea typeface="Consolas"/>
                <a:cs typeface="Consolas"/>
                <a:sym typeface="Consolas"/>
              </a:rPr>
              <a:t>delegate_id</a:t>
            </a:r>
            <a:endParaRPr b="0" i="0" sz="1200" u="none" cap="none" strike="noStrike">
              <a:solidFill>
                <a:srgbClr val="0070C0"/>
              </a:solidFill>
              <a:latin typeface="Consolas"/>
              <a:ea typeface="Consolas"/>
              <a:cs typeface="Consolas"/>
              <a:sym typeface="Consolas"/>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1" name="Shape 2091"/>
        <p:cNvGrpSpPr/>
        <p:nvPr/>
      </p:nvGrpSpPr>
      <p:grpSpPr>
        <a:xfrm>
          <a:off x="0" y="0"/>
          <a:ext cx="0" cy="0"/>
          <a:chOff x="0" y="0"/>
          <a:chExt cx="0" cy="0"/>
        </a:xfrm>
      </p:grpSpPr>
      <p:pic>
        <p:nvPicPr>
          <p:cNvPr id="2092" name="Google Shape;2092;p144"/>
          <p:cNvPicPr preferRelativeResize="0"/>
          <p:nvPr/>
        </p:nvPicPr>
        <p:blipFill rotWithShape="1">
          <a:blip r:embed="rId3">
            <a:alphaModFix/>
          </a:blip>
          <a:srcRect b="0" l="0" r="0" t="0"/>
          <a:stretch/>
        </p:blipFill>
        <p:spPr>
          <a:xfrm>
            <a:off x="3367478" y="5121942"/>
            <a:ext cx="2356413" cy="1106634"/>
          </a:xfrm>
          <a:prstGeom prst="rect">
            <a:avLst/>
          </a:prstGeom>
          <a:noFill/>
          <a:ln>
            <a:noFill/>
          </a:ln>
        </p:spPr>
      </p:pic>
      <p:sp>
        <p:nvSpPr>
          <p:cNvPr id="2093" name="Google Shape;2093;p1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Jointures : </a:t>
            </a:r>
            <a:r>
              <a:rPr b="1" i="0" lang="fr-BE" sz="4000" u="none" cap="none" strike="noStrike">
                <a:solidFill>
                  <a:schemeClr val="dk1"/>
                </a:solidFill>
                <a:latin typeface="Calibri"/>
                <a:ea typeface="Calibri"/>
                <a:cs typeface="Calibri"/>
                <a:sym typeface="Calibri"/>
              </a:rPr>
              <a:t>FULL OUTER JOIN</a:t>
            </a:r>
            <a:endParaRPr b="1" i="0" sz="4000" u="none" cap="none" strike="noStrike">
              <a:solidFill>
                <a:schemeClr val="dk1"/>
              </a:solidFill>
              <a:latin typeface="Calibri"/>
              <a:ea typeface="Calibri"/>
              <a:cs typeface="Calibri"/>
              <a:sym typeface="Calibri"/>
            </a:endParaRPr>
          </a:p>
        </p:txBody>
      </p:sp>
      <p:sp>
        <p:nvSpPr>
          <p:cNvPr id="2094" name="Google Shape;2094;p1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095" name="Google Shape;2095;p1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096" name="Google Shape;2096;p144"/>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097" name="Google Shape;2097;p144"/>
          <p:cNvSpPr txBox="1"/>
          <p:nvPr/>
        </p:nvSpPr>
        <p:spPr>
          <a:xfrm>
            <a:off x="478160" y="1556792"/>
            <a:ext cx="8172000" cy="861774"/>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p:txBody>
      </p:sp>
      <p:sp>
        <p:nvSpPr>
          <p:cNvPr id="2098" name="Google Shape;2098;p144"/>
          <p:cNvSpPr txBox="1"/>
          <p:nvPr/>
        </p:nvSpPr>
        <p:spPr>
          <a:xfrm>
            <a:off x="457200" y="2601661"/>
            <a:ext cx="8229600" cy="89934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Le </a:t>
            </a:r>
            <a:r>
              <a:rPr b="1" i="1" lang="fr-BE" sz="1600" u="none" cap="none" strike="noStrike">
                <a:solidFill>
                  <a:schemeClr val="dk1"/>
                </a:solidFill>
                <a:latin typeface="Calibri"/>
                <a:ea typeface="Calibri"/>
                <a:cs typeface="Calibri"/>
                <a:sym typeface="Calibri"/>
              </a:rPr>
              <a:t>« FULL OUTER JOIN » </a:t>
            </a:r>
            <a:r>
              <a:rPr b="0" i="0" lang="fr-BE" sz="1600" u="none" cap="none" strike="noStrike">
                <a:solidFill>
                  <a:schemeClr val="dk1"/>
                </a:solidFill>
                <a:latin typeface="Calibri"/>
                <a:ea typeface="Calibri"/>
                <a:cs typeface="Calibri"/>
                <a:sym typeface="Calibri"/>
              </a:rPr>
              <a:t>est une combinaison du </a:t>
            </a:r>
            <a:r>
              <a:rPr b="1" i="1" lang="fr-BE" sz="1600" u="none" cap="none" strike="noStrike">
                <a:solidFill>
                  <a:schemeClr val="dk1"/>
                </a:solidFill>
                <a:latin typeface="Calibri"/>
                <a:ea typeface="Calibri"/>
                <a:cs typeface="Calibri"/>
                <a:sym typeface="Calibri"/>
              </a:rPr>
              <a:t>LEFT</a:t>
            </a:r>
            <a:r>
              <a:rPr b="0" i="0" lang="fr-BE" sz="1600" u="none" cap="none" strike="noStrike">
                <a:solidFill>
                  <a:schemeClr val="dk1"/>
                </a:solidFill>
                <a:latin typeface="Calibri"/>
                <a:ea typeface="Calibri"/>
                <a:cs typeface="Calibri"/>
                <a:sym typeface="Calibri"/>
              </a:rPr>
              <a:t> et du </a:t>
            </a:r>
            <a:r>
              <a:rPr b="1" i="1" lang="fr-BE" sz="1600" u="none" cap="none" strike="noStrike">
                <a:solidFill>
                  <a:schemeClr val="dk1"/>
                </a:solidFill>
                <a:latin typeface="Calibri"/>
                <a:ea typeface="Calibri"/>
                <a:cs typeface="Calibri"/>
                <a:sym typeface="Calibri"/>
              </a:rPr>
              <a:t>RIGHT</a:t>
            </a:r>
            <a:r>
              <a:rPr b="0" i="0" lang="fr-BE" sz="1600" u="none" cap="none" strike="noStrike">
                <a:solidFill>
                  <a:schemeClr val="dk1"/>
                </a:solidFill>
                <a:latin typeface="Calibri"/>
                <a:ea typeface="Calibri"/>
                <a:cs typeface="Calibri"/>
                <a:sym typeface="Calibri"/>
              </a:rPr>
              <a:t> qui met en relation les lignes qui ont des éléments communs dans les colonnes indiquées et affiche toutes les autres lignes des deux tables, même si elles n’ont pas de point commun</a:t>
            </a:r>
            <a:r>
              <a:rPr b="0" i="0" lang="fr-BE" sz="1400" u="none" cap="none" strike="noStrike">
                <a:solidFill>
                  <a:schemeClr val="dk1"/>
                </a:solidFill>
                <a:latin typeface="Calibri"/>
                <a:ea typeface="Calibri"/>
                <a:cs typeface="Calibri"/>
                <a:sym typeface="Calibri"/>
              </a:rPr>
              <a:t> (mot-clé</a:t>
            </a:r>
            <a:r>
              <a:rPr b="1" i="1" lang="fr-BE" sz="1400" u="none" cap="none" strike="noStrike">
                <a:solidFill>
                  <a:schemeClr val="dk1"/>
                </a:solidFill>
                <a:latin typeface="Calibri"/>
                <a:ea typeface="Calibri"/>
                <a:cs typeface="Calibri"/>
                <a:sym typeface="Calibri"/>
              </a:rPr>
              <a:t> « OUTER » </a:t>
            </a:r>
            <a:r>
              <a:rPr b="0" i="0" lang="fr-BE" sz="1400" u="none" cap="none" strike="noStrike">
                <a:solidFill>
                  <a:schemeClr val="dk1"/>
                </a:solidFill>
                <a:latin typeface="Calibri"/>
                <a:ea typeface="Calibri"/>
                <a:cs typeface="Calibri"/>
                <a:sym typeface="Calibri"/>
              </a:rPr>
              <a:t>facultatif</a:t>
            </a:r>
            <a:r>
              <a:rPr b="1" i="1" lang="fr-BE" sz="1400" u="none" cap="none" strike="noStrike">
                <a:solidFill>
                  <a:schemeClr val="dk1"/>
                </a:solidFill>
                <a:latin typeface="Calibri"/>
                <a:ea typeface="Calibri"/>
                <a:cs typeface="Calibri"/>
                <a:sym typeface="Calibri"/>
              </a:rPr>
              <a:t> sous SQL-Server</a:t>
            </a:r>
            <a:r>
              <a:rPr b="0" i="0" lang="fr-BE" sz="1400" u="none" cap="none" strike="noStrike">
                <a:solidFill>
                  <a:schemeClr val="dk1"/>
                </a:solidFill>
                <a:latin typeface="Calibri"/>
                <a:ea typeface="Calibri"/>
                <a:cs typeface="Calibri"/>
                <a:sym typeface="Calibri"/>
              </a:rPr>
              <a:t>)</a:t>
            </a:r>
            <a:endParaRPr b="1" i="1" sz="1400" u="none" cap="none" strike="noStrike">
              <a:solidFill>
                <a:schemeClr val="dk1"/>
              </a:solidFill>
              <a:latin typeface="Calibri"/>
              <a:ea typeface="Calibri"/>
              <a:cs typeface="Calibri"/>
              <a:sym typeface="Calibri"/>
            </a:endParaRPr>
          </a:p>
        </p:txBody>
      </p:sp>
      <p:sp>
        <p:nvSpPr>
          <p:cNvPr id="2099" name="Google Shape;2099;p144"/>
          <p:cNvSpPr txBox="1"/>
          <p:nvPr/>
        </p:nvSpPr>
        <p:spPr>
          <a:xfrm>
            <a:off x="899592" y="1641867"/>
            <a:ext cx="5832648"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SELECT </a:t>
            </a:r>
            <a:r>
              <a:rPr b="0" i="1"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FROM </a:t>
            </a:r>
            <a:r>
              <a:rPr b="0" i="1" lang="fr-BE" sz="1800" u="none" cap="none" strike="noStrike">
                <a:solidFill>
                  <a:schemeClr val="dk1"/>
                </a:solidFill>
                <a:latin typeface="Calibri"/>
                <a:ea typeface="Calibri"/>
                <a:cs typeface="Calibri"/>
                <a:sym typeface="Calibri"/>
              </a:rPr>
              <a:t>table1 T1</a:t>
            </a:r>
            <a:r>
              <a:rPr b="1" i="0" lang="fr-BE" sz="1800" u="none" cap="none" strike="noStrike">
                <a:solidFill>
                  <a:schemeClr val="dk1"/>
                </a:solidFill>
                <a:latin typeface="Calibri"/>
                <a:ea typeface="Calibri"/>
                <a:cs typeface="Calibri"/>
                <a:sym typeface="Calibri"/>
              </a:rPr>
              <a:t> FULL JOIN </a:t>
            </a:r>
            <a:r>
              <a:rPr b="0" i="1" lang="fr-BE" sz="1800" u="none" cap="none" strike="noStrike">
                <a:solidFill>
                  <a:schemeClr val="dk1"/>
                </a:solidFill>
                <a:latin typeface="Calibri"/>
                <a:ea typeface="Calibri"/>
                <a:cs typeface="Calibri"/>
                <a:sym typeface="Calibri"/>
              </a:rPr>
              <a:t>table2 T2</a:t>
            </a:r>
            <a:r>
              <a:rPr b="1" i="0" lang="fr-BE" sz="1800" u="none" cap="none" strike="noStrike">
                <a:solidFill>
                  <a:schemeClr val="dk1"/>
                </a:solidFill>
                <a:latin typeface="Calibri"/>
                <a:ea typeface="Calibri"/>
                <a:cs typeface="Calibri"/>
                <a:sym typeface="Calibri"/>
              </a:rPr>
              <a:t> ON </a:t>
            </a:r>
            <a:r>
              <a:rPr b="0" i="1" lang="fr-BE" sz="1800" u="none" cap="none" strike="noStrike">
                <a:solidFill>
                  <a:schemeClr val="dk1"/>
                </a:solidFill>
                <a:latin typeface="Calibri"/>
                <a:ea typeface="Calibri"/>
                <a:cs typeface="Calibri"/>
                <a:sym typeface="Calibri"/>
              </a:rPr>
              <a:t>T1.col1 = T2.col1</a:t>
            </a:r>
            <a:endParaRPr b="0" i="0" sz="1400" u="none" cap="none" strike="noStrike">
              <a:solidFill>
                <a:srgbClr val="000000"/>
              </a:solidFill>
              <a:latin typeface="Arial"/>
              <a:ea typeface="Arial"/>
              <a:cs typeface="Arial"/>
              <a:sym typeface="Arial"/>
            </a:endParaRPr>
          </a:p>
        </p:txBody>
      </p:sp>
      <p:pic>
        <p:nvPicPr>
          <p:cNvPr id="2100" name="Google Shape;2100;p144"/>
          <p:cNvPicPr preferRelativeResize="0"/>
          <p:nvPr/>
        </p:nvPicPr>
        <p:blipFill rotWithShape="1">
          <a:blip r:embed="rId4">
            <a:alphaModFix/>
          </a:blip>
          <a:srcRect b="0" l="0" r="0" t="0"/>
          <a:stretch/>
        </p:blipFill>
        <p:spPr>
          <a:xfrm>
            <a:off x="1547664" y="3779264"/>
            <a:ext cx="1137702" cy="871038"/>
          </a:xfrm>
          <a:prstGeom prst="rect">
            <a:avLst/>
          </a:prstGeom>
          <a:noFill/>
          <a:ln>
            <a:noFill/>
          </a:ln>
        </p:spPr>
      </p:pic>
      <p:sp>
        <p:nvSpPr>
          <p:cNvPr id="2101" name="Google Shape;2101;p144"/>
          <p:cNvSpPr/>
          <p:nvPr/>
        </p:nvSpPr>
        <p:spPr>
          <a:xfrm>
            <a:off x="1547664" y="3779265"/>
            <a:ext cx="1138157" cy="871037"/>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102" name="Google Shape;2102;p144"/>
          <p:cNvPicPr preferRelativeResize="0"/>
          <p:nvPr/>
        </p:nvPicPr>
        <p:blipFill rotWithShape="1">
          <a:blip r:embed="rId5">
            <a:alphaModFix/>
          </a:blip>
          <a:srcRect b="0" l="0" r="0" t="0"/>
          <a:stretch/>
        </p:blipFill>
        <p:spPr>
          <a:xfrm>
            <a:off x="6386171" y="3928251"/>
            <a:ext cx="1138043" cy="620751"/>
          </a:xfrm>
          <a:prstGeom prst="rect">
            <a:avLst/>
          </a:prstGeom>
          <a:noFill/>
          <a:ln>
            <a:noFill/>
          </a:ln>
        </p:spPr>
      </p:pic>
      <p:sp>
        <p:nvSpPr>
          <p:cNvPr id="2103" name="Google Shape;2103;p144"/>
          <p:cNvSpPr/>
          <p:nvPr/>
        </p:nvSpPr>
        <p:spPr>
          <a:xfrm>
            <a:off x="6386171" y="3928251"/>
            <a:ext cx="1138157" cy="620813"/>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04" name="Google Shape;2104;p144"/>
          <p:cNvSpPr/>
          <p:nvPr/>
        </p:nvSpPr>
        <p:spPr>
          <a:xfrm>
            <a:off x="3367479" y="5121942"/>
            <a:ext cx="2356649" cy="1106911"/>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05" name="Google Shape;2105;p144"/>
          <p:cNvSpPr/>
          <p:nvPr/>
        </p:nvSpPr>
        <p:spPr>
          <a:xfrm rot="10800000">
            <a:off x="5940152" y="4970619"/>
            <a:ext cx="1224136" cy="1224136"/>
          </a:xfrm>
          <a:prstGeom prst="bentArrow">
            <a:avLst>
              <a:gd fmla="val 37264" name="adj1"/>
              <a:gd fmla="val 40051" name="adj2"/>
              <a:gd fmla="val 25000" name="adj3"/>
              <a:gd fmla="val 43750" name="adj4"/>
            </a:avLst>
          </a:prstGeom>
          <a:solidFill>
            <a:srgbClr val="406280"/>
          </a:solidFill>
          <a:ln cap="flat" cmpd="sng" w="25400">
            <a:solidFill>
              <a:srgbClr val="4062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06" name="Google Shape;2106;p144"/>
          <p:cNvSpPr/>
          <p:nvPr/>
        </p:nvSpPr>
        <p:spPr>
          <a:xfrm rot="10800000">
            <a:off x="1907704" y="4977926"/>
            <a:ext cx="1224136" cy="1224136"/>
          </a:xfrm>
          <a:prstGeom prst="bentArrow">
            <a:avLst>
              <a:gd fmla="val 37264" name="adj1"/>
              <a:gd fmla="val 40051" name="adj2"/>
              <a:gd fmla="val 25000" name="adj3"/>
              <a:gd fmla="val 43750" name="adj4"/>
            </a:avLst>
          </a:prstGeom>
          <a:solidFill>
            <a:srgbClr val="467299"/>
          </a:solidFill>
          <a:ln cap="flat" cmpd="sng" w="25400">
            <a:solidFill>
              <a:srgbClr val="467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full_outer_join" id="2107" name="Google Shape;2107;p144"/>
          <p:cNvPicPr preferRelativeResize="0"/>
          <p:nvPr/>
        </p:nvPicPr>
        <p:blipFill rotWithShape="1">
          <a:blip r:embed="rId6">
            <a:alphaModFix/>
          </a:blip>
          <a:srcRect b="0" l="0" r="0" t="0"/>
          <a:stretch/>
        </p:blipFill>
        <p:spPr>
          <a:xfrm>
            <a:off x="3563888" y="3645023"/>
            <a:ext cx="2050865" cy="1285852"/>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1" name="Shape 2111"/>
        <p:cNvGrpSpPr/>
        <p:nvPr/>
      </p:nvGrpSpPr>
      <p:grpSpPr>
        <a:xfrm>
          <a:off x="0" y="0"/>
          <a:ext cx="0" cy="0"/>
          <a:chOff x="0" y="0"/>
          <a:chExt cx="0" cy="0"/>
        </a:xfrm>
      </p:grpSpPr>
      <p:sp>
        <p:nvSpPr>
          <p:cNvPr id="2112" name="Google Shape;2112;p1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Jointures : </a:t>
            </a:r>
            <a:r>
              <a:rPr b="1" i="0" lang="fr-BE" sz="4000" u="none" cap="none" strike="noStrike">
                <a:solidFill>
                  <a:schemeClr val="dk1"/>
                </a:solidFill>
                <a:latin typeface="Calibri"/>
                <a:ea typeface="Calibri"/>
                <a:cs typeface="Calibri"/>
                <a:sym typeface="Calibri"/>
              </a:rPr>
              <a:t>EQUI-JOIN</a:t>
            </a:r>
            <a:endParaRPr b="1" i="0" sz="4000" u="none" cap="none" strike="noStrike">
              <a:solidFill>
                <a:schemeClr val="dk1"/>
              </a:solidFill>
              <a:latin typeface="Calibri"/>
              <a:ea typeface="Calibri"/>
              <a:cs typeface="Calibri"/>
              <a:sym typeface="Calibri"/>
            </a:endParaRPr>
          </a:p>
        </p:txBody>
      </p:sp>
      <p:sp>
        <p:nvSpPr>
          <p:cNvPr id="2113" name="Google Shape;2113;p1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114" name="Google Shape;2114;p1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115" name="Google Shape;2115;p145"/>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116" name="Google Shape;2116;p145"/>
          <p:cNvSpPr/>
          <p:nvPr/>
        </p:nvSpPr>
        <p:spPr>
          <a:xfrm>
            <a:off x="478160" y="1556790"/>
            <a:ext cx="8172000" cy="1296146"/>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17" name="Google Shape;2117;p145"/>
          <p:cNvSpPr/>
          <p:nvPr/>
        </p:nvSpPr>
        <p:spPr>
          <a:xfrm>
            <a:off x="467544" y="3620196"/>
            <a:ext cx="8172000" cy="1584178"/>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18" name="Google Shape;2118;p145"/>
          <p:cNvSpPr txBox="1"/>
          <p:nvPr/>
        </p:nvSpPr>
        <p:spPr>
          <a:xfrm>
            <a:off x="457200" y="5517232"/>
            <a:ext cx="8229600" cy="5760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Un </a:t>
            </a:r>
            <a:r>
              <a:rPr b="1" i="1" lang="fr-BE" sz="1600" u="none" cap="none" strike="noStrike">
                <a:solidFill>
                  <a:schemeClr val="dk1"/>
                </a:solidFill>
                <a:latin typeface="Calibri"/>
                <a:ea typeface="Calibri"/>
                <a:cs typeface="Calibri"/>
                <a:sym typeface="Calibri"/>
              </a:rPr>
              <a:t>« ÉQUI-JOIN » </a:t>
            </a:r>
            <a:r>
              <a:rPr b="0" i="0" lang="fr-BE" sz="1600" u="none" cap="none" strike="noStrike">
                <a:solidFill>
                  <a:schemeClr val="dk1"/>
                </a:solidFill>
                <a:latin typeface="Calibri"/>
                <a:ea typeface="Calibri"/>
                <a:cs typeface="Calibri"/>
                <a:sym typeface="Calibri"/>
              </a:rPr>
              <a:t>est le terme employé lorsque la condition de jointure est basée sur des </a:t>
            </a:r>
            <a:r>
              <a:rPr b="1" i="1" lang="fr-BE" sz="1600" u="none" cap="none" strike="noStrike">
                <a:solidFill>
                  <a:schemeClr val="dk1"/>
                </a:solidFill>
                <a:latin typeface="Calibri"/>
                <a:ea typeface="Calibri"/>
                <a:cs typeface="Calibri"/>
                <a:sym typeface="Calibri"/>
              </a:rPr>
              <a:t>égalités strictes </a:t>
            </a:r>
            <a:r>
              <a:rPr b="0" i="0" lang="fr-BE" sz="1600" u="none" cap="none" strike="noStrike">
                <a:solidFill>
                  <a:schemeClr val="dk1"/>
                </a:solidFill>
                <a:latin typeface="Calibri"/>
                <a:ea typeface="Calibri"/>
                <a:cs typeface="Calibri"/>
                <a:sym typeface="Calibri"/>
              </a:rPr>
              <a:t>entre les colonnes comparées</a:t>
            </a:r>
            <a:endParaRPr b="0" i="0" sz="1400" u="none" cap="none" strike="noStrike">
              <a:solidFill>
                <a:srgbClr val="000000"/>
              </a:solidFill>
              <a:latin typeface="Arial"/>
              <a:ea typeface="Arial"/>
              <a:cs typeface="Arial"/>
              <a:sym typeface="Arial"/>
            </a:endParaRPr>
          </a:p>
        </p:txBody>
      </p:sp>
      <p:sp>
        <p:nvSpPr>
          <p:cNvPr id="2119" name="Google Shape;2119;p145"/>
          <p:cNvSpPr/>
          <p:nvPr/>
        </p:nvSpPr>
        <p:spPr>
          <a:xfrm>
            <a:off x="4139952" y="2877762"/>
            <a:ext cx="864096" cy="695254"/>
          </a:xfrm>
          <a:prstGeom prst="mathEqual">
            <a:avLst>
              <a:gd fmla="val 23520" name="adj1"/>
              <a:gd fmla="val 11760" name="adj2"/>
            </a:avLst>
          </a:prstGeom>
          <a:solidFill>
            <a:srgbClr val="C00000"/>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0" name="Google Shape;2120;p145"/>
          <p:cNvSpPr/>
          <p:nvPr/>
        </p:nvSpPr>
        <p:spPr>
          <a:xfrm>
            <a:off x="7193280" y="274638"/>
            <a:ext cx="1493520" cy="778096"/>
          </a:xfrm>
          <a:prstGeom prst="wave">
            <a:avLst>
              <a:gd fmla="val 12500" name="adj1"/>
              <a:gd fmla="val 0" name="adj2"/>
            </a:avLst>
          </a:prstGeom>
          <a:solidFill>
            <a:schemeClr val="accent1"/>
          </a:solid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BE" sz="1400" u="none" cap="none" strike="noStrike">
                <a:solidFill>
                  <a:schemeClr val="lt1"/>
                </a:solidFill>
                <a:latin typeface="Arial"/>
                <a:ea typeface="Arial"/>
                <a:cs typeface="Arial"/>
                <a:sym typeface="Arial"/>
              </a:rPr>
              <a:t>Vocabulaire</a:t>
            </a:r>
            <a:endParaRPr/>
          </a:p>
        </p:txBody>
      </p:sp>
      <p:sp>
        <p:nvSpPr>
          <p:cNvPr id="2121" name="Google Shape;2121;p145"/>
          <p:cNvSpPr/>
          <p:nvPr/>
        </p:nvSpPr>
        <p:spPr>
          <a:xfrm>
            <a:off x="971600" y="3787291"/>
            <a:ext cx="7516368"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a:t>
            </a:r>
            <a:r>
              <a:rPr b="0" i="0" lang="fr-BE" sz="1800" u="none" cap="none" strike="noStrike">
                <a:solidFill>
                  <a:srgbClr val="000000"/>
                </a:solidFill>
                <a:latin typeface="Consolas"/>
                <a:ea typeface="Consolas"/>
                <a:cs typeface="Consolas"/>
                <a:sym typeface="Consolas"/>
              </a:rPr>
              <a:t> c.</a:t>
            </a:r>
            <a:r>
              <a:rPr b="0" i="0" lang="fr-BE" sz="1800" u="none" cap="none" strike="noStrike">
                <a:solidFill>
                  <a:srgbClr val="0070C0"/>
                </a:solidFill>
                <a:latin typeface="Consolas"/>
                <a:ea typeface="Consolas"/>
                <a:cs typeface="Consolas"/>
                <a:sym typeface="Consolas"/>
              </a:rPr>
              <a:t>course_name</a:t>
            </a:r>
            <a:r>
              <a:rPr b="0" i="0" lang="fr-BE" sz="1800" u="none" cap="none" strike="noStrike">
                <a:solidFill>
                  <a:srgbClr val="000000"/>
                </a:solidFill>
                <a:latin typeface="Consolas"/>
                <a:ea typeface="Consolas"/>
                <a:cs typeface="Consolas"/>
                <a:sym typeface="Consolas"/>
              </a:rPr>
              <a:t>, p.</a:t>
            </a:r>
            <a:r>
              <a:rPr b="0" i="0" lang="fr-BE" sz="1800" u="none" cap="none" strike="noStrike">
                <a:solidFill>
                  <a:srgbClr val="0070C0"/>
                </a:solidFill>
                <a:latin typeface="Consolas"/>
                <a:ea typeface="Consolas"/>
                <a:cs typeface="Consolas"/>
                <a:sym typeface="Consolas"/>
              </a:rPr>
              <a:t>professor_name</a:t>
            </a:r>
            <a:r>
              <a:rPr b="0" i="0" lang="fr-BE" sz="1800" u="none" cap="none" strike="noStrike">
                <a:solidFill>
                  <a:srgbClr val="000000"/>
                </a:solidFill>
                <a:latin typeface="Consolas"/>
                <a:ea typeface="Consolas"/>
                <a:cs typeface="Consolas"/>
                <a:sym typeface="Consolas"/>
              </a:rPr>
              <a:t>, s.</a:t>
            </a:r>
            <a:r>
              <a:rPr b="0" i="0" lang="fr-BE" sz="1800" u="none" cap="none" strike="noStrike">
                <a:solidFill>
                  <a:srgbClr val="0070C0"/>
                </a:solidFill>
                <a:latin typeface="Consolas"/>
                <a:ea typeface="Consolas"/>
                <a:cs typeface="Consolas"/>
                <a:sym typeface="Consolas"/>
              </a:rPr>
              <a:t>section_name</a:t>
            </a:r>
            <a:endParaRPr b="0" i="0" sz="1800" u="none" cap="none" strike="noStrike">
              <a:solidFill>
                <a:srgbClr val="0070C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a:t>
            </a:r>
            <a:r>
              <a:rPr b="0" i="0" lang="fr-BE" sz="1800" u="none" cap="none" strike="noStrike">
                <a:solidFill>
                  <a:srgbClr val="000000"/>
                </a:solidFill>
                <a:latin typeface="Consolas"/>
                <a:ea typeface="Consolas"/>
                <a:cs typeface="Consolas"/>
                <a:sym typeface="Consolas"/>
              </a:rPr>
              <a:t> course c </a:t>
            </a:r>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JOIN</a:t>
            </a:r>
            <a:r>
              <a:rPr b="0" i="0" lang="fr-BE" sz="1800" u="none" cap="none" strike="noStrike">
                <a:solidFill>
                  <a:srgbClr val="000000"/>
                </a:solidFill>
                <a:latin typeface="Consolas"/>
                <a:ea typeface="Consolas"/>
                <a:cs typeface="Consolas"/>
                <a:sym typeface="Consolas"/>
              </a:rPr>
              <a:t> professor p </a:t>
            </a:r>
            <a:r>
              <a:rPr b="0" i="0" lang="fr-BE" sz="1800" u="none" cap="none" strike="noStrike">
                <a:solidFill>
                  <a:srgbClr val="CC0099"/>
                </a:solidFill>
                <a:latin typeface="Consolas"/>
                <a:ea typeface="Consolas"/>
                <a:cs typeface="Consolas"/>
                <a:sym typeface="Consolas"/>
              </a:rPr>
              <a:t>ON</a:t>
            </a:r>
            <a:r>
              <a:rPr b="0" i="0" lang="fr-BE" sz="1800" u="none" cap="none" strike="noStrike">
                <a:solidFill>
                  <a:srgbClr val="000000"/>
                </a:solidFill>
                <a:latin typeface="Consolas"/>
                <a:ea typeface="Consolas"/>
                <a:cs typeface="Consolas"/>
                <a:sym typeface="Consolas"/>
              </a:rPr>
              <a:t> c.</a:t>
            </a:r>
            <a:r>
              <a:rPr b="0" i="0" lang="fr-BE" sz="1800" u="none" cap="none" strike="noStrike">
                <a:solidFill>
                  <a:srgbClr val="0070C0"/>
                </a:solidFill>
                <a:latin typeface="Consolas"/>
                <a:ea typeface="Consolas"/>
                <a:cs typeface="Consolas"/>
                <a:sym typeface="Consolas"/>
              </a:rPr>
              <a:t>professor_id</a:t>
            </a:r>
            <a:r>
              <a:rPr b="0" i="0" lang="fr-BE" sz="1800" u="none" cap="none" strike="noStrike">
                <a:solidFill>
                  <a:srgbClr val="000000"/>
                </a:solidFill>
                <a:latin typeface="Consolas"/>
                <a:ea typeface="Consolas"/>
                <a:cs typeface="Consolas"/>
                <a:sym typeface="Consolas"/>
              </a:rPr>
              <a:t> = p.</a:t>
            </a:r>
            <a:r>
              <a:rPr b="0" i="0" lang="fr-BE" sz="1800" u="none" cap="none" strike="noStrike">
                <a:solidFill>
                  <a:srgbClr val="0070C0"/>
                </a:solidFill>
                <a:latin typeface="Consolas"/>
                <a:ea typeface="Consolas"/>
                <a:cs typeface="Consolas"/>
                <a:sym typeface="Consolas"/>
              </a:rPr>
              <a:t>professor_id</a:t>
            </a:r>
            <a:endParaRPr b="0" i="0" sz="1800" u="none" cap="none" strike="noStrike">
              <a:solidFill>
                <a:srgbClr val="0070C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JOIN </a:t>
            </a:r>
            <a:r>
              <a:rPr b="0" i="0" lang="fr-BE" sz="1800" u="none" cap="none" strike="noStrike">
                <a:solidFill>
                  <a:schemeClr val="dk1"/>
                </a:solidFill>
                <a:latin typeface="Consolas"/>
                <a:ea typeface="Consolas"/>
                <a:cs typeface="Consolas"/>
                <a:sym typeface="Consolas"/>
              </a:rPr>
              <a:t>section s</a:t>
            </a:r>
            <a:r>
              <a:rPr b="0" i="0" lang="fr-BE" sz="1800" u="none" cap="none" strike="noStrike">
                <a:solidFill>
                  <a:srgbClr val="CC0099"/>
                </a:solidFill>
                <a:latin typeface="Consolas"/>
                <a:ea typeface="Consolas"/>
                <a:cs typeface="Consolas"/>
                <a:sym typeface="Consolas"/>
              </a:rPr>
              <a:t> ON </a:t>
            </a:r>
            <a:r>
              <a:rPr b="0" i="0" lang="fr-BE" sz="1800" u="none" cap="none" strike="noStrike">
                <a:solidFill>
                  <a:schemeClr val="dk1"/>
                </a:solidFill>
                <a:latin typeface="Consolas"/>
                <a:ea typeface="Consolas"/>
                <a:cs typeface="Consolas"/>
                <a:sym typeface="Consolas"/>
              </a:rPr>
              <a:t>p</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70C0"/>
                </a:solidFill>
                <a:latin typeface="Consolas"/>
                <a:ea typeface="Consolas"/>
                <a:cs typeface="Consolas"/>
                <a:sym typeface="Consolas"/>
              </a:rPr>
              <a:t>section_id</a:t>
            </a:r>
            <a:r>
              <a:rPr b="0" i="0" lang="fr-BE" sz="1800" u="none" cap="none" strike="noStrike">
                <a:solidFill>
                  <a:srgbClr val="000000"/>
                </a:solidFill>
                <a:latin typeface="Consolas"/>
                <a:ea typeface="Consolas"/>
                <a:cs typeface="Consolas"/>
                <a:sym typeface="Consolas"/>
              </a:rPr>
              <a:t> = s.</a:t>
            </a:r>
            <a:r>
              <a:rPr b="0" i="0" lang="fr-BE" sz="1800" u="none" cap="none" strike="noStrike">
                <a:solidFill>
                  <a:srgbClr val="0070C0"/>
                </a:solidFill>
                <a:latin typeface="Consolas"/>
                <a:ea typeface="Consolas"/>
                <a:cs typeface="Consolas"/>
                <a:sym typeface="Consolas"/>
              </a:rPr>
              <a:t>section_id</a:t>
            </a:r>
            <a:endParaRPr b="0" i="0" sz="1800" u="none" cap="none" strike="noStrike">
              <a:solidFill>
                <a:srgbClr val="0070C0"/>
              </a:solidFill>
              <a:latin typeface="Consolas"/>
              <a:ea typeface="Consolas"/>
              <a:cs typeface="Consolas"/>
              <a:sym typeface="Consolas"/>
            </a:endParaRPr>
          </a:p>
        </p:txBody>
      </p:sp>
      <p:sp>
        <p:nvSpPr>
          <p:cNvPr id="2122" name="Google Shape;2122;p145"/>
          <p:cNvSpPr/>
          <p:nvPr/>
        </p:nvSpPr>
        <p:spPr>
          <a:xfrm>
            <a:off x="971600" y="1584733"/>
            <a:ext cx="7516368"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a:t>
            </a:r>
            <a:r>
              <a:rPr b="0" i="0" lang="fr-BE" sz="1800" u="none" cap="none" strike="noStrike">
                <a:solidFill>
                  <a:srgbClr val="000000"/>
                </a:solidFill>
                <a:latin typeface="Consolas"/>
                <a:ea typeface="Consolas"/>
                <a:cs typeface="Consolas"/>
                <a:sym typeface="Consolas"/>
              </a:rPr>
              <a:t> c.</a:t>
            </a:r>
            <a:r>
              <a:rPr b="0" i="0" lang="fr-BE" sz="1800" u="none" cap="none" strike="noStrike">
                <a:solidFill>
                  <a:srgbClr val="0070C0"/>
                </a:solidFill>
                <a:latin typeface="Consolas"/>
                <a:ea typeface="Consolas"/>
                <a:cs typeface="Consolas"/>
                <a:sym typeface="Consolas"/>
              </a:rPr>
              <a:t>course_name</a:t>
            </a:r>
            <a:r>
              <a:rPr b="0" i="0" lang="fr-BE" sz="1800" u="none" cap="none" strike="noStrike">
                <a:solidFill>
                  <a:srgbClr val="000000"/>
                </a:solidFill>
                <a:latin typeface="Consolas"/>
                <a:ea typeface="Consolas"/>
                <a:cs typeface="Consolas"/>
                <a:sym typeface="Consolas"/>
              </a:rPr>
              <a:t>, p.</a:t>
            </a:r>
            <a:r>
              <a:rPr b="0" i="0" lang="fr-BE" sz="1800" u="none" cap="none" strike="noStrike">
                <a:solidFill>
                  <a:srgbClr val="0070C0"/>
                </a:solidFill>
                <a:latin typeface="Consolas"/>
                <a:ea typeface="Consolas"/>
                <a:cs typeface="Consolas"/>
                <a:sym typeface="Consolas"/>
              </a:rPr>
              <a:t>professor_name</a:t>
            </a:r>
            <a:r>
              <a:rPr b="0" i="0" lang="fr-BE" sz="1800" u="none" cap="none" strike="noStrike">
                <a:solidFill>
                  <a:srgbClr val="000000"/>
                </a:solidFill>
                <a:latin typeface="Consolas"/>
                <a:ea typeface="Consolas"/>
                <a:cs typeface="Consolas"/>
                <a:sym typeface="Consolas"/>
              </a:rPr>
              <a:t>, s.</a:t>
            </a:r>
            <a:r>
              <a:rPr b="0" i="0" lang="fr-BE" sz="1800" u="none" cap="none" strike="noStrike">
                <a:solidFill>
                  <a:srgbClr val="0070C0"/>
                </a:solidFill>
                <a:latin typeface="Consolas"/>
                <a:ea typeface="Consolas"/>
                <a:cs typeface="Consolas"/>
                <a:sym typeface="Consolas"/>
              </a:rPr>
              <a:t>section_name</a:t>
            </a:r>
            <a:endParaRPr b="0" i="0" sz="1800" u="none" cap="none" strike="noStrike">
              <a:solidFill>
                <a:srgbClr val="0070C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a:t>
            </a:r>
            <a:r>
              <a:rPr b="0" i="0" lang="fr-BE" sz="1800" u="none" cap="none" strike="noStrike">
                <a:solidFill>
                  <a:srgbClr val="000000"/>
                </a:solidFill>
                <a:latin typeface="Consolas"/>
                <a:ea typeface="Consolas"/>
                <a:cs typeface="Consolas"/>
                <a:sym typeface="Consolas"/>
              </a:rPr>
              <a:t> course c, professor p, section s</a:t>
            </a:r>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WHERE</a:t>
            </a:r>
            <a:r>
              <a:rPr b="0" i="0" lang="fr-BE" sz="1800" u="none" cap="none" strike="noStrike">
                <a:solidFill>
                  <a:srgbClr val="000000"/>
                </a:solidFill>
                <a:latin typeface="Consolas"/>
                <a:ea typeface="Consolas"/>
                <a:cs typeface="Consolas"/>
                <a:sym typeface="Consolas"/>
              </a:rPr>
              <a:t> c.</a:t>
            </a:r>
            <a:r>
              <a:rPr b="0" i="0" lang="fr-BE" sz="1800" u="none" cap="none" strike="noStrike">
                <a:solidFill>
                  <a:srgbClr val="0070C0"/>
                </a:solidFill>
                <a:latin typeface="Consolas"/>
                <a:ea typeface="Consolas"/>
                <a:cs typeface="Consolas"/>
                <a:sym typeface="Consolas"/>
              </a:rPr>
              <a:t>professor_id</a:t>
            </a:r>
            <a:r>
              <a:rPr b="0" i="0" lang="fr-BE" sz="1800" u="none" cap="none" strike="noStrike">
                <a:solidFill>
                  <a:srgbClr val="000000"/>
                </a:solidFill>
                <a:latin typeface="Consolas"/>
                <a:ea typeface="Consolas"/>
                <a:cs typeface="Consolas"/>
                <a:sym typeface="Consolas"/>
              </a:rPr>
              <a:t> = p.</a:t>
            </a:r>
            <a:r>
              <a:rPr b="0" i="0" lang="fr-BE" sz="1800" u="none" cap="none" strike="noStrike">
                <a:solidFill>
                  <a:srgbClr val="0070C0"/>
                </a:solidFill>
                <a:latin typeface="Consolas"/>
                <a:ea typeface="Consolas"/>
                <a:cs typeface="Consolas"/>
                <a:sym typeface="Consolas"/>
              </a:rPr>
              <a:t>professor_id</a:t>
            </a:r>
            <a:endParaRPr b="0" i="0" sz="1800" u="none" cap="none" strike="noStrike">
              <a:solidFill>
                <a:srgbClr val="0070C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7F7F7F"/>
                </a:solidFill>
                <a:latin typeface="Consolas"/>
                <a:ea typeface="Consolas"/>
                <a:cs typeface="Consolas"/>
                <a:sym typeface="Consolas"/>
              </a:rPr>
              <a:t>AND</a:t>
            </a:r>
            <a:r>
              <a:rPr b="0" i="0" lang="fr-BE" sz="1800" u="none" cap="none" strike="noStrike">
                <a:solidFill>
                  <a:srgbClr val="CC0099"/>
                </a:solidFill>
                <a:latin typeface="Consolas"/>
                <a:ea typeface="Consolas"/>
                <a:cs typeface="Consolas"/>
                <a:sym typeface="Consolas"/>
              </a:rPr>
              <a:t> </a:t>
            </a:r>
            <a:r>
              <a:rPr b="0" i="0" lang="fr-BE" sz="1800" u="none" cap="none" strike="noStrike">
                <a:solidFill>
                  <a:schemeClr val="dk1"/>
                </a:solidFill>
                <a:latin typeface="Consolas"/>
                <a:ea typeface="Consolas"/>
                <a:cs typeface="Consolas"/>
                <a:sym typeface="Consolas"/>
              </a:rPr>
              <a:t>p</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70C0"/>
                </a:solidFill>
                <a:latin typeface="Consolas"/>
                <a:ea typeface="Consolas"/>
                <a:cs typeface="Consolas"/>
                <a:sym typeface="Consolas"/>
              </a:rPr>
              <a:t>section_id</a:t>
            </a:r>
            <a:r>
              <a:rPr b="0" i="0" lang="fr-BE" sz="1800" u="none" cap="none" strike="noStrike">
                <a:solidFill>
                  <a:srgbClr val="000000"/>
                </a:solidFill>
                <a:latin typeface="Consolas"/>
                <a:ea typeface="Consolas"/>
                <a:cs typeface="Consolas"/>
                <a:sym typeface="Consolas"/>
              </a:rPr>
              <a:t> = s.</a:t>
            </a:r>
            <a:r>
              <a:rPr b="0" i="0" lang="fr-BE" sz="1800" u="none" cap="none" strike="noStrike">
                <a:solidFill>
                  <a:srgbClr val="0070C0"/>
                </a:solidFill>
                <a:latin typeface="Consolas"/>
                <a:ea typeface="Consolas"/>
                <a:cs typeface="Consolas"/>
                <a:sym typeface="Consolas"/>
              </a:rPr>
              <a:t>section_id</a:t>
            </a:r>
            <a:endParaRPr b="0" i="0" sz="1800" u="none" cap="none" strike="noStrike">
              <a:solidFill>
                <a:srgbClr val="0070C0"/>
              </a:solidFill>
              <a:latin typeface="Consolas"/>
              <a:ea typeface="Consolas"/>
              <a:cs typeface="Consolas"/>
              <a:sym typeface="Consolas"/>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6" name="Shape 2126"/>
        <p:cNvGrpSpPr/>
        <p:nvPr/>
      </p:nvGrpSpPr>
      <p:grpSpPr>
        <a:xfrm>
          <a:off x="0" y="0"/>
          <a:ext cx="0" cy="0"/>
          <a:chOff x="0" y="0"/>
          <a:chExt cx="0" cy="0"/>
        </a:xfrm>
      </p:grpSpPr>
      <p:sp>
        <p:nvSpPr>
          <p:cNvPr id="2127" name="Google Shape;2127;p1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Jointures : EQUI-JOIN</a:t>
            </a:r>
            <a:endParaRPr b="0" i="0" sz="4000" u="none" cap="none" strike="noStrike">
              <a:solidFill>
                <a:schemeClr val="dk1"/>
              </a:solidFill>
              <a:latin typeface="Calibri"/>
              <a:ea typeface="Calibri"/>
              <a:cs typeface="Calibri"/>
              <a:sym typeface="Calibri"/>
            </a:endParaRPr>
          </a:p>
        </p:txBody>
      </p:sp>
      <p:sp>
        <p:nvSpPr>
          <p:cNvPr id="2128" name="Google Shape;2128;p1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129" name="Google Shape;2129;p1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130" name="Google Shape;2130;p146"/>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pic>
        <p:nvPicPr>
          <p:cNvPr id="2131" name="Google Shape;2131;p146"/>
          <p:cNvPicPr preferRelativeResize="0"/>
          <p:nvPr/>
        </p:nvPicPr>
        <p:blipFill rotWithShape="1">
          <a:blip r:embed="rId3">
            <a:alphaModFix/>
          </a:blip>
          <a:srcRect b="0" l="0" r="0" t="0"/>
          <a:stretch/>
        </p:blipFill>
        <p:spPr>
          <a:xfrm>
            <a:off x="3434729" y="2996952"/>
            <a:ext cx="2297962" cy="1304337"/>
          </a:xfrm>
          <a:prstGeom prst="rect">
            <a:avLst/>
          </a:prstGeom>
          <a:noFill/>
          <a:ln>
            <a:noFill/>
          </a:ln>
        </p:spPr>
      </p:pic>
      <p:pic>
        <p:nvPicPr>
          <p:cNvPr id="2132" name="Google Shape;2132;p146"/>
          <p:cNvPicPr preferRelativeResize="0"/>
          <p:nvPr/>
        </p:nvPicPr>
        <p:blipFill rotWithShape="1">
          <a:blip r:embed="rId4">
            <a:alphaModFix/>
          </a:blip>
          <a:srcRect b="0" l="0" r="0" t="0"/>
          <a:stretch/>
        </p:blipFill>
        <p:spPr>
          <a:xfrm>
            <a:off x="5086747" y="1628800"/>
            <a:ext cx="2299170" cy="1275552"/>
          </a:xfrm>
          <a:prstGeom prst="rect">
            <a:avLst/>
          </a:prstGeom>
          <a:noFill/>
          <a:ln>
            <a:noFill/>
          </a:ln>
        </p:spPr>
      </p:pic>
      <p:sp>
        <p:nvSpPr>
          <p:cNvPr id="2133" name="Google Shape;2133;p146"/>
          <p:cNvSpPr/>
          <p:nvPr/>
        </p:nvSpPr>
        <p:spPr>
          <a:xfrm>
            <a:off x="5086747" y="1628801"/>
            <a:ext cx="2300090" cy="1275680"/>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34" name="Google Shape;2134;p146"/>
          <p:cNvSpPr/>
          <p:nvPr/>
        </p:nvSpPr>
        <p:spPr>
          <a:xfrm>
            <a:off x="3434729" y="2996952"/>
            <a:ext cx="2300090" cy="1304380"/>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35" name="Google Shape;2135;p146"/>
          <p:cNvSpPr txBox="1"/>
          <p:nvPr/>
        </p:nvSpPr>
        <p:spPr>
          <a:xfrm>
            <a:off x="7386837" y="1628801"/>
            <a:ext cx="1099853"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Table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 SECTION »</a:t>
            </a:r>
            <a:endParaRPr b="0" i="0" sz="1400" u="none" cap="none" strike="noStrike">
              <a:solidFill>
                <a:srgbClr val="000000"/>
              </a:solidFill>
              <a:latin typeface="Arial"/>
              <a:ea typeface="Arial"/>
              <a:cs typeface="Arial"/>
              <a:sym typeface="Arial"/>
            </a:endParaRPr>
          </a:p>
        </p:txBody>
      </p:sp>
      <p:sp>
        <p:nvSpPr>
          <p:cNvPr id="2136" name="Google Shape;2136;p146"/>
          <p:cNvSpPr txBox="1"/>
          <p:nvPr/>
        </p:nvSpPr>
        <p:spPr>
          <a:xfrm>
            <a:off x="5734820" y="3789040"/>
            <a:ext cx="1368152"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Table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 PROFESSOR »</a:t>
            </a:r>
            <a:endParaRPr b="0" i="0" sz="1400" u="none" cap="none" strike="noStrike">
              <a:solidFill>
                <a:srgbClr val="000000"/>
              </a:solidFill>
              <a:latin typeface="Arial"/>
              <a:ea typeface="Arial"/>
              <a:cs typeface="Arial"/>
              <a:sym typeface="Arial"/>
            </a:endParaRPr>
          </a:p>
        </p:txBody>
      </p:sp>
      <p:pic>
        <p:nvPicPr>
          <p:cNvPr id="2137" name="Google Shape;2137;p146"/>
          <p:cNvPicPr preferRelativeResize="0"/>
          <p:nvPr/>
        </p:nvPicPr>
        <p:blipFill rotWithShape="1">
          <a:blip r:embed="rId5">
            <a:alphaModFix/>
          </a:blip>
          <a:srcRect b="0" l="0" r="0" t="0"/>
          <a:stretch/>
        </p:blipFill>
        <p:spPr>
          <a:xfrm>
            <a:off x="838275" y="1844824"/>
            <a:ext cx="3325415" cy="1057196"/>
          </a:xfrm>
          <a:prstGeom prst="rect">
            <a:avLst/>
          </a:prstGeom>
          <a:noFill/>
          <a:ln>
            <a:noFill/>
          </a:ln>
        </p:spPr>
      </p:pic>
      <p:sp>
        <p:nvSpPr>
          <p:cNvPr id="2138" name="Google Shape;2138;p146"/>
          <p:cNvSpPr/>
          <p:nvPr/>
        </p:nvSpPr>
        <p:spPr>
          <a:xfrm>
            <a:off x="838275" y="1844824"/>
            <a:ext cx="3333750" cy="1057275"/>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39" name="Google Shape;2139;p146"/>
          <p:cNvSpPr/>
          <p:nvPr/>
        </p:nvSpPr>
        <p:spPr>
          <a:xfrm>
            <a:off x="3434729" y="1844824"/>
            <a:ext cx="737296" cy="2456508"/>
          </a:xfrm>
          <a:prstGeom prst="roundRect">
            <a:avLst>
              <a:gd fmla="val 5131" name="adj"/>
            </a:avLst>
          </a:prstGeom>
          <a:noFill/>
          <a:ln cap="flat" cmpd="sng" w="381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40" name="Google Shape;2140;p146"/>
          <p:cNvSpPr/>
          <p:nvPr/>
        </p:nvSpPr>
        <p:spPr>
          <a:xfrm>
            <a:off x="5086747" y="1628800"/>
            <a:ext cx="648072" cy="2664295"/>
          </a:xfrm>
          <a:prstGeom prst="roundRect">
            <a:avLst>
              <a:gd fmla="val 5131" name="adj"/>
            </a:avLst>
          </a:prstGeom>
          <a:no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41" name="Google Shape;2141;p146"/>
          <p:cNvSpPr txBox="1"/>
          <p:nvPr/>
        </p:nvSpPr>
        <p:spPr>
          <a:xfrm>
            <a:off x="683568" y="2977207"/>
            <a:ext cx="1666875"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Table « COURSE »</a:t>
            </a:r>
            <a:endParaRPr b="0" i="0" sz="1400" u="none" cap="none" strike="noStrike">
              <a:solidFill>
                <a:srgbClr val="000000"/>
              </a:solidFill>
              <a:latin typeface="Arial"/>
              <a:ea typeface="Arial"/>
              <a:cs typeface="Arial"/>
              <a:sym typeface="Arial"/>
            </a:endParaRPr>
          </a:p>
        </p:txBody>
      </p:sp>
      <p:cxnSp>
        <p:nvCxnSpPr>
          <p:cNvPr id="2142" name="Google Shape;2142;p146"/>
          <p:cNvCxnSpPr/>
          <p:nvPr/>
        </p:nvCxnSpPr>
        <p:spPr>
          <a:xfrm rot="10800000">
            <a:off x="3502571" y="4221088"/>
            <a:ext cx="2098554" cy="0"/>
          </a:xfrm>
          <a:prstGeom prst="straightConnector1">
            <a:avLst/>
          </a:prstGeom>
          <a:noFill/>
          <a:ln cap="flat" cmpd="sng" w="28575">
            <a:solidFill>
              <a:srgbClr val="C00000"/>
            </a:solidFill>
            <a:prstDash val="solid"/>
            <a:round/>
            <a:headEnd len="sm" w="sm" type="none"/>
            <a:tailEnd len="sm" w="sm" type="none"/>
          </a:ln>
        </p:spPr>
      </p:cxnSp>
      <p:cxnSp>
        <p:nvCxnSpPr>
          <p:cNvPr id="2143" name="Google Shape;2143;p146"/>
          <p:cNvCxnSpPr/>
          <p:nvPr/>
        </p:nvCxnSpPr>
        <p:spPr>
          <a:xfrm rot="10800000">
            <a:off x="5158755" y="2832473"/>
            <a:ext cx="2098554" cy="0"/>
          </a:xfrm>
          <a:prstGeom prst="straightConnector1">
            <a:avLst/>
          </a:prstGeom>
          <a:noFill/>
          <a:ln cap="flat" cmpd="sng" w="28575">
            <a:solidFill>
              <a:srgbClr val="00B050"/>
            </a:solidFill>
            <a:prstDash val="solid"/>
            <a:round/>
            <a:headEnd len="sm" w="sm" type="none"/>
            <a:tailEnd len="sm" w="sm" type="none"/>
          </a:ln>
        </p:spPr>
      </p:cxnSp>
      <p:cxnSp>
        <p:nvCxnSpPr>
          <p:cNvPr id="2144" name="Google Shape;2144;p146"/>
          <p:cNvCxnSpPr/>
          <p:nvPr/>
        </p:nvCxnSpPr>
        <p:spPr>
          <a:xfrm rot="10800000">
            <a:off x="5158755" y="2256409"/>
            <a:ext cx="2098554" cy="0"/>
          </a:xfrm>
          <a:prstGeom prst="straightConnector1">
            <a:avLst/>
          </a:prstGeom>
          <a:noFill/>
          <a:ln cap="flat" cmpd="sng" w="28575">
            <a:solidFill>
              <a:srgbClr val="00B050"/>
            </a:solidFill>
            <a:prstDash val="solid"/>
            <a:round/>
            <a:headEnd len="sm" w="sm" type="none"/>
            <a:tailEnd len="sm" w="sm" type="none"/>
          </a:ln>
        </p:spPr>
      </p:cxnSp>
      <p:cxnSp>
        <p:nvCxnSpPr>
          <p:cNvPr id="2145" name="Google Shape;2145;p146"/>
          <p:cNvCxnSpPr/>
          <p:nvPr/>
        </p:nvCxnSpPr>
        <p:spPr>
          <a:xfrm rot="10800000">
            <a:off x="5158755" y="1896369"/>
            <a:ext cx="2098554" cy="0"/>
          </a:xfrm>
          <a:prstGeom prst="straightConnector1">
            <a:avLst/>
          </a:prstGeom>
          <a:noFill/>
          <a:ln cap="flat" cmpd="sng" w="28575">
            <a:solidFill>
              <a:srgbClr val="00B050"/>
            </a:solidFill>
            <a:prstDash val="solid"/>
            <a:round/>
            <a:headEnd len="sm" w="sm" type="none"/>
            <a:tailEnd len="sm" w="sm" type="none"/>
          </a:ln>
        </p:spPr>
      </p:cxnSp>
      <p:cxnSp>
        <p:nvCxnSpPr>
          <p:cNvPr id="2146" name="Google Shape;2146;p146"/>
          <p:cNvCxnSpPr/>
          <p:nvPr/>
        </p:nvCxnSpPr>
        <p:spPr>
          <a:xfrm rot="10800000">
            <a:off x="3502571" y="3861048"/>
            <a:ext cx="2098554" cy="0"/>
          </a:xfrm>
          <a:prstGeom prst="straightConnector1">
            <a:avLst/>
          </a:prstGeom>
          <a:noFill/>
          <a:ln cap="flat" cmpd="sng" w="28575">
            <a:solidFill>
              <a:srgbClr val="C00000"/>
            </a:solidFill>
            <a:prstDash val="solid"/>
            <a:round/>
            <a:headEnd len="sm" w="sm" type="none"/>
            <a:tailEnd len="sm" w="sm" type="none"/>
          </a:ln>
        </p:spPr>
      </p:cxnSp>
      <p:pic>
        <p:nvPicPr>
          <p:cNvPr id="2147" name="Google Shape;2147;p146"/>
          <p:cNvPicPr preferRelativeResize="0"/>
          <p:nvPr/>
        </p:nvPicPr>
        <p:blipFill rotWithShape="1">
          <a:blip r:embed="rId6">
            <a:alphaModFix/>
          </a:blip>
          <a:srcRect b="0" l="0" r="0" t="0"/>
          <a:stretch/>
        </p:blipFill>
        <p:spPr>
          <a:xfrm>
            <a:off x="5724128" y="4799582"/>
            <a:ext cx="3188153" cy="1220973"/>
          </a:xfrm>
          <a:prstGeom prst="rect">
            <a:avLst/>
          </a:prstGeom>
          <a:noFill/>
          <a:ln>
            <a:noFill/>
          </a:ln>
        </p:spPr>
      </p:pic>
      <p:sp>
        <p:nvSpPr>
          <p:cNvPr id="2148" name="Google Shape;2148;p146"/>
          <p:cNvSpPr/>
          <p:nvPr/>
        </p:nvSpPr>
        <p:spPr>
          <a:xfrm>
            <a:off x="467544" y="4725144"/>
            <a:ext cx="5004556" cy="1368152"/>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49" name="Google Shape;2149;p146"/>
          <p:cNvSpPr/>
          <p:nvPr/>
        </p:nvSpPr>
        <p:spPr>
          <a:xfrm flipH="1">
            <a:off x="5724128" y="4799582"/>
            <a:ext cx="3193582" cy="1221706"/>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50" name="Google Shape;2150;p146"/>
          <p:cNvSpPr/>
          <p:nvPr/>
        </p:nvSpPr>
        <p:spPr>
          <a:xfrm>
            <a:off x="5328084" y="4917605"/>
            <a:ext cx="468052" cy="974999"/>
          </a:xfrm>
          <a:prstGeom prst="rightArrow">
            <a:avLst>
              <a:gd fmla="val 50000" name="adj1"/>
              <a:gd fmla="val 50000" name="adj2"/>
            </a:avLst>
          </a:prstGeom>
          <a:solidFill>
            <a:srgbClr val="C00000"/>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51" name="Google Shape;2151;p146"/>
          <p:cNvSpPr/>
          <p:nvPr/>
        </p:nvSpPr>
        <p:spPr>
          <a:xfrm>
            <a:off x="547260" y="4628157"/>
            <a:ext cx="4845123" cy="117064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fr-BE" sz="1200" u="none" cap="none" strike="noStrike">
                <a:solidFill>
                  <a:srgbClr val="CC0099"/>
                </a:solidFill>
                <a:latin typeface="Consolas"/>
                <a:ea typeface="Consolas"/>
                <a:cs typeface="Consolas"/>
                <a:sym typeface="Consolas"/>
              </a:rPr>
              <a:t>SELECT</a:t>
            </a:r>
            <a:r>
              <a:rPr b="0" i="0" lang="fr-BE" sz="1200" u="none" cap="none" strike="noStrike">
                <a:solidFill>
                  <a:srgbClr val="000000"/>
                </a:solidFill>
                <a:latin typeface="Consolas"/>
                <a:ea typeface="Consolas"/>
                <a:cs typeface="Consolas"/>
                <a:sym typeface="Consolas"/>
              </a:rPr>
              <a:t> c.</a:t>
            </a:r>
            <a:r>
              <a:rPr b="0" i="0" lang="fr-BE" sz="1200" u="none" cap="none" strike="noStrike">
                <a:solidFill>
                  <a:srgbClr val="0070C0"/>
                </a:solidFill>
                <a:latin typeface="Consolas"/>
                <a:ea typeface="Consolas"/>
                <a:cs typeface="Consolas"/>
                <a:sym typeface="Consolas"/>
              </a:rPr>
              <a:t>course_name</a:t>
            </a:r>
            <a:r>
              <a:rPr b="0" i="0" lang="fr-BE" sz="1200" u="none" cap="none" strike="noStrike">
                <a:solidFill>
                  <a:srgbClr val="000000"/>
                </a:solidFill>
                <a:latin typeface="Consolas"/>
                <a:ea typeface="Consolas"/>
                <a:cs typeface="Consolas"/>
                <a:sym typeface="Consolas"/>
              </a:rPr>
              <a:t>, p.</a:t>
            </a:r>
            <a:r>
              <a:rPr b="0" i="0" lang="fr-BE" sz="1200" u="none" cap="none" strike="noStrike">
                <a:solidFill>
                  <a:srgbClr val="0070C0"/>
                </a:solidFill>
                <a:latin typeface="Consolas"/>
                <a:ea typeface="Consolas"/>
                <a:cs typeface="Consolas"/>
                <a:sym typeface="Consolas"/>
              </a:rPr>
              <a:t>professor_name</a:t>
            </a:r>
            <a:r>
              <a:rPr b="0" i="0" lang="fr-BE" sz="1200" u="none" cap="none" strike="noStrike">
                <a:solidFill>
                  <a:srgbClr val="000000"/>
                </a:solidFill>
                <a:latin typeface="Consolas"/>
                <a:ea typeface="Consolas"/>
                <a:cs typeface="Consolas"/>
                <a:sym typeface="Consolas"/>
              </a:rPr>
              <a:t>, s.</a:t>
            </a:r>
            <a:r>
              <a:rPr b="0" i="0" lang="fr-BE" sz="1200" u="none" cap="none" strike="noStrike">
                <a:solidFill>
                  <a:srgbClr val="0070C0"/>
                </a:solidFill>
                <a:latin typeface="Consolas"/>
                <a:ea typeface="Consolas"/>
                <a:cs typeface="Consolas"/>
                <a:sym typeface="Consolas"/>
              </a:rPr>
              <a:t>section_name</a:t>
            </a:r>
            <a:endParaRPr b="0" i="0" sz="1200" u="none" cap="none" strike="noStrike">
              <a:solidFill>
                <a:srgbClr val="0070C0"/>
              </a:solidFill>
              <a:latin typeface="Consolas"/>
              <a:ea typeface="Consolas"/>
              <a:cs typeface="Consolas"/>
              <a:sym typeface="Consolas"/>
            </a:endParaRPr>
          </a:p>
          <a:p>
            <a:pPr indent="0" lvl="0" marL="0" marR="0" rtl="0" algn="l">
              <a:lnSpc>
                <a:spcPct val="150000"/>
              </a:lnSpc>
              <a:spcBef>
                <a:spcPts val="0"/>
              </a:spcBef>
              <a:spcAft>
                <a:spcPts val="0"/>
              </a:spcAft>
              <a:buNone/>
            </a:pPr>
            <a:r>
              <a:rPr b="0" i="0" lang="fr-BE" sz="1200" u="none" cap="none" strike="noStrike">
                <a:solidFill>
                  <a:srgbClr val="CC0099"/>
                </a:solidFill>
                <a:latin typeface="Consolas"/>
                <a:ea typeface="Consolas"/>
                <a:cs typeface="Consolas"/>
                <a:sym typeface="Consolas"/>
              </a:rPr>
              <a:t>FROM</a:t>
            </a:r>
            <a:r>
              <a:rPr b="0" i="0" lang="fr-BE" sz="1200" u="none" cap="none" strike="noStrike">
                <a:solidFill>
                  <a:srgbClr val="000000"/>
                </a:solidFill>
                <a:latin typeface="Consolas"/>
                <a:ea typeface="Consolas"/>
                <a:cs typeface="Consolas"/>
                <a:sym typeface="Consolas"/>
              </a:rPr>
              <a:t> course c </a:t>
            </a:r>
            <a:endParaRPr/>
          </a:p>
          <a:p>
            <a:pPr indent="0" lvl="0" marL="0" marR="0" rtl="0" algn="l">
              <a:lnSpc>
                <a:spcPct val="150000"/>
              </a:lnSpc>
              <a:spcBef>
                <a:spcPts val="0"/>
              </a:spcBef>
              <a:spcAft>
                <a:spcPts val="0"/>
              </a:spcAft>
              <a:buNone/>
            </a:pPr>
            <a:r>
              <a:rPr b="0" i="0" lang="fr-BE" sz="1200" u="none" cap="none" strike="noStrike">
                <a:solidFill>
                  <a:srgbClr val="CC0099"/>
                </a:solidFill>
                <a:latin typeface="Consolas"/>
                <a:ea typeface="Consolas"/>
                <a:cs typeface="Consolas"/>
                <a:sym typeface="Consolas"/>
              </a:rPr>
              <a:t>JOIN</a:t>
            </a:r>
            <a:r>
              <a:rPr b="0" i="0" lang="fr-BE" sz="1200" u="none" cap="none" strike="noStrike">
                <a:solidFill>
                  <a:srgbClr val="000000"/>
                </a:solidFill>
                <a:latin typeface="Consolas"/>
                <a:ea typeface="Consolas"/>
                <a:cs typeface="Consolas"/>
                <a:sym typeface="Consolas"/>
              </a:rPr>
              <a:t> professor p </a:t>
            </a:r>
            <a:r>
              <a:rPr b="0" i="0" lang="fr-BE" sz="1200" u="none" cap="none" strike="noStrike">
                <a:solidFill>
                  <a:srgbClr val="CC0099"/>
                </a:solidFill>
                <a:latin typeface="Consolas"/>
                <a:ea typeface="Consolas"/>
                <a:cs typeface="Consolas"/>
                <a:sym typeface="Consolas"/>
              </a:rPr>
              <a:t>ON</a:t>
            </a:r>
            <a:r>
              <a:rPr b="0" i="0" lang="fr-BE" sz="1200" u="none" cap="none" strike="noStrike">
                <a:solidFill>
                  <a:srgbClr val="000000"/>
                </a:solidFill>
                <a:latin typeface="Consolas"/>
                <a:ea typeface="Consolas"/>
                <a:cs typeface="Consolas"/>
                <a:sym typeface="Consolas"/>
              </a:rPr>
              <a:t> c.</a:t>
            </a:r>
            <a:r>
              <a:rPr b="0" i="0" lang="fr-BE" sz="1200" u="none" cap="none" strike="noStrike">
                <a:solidFill>
                  <a:srgbClr val="0070C0"/>
                </a:solidFill>
                <a:latin typeface="Consolas"/>
                <a:ea typeface="Consolas"/>
                <a:cs typeface="Consolas"/>
                <a:sym typeface="Consolas"/>
              </a:rPr>
              <a:t>professor_id</a:t>
            </a:r>
            <a:r>
              <a:rPr b="0" i="0" lang="fr-BE" sz="1200" u="none" cap="none" strike="noStrike">
                <a:solidFill>
                  <a:srgbClr val="000000"/>
                </a:solidFill>
                <a:latin typeface="Consolas"/>
                <a:ea typeface="Consolas"/>
                <a:cs typeface="Consolas"/>
                <a:sym typeface="Consolas"/>
              </a:rPr>
              <a:t> = p.</a:t>
            </a:r>
            <a:r>
              <a:rPr b="0" i="0" lang="fr-BE" sz="1200" u="none" cap="none" strike="noStrike">
                <a:solidFill>
                  <a:srgbClr val="0070C0"/>
                </a:solidFill>
                <a:latin typeface="Consolas"/>
                <a:ea typeface="Consolas"/>
                <a:cs typeface="Consolas"/>
                <a:sym typeface="Consolas"/>
              </a:rPr>
              <a:t>professor_id</a:t>
            </a:r>
            <a:endParaRPr b="0" i="0" sz="1200" u="none" cap="none" strike="noStrike">
              <a:solidFill>
                <a:srgbClr val="0070C0"/>
              </a:solidFill>
              <a:latin typeface="Consolas"/>
              <a:ea typeface="Consolas"/>
              <a:cs typeface="Consolas"/>
              <a:sym typeface="Consolas"/>
            </a:endParaRPr>
          </a:p>
          <a:p>
            <a:pPr indent="0" lvl="0" marL="0" marR="0" rtl="0" algn="l">
              <a:lnSpc>
                <a:spcPct val="150000"/>
              </a:lnSpc>
              <a:spcBef>
                <a:spcPts val="0"/>
              </a:spcBef>
              <a:spcAft>
                <a:spcPts val="0"/>
              </a:spcAft>
              <a:buNone/>
            </a:pPr>
            <a:r>
              <a:rPr b="0" i="0" lang="fr-BE" sz="1200" u="none" cap="none" strike="noStrike">
                <a:solidFill>
                  <a:srgbClr val="CC0099"/>
                </a:solidFill>
                <a:latin typeface="Consolas"/>
                <a:ea typeface="Consolas"/>
                <a:cs typeface="Consolas"/>
                <a:sym typeface="Consolas"/>
              </a:rPr>
              <a:t>JOIN </a:t>
            </a:r>
            <a:r>
              <a:rPr b="0" i="0" lang="fr-BE" sz="1200" u="none" cap="none" strike="noStrike">
                <a:solidFill>
                  <a:schemeClr val="dk1"/>
                </a:solidFill>
                <a:latin typeface="Consolas"/>
                <a:ea typeface="Consolas"/>
                <a:cs typeface="Consolas"/>
                <a:sym typeface="Consolas"/>
              </a:rPr>
              <a:t>section s</a:t>
            </a:r>
            <a:r>
              <a:rPr b="0" i="0" lang="fr-BE" sz="1200" u="none" cap="none" strike="noStrike">
                <a:solidFill>
                  <a:srgbClr val="CC0099"/>
                </a:solidFill>
                <a:latin typeface="Consolas"/>
                <a:ea typeface="Consolas"/>
                <a:cs typeface="Consolas"/>
                <a:sym typeface="Consolas"/>
              </a:rPr>
              <a:t> ON </a:t>
            </a:r>
            <a:r>
              <a:rPr b="0" i="0" lang="fr-BE" sz="1200" u="none" cap="none" strike="noStrike">
                <a:solidFill>
                  <a:schemeClr val="dk1"/>
                </a:solidFill>
                <a:latin typeface="Consolas"/>
                <a:ea typeface="Consolas"/>
                <a:cs typeface="Consolas"/>
                <a:sym typeface="Consolas"/>
              </a:rPr>
              <a:t>p</a:t>
            </a:r>
            <a:r>
              <a:rPr b="0" i="0" lang="fr-BE" sz="1200" u="none" cap="none" strike="noStrike">
                <a:solidFill>
                  <a:srgbClr val="000000"/>
                </a:solidFill>
                <a:latin typeface="Consolas"/>
                <a:ea typeface="Consolas"/>
                <a:cs typeface="Consolas"/>
                <a:sym typeface="Consolas"/>
              </a:rPr>
              <a:t>.</a:t>
            </a:r>
            <a:r>
              <a:rPr b="0" i="0" lang="fr-BE" sz="1200" u="none" cap="none" strike="noStrike">
                <a:solidFill>
                  <a:srgbClr val="0070C0"/>
                </a:solidFill>
                <a:latin typeface="Consolas"/>
                <a:ea typeface="Consolas"/>
                <a:cs typeface="Consolas"/>
                <a:sym typeface="Consolas"/>
              </a:rPr>
              <a:t>section_id</a:t>
            </a:r>
            <a:r>
              <a:rPr b="0" i="0" lang="fr-BE" sz="1200" u="none" cap="none" strike="noStrike">
                <a:solidFill>
                  <a:srgbClr val="000000"/>
                </a:solidFill>
                <a:latin typeface="Consolas"/>
                <a:ea typeface="Consolas"/>
                <a:cs typeface="Consolas"/>
                <a:sym typeface="Consolas"/>
              </a:rPr>
              <a:t> = s.</a:t>
            </a:r>
            <a:r>
              <a:rPr b="0" i="0" lang="fr-BE" sz="1200" u="none" cap="none" strike="noStrike">
                <a:solidFill>
                  <a:srgbClr val="0070C0"/>
                </a:solidFill>
                <a:latin typeface="Consolas"/>
                <a:ea typeface="Consolas"/>
                <a:cs typeface="Consolas"/>
                <a:sym typeface="Consolas"/>
              </a:rPr>
              <a:t>section_id</a:t>
            </a:r>
            <a:endParaRPr b="0" i="0" sz="1200" u="none" cap="none" strike="noStrike">
              <a:solidFill>
                <a:srgbClr val="0070C0"/>
              </a:solidFill>
              <a:latin typeface="Consolas"/>
              <a:ea typeface="Consolas"/>
              <a:cs typeface="Consolas"/>
              <a:sym typeface="Consolas"/>
            </a:endParaRPr>
          </a:p>
        </p:txBody>
      </p:sp>
      <p:sp>
        <p:nvSpPr>
          <p:cNvPr id="2152" name="Google Shape;2152;p146"/>
          <p:cNvSpPr/>
          <p:nvPr/>
        </p:nvSpPr>
        <p:spPr>
          <a:xfrm flipH="1" rot="10800000">
            <a:off x="541832" y="5194283"/>
            <a:ext cx="4534224" cy="313010"/>
          </a:xfrm>
          <a:prstGeom prst="roundRect">
            <a:avLst>
              <a:gd fmla="val 5131" name="adj"/>
            </a:avLst>
          </a:prstGeom>
          <a:noFill/>
          <a:ln cap="flat" cmpd="sng" w="381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53" name="Google Shape;2153;p146"/>
          <p:cNvSpPr/>
          <p:nvPr/>
        </p:nvSpPr>
        <p:spPr>
          <a:xfrm flipH="1">
            <a:off x="547260" y="5547049"/>
            <a:ext cx="4528796" cy="343669"/>
          </a:xfrm>
          <a:prstGeom prst="roundRect">
            <a:avLst>
              <a:gd fmla="val 5131" name="adj"/>
            </a:avLst>
          </a:prstGeom>
          <a:no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7" name="Shape 2157"/>
        <p:cNvGrpSpPr/>
        <p:nvPr/>
      </p:nvGrpSpPr>
      <p:grpSpPr>
        <a:xfrm>
          <a:off x="0" y="0"/>
          <a:ext cx="0" cy="0"/>
          <a:chOff x="0" y="0"/>
          <a:chExt cx="0" cy="0"/>
        </a:xfrm>
      </p:grpSpPr>
      <p:sp>
        <p:nvSpPr>
          <p:cNvPr id="2158" name="Google Shape;2158;p1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Jointures : </a:t>
            </a:r>
            <a:r>
              <a:rPr b="1" i="0" lang="fr-BE" sz="4000" u="none" cap="none" strike="noStrike">
                <a:solidFill>
                  <a:schemeClr val="dk1"/>
                </a:solidFill>
                <a:latin typeface="Calibri"/>
                <a:ea typeface="Calibri"/>
                <a:cs typeface="Calibri"/>
                <a:sym typeface="Calibri"/>
              </a:rPr>
              <a:t>NON EQUI-JOIN</a:t>
            </a:r>
            <a:endParaRPr b="1" i="0" sz="4000" u="none" cap="none" strike="noStrike">
              <a:solidFill>
                <a:schemeClr val="dk1"/>
              </a:solidFill>
              <a:latin typeface="Calibri"/>
              <a:ea typeface="Calibri"/>
              <a:cs typeface="Calibri"/>
              <a:sym typeface="Calibri"/>
            </a:endParaRPr>
          </a:p>
        </p:txBody>
      </p:sp>
      <p:sp>
        <p:nvSpPr>
          <p:cNvPr id="2159" name="Google Shape;2159;p1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160" name="Google Shape;2160;p1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161" name="Google Shape;2161;p147"/>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162" name="Google Shape;2162;p147"/>
          <p:cNvSpPr/>
          <p:nvPr/>
        </p:nvSpPr>
        <p:spPr>
          <a:xfrm>
            <a:off x="478160" y="1556790"/>
            <a:ext cx="8172000" cy="1080122"/>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63" name="Google Shape;2163;p147"/>
          <p:cNvSpPr/>
          <p:nvPr/>
        </p:nvSpPr>
        <p:spPr>
          <a:xfrm>
            <a:off x="467544" y="3620196"/>
            <a:ext cx="8172000" cy="1104948"/>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64" name="Google Shape;2164;p147"/>
          <p:cNvSpPr txBox="1"/>
          <p:nvPr/>
        </p:nvSpPr>
        <p:spPr>
          <a:xfrm>
            <a:off x="457200" y="5229200"/>
            <a:ext cx="8229600" cy="5760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Un </a:t>
            </a:r>
            <a:r>
              <a:rPr b="1" i="1" lang="fr-BE" sz="1600" u="none" cap="none" strike="noStrike">
                <a:solidFill>
                  <a:schemeClr val="dk1"/>
                </a:solidFill>
                <a:latin typeface="Calibri"/>
                <a:ea typeface="Calibri"/>
                <a:cs typeface="Calibri"/>
                <a:sym typeface="Calibri"/>
              </a:rPr>
              <a:t>« NON ÉQUI-JOIN » </a:t>
            </a:r>
            <a:r>
              <a:rPr b="0" i="0" lang="fr-BE" sz="1600" u="none" cap="none" strike="noStrike">
                <a:solidFill>
                  <a:schemeClr val="dk1"/>
                </a:solidFill>
                <a:latin typeface="Calibri"/>
                <a:ea typeface="Calibri"/>
                <a:cs typeface="Calibri"/>
                <a:sym typeface="Calibri"/>
              </a:rPr>
              <a:t>est le terme employé lorsque la condition de jointure n’est pas basée sur des </a:t>
            </a:r>
            <a:r>
              <a:rPr b="1" i="1" lang="fr-BE" sz="1600" u="none" cap="none" strike="noStrike">
                <a:solidFill>
                  <a:schemeClr val="dk1"/>
                </a:solidFill>
                <a:latin typeface="Calibri"/>
                <a:ea typeface="Calibri"/>
                <a:cs typeface="Calibri"/>
                <a:sym typeface="Calibri"/>
              </a:rPr>
              <a:t>égalités strictes </a:t>
            </a:r>
            <a:r>
              <a:rPr b="0" i="0" lang="fr-BE" sz="1600" u="none" cap="none" strike="noStrike">
                <a:solidFill>
                  <a:schemeClr val="dk1"/>
                </a:solidFill>
                <a:latin typeface="Calibri"/>
                <a:ea typeface="Calibri"/>
                <a:cs typeface="Calibri"/>
                <a:sym typeface="Calibri"/>
              </a:rPr>
              <a:t>entre les colonnes comparées</a:t>
            </a:r>
            <a:endParaRPr b="0" i="0" sz="1400" u="none" cap="none" strike="noStrike">
              <a:solidFill>
                <a:srgbClr val="000000"/>
              </a:solidFill>
              <a:latin typeface="Arial"/>
              <a:ea typeface="Arial"/>
              <a:cs typeface="Arial"/>
              <a:sym typeface="Arial"/>
            </a:endParaRPr>
          </a:p>
        </p:txBody>
      </p:sp>
      <p:sp>
        <p:nvSpPr>
          <p:cNvPr id="2165" name="Google Shape;2165;p147"/>
          <p:cNvSpPr/>
          <p:nvPr/>
        </p:nvSpPr>
        <p:spPr>
          <a:xfrm>
            <a:off x="4139952" y="2780928"/>
            <a:ext cx="864096" cy="695254"/>
          </a:xfrm>
          <a:prstGeom prst="mathEqual">
            <a:avLst>
              <a:gd fmla="val 23520" name="adj1"/>
              <a:gd fmla="val 11760" name="adj2"/>
            </a:avLst>
          </a:prstGeom>
          <a:solidFill>
            <a:srgbClr val="C00000"/>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66" name="Google Shape;2166;p147"/>
          <p:cNvSpPr/>
          <p:nvPr/>
        </p:nvSpPr>
        <p:spPr>
          <a:xfrm>
            <a:off x="7451698" y="270937"/>
            <a:ext cx="1493520" cy="778096"/>
          </a:xfrm>
          <a:prstGeom prst="wave">
            <a:avLst>
              <a:gd fmla="val 12500" name="adj1"/>
              <a:gd fmla="val 0" name="adj2"/>
            </a:avLst>
          </a:prstGeom>
          <a:solidFill>
            <a:schemeClr val="accent1"/>
          </a:solid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BE" sz="1400" u="none" cap="none" strike="noStrike">
                <a:solidFill>
                  <a:schemeClr val="lt1"/>
                </a:solidFill>
                <a:latin typeface="Arial"/>
                <a:ea typeface="Arial"/>
                <a:cs typeface="Arial"/>
                <a:sym typeface="Arial"/>
              </a:rPr>
              <a:t>Vocabulaire</a:t>
            </a:r>
            <a:endParaRPr/>
          </a:p>
        </p:txBody>
      </p:sp>
      <p:sp>
        <p:nvSpPr>
          <p:cNvPr id="2167" name="Google Shape;2167;p147"/>
          <p:cNvSpPr/>
          <p:nvPr/>
        </p:nvSpPr>
        <p:spPr>
          <a:xfrm>
            <a:off x="608381" y="1635343"/>
            <a:ext cx="7927237"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a:t>
            </a:r>
            <a:r>
              <a:rPr b="0" i="0" lang="fr-BE" sz="1800" u="none" cap="none" strike="noStrike">
                <a:solidFill>
                  <a:srgbClr val="000000"/>
                </a:solidFill>
                <a:latin typeface="Consolas"/>
                <a:ea typeface="Consolas"/>
                <a:cs typeface="Consolas"/>
                <a:sym typeface="Consolas"/>
              </a:rPr>
              <a:t> s.</a:t>
            </a:r>
            <a:r>
              <a:rPr b="0" i="0" lang="fr-BE" sz="1800" u="none" cap="none" strike="noStrike">
                <a:solidFill>
                  <a:srgbClr val="0070C0"/>
                </a:solidFill>
                <a:latin typeface="Consolas"/>
                <a:ea typeface="Consolas"/>
                <a:cs typeface="Consolas"/>
                <a:sym typeface="Consolas"/>
              </a:rPr>
              <a:t>last_name</a:t>
            </a:r>
            <a:r>
              <a:rPr b="0" i="0" lang="fr-BE" sz="1800" u="none" cap="none" strike="noStrike">
                <a:solidFill>
                  <a:srgbClr val="000000"/>
                </a:solidFill>
                <a:latin typeface="Consolas"/>
                <a:ea typeface="Consolas"/>
                <a:cs typeface="Consolas"/>
                <a:sym typeface="Consolas"/>
              </a:rPr>
              <a:t>, s.</a:t>
            </a:r>
            <a:r>
              <a:rPr b="0" i="0" lang="fr-BE" sz="1800" u="none" cap="none" strike="noStrike">
                <a:solidFill>
                  <a:srgbClr val="0070C0"/>
                </a:solidFill>
                <a:latin typeface="Consolas"/>
                <a:ea typeface="Consolas"/>
                <a:cs typeface="Consolas"/>
                <a:sym typeface="Consolas"/>
              </a:rPr>
              <a:t>year_result</a:t>
            </a:r>
            <a:r>
              <a:rPr b="0" i="0" lang="fr-BE" sz="1800" u="none" cap="none" strike="noStrike">
                <a:solidFill>
                  <a:srgbClr val="000000"/>
                </a:solidFill>
                <a:latin typeface="Consolas"/>
                <a:ea typeface="Consolas"/>
                <a:cs typeface="Consolas"/>
                <a:sym typeface="Consolas"/>
              </a:rPr>
              <a:t>, g.</a:t>
            </a:r>
            <a:r>
              <a:rPr b="0" i="0" lang="fr-BE" sz="1800" u="none" cap="none" strike="noStrike">
                <a:solidFill>
                  <a:srgbClr val="0070C0"/>
                </a:solidFill>
                <a:latin typeface="Consolas"/>
                <a:ea typeface="Consolas"/>
                <a:cs typeface="Consolas"/>
                <a:sym typeface="Consolas"/>
              </a:rPr>
              <a:t>grade</a:t>
            </a:r>
            <a:endParaRPr b="0" i="0" sz="1800" u="none" cap="none" strike="noStrike">
              <a:solidFill>
                <a:srgbClr val="0070C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a:t>
            </a:r>
            <a:r>
              <a:rPr b="0" i="0" lang="fr-BE" sz="1800" u="none" cap="none" strike="noStrike">
                <a:solidFill>
                  <a:srgbClr val="000000"/>
                </a:solidFill>
                <a:latin typeface="Consolas"/>
                <a:ea typeface="Consolas"/>
                <a:cs typeface="Consolas"/>
                <a:sym typeface="Consolas"/>
              </a:rPr>
              <a:t> grade g, student s</a:t>
            </a:r>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WHERE</a:t>
            </a:r>
            <a:r>
              <a:rPr b="0" i="0" lang="fr-BE" sz="1800" u="none" cap="none" strike="noStrike">
                <a:solidFill>
                  <a:srgbClr val="000000"/>
                </a:solidFill>
                <a:latin typeface="Consolas"/>
                <a:ea typeface="Consolas"/>
                <a:cs typeface="Consolas"/>
                <a:sym typeface="Consolas"/>
              </a:rPr>
              <a:t> s.</a:t>
            </a:r>
            <a:r>
              <a:rPr b="0" i="0" lang="fr-BE" sz="1800" u="none" cap="none" strike="noStrike">
                <a:solidFill>
                  <a:srgbClr val="0070C0"/>
                </a:solidFill>
                <a:latin typeface="Consolas"/>
                <a:ea typeface="Consolas"/>
                <a:cs typeface="Consolas"/>
                <a:sym typeface="Consolas"/>
              </a:rPr>
              <a:t>year_result </a:t>
            </a:r>
            <a:r>
              <a:rPr b="0" i="0" lang="fr-BE" sz="1800" u="none" cap="none" strike="noStrike">
                <a:solidFill>
                  <a:srgbClr val="7F7F7F"/>
                </a:solidFill>
                <a:latin typeface="Consolas"/>
                <a:ea typeface="Consolas"/>
                <a:cs typeface="Consolas"/>
                <a:sym typeface="Consolas"/>
              </a:rPr>
              <a:t>BETWEEN</a:t>
            </a:r>
            <a:r>
              <a:rPr b="0" i="0" lang="fr-BE" sz="1800" u="none" cap="none" strike="noStrike">
                <a:solidFill>
                  <a:srgbClr val="000000"/>
                </a:solidFill>
                <a:latin typeface="Consolas"/>
                <a:ea typeface="Consolas"/>
                <a:cs typeface="Consolas"/>
                <a:sym typeface="Consolas"/>
              </a:rPr>
              <a:t> g.</a:t>
            </a:r>
            <a:r>
              <a:rPr b="0" i="0" lang="fr-BE" sz="1800" u="none" cap="none" strike="noStrike">
                <a:solidFill>
                  <a:srgbClr val="0070C0"/>
                </a:solidFill>
                <a:latin typeface="Consolas"/>
                <a:ea typeface="Consolas"/>
                <a:cs typeface="Consolas"/>
                <a:sym typeface="Consolas"/>
              </a:rPr>
              <a:t>lower_bound </a:t>
            </a:r>
            <a:r>
              <a:rPr b="0" i="0" lang="fr-BE" sz="1800" u="none" cap="none" strike="noStrike">
                <a:solidFill>
                  <a:srgbClr val="7F7F7F"/>
                </a:solidFill>
                <a:latin typeface="Consolas"/>
                <a:ea typeface="Consolas"/>
                <a:cs typeface="Consolas"/>
                <a:sym typeface="Consolas"/>
              </a:rPr>
              <a:t>AND</a:t>
            </a:r>
            <a:r>
              <a:rPr b="0" i="0" lang="fr-BE" sz="1800" u="none" cap="none" strike="noStrike">
                <a:solidFill>
                  <a:srgbClr val="CC0099"/>
                </a:solidFill>
                <a:latin typeface="Consolas"/>
                <a:ea typeface="Consolas"/>
                <a:cs typeface="Consolas"/>
                <a:sym typeface="Consolas"/>
              </a:rPr>
              <a:t> </a:t>
            </a:r>
            <a:r>
              <a:rPr b="0" i="0" lang="fr-BE" sz="1800" u="none" cap="none" strike="noStrike">
                <a:solidFill>
                  <a:schemeClr val="dk1"/>
                </a:solidFill>
                <a:latin typeface="Consolas"/>
                <a:ea typeface="Consolas"/>
                <a:cs typeface="Consolas"/>
                <a:sym typeface="Consolas"/>
              </a:rPr>
              <a:t>g</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70C0"/>
                </a:solidFill>
                <a:latin typeface="Consolas"/>
                <a:ea typeface="Consolas"/>
                <a:cs typeface="Consolas"/>
                <a:sym typeface="Consolas"/>
              </a:rPr>
              <a:t>upper_bound</a:t>
            </a:r>
            <a:endParaRPr b="0" i="0" sz="1800" u="none" cap="none" strike="noStrike">
              <a:solidFill>
                <a:srgbClr val="0070C0"/>
              </a:solidFill>
              <a:latin typeface="Consolas"/>
              <a:ea typeface="Consolas"/>
              <a:cs typeface="Consolas"/>
              <a:sym typeface="Consolas"/>
            </a:endParaRPr>
          </a:p>
        </p:txBody>
      </p:sp>
      <p:sp>
        <p:nvSpPr>
          <p:cNvPr id="2168" name="Google Shape;2168;p147"/>
          <p:cNvSpPr/>
          <p:nvPr/>
        </p:nvSpPr>
        <p:spPr>
          <a:xfrm>
            <a:off x="693694" y="3711005"/>
            <a:ext cx="7740931"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a:t>
            </a:r>
            <a:r>
              <a:rPr b="0" i="0" lang="fr-BE" sz="1800" u="none" cap="none" strike="noStrike">
                <a:solidFill>
                  <a:srgbClr val="000000"/>
                </a:solidFill>
                <a:latin typeface="Consolas"/>
                <a:ea typeface="Consolas"/>
                <a:cs typeface="Consolas"/>
                <a:sym typeface="Consolas"/>
              </a:rPr>
              <a:t> s.</a:t>
            </a:r>
            <a:r>
              <a:rPr b="0" i="0" lang="fr-BE" sz="1800" u="none" cap="none" strike="noStrike">
                <a:solidFill>
                  <a:srgbClr val="0070C0"/>
                </a:solidFill>
                <a:latin typeface="Consolas"/>
                <a:ea typeface="Consolas"/>
                <a:cs typeface="Consolas"/>
                <a:sym typeface="Consolas"/>
              </a:rPr>
              <a:t>last_name</a:t>
            </a:r>
            <a:r>
              <a:rPr b="0" i="0" lang="fr-BE" sz="1800" u="none" cap="none" strike="noStrike">
                <a:solidFill>
                  <a:srgbClr val="000000"/>
                </a:solidFill>
                <a:latin typeface="Consolas"/>
                <a:ea typeface="Consolas"/>
                <a:cs typeface="Consolas"/>
                <a:sym typeface="Consolas"/>
              </a:rPr>
              <a:t>, s.</a:t>
            </a:r>
            <a:r>
              <a:rPr b="0" i="0" lang="fr-BE" sz="1800" u="none" cap="none" strike="noStrike">
                <a:solidFill>
                  <a:srgbClr val="0070C0"/>
                </a:solidFill>
                <a:latin typeface="Consolas"/>
                <a:ea typeface="Consolas"/>
                <a:cs typeface="Consolas"/>
                <a:sym typeface="Consolas"/>
              </a:rPr>
              <a:t>year_result</a:t>
            </a:r>
            <a:r>
              <a:rPr b="0" i="0" lang="fr-BE" sz="1800" u="none" cap="none" strike="noStrike">
                <a:solidFill>
                  <a:srgbClr val="000000"/>
                </a:solidFill>
                <a:latin typeface="Consolas"/>
                <a:ea typeface="Consolas"/>
                <a:cs typeface="Consolas"/>
                <a:sym typeface="Consolas"/>
              </a:rPr>
              <a:t>, g.</a:t>
            </a:r>
            <a:r>
              <a:rPr b="0" i="0" lang="fr-BE" sz="1800" u="none" cap="none" strike="noStrike">
                <a:solidFill>
                  <a:srgbClr val="0070C0"/>
                </a:solidFill>
                <a:latin typeface="Consolas"/>
                <a:ea typeface="Consolas"/>
                <a:cs typeface="Consolas"/>
                <a:sym typeface="Consolas"/>
              </a:rPr>
              <a:t>grade</a:t>
            </a:r>
            <a:endParaRPr b="0" i="0" sz="1800" u="none" cap="none" strike="noStrike">
              <a:solidFill>
                <a:srgbClr val="0070C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a:t>
            </a:r>
            <a:r>
              <a:rPr b="0" i="0" lang="fr-BE" sz="1800" u="none" cap="none" strike="noStrike">
                <a:solidFill>
                  <a:srgbClr val="000000"/>
                </a:solidFill>
                <a:latin typeface="Consolas"/>
                <a:ea typeface="Consolas"/>
                <a:cs typeface="Consolas"/>
                <a:sym typeface="Consolas"/>
              </a:rPr>
              <a:t> grade g </a:t>
            </a:r>
            <a:r>
              <a:rPr b="0" i="0" lang="fr-BE" sz="1800" u="none" cap="none" strike="noStrike">
                <a:solidFill>
                  <a:srgbClr val="CC0099"/>
                </a:solidFill>
                <a:latin typeface="Consolas"/>
                <a:ea typeface="Consolas"/>
                <a:cs typeface="Consolas"/>
                <a:sym typeface="Consolas"/>
              </a:rPr>
              <a:t>JOIN</a:t>
            </a:r>
            <a:r>
              <a:rPr b="0" i="0" lang="fr-BE" sz="1800" u="none" cap="none" strike="noStrike">
                <a:solidFill>
                  <a:srgbClr val="000000"/>
                </a:solidFill>
                <a:latin typeface="Consolas"/>
                <a:ea typeface="Consolas"/>
                <a:cs typeface="Consolas"/>
                <a:sym typeface="Consolas"/>
              </a:rPr>
              <a:t> student s </a:t>
            </a:r>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ON</a:t>
            </a:r>
            <a:r>
              <a:rPr b="0" i="0" lang="fr-BE" sz="1800" u="none" cap="none" strike="noStrike">
                <a:solidFill>
                  <a:srgbClr val="000000"/>
                </a:solidFill>
                <a:latin typeface="Consolas"/>
                <a:ea typeface="Consolas"/>
                <a:cs typeface="Consolas"/>
                <a:sym typeface="Consolas"/>
              </a:rPr>
              <a:t> s.</a:t>
            </a:r>
            <a:r>
              <a:rPr b="0" i="0" lang="fr-BE" sz="1800" u="none" cap="none" strike="noStrike">
                <a:solidFill>
                  <a:srgbClr val="0070C0"/>
                </a:solidFill>
                <a:latin typeface="Consolas"/>
                <a:ea typeface="Consolas"/>
                <a:cs typeface="Consolas"/>
                <a:sym typeface="Consolas"/>
              </a:rPr>
              <a:t>year_result </a:t>
            </a:r>
            <a:r>
              <a:rPr b="0" i="0" lang="fr-BE" sz="1800" u="none" cap="none" strike="noStrike">
                <a:solidFill>
                  <a:srgbClr val="7F7F7F"/>
                </a:solidFill>
                <a:latin typeface="Consolas"/>
                <a:ea typeface="Consolas"/>
                <a:cs typeface="Consolas"/>
                <a:sym typeface="Consolas"/>
              </a:rPr>
              <a:t>BETWEEN</a:t>
            </a:r>
            <a:r>
              <a:rPr b="0" i="0" lang="fr-BE" sz="1800" u="none" cap="none" strike="noStrike">
                <a:solidFill>
                  <a:srgbClr val="000000"/>
                </a:solidFill>
                <a:latin typeface="Consolas"/>
                <a:ea typeface="Consolas"/>
                <a:cs typeface="Consolas"/>
                <a:sym typeface="Consolas"/>
              </a:rPr>
              <a:t> g.</a:t>
            </a:r>
            <a:r>
              <a:rPr b="0" i="0" lang="fr-BE" sz="1800" u="none" cap="none" strike="noStrike">
                <a:solidFill>
                  <a:srgbClr val="0070C0"/>
                </a:solidFill>
                <a:latin typeface="Consolas"/>
                <a:ea typeface="Consolas"/>
                <a:cs typeface="Consolas"/>
                <a:sym typeface="Consolas"/>
              </a:rPr>
              <a:t>lower_bound </a:t>
            </a:r>
            <a:r>
              <a:rPr b="0" i="0" lang="fr-BE" sz="1800" u="none" cap="none" strike="noStrike">
                <a:solidFill>
                  <a:srgbClr val="7F7F7F"/>
                </a:solidFill>
                <a:latin typeface="Consolas"/>
                <a:ea typeface="Consolas"/>
                <a:cs typeface="Consolas"/>
                <a:sym typeface="Consolas"/>
              </a:rPr>
              <a:t>AND</a:t>
            </a:r>
            <a:r>
              <a:rPr b="0" i="0" lang="fr-BE" sz="1800" u="none" cap="none" strike="noStrike">
                <a:solidFill>
                  <a:srgbClr val="CC0099"/>
                </a:solidFill>
                <a:latin typeface="Consolas"/>
                <a:ea typeface="Consolas"/>
                <a:cs typeface="Consolas"/>
                <a:sym typeface="Consolas"/>
              </a:rPr>
              <a:t> </a:t>
            </a:r>
            <a:r>
              <a:rPr b="0" i="0" lang="fr-BE" sz="1800" u="none" cap="none" strike="noStrike">
                <a:solidFill>
                  <a:schemeClr val="dk1"/>
                </a:solidFill>
                <a:latin typeface="Consolas"/>
                <a:ea typeface="Consolas"/>
                <a:cs typeface="Consolas"/>
                <a:sym typeface="Consolas"/>
              </a:rPr>
              <a:t>g</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70C0"/>
                </a:solidFill>
                <a:latin typeface="Consolas"/>
                <a:ea typeface="Consolas"/>
                <a:cs typeface="Consolas"/>
                <a:sym typeface="Consolas"/>
              </a:rPr>
              <a:t>upper_bound</a:t>
            </a:r>
            <a:endParaRPr b="0" i="0" sz="1800" u="none" cap="none" strike="noStrike">
              <a:solidFill>
                <a:srgbClr val="0070C0"/>
              </a:solidFill>
              <a:latin typeface="Consolas"/>
              <a:ea typeface="Consolas"/>
              <a:cs typeface="Consolas"/>
              <a:sym typeface="Consolas"/>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2" name="Shape 2172"/>
        <p:cNvGrpSpPr/>
        <p:nvPr/>
      </p:nvGrpSpPr>
      <p:grpSpPr>
        <a:xfrm>
          <a:off x="0" y="0"/>
          <a:ext cx="0" cy="0"/>
          <a:chOff x="0" y="0"/>
          <a:chExt cx="0" cy="0"/>
        </a:xfrm>
      </p:grpSpPr>
      <p:pic>
        <p:nvPicPr>
          <p:cNvPr id="2173" name="Google Shape;2173;p148"/>
          <p:cNvPicPr preferRelativeResize="0"/>
          <p:nvPr/>
        </p:nvPicPr>
        <p:blipFill rotWithShape="1">
          <a:blip r:embed="rId3">
            <a:alphaModFix/>
          </a:blip>
          <a:srcRect b="0" l="0" r="0" t="0"/>
          <a:stretch/>
        </p:blipFill>
        <p:spPr>
          <a:xfrm>
            <a:off x="5806827" y="3238863"/>
            <a:ext cx="1858864" cy="2572489"/>
          </a:xfrm>
          <a:prstGeom prst="rect">
            <a:avLst/>
          </a:prstGeom>
          <a:noFill/>
          <a:ln>
            <a:noFill/>
          </a:ln>
        </p:spPr>
      </p:pic>
      <p:pic>
        <p:nvPicPr>
          <p:cNvPr id="2174" name="Google Shape;2174;p148"/>
          <p:cNvPicPr preferRelativeResize="0"/>
          <p:nvPr/>
        </p:nvPicPr>
        <p:blipFill rotWithShape="1">
          <a:blip r:embed="rId4">
            <a:alphaModFix/>
          </a:blip>
          <a:srcRect b="0" l="0" r="0" t="0"/>
          <a:stretch/>
        </p:blipFill>
        <p:spPr>
          <a:xfrm>
            <a:off x="2355751" y="4683161"/>
            <a:ext cx="1866153" cy="1446931"/>
          </a:xfrm>
          <a:prstGeom prst="rect">
            <a:avLst/>
          </a:prstGeom>
          <a:noFill/>
          <a:ln>
            <a:noFill/>
          </a:ln>
        </p:spPr>
      </p:pic>
      <p:pic>
        <p:nvPicPr>
          <p:cNvPr id="2175" name="Google Shape;2175;p148"/>
          <p:cNvPicPr preferRelativeResize="0"/>
          <p:nvPr/>
        </p:nvPicPr>
        <p:blipFill rotWithShape="1">
          <a:blip r:embed="rId5">
            <a:alphaModFix/>
          </a:blip>
          <a:srcRect b="0" l="0" r="0" t="0"/>
          <a:stretch/>
        </p:blipFill>
        <p:spPr>
          <a:xfrm>
            <a:off x="2555776" y="2996952"/>
            <a:ext cx="1456742" cy="1428750"/>
          </a:xfrm>
          <a:prstGeom prst="rect">
            <a:avLst/>
          </a:prstGeom>
          <a:noFill/>
          <a:ln>
            <a:noFill/>
          </a:ln>
        </p:spPr>
      </p:pic>
      <p:sp>
        <p:nvSpPr>
          <p:cNvPr id="2176" name="Google Shape;2176;p1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Jointures : NON EQUI-JOIN</a:t>
            </a:r>
            <a:endParaRPr b="0" i="0" sz="4000" u="none" cap="none" strike="noStrike">
              <a:solidFill>
                <a:schemeClr val="dk1"/>
              </a:solidFill>
              <a:latin typeface="Calibri"/>
              <a:ea typeface="Calibri"/>
              <a:cs typeface="Calibri"/>
              <a:sym typeface="Calibri"/>
            </a:endParaRPr>
          </a:p>
        </p:txBody>
      </p:sp>
      <p:sp>
        <p:nvSpPr>
          <p:cNvPr id="2177" name="Google Shape;2177;p1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178" name="Google Shape;2178;p1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179" name="Google Shape;2179;p148"/>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180" name="Google Shape;2180;p148"/>
          <p:cNvSpPr/>
          <p:nvPr/>
        </p:nvSpPr>
        <p:spPr>
          <a:xfrm>
            <a:off x="5806827" y="3238863"/>
            <a:ext cx="1861517" cy="2576676"/>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81" name="Google Shape;2181;p148"/>
          <p:cNvSpPr/>
          <p:nvPr/>
        </p:nvSpPr>
        <p:spPr>
          <a:xfrm>
            <a:off x="2355751" y="4683161"/>
            <a:ext cx="1866900" cy="1447800"/>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82" name="Google Shape;2182;p148"/>
          <p:cNvSpPr txBox="1"/>
          <p:nvPr/>
        </p:nvSpPr>
        <p:spPr>
          <a:xfrm>
            <a:off x="1055441" y="4769049"/>
            <a:ext cx="1213444"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Table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 GRADE »</a:t>
            </a:r>
            <a:endParaRPr b="0" i="0" sz="1400" u="none" cap="none" strike="noStrike">
              <a:solidFill>
                <a:srgbClr val="000000"/>
              </a:solidFill>
              <a:latin typeface="Arial"/>
              <a:ea typeface="Arial"/>
              <a:cs typeface="Arial"/>
              <a:sym typeface="Arial"/>
            </a:endParaRPr>
          </a:p>
        </p:txBody>
      </p:sp>
      <p:sp>
        <p:nvSpPr>
          <p:cNvPr id="2183" name="Google Shape;2183;p148"/>
          <p:cNvSpPr/>
          <p:nvPr/>
        </p:nvSpPr>
        <p:spPr>
          <a:xfrm>
            <a:off x="2555776" y="2996952"/>
            <a:ext cx="1512168" cy="1428750"/>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84" name="Google Shape;2184;p148"/>
          <p:cNvSpPr/>
          <p:nvPr/>
        </p:nvSpPr>
        <p:spPr>
          <a:xfrm>
            <a:off x="3330648" y="2996952"/>
            <a:ext cx="737296" cy="1428750"/>
          </a:xfrm>
          <a:prstGeom prst="roundRect">
            <a:avLst>
              <a:gd fmla="val 5131" name="adj"/>
            </a:avLst>
          </a:prstGeom>
          <a:noFill/>
          <a:ln cap="flat" cmpd="sng" w="381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85" name="Google Shape;2185;p148"/>
          <p:cNvSpPr txBox="1"/>
          <p:nvPr/>
        </p:nvSpPr>
        <p:spPr>
          <a:xfrm>
            <a:off x="1308307" y="3068960"/>
            <a:ext cx="1175461"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Table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 STUDENT »</a:t>
            </a:r>
            <a:endParaRPr b="0" i="0" sz="1400" u="none" cap="none" strike="noStrike">
              <a:solidFill>
                <a:srgbClr val="000000"/>
              </a:solidFill>
              <a:latin typeface="Arial"/>
              <a:ea typeface="Arial"/>
              <a:cs typeface="Arial"/>
              <a:sym typeface="Arial"/>
            </a:endParaRPr>
          </a:p>
        </p:txBody>
      </p:sp>
      <p:sp>
        <p:nvSpPr>
          <p:cNvPr id="2186" name="Google Shape;2186;p148"/>
          <p:cNvSpPr/>
          <p:nvPr/>
        </p:nvSpPr>
        <p:spPr>
          <a:xfrm>
            <a:off x="2355751" y="4683161"/>
            <a:ext cx="1424161" cy="1447800"/>
          </a:xfrm>
          <a:prstGeom prst="roundRect">
            <a:avLst>
              <a:gd fmla="val 5131" name="adj"/>
            </a:avLst>
          </a:prstGeom>
          <a:noFill/>
          <a:ln cap="flat" cmpd="sng" w="381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87" name="Google Shape;2187;p148"/>
          <p:cNvSpPr/>
          <p:nvPr/>
        </p:nvSpPr>
        <p:spPr>
          <a:xfrm>
            <a:off x="478160" y="1556790"/>
            <a:ext cx="8172000" cy="1080122"/>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88" name="Google Shape;2188;p148"/>
          <p:cNvSpPr/>
          <p:nvPr/>
        </p:nvSpPr>
        <p:spPr>
          <a:xfrm>
            <a:off x="4678009" y="4039701"/>
            <a:ext cx="768778" cy="974999"/>
          </a:xfrm>
          <a:prstGeom prst="rightArrow">
            <a:avLst>
              <a:gd fmla="val 50000" name="adj1"/>
              <a:gd fmla="val 50000" name="adj2"/>
            </a:avLst>
          </a:prstGeom>
          <a:solidFill>
            <a:srgbClr val="406280"/>
          </a:solidFill>
          <a:ln cap="flat" cmpd="sng" w="25400">
            <a:solidFill>
              <a:srgbClr val="4062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89" name="Google Shape;2189;p148"/>
          <p:cNvSpPr/>
          <p:nvPr/>
        </p:nvSpPr>
        <p:spPr>
          <a:xfrm>
            <a:off x="909229" y="1655302"/>
            <a:ext cx="7740931"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a:t>
            </a:r>
            <a:r>
              <a:rPr b="0" i="0" lang="fr-BE" sz="1800" u="none" cap="none" strike="noStrike">
                <a:solidFill>
                  <a:srgbClr val="000000"/>
                </a:solidFill>
                <a:latin typeface="Consolas"/>
                <a:ea typeface="Consolas"/>
                <a:cs typeface="Consolas"/>
                <a:sym typeface="Consolas"/>
              </a:rPr>
              <a:t> s.</a:t>
            </a:r>
            <a:r>
              <a:rPr b="0" i="0" lang="fr-BE" sz="1800" u="none" cap="none" strike="noStrike">
                <a:solidFill>
                  <a:srgbClr val="0070C0"/>
                </a:solidFill>
                <a:latin typeface="Consolas"/>
                <a:ea typeface="Consolas"/>
                <a:cs typeface="Consolas"/>
                <a:sym typeface="Consolas"/>
              </a:rPr>
              <a:t>last_name</a:t>
            </a:r>
            <a:r>
              <a:rPr b="0" i="0" lang="fr-BE" sz="1800" u="none" cap="none" strike="noStrike">
                <a:solidFill>
                  <a:srgbClr val="000000"/>
                </a:solidFill>
                <a:latin typeface="Consolas"/>
                <a:ea typeface="Consolas"/>
                <a:cs typeface="Consolas"/>
                <a:sym typeface="Consolas"/>
              </a:rPr>
              <a:t>, s.</a:t>
            </a:r>
            <a:r>
              <a:rPr b="0" i="0" lang="fr-BE" sz="1800" u="none" cap="none" strike="noStrike">
                <a:solidFill>
                  <a:srgbClr val="0070C0"/>
                </a:solidFill>
                <a:latin typeface="Consolas"/>
                <a:ea typeface="Consolas"/>
                <a:cs typeface="Consolas"/>
                <a:sym typeface="Consolas"/>
              </a:rPr>
              <a:t>year_result</a:t>
            </a:r>
            <a:r>
              <a:rPr b="0" i="0" lang="fr-BE" sz="1800" u="none" cap="none" strike="noStrike">
                <a:solidFill>
                  <a:srgbClr val="000000"/>
                </a:solidFill>
                <a:latin typeface="Consolas"/>
                <a:ea typeface="Consolas"/>
                <a:cs typeface="Consolas"/>
                <a:sym typeface="Consolas"/>
              </a:rPr>
              <a:t>, g.</a:t>
            </a:r>
            <a:r>
              <a:rPr b="0" i="0" lang="fr-BE" sz="1800" u="none" cap="none" strike="noStrike">
                <a:solidFill>
                  <a:srgbClr val="0070C0"/>
                </a:solidFill>
                <a:latin typeface="Consolas"/>
                <a:ea typeface="Consolas"/>
                <a:cs typeface="Consolas"/>
                <a:sym typeface="Consolas"/>
              </a:rPr>
              <a:t>grade</a:t>
            </a:r>
            <a:endParaRPr b="0" i="0" sz="1800" u="none" cap="none" strike="noStrike">
              <a:solidFill>
                <a:srgbClr val="0070C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a:t>
            </a:r>
            <a:r>
              <a:rPr b="0" i="0" lang="fr-BE" sz="1800" u="none" cap="none" strike="noStrike">
                <a:solidFill>
                  <a:srgbClr val="000000"/>
                </a:solidFill>
                <a:latin typeface="Consolas"/>
                <a:ea typeface="Consolas"/>
                <a:cs typeface="Consolas"/>
                <a:sym typeface="Consolas"/>
              </a:rPr>
              <a:t> grade g </a:t>
            </a:r>
            <a:r>
              <a:rPr b="0" i="0" lang="fr-BE" sz="1800" u="none" cap="none" strike="noStrike">
                <a:solidFill>
                  <a:srgbClr val="CC0099"/>
                </a:solidFill>
                <a:latin typeface="Consolas"/>
                <a:ea typeface="Consolas"/>
                <a:cs typeface="Consolas"/>
                <a:sym typeface="Consolas"/>
              </a:rPr>
              <a:t>JOIN</a:t>
            </a:r>
            <a:r>
              <a:rPr b="0" i="0" lang="fr-BE" sz="1800" u="none" cap="none" strike="noStrike">
                <a:solidFill>
                  <a:srgbClr val="000000"/>
                </a:solidFill>
                <a:latin typeface="Consolas"/>
                <a:ea typeface="Consolas"/>
                <a:cs typeface="Consolas"/>
                <a:sym typeface="Consolas"/>
              </a:rPr>
              <a:t> student s </a:t>
            </a:r>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ON</a:t>
            </a:r>
            <a:r>
              <a:rPr b="0" i="0" lang="fr-BE" sz="1800" u="none" cap="none" strike="noStrike">
                <a:solidFill>
                  <a:srgbClr val="000000"/>
                </a:solidFill>
                <a:latin typeface="Consolas"/>
                <a:ea typeface="Consolas"/>
                <a:cs typeface="Consolas"/>
                <a:sym typeface="Consolas"/>
              </a:rPr>
              <a:t> s.</a:t>
            </a:r>
            <a:r>
              <a:rPr b="0" i="0" lang="fr-BE" sz="1800" u="none" cap="none" strike="noStrike">
                <a:solidFill>
                  <a:srgbClr val="0070C0"/>
                </a:solidFill>
                <a:latin typeface="Consolas"/>
                <a:ea typeface="Consolas"/>
                <a:cs typeface="Consolas"/>
                <a:sym typeface="Consolas"/>
              </a:rPr>
              <a:t>year_result </a:t>
            </a:r>
            <a:r>
              <a:rPr b="0" i="0" lang="fr-BE" sz="1800" u="none" cap="none" strike="noStrike">
                <a:solidFill>
                  <a:srgbClr val="7F7F7F"/>
                </a:solidFill>
                <a:latin typeface="Consolas"/>
                <a:ea typeface="Consolas"/>
                <a:cs typeface="Consolas"/>
                <a:sym typeface="Consolas"/>
              </a:rPr>
              <a:t>BETWEEN</a:t>
            </a:r>
            <a:r>
              <a:rPr b="0" i="0" lang="fr-BE" sz="1800" u="none" cap="none" strike="noStrike">
                <a:solidFill>
                  <a:srgbClr val="000000"/>
                </a:solidFill>
                <a:latin typeface="Consolas"/>
                <a:ea typeface="Consolas"/>
                <a:cs typeface="Consolas"/>
                <a:sym typeface="Consolas"/>
              </a:rPr>
              <a:t> g.</a:t>
            </a:r>
            <a:r>
              <a:rPr b="0" i="0" lang="fr-BE" sz="1800" u="none" cap="none" strike="noStrike">
                <a:solidFill>
                  <a:srgbClr val="0070C0"/>
                </a:solidFill>
                <a:latin typeface="Consolas"/>
                <a:ea typeface="Consolas"/>
                <a:cs typeface="Consolas"/>
                <a:sym typeface="Consolas"/>
              </a:rPr>
              <a:t>lower_bound </a:t>
            </a:r>
            <a:r>
              <a:rPr b="0" i="0" lang="fr-BE" sz="1800" u="none" cap="none" strike="noStrike">
                <a:solidFill>
                  <a:srgbClr val="7F7F7F"/>
                </a:solidFill>
                <a:latin typeface="Consolas"/>
                <a:ea typeface="Consolas"/>
                <a:cs typeface="Consolas"/>
                <a:sym typeface="Consolas"/>
              </a:rPr>
              <a:t>AND</a:t>
            </a:r>
            <a:r>
              <a:rPr b="0" i="0" lang="fr-BE" sz="1800" u="none" cap="none" strike="noStrike">
                <a:solidFill>
                  <a:srgbClr val="CC0099"/>
                </a:solidFill>
                <a:latin typeface="Consolas"/>
                <a:ea typeface="Consolas"/>
                <a:cs typeface="Consolas"/>
                <a:sym typeface="Consolas"/>
              </a:rPr>
              <a:t> </a:t>
            </a:r>
            <a:r>
              <a:rPr b="0" i="0" lang="fr-BE" sz="1800" u="none" cap="none" strike="noStrike">
                <a:solidFill>
                  <a:schemeClr val="dk1"/>
                </a:solidFill>
                <a:latin typeface="Consolas"/>
                <a:ea typeface="Consolas"/>
                <a:cs typeface="Consolas"/>
                <a:sym typeface="Consolas"/>
              </a:rPr>
              <a:t>g</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70C0"/>
                </a:solidFill>
                <a:latin typeface="Consolas"/>
                <a:ea typeface="Consolas"/>
                <a:cs typeface="Consolas"/>
                <a:sym typeface="Consolas"/>
              </a:rPr>
              <a:t>upper_bound</a:t>
            </a:r>
            <a:endParaRPr b="0" i="0" sz="1800" u="none" cap="none" strike="noStrike">
              <a:solidFill>
                <a:srgbClr val="0070C0"/>
              </a:solidFill>
              <a:latin typeface="Consolas"/>
              <a:ea typeface="Consolas"/>
              <a:cs typeface="Consolas"/>
              <a:sym typeface="Consolas"/>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3" name="Shape 2193"/>
        <p:cNvGrpSpPr/>
        <p:nvPr/>
      </p:nvGrpSpPr>
      <p:grpSpPr>
        <a:xfrm>
          <a:off x="0" y="0"/>
          <a:ext cx="0" cy="0"/>
          <a:chOff x="0" y="0"/>
          <a:chExt cx="0" cy="0"/>
        </a:xfrm>
      </p:grpSpPr>
      <p:sp>
        <p:nvSpPr>
          <p:cNvPr id="2194" name="Google Shape;2194;p1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Jointures : </a:t>
            </a:r>
            <a:r>
              <a:rPr b="1" i="0" lang="fr-BE" sz="4000" u="none" cap="none" strike="noStrike">
                <a:solidFill>
                  <a:schemeClr val="dk1"/>
                </a:solidFill>
                <a:latin typeface="Calibri"/>
                <a:ea typeface="Calibri"/>
                <a:cs typeface="Calibri"/>
                <a:sym typeface="Calibri"/>
              </a:rPr>
              <a:t>SELF-JOIN</a:t>
            </a:r>
            <a:endParaRPr b="1" i="0" sz="4000" u="none" cap="none" strike="noStrike">
              <a:solidFill>
                <a:schemeClr val="dk1"/>
              </a:solidFill>
              <a:latin typeface="Calibri"/>
              <a:ea typeface="Calibri"/>
              <a:cs typeface="Calibri"/>
              <a:sym typeface="Calibri"/>
            </a:endParaRPr>
          </a:p>
        </p:txBody>
      </p:sp>
      <p:sp>
        <p:nvSpPr>
          <p:cNvPr id="2195" name="Google Shape;2195;p1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196" name="Google Shape;2196;p1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197" name="Google Shape;2197;p149"/>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198" name="Google Shape;2198;p149"/>
          <p:cNvSpPr txBox="1"/>
          <p:nvPr/>
        </p:nvSpPr>
        <p:spPr>
          <a:xfrm>
            <a:off x="478160" y="1556792"/>
            <a:ext cx="8172000" cy="861774"/>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p:txBody>
      </p:sp>
      <p:sp>
        <p:nvSpPr>
          <p:cNvPr id="2199" name="Google Shape;2199;p149"/>
          <p:cNvSpPr txBox="1"/>
          <p:nvPr/>
        </p:nvSpPr>
        <p:spPr>
          <a:xfrm>
            <a:off x="457200" y="2601661"/>
            <a:ext cx="8229600" cy="111537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Le </a:t>
            </a:r>
            <a:r>
              <a:rPr b="1" i="1" lang="fr-BE" sz="1600" u="none" cap="none" strike="noStrike">
                <a:solidFill>
                  <a:schemeClr val="dk1"/>
                </a:solidFill>
                <a:latin typeface="Calibri"/>
                <a:ea typeface="Calibri"/>
                <a:cs typeface="Calibri"/>
                <a:sym typeface="Calibri"/>
              </a:rPr>
              <a:t>« SELF-JOIN » </a:t>
            </a:r>
            <a:r>
              <a:rPr b="0" i="0" lang="fr-BE" sz="1600" u="none" cap="none" strike="noStrike">
                <a:solidFill>
                  <a:schemeClr val="dk1"/>
                </a:solidFill>
                <a:latin typeface="Calibri"/>
                <a:ea typeface="Calibri"/>
                <a:cs typeface="Calibri"/>
                <a:sym typeface="Calibri"/>
              </a:rPr>
              <a:t>n’est rien d’autre qu’un </a:t>
            </a:r>
            <a:r>
              <a:rPr b="1" i="1" lang="fr-BE" sz="1600" u="none" cap="none" strike="noStrike">
                <a:solidFill>
                  <a:schemeClr val="dk1"/>
                </a:solidFill>
                <a:latin typeface="Calibri"/>
                <a:ea typeface="Calibri"/>
                <a:cs typeface="Calibri"/>
                <a:sym typeface="Calibri"/>
              </a:rPr>
              <a:t>« INNER JOIN »</a:t>
            </a:r>
            <a:r>
              <a:rPr b="0" i="0" lang="fr-BE" sz="1600" u="none" cap="none" strike="noStrike">
                <a:solidFill>
                  <a:schemeClr val="dk1"/>
                </a:solidFill>
                <a:latin typeface="Calibri"/>
                <a:ea typeface="Calibri"/>
                <a:cs typeface="Calibri"/>
                <a:sym typeface="Calibri"/>
              </a:rPr>
              <a:t> dans lequel les deux tables sont des copies de la même table d’origine. On utilise un </a:t>
            </a:r>
            <a:r>
              <a:rPr b="1" i="1" lang="fr-BE" sz="1600" u="none" cap="none" strike="noStrike">
                <a:solidFill>
                  <a:schemeClr val="dk1"/>
                </a:solidFill>
                <a:latin typeface="Calibri"/>
                <a:ea typeface="Calibri"/>
                <a:cs typeface="Calibri"/>
                <a:sym typeface="Calibri"/>
              </a:rPr>
              <a:t>« SELF-JOIN » </a:t>
            </a:r>
            <a:r>
              <a:rPr b="0" i="0" lang="fr-BE" sz="1600" u="none" cap="none" strike="noStrike">
                <a:solidFill>
                  <a:schemeClr val="dk1"/>
                </a:solidFill>
                <a:latin typeface="Calibri"/>
                <a:ea typeface="Calibri"/>
                <a:cs typeface="Calibri"/>
                <a:sym typeface="Calibri"/>
              </a:rPr>
              <a:t>lorsqu’on compare des éléments au sein de la même table. Les alias font en sorte que le système traite la requête comme un </a:t>
            </a:r>
            <a:r>
              <a:rPr b="1" i="1" lang="fr-BE" sz="1600" u="none" cap="none" strike="noStrike">
                <a:solidFill>
                  <a:schemeClr val="dk1"/>
                </a:solidFill>
                <a:latin typeface="Calibri"/>
                <a:ea typeface="Calibri"/>
                <a:cs typeface="Calibri"/>
                <a:sym typeface="Calibri"/>
              </a:rPr>
              <a:t>« INNER JOIN »</a:t>
            </a:r>
            <a:r>
              <a:rPr b="0" i="0" lang="fr-BE" sz="1600" u="none" cap="none" strike="noStrike">
                <a:solidFill>
                  <a:schemeClr val="dk1"/>
                </a:solidFill>
                <a:latin typeface="Calibri"/>
                <a:ea typeface="Calibri"/>
                <a:cs typeface="Calibri"/>
                <a:sym typeface="Calibri"/>
              </a:rPr>
              <a:t> classique, considérant les alias comme deux tables distinctes</a:t>
            </a:r>
            <a:endParaRPr b="0" i="0" sz="1400" u="none" cap="none" strike="noStrike">
              <a:solidFill>
                <a:schemeClr val="dk1"/>
              </a:solidFill>
              <a:latin typeface="Calibri"/>
              <a:ea typeface="Calibri"/>
              <a:cs typeface="Calibri"/>
              <a:sym typeface="Calibri"/>
            </a:endParaRPr>
          </a:p>
        </p:txBody>
      </p:sp>
      <p:sp>
        <p:nvSpPr>
          <p:cNvPr id="2200" name="Google Shape;2200;p149"/>
          <p:cNvSpPr txBox="1"/>
          <p:nvPr/>
        </p:nvSpPr>
        <p:spPr>
          <a:xfrm>
            <a:off x="899592" y="1641867"/>
            <a:ext cx="5832648"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SELECT </a:t>
            </a:r>
            <a:r>
              <a:rPr b="0" i="1"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FROM </a:t>
            </a:r>
            <a:r>
              <a:rPr b="0" i="1" lang="fr-BE" sz="1800" u="sng" cap="none" strike="noStrike">
                <a:solidFill>
                  <a:schemeClr val="dk1"/>
                </a:solidFill>
                <a:latin typeface="Calibri"/>
                <a:ea typeface="Calibri"/>
                <a:cs typeface="Calibri"/>
                <a:sym typeface="Calibri"/>
              </a:rPr>
              <a:t>table1 T1</a:t>
            </a:r>
            <a:r>
              <a:rPr b="1" i="0" lang="fr-BE" sz="1800" u="none" cap="none" strike="noStrike">
                <a:solidFill>
                  <a:schemeClr val="dk1"/>
                </a:solidFill>
                <a:latin typeface="Calibri"/>
                <a:ea typeface="Calibri"/>
                <a:cs typeface="Calibri"/>
                <a:sym typeface="Calibri"/>
              </a:rPr>
              <a:t> JOIN </a:t>
            </a:r>
            <a:r>
              <a:rPr b="0" i="1" lang="fr-BE" sz="1800" u="sng" cap="none" strike="noStrike">
                <a:solidFill>
                  <a:schemeClr val="dk1"/>
                </a:solidFill>
                <a:latin typeface="Calibri"/>
                <a:ea typeface="Calibri"/>
                <a:cs typeface="Calibri"/>
                <a:sym typeface="Calibri"/>
              </a:rPr>
              <a:t>table1 T2</a:t>
            </a:r>
            <a:r>
              <a:rPr b="1" i="0" lang="fr-BE" sz="1800" u="none" cap="none" strike="noStrike">
                <a:solidFill>
                  <a:schemeClr val="dk1"/>
                </a:solidFill>
                <a:latin typeface="Calibri"/>
                <a:ea typeface="Calibri"/>
                <a:cs typeface="Calibri"/>
                <a:sym typeface="Calibri"/>
              </a:rPr>
              <a:t> ON </a:t>
            </a:r>
            <a:r>
              <a:rPr b="0" i="1" lang="fr-BE" sz="1800" u="none" cap="none" strike="noStrike">
                <a:solidFill>
                  <a:schemeClr val="dk1"/>
                </a:solidFill>
                <a:latin typeface="Calibri"/>
                <a:ea typeface="Calibri"/>
                <a:cs typeface="Calibri"/>
                <a:sym typeface="Calibri"/>
              </a:rPr>
              <a:t>T1.col1 = T2.col1</a:t>
            </a:r>
            <a:endParaRPr b="0" i="0" sz="1400" u="none" cap="none" strike="noStrike">
              <a:solidFill>
                <a:srgbClr val="000000"/>
              </a:solidFill>
              <a:latin typeface="Arial"/>
              <a:ea typeface="Arial"/>
              <a:cs typeface="Arial"/>
              <a:sym typeface="Arial"/>
            </a:endParaRPr>
          </a:p>
        </p:txBody>
      </p:sp>
      <p:pic>
        <p:nvPicPr>
          <p:cNvPr id="2201" name="Google Shape;2201;p149"/>
          <p:cNvPicPr preferRelativeResize="0"/>
          <p:nvPr/>
        </p:nvPicPr>
        <p:blipFill rotWithShape="1">
          <a:blip r:embed="rId3">
            <a:alphaModFix/>
          </a:blip>
          <a:srcRect b="0" l="0" r="0" t="0"/>
          <a:stretch/>
        </p:blipFill>
        <p:spPr>
          <a:xfrm>
            <a:off x="804863" y="4077072"/>
            <a:ext cx="7499178" cy="1294882"/>
          </a:xfrm>
          <a:prstGeom prst="rect">
            <a:avLst/>
          </a:prstGeom>
          <a:noFill/>
          <a:ln>
            <a:noFill/>
          </a:ln>
        </p:spPr>
      </p:pic>
      <p:sp>
        <p:nvSpPr>
          <p:cNvPr id="2202" name="Google Shape;2202;p149"/>
          <p:cNvSpPr txBox="1"/>
          <p:nvPr/>
        </p:nvSpPr>
        <p:spPr>
          <a:xfrm>
            <a:off x="457200" y="5456093"/>
            <a:ext cx="8229600" cy="69249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rPr b="0" i="1" lang="fr-BE" sz="1300" u="none" cap="none" strike="noStrike">
                <a:solidFill>
                  <a:schemeClr val="dk1"/>
                </a:solidFill>
                <a:latin typeface="Calibri"/>
                <a:ea typeface="Calibri"/>
                <a:cs typeface="Calibri"/>
                <a:sym typeface="Calibri"/>
              </a:rPr>
              <a:t>La table </a:t>
            </a:r>
            <a:r>
              <a:rPr b="1" i="1" lang="fr-BE" sz="1300" u="none" cap="none" strike="noStrike">
                <a:solidFill>
                  <a:schemeClr val="dk1"/>
                </a:solidFill>
                <a:latin typeface="Calibri"/>
                <a:ea typeface="Calibri"/>
                <a:cs typeface="Calibri"/>
                <a:sym typeface="Calibri"/>
              </a:rPr>
              <a:t>« ProductVendor » </a:t>
            </a:r>
            <a:r>
              <a:rPr b="0" i="1" lang="fr-BE" sz="1300" u="none" cap="none" strike="noStrike">
                <a:solidFill>
                  <a:schemeClr val="dk1"/>
                </a:solidFill>
                <a:latin typeface="Calibri"/>
                <a:ea typeface="Calibri"/>
                <a:cs typeface="Calibri"/>
                <a:sym typeface="Calibri"/>
              </a:rPr>
              <a:t>de la base de données </a:t>
            </a:r>
            <a:r>
              <a:rPr b="1" i="1" lang="fr-BE" sz="1300" u="none" cap="none" strike="noStrike">
                <a:solidFill>
                  <a:schemeClr val="dk1"/>
                </a:solidFill>
                <a:latin typeface="Calibri"/>
                <a:ea typeface="Calibri"/>
                <a:cs typeface="Calibri"/>
                <a:sym typeface="Calibri"/>
              </a:rPr>
              <a:t>« AdventureWorks »</a:t>
            </a:r>
            <a:r>
              <a:rPr b="0" i="1" lang="fr-BE" sz="1300" u="none" cap="none" strike="noStrike">
                <a:solidFill>
                  <a:schemeClr val="dk1"/>
                </a:solidFill>
                <a:latin typeface="Calibri"/>
                <a:ea typeface="Calibri"/>
                <a:cs typeface="Calibri"/>
                <a:sym typeface="Calibri"/>
              </a:rPr>
              <a:t>, représente le lien </a:t>
            </a:r>
            <a:r>
              <a:rPr b="1" i="1" lang="fr-BE" sz="1300" u="none" cap="none" strike="noStrike">
                <a:solidFill>
                  <a:schemeClr val="dk1"/>
                </a:solidFill>
                <a:latin typeface="Calibri"/>
                <a:ea typeface="Calibri"/>
                <a:cs typeface="Calibri"/>
                <a:sym typeface="Calibri"/>
              </a:rPr>
              <a:t>« Many-to-Many »</a:t>
            </a:r>
            <a:r>
              <a:rPr b="0" i="1" lang="fr-BE" sz="1300" u="none" cap="none" strike="noStrike">
                <a:solidFill>
                  <a:schemeClr val="dk1"/>
                </a:solidFill>
                <a:latin typeface="Calibri"/>
                <a:ea typeface="Calibri"/>
                <a:cs typeface="Calibri"/>
                <a:sym typeface="Calibri"/>
              </a:rPr>
              <a:t> entre les tables </a:t>
            </a:r>
            <a:r>
              <a:rPr b="1" i="1" lang="fr-BE" sz="1300" u="none" cap="none" strike="noStrike">
                <a:solidFill>
                  <a:schemeClr val="dk1"/>
                </a:solidFill>
                <a:latin typeface="Calibri"/>
                <a:ea typeface="Calibri"/>
                <a:cs typeface="Calibri"/>
                <a:sym typeface="Calibri"/>
              </a:rPr>
              <a:t>« Vendor » </a:t>
            </a:r>
            <a:r>
              <a:rPr b="0" i="1" lang="fr-BE" sz="1300" u="none" cap="none" strike="noStrike">
                <a:solidFill>
                  <a:schemeClr val="dk1"/>
                </a:solidFill>
                <a:latin typeface="Calibri"/>
                <a:ea typeface="Calibri"/>
                <a:cs typeface="Calibri"/>
                <a:sym typeface="Calibri"/>
              </a:rPr>
              <a:t>et </a:t>
            </a:r>
            <a:r>
              <a:rPr b="1" i="1" lang="fr-BE" sz="1300" u="none" cap="none" strike="noStrike">
                <a:solidFill>
                  <a:schemeClr val="dk1"/>
                </a:solidFill>
                <a:latin typeface="Calibri"/>
                <a:ea typeface="Calibri"/>
                <a:cs typeface="Calibri"/>
                <a:sym typeface="Calibri"/>
              </a:rPr>
              <a:t>« Product »</a:t>
            </a:r>
            <a:r>
              <a:rPr b="0" i="1" lang="fr-BE" sz="1300" u="none" cap="none" strike="noStrike">
                <a:solidFill>
                  <a:schemeClr val="dk1"/>
                </a:solidFill>
                <a:latin typeface="Calibri"/>
                <a:ea typeface="Calibri"/>
                <a:cs typeface="Calibri"/>
                <a:sym typeface="Calibri"/>
              </a:rPr>
              <a:t>, mettant en relation quel vendeur a vendu quel produit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00"/>
              <a:buFont typeface="Arial"/>
              <a:buNone/>
            </a:pPr>
            <a:r>
              <a:rPr b="0" i="1" lang="fr-BE" sz="1300" u="none" cap="none" strike="noStrike">
                <a:solidFill>
                  <a:schemeClr val="dk1"/>
                </a:solidFill>
                <a:latin typeface="Calibri"/>
                <a:ea typeface="Calibri"/>
                <a:cs typeface="Calibri"/>
                <a:sym typeface="Calibri"/>
              </a:rPr>
              <a:t>À partir de la table </a:t>
            </a:r>
            <a:r>
              <a:rPr b="1" i="1" lang="fr-BE" sz="1300" u="none" cap="none" strike="noStrike">
                <a:solidFill>
                  <a:schemeClr val="dk1"/>
                </a:solidFill>
                <a:latin typeface="Calibri"/>
                <a:ea typeface="Calibri"/>
                <a:cs typeface="Calibri"/>
                <a:sym typeface="Calibri"/>
              </a:rPr>
              <a:t>« ProductVendor »</a:t>
            </a:r>
            <a:r>
              <a:rPr b="0" i="1" lang="fr-BE" sz="1300" u="none" cap="none" strike="noStrike">
                <a:solidFill>
                  <a:schemeClr val="dk1"/>
                </a:solidFill>
                <a:latin typeface="Calibri"/>
                <a:ea typeface="Calibri"/>
                <a:cs typeface="Calibri"/>
                <a:sym typeface="Calibri"/>
              </a:rPr>
              <a:t>, nous aimerions savoir quel produit a été vendu par plus d’un vendeur</a:t>
            </a:r>
            <a:endParaRPr b="0" i="1" sz="13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24" name="Google Shape;22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25" name="Google Shape;225;p15"/>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1 : Introduction</a:t>
            </a:r>
            <a:endParaRPr b="0" i="0" sz="1200" u="none" cap="none" strike="noStrike">
              <a:solidFill>
                <a:srgbClr val="888888"/>
              </a:solidFill>
              <a:latin typeface="Calibri"/>
              <a:ea typeface="Calibri"/>
              <a:cs typeface="Calibri"/>
              <a:sym typeface="Calibri"/>
            </a:endParaRPr>
          </a:p>
        </p:txBody>
      </p:sp>
      <p:pic>
        <p:nvPicPr>
          <p:cNvPr id="226" name="Google Shape;226;p15"/>
          <p:cNvPicPr preferRelativeResize="0"/>
          <p:nvPr/>
        </p:nvPicPr>
        <p:blipFill rotWithShape="1">
          <a:blip r:embed="rId3">
            <a:alphaModFix/>
          </a:blip>
          <a:srcRect b="0" l="0" r="0" t="0"/>
          <a:stretch/>
        </p:blipFill>
        <p:spPr>
          <a:xfrm>
            <a:off x="1763688" y="1412776"/>
            <a:ext cx="5587647" cy="4698661"/>
          </a:xfrm>
          <a:prstGeom prst="rect">
            <a:avLst/>
          </a:prstGeom>
          <a:noFill/>
          <a:ln>
            <a:noFill/>
          </a:ln>
        </p:spPr>
      </p:pic>
      <p:sp>
        <p:nvSpPr>
          <p:cNvPr id="227" name="Google Shape;22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De l’analyse au relationnel</a:t>
            </a:r>
            <a:endParaRPr b="0" i="0" sz="4000" u="none" cap="none" strike="noStrike">
              <a:solidFill>
                <a:schemeClr val="dk1"/>
              </a:solidFill>
              <a:latin typeface="Calibri"/>
              <a:ea typeface="Calibri"/>
              <a:cs typeface="Calibri"/>
              <a:sym typeface="Calibri"/>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6" name="Shape 2206"/>
        <p:cNvGrpSpPr/>
        <p:nvPr/>
      </p:nvGrpSpPr>
      <p:grpSpPr>
        <a:xfrm>
          <a:off x="0" y="0"/>
          <a:ext cx="0" cy="0"/>
          <a:chOff x="0" y="0"/>
          <a:chExt cx="0" cy="0"/>
        </a:xfrm>
      </p:grpSpPr>
      <p:pic>
        <p:nvPicPr>
          <p:cNvPr id="2207" name="Google Shape;2207;p150"/>
          <p:cNvPicPr preferRelativeResize="0"/>
          <p:nvPr/>
        </p:nvPicPr>
        <p:blipFill rotWithShape="1">
          <a:blip r:embed="rId3">
            <a:alphaModFix/>
          </a:blip>
          <a:srcRect b="0" l="0" r="0" t="0"/>
          <a:stretch/>
        </p:blipFill>
        <p:spPr>
          <a:xfrm>
            <a:off x="3635896" y="3212976"/>
            <a:ext cx="1859656" cy="2572489"/>
          </a:xfrm>
          <a:prstGeom prst="rect">
            <a:avLst/>
          </a:prstGeom>
          <a:noFill/>
          <a:ln>
            <a:noFill/>
          </a:ln>
        </p:spPr>
      </p:pic>
      <p:pic>
        <p:nvPicPr>
          <p:cNvPr id="2208" name="Google Shape;2208;p150"/>
          <p:cNvPicPr preferRelativeResize="0"/>
          <p:nvPr/>
        </p:nvPicPr>
        <p:blipFill rotWithShape="1">
          <a:blip r:embed="rId4">
            <a:alphaModFix/>
          </a:blip>
          <a:srcRect b="0" l="0" r="0" t="0"/>
          <a:stretch/>
        </p:blipFill>
        <p:spPr>
          <a:xfrm>
            <a:off x="971601" y="3329739"/>
            <a:ext cx="1797615" cy="2339284"/>
          </a:xfrm>
          <a:prstGeom prst="rect">
            <a:avLst/>
          </a:prstGeom>
          <a:noFill/>
          <a:ln>
            <a:noFill/>
          </a:ln>
        </p:spPr>
      </p:pic>
      <p:sp>
        <p:nvSpPr>
          <p:cNvPr id="2209" name="Google Shape;2209;p1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Jointures : SELF-JOIN</a:t>
            </a:r>
            <a:endParaRPr b="0" i="0" sz="4000" u="none" cap="none" strike="noStrike">
              <a:solidFill>
                <a:schemeClr val="dk1"/>
              </a:solidFill>
              <a:latin typeface="Calibri"/>
              <a:ea typeface="Calibri"/>
              <a:cs typeface="Calibri"/>
              <a:sym typeface="Calibri"/>
            </a:endParaRPr>
          </a:p>
        </p:txBody>
      </p:sp>
      <p:sp>
        <p:nvSpPr>
          <p:cNvPr id="2210" name="Google Shape;2210;p1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211" name="Google Shape;2211;p1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212" name="Google Shape;2212;p150"/>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213" name="Google Shape;2213;p150"/>
          <p:cNvSpPr/>
          <p:nvPr/>
        </p:nvSpPr>
        <p:spPr>
          <a:xfrm>
            <a:off x="3635896" y="3212976"/>
            <a:ext cx="1861517" cy="2576676"/>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14" name="Google Shape;2214;p150"/>
          <p:cNvSpPr/>
          <p:nvPr/>
        </p:nvSpPr>
        <p:spPr>
          <a:xfrm>
            <a:off x="971600" y="3329738"/>
            <a:ext cx="1800225" cy="2343151"/>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15" name="Google Shape;2215;p150"/>
          <p:cNvSpPr txBox="1"/>
          <p:nvPr/>
        </p:nvSpPr>
        <p:spPr>
          <a:xfrm>
            <a:off x="1235814" y="5706002"/>
            <a:ext cx="1271795"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Table « pv1 »</a:t>
            </a:r>
            <a:endParaRPr b="0" i="0" sz="1400" u="none" cap="none" strike="noStrike">
              <a:solidFill>
                <a:srgbClr val="000000"/>
              </a:solidFill>
              <a:latin typeface="Arial"/>
              <a:ea typeface="Arial"/>
              <a:cs typeface="Arial"/>
              <a:sym typeface="Arial"/>
            </a:endParaRPr>
          </a:p>
        </p:txBody>
      </p:sp>
      <p:sp>
        <p:nvSpPr>
          <p:cNvPr id="2216" name="Google Shape;2216;p150"/>
          <p:cNvSpPr/>
          <p:nvPr/>
        </p:nvSpPr>
        <p:spPr>
          <a:xfrm>
            <a:off x="478160" y="1556790"/>
            <a:ext cx="8172000" cy="1368154"/>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17" name="Google Shape;2217;p150"/>
          <p:cNvSpPr/>
          <p:nvPr/>
        </p:nvSpPr>
        <p:spPr>
          <a:xfrm>
            <a:off x="2682767" y="4257564"/>
            <a:ext cx="1008111" cy="487500"/>
          </a:xfrm>
          <a:prstGeom prst="rightArrow">
            <a:avLst>
              <a:gd fmla="val 50000" name="adj1"/>
              <a:gd fmla="val 50000" name="adj2"/>
            </a:avLst>
          </a:prstGeom>
          <a:solidFill>
            <a:srgbClr val="406280"/>
          </a:solidFill>
          <a:ln cap="flat" cmpd="sng" w="25400">
            <a:solidFill>
              <a:srgbClr val="4062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218" name="Google Shape;2218;p150"/>
          <p:cNvPicPr preferRelativeResize="0"/>
          <p:nvPr/>
        </p:nvPicPr>
        <p:blipFill rotWithShape="1">
          <a:blip r:embed="rId4">
            <a:alphaModFix/>
          </a:blip>
          <a:srcRect b="0" l="0" r="0" t="0"/>
          <a:stretch/>
        </p:blipFill>
        <p:spPr>
          <a:xfrm>
            <a:off x="6372201" y="3329739"/>
            <a:ext cx="1797615" cy="2339284"/>
          </a:xfrm>
          <a:prstGeom prst="rect">
            <a:avLst/>
          </a:prstGeom>
          <a:noFill/>
          <a:ln>
            <a:noFill/>
          </a:ln>
        </p:spPr>
      </p:pic>
      <p:sp>
        <p:nvSpPr>
          <p:cNvPr id="2219" name="Google Shape;2219;p150"/>
          <p:cNvSpPr/>
          <p:nvPr/>
        </p:nvSpPr>
        <p:spPr>
          <a:xfrm>
            <a:off x="6372200" y="3329738"/>
            <a:ext cx="1800225" cy="2343151"/>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20" name="Google Shape;2220;p150"/>
          <p:cNvSpPr txBox="1"/>
          <p:nvPr/>
        </p:nvSpPr>
        <p:spPr>
          <a:xfrm>
            <a:off x="6636414" y="5706002"/>
            <a:ext cx="1271795"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Table « pv2 »</a:t>
            </a:r>
            <a:endParaRPr b="0" i="0" sz="1400" u="none" cap="none" strike="noStrike">
              <a:solidFill>
                <a:srgbClr val="000000"/>
              </a:solidFill>
              <a:latin typeface="Arial"/>
              <a:ea typeface="Arial"/>
              <a:cs typeface="Arial"/>
              <a:sym typeface="Arial"/>
            </a:endParaRPr>
          </a:p>
        </p:txBody>
      </p:sp>
      <p:sp>
        <p:nvSpPr>
          <p:cNvPr id="2221" name="Google Shape;2221;p150"/>
          <p:cNvSpPr/>
          <p:nvPr/>
        </p:nvSpPr>
        <p:spPr>
          <a:xfrm rot="10800000">
            <a:off x="5436097" y="4257563"/>
            <a:ext cx="1008111" cy="487500"/>
          </a:xfrm>
          <a:prstGeom prst="rightArrow">
            <a:avLst>
              <a:gd fmla="val 50000" name="adj1"/>
              <a:gd fmla="val 50000" name="adj2"/>
            </a:avLst>
          </a:prstGeom>
          <a:solidFill>
            <a:srgbClr val="406280"/>
          </a:solidFill>
          <a:ln cap="flat" cmpd="sng" w="25400">
            <a:solidFill>
              <a:srgbClr val="4062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22" name="Google Shape;2222;p150"/>
          <p:cNvSpPr txBox="1"/>
          <p:nvPr/>
        </p:nvSpPr>
        <p:spPr>
          <a:xfrm>
            <a:off x="457200" y="5872916"/>
            <a:ext cx="8229600" cy="2923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rPr b="0" i="1" lang="fr-BE" sz="1300" u="none" cap="none" strike="noStrike">
                <a:solidFill>
                  <a:schemeClr val="dk1"/>
                </a:solidFill>
                <a:latin typeface="Calibri"/>
                <a:ea typeface="Calibri"/>
                <a:cs typeface="Calibri"/>
                <a:sym typeface="Calibri"/>
              </a:rPr>
              <a:t>Liste des produits vendus par plus d’un vendeur</a:t>
            </a:r>
            <a:endParaRPr b="0" i="1" sz="1300" u="none" cap="none" strike="noStrike">
              <a:solidFill>
                <a:schemeClr val="dk1"/>
              </a:solidFill>
              <a:latin typeface="Calibri"/>
              <a:ea typeface="Calibri"/>
              <a:cs typeface="Calibri"/>
              <a:sym typeface="Calibri"/>
            </a:endParaRPr>
          </a:p>
        </p:txBody>
      </p:sp>
      <p:sp>
        <p:nvSpPr>
          <p:cNvPr id="2223" name="Google Shape;2223;p150"/>
          <p:cNvSpPr/>
          <p:nvPr/>
        </p:nvSpPr>
        <p:spPr>
          <a:xfrm>
            <a:off x="614181" y="1578557"/>
            <a:ext cx="7953349"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SELECT</a:t>
            </a:r>
            <a:r>
              <a:rPr b="0" i="0" lang="fr-BE" sz="1600" u="none" cap="none" strike="noStrike">
                <a:solidFill>
                  <a:srgbClr val="000000"/>
                </a:solidFill>
                <a:latin typeface="Consolas"/>
                <a:ea typeface="Consolas"/>
                <a:cs typeface="Consolas"/>
                <a:sym typeface="Consolas"/>
              </a:rPr>
              <a:t> pv1.</a:t>
            </a:r>
            <a:r>
              <a:rPr b="0" i="0" lang="fr-BE" sz="1600" u="none" cap="none" strike="noStrike">
                <a:solidFill>
                  <a:srgbClr val="0070C0"/>
                </a:solidFill>
                <a:latin typeface="Consolas"/>
                <a:ea typeface="Consolas"/>
                <a:cs typeface="Consolas"/>
                <a:sym typeface="Consolas"/>
              </a:rPr>
              <a:t>productId</a:t>
            </a:r>
            <a:r>
              <a:rPr b="0" i="0" lang="fr-BE" sz="1600" u="none" cap="none" strike="noStrike">
                <a:solidFill>
                  <a:srgbClr val="000000"/>
                </a:solidFill>
                <a:latin typeface="Consolas"/>
                <a:ea typeface="Consolas"/>
                <a:cs typeface="Consolas"/>
                <a:sym typeface="Consolas"/>
              </a:rPr>
              <a:t>, pv1.</a:t>
            </a:r>
            <a:r>
              <a:rPr b="0" i="0" lang="fr-BE" sz="1600" u="none" cap="none" strike="noStrike">
                <a:solidFill>
                  <a:srgbClr val="0070C0"/>
                </a:solidFill>
                <a:latin typeface="Consolas"/>
                <a:ea typeface="Consolas"/>
                <a:cs typeface="Consolas"/>
                <a:sym typeface="Consolas"/>
              </a:rPr>
              <a:t>businessEntityId</a:t>
            </a:r>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FROM</a:t>
            </a:r>
            <a:r>
              <a:rPr b="0" i="0" lang="fr-BE" sz="1600" u="none" cap="none" strike="noStrike">
                <a:solidFill>
                  <a:srgbClr val="000000"/>
                </a:solidFill>
                <a:latin typeface="Consolas"/>
                <a:ea typeface="Consolas"/>
                <a:cs typeface="Consolas"/>
                <a:sym typeface="Consolas"/>
              </a:rPr>
              <a:t> purchasing.productVendor pv1 </a:t>
            </a:r>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	INNER JOIN</a:t>
            </a:r>
            <a:r>
              <a:rPr b="0" i="0" lang="fr-BE" sz="1600" u="none" cap="none" strike="noStrike">
                <a:solidFill>
                  <a:srgbClr val="000000"/>
                </a:solidFill>
                <a:latin typeface="Consolas"/>
                <a:ea typeface="Consolas"/>
                <a:cs typeface="Consolas"/>
                <a:sym typeface="Consolas"/>
              </a:rPr>
              <a:t> purchasing.productVendor pv2 </a:t>
            </a:r>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	ON</a:t>
            </a:r>
            <a:r>
              <a:rPr b="0" i="0" lang="fr-BE" sz="1600" u="none" cap="none" strike="noStrike">
                <a:solidFill>
                  <a:srgbClr val="000000"/>
                </a:solidFill>
                <a:latin typeface="Consolas"/>
                <a:ea typeface="Consolas"/>
                <a:cs typeface="Consolas"/>
                <a:sym typeface="Consolas"/>
              </a:rPr>
              <a:t> pv1.</a:t>
            </a:r>
            <a:r>
              <a:rPr b="0" i="0" lang="fr-BE" sz="1600" u="none" cap="none" strike="noStrike">
                <a:solidFill>
                  <a:srgbClr val="0070C0"/>
                </a:solidFill>
                <a:latin typeface="Consolas"/>
                <a:ea typeface="Consolas"/>
                <a:cs typeface="Consolas"/>
                <a:sym typeface="Consolas"/>
              </a:rPr>
              <a:t>productId </a:t>
            </a:r>
            <a:r>
              <a:rPr b="0" i="0" lang="fr-BE" sz="1600" u="none" cap="none" strike="noStrike">
                <a:solidFill>
                  <a:schemeClr val="dk1"/>
                </a:solidFill>
                <a:latin typeface="Consolas"/>
                <a:ea typeface="Consolas"/>
                <a:cs typeface="Consolas"/>
                <a:sym typeface="Consolas"/>
              </a:rPr>
              <a:t>=</a:t>
            </a:r>
            <a:r>
              <a:rPr b="0" i="0" lang="fr-BE" sz="1600" u="none" cap="none" strike="noStrike">
                <a:solidFill>
                  <a:srgbClr val="000000"/>
                </a:solidFill>
                <a:latin typeface="Consolas"/>
                <a:ea typeface="Consolas"/>
                <a:cs typeface="Consolas"/>
                <a:sym typeface="Consolas"/>
              </a:rPr>
              <a:t> pv2.</a:t>
            </a:r>
            <a:r>
              <a:rPr b="0" i="0" lang="fr-BE" sz="1600" u="none" cap="none" strike="noStrike">
                <a:solidFill>
                  <a:srgbClr val="0070C0"/>
                </a:solidFill>
                <a:latin typeface="Consolas"/>
                <a:ea typeface="Consolas"/>
                <a:cs typeface="Consolas"/>
                <a:sym typeface="Consolas"/>
              </a:rPr>
              <a:t>productId </a:t>
            </a:r>
            <a:endParaRPr/>
          </a:p>
          <a:p>
            <a:pPr indent="0" lvl="0" marL="0" marR="0" rtl="0" algn="l">
              <a:lnSpc>
                <a:spcPct val="100000"/>
              </a:lnSpc>
              <a:spcBef>
                <a:spcPts val="0"/>
              </a:spcBef>
              <a:spcAft>
                <a:spcPts val="0"/>
              </a:spcAft>
              <a:buNone/>
            </a:pPr>
            <a:r>
              <a:rPr b="0" i="0" lang="fr-BE" sz="1600" u="none" cap="none" strike="noStrike">
                <a:solidFill>
                  <a:srgbClr val="7F7F7F"/>
                </a:solidFill>
                <a:latin typeface="Consolas"/>
                <a:ea typeface="Consolas"/>
                <a:cs typeface="Consolas"/>
                <a:sym typeface="Consolas"/>
              </a:rPr>
              <a:t>	AND</a:t>
            </a:r>
            <a:r>
              <a:rPr b="0" i="0" lang="fr-BE" sz="1600" u="none" cap="none" strike="noStrike">
                <a:solidFill>
                  <a:srgbClr val="CC0099"/>
                </a:solidFill>
                <a:latin typeface="Consolas"/>
                <a:ea typeface="Consolas"/>
                <a:cs typeface="Consolas"/>
                <a:sym typeface="Consolas"/>
              </a:rPr>
              <a:t> </a:t>
            </a:r>
            <a:r>
              <a:rPr b="0" i="0" lang="fr-BE" sz="1600" u="none" cap="none" strike="noStrike">
                <a:solidFill>
                  <a:schemeClr val="dk1"/>
                </a:solidFill>
                <a:latin typeface="Consolas"/>
                <a:ea typeface="Consolas"/>
                <a:cs typeface="Consolas"/>
                <a:sym typeface="Consolas"/>
              </a:rPr>
              <a:t>pv1</a:t>
            </a:r>
            <a:r>
              <a:rPr b="0" i="0" lang="fr-BE" sz="1600" u="none" cap="none" strike="noStrike">
                <a:solidFill>
                  <a:srgbClr val="000000"/>
                </a:solidFill>
                <a:latin typeface="Consolas"/>
                <a:ea typeface="Consolas"/>
                <a:cs typeface="Consolas"/>
                <a:sym typeface="Consolas"/>
              </a:rPr>
              <a:t>.</a:t>
            </a:r>
            <a:r>
              <a:rPr b="0" i="0" lang="fr-BE" sz="1600" u="none" cap="none" strike="noStrike">
                <a:solidFill>
                  <a:srgbClr val="0070C0"/>
                </a:solidFill>
                <a:latin typeface="Consolas"/>
                <a:ea typeface="Consolas"/>
                <a:cs typeface="Consolas"/>
                <a:sym typeface="Consolas"/>
              </a:rPr>
              <a:t>businessEntityId </a:t>
            </a:r>
            <a:r>
              <a:rPr b="0" i="0" lang="fr-BE" sz="1600" u="none" cap="none" strike="noStrike">
                <a:solidFill>
                  <a:schemeClr val="dk1"/>
                </a:solidFill>
                <a:latin typeface="Consolas"/>
                <a:ea typeface="Consolas"/>
                <a:cs typeface="Consolas"/>
                <a:sym typeface="Consolas"/>
              </a:rPr>
              <a:t>&lt;&gt;</a:t>
            </a:r>
            <a:r>
              <a:rPr b="0" i="0" lang="fr-BE" sz="1600" u="none" cap="none" strike="noStrike">
                <a:solidFill>
                  <a:srgbClr val="0070C0"/>
                </a:solidFill>
                <a:latin typeface="Consolas"/>
                <a:ea typeface="Consolas"/>
                <a:cs typeface="Consolas"/>
                <a:sym typeface="Consolas"/>
              </a:rPr>
              <a:t> </a:t>
            </a:r>
            <a:r>
              <a:rPr b="0" i="0" lang="fr-BE" sz="1600" u="none" cap="none" strike="noStrike">
                <a:solidFill>
                  <a:schemeClr val="dk1"/>
                </a:solidFill>
                <a:latin typeface="Consolas"/>
                <a:ea typeface="Consolas"/>
                <a:cs typeface="Consolas"/>
                <a:sym typeface="Consolas"/>
              </a:rPr>
              <a:t>pv2</a:t>
            </a:r>
            <a:r>
              <a:rPr b="0" i="0" lang="fr-BE" sz="1600" u="none" cap="none" strike="noStrike">
                <a:solidFill>
                  <a:srgbClr val="0070C0"/>
                </a:solidFill>
                <a:latin typeface="Consolas"/>
                <a:ea typeface="Consolas"/>
                <a:cs typeface="Consolas"/>
                <a:sym typeface="Consolas"/>
              </a:rPr>
              <a:t>.businessEntityId</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7" name="Shape 2227"/>
        <p:cNvGrpSpPr/>
        <p:nvPr/>
      </p:nvGrpSpPr>
      <p:grpSpPr>
        <a:xfrm>
          <a:off x="0" y="0"/>
          <a:ext cx="0" cy="0"/>
          <a:chOff x="0" y="0"/>
          <a:chExt cx="0" cy="0"/>
        </a:xfrm>
      </p:grpSpPr>
      <p:sp>
        <p:nvSpPr>
          <p:cNvPr id="2228" name="Google Shape;2228;p1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Jointures verticales</a:t>
            </a:r>
            <a:endParaRPr b="1" i="0" sz="4000" u="none" cap="none" strike="noStrike">
              <a:solidFill>
                <a:schemeClr val="dk1"/>
              </a:solidFill>
              <a:latin typeface="Calibri"/>
              <a:ea typeface="Calibri"/>
              <a:cs typeface="Calibri"/>
              <a:sym typeface="Calibri"/>
            </a:endParaRPr>
          </a:p>
        </p:txBody>
      </p:sp>
      <p:sp>
        <p:nvSpPr>
          <p:cNvPr id="2229" name="Google Shape;2229;p1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230" name="Google Shape;2230;p1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231" name="Google Shape;2231;p151"/>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232" name="Google Shape;2232;p151"/>
          <p:cNvSpPr txBox="1"/>
          <p:nvPr/>
        </p:nvSpPr>
        <p:spPr>
          <a:xfrm>
            <a:off x="478160" y="3284984"/>
            <a:ext cx="8198296" cy="29523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Les jointures verticales comparent le résultat de </a:t>
            </a:r>
            <a:r>
              <a:rPr b="1" i="0" lang="fr-BE" sz="1600" u="none" cap="none" strike="noStrike">
                <a:solidFill>
                  <a:schemeClr val="dk1"/>
                </a:solidFill>
                <a:latin typeface="Calibri"/>
                <a:ea typeface="Calibri"/>
                <a:cs typeface="Calibri"/>
                <a:sym typeface="Calibri"/>
              </a:rPr>
              <a:t>deux requêtes indépendantes</a:t>
            </a:r>
            <a:endParaRPr b="1" i="0" sz="1400" u="none" cap="none" strike="noStrike">
              <a:solidFill>
                <a:srgbClr val="000000"/>
              </a:solidFill>
              <a:latin typeface="Arial"/>
              <a:ea typeface="Arial"/>
              <a:cs typeface="Arial"/>
              <a:sym typeface="Arial"/>
            </a:endParaRPr>
          </a:p>
          <a:p>
            <a:pPr indent="-342900" lvl="0" marL="342900" marR="0" rtl="0" algn="l">
              <a:lnSpc>
                <a:spcPct val="100000"/>
              </a:lnSpc>
              <a:spcBef>
                <a:spcPts val="150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La comparaison des requêtes n’est possible que si chacune d’elles renvoie </a:t>
            </a:r>
            <a:r>
              <a:rPr b="1" i="1" lang="fr-BE" sz="1600" u="none" cap="none" strike="noStrike">
                <a:solidFill>
                  <a:schemeClr val="dk1"/>
                </a:solidFill>
                <a:latin typeface="Calibri"/>
                <a:ea typeface="Calibri"/>
                <a:cs typeface="Calibri"/>
                <a:sym typeface="Calibri"/>
              </a:rPr>
              <a:t>le même nombre de colonnes </a:t>
            </a:r>
            <a:r>
              <a:rPr b="0" i="0" lang="fr-BE" sz="1600" u="none" cap="none" strike="noStrike">
                <a:solidFill>
                  <a:schemeClr val="dk1"/>
                </a:solidFill>
                <a:latin typeface="Calibri"/>
                <a:ea typeface="Calibri"/>
                <a:cs typeface="Calibri"/>
                <a:sym typeface="Calibri"/>
              </a:rPr>
              <a:t>et que les colonnes en vis-à-vis sont du </a:t>
            </a:r>
            <a:r>
              <a:rPr b="1" i="1" lang="fr-BE" sz="1600" u="none" cap="none" strike="noStrike">
                <a:solidFill>
                  <a:schemeClr val="dk1"/>
                </a:solidFill>
                <a:latin typeface="Calibri"/>
                <a:ea typeface="Calibri"/>
                <a:cs typeface="Calibri"/>
                <a:sym typeface="Calibri"/>
              </a:rPr>
              <a:t>même type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50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L’affichage final résultant utilisera le nom des colonnes ou des alias utilisés </a:t>
            </a:r>
            <a:r>
              <a:rPr b="1" i="1" lang="fr-BE" sz="1600" u="none" cap="none" strike="noStrike">
                <a:solidFill>
                  <a:schemeClr val="dk1"/>
                </a:solidFill>
                <a:latin typeface="Calibri"/>
                <a:ea typeface="Calibri"/>
                <a:cs typeface="Calibri"/>
                <a:sym typeface="Calibri"/>
              </a:rPr>
              <a:t>dans la première requête</a:t>
            </a:r>
            <a:r>
              <a:rPr b="0" i="0" lang="fr-BE" sz="1600" u="none" cap="none" strike="noStrike">
                <a:solidFill>
                  <a:schemeClr val="dk1"/>
                </a:solidFill>
                <a:latin typeface="Calibri"/>
                <a:ea typeface="Calibri"/>
                <a:cs typeface="Calibri"/>
                <a:sym typeface="Calibri"/>
              </a:rPr>
              <a:t>, il n’est donc pas nécessaire de donner des alias aux colonnes de la seconde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50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Chaque requête peut contenir </a:t>
            </a:r>
            <a:r>
              <a:rPr b="1" i="1" lang="fr-BE" sz="1600" u="none" cap="none" strike="noStrike">
                <a:solidFill>
                  <a:schemeClr val="dk1"/>
                </a:solidFill>
                <a:latin typeface="Calibri"/>
                <a:ea typeface="Calibri"/>
                <a:cs typeface="Calibri"/>
                <a:sym typeface="Calibri"/>
              </a:rPr>
              <a:t>autant de clauses nécessaires </a:t>
            </a:r>
            <a:r>
              <a:rPr b="0" i="0" lang="fr-BE" sz="1600" u="none" cap="none" strike="noStrike">
                <a:solidFill>
                  <a:schemeClr val="dk1"/>
                </a:solidFill>
                <a:latin typeface="Calibri"/>
                <a:ea typeface="Calibri"/>
                <a:cs typeface="Calibri"/>
                <a:sym typeface="Calibri"/>
              </a:rPr>
              <a:t>à sa bonne réalisation (SELECT, FROM + JOIN, WHERE, GROUP BY, …) à l’exception de la clause </a:t>
            </a:r>
            <a:r>
              <a:rPr b="1" i="1" lang="fr-BE" sz="1600" u="none" cap="none" strike="noStrike">
                <a:solidFill>
                  <a:schemeClr val="dk1"/>
                </a:solidFill>
                <a:latin typeface="Calibri"/>
                <a:ea typeface="Calibri"/>
                <a:cs typeface="Calibri"/>
                <a:sym typeface="Calibri"/>
              </a:rPr>
              <a:t>« ORDER BY » </a:t>
            </a:r>
            <a:r>
              <a:rPr b="0" i="0" lang="fr-BE" sz="1600" u="none" cap="none" strike="noStrike">
                <a:solidFill>
                  <a:schemeClr val="dk1"/>
                </a:solidFill>
                <a:latin typeface="Calibri"/>
                <a:ea typeface="Calibri"/>
                <a:cs typeface="Calibri"/>
                <a:sym typeface="Calibri"/>
              </a:rPr>
              <a:t>qui, si elle est utilisée, </a:t>
            </a:r>
            <a:r>
              <a:rPr b="1" i="1" lang="fr-BE" sz="1600" u="none" cap="none" strike="noStrike">
                <a:solidFill>
                  <a:schemeClr val="dk1"/>
                </a:solidFill>
                <a:latin typeface="Calibri"/>
                <a:ea typeface="Calibri"/>
                <a:cs typeface="Calibri"/>
                <a:sym typeface="Calibri"/>
              </a:rPr>
              <a:t>triera le résultat final </a:t>
            </a:r>
            <a:r>
              <a:rPr b="0" i="0" lang="fr-BE" sz="1600" u="none" cap="none" strike="noStrike">
                <a:solidFill>
                  <a:schemeClr val="dk1"/>
                </a:solidFill>
                <a:latin typeface="Calibri"/>
                <a:ea typeface="Calibri"/>
                <a:cs typeface="Calibri"/>
                <a:sym typeface="Calibri"/>
              </a:rPr>
              <a:t>résultant de la comparaison des deux requêtes. Il faudra toujours placer la clause </a:t>
            </a:r>
            <a:r>
              <a:rPr b="1" i="1" lang="fr-BE" sz="1600" u="none" cap="none" strike="noStrike">
                <a:solidFill>
                  <a:schemeClr val="dk1"/>
                </a:solidFill>
                <a:latin typeface="Calibri"/>
                <a:ea typeface="Calibri"/>
                <a:cs typeface="Calibri"/>
                <a:sym typeface="Calibri"/>
              </a:rPr>
              <a:t>« ORDER BY » </a:t>
            </a:r>
            <a:r>
              <a:rPr b="0" i="0" lang="fr-BE" sz="1600" u="none" cap="none" strike="noStrike">
                <a:solidFill>
                  <a:schemeClr val="dk1"/>
                </a:solidFill>
                <a:latin typeface="Calibri"/>
                <a:ea typeface="Calibri"/>
                <a:cs typeface="Calibri"/>
                <a:sym typeface="Calibri"/>
              </a:rPr>
              <a:t>à la suite de la deuxième requête</a:t>
            </a:r>
            <a:endParaRPr b="0" i="0" sz="1400" u="none" cap="none" strike="noStrike">
              <a:solidFill>
                <a:srgbClr val="000000"/>
              </a:solidFill>
              <a:latin typeface="Arial"/>
              <a:ea typeface="Arial"/>
              <a:cs typeface="Arial"/>
              <a:sym typeface="Arial"/>
            </a:endParaRPr>
          </a:p>
        </p:txBody>
      </p:sp>
      <p:sp>
        <p:nvSpPr>
          <p:cNvPr id="2233" name="Google Shape;2233;p151"/>
          <p:cNvSpPr txBox="1"/>
          <p:nvPr/>
        </p:nvSpPr>
        <p:spPr>
          <a:xfrm>
            <a:off x="467544" y="1528916"/>
            <a:ext cx="8172000" cy="1384995"/>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chemeClr val="dk1"/>
              </a:solidFill>
              <a:latin typeface="Calibri"/>
              <a:ea typeface="Calibri"/>
              <a:cs typeface="Calibri"/>
              <a:sym typeface="Calibri"/>
            </a:endParaRPr>
          </a:p>
        </p:txBody>
      </p:sp>
      <p:sp>
        <p:nvSpPr>
          <p:cNvPr id="2234" name="Google Shape;2234;p151"/>
          <p:cNvSpPr txBox="1"/>
          <p:nvPr/>
        </p:nvSpPr>
        <p:spPr>
          <a:xfrm>
            <a:off x="888976" y="1613991"/>
            <a:ext cx="4164730"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SELECT </a:t>
            </a:r>
            <a:r>
              <a:rPr b="0" i="1" lang="fr-BE" sz="1800" u="none" cap="none" strike="noStrike">
                <a:solidFill>
                  <a:schemeClr val="dk1"/>
                </a:solidFill>
                <a:latin typeface="Calibri"/>
                <a:ea typeface="Calibri"/>
                <a:cs typeface="Calibri"/>
                <a:sym typeface="Calibri"/>
              </a:rPr>
              <a:t>…</a:t>
            </a:r>
            <a:r>
              <a:rPr b="1" i="0" lang="fr-BE" sz="1800" u="none" cap="none" strike="noStrike">
                <a:solidFill>
                  <a:schemeClr val="dk1"/>
                </a:solidFill>
                <a:latin typeface="Calibri"/>
                <a:ea typeface="Calibri"/>
                <a:cs typeface="Calibri"/>
                <a:sym typeface="Calibri"/>
              </a:rPr>
              <a:t> FROM </a:t>
            </a:r>
            <a:r>
              <a:rPr b="0" i="1" lang="fr-BE" sz="1800" u="none" cap="none" strike="noStrike">
                <a:solidFill>
                  <a:schemeClr val="dk1"/>
                </a:solidFill>
                <a:latin typeface="Calibri"/>
                <a:ea typeface="Calibri"/>
                <a:cs typeface="Calibri"/>
                <a:sym typeface="Calibri"/>
              </a:rPr>
              <a:t>…</a:t>
            </a:r>
            <a:r>
              <a:rPr b="1" i="0" lang="fr-BE" sz="1800" u="none" cap="none" strike="noStrike">
                <a:solidFill>
                  <a:schemeClr val="dk1"/>
                </a:solidFill>
                <a:latin typeface="Calibri"/>
                <a:ea typeface="Calibri"/>
                <a:cs typeface="Calibri"/>
                <a:sym typeface="Calibri"/>
              </a:rPr>
              <a:t> WHERE </a:t>
            </a:r>
            <a:r>
              <a:rPr b="0" i="1" lang="fr-BE" sz="1800" u="none" cap="none" strike="noStrike">
                <a:solidFill>
                  <a:schemeClr val="dk1"/>
                </a:solidFill>
                <a:latin typeface="Calibri"/>
                <a:ea typeface="Calibri"/>
                <a:cs typeface="Calibri"/>
                <a:sym typeface="Calibri"/>
              </a:rPr>
              <a:t>…</a:t>
            </a:r>
            <a:r>
              <a:rPr b="1" i="0" lang="fr-BE" sz="1800" u="none" cap="none" strike="noStrike">
                <a:solidFill>
                  <a:schemeClr val="dk1"/>
                </a:solidFill>
                <a:latin typeface="Calibri"/>
                <a:ea typeface="Calibri"/>
                <a:cs typeface="Calibri"/>
                <a:sym typeface="Calibri"/>
              </a:rPr>
              <a:t> GROUP BY </a:t>
            </a:r>
            <a:r>
              <a:rPr b="0" i="1"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fr-BE" sz="1800" u="none" cap="none" strike="noStrike">
                <a:solidFill>
                  <a:schemeClr val="dk1"/>
                </a:solidFill>
                <a:latin typeface="Calibri"/>
                <a:ea typeface="Calibri"/>
                <a:cs typeface="Calibri"/>
                <a:sym typeface="Calibri"/>
              </a:rPr>
              <a:t>opérateur_comparaison_requêtes</a:t>
            </a:r>
            <a:endParaRPr b="0" i="1"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SELECT </a:t>
            </a:r>
            <a:r>
              <a:rPr b="0" i="1" lang="fr-BE" sz="1800" u="none" cap="none" strike="noStrike">
                <a:solidFill>
                  <a:schemeClr val="dk1"/>
                </a:solidFill>
                <a:latin typeface="Calibri"/>
                <a:ea typeface="Calibri"/>
                <a:cs typeface="Calibri"/>
                <a:sym typeface="Calibri"/>
              </a:rPr>
              <a:t>…</a:t>
            </a:r>
            <a:r>
              <a:rPr b="1" i="0" lang="fr-BE" sz="1800" u="none" cap="none" strike="noStrike">
                <a:solidFill>
                  <a:schemeClr val="dk1"/>
                </a:solidFill>
                <a:latin typeface="Calibri"/>
                <a:ea typeface="Calibri"/>
                <a:cs typeface="Calibri"/>
                <a:sym typeface="Calibri"/>
              </a:rPr>
              <a:t> FROM </a:t>
            </a:r>
            <a:r>
              <a:rPr b="0" i="1" lang="fr-BE" sz="1800" u="none" cap="none" strike="noStrike">
                <a:solidFill>
                  <a:schemeClr val="dk1"/>
                </a:solidFill>
                <a:latin typeface="Calibri"/>
                <a:ea typeface="Calibri"/>
                <a:cs typeface="Calibri"/>
                <a:sym typeface="Calibri"/>
              </a:rPr>
              <a:t>…</a:t>
            </a:r>
            <a:r>
              <a:rPr b="1" i="0" lang="fr-BE" sz="1800" u="none" cap="none" strike="noStrike">
                <a:solidFill>
                  <a:schemeClr val="dk1"/>
                </a:solidFill>
                <a:latin typeface="Calibri"/>
                <a:ea typeface="Calibri"/>
                <a:cs typeface="Calibri"/>
                <a:sym typeface="Calibri"/>
              </a:rPr>
              <a:t> WHERE </a:t>
            </a:r>
            <a:r>
              <a:rPr b="0" i="1" lang="fr-BE" sz="1800" u="none" cap="none" strike="noStrike">
                <a:solidFill>
                  <a:schemeClr val="dk1"/>
                </a:solidFill>
                <a:latin typeface="Calibri"/>
                <a:ea typeface="Calibri"/>
                <a:cs typeface="Calibri"/>
                <a:sym typeface="Calibri"/>
              </a:rPr>
              <a:t>…</a:t>
            </a:r>
            <a:r>
              <a:rPr b="1" i="0" lang="fr-BE" sz="1800" u="none" cap="none" strike="noStrike">
                <a:solidFill>
                  <a:schemeClr val="dk1"/>
                </a:solidFill>
                <a:latin typeface="Calibri"/>
                <a:ea typeface="Calibri"/>
                <a:cs typeface="Calibri"/>
                <a:sym typeface="Calibri"/>
              </a:rPr>
              <a:t> GROUP BY </a:t>
            </a:r>
            <a:r>
              <a:rPr b="0" i="1"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ORDER BY </a:t>
            </a:r>
            <a:r>
              <a:rPr b="0" i="1" lang="fr-BE" sz="1800" u="none" cap="none" strike="noStrike">
                <a:solidFill>
                  <a:schemeClr val="dk1"/>
                </a:solidFill>
                <a:latin typeface="Calibri"/>
                <a:ea typeface="Calibri"/>
                <a:cs typeface="Calibri"/>
                <a:sym typeface="Calibri"/>
              </a:rPr>
              <a:t>…</a:t>
            </a:r>
            <a:endParaRPr b="0" i="1" sz="1800" u="none" cap="none" strike="noStrike">
              <a:solidFill>
                <a:schemeClr val="dk1"/>
              </a:solidFill>
              <a:latin typeface="Calibri"/>
              <a:ea typeface="Calibri"/>
              <a:cs typeface="Calibri"/>
              <a:sym typeface="Calibri"/>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8" name="Shape 2238"/>
        <p:cNvGrpSpPr/>
        <p:nvPr/>
      </p:nvGrpSpPr>
      <p:grpSpPr>
        <a:xfrm>
          <a:off x="0" y="0"/>
          <a:ext cx="0" cy="0"/>
          <a:chOff x="0" y="0"/>
          <a:chExt cx="0" cy="0"/>
        </a:xfrm>
      </p:grpSpPr>
      <p:sp>
        <p:nvSpPr>
          <p:cNvPr id="2239" name="Google Shape;2239;p1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Jointures : </a:t>
            </a:r>
            <a:r>
              <a:rPr b="1" i="0" lang="fr-BE" sz="4000" u="none" cap="none" strike="noStrike">
                <a:solidFill>
                  <a:schemeClr val="dk1"/>
                </a:solidFill>
                <a:latin typeface="Calibri"/>
                <a:ea typeface="Calibri"/>
                <a:cs typeface="Calibri"/>
                <a:sym typeface="Calibri"/>
              </a:rPr>
              <a:t>UNION [ALL]</a:t>
            </a:r>
            <a:endParaRPr b="1" i="0" sz="4000" u="none" cap="none" strike="noStrike">
              <a:solidFill>
                <a:schemeClr val="dk1"/>
              </a:solidFill>
              <a:latin typeface="Calibri"/>
              <a:ea typeface="Calibri"/>
              <a:cs typeface="Calibri"/>
              <a:sym typeface="Calibri"/>
            </a:endParaRPr>
          </a:p>
        </p:txBody>
      </p:sp>
      <p:sp>
        <p:nvSpPr>
          <p:cNvPr id="2240" name="Google Shape;2240;p1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241" name="Google Shape;2241;p1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242" name="Google Shape;2242;p152"/>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243" name="Google Shape;2243;p152"/>
          <p:cNvSpPr txBox="1"/>
          <p:nvPr/>
        </p:nvSpPr>
        <p:spPr>
          <a:xfrm>
            <a:off x="457200" y="1556792"/>
            <a:ext cx="8229600" cy="208823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L’opérateur </a:t>
            </a:r>
            <a:r>
              <a:rPr b="1" i="1" lang="fr-BE" sz="1600" u="none" cap="none" strike="noStrike">
                <a:solidFill>
                  <a:schemeClr val="dk1"/>
                </a:solidFill>
                <a:latin typeface="Calibri"/>
                <a:ea typeface="Calibri"/>
                <a:cs typeface="Calibri"/>
                <a:sym typeface="Calibri"/>
              </a:rPr>
              <a:t>« UNION »</a:t>
            </a:r>
            <a:r>
              <a:rPr b="0" i="0" lang="fr-BE" sz="1600" u="none" cap="none" strike="noStrike">
                <a:solidFill>
                  <a:schemeClr val="dk1"/>
                </a:solidFill>
                <a:latin typeface="Calibri"/>
                <a:ea typeface="Calibri"/>
                <a:cs typeface="Calibri"/>
                <a:sym typeface="Calibri"/>
              </a:rPr>
              <a:t> applique un </a:t>
            </a:r>
            <a:r>
              <a:rPr b="1" i="1" lang="fr-BE" sz="1600" u="none" cap="none" strike="noStrike">
                <a:solidFill>
                  <a:schemeClr val="dk1"/>
                </a:solidFill>
                <a:latin typeface="Calibri"/>
                <a:ea typeface="Calibri"/>
                <a:cs typeface="Calibri"/>
                <a:sym typeface="Calibri"/>
              </a:rPr>
              <a:t>« DISINCT » </a:t>
            </a:r>
            <a:r>
              <a:rPr b="0" i="0" lang="fr-BE" sz="1600" u="none" cap="none" strike="noStrike">
                <a:solidFill>
                  <a:schemeClr val="dk1"/>
                </a:solidFill>
                <a:latin typeface="Calibri"/>
                <a:ea typeface="Calibri"/>
                <a:cs typeface="Calibri"/>
                <a:sym typeface="Calibri"/>
              </a:rPr>
              <a:t>aux résultats des deux requêtes et ajoute ensuite les lignes renvoyées par la seconde requête à celles présentées par la première, si elles sont différentes</a:t>
            </a:r>
            <a:endParaRPr b="0" i="0" sz="1400" u="none" cap="none" strike="noStrike">
              <a:solidFill>
                <a:srgbClr val="000000"/>
              </a:solidFill>
              <a:latin typeface="Arial"/>
              <a:ea typeface="Arial"/>
              <a:cs typeface="Arial"/>
              <a:sym typeface="Arial"/>
            </a:endParaRPr>
          </a:p>
          <a:p>
            <a:pPr indent="-254000" lvl="0" marL="34290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254000" lvl="0" marL="34290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Le mot clé </a:t>
            </a:r>
            <a:r>
              <a:rPr b="1" i="1" lang="fr-BE" sz="1600" u="none" cap="none" strike="noStrike">
                <a:solidFill>
                  <a:schemeClr val="dk1"/>
                </a:solidFill>
                <a:latin typeface="Calibri"/>
                <a:ea typeface="Calibri"/>
                <a:cs typeface="Calibri"/>
                <a:sym typeface="Calibri"/>
              </a:rPr>
              <a:t>« ALL » </a:t>
            </a:r>
            <a:r>
              <a:rPr b="0" i="0" lang="fr-BE" sz="1600" u="none" cap="none" strike="noStrike">
                <a:solidFill>
                  <a:schemeClr val="dk1"/>
                </a:solidFill>
                <a:latin typeface="Calibri"/>
                <a:ea typeface="Calibri"/>
                <a:cs typeface="Calibri"/>
                <a:sym typeface="Calibri"/>
              </a:rPr>
              <a:t>peut être ajouté à l’opérateur </a:t>
            </a:r>
            <a:r>
              <a:rPr b="1" i="1" lang="fr-BE" sz="1600" u="none" cap="none" strike="noStrike">
                <a:solidFill>
                  <a:schemeClr val="dk1"/>
                </a:solidFill>
                <a:latin typeface="Calibri"/>
                <a:ea typeface="Calibri"/>
                <a:cs typeface="Calibri"/>
                <a:sym typeface="Calibri"/>
              </a:rPr>
              <a:t>« UNION » </a:t>
            </a:r>
            <a:r>
              <a:rPr b="0" i="0" lang="fr-BE" sz="1600" u="none" cap="none" strike="noStrike">
                <a:solidFill>
                  <a:schemeClr val="dk1"/>
                </a:solidFill>
                <a:latin typeface="Calibri"/>
                <a:ea typeface="Calibri"/>
                <a:cs typeface="Calibri"/>
                <a:sym typeface="Calibri"/>
              </a:rPr>
              <a:t>afin qu’absolument toutes les lignes ramenées par chacune des requêtes soient affichées, lignes déjà présentes dans le résultat de la première requête et doublons compris</a:t>
            </a:r>
            <a:endParaRPr b="0" i="0" sz="1600" u="none" cap="none" strike="noStrike">
              <a:solidFill>
                <a:schemeClr val="dk1"/>
              </a:solidFill>
              <a:latin typeface="Calibri"/>
              <a:ea typeface="Calibri"/>
              <a:cs typeface="Calibri"/>
              <a:sym typeface="Calibri"/>
            </a:endParaRPr>
          </a:p>
        </p:txBody>
      </p:sp>
      <p:pic>
        <p:nvPicPr>
          <p:cNvPr descr="union_all" id="2244" name="Google Shape;2244;p152"/>
          <p:cNvPicPr preferRelativeResize="0"/>
          <p:nvPr>
            <p:ph idx="1" type="body"/>
          </p:nvPr>
        </p:nvPicPr>
        <p:blipFill rotWithShape="1">
          <a:blip r:embed="rId3">
            <a:alphaModFix/>
          </a:blip>
          <a:srcRect b="0" l="0" r="0" t="0"/>
          <a:stretch/>
        </p:blipFill>
        <p:spPr>
          <a:xfrm>
            <a:off x="3779912" y="4066605"/>
            <a:ext cx="1584176" cy="1954683"/>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8" name="Shape 2248"/>
        <p:cNvGrpSpPr/>
        <p:nvPr/>
      </p:nvGrpSpPr>
      <p:grpSpPr>
        <a:xfrm>
          <a:off x="0" y="0"/>
          <a:ext cx="0" cy="0"/>
          <a:chOff x="0" y="0"/>
          <a:chExt cx="0" cy="0"/>
        </a:xfrm>
      </p:grpSpPr>
      <p:pic>
        <p:nvPicPr>
          <p:cNvPr id="2249" name="Google Shape;2249;p153"/>
          <p:cNvPicPr preferRelativeResize="0"/>
          <p:nvPr/>
        </p:nvPicPr>
        <p:blipFill rotWithShape="1">
          <a:blip r:embed="rId3">
            <a:alphaModFix/>
          </a:blip>
          <a:srcRect b="0" l="0" r="0" t="0"/>
          <a:stretch/>
        </p:blipFill>
        <p:spPr>
          <a:xfrm>
            <a:off x="3896140" y="4594882"/>
            <a:ext cx="1394393" cy="1638672"/>
          </a:xfrm>
          <a:prstGeom prst="rect">
            <a:avLst/>
          </a:prstGeom>
          <a:noFill/>
          <a:ln>
            <a:noFill/>
          </a:ln>
        </p:spPr>
      </p:pic>
      <p:pic>
        <p:nvPicPr>
          <p:cNvPr id="2250" name="Google Shape;2250;p153"/>
          <p:cNvPicPr preferRelativeResize="0"/>
          <p:nvPr/>
        </p:nvPicPr>
        <p:blipFill rotWithShape="1">
          <a:blip r:embed="rId4">
            <a:alphaModFix/>
          </a:blip>
          <a:srcRect b="0" l="0" r="0" t="0"/>
          <a:stretch/>
        </p:blipFill>
        <p:spPr>
          <a:xfrm>
            <a:off x="7074607" y="4087635"/>
            <a:ext cx="791612" cy="1176658"/>
          </a:xfrm>
          <a:prstGeom prst="rect">
            <a:avLst/>
          </a:prstGeom>
          <a:noFill/>
          <a:ln>
            <a:noFill/>
          </a:ln>
        </p:spPr>
      </p:pic>
      <p:pic>
        <p:nvPicPr>
          <p:cNvPr id="2251" name="Google Shape;2251;p153"/>
          <p:cNvPicPr preferRelativeResize="0"/>
          <p:nvPr/>
        </p:nvPicPr>
        <p:blipFill rotWithShape="1">
          <a:blip r:embed="rId5">
            <a:alphaModFix/>
          </a:blip>
          <a:srcRect b="0" l="0" r="0" t="0"/>
          <a:stretch/>
        </p:blipFill>
        <p:spPr>
          <a:xfrm>
            <a:off x="1385974" y="3985319"/>
            <a:ext cx="791613" cy="1385761"/>
          </a:xfrm>
          <a:prstGeom prst="rect">
            <a:avLst/>
          </a:prstGeom>
          <a:noFill/>
          <a:ln>
            <a:noFill/>
          </a:ln>
        </p:spPr>
      </p:pic>
      <p:sp>
        <p:nvSpPr>
          <p:cNvPr id="2252" name="Google Shape;2252;p1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Jointures : UNION [ALL]</a:t>
            </a:r>
            <a:endParaRPr b="0" i="0" sz="4000" u="none" cap="none" strike="noStrike">
              <a:solidFill>
                <a:schemeClr val="dk1"/>
              </a:solidFill>
              <a:latin typeface="Calibri"/>
              <a:ea typeface="Calibri"/>
              <a:cs typeface="Calibri"/>
              <a:sym typeface="Calibri"/>
            </a:endParaRPr>
          </a:p>
        </p:txBody>
      </p:sp>
      <p:sp>
        <p:nvSpPr>
          <p:cNvPr id="2253" name="Google Shape;2253;p1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254" name="Google Shape;2254;p1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255" name="Google Shape;2255;p153"/>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256" name="Google Shape;2256;p153"/>
          <p:cNvSpPr/>
          <p:nvPr/>
        </p:nvSpPr>
        <p:spPr>
          <a:xfrm>
            <a:off x="3896140" y="4594882"/>
            <a:ext cx="1395940" cy="1640641"/>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57" name="Google Shape;2257;p153"/>
          <p:cNvSpPr/>
          <p:nvPr/>
        </p:nvSpPr>
        <p:spPr>
          <a:xfrm>
            <a:off x="1385975" y="3985319"/>
            <a:ext cx="780999" cy="1415326"/>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58" name="Google Shape;2258;p153"/>
          <p:cNvSpPr txBox="1"/>
          <p:nvPr/>
        </p:nvSpPr>
        <p:spPr>
          <a:xfrm>
            <a:off x="1140576" y="5425479"/>
            <a:ext cx="1271795"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 table1 »</a:t>
            </a:r>
            <a:endParaRPr b="0" i="0" sz="1400" u="none" cap="none" strike="noStrike">
              <a:solidFill>
                <a:srgbClr val="000000"/>
              </a:solidFill>
              <a:latin typeface="Arial"/>
              <a:ea typeface="Arial"/>
              <a:cs typeface="Arial"/>
              <a:sym typeface="Arial"/>
            </a:endParaRPr>
          </a:p>
        </p:txBody>
      </p:sp>
      <p:sp>
        <p:nvSpPr>
          <p:cNvPr id="2259" name="Google Shape;2259;p153"/>
          <p:cNvSpPr/>
          <p:nvPr/>
        </p:nvSpPr>
        <p:spPr>
          <a:xfrm>
            <a:off x="2322079" y="4453843"/>
            <a:ext cx="1008111" cy="487500"/>
          </a:xfrm>
          <a:prstGeom prst="rightArrow">
            <a:avLst>
              <a:gd fmla="val 50000" name="adj1"/>
              <a:gd fmla="val 50000" name="adj2"/>
            </a:avLst>
          </a:prstGeom>
          <a:solidFill>
            <a:srgbClr val="406280"/>
          </a:solidFill>
          <a:ln cap="flat" cmpd="sng" w="25400">
            <a:solidFill>
              <a:srgbClr val="4062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60" name="Google Shape;2260;p153"/>
          <p:cNvSpPr/>
          <p:nvPr/>
        </p:nvSpPr>
        <p:spPr>
          <a:xfrm>
            <a:off x="7068452" y="4077072"/>
            <a:ext cx="792087" cy="1198834"/>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61" name="Google Shape;2261;p153"/>
          <p:cNvSpPr txBox="1"/>
          <p:nvPr/>
        </p:nvSpPr>
        <p:spPr>
          <a:xfrm>
            <a:off x="6828597" y="5328169"/>
            <a:ext cx="1271795"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 table2 »</a:t>
            </a:r>
            <a:endParaRPr b="0" i="0" sz="1400" u="none" cap="none" strike="noStrike">
              <a:solidFill>
                <a:srgbClr val="000000"/>
              </a:solidFill>
              <a:latin typeface="Arial"/>
              <a:ea typeface="Arial"/>
              <a:cs typeface="Arial"/>
              <a:sym typeface="Arial"/>
            </a:endParaRPr>
          </a:p>
        </p:txBody>
      </p:sp>
      <p:sp>
        <p:nvSpPr>
          <p:cNvPr id="2262" name="Google Shape;2262;p153"/>
          <p:cNvSpPr/>
          <p:nvPr/>
        </p:nvSpPr>
        <p:spPr>
          <a:xfrm rot="10800000">
            <a:off x="5850471" y="4448285"/>
            <a:ext cx="1008111" cy="487500"/>
          </a:xfrm>
          <a:prstGeom prst="rightArrow">
            <a:avLst>
              <a:gd fmla="val 50000" name="adj1"/>
              <a:gd fmla="val 50000" name="adj2"/>
            </a:avLst>
          </a:prstGeom>
          <a:solidFill>
            <a:srgbClr val="406280"/>
          </a:solidFill>
          <a:ln cap="flat" cmpd="sng" w="25400">
            <a:solidFill>
              <a:srgbClr val="4062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63" name="Google Shape;2263;p153"/>
          <p:cNvSpPr/>
          <p:nvPr/>
        </p:nvSpPr>
        <p:spPr>
          <a:xfrm>
            <a:off x="467544" y="1556792"/>
            <a:ext cx="8172000" cy="1440159"/>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264" name="Google Shape;2264;p153"/>
          <p:cNvPicPr preferRelativeResize="0"/>
          <p:nvPr/>
        </p:nvPicPr>
        <p:blipFill rotWithShape="1">
          <a:blip r:embed="rId6">
            <a:alphaModFix/>
          </a:blip>
          <a:srcRect b="0" l="0" r="0" t="0"/>
          <a:stretch/>
        </p:blipFill>
        <p:spPr>
          <a:xfrm>
            <a:off x="3789390" y="3284984"/>
            <a:ext cx="1599553" cy="1118659"/>
          </a:xfrm>
          <a:prstGeom prst="rect">
            <a:avLst/>
          </a:prstGeom>
          <a:noFill/>
          <a:ln>
            <a:noFill/>
          </a:ln>
        </p:spPr>
      </p:pic>
      <p:sp>
        <p:nvSpPr>
          <p:cNvPr id="2265" name="Google Shape;2265;p153"/>
          <p:cNvSpPr/>
          <p:nvPr/>
        </p:nvSpPr>
        <p:spPr>
          <a:xfrm>
            <a:off x="3789389" y="3284984"/>
            <a:ext cx="1601877" cy="1118771"/>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66" name="Google Shape;2266;p153"/>
          <p:cNvSpPr txBox="1"/>
          <p:nvPr/>
        </p:nvSpPr>
        <p:spPr>
          <a:xfrm>
            <a:off x="2934101" y="3337247"/>
            <a:ext cx="917819"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UNION</a:t>
            </a:r>
            <a:endParaRPr b="0" i="0" sz="1400" u="none" cap="none" strike="noStrike">
              <a:solidFill>
                <a:srgbClr val="000000"/>
              </a:solidFill>
              <a:latin typeface="Arial"/>
              <a:ea typeface="Arial"/>
              <a:cs typeface="Arial"/>
              <a:sym typeface="Arial"/>
            </a:endParaRPr>
          </a:p>
        </p:txBody>
      </p:sp>
      <p:sp>
        <p:nvSpPr>
          <p:cNvPr id="2267" name="Google Shape;2267;p153"/>
          <p:cNvSpPr txBox="1"/>
          <p:nvPr/>
        </p:nvSpPr>
        <p:spPr>
          <a:xfrm>
            <a:off x="5292080" y="5805264"/>
            <a:ext cx="1008112"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UNION ALL</a:t>
            </a:r>
            <a:endParaRPr b="0" i="0" sz="1400" u="none" cap="none" strike="noStrike">
              <a:solidFill>
                <a:srgbClr val="000000"/>
              </a:solidFill>
              <a:latin typeface="Arial"/>
              <a:ea typeface="Arial"/>
              <a:cs typeface="Arial"/>
              <a:sym typeface="Arial"/>
            </a:endParaRPr>
          </a:p>
        </p:txBody>
      </p:sp>
      <p:sp>
        <p:nvSpPr>
          <p:cNvPr id="2268" name="Google Shape;2268;p153"/>
          <p:cNvSpPr/>
          <p:nvPr/>
        </p:nvSpPr>
        <p:spPr>
          <a:xfrm>
            <a:off x="576869" y="1589270"/>
            <a:ext cx="7953349"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SELECT</a:t>
            </a:r>
            <a:r>
              <a:rPr b="0" i="0" lang="fr-BE" sz="1400" u="none" cap="none" strike="noStrike">
                <a:solidFill>
                  <a:srgbClr val="000000"/>
                </a:solidFill>
                <a:latin typeface="Consolas"/>
                <a:ea typeface="Consolas"/>
                <a:cs typeface="Consolas"/>
                <a:sym typeface="Consolas"/>
              </a:rPr>
              <a:t> col1 </a:t>
            </a:r>
            <a:r>
              <a:rPr b="0" i="0" lang="fr-BE" sz="1400" u="none" cap="none" strike="noStrike">
                <a:solidFill>
                  <a:srgbClr val="CC0099"/>
                </a:solidFill>
                <a:latin typeface="Consolas"/>
                <a:ea typeface="Consolas"/>
                <a:cs typeface="Consolas"/>
                <a:sym typeface="Consolas"/>
              </a:rPr>
              <a:t>AS</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00000"/>
                </a:solidFill>
                <a:latin typeface="Consolas"/>
                <a:ea typeface="Consolas"/>
                <a:cs typeface="Consolas"/>
                <a:sym typeface="Consolas"/>
              </a:rPr>
              <a:t>"colonne1_table1"</a:t>
            </a:r>
            <a:r>
              <a:rPr b="0" i="0" lang="fr-BE" sz="1400" u="none" cap="none" strike="noStrike">
                <a:solidFill>
                  <a:srgbClr val="000000"/>
                </a:solidFill>
                <a:latin typeface="Consolas"/>
                <a:ea typeface="Consolas"/>
                <a:cs typeface="Consolas"/>
                <a:sym typeface="Consolas"/>
              </a:rPr>
              <a:t>, col2 </a:t>
            </a:r>
            <a:r>
              <a:rPr b="0" i="0" lang="fr-BE" sz="1400" u="none" cap="none" strike="noStrike">
                <a:solidFill>
                  <a:srgbClr val="CC0099"/>
                </a:solidFill>
                <a:latin typeface="Consolas"/>
                <a:ea typeface="Consolas"/>
                <a:cs typeface="Consolas"/>
                <a:sym typeface="Consolas"/>
              </a:rPr>
              <a:t>AS</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00000"/>
                </a:solidFill>
                <a:latin typeface="Consolas"/>
                <a:ea typeface="Consolas"/>
                <a:cs typeface="Consolas"/>
                <a:sym typeface="Consolas"/>
              </a:rPr>
              <a:t>"colonne2_table1"</a:t>
            </a:r>
            <a:endParaRPr/>
          </a:p>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FROM</a:t>
            </a:r>
            <a:r>
              <a:rPr b="0" i="0" lang="fr-BE" sz="1400" u="none" cap="none" strike="noStrike">
                <a:solidFill>
                  <a:srgbClr val="000000"/>
                </a:solidFill>
                <a:latin typeface="Consolas"/>
                <a:ea typeface="Consolas"/>
                <a:cs typeface="Consolas"/>
                <a:sym typeface="Consolas"/>
              </a:rPr>
              <a:t> table1</a:t>
            </a:r>
            <a:endParaRPr/>
          </a:p>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UNION</a:t>
            </a:r>
            <a:endParaRPr/>
          </a:p>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SELECT</a:t>
            </a:r>
            <a:r>
              <a:rPr b="0" i="0" lang="fr-BE" sz="1400" u="none" cap="none" strike="noStrike">
                <a:solidFill>
                  <a:srgbClr val="000000"/>
                </a:solidFill>
                <a:latin typeface="Consolas"/>
                <a:ea typeface="Consolas"/>
                <a:cs typeface="Consolas"/>
                <a:sym typeface="Consolas"/>
              </a:rPr>
              <a:t> col1 </a:t>
            </a:r>
            <a:r>
              <a:rPr b="0" i="0" lang="fr-BE" sz="1400" u="none" cap="none" strike="noStrike">
                <a:solidFill>
                  <a:srgbClr val="CC0099"/>
                </a:solidFill>
                <a:latin typeface="Consolas"/>
                <a:ea typeface="Consolas"/>
                <a:cs typeface="Consolas"/>
                <a:sym typeface="Consolas"/>
              </a:rPr>
              <a:t>AS</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00000"/>
                </a:solidFill>
                <a:latin typeface="Consolas"/>
                <a:ea typeface="Consolas"/>
                <a:cs typeface="Consolas"/>
                <a:sym typeface="Consolas"/>
              </a:rPr>
              <a:t>"colonne1_table2"</a:t>
            </a:r>
            <a:r>
              <a:rPr b="0" i="0" lang="fr-BE" sz="1400" u="none" cap="none" strike="noStrike">
                <a:solidFill>
                  <a:srgbClr val="000000"/>
                </a:solidFill>
                <a:latin typeface="Consolas"/>
                <a:ea typeface="Consolas"/>
                <a:cs typeface="Consolas"/>
                <a:sym typeface="Consolas"/>
              </a:rPr>
              <a:t>, col2 </a:t>
            </a:r>
            <a:r>
              <a:rPr b="0" i="0" lang="fr-BE" sz="1400" u="none" cap="none" strike="noStrike">
                <a:solidFill>
                  <a:srgbClr val="CC0099"/>
                </a:solidFill>
                <a:latin typeface="Consolas"/>
                <a:ea typeface="Consolas"/>
                <a:cs typeface="Consolas"/>
                <a:sym typeface="Consolas"/>
              </a:rPr>
              <a:t>AS</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00000"/>
                </a:solidFill>
                <a:latin typeface="Consolas"/>
                <a:ea typeface="Consolas"/>
                <a:cs typeface="Consolas"/>
                <a:sym typeface="Consolas"/>
              </a:rPr>
              <a:t>"colonne2_table2"</a:t>
            </a:r>
            <a:endParaRPr/>
          </a:p>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FROM</a:t>
            </a:r>
            <a:r>
              <a:rPr b="0" i="0" lang="fr-BE" sz="1400" u="none" cap="none" strike="noStrike">
                <a:solidFill>
                  <a:srgbClr val="000000"/>
                </a:solidFill>
                <a:latin typeface="Consolas"/>
                <a:ea typeface="Consolas"/>
                <a:cs typeface="Consolas"/>
                <a:sym typeface="Consolas"/>
              </a:rPr>
              <a:t> table2</a:t>
            </a:r>
            <a:endParaRPr/>
          </a:p>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ORDER BY </a:t>
            </a:r>
            <a:r>
              <a:rPr b="0" i="0" lang="fr-BE" sz="1400" u="none" cap="none" strike="noStrike">
                <a:solidFill>
                  <a:srgbClr val="C00000"/>
                </a:solidFill>
                <a:latin typeface="Consolas"/>
                <a:ea typeface="Consolas"/>
                <a:cs typeface="Consolas"/>
                <a:sym typeface="Consolas"/>
              </a:rPr>
              <a:t>"colonne2_table1"</a:t>
            </a:r>
            <a:r>
              <a:rPr b="0" i="0" lang="fr-BE" sz="1400" u="none" cap="none" strike="noStrike">
                <a:solidFill>
                  <a:srgbClr val="CC0099"/>
                </a:solidFill>
                <a:latin typeface="Consolas"/>
                <a:ea typeface="Consolas"/>
                <a:cs typeface="Consolas"/>
                <a:sym typeface="Consolas"/>
              </a:rPr>
              <a:t>	</a:t>
            </a:r>
            <a:endParaRPr b="0" i="0" sz="1400" u="none" cap="none" strike="noStrike">
              <a:solidFill>
                <a:srgbClr val="0070C0"/>
              </a:solidFill>
              <a:latin typeface="Consolas"/>
              <a:ea typeface="Consolas"/>
              <a:cs typeface="Consolas"/>
              <a:sym typeface="Consolas"/>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2" name="Shape 2272"/>
        <p:cNvGrpSpPr/>
        <p:nvPr/>
      </p:nvGrpSpPr>
      <p:grpSpPr>
        <a:xfrm>
          <a:off x="0" y="0"/>
          <a:ext cx="0" cy="0"/>
          <a:chOff x="0" y="0"/>
          <a:chExt cx="0" cy="0"/>
        </a:xfrm>
      </p:grpSpPr>
      <p:sp>
        <p:nvSpPr>
          <p:cNvPr id="2273" name="Google Shape;2273;p1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Jointures : </a:t>
            </a:r>
            <a:r>
              <a:rPr b="1" i="0" lang="fr-BE" sz="4000" u="none" cap="none" strike="noStrike">
                <a:solidFill>
                  <a:schemeClr val="dk1"/>
                </a:solidFill>
                <a:latin typeface="Calibri"/>
                <a:ea typeface="Calibri"/>
                <a:cs typeface="Calibri"/>
                <a:sym typeface="Calibri"/>
              </a:rPr>
              <a:t>INTERSECT et EXCEPT</a:t>
            </a:r>
            <a:endParaRPr b="1" i="0" sz="4000" u="none" cap="none" strike="noStrike">
              <a:solidFill>
                <a:schemeClr val="dk1"/>
              </a:solidFill>
              <a:latin typeface="Calibri"/>
              <a:ea typeface="Calibri"/>
              <a:cs typeface="Calibri"/>
              <a:sym typeface="Calibri"/>
            </a:endParaRPr>
          </a:p>
        </p:txBody>
      </p:sp>
      <p:sp>
        <p:nvSpPr>
          <p:cNvPr id="2274" name="Google Shape;2274;p1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275" name="Google Shape;2275;p1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276" name="Google Shape;2276;p154"/>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277" name="Google Shape;2277;p154"/>
          <p:cNvSpPr txBox="1"/>
          <p:nvPr/>
        </p:nvSpPr>
        <p:spPr>
          <a:xfrm>
            <a:off x="457200" y="1556792"/>
            <a:ext cx="8229600" cy="223224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L’opérateur </a:t>
            </a:r>
            <a:r>
              <a:rPr b="1" i="1" lang="fr-BE" sz="1600" u="none" cap="none" strike="noStrike">
                <a:solidFill>
                  <a:schemeClr val="dk1"/>
                </a:solidFill>
                <a:latin typeface="Calibri"/>
                <a:ea typeface="Calibri"/>
                <a:cs typeface="Calibri"/>
                <a:sym typeface="Calibri"/>
              </a:rPr>
              <a:t>« INTERSECT »</a:t>
            </a:r>
            <a:r>
              <a:rPr b="0" i="0" lang="fr-BE" sz="1600" u="none" cap="none" strike="noStrike">
                <a:solidFill>
                  <a:schemeClr val="dk1"/>
                </a:solidFill>
                <a:latin typeface="Calibri"/>
                <a:ea typeface="Calibri"/>
                <a:cs typeface="Calibri"/>
                <a:sym typeface="Calibri"/>
              </a:rPr>
              <a:t> n’affiche les lignes de la première requête que si elles se retrouvent également dans la seconde. </a:t>
            </a:r>
            <a:r>
              <a:rPr b="1" i="1" lang="fr-BE" sz="1600" u="none" cap="none" strike="noStrike">
                <a:solidFill>
                  <a:schemeClr val="dk1"/>
                </a:solidFill>
                <a:latin typeface="Calibri"/>
                <a:ea typeface="Calibri"/>
                <a:cs typeface="Calibri"/>
                <a:sym typeface="Calibri"/>
              </a:rPr>
              <a:t>Les lignes en double ne sont comparées qu’une seule fois</a:t>
            </a:r>
            <a:endParaRPr b="0" i="0" sz="1400" u="none" cap="none" strike="noStrike">
              <a:solidFill>
                <a:srgbClr val="000000"/>
              </a:solidFill>
              <a:latin typeface="Arial"/>
              <a:ea typeface="Arial"/>
              <a:cs typeface="Arial"/>
              <a:sym typeface="Arial"/>
            </a:endParaRPr>
          </a:p>
          <a:p>
            <a:pPr indent="-241300" lvl="0" marL="34290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L’opérateur </a:t>
            </a:r>
            <a:r>
              <a:rPr b="1" i="1" lang="fr-BE" sz="1600" u="none" cap="none" strike="noStrike">
                <a:solidFill>
                  <a:schemeClr val="dk1"/>
                </a:solidFill>
                <a:latin typeface="Calibri"/>
                <a:ea typeface="Calibri"/>
                <a:cs typeface="Calibri"/>
                <a:sym typeface="Calibri"/>
              </a:rPr>
              <a:t>« EXCEPT »</a:t>
            </a:r>
            <a:r>
              <a:rPr b="0" i="0" lang="fr-BE" sz="1600" u="none" cap="none" strike="noStrike">
                <a:solidFill>
                  <a:schemeClr val="dk1"/>
                </a:solidFill>
                <a:latin typeface="Calibri"/>
                <a:ea typeface="Calibri"/>
                <a:cs typeface="Calibri"/>
                <a:sym typeface="Calibri"/>
              </a:rPr>
              <a:t> n’affiche les lignes de la première requête que si elles </a:t>
            </a:r>
            <a:r>
              <a:rPr b="1" i="1" lang="fr-BE" sz="1600" u="none" cap="none" strike="noStrike">
                <a:solidFill>
                  <a:schemeClr val="dk1"/>
                </a:solidFill>
                <a:latin typeface="Calibri"/>
                <a:ea typeface="Calibri"/>
                <a:cs typeface="Calibri"/>
                <a:sym typeface="Calibri"/>
              </a:rPr>
              <a:t>NE</a:t>
            </a:r>
            <a:r>
              <a:rPr b="0" i="0" lang="fr-BE" sz="1600" u="none" cap="none" strike="noStrike">
                <a:solidFill>
                  <a:schemeClr val="dk1"/>
                </a:solidFill>
                <a:latin typeface="Calibri"/>
                <a:ea typeface="Calibri"/>
                <a:cs typeface="Calibri"/>
                <a:sym typeface="Calibri"/>
              </a:rPr>
              <a:t> se retrouvent </a:t>
            </a:r>
            <a:r>
              <a:rPr b="1" i="1" lang="fr-BE" sz="1600" u="none" cap="none" strike="noStrike">
                <a:solidFill>
                  <a:schemeClr val="dk1"/>
                </a:solidFill>
                <a:latin typeface="Calibri"/>
                <a:ea typeface="Calibri"/>
                <a:cs typeface="Calibri"/>
                <a:sym typeface="Calibri"/>
              </a:rPr>
              <a:t>PAS</a:t>
            </a:r>
            <a:r>
              <a:rPr b="0" i="0" lang="fr-BE" sz="1600" u="none" cap="none" strike="noStrike">
                <a:solidFill>
                  <a:schemeClr val="dk1"/>
                </a:solidFill>
                <a:latin typeface="Calibri"/>
                <a:ea typeface="Calibri"/>
                <a:cs typeface="Calibri"/>
                <a:sym typeface="Calibri"/>
              </a:rPr>
              <a:t> dans la seconde. </a:t>
            </a:r>
            <a:r>
              <a:rPr b="1" i="1" lang="fr-BE" sz="1600" u="none" cap="none" strike="noStrike">
                <a:solidFill>
                  <a:schemeClr val="dk1"/>
                </a:solidFill>
                <a:latin typeface="Calibri"/>
                <a:ea typeface="Calibri"/>
                <a:cs typeface="Calibri"/>
                <a:sym typeface="Calibri"/>
              </a:rPr>
              <a:t>Les lignes en double ne sont comparées qu’une seule fois</a:t>
            </a:r>
            <a:endParaRPr b="1" i="1" sz="1600" u="none" cap="none" strike="noStrike">
              <a:solidFill>
                <a:schemeClr val="dk1"/>
              </a:solidFill>
              <a:latin typeface="Calibri"/>
              <a:ea typeface="Calibri"/>
              <a:cs typeface="Calibri"/>
              <a:sym typeface="Calibri"/>
            </a:endParaRPr>
          </a:p>
          <a:p>
            <a:pPr indent="-241300" lvl="0" marL="34290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600"/>
              <a:buFont typeface="Arial"/>
              <a:buChar char="•"/>
            </a:pPr>
            <a:r>
              <a:rPr b="1" i="1" lang="fr-BE" sz="1600" u="none" cap="none" strike="noStrike">
                <a:solidFill>
                  <a:schemeClr val="dk1"/>
                </a:solidFill>
                <a:latin typeface="Calibri"/>
                <a:ea typeface="Calibri"/>
                <a:cs typeface="Calibri"/>
                <a:sym typeface="Calibri"/>
              </a:rPr>
              <a:t>« INTERSECT ALL »</a:t>
            </a:r>
            <a:r>
              <a:rPr b="0" i="0" lang="fr-BE" sz="1600" u="none" cap="none" strike="noStrike">
                <a:solidFill>
                  <a:schemeClr val="dk1"/>
                </a:solidFill>
                <a:latin typeface="Calibri"/>
                <a:ea typeface="Calibri"/>
                <a:cs typeface="Calibri"/>
                <a:sym typeface="Calibri"/>
              </a:rPr>
              <a:t> et </a:t>
            </a:r>
            <a:r>
              <a:rPr b="1" i="1" lang="fr-BE" sz="1600" u="none" cap="none" strike="noStrike">
                <a:solidFill>
                  <a:schemeClr val="dk1"/>
                </a:solidFill>
                <a:latin typeface="Calibri"/>
                <a:ea typeface="Calibri"/>
                <a:cs typeface="Calibri"/>
                <a:sym typeface="Calibri"/>
              </a:rPr>
              <a:t>« EXCEPT ALL »</a:t>
            </a:r>
            <a:r>
              <a:rPr b="0" i="0" lang="fr-BE" sz="1600" u="none" cap="none" strike="noStrike">
                <a:solidFill>
                  <a:schemeClr val="dk1"/>
                </a:solidFill>
                <a:latin typeface="Calibri"/>
                <a:ea typeface="Calibri"/>
                <a:cs typeface="Calibri"/>
                <a:sym typeface="Calibri"/>
              </a:rPr>
              <a:t> ne sont pas reconnus</a:t>
            </a:r>
            <a:endParaRPr b="0" i="0" sz="1400" u="none" cap="none" strike="noStrike">
              <a:solidFill>
                <a:srgbClr val="000000"/>
              </a:solidFill>
              <a:latin typeface="Arial"/>
              <a:ea typeface="Arial"/>
              <a:cs typeface="Arial"/>
              <a:sym typeface="Arial"/>
            </a:endParaRPr>
          </a:p>
        </p:txBody>
      </p:sp>
      <p:pic>
        <p:nvPicPr>
          <p:cNvPr descr="intersect" id="2278" name="Google Shape;2278;p154"/>
          <p:cNvPicPr preferRelativeResize="0"/>
          <p:nvPr/>
        </p:nvPicPr>
        <p:blipFill rotWithShape="1">
          <a:blip r:embed="rId3">
            <a:alphaModFix/>
          </a:blip>
          <a:srcRect b="0" l="0" r="0" t="0"/>
          <a:stretch/>
        </p:blipFill>
        <p:spPr>
          <a:xfrm>
            <a:off x="2051720" y="4005064"/>
            <a:ext cx="1379601" cy="1799150"/>
          </a:xfrm>
          <a:prstGeom prst="rect">
            <a:avLst/>
          </a:prstGeom>
          <a:noFill/>
          <a:ln>
            <a:noFill/>
          </a:ln>
        </p:spPr>
      </p:pic>
      <p:pic>
        <p:nvPicPr>
          <p:cNvPr descr="except" id="2279" name="Google Shape;2279;p154"/>
          <p:cNvPicPr preferRelativeResize="0"/>
          <p:nvPr/>
        </p:nvPicPr>
        <p:blipFill rotWithShape="1">
          <a:blip r:embed="rId4">
            <a:alphaModFix/>
          </a:blip>
          <a:srcRect b="0" l="0" r="0" t="0"/>
          <a:stretch/>
        </p:blipFill>
        <p:spPr>
          <a:xfrm>
            <a:off x="5352087" y="4005064"/>
            <a:ext cx="1379601" cy="1799149"/>
          </a:xfrm>
          <a:prstGeom prst="rect">
            <a:avLst/>
          </a:prstGeom>
          <a:noFill/>
          <a:ln>
            <a:noFill/>
          </a:ln>
        </p:spPr>
      </p:pic>
      <p:sp>
        <p:nvSpPr>
          <p:cNvPr id="2280" name="Google Shape;2280;p154"/>
          <p:cNvSpPr txBox="1"/>
          <p:nvPr/>
        </p:nvSpPr>
        <p:spPr>
          <a:xfrm>
            <a:off x="1567324" y="5800908"/>
            <a:ext cx="2284596" cy="2923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rPr b="0" i="1" lang="fr-BE" sz="1300" u="none" cap="none" strike="noStrike">
                <a:solidFill>
                  <a:schemeClr val="dk1"/>
                </a:solidFill>
                <a:latin typeface="Calibri"/>
                <a:ea typeface="Calibri"/>
                <a:cs typeface="Calibri"/>
                <a:sym typeface="Calibri"/>
              </a:rPr>
              <a:t>INTERSECT</a:t>
            </a:r>
            <a:endParaRPr b="0" i="1" sz="1300" u="none" cap="none" strike="noStrike">
              <a:solidFill>
                <a:schemeClr val="dk1"/>
              </a:solidFill>
              <a:latin typeface="Calibri"/>
              <a:ea typeface="Calibri"/>
              <a:cs typeface="Calibri"/>
              <a:sym typeface="Calibri"/>
            </a:endParaRPr>
          </a:p>
        </p:txBody>
      </p:sp>
      <p:sp>
        <p:nvSpPr>
          <p:cNvPr id="2281" name="Google Shape;2281;p154"/>
          <p:cNvSpPr txBox="1"/>
          <p:nvPr/>
        </p:nvSpPr>
        <p:spPr>
          <a:xfrm>
            <a:off x="4951700" y="5800908"/>
            <a:ext cx="2284596" cy="2923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rPr b="0" i="1" lang="fr-BE" sz="1300" u="none" cap="none" strike="noStrike">
                <a:solidFill>
                  <a:schemeClr val="dk1"/>
                </a:solidFill>
                <a:latin typeface="Calibri"/>
                <a:ea typeface="Calibri"/>
                <a:cs typeface="Calibri"/>
                <a:sym typeface="Calibri"/>
              </a:rPr>
              <a:t>EXCEPT</a:t>
            </a:r>
            <a:endParaRPr b="0" i="1" sz="1300" u="none" cap="none" strike="noStrike">
              <a:solidFill>
                <a:schemeClr val="dk1"/>
              </a:solidFill>
              <a:latin typeface="Calibri"/>
              <a:ea typeface="Calibri"/>
              <a:cs typeface="Calibri"/>
              <a:sym typeface="Calibri"/>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5" name="Shape 2285"/>
        <p:cNvGrpSpPr/>
        <p:nvPr/>
      </p:nvGrpSpPr>
      <p:grpSpPr>
        <a:xfrm>
          <a:off x="0" y="0"/>
          <a:ext cx="0" cy="0"/>
          <a:chOff x="0" y="0"/>
          <a:chExt cx="0" cy="0"/>
        </a:xfrm>
      </p:grpSpPr>
      <p:pic>
        <p:nvPicPr>
          <p:cNvPr id="2286" name="Google Shape;2286;p155"/>
          <p:cNvPicPr preferRelativeResize="0"/>
          <p:nvPr/>
        </p:nvPicPr>
        <p:blipFill rotWithShape="1">
          <a:blip r:embed="rId3">
            <a:alphaModFix/>
          </a:blip>
          <a:srcRect b="0" l="0" r="0" t="0"/>
          <a:stretch/>
        </p:blipFill>
        <p:spPr>
          <a:xfrm>
            <a:off x="4139952" y="3738491"/>
            <a:ext cx="998127" cy="765770"/>
          </a:xfrm>
          <a:prstGeom prst="rect">
            <a:avLst/>
          </a:prstGeom>
          <a:noFill/>
          <a:ln>
            <a:noFill/>
          </a:ln>
        </p:spPr>
      </p:pic>
      <p:pic>
        <p:nvPicPr>
          <p:cNvPr id="2287" name="Google Shape;2287;p155"/>
          <p:cNvPicPr preferRelativeResize="0"/>
          <p:nvPr/>
        </p:nvPicPr>
        <p:blipFill rotWithShape="1">
          <a:blip r:embed="rId4">
            <a:alphaModFix/>
          </a:blip>
          <a:srcRect b="0" l="0" r="0" t="0"/>
          <a:stretch/>
        </p:blipFill>
        <p:spPr>
          <a:xfrm>
            <a:off x="7074607" y="3511571"/>
            <a:ext cx="791612" cy="1176658"/>
          </a:xfrm>
          <a:prstGeom prst="rect">
            <a:avLst/>
          </a:prstGeom>
          <a:noFill/>
          <a:ln>
            <a:noFill/>
          </a:ln>
        </p:spPr>
      </p:pic>
      <p:pic>
        <p:nvPicPr>
          <p:cNvPr id="2288" name="Google Shape;2288;p155"/>
          <p:cNvPicPr preferRelativeResize="0"/>
          <p:nvPr/>
        </p:nvPicPr>
        <p:blipFill rotWithShape="1">
          <a:blip r:embed="rId5">
            <a:alphaModFix/>
          </a:blip>
          <a:srcRect b="0" l="0" r="0" t="0"/>
          <a:stretch/>
        </p:blipFill>
        <p:spPr>
          <a:xfrm>
            <a:off x="1385974" y="3409255"/>
            <a:ext cx="791613" cy="1385761"/>
          </a:xfrm>
          <a:prstGeom prst="rect">
            <a:avLst/>
          </a:prstGeom>
          <a:noFill/>
          <a:ln>
            <a:noFill/>
          </a:ln>
        </p:spPr>
      </p:pic>
      <p:sp>
        <p:nvSpPr>
          <p:cNvPr id="2289" name="Google Shape;2289;p1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Jointures : INTERSECT</a:t>
            </a:r>
            <a:endParaRPr b="0" i="0" sz="4000" u="none" cap="none" strike="noStrike">
              <a:solidFill>
                <a:schemeClr val="dk1"/>
              </a:solidFill>
              <a:latin typeface="Calibri"/>
              <a:ea typeface="Calibri"/>
              <a:cs typeface="Calibri"/>
              <a:sym typeface="Calibri"/>
            </a:endParaRPr>
          </a:p>
        </p:txBody>
      </p:sp>
      <p:sp>
        <p:nvSpPr>
          <p:cNvPr id="2290" name="Google Shape;2290;p1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291" name="Google Shape;2291;p1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292" name="Google Shape;2292;p155"/>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293" name="Google Shape;2293;p155"/>
          <p:cNvSpPr/>
          <p:nvPr/>
        </p:nvSpPr>
        <p:spPr>
          <a:xfrm>
            <a:off x="1385975" y="3409255"/>
            <a:ext cx="780999" cy="1415326"/>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94" name="Google Shape;2294;p155"/>
          <p:cNvSpPr txBox="1"/>
          <p:nvPr/>
        </p:nvSpPr>
        <p:spPr>
          <a:xfrm>
            <a:off x="1140576" y="4849415"/>
            <a:ext cx="1271795"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 table1 »</a:t>
            </a:r>
            <a:endParaRPr b="0" i="0" sz="1400" u="none" cap="none" strike="noStrike">
              <a:solidFill>
                <a:srgbClr val="000000"/>
              </a:solidFill>
              <a:latin typeface="Arial"/>
              <a:ea typeface="Arial"/>
              <a:cs typeface="Arial"/>
              <a:sym typeface="Arial"/>
            </a:endParaRPr>
          </a:p>
        </p:txBody>
      </p:sp>
      <p:sp>
        <p:nvSpPr>
          <p:cNvPr id="2295" name="Google Shape;2295;p155"/>
          <p:cNvSpPr/>
          <p:nvPr/>
        </p:nvSpPr>
        <p:spPr>
          <a:xfrm>
            <a:off x="2555776" y="3877779"/>
            <a:ext cx="1008111" cy="487500"/>
          </a:xfrm>
          <a:prstGeom prst="rightArrow">
            <a:avLst>
              <a:gd fmla="val 50000" name="adj1"/>
              <a:gd fmla="val 50000" name="adj2"/>
            </a:avLst>
          </a:prstGeom>
          <a:solidFill>
            <a:srgbClr val="406280"/>
          </a:solidFill>
          <a:ln cap="flat" cmpd="sng" w="25400">
            <a:solidFill>
              <a:srgbClr val="4062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96" name="Google Shape;2296;p155"/>
          <p:cNvSpPr/>
          <p:nvPr/>
        </p:nvSpPr>
        <p:spPr>
          <a:xfrm>
            <a:off x="7068452" y="3501008"/>
            <a:ext cx="792087" cy="1198834"/>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97" name="Google Shape;2297;p155"/>
          <p:cNvSpPr txBox="1"/>
          <p:nvPr/>
        </p:nvSpPr>
        <p:spPr>
          <a:xfrm>
            <a:off x="6828597" y="4752105"/>
            <a:ext cx="1271795"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 table2 »</a:t>
            </a:r>
            <a:endParaRPr b="0" i="0" sz="1400" u="none" cap="none" strike="noStrike">
              <a:solidFill>
                <a:srgbClr val="000000"/>
              </a:solidFill>
              <a:latin typeface="Arial"/>
              <a:ea typeface="Arial"/>
              <a:cs typeface="Arial"/>
              <a:sym typeface="Arial"/>
            </a:endParaRPr>
          </a:p>
        </p:txBody>
      </p:sp>
      <p:sp>
        <p:nvSpPr>
          <p:cNvPr id="2298" name="Google Shape;2298;p155"/>
          <p:cNvSpPr/>
          <p:nvPr/>
        </p:nvSpPr>
        <p:spPr>
          <a:xfrm rot="10800000">
            <a:off x="5652121" y="3872221"/>
            <a:ext cx="1008111" cy="487500"/>
          </a:xfrm>
          <a:prstGeom prst="rightArrow">
            <a:avLst>
              <a:gd fmla="val 50000" name="adj1"/>
              <a:gd fmla="val 50000" name="adj2"/>
            </a:avLst>
          </a:prstGeom>
          <a:solidFill>
            <a:srgbClr val="406280"/>
          </a:solidFill>
          <a:ln cap="flat" cmpd="sng" w="25400">
            <a:solidFill>
              <a:srgbClr val="4062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99" name="Google Shape;2299;p155"/>
          <p:cNvSpPr/>
          <p:nvPr/>
        </p:nvSpPr>
        <p:spPr>
          <a:xfrm>
            <a:off x="467544" y="1556792"/>
            <a:ext cx="8172000" cy="1152128"/>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00" name="Google Shape;2300;p155"/>
          <p:cNvSpPr/>
          <p:nvPr/>
        </p:nvSpPr>
        <p:spPr>
          <a:xfrm>
            <a:off x="4139952" y="3738492"/>
            <a:ext cx="998635" cy="766076"/>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301" name="Google Shape;2301;p155"/>
          <p:cNvPicPr preferRelativeResize="0"/>
          <p:nvPr/>
        </p:nvPicPr>
        <p:blipFill rotWithShape="1">
          <a:blip r:embed="rId6">
            <a:alphaModFix/>
          </a:blip>
          <a:srcRect b="0" l="0" r="0" t="0"/>
          <a:stretch/>
        </p:blipFill>
        <p:spPr>
          <a:xfrm>
            <a:off x="1475656" y="5733256"/>
            <a:ext cx="6223212" cy="272902"/>
          </a:xfrm>
          <a:prstGeom prst="rect">
            <a:avLst/>
          </a:prstGeom>
          <a:noFill/>
          <a:ln>
            <a:noFill/>
          </a:ln>
        </p:spPr>
      </p:pic>
      <p:sp>
        <p:nvSpPr>
          <p:cNvPr id="2302" name="Google Shape;2302;p155"/>
          <p:cNvSpPr/>
          <p:nvPr/>
        </p:nvSpPr>
        <p:spPr>
          <a:xfrm>
            <a:off x="1140576" y="1637869"/>
            <a:ext cx="4572000"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2000" u="none" cap="none" strike="noStrike">
                <a:solidFill>
                  <a:srgbClr val="CC0099"/>
                </a:solidFill>
                <a:latin typeface="Consolas"/>
                <a:ea typeface="Consolas"/>
                <a:cs typeface="Consolas"/>
                <a:sym typeface="Consolas"/>
              </a:rPr>
              <a:t>SELECT</a:t>
            </a:r>
            <a:r>
              <a:rPr b="0" i="0" lang="fr-BE" sz="2000" u="none" cap="none" strike="noStrike">
                <a:solidFill>
                  <a:srgbClr val="000000"/>
                </a:solidFill>
                <a:latin typeface="Consolas"/>
                <a:ea typeface="Consolas"/>
                <a:cs typeface="Consolas"/>
                <a:sym typeface="Consolas"/>
              </a:rPr>
              <a:t> * </a:t>
            </a:r>
            <a:r>
              <a:rPr b="0" i="0" lang="fr-BE" sz="2000" u="none" cap="none" strike="noStrike">
                <a:solidFill>
                  <a:srgbClr val="CC0099"/>
                </a:solidFill>
                <a:latin typeface="Consolas"/>
                <a:ea typeface="Consolas"/>
                <a:cs typeface="Consolas"/>
                <a:sym typeface="Consolas"/>
              </a:rPr>
              <a:t>FROM</a:t>
            </a:r>
            <a:r>
              <a:rPr b="0" i="0" lang="fr-BE" sz="2000" u="none" cap="none" strike="noStrike">
                <a:solidFill>
                  <a:srgbClr val="000000"/>
                </a:solidFill>
                <a:latin typeface="Consolas"/>
                <a:ea typeface="Consolas"/>
                <a:cs typeface="Consolas"/>
                <a:sym typeface="Consolas"/>
              </a:rPr>
              <a:t> table1</a:t>
            </a:r>
            <a:endParaRPr/>
          </a:p>
          <a:p>
            <a:pPr indent="0" lvl="0" marL="0" marR="0" rtl="0" algn="l">
              <a:lnSpc>
                <a:spcPct val="100000"/>
              </a:lnSpc>
              <a:spcBef>
                <a:spcPts val="0"/>
              </a:spcBef>
              <a:spcAft>
                <a:spcPts val="0"/>
              </a:spcAft>
              <a:buNone/>
            </a:pPr>
            <a:r>
              <a:rPr b="0" i="0" lang="fr-BE" sz="2000" u="none" cap="none" strike="noStrike">
                <a:solidFill>
                  <a:srgbClr val="CC0099"/>
                </a:solidFill>
                <a:latin typeface="Consolas"/>
                <a:ea typeface="Consolas"/>
                <a:cs typeface="Consolas"/>
                <a:sym typeface="Consolas"/>
              </a:rPr>
              <a:t>INTERSECT</a:t>
            </a:r>
            <a:endParaRPr b="0" i="0" sz="2000" u="none" cap="none" strike="noStrike">
              <a:solidFill>
                <a:srgbClr val="C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2000" u="none" cap="none" strike="noStrike">
                <a:solidFill>
                  <a:srgbClr val="CC0099"/>
                </a:solidFill>
                <a:latin typeface="Consolas"/>
                <a:ea typeface="Consolas"/>
                <a:cs typeface="Consolas"/>
                <a:sym typeface="Consolas"/>
              </a:rPr>
              <a:t>SELECT</a:t>
            </a:r>
            <a:r>
              <a:rPr b="0" i="0" lang="fr-BE" sz="2000" u="none" cap="none" strike="noStrike">
                <a:solidFill>
                  <a:srgbClr val="000000"/>
                </a:solidFill>
                <a:latin typeface="Consolas"/>
                <a:ea typeface="Consolas"/>
                <a:cs typeface="Consolas"/>
                <a:sym typeface="Consolas"/>
              </a:rPr>
              <a:t> * </a:t>
            </a:r>
            <a:r>
              <a:rPr b="0" i="0" lang="fr-BE" sz="2000" u="none" cap="none" strike="noStrike">
                <a:solidFill>
                  <a:srgbClr val="CC0099"/>
                </a:solidFill>
                <a:latin typeface="Consolas"/>
                <a:ea typeface="Consolas"/>
                <a:cs typeface="Consolas"/>
                <a:sym typeface="Consolas"/>
              </a:rPr>
              <a:t>FROM</a:t>
            </a:r>
            <a:r>
              <a:rPr b="0" i="0" lang="fr-BE" sz="2000" u="none" cap="none" strike="noStrike">
                <a:solidFill>
                  <a:srgbClr val="000000"/>
                </a:solidFill>
                <a:latin typeface="Consolas"/>
                <a:ea typeface="Consolas"/>
                <a:cs typeface="Consolas"/>
                <a:sym typeface="Consolas"/>
              </a:rPr>
              <a:t> table2</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6" name="Shape 2306"/>
        <p:cNvGrpSpPr/>
        <p:nvPr/>
      </p:nvGrpSpPr>
      <p:grpSpPr>
        <a:xfrm>
          <a:off x="0" y="0"/>
          <a:ext cx="0" cy="0"/>
          <a:chOff x="0" y="0"/>
          <a:chExt cx="0" cy="0"/>
        </a:xfrm>
      </p:grpSpPr>
      <p:pic>
        <p:nvPicPr>
          <p:cNvPr id="2307" name="Google Shape;2307;p156"/>
          <p:cNvPicPr preferRelativeResize="0"/>
          <p:nvPr/>
        </p:nvPicPr>
        <p:blipFill rotWithShape="1">
          <a:blip r:embed="rId3">
            <a:alphaModFix/>
          </a:blip>
          <a:srcRect b="0" l="0" r="0" t="0"/>
          <a:stretch/>
        </p:blipFill>
        <p:spPr>
          <a:xfrm>
            <a:off x="4150568" y="4118275"/>
            <a:ext cx="992897" cy="766000"/>
          </a:xfrm>
          <a:prstGeom prst="rect">
            <a:avLst/>
          </a:prstGeom>
          <a:noFill/>
          <a:ln>
            <a:noFill/>
          </a:ln>
        </p:spPr>
      </p:pic>
      <p:pic>
        <p:nvPicPr>
          <p:cNvPr id="2308" name="Google Shape;2308;p156"/>
          <p:cNvPicPr preferRelativeResize="0"/>
          <p:nvPr/>
        </p:nvPicPr>
        <p:blipFill rotWithShape="1">
          <a:blip r:embed="rId4">
            <a:alphaModFix/>
          </a:blip>
          <a:srcRect b="0" l="0" r="0" t="0"/>
          <a:stretch/>
        </p:blipFill>
        <p:spPr>
          <a:xfrm>
            <a:off x="7074607" y="3891356"/>
            <a:ext cx="791612" cy="1176658"/>
          </a:xfrm>
          <a:prstGeom prst="rect">
            <a:avLst/>
          </a:prstGeom>
          <a:noFill/>
          <a:ln>
            <a:noFill/>
          </a:ln>
        </p:spPr>
      </p:pic>
      <p:pic>
        <p:nvPicPr>
          <p:cNvPr id="2309" name="Google Shape;2309;p156"/>
          <p:cNvPicPr preferRelativeResize="0"/>
          <p:nvPr/>
        </p:nvPicPr>
        <p:blipFill rotWithShape="1">
          <a:blip r:embed="rId5">
            <a:alphaModFix/>
          </a:blip>
          <a:srcRect b="0" l="0" r="0" t="0"/>
          <a:stretch/>
        </p:blipFill>
        <p:spPr>
          <a:xfrm>
            <a:off x="1385974" y="3789040"/>
            <a:ext cx="791613" cy="1385761"/>
          </a:xfrm>
          <a:prstGeom prst="rect">
            <a:avLst/>
          </a:prstGeom>
          <a:noFill/>
          <a:ln>
            <a:noFill/>
          </a:ln>
        </p:spPr>
      </p:pic>
      <p:sp>
        <p:nvSpPr>
          <p:cNvPr id="2310" name="Google Shape;2310;p1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Jointures : EXCEPT</a:t>
            </a:r>
            <a:endParaRPr b="0" i="0" sz="4000" u="none" cap="none" strike="noStrike">
              <a:solidFill>
                <a:schemeClr val="dk1"/>
              </a:solidFill>
              <a:latin typeface="Calibri"/>
              <a:ea typeface="Calibri"/>
              <a:cs typeface="Calibri"/>
              <a:sym typeface="Calibri"/>
            </a:endParaRPr>
          </a:p>
        </p:txBody>
      </p:sp>
      <p:sp>
        <p:nvSpPr>
          <p:cNvPr id="2311" name="Google Shape;2311;p1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312" name="Google Shape;2312;p1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313" name="Google Shape;2313;p156"/>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314" name="Google Shape;2314;p156"/>
          <p:cNvSpPr/>
          <p:nvPr/>
        </p:nvSpPr>
        <p:spPr>
          <a:xfrm>
            <a:off x="1385975" y="3789040"/>
            <a:ext cx="780999" cy="1415326"/>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15" name="Google Shape;2315;p156"/>
          <p:cNvSpPr txBox="1"/>
          <p:nvPr/>
        </p:nvSpPr>
        <p:spPr>
          <a:xfrm>
            <a:off x="1140576" y="5229200"/>
            <a:ext cx="1271795"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 table1 »</a:t>
            </a:r>
            <a:endParaRPr b="0" i="0" sz="1400" u="none" cap="none" strike="noStrike">
              <a:solidFill>
                <a:srgbClr val="000000"/>
              </a:solidFill>
              <a:latin typeface="Arial"/>
              <a:ea typeface="Arial"/>
              <a:cs typeface="Arial"/>
              <a:sym typeface="Arial"/>
            </a:endParaRPr>
          </a:p>
        </p:txBody>
      </p:sp>
      <p:sp>
        <p:nvSpPr>
          <p:cNvPr id="2316" name="Google Shape;2316;p156"/>
          <p:cNvSpPr/>
          <p:nvPr/>
        </p:nvSpPr>
        <p:spPr>
          <a:xfrm>
            <a:off x="2555776" y="4257564"/>
            <a:ext cx="1008111" cy="487500"/>
          </a:xfrm>
          <a:prstGeom prst="rightArrow">
            <a:avLst>
              <a:gd fmla="val 50000" name="adj1"/>
              <a:gd fmla="val 50000" name="adj2"/>
            </a:avLst>
          </a:prstGeom>
          <a:solidFill>
            <a:srgbClr val="406280"/>
          </a:solidFill>
          <a:ln cap="flat" cmpd="sng" w="25400">
            <a:solidFill>
              <a:srgbClr val="4062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17" name="Google Shape;2317;p156"/>
          <p:cNvSpPr/>
          <p:nvPr/>
        </p:nvSpPr>
        <p:spPr>
          <a:xfrm>
            <a:off x="7068452" y="3880793"/>
            <a:ext cx="792087" cy="1198834"/>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18" name="Google Shape;2318;p156"/>
          <p:cNvSpPr txBox="1"/>
          <p:nvPr/>
        </p:nvSpPr>
        <p:spPr>
          <a:xfrm>
            <a:off x="6828597" y="5131890"/>
            <a:ext cx="1271795"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 table2 »</a:t>
            </a:r>
            <a:endParaRPr b="0" i="0" sz="1400" u="none" cap="none" strike="noStrike">
              <a:solidFill>
                <a:srgbClr val="000000"/>
              </a:solidFill>
              <a:latin typeface="Arial"/>
              <a:ea typeface="Arial"/>
              <a:cs typeface="Arial"/>
              <a:sym typeface="Arial"/>
            </a:endParaRPr>
          </a:p>
        </p:txBody>
      </p:sp>
      <p:sp>
        <p:nvSpPr>
          <p:cNvPr id="2319" name="Google Shape;2319;p156"/>
          <p:cNvSpPr/>
          <p:nvPr/>
        </p:nvSpPr>
        <p:spPr>
          <a:xfrm rot="10800000">
            <a:off x="5652121" y="4252006"/>
            <a:ext cx="1008111" cy="487500"/>
          </a:xfrm>
          <a:prstGeom prst="rightArrow">
            <a:avLst>
              <a:gd fmla="val 50000" name="adj1"/>
              <a:gd fmla="val 50000" name="adj2"/>
            </a:avLst>
          </a:prstGeom>
          <a:solidFill>
            <a:srgbClr val="406280"/>
          </a:solidFill>
          <a:ln cap="flat" cmpd="sng" w="25400">
            <a:solidFill>
              <a:srgbClr val="4062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20" name="Google Shape;2320;p156"/>
          <p:cNvSpPr/>
          <p:nvPr/>
        </p:nvSpPr>
        <p:spPr>
          <a:xfrm>
            <a:off x="467544" y="1556792"/>
            <a:ext cx="8172000" cy="1152128"/>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21" name="Google Shape;2321;p156"/>
          <p:cNvSpPr/>
          <p:nvPr/>
        </p:nvSpPr>
        <p:spPr>
          <a:xfrm>
            <a:off x="4139952" y="4118277"/>
            <a:ext cx="998635" cy="766076"/>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322" name="Google Shape;2322;p156"/>
          <p:cNvPicPr preferRelativeResize="0"/>
          <p:nvPr/>
        </p:nvPicPr>
        <p:blipFill rotWithShape="1">
          <a:blip r:embed="rId6">
            <a:alphaModFix/>
          </a:blip>
          <a:srcRect b="0" l="0" r="0" t="0"/>
          <a:stretch/>
        </p:blipFill>
        <p:spPr>
          <a:xfrm>
            <a:off x="1475656" y="5825009"/>
            <a:ext cx="6217757" cy="313948"/>
          </a:xfrm>
          <a:prstGeom prst="rect">
            <a:avLst/>
          </a:prstGeom>
          <a:noFill/>
          <a:ln>
            <a:noFill/>
          </a:ln>
        </p:spPr>
      </p:pic>
      <p:sp>
        <p:nvSpPr>
          <p:cNvPr id="2323" name="Google Shape;2323;p156"/>
          <p:cNvSpPr txBox="1"/>
          <p:nvPr/>
        </p:nvSpPr>
        <p:spPr>
          <a:xfrm>
            <a:off x="457200" y="2996952"/>
            <a:ext cx="8229600" cy="36800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1600"/>
              <a:buFont typeface="Arial"/>
              <a:buNone/>
            </a:pPr>
            <a:r>
              <a:rPr b="1" i="1" lang="fr-BE" sz="1600" u="none" cap="none" strike="noStrike">
                <a:solidFill>
                  <a:srgbClr val="C00000"/>
                </a:solidFill>
                <a:latin typeface="Calibri"/>
                <a:ea typeface="Calibri"/>
                <a:cs typeface="Calibri"/>
                <a:sym typeface="Calibri"/>
              </a:rPr>
              <a:t>La version Oracle de l’opérateur « EXCEPT » est « MINUS »</a:t>
            </a:r>
            <a:endParaRPr b="1" i="1" sz="1400" u="none" cap="none" strike="noStrike">
              <a:solidFill>
                <a:srgbClr val="C00000"/>
              </a:solidFill>
              <a:latin typeface="Calibri"/>
              <a:ea typeface="Calibri"/>
              <a:cs typeface="Calibri"/>
              <a:sym typeface="Calibri"/>
            </a:endParaRPr>
          </a:p>
        </p:txBody>
      </p:sp>
      <p:sp>
        <p:nvSpPr>
          <p:cNvPr id="2324" name="Google Shape;2324;p156"/>
          <p:cNvSpPr/>
          <p:nvPr/>
        </p:nvSpPr>
        <p:spPr>
          <a:xfrm>
            <a:off x="1140576" y="1637869"/>
            <a:ext cx="4572000"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2000" u="none" cap="none" strike="noStrike">
                <a:solidFill>
                  <a:srgbClr val="CC0099"/>
                </a:solidFill>
                <a:latin typeface="Consolas"/>
                <a:ea typeface="Consolas"/>
                <a:cs typeface="Consolas"/>
                <a:sym typeface="Consolas"/>
              </a:rPr>
              <a:t>SELECT</a:t>
            </a:r>
            <a:r>
              <a:rPr b="0" i="0" lang="fr-BE" sz="2000" u="none" cap="none" strike="noStrike">
                <a:solidFill>
                  <a:srgbClr val="000000"/>
                </a:solidFill>
                <a:latin typeface="Consolas"/>
                <a:ea typeface="Consolas"/>
                <a:cs typeface="Consolas"/>
                <a:sym typeface="Consolas"/>
              </a:rPr>
              <a:t> * </a:t>
            </a:r>
            <a:r>
              <a:rPr b="0" i="0" lang="fr-BE" sz="2000" u="none" cap="none" strike="noStrike">
                <a:solidFill>
                  <a:srgbClr val="CC0099"/>
                </a:solidFill>
                <a:latin typeface="Consolas"/>
                <a:ea typeface="Consolas"/>
                <a:cs typeface="Consolas"/>
                <a:sym typeface="Consolas"/>
              </a:rPr>
              <a:t>FROM</a:t>
            </a:r>
            <a:r>
              <a:rPr b="0" i="0" lang="fr-BE" sz="2000" u="none" cap="none" strike="noStrike">
                <a:solidFill>
                  <a:srgbClr val="000000"/>
                </a:solidFill>
                <a:latin typeface="Consolas"/>
                <a:ea typeface="Consolas"/>
                <a:cs typeface="Consolas"/>
                <a:sym typeface="Consolas"/>
              </a:rPr>
              <a:t> table1</a:t>
            </a:r>
            <a:endParaRPr/>
          </a:p>
          <a:p>
            <a:pPr indent="0" lvl="0" marL="0" marR="0" rtl="0" algn="l">
              <a:lnSpc>
                <a:spcPct val="100000"/>
              </a:lnSpc>
              <a:spcBef>
                <a:spcPts val="0"/>
              </a:spcBef>
              <a:spcAft>
                <a:spcPts val="0"/>
              </a:spcAft>
              <a:buNone/>
            </a:pPr>
            <a:r>
              <a:rPr b="0" i="0" lang="fr-BE" sz="2000" u="none" cap="none" strike="noStrike">
                <a:solidFill>
                  <a:srgbClr val="CC0099"/>
                </a:solidFill>
                <a:latin typeface="Consolas"/>
                <a:ea typeface="Consolas"/>
                <a:cs typeface="Consolas"/>
                <a:sym typeface="Consolas"/>
              </a:rPr>
              <a:t>EXCEPT</a:t>
            </a:r>
            <a:endParaRPr b="0" i="0" sz="2000" u="none" cap="none" strike="noStrike">
              <a:solidFill>
                <a:srgbClr val="C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2000" u="none" cap="none" strike="noStrike">
                <a:solidFill>
                  <a:srgbClr val="CC0099"/>
                </a:solidFill>
                <a:latin typeface="Consolas"/>
                <a:ea typeface="Consolas"/>
                <a:cs typeface="Consolas"/>
                <a:sym typeface="Consolas"/>
              </a:rPr>
              <a:t>SELECT</a:t>
            </a:r>
            <a:r>
              <a:rPr b="0" i="0" lang="fr-BE" sz="2000" u="none" cap="none" strike="noStrike">
                <a:solidFill>
                  <a:srgbClr val="000000"/>
                </a:solidFill>
                <a:latin typeface="Consolas"/>
                <a:ea typeface="Consolas"/>
                <a:cs typeface="Consolas"/>
                <a:sym typeface="Consolas"/>
              </a:rPr>
              <a:t> * </a:t>
            </a:r>
            <a:r>
              <a:rPr b="0" i="0" lang="fr-BE" sz="2000" u="none" cap="none" strike="noStrike">
                <a:solidFill>
                  <a:srgbClr val="CC0099"/>
                </a:solidFill>
                <a:latin typeface="Consolas"/>
                <a:ea typeface="Consolas"/>
                <a:cs typeface="Consolas"/>
                <a:sym typeface="Consolas"/>
              </a:rPr>
              <a:t>FROM</a:t>
            </a:r>
            <a:r>
              <a:rPr b="0" i="0" lang="fr-BE" sz="2000" u="none" cap="none" strike="noStrike">
                <a:solidFill>
                  <a:srgbClr val="000000"/>
                </a:solidFill>
                <a:latin typeface="Consolas"/>
                <a:ea typeface="Consolas"/>
                <a:cs typeface="Consolas"/>
                <a:sym typeface="Consolas"/>
              </a:rPr>
              <a:t> table2</a:t>
            </a:r>
            <a:endParaRPr/>
          </a:p>
        </p:txBody>
      </p:sp>
      <p:sp>
        <p:nvSpPr>
          <p:cNvPr id="2325" name="Google Shape;2325;p156"/>
          <p:cNvSpPr/>
          <p:nvPr/>
        </p:nvSpPr>
        <p:spPr>
          <a:xfrm>
            <a:off x="5516229" y="1638785"/>
            <a:ext cx="2377440" cy="942150"/>
          </a:xfrm>
          <a:prstGeom prst="triangle">
            <a:avLst>
              <a:gd fmla="val 50000" name="adj"/>
            </a:avLst>
          </a:prstGeom>
          <a:solidFill>
            <a:srgbClr val="FF0000"/>
          </a:solidFill>
          <a:ln cap="flat" cmpd="sng" w="2540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BE" sz="1400" u="none" cap="none" strike="noStrike">
                <a:solidFill>
                  <a:schemeClr val="lt1"/>
                </a:solidFill>
                <a:latin typeface="Arial"/>
                <a:ea typeface="Arial"/>
                <a:cs typeface="Arial"/>
                <a:sym typeface="Arial"/>
              </a:rPr>
              <a:t>N'existe pas en MySQL</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9" name="Shape 2329"/>
        <p:cNvGrpSpPr/>
        <p:nvPr/>
      </p:nvGrpSpPr>
      <p:grpSpPr>
        <a:xfrm>
          <a:off x="0" y="0"/>
          <a:ext cx="0" cy="0"/>
          <a:chOff x="0" y="0"/>
          <a:chExt cx="0" cy="0"/>
        </a:xfrm>
      </p:grpSpPr>
      <p:sp>
        <p:nvSpPr>
          <p:cNvPr id="2330" name="Google Shape;2330;p1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Jointures : </a:t>
            </a:r>
            <a:r>
              <a:rPr b="1" i="0" lang="fr-BE" sz="4000" u="none" cap="none" strike="noStrike">
                <a:solidFill>
                  <a:schemeClr val="dk1"/>
                </a:solidFill>
                <a:latin typeface="Calibri"/>
                <a:ea typeface="Calibri"/>
                <a:cs typeface="Calibri"/>
                <a:sym typeface="Calibri"/>
              </a:rPr>
              <a:t>Résumé</a:t>
            </a:r>
            <a:endParaRPr b="1" i="0" sz="4000" u="none" cap="none" strike="noStrike">
              <a:solidFill>
                <a:schemeClr val="dk1"/>
              </a:solidFill>
              <a:latin typeface="Calibri"/>
              <a:ea typeface="Calibri"/>
              <a:cs typeface="Calibri"/>
              <a:sym typeface="Calibri"/>
            </a:endParaRPr>
          </a:p>
        </p:txBody>
      </p:sp>
      <p:sp>
        <p:nvSpPr>
          <p:cNvPr id="2331" name="Google Shape;2331;p1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332" name="Google Shape;2332;p1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grpSp>
        <p:nvGrpSpPr>
          <p:cNvPr id="2333" name="Google Shape;2333;p157"/>
          <p:cNvGrpSpPr/>
          <p:nvPr/>
        </p:nvGrpSpPr>
        <p:grpSpPr>
          <a:xfrm>
            <a:off x="945084" y="2951167"/>
            <a:ext cx="1655762" cy="996950"/>
            <a:chOff x="431" y="1297"/>
            <a:chExt cx="1043" cy="628"/>
          </a:xfrm>
        </p:grpSpPr>
        <p:pic>
          <p:nvPicPr>
            <p:cNvPr descr="full_outer_join" id="2334" name="Google Shape;2334;p157"/>
            <p:cNvPicPr preferRelativeResize="0"/>
            <p:nvPr/>
          </p:nvPicPr>
          <p:blipFill rotWithShape="1">
            <a:blip r:embed="rId3">
              <a:alphaModFix/>
            </a:blip>
            <a:srcRect b="0" l="0" r="0" t="0"/>
            <a:stretch/>
          </p:blipFill>
          <p:spPr>
            <a:xfrm>
              <a:off x="630" y="1297"/>
              <a:ext cx="652" cy="409"/>
            </a:xfrm>
            <a:prstGeom prst="rect">
              <a:avLst/>
            </a:prstGeom>
            <a:noFill/>
            <a:ln>
              <a:noFill/>
            </a:ln>
          </p:spPr>
        </p:pic>
        <p:sp>
          <p:nvSpPr>
            <p:cNvPr id="2335" name="Google Shape;2335;p157"/>
            <p:cNvSpPr txBox="1"/>
            <p:nvPr/>
          </p:nvSpPr>
          <p:spPr>
            <a:xfrm>
              <a:off x="431" y="1752"/>
              <a:ext cx="1043" cy="17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fr-BE" sz="1200" u="none" cap="none" strike="noStrike">
                  <a:solidFill>
                    <a:schemeClr val="dk1"/>
                  </a:solidFill>
                  <a:latin typeface="Calibri"/>
                  <a:ea typeface="Calibri"/>
                  <a:cs typeface="Calibri"/>
                  <a:sym typeface="Calibri"/>
                </a:rPr>
                <a:t>FULL OUTER JOIN</a:t>
              </a:r>
              <a:endParaRPr b="0" i="0" sz="1400" u="none" cap="none" strike="noStrike">
                <a:solidFill>
                  <a:srgbClr val="000000"/>
                </a:solidFill>
                <a:latin typeface="Arial"/>
                <a:ea typeface="Arial"/>
                <a:cs typeface="Arial"/>
                <a:sym typeface="Arial"/>
              </a:endParaRPr>
            </a:p>
          </p:txBody>
        </p:sp>
      </p:grpSp>
      <p:grpSp>
        <p:nvGrpSpPr>
          <p:cNvPr id="2336" name="Google Shape;2336;p157"/>
          <p:cNvGrpSpPr/>
          <p:nvPr/>
        </p:nvGrpSpPr>
        <p:grpSpPr>
          <a:xfrm>
            <a:off x="3609703" y="2951167"/>
            <a:ext cx="1727200" cy="996950"/>
            <a:chOff x="1701" y="1297"/>
            <a:chExt cx="1088" cy="628"/>
          </a:xfrm>
        </p:grpSpPr>
        <p:pic>
          <p:nvPicPr>
            <p:cNvPr descr="left_outer_join" id="2337" name="Google Shape;2337;p157"/>
            <p:cNvPicPr preferRelativeResize="0"/>
            <p:nvPr/>
          </p:nvPicPr>
          <p:blipFill rotWithShape="1">
            <a:blip r:embed="rId4">
              <a:alphaModFix/>
            </a:blip>
            <a:srcRect b="0" l="0" r="0" t="0"/>
            <a:stretch/>
          </p:blipFill>
          <p:spPr>
            <a:xfrm>
              <a:off x="1912" y="1297"/>
              <a:ext cx="652" cy="409"/>
            </a:xfrm>
            <a:prstGeom prst="rect">
              <a:avLst/>
            </a:prstGeom>
            <a:noFill/>
            <a:ln>
              <a:noFill/>
            </a:ln>
          </p:spPr>
        </p:pic>
        <p:sp>
          <p:nvSpPr>
            <p:cNvPr id="2338" name="Google Shape;2338;p157"/>
            <p:cNvSpPr txBox="1"/>
            <p:nvPr/>
          </p:nvSpPr>
          <p:spPr>
            <a:xfrm>
              <a:off x="1701" y="1752"/>
              <a:ext cx="1088" cy="17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fr-BE" sz="1200" u="none" cap="none" strike="noStrike">
                  <a:solidFill>
                    <a:schemeClr val="dk1"/>
                  </a:solidFill>
                  <a:latin typeface="Calibri"/>
                  <a:ea typeface="Calibri"/>
                  <a:cs typeface="Calibri"/>
                  <a:sym typeface="Calibri"/>
                </a:rPr>
                <a:t>LEFT OUTER JOIN</a:t>
              </a:r>
              <a:endParaRPr b="0" i="0" sz="1400" u="none" cap="none" strike="noStrike">
                <a:solidFill>
                  <a:srgbClr val="000000"/>
                </a:solidFill>
                <a:latin typeface="Arial"/>
                <a:ea typeface="Arial"/>
                <a:cs typeface="Arial"/>
                <a:sym typeface="Arial"/>
              </a:endParaRPr>
            </a:p>
          </p:txBody>
        </p:sp>
      </p:grpSp>
      <p:grpSp>
        <p:nvGrpSpPr>
          <p:cNvPr id="2339" name="Google Shape;2339;p157"/>
          <p:cNvGrpSpPr/>
          <p:nvPr/>
        </p:nvGrpSpPr>
        <p:grpSpPr>
          <a:xfrm>
            <a:off x="6345759" y="2951167"/>
            <a:ext cx="1727200" cy="996950"/>
            <a:chOff x="2971" y="1297"/>
            <a:chExt cx="1088" cy="628"/>
          </a:xfrm>
        </p:grpSpPr>
        <p:pic>
          <p:nvPicPr>
            <p:cNvPr descr="right_outer_join" id="2340" name="Google Shape;2340;p157"/>
            <p:cNvPicPr preferRelativeResize="0"/>
            <p:nvPr/>
          </p:nvPicPr>
          <p:blipFill rotWithShape="1">
            <a:blip r:embed="rId5">
              <a:alphaModFix/>
            </a:blip>
            <a:srcRect b="0" l="0" r="0" t="0"/>
            <a:stretch/>
          </p:blipFill>
          <p:spPr>
            <a:xfrm>
              <a:off x="3195" y="1297"/>
              <a:ext cx="652" cy="409"/>
            </a:xfrm>
            <a:prstGeom prst="rect">
              <a:avLst/>
            </a:prstGeom>
            <a:noFill/>
            <a:ln>
              <a:noFill/>
            </a:ln>
          </p:spPr>
        </p:pic>
        <p:sp>
          <p:nvSpPr>
            <p:cNvPr id="2341" name="Google Shape;2341;p157"/>
            <p:cNvSpPr txBox="1"/>
            <p:nvPr/>
          </p:nvSpPr>
          <p:spPr>
            <a:xfrm>
              <a:off x="2971" y="1752"/>
              <a:ext cx="1088" cy="17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fr-BE" sz="1200" u="none" cap="none" strike="noStrike">
                  <a:solidFill>
                    <a:schemeClr val="dk1"/>
                  </a:solidFill>
                  <a:latin typeface="Calibri"/>
                  <a:ea typeface="Calibri"/>
                  <a:cs typeface="Calibri"/>
                  <a:sym typeface="Calibri"/>
                </a:rPr>
                <a:t>RIGTH OUTER JOIN</a:t>
              </a:r>
              <a:endParaRPr b="0" i="0" sz="1400" u="none" cap="none" strike="noStrike">
                <a:solidFill>
                  <a:srgbClr val="000000"/>
                </a:solidFill>
                <a:latin typeface="Arial"/>
                <a:ea typeface="Arial"/>
                <a:cs typeface="Arial"/>
                <a:sym typeface="Arial"/>
              </a:endParaRPr>
            </a:p>
          </p:txBody>
        </p:sp>
      </p:grpSp>
      <p:grpSp>
        <p:nvGrpSpPr>
          <p:cNvPr id="2342" name="Google Shape;2342;p157"/>
          <p:cNvGrpSpPr/>
          <p:nvPr/>
        </p:nvGrpSpPr>
        <p:grpSpPr>
          <a:xfrm>
            <a:off x="3635896" y="1665283"/>
            <a:ext cx="1727200" cy="996950"/>
            <a:chOff x="2336" y="435"/>
            <a:chExt cx="1088" cy="628"/>
          </a:xfrm>
        </p:grpSpPr>
        <p:pic>
          <p:nvPicPr>
            <p:cNvPr descr="inner_join" id="2343" name="Google Shape;2343;p157"/>
            <p:cNvPicPr preferRelativeResize="0"/>
            <p:nvPr/>
          </p:nvPicPr>
          <p:blipFill rotWithShape="1">
            <a:blip r:embed="rId6">
              <a:alphaModFix/>
            </a:blip>
            <a:srcRect b="0" l="0" r="0" t="0"/>
            <a:stretch/>
          </p:blipFill>
          <p:spPr>
            <a:xfrm>
              <a:off x="2565" y="435"/>
              <a:ext cx="652" cy="409"/>
            </a:xfrm>
            <a:prstGeom prst="rect">
              <a:avLst/>
            </a:prstGeom>
            <a:noFill/>
            <a:ln>
              <a:noFill/>
            </a:ln>
          </p:spPr>
        </p:pic>
        <p:sp>
          <p:nvSpPr>
            <p:cNvPr id="2344" name="Google Shape;2344;p157"/>
            <p:cNvSpPr txBox="1"/>
            <p:nvPr/>
          </p:nvSpPr>
          <p:spPr>
            <a:xfrm>
              <a:off x="2336" y="890"/>
              <a:ext cx="1088" cy="17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fr-BE" sz="1200" u="none" cap="none" strike="noStrike">
                  <a:solidFill>
                    <a:schemeClr val="dk1"/>
                  </a:solidFill>
                  <a:latin typeface="Calibri"/>
                  <a:ea typeface="Calibri"/>
                  <a:cs typeface="Calibri"/>
                  <a:sym typeface="Calibri"/>
                </a:rPr>
                <a:t>INNER JOIN</a:t>
              </a:r>
              <a:endParaRPr b="0" i="0" sz="1400" u="none" cap="none" strike="noStrike">
                <a:solidFill>
                  <a:srgbClr val="000000"/>
                </a:solidFill>
                <a:latin typeface="Arial"/>
                <a:ea typeface="Arial"/>
                <a:cs typeface="Arial"/>
                <a:sym typeface="Arial"/>
              </a:endParaRPr>
            </a:p>
          </p:txBody>
        </p:sp>
      </p:grpSp>
      <p:grpSp>
        <p:nvGrpSpPr>
          <p:cNvPr id="2345" name="Google Shape;2345;p157"/>
          <p:cNvGrpSpPr/>
          <p:nvPr/>
        </p:nvGrpSpPr>
        <p:grpSpPr>
          <a:xfrm>
            <a:off x="1235596" y="4721229"/>
            <a:ext cx="1655763" cy="1382713"/>
            <a:chOff x="809" y="2420"/>
            <a:chExt cx="1043" cy="871"/>
          </a:xfrm>
        </p:grpSpPr>
        <p:pic>
          <p:nvPicPr>
            <p:cNvPr descr="except" id="2346" name="Google Shape;2346;p157"/>
            <p:cNvPicPr preferRelativeResize="0"/>
            <p:nvPr/>
          </p:nvPicPr>
          <p:blipFill rotWithShape="1">
            <a:blip r:embed="rId7">
              <a:alphaModFix/>
            </a:blip>
            <a:srcRect b="0" l="0" r="0" t="0"/>
            <a:stretch/>
          </p:blipFill>
          <p:spPr>
            <a:xfrm>
              <a:off x="1132" y="2420"/>
              <a:ext cx="410" cy="653"/>
            </a:xfrm>
            <a:prstGeom prst="rect">
              <a:avLst/>
            </a:prstGeom>
            <a:noFill/>
            <a:ln>
              <a:noFill/>
            </a:ln>
          </p:spPr>
        </p:pic>
        <p:sp>
          <p:nvSpPr>
            <p:cNvPr id="2347" name="Google Shape;2347;p157"/>
            <p:cNvSpPr txBox="1"/>
            <p:nvPr/>
          </p:nvSpPr>
          <p:spPr>
            <a:xfrm>
              <a:off x="809" y="3118"/>
              <a:ext cx="1043" cy="17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fr-BE" sz="1200" u="none" cap="none" strike="noStrike">
                  <a:solidFill>
                    <a:schemeClr val="dk1"/>
                  </a:solidFill>
                  <a:latin typeface="Calibri"/>
                  <a:ea typeface="Calibri"/>
                  <a:cs typeface="Calibri"/>
                  <a:sym typeface="Calibri"/>
                </a:rPr>
                <a:t>EXCEPT</a:t>
              </a:r>
              <a:endParaRPr b="0" i="0" sz="1400" u="none" cap="none" strike="noStrike">
                <a:solidFill>
                  <a:srgbClr val="000000"/>
                </a:solidFill>
                <a:latin typeface="Arial"/>
                <a:ea typeface="Arial"/>
                <a:cs typeface="Arial"/>
                <a:sym typeface="Arial"/>
              </a:endParaRPr>
            </a:p>
          </p:txBody>
        </p:sp>
      </p:grpSp>
      <p:grpSp>
        <p:nvGrpSpPr>
          <p:cNvPr id="2348" name="Google Shape;2348;p157"/>
          <p:cNvGrpSpPr/>
          <p:nvPr/>
        </p:nvGrpSpPr>
        <p:grpSpPr>
          <a:xfrm>
            <a:off x="3694634" y="4711704"/>
            <a:ext cx="1655762" cy="1397000"/>
            <a:chOff x="2344" y="2414"/>
            <a:chExt cx="1043" cy="880"/>
          </a:xfrm>
        </p:grpSpPr>
        <p:pic>
          <p:nvPicPr>
            <p:cNvPr descr="union_all" id="2349" name="Google Shape;2349;p157"/>
            <p:cNvPicPr preferRelativeResize="0"/>
            <p:nvPr/>
          </p:nvPicPr>
          <p:blipFill rotWithShape="1">
            <a:blip r:embed="rId8">
              <a:alphaModFix/>
            </a:blip>
            <a:srcRect b="0" l="0" r="0" t="0"/>
            <a:stretch/>
          </p:blipFill>
          <p:spPr>
            <a:xfrm>
              <a:off x="2675" y="2414"/>
              <a:ext cx="410" cy="653"/>
            </a:xfrm>
            <a:prstGeom prst="rect">
              <a:avLst/>
            </a:prstGeom>
            <a:noFill/>
            <a:ln>
              <a:noFill/>
            </a:ln>
          </p:spPr>
        </p:pic>
        <p:sp>
          <p:nvSpPr>
            <p:cNvPr id="2350" name="Google Shape;2350;p157"/>
            <p:cNvSpPr txBox="1"/>
            <p:nvPr/>
          </p:nvSpPr>
          <p:spPr>
            <a:xfrm>
              <a:off x="2344" y="3121"/>
              <a:ext cx="1043" cy="17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fr-BE" sz="1200" u="none" cap="none" strike="noStrike">
                  <a:solidFill>
                    <a:schemeClr val="dk1"/>
                  </a:solidFill>
                  <a:latin typeface="Calibri"/>
                  <a:ea typeface="Calibri"/>
                  <a:cs typeface="Calibri"/>
                  <a:sym typeface="Calibri"/>
                </a:rPr>
                <a:t>UNION</a:t>
              </a:r>
              <a:endParaRPr b="0" i="0" sz="1400" u="none" cap="none" strike="noStrike">
                <a:solidFill>
                  <a:srgbClr val="000000"/>
                </a:solidFill>
                <a:latin typeface="Arial"/>
                <a:ea typeface="Arial"/>
                <a:cs typeface="Arial"/>
                <a:sym typeface="Arial"/>
              </a:endParaRPr>
            </a:p>
          </p:txBody>
        </p:sp>
      </p:grpSp>
      <p:grpSp>
        <p:nvGrpSpPr>
          <p:cNvPr id="2351" name="Google Shape;2351;p157"/>
          <p:cNvGrpSpPr/>
          <p:nvPr/>
        </p:nvGrpSpPr>
        <p:grpSpPr>
          <a:xfrm>
            <a:off x="6153671" y="4711704"/>
            <a:ext cx="1655763" cy="1384300"/>
            <a:chOff x="3907" y="2414"/>
            <a:chExt cx="1043" cy="872"/>
          </a:xfrm>
        </p:grpSpPr>
        <p:pic>
          <p:nvPicPr>
            <p:cNvPr descr="intersect" id="2352" name="Google Shape;2352;p157"/>
            <p:cNvPicPr preferRelativeResize="0"/>
            <p:nvPr/>
          </p:nvPicPr>
          <p:blipFill rotWithShape="1">
            <a:blip r:embed="rId9">
              <a:alphaModFix/>
            </a:blip>
            <a:srcRect b="0" l="0" r="0" t="0"/>
            <a:stretch/>
          </p:blipFill>
          <p:spPr>
            <a:xfrm>
              <a:off x="4218" y="2414"/>
              <a:ext cx="410" cy="653"/>
            </a:xfrm>
            <a:prstGeom prst="rect">
              <a:avLst/>
            </a:prstGeom>
            <a:noFill/>
            <a:ln>
              <a:noFill/>
            </a:ln>
          </p:spPr>
        </p:pic>
        <p:sp>
          <p:nvSpPr>
            <p:cNvPr id="2353" name="Google Shape;2353;p157"/>
            <p:cNvSpPr txBox="1"/>
            <p:nvPr/>
          </p:nvSpPr>
          <p:spPr>
            <a:xfrm>
              <a:off x="3907" y="3113"/>
              <a:ext cx="1043" cy="17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fr-BE" sz="1200" u="none" cap="none" strike="noStrike">
                  <a:solidFill>
                    <a:schemeClr val="dk1"/>
                  </a:solidFill>
                  <a:latin typeface="Calibri"/>
                  <a:ea typeface="Calibri"/>
                  <a:cs typeface="Calibri"/>
                  <a:sym typeface="Calibri"/>
                </a:rPr>
                <a:t>INTERSECT</a:t>
              </a:r>
              <a:endParaRPr b="0" i="0" sz="1400" u="none" cap="none" strike="noStrike">
                <a:solidFill>
                  <a:srgbClr val="000000"/>
                </a:solidFill>
                <a:latin typeface="Arial"/>
                <a:ea typeface="Arial"/>
                <a:cs typeface="Arial"/>
                <a:sym typeface="Arial"/>
              </a:endParaRPr>
            </a:p>
          </p:txBody>
        </p:sp>
      </p:grpSp>
      <p:sp>
        <p:nvSpPr>
          <p:cNvPr id="2354" name="Google Shape;2354;p157"/>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8" name="Shape 2358"/>
        <p:cNvGrpSpPr/>
        <p:nvPr/>
      </p:nvGrpSpPr>
      <p:grpSpPr>
        <a:xfrm>
          <a:off x="0" y="0"/>
          <a:ext cx="0" cy="0"/>
          <a:chOff x="0" y="0"/>
          <a:chExt cx="0" cy="0"/>
        </a:xfrm>
      </p:grpSpPr>
      <p:sp>
        <p:nvSpPr>
          <p:cNvPr id="2359" name="Google Shape;2359;p1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360" name="Google Shape;2360;p1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361" name="Google Shape;2361;p158"/>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362" name="Google Shape;2362;p1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Auto-Evaluation</a:t>
            </a:r>
            <a:endParaRPr b="1" i="0" sz="4000" u="none" cap="none" strike="noStrike">
              <a:solidFill>
                <a:schemeClr val="dk1"/>
              </a:solidFill>
              <a:latin typeface="Calibri"/>
              <a:ea typeface="Calibri"/>
              <a:cs typeface="Calibri"/>
              <a:sym typeface="Calibri"/>
            </a:endParaRPr>
          </a:p>
        </p:txBody>
      </p:sp>
      <p:sp>
        <p:nvSpPr>
          <p:cNvPr id="2363" name="Google Shape;2363;p158"/>
          <p:cNvSpPr txBox="1"/>
          <p:nvPr/>
        </p:nvSpPr>
        <p:spPr>
          <a:xfrm>
            <a:off x="467544" y="1556792"/>
            <a:ext cx="8219256"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latin typeface="Calibri"/>
                <a:ea typeface="Calibri"/>
                <a:cs typeface="Calibri"/>
                <a:sym typeface="Calibri"/>
              </a:rPr>
              <a:t>N’oubliez pas de prendre le temps d’évaluer le niveau de maîtrise que vous estimez avoir acquis personnellement concernant les notions abordées dans ce module !</a:t>
            </a:r>
            <a:endParaRPr b="0" i="0" sz="1400" u="none" cap="none" strike="noStrike">
              <a:solidFill>
                <a:srgbClr val="000000"/>
              </a:solidFill>
              <a:latin typeface="Arial"/>
              <a:ea typeface="Arial"/>
              <a:cs typeface="Arial"/>
              <a:sym typeface="Arial"/>
            </a:endParaRPr>
          </a:p>
        </p:txBody>
      </p:sp>
      <p:sp>
        <p:nvSpPr>
          <p:cNvPr id="2364" name="Google Shape;2364;p158"/>
          <p:cNvSpPr/>
          <p:nvPr/>
        </p:nvSpPr>
        <p:spPr>
          <a:xfrm>
            <a:off x="478160" y="2830870"/>
            <a:ext cx="8172000" cy="2974394"/>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65" name="Google Shape;2365;p158"/>
          <p:cNvSpPr/>
          <p:nvPr/>
        </p:nvSpPr>
        <p:spPr>
          <a:xfrm>
            <a:off x="611560" y="2919859"/>
            <a:ext cx="7920880" cy="288540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Rappel de la signification des lettres dans les tableaux d’auto-évaluation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500"/>
              </a:spcBef>
              <a:spcAft>
                <a:spcPts val="0"/>
              </a:spcAft>
              <a:buClr>
                <a:schemeClr val="dk1"/>
              </a:buClr>
              <a:buSzPts val="1800"/>
              <a:buFont typeface="Arial"/>
              <a:buChar char="•"/>
            </a:pPr>
            <a:r>
              <a:rPr b="1" i="0" lang="fr-BE" sz="1800" u="none" cap="none" strike="noStrike">
                <a:solidFill>
                  <a:schemeClr val="dk1"/>
                </a:solidFill>
                <a:latin typeface="Calibri"/>
                <a:ea typeface="Calibri"/>
                <a:cs typeface="Calibri"/>
                <a:sym typeface="Calibri"/>
              </a:rPr>
              <a:t>Parfait (P) : </a:t>
            </a:r>
            <a:r>
              <a:rPr b="0" i="0" lang="fr-BE" sz="1600" u="none" cap="none" strike="noStrike">
                <a:solidFill>
                  <a:schemeClr val="dk1"/>
                </a:solidFill>
                <a:latin typeface="Calibri"/>
                <a:ea typeface="Calibri"/>
                <a:cs typeface="Calibri"/>
                <a:sym typeface="Calibri"/>
              </a:rPr>
              <a:t>vous avez parfaitement compris cette notion et vous vous sentez à votre aise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chemeClr val="dk1"/>
              </a:buClr>
              <a:buSzPts val="1800"/>
              <a:buFont typeface="Arial"/>
              <a:buChar char="•"/>
            </a:pPr>
            <a:r>
              <a:rPr b="1" i="0" lang="fr-BE" sz="1800" u="none" cap="none" strike="noStrike">
                <a:solidFill>
                  <a:schemeClr val="dk1"/>
                </a:solidFill>
                <a:latin typeface="Calibri"/>
                <a:ea typeface="Calibri"/>
                <a:cs typeface="Calibri"/>
                <a:sym typeface="Calibri"/>
              </a:rPr>
              <a:t>Satisfaisant (S) :</a:t>
            </a:r>
            <a:r>
              <a:rPr b="0" i="0" lang="fr-BE" sz="1800" u="none" cap="none" strike="noStrike">
                <a:solidFill>
                  <a:schemeClr val="dk1"/>
                </a:solidFill>
                <a:latin typeface="Calibri"/>
                <a:ea typeface="Calibri"/>
                <a:cs typeface="Calibri"/>
                <a:sym typeface="Calibri"/>
              </a:rPr>
              <a:t> </a:t>
            </a:r>
            <a:r>
              <a:rPr b="0" i="0" lang="fr-BE" sz="1600" u="none" cap="none" strike="noStrike">
                <a:solidFill>
                  <a:schemeClr val="dk1"/>
                </a:solidFill>
                <a:latin typeface="Calibri"/>
                <a:ea typeface="Calibri"/>
                <a:cs typeface="Calibri"/>
                <a:sym typeface="Calibri"/>
              </a:rPr>
              <a:t>vous avez compris de quoi il s’agit mais la pratique vous manque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chemeClr val="dk1"/>
              </a:buClr>
              <a:buSzPts val="1800"/>
              <a:buFont typeface="Arial"/>
              <a:buChar char="•"/>
            </a:pPr>
            <a:r>
              <a:rPr b="1" i="0" lang="fr-BE" sz="1800" u="none" cap="none" strike="noStrike">
                <a:solidFill>
                  <a:schemeClr val="dk1"/>
                </a:solidFill>
                <a:latin typeface="Calibri"/>
                <a:ea typeface="Calibri"/>
                <a:cs typeface="Calibri"/>
                <a:sym typeface="Calibri"/>
              </a:rPr>
              <a:t>Vague (V) :</a:t>
            </a:r>
            <a:r>
              <a:rPr b="0" i="0" lang="fr-BE" sz="1800" u="none" cap="none" strike="noStrike">
                <a:solidFill>
                  <a:schemeClr val="dk1"/>
                </a:solidFill>
                <a:latin typeface="Calibri"/>
                <a:ea typeface="Calibri"/>
                <a:cs typeface="Calibri"/>
                <a:sym typeface="Calibri"/>
              </a:rPr>
              <a:t> </a:t>
            </a:r>
            <a:r>
              <a:rPr b="0" i="0" lang="fr-BE" sz="1600" u="none" cap="none" strike="noStrike">
                <a:solidFill>
                  <a:schemeClr val="dk1"/>
                </a:solidFill>
                <a:latin typeface="Calibri"/>
                <a:ea typeface="Calibri"/>
                <a:cs typeface="Calibri"/>
                <a:sym typeface="Calibri"/>
              </a:rPr>
              <a:t>vous savez de quoi il s’agit, mais cela reste un peu vague dans votre esprit. Une explication supplémentaire du formateur ou une bonne révision de votre part s’impose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chemeClr val="dk1"/>
              </a:buClr>
              <a:buSzPts val="1800"/>
              <a:buFont typeface="Arial"/>
              <a:buChar char="•"/>
            </a:pPr>
            <a:r>
              <a:rPr b="1" i="0" lang="fr-BE" sz="1800" u="none" cap="none" strike="noStrike">
                <a:solidFill>
                  <a:schemeClr val="dk1"/>
                </a:solidFill>
                <a:latin typeface="Calibri"/>
                <a:ea typeface="Calibri"/>
                <a:cs typeface="Calibri"/>
                <a:sym typeface="Calibri"/>
              </a:rPr>
              <a:t>Insatisfaisant (I) :</a:t>
            </a:r>
            <a:r>
              <a:rPr b="0" i="0" lang="fr-BE" sz="1800" u="none" cap="none" strike="noStrike">
                <a:solidFill>
                  <a:schemeClr val="dk1"/>
                </a:solidFill>
                <a:latin typeface="Calibri"/>
                <a:ea typeface="Calibri"/>
                <a:cs typeface="Calibri"/>
                <a:sym typeface="Calibri"/>
              </a:rPr>
              <a:t> </a:t>
            </a:r>
            <a:r>
              <a:rPr b="0" i="0" lang="fr-BE" sz="1600" u="none" cap="none" strike="noStrike">
                <a:solidFill>
                  <a:schemeClr val="dk1"/>
                </a:solidFill>
                <a:latin typeface="Calibri"/>
                <a:ea typeface="Calibri"/>
                <a:cs typeface="Calibri"/>
                <a:sym typeface="Calibri"/>
              </a:rPr>
              <a:t>Vous n’avez pas du tout compris la notion abordée, il faut tout faire pour y remédier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9" name="Shape 2369"/>
        <p:cNvGrpSpPr/>
        <p:nvPr/>
      </p:nvGrpSpPr>
      <p:grpSpPr>
        <a:xfrm>
          <a:off x="0" y="0"/>
          <a:ext cx="0" cy="0"/>
          <a:chOff x="0" y="0"/>
          <a:chExt cx="0" cy="0"/>
        </a:xfrm>
      </p:grpSpPr>
      <p:graphicFrame>
        <p:nvGraphicFramePr>
          <p:cNvPr id="2370" name="Google Shape;2370;p159"/>
          <p:cNvGraphicFramePr/>
          <p:nvPr/>
        </p:nvGraphicFramePr>
        <p:xfrm>
          <a:off x="604787" y="2122656"/>
          <a:ext cx="3000000" cy="3000000"/>
        </p:xfrm>
        <a:graphic>
          <a:graphicData uri="http://schemas.openxmlformats.org/drawingml/2006/table">
            <a:tbl>
              <a:tblPr bandRow="1" firstRow="1">
                <a:noFill/>
                <a:tableStyleId>{7DA6CE6D-E62C-4898-81FA-905E92679291}</a:tableStyleId>
              </a:tblPr>
              <a:tblGrid>
                <a:gridCol w="6199450"/>
                <a:gridCol w="432050"/>
                <a:gridCol w="432050"/>
                <a:gridCol w="432050"/>
                <a:gridCol w="4320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b="1" lang="fr-BE" sz="1800" u="none" cap="none" strike="noStrike"/>
                        <a:t>Notions</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P</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S</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V</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I</a:t>
                      </a:r>
                      <a:endParaRPr b="1"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Différence entre jointures « horizontales » et « verticales »</a:t>
                      </a:r>
                      <a:endParaRPr b="1" i="1"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 CROSS JOIN »</a:t>
                      </a:r>
                      <a:endParaRPr b="1" i="1"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Equi-join (« INNER JOIN » entre plusieurs tables)</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 LEFT/RIGHT/FULL OUTER JOIN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600"/>
                        <a:buFont typeface="Calibri"/>
                        <a:buNone/>
                      </a:pPr>
                      <a:r>
                        <a:rPr b="0" i="0" lang="fr-BE" sz="1600" u="none" cap="none" strike="noStrike">
                          <a:solidFill>
                            <a:schemeClr val="dk1"/>
                          </a:solidFill>
                        </a:rPr>
                        <a:t>SELF-JOIN</a:t>
                      </a:r>
                      <a:endParaRPr b="1" i="1"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600"/>
                        <a:buFont typeface="Calibri"/>
                        <a:buNone/>
                      </a:pPr>
                      <a:r>
                        <a:rPr b="0" i="0" lang="fr-BE" sz="1600" u="none" cap="none" strike="noStrike">
                          <a:solidFill>
                            <a:schemeClr val="dk1"/>
                          </a:solidFill>
                        </a:rPr>
                        <a:t>Opérateurs « UNION », « INTERSECT », « EXCEPT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bl>
          </a:graphicData>
        </a:graphic>
      </p:graphicFrame>
      <p:sp>
        <p:nvSpPr>
          <p:cNvPr id="2371" name="Google Shape;2371;p1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372" name="Google Shape;2372;p1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373" name="Google Shape;2373;p159"/>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374" name="Google Shape;2374;p159"/>
          <p:cNvSpPr txBox="1"/>
          <p:nvPr/>
        </p:nvSpPr>
        <p:spPr>
          <a:xfrm>
            <a:off x="538360" y="1555200"/>
            <a:ext cx="2526846" cy="4770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fr-BE" sz="2500" u="none" cap="none" strike="noStrike">
                <a:solidFill>
                  <a:srgbClr val="467299"/>
                </a:solidFill>
                <a:latin typeface="Calibri"/>
                <a:ea typeface="Calibri"/>
                <a:cs typeface="Calibri"/>
                <a:sym typeface="Calibri"/>
              </a:rPr>
              <a:t>Notions à évaluer</a:t>
            </a:r>
            <a:endParaRPr b="1" i="0" sz="2500" u="none" cap="none" strike="noStrike">
              <a:solidFill>
                <a:srgbClr val="467299"/>
              </a:solidFill>
              <a:latin typeface="Calibri"/>
              <a:ea typeface="Calibri"/>
              <a:cs typeface="Calibri"/>
              <a:sym typeface="Calibri"/>
            </a:endParaRPr>
          </a:p>
        </p:txBody>
      </p:sp>
      <p:sp>
        <p:nvSpPr>
          <p:cNvPr id="2375" name="Google Shape;2375;p1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Auto-Evaluation</a:t>
            </a:r>
            <a:endParaRPr b="0" i="0" sz="40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De l’analyse au relationnel</a:t>
            </a:r>
            <a:endParaRPr b="0" i="0" sz="4000" u="none" cap="none" strike="noStrike">
              <a:solidFill>
                <a:schemeClr val="dk1"/>
              </a:solidFill>
              <a:latin typeface="Calibri"/>
              <a:ea typeface="Calibri"/>
              <a:cs typeface="Calibri"/>
              <a:sym typeface="Calibri"/>
            </a:endParaRPr>
          </a:p>
        </p:txBody>
      </p:sp>
      <p:sp>
        <p:nvSpPr>
          <p:cNvPr id="233" name="Google Shape;233;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34" name="Google Shape;234;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35" name="Google Shape;235;p16"/>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1 : Introduction</a:t>
            </a:r>
            <a:endParaRPr b="0" i="0" sz="1200" u="none" cap="none" strike="noStrike">
              <a:solidFill>
                <a:srgbClr val="888888"/>
              </a:solidFill>
              <a:latin typeface="Calibri"/>
              <a:ea typeface="Calibri"/>
              <a:cs typeface="Calibri"/>
              <a:sym typeface="Calibri"/>
            </a:endParaRPr>
          </a:p>
        </p:txBody>
      </p:sp>
      <p:sp>
        <p:nvSpPr>
          <p:cNvPr id="236" name="Google Shape;236;p16"/>
          <p:cNvSpPr txBox="1"/>
          <p:nvPr/>
        </p:nvSpPr>
        <p:spPr>
          <a:xfrm>
            <a:off x="539552" y="1556792"/>
            <a:ext cx="8049600" cy="1200329"/>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Le schéma entités-associations (EA) </a:t>
            </a:r>
            <a:r>
              <a:rPr b="0" i="0" lang="fr-BE" sz="1800" u="none" cap="none" strike="noStrike">
                <a:solidFill>
                  <a:schemeClr val="dk1"/>
                </a:solidFill>
                <a:latin typeface="Calibri"/>
                <a:ea typeface="Calibri"/>
                <a:cs typeface="Calibri"/>
                <a:sym typeface="Calibri"/>
              </a:rPr>
              <a:t>modélise simplement chaque acteur (</a:t>
            </a:r>
            <a:r>
              <a:rPr b="1" i="0" lang="fr-BE" sz="1800" u="none" cap="none" strike="noStrike">
                <a:solidFill>
                  <a:schemeClr val="dk1"/>
                </a:solidFill>
                <a:latin typeface="Calibri"/>
                <a:ea typeface="Calibri"/>
                <a:cs typeface="Calibri"/>
                <a:sym typeface="Calibri"/>
              </a:rPr>
              <a:t>entité</a:t>
            </a:r>
            <a:r>
              <a:rPr b="0" i="0"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d’un système donné, en spécifiant chacun de leurs attributs qu’il est nécessaire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d’enregistrer. Il indique </a:t>
            </a:r>
            <a:r>
              <a:rPr b="1" i="0" lang="fr-BE" sz="1800" u="none" cap="none" strike="noStrike">
                <a:solidFill>
                  <a:schemeClr val="dk1"/>
                </a:solidFill>
                <a:latin typeface="Calibri"/>
                <a:ea typeface="Calibri"/>
                <a:cs typeface="Calibri"/>
                <a:sym typeface="Calibri"/>
              </a:rPr>
              <a:t>également la façon dont les acteurs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interagissent</a:t>
            </a:r>
            <a:r>
              <a:rPr b="0" i="0" lang="fr-BE" sz="1800" u="none" cap="none" strike="noStrike">
                <a:solidFill>
                  <a:schemeClr val="dk1"/>
                </a:solidFill>
                <a:latin typeface="Calibri"/>
                <a:ea typeface="Calibri"/>
                <a:cs typeface="Calibri"/>
                <a:sym typeface="Calibri"/>
              </a:rPr>
              <a:t> les uns avec les autres</a:t>
            </a:r>
            <a:endParaRPr b="0" i="0" sz="1400" u="none" cap="none" strike="noStrike">
              <a:solidFill>
                <a:srgbClr val="000000"/>
              </a:solidFill>
              <a:latin typeface="Arial"/>
              <a:ea typeface="Arial"/>
              <a:cs typeface="Arial"/>
              <a:sym typeface="Arial"/>
            </a:endParaRPr>
          </a:p>
        </p:txBody>
      </p:sp>
      <p:pic>
        <p:nvPicPr>
          <p:cNvPr id="237" name="Google Shape;237;p16"/>
          <p:cNvPicPr preferRelativeResize="0"/>
          <p:nvPr/>
        </p:nvPicPr>
        <p:blipFill rotWithShape="1">
          <a:blip r:embed="rId3">
            <a:alphaModFix/>
          </a:blip>
          <a:srcRect b="0" l="0" r="0" t="0"/>
          <a:stretch/>
        </p:blipFill>
        <p:spPr>
          <a:xfrm>
            <a:off x="1907704" y="3564361"/>
            <a:ext cx="1249281" cy="1808207"/>
          </a:xfrm>
          <a:prstGeom prst="rect">
            <a:avLst/>
          </a:prstGeom>
          <a:noFill/>
          <a:ln>
            <a:noFill/>
          </a:ln>
        </p:spPr>
      </p:pic>
      <p:pic>
        <p:nvPicPr>
          <p:cNvPr id="238" name="Google Shape;238;p16"/>
          <p:cNvPicPr preferRelativeResize="0"/>
          <p:nvPr/>
        </p:nvPicPr>
        <p:blipFill rotWithShape="1">
          <a:blip r:embed="rId4">
            <a:alphaModFix/>
          </a:blip>
          <a:srcRect b="0" l="0" r="0" t="0"/>
          <a:stretch/>
        </p:blipFill>
        <p:spPr>
          <a:xfrm>
            <a:off x="3156985" y="4187197"/>
            <a:ext cx="3903564" cy="1157918"/>
          </a:xfrm>
          <a:prstGeom prst="rect">
            <a:avLst/>
          </a:prstGeom>
          <a:noFill/>
          <a:ln>
            <a:noFill/>
          </a:ln>
        </p:spPr>
      </p:pic>
      <p:sp>
        <p:nvSpPr>
          <p:cNvPr id="239" name="Google Shape;239;p16"/>
          <p:cNvSpPr/>
          <p:nvPr/>
        </p:nvSpPr>
        <p:spPr>
          <a:xfrm>
            <a:off x="1919163" y="3573151"/>
            <a:ext cx="1237821" cy="1800065"/>
          </a:xfrm>
          <a:prstGeom prst="rect">
            <a:avLst/>
          </a:prstGeom>
          <a:noFill/>
          <a:ln cap="flat" cmpd="sng" w="57150">
            <a:solidFill>
              <a:srgbClr val="467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0" name="Google Shape;240;p16"/>
          <p:cNvSpPr txBox="1"/>
          <p:nvPr/>
        </p:nvSpPr>
        <p:spPr>
          <a:xfrm>
            <a:off x="2699792" y="5661248"/>
            <a:ext cx="3791872"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fr-BE" sz="1200" u="none" cap="none" strike="noStrike">
                <a:solidFill>
                  <a:srgbClr val="467299"/>
                </a:solidFill>
                <a:latin typeface="Calibri"/>
                <a:ea typeface="Calibri"/>
                <a:cs typeface="Calibri"/>
                <a:sym typeface="Calibri"/>
              </a:rPr>
              <a:t>Classes d’entités</a:t>
            </a:r>
            <a:r>
              <a:rPr b="0" i="0" lang="fr-BE" sz="1200" u="none" cap="none" strike="noStrike">
                <a:solidFill>
                  <a:srgbClr val="467299"/>
                </a:solidFill>
                <a:latin typeface="Calibri"/>
                <a:ea typeface="Calibri"/>
                <a:cs typeface="Calibri"/>
                <a:sym typeface="Calibri"/>
              </a:rPr>
              <a:t> reprenant les </a:t>
            </a:r>
            <a:r>
              <a:rPr b="1" i="0" lang="fr-BE" sz="1200" u="none" cap="none" strike="noStrike">
                <a:solidFill>
                  <a:srgbClr val="467299"/>
                </a:solidFill>
                <a:latin typeface="Calibri"/>
                <a:ea typeface="Calibri"/>
                <a:cs typeface="Calibri"/>
                <a:sym typeface="Calibri"/>
              </a:rPr>
              <a:t>attributs</a:t>
            </a:r>
            <a:r>
              <a:rPr b="0" i="0" lang="fr-BE" sz="1200" u="none" cap="none" strike="noStrike">
                <a:solidFill>
                  <a:srgbClr val="467299"/>
                </a:solidFill>
                <a:latin typeface="Calibri"/>
                <a:ea typeface="Calibri"/>
                <a:cs typeface="Calibri"/>
                <a:sym typeface="Calibri"/>
              </a:rPr>
              <a:t> (caractéristiques)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fr-BE" sz="1200" u="none" cap="none" strike="noStrike">
                <a:solidFill>
                  <a:srgbClr val="467299"/>
                </a:solidFill>
                <a:latin typeface="Calibri"/>
                <a:ea typeface="Calibri"/>
                <a:cs typeface="Calibri"/>
                <a:sym typeface="Calibri"/>
              </a:rPr>
              <a:t>de chacune des </a:t>
            </a:r>
            <a:r>
              <a:rPr b="1" i="0" lang="fr-BE" sz="1200" u="none" cap="none" strike="noStrike">
                <a:solidFill>
                  <a:srgbClr val="467299"/>
                </a:solidFill>
                <a:latin typeface="Calibri"/>
                <a:ea typeface="Calibri"/>
                <a:cs typeface="Calibri"/>
                <a:sym typeface="Calibri"/>
              </a:rPr>
              <a:t>entités</a:t>
            </a:r>
            <a:r>
              <a:rPr b="0" i="0" lang="fr-BE" sz="1200" u="none" cap="none" strike="noStrike">
                <a:solidFill>
                  <a:srgbClr val="467299"/>
                </a:solidFill>
                <a:latin typeface="Calibri"/>
                <a:ea typeface="Calibri"/>
                <a:cs typeface="Calibri"/>
                <a:sym typeface="Calibri"/>
              </a:rPr>
              <a:t> (acteurs) du système modélisé</a:t>
            </a:r>
            <a:endParaRPr b="0" i="0" sz="1200" u="none" cap="none" strike="noStrike">
              <a:solidFill>
                <a:srgbClr val="467299"/>
              </a:solidFill>
              <a:latin typeface="Calibri"/>
              <a:ea typeface="Calibri"/>
              <a:cs typeface="Calibri"/>
              <a:sym typeface="Calibri"/>
            </a:endParaRPr>
          </a:p>
        </p:txBody>
      </p:sp>
      <p:sp>
        <p:nvSpPr>
          <p:cNvPr id="241" name="Google Shape;241;p16"/>
          <p:cNvSpPr/>
          <p:nvPr/>
        </p:nvSpPr>
        <p:spPr>
          <a:xfrm>
            <a:off x="5940153" y="4187198"/>
            <a:ext cx="1127044" cy="1158188"/>
          </a:xfrm>
          <a:prstGeom prst="rect">
            <a:avLst/>
          </a:prstGeom>
          <a:noFill/>
          <a:ln cap="flat" cmpd="sng" w="57150">
            <a:solidFill>
              <a:srgbClr val="467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2" name="Google Shape;242;p16"/>
          <p:cNvSpPr/>
          <p:nvPr/>
        </p:nvSpPr>
        <p:spPr>
          <a:xfrm rot="5400000">
            <a:off x="4443363" y="3434365"/>
            <a:ext cx="233841" cy="4055880"/>
          </a:xfrm>
          <a:prstGeom prst="rightBrace">
            <a:avLst>
              <a:gd fmla="val 8333" name="adj1"/>
              <a:gd fmla="val 49351" name="adj2"/>
            </a:avLst>
          </a:prstGeom>
          <a:noFill/>
          <a:ln cap="flat" cmpd="sng" w="31750">
            <a:solidFill>
              <a:srgbClr val="467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243" name="Google Shape;243;p16"/>
          <p:cNvCxnSpPr/>
          <p:nvPr/>
        </p:nvCxnSpPr>
        <p:spPr>
          <a:xfrm rot="10800000">
            <a:off x="4499992" y="4077072"/>
            <a:ext cx="0" cy="288032"/>
          </a:xfrm>
          <a:prstGeom prst="straightConnector1">
            <a:avLst/>
          </a:prstGeom>
          <a:noFill/>
          <a:ln cap="flat" cmpd="sng" w="25400">
            <a:solidFill>
              <a:srgbClr val="00B050"/>
            </a:solidFill>
            <a:prstDash val="solid"/>
            <a:round/>
            <a:headEnd len="sm" w="sm" type="none"/>
            <a:tailEnd len="med" w="med" type="stealth"/>
          </a:ln>
        </p:spPr>
      </p:cxnSp>
      <p:sp>
        <p:nvSpPr>
          <p:cNvPr id="244" name="Google Shape;244;p16"/>
          <p:cNvSpPr txBox="1"/>
          <p:nvPr/>
        </p:nvSpPr>
        <p:spPr>
          <a:xfrm>
            <a:off x="3491880" y="3425861"/>
            <a:ext cx="1515671"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fr-BE" sz="1200" u="none" cap="none" strike="noStrike">
                <a:solidFill>
                  <a:srgbClr val="00B050"/>
                </a:solidFill>
                <a:latin typeface="Calibri"/>
                <a:ea typeface="Calibri"/>
                <a:cs typeface="Calibri"/>
                <a:sym typeface="Calibri"/>
              </a:rPr>
              <a:t>Mot-clé caractérisant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fr-BE" sz="1200" u="none" cap="none" strike="noStrike">
                <a:solidFill>
                  <a:srgbClr val="00B050"/>
                </a:solidFill>
                <a:latin typeface="Calibri"/>
                <a:ea typeface="Calibri"/>
                <a:cs typeface="Calibri"/>
                <a:sym typeface="Calibri"/>
              </a:rPr>
              <a:t>l’</a:t>
            </a:r>
            <a:r>
              <a:rPr b="1" i="0" lang="fr-BE" sz="1200" u="none" cap="none" strike="noStrike">
                <a:solidFill>
                  <a:srgbClr val="00B050"/>
                </a:solidFill>
                <a:latin typeface="Calibri"/>
                <a:ea typeface="Calibri"/>
                <a:cs typeface="Calibri"/>
                <a:sym typeface="Calibri"/>
              </a:rPr>
              <a:t>association</a:t>
            </a:r>
            <a:r>
              <a:rPr b="0" i="0" lang="fr-BE" sz="1200" u="none" cap="none" strike="noStrike">
                <a:solidFill>
                  <a:srgbClr val="00B050"/>
                </a:solidFill>
                <a:latin typeface="Calibri"/>
                <a:ea typeface="Calibri"/>
                <a:cs typeface="Calibri"/>
                <a:sym typeface="Calibri"/>
              </a:rPr>
              <a:t> entre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fr-BE" sz="1200" u="none" cap="none" strike="noStrike">
                <a:solidFill>
                  <a:srgbClr val="00B050"/>
                </a:solidFill>
                <a:latin typeface="Calibri"/>
                <a:ea typeface="Calibri"/>
                <a:cs typeface="Calibri"/>
                <a:sym typeface="Calibri"/>
              </a:rPr>
              <a:t>les classes d’entités</a:t>
            </a:r>
            <a:endParaRPr b="0" i="0" sz="1200" u="none" cap="none" strike="noStrike">
              <a:solidFill>
                <a:srgbClr val="00B050"/>
              </a:solidFill>
              <a:latin typeface="Calibri"/>
              <a:ea typeface="Calibri"/>
              <a:cs typeface="Calibri"/>
              <a:sym typeface="Calibri"/>
            </a:endParaRPr>
          </a:p>
        </p:txBody>
      </p:sp>
      <p:cxnSp>
        <p:nvCxnSpPr>
          <p:cNvPr id="245" name="Google Shape;245;p16"/>
          <p:cNvCxnSpPr/>
          <p:nvPr/>
        </p:nvCxnSpPr>
        <p:spPr>
          <a:xfrm>
            <a:off x="5364088" y="3564361"/>
            <a:ext cx="792088" cy="0"/>
          </a:xfrm>
          <a:prstGeom prst="straightConnector1">
            <a:avLst/>
          </a:prstGeom>
          <a:noFill/>
          <a:ln cap="flat" cmpd="sng" w="19050">
            <a:solidFill>
              <a:srgbClr val="C00000"/>
            </a:solidFill>
            <a:prstDash val="solid"/>
            <a:round/>
            <a:headEnd len="sm" w="sm" type="none"/>
            <a:tailEnd len="med" w="med" type="stealth"/>
          </a:ln>
        </p:spPr>
      </p:cxnSp>
      <p:cxnSp>
        <p:nvCxnSpPr>
          <p:cNvPr id="246" name="Google Shape;246;p16"/>
          <p:cNvCxnSpPr/>
          <p:nvPr/>
        </p:nvCxnSpPr>
        <p:spPr>
          <a:xfrm rot="10800000">
            <a:off x="5364088" y="3564361"/>
            <a:ext cx="0" cy="1016767"/>
          </a:xfrm>
          <a:prstGeom prst="straightConnector1">
            <a:avLst/>
          </a:prstGeom>
          <a:noFill/>
          <a:ln cap="flat" cmpd="sng" w="19050">
            <a:solidFill>
              <a:srgbClr val="C00000"/>
            </a:solidFill>
            <a:prstDash val="solid"/>
            <a:round/>
            <a:headEnd len="sm" w="sm" type="none"/>
            <a:tailEnd len="sm" w="sm" type="none"/>
          </a:ln>
        </p:spPr>
      </p:cxnSp>
      <p:sp>
        <p:nvSpPr>
          <p:cNvPr id="247" name="Google Shape;247;p16"/>
          <p:cNvSpPr txBox="1"/>
          <p:nvPr/>
        </p:nvSpPr>
        <p:spPr>
          <a:xfrm>
            <a:off x="6156176" y="3212976"/>
            <a:ext cx="1980670"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fr-BE" sz="1200" u="none" cap="none" strike="noStrike">
                <a:solidFill>
                  <a:srgbClr val="C00000"/>
                </a:solidFill>
                <a:latin typeface="Calibri"/>
                <a:ea typeface="Calibri"/>
                <a:cs typeface="Calibri"/>
                <a:sym typeface="Calibri"/>
              </a:rPr>
              <a:t>Cardinalité</a:t>
            </a:r>
            <a:r>
              <a:rPr b="0" i="0" lang="fr-BE" sz="1200" u="none" cap="none" strike="noStrike">
                <a:solidFill>
                  <a:srgbClr val="C00000"/>
                </a:solidFill>
                <a:latin typeface="Calibri"/>
                <a:ea typeface="Calibri"/>
                <a:cs typeface="Calibri"/>
                <a:sym typeface="Calibri"/>
              </a:rPr>
              <a:t> représentant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fr-BE" sz="1200" u="none" cap="none" strike="noStrike">
                <a:solidFill>
                  <a:srgbClr val="C00000"/>
                </a:solidFill>
                <a:latin typeface="Calibri"/>
                <a:ea typeface="Calibri"/>
                <a:cs typeface="Calibri"/>
                <a:sym typeface="Calibri"/>
              </a:rPr>
              <a:t>l’interaction entre les entités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fr-BE" sz="1200" u="none" cap="none" strike="noStrike">
                <a:solidFill>
                  <a:srgbClr val="C00000"/>
                </a:solidFill>
                <a:latin typeface="Calibri"/>
                <a:ea typeface="Calibri"/>
                <a:cs typeface="Calibri"/>
                <a:sym typeface="Calibri"/>
              </a:rPr>
              <a:t>de chaque classe d’entité</a:t>
            </a:r>
            <a:endParaRPr b="0" i="0" sz="1200" u="none" cap="none" strike="noStrike">
              <a:solidFill>
                <a:srgbClr val="C00000"/>
              </a:solidFill>
              <a:latin typeface="Calibri"/>
              <a:ea typeface="Calibri"/>
              <a:cs typeface="Calibri"/>
              <a:sym typeface="Calibri"/>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9" name="Shape 2379"/>
        <p:cNvGrpSpPr/>
        <p:nvPr/>
      </p:nvGrpSpPr>
      <p:grpSpPr>
        <a:xfrm>
          <a:off x="0" y="0"/>
          <a:ext cx="0" cy="0"/>
          <a:chOff x="0" y="0"/>
          <a:chExt cx="0" cy="0"/>
        </a:xfrm>
      </p:grpSpPr>
      <p:sp>
        <p:nvSpPr>
          <p:cNvPr id="2380" name="Google Shape;2380;p1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Sous-Requêtes</a:t>
            </a:r>
            <a:endParaRPr b="1" i="0" sz="4000" u="none" cap="none" strike="noStrike">
              <a:solidFill>
                <a:schemeClr val="dk1"/>
              </a:solidFill>
              <a:latin typeface="Calibri"/>
              <a:ea typeface="Calibri"/>
              <a:cs typeface="Calibri"/>
              <a:sym typeface="Calibri"/>
            </a:endParaRPr>
          </a:p>
        </p:txBody>
      </p:sp>
      <p:sp>
        <p:nvSpPr>
          <p:cNvPr id="2381" name="Google Shape;2381;p1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382" name="Google Shape;2382;p1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383" name="Google Shape;2383;p160"/>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384" name="Google Shape;2384;p160"/>
          <p:cNvSpPr txBox="1"/>
          <p:nvPr/>
        </p:nvSpPr>
        <p:spPr>
          <a:xfrm>
            <a:off x="467544" y="1528916"/>
            <a:ext cx="8172000" cy="1107996"/>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385" name="Google Shape;2385;p160"/>
          <p:cNvSpPr txBox="1"/>
          <p:nvPr/>
        </p:nvSpPr>
        <p:spPr>
          <a:xfrm>
            <a:off x="888976" y="1613991"/>
            <a:ext cx="6198363"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SELECT </a:t>
            </a:r>
            <a:r>
              <a:rPr b="0" i="1"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FROM </a:t>
            </a:r>
            <a:r>
              <a:rPr b="0" i="1"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WHERE</a:t>
            </a:r>
            <a:r>
              <a:rPr b="1" i="1"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(SELECT … FROM … WHERE … GROUP BY … ORDER BY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GROUP BY </a:t>
            </a:r>
            <a:r>
              <a:rPr b="0" i="1"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ORDER BY</a:t>
            </a:r>
            <a:r>
              <a:rPr b="0" i="1" lang="fr-BE"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2386" name="Google Shape;2386;p160"/>
          <p:cNvSpPr txBox="1"/>
          <p:nvPr/>
        </p:nvSpPr>
        <p:spPr>
          <a:xfrm>
            <a:off x="467544" y="3113092"/>
            <a:ext cx="8172000" cy="1107996"/>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387" name="Google Shape;2387;p160"/>
          <p:cNvSpPr txBox="1"/>
          <p:nvPr/>
        </p:nvSpPr>
        <p:spPr>
          <a:xfrm>
            <a:off x="888976" y="3198167"/>
            <a:ext cx="6650410"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SELECT </a:t>
            </a:r>
            <a:r>
              <a:rPr b="0" i="1"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FROM </a:t>
            </a:r>
            <a:r>
              <a:rPr b="0" i="1" lang="fr-BE" sz="1800" u="none" cap="none" strike="noStrike">
                <a:solidFill>
                  <a:schemeClr val="dk1"/>
                </a:solidFill>
                <a:latin typeface="Calibri"/>
                <a:ea typeface="Calibri"/>
                <a:cs typeface="Calibri"/>
                <a:sym typeface="Calibri"/>
              </a:rPr>
              <a:t>(SELECT … FROM … WHERE … GROUP BY … ORDER BY …)</a:t>
            </a:r>
            <a:r>
              <a:rPr b="1" i="0" lang="fr-BE" sz="1800" u="none" cap="none" strike="noStrike">
                <a:solidFill>
                  <a:schemeClr val="dk1"/>
                </a:solidFill>
                <a:latin typeface="Calibri"/>
                <a:ea typeface="Calibri"/>
                <a:cs typeface="Calibri"/>
                <a:sym typeface="Calibri"/>
              </a:rPr>
              <a:t> AS </a:t>
            </a:r>
            <a:r>
              <a:rPr b="0" i="1" lang="fr-BE" sz="1800" u="none" cap="none" strike="noStrike">
                <a:solidFill>
                  <a:schemeClr val="dk1"/>
                </a:solidFill>
                <a:latin typeface="Calibri"/>
                <a:ea typeface="Calibri"/>
                <a:cs typeface="Calibri"/>
                <a:sym typeface="Calibri"/>
              </a:rPr>
              <a:t>T1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WHERE </a:t>
            </a:r>
            <a:r>
              <a:rPr b="0" i="1"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GROUP BY </a:t>
            </a:r>
            <a:r>
              <a:rPr b="0" i="1"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ORDER BY</a:t>
            </a:r>
            <a:r>
              <a:rPr b="0" i="1" lang="fr-BE"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2388" name="Google Shape;2388;p160"/>
          <p:cNvSpPr txBox="1"/>
          <p:nvPr/>
        </p:nvSpPr>
        <p:spPr>
          <a:xfrm>
            <a:off x="467544" y="4725144"/>
            <a:ext cx="8172000" cy="1107996"/>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389" name="Google Shape;2389;p160"/>
          <p:cNvSpPr txBox="1"/>
          <p:nvPr/>
        </p:nvSpPr>
        <p:spPr>
          <a:xfrm>
            <a:off x="888976" y="4810219"/>
            <a:ext cx="7494039"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SELECT </a:t>
            </a:r>
            <a:r>
              <a:rPr b="0" i="1"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FROM </a:t>
            </a:r>
            <a:r>
              <a:rPr b="0" i="1"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WHERE</a:t>
            </a:r>
            <a:r>
              <a:rPr b="0" i="1" lang="fr-BE"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GROUP BY </a:t>
            </a:r>
            <a:r>
              <a:rPr b="0" i="1"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HAVING</a:t>
            </a:r>
            <a:r>
              <a:rPr b="1" i="1"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(SELECT … FROM … WHERE … GROUP BY … ORDER BY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GROUP BY </a:t>
            </a:r>
            <a:r>
              <a:rPr b="0" i="1"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ORDER BY</a:t>
            </a:r>
            <a:r>
              <a:rPr b="0" i="1" lang="fr-BE"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3" name="Shape 2393"/>
        <p:cNvGrpSpPr/>
        <p:nvPr/>
      </p:nvGrpSpPr>
      <p:grpSpPr>
        <a:xfrm>
          <a:off x="0" y="0"/>
          <a:ext cx="0" cy="0"/>
          <a:chOff x="0" y="0"/>
          <a:chExt cx="0" cy="0"/>
        </a:xfrm>
      </p:grpSpPr>
      <p:sp>
        <p:nvSpPr>
          <p:cNvPr id="2394" name="Google Shape;2394;p1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Sous-Requêtes</a:t>
            </a:r>
            <a:endParaRPr b="0" i="0" sz="4000" u="none" cap="none" strike="noStrike">
              <a:solidFill>
                <a:schemeClr val="dk1"/>
              </a:solidFill>
              <a:latin typeface="Calibri"/>
              <a:ea typeface="Calibri"/>
              <a:cs typeface="Calibri"/>
              <a:sym typeface="Calibri"/>
            </a:endParaRPr>
          </a:p>
        </p:txBody>
      </p:sp>
      <p:sp>
        <p:nvSpPr>
          <p:cNvPr id="2395" name="Google Shape;2395;p1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396" name="Google Shape;2396;p1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397" name="Google Shape;2397;p161"/>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398" name="Google Shape;2398;p161"/>
          <p:cNvSpPr txBox="1"/>
          <p:nvPr/>
        </p:nvSpPr>
        <p:spPr>
          <a:xfrm>
            <a:off x="457200" y="1556792"/>
            <a:ext cx="8229600" cy="396044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Une </a:t>
            </a:r>
            <a:r>
              <a:rPr b="1" i="1" lang="fr-BE" sz="1600" u="none" cap="none" strike="noStrike">
                <a:solidFill>
                  <a:schemeClr val="dk1"/>
                </a:solidFill>
                <a:latin typeface="Calibri"/>
                <a:ea typeface="Calibri"/>
                <a:cs typeface="Calibri"/>
                <a:sym typeface="Calibri"/>
              </a:rPr>
              <a:t>« sous-requête » </a:t>
            </a:r>
            <a:r>
              <a:rPr b="0" i="0" lang="fr-BE" sz="1600" u="none" cap="none" strike="noStrike">
                <a:solidFill>
                  <a:schemeClr val="dk1"/>
                </a:solidFill>
                <a:latin typeface="Calibri"/>
                <a:ea typeface="Calibri"/>
                <a:cs typeface="Calibri"/>
                <a:sym typeface="Calibri"/>
              </a:rPr>
              <a:t>est une </a:t>
            </a:r>
            <a:r>
              <a:rPr b="1" i="1" lang="fr-BE" sz="1600" u="none" cap="none" strike="noStrike">
                <a:solidFill>
                  <a:schemeClr val="dk1"/>
                </a:solidFill>
                <a:latin typeface="Calibri"/>
                <a:ea typeface="Calibri"/>
                <a:cs typeface="Calibri"/>
                <a:sym typeface="Calibri"/>
              </a:rPr>
              <a:t>requête évaluée à l’intérieur d’une autre </a:t>
            </a:r>
            <a:r>
              <a:rPr b="0" i="0" lang="fr-BE" sz="1600" u="none" cap="none" strike="noStrike">
                <a:solidFill>
                  <a:schemeClr val="dk1"/>
                </a:solidFill>
                <a:latin typeface="Calibri"/>
                <a:ea typeface="Calibri"/>
                <a:cs typeface="Calibri"/>
                <a:sym typeface="Calibri"/>
              </a:rPr>
              <a:t>requête et dont le résultat influence le résultat de la requête principale</a:t>
            </a:r>
            <a:endParaRPr b="0" i="0" sz="1400" u="none" cap="none" strike="noStrike">
              <a:solidFill>
                <a:srgbClr val="000000"/>
              </a:solidFill>
              <a:latin typeface="Arial"/>
              <a:ea typeface="Arial"/>
              <a:cs typeface="Arial"/>
              <a:sym typeface="Arial"/>
            </a:endParaRPr>
          </a:p>
          <a:p>
            <a:pPr indent="-254000" lvl="0" marL="34290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254000" lvl="0" marL="34290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Une sous-requête est </a:t>
            </a:r>
            <a:r>
              <a:rPr b="1" i="1" lang="fr-BE" sz="1600" u="none" cap="none" strike="noStrike">
                <a:solidFill>
                  <a:schemeClr val="dk1"/>
                </a:solidFill>
                <a:latin typeface="Calibri"/>
                <a:ea typeface="Calibri"/>
                <a:cs typeface="Calibri"/>
                <a:sym typeface="Calibri"/>
              </a:rPr>
              <a:t>toujours placée entre parenthèses</a:t>
            </a:r>
            <a:endParaRPr b="0" i="0" sz="1400" u="none" cap="none" strike="noStrike">
              <a:solidFill>
                <a:srgbClr val="000000"/>
              </a:solidFill>
              <a:latin typeface="Arial"/>
              <a:ea typeface="Arial"/>
              <a:cs typeface="Arial"/>
              <a:sym typeface="Arial"/>
            </a:endParaRPr>
          </a:p>
          <a:p>
            <a:pPr indent="-241300" lvl="0" marL="34290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241300" lvl="0" marL="34290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Il est possible d’utiliser une sous-requête </a:t>
            </a:r>
            <a:r>
              <a:rPr b="1" i="1" lang="fr-BE" sz="1600" u="none" cap="none" strike="noStrike">
                <a:solidFill>
                  <a:schemeClr val="dk1"/>
                </a:solidFill>
                <a:latin typeface="Calibri"/>
                <a:ea typeface="Calibri"/>
                <a:cs typeface="Calibri"/>
                <a:sym typeface="Calibri"/>
              </a:rPr>
              <a:t>dans la clause « FROM »</a:t>
            </a:r>
            <a:r>
              <a:rPr b="0" i="0" lang="fr-BE" sz="1600" u="none" cap="none" strike="noStrike">
                <a:solidFill>
                  <a:schemeClr val="dk1"/>
                </a:solidFill>
                <a:latin typeface="Calibri"/>
                <a:ea typeface="Calibri"/>
                <a:cs typeface="Calibri"/>
                <a:sym typeface="Calibri"/>
              </a:rPr>
              <a:t>, </a:t>
            </a:r>
            <a:r>
              <a:rPr b="1" i="1" lang="fr-BE" sz="1600" u="none" cap="none" strike="noStrike">
                <a:solidFill>
                  <a:schemeClr val="dk1"/>
                </a:solidFill>
                <a:latin typeface="Calibri"/>
                <a:ea typeface="Calibri"/>
                <a:cs typeface="Calibri"/>
                <a:sym typeface="Calibri"/>
              </a:rPr>
              <a:t>« WHERE »</a:t>
            </a:r>
            <a:r>
              <a:rPr b="0" i="0" lang="fr-BE" sz="1600" u="none" cap="none" strike="noStrike">
                <a:solidFill>
                  <a:schemeClr val="dk1"/>
                </a:solidFill>
                <a:latin typeface="Calibri"/>
                <a:ea typeface="Calibri"/>
                <a:cs typeface="Calibri"/>
                <a:sym typeface="Calibri"/>
              </a:rPr>
              <a:t> ou </a:t>
            </a:r>
            <a:r>
              <a:rPr b="1" i="1" lang="fr-BE" sz="1600" u="none" cap="none" strike="noStrike">
                <a:solidFill>
                  <a:schemeClr val="dk1"/>
                </a:solidFill>
                <a:latin typeface="Calibri"/>
                <a:ea typeface="Calibri"/>
                <a:cs typeface="Calibri"/>
                <a:sym typeface="Calibri"/>
              </a:rPr>
              <a:t>« HAVING »</a:t>
            </a:r>
            <a:endParaRPr b="0" i="0" sz="1400" u="none" cap="none" strike="noStrike">
              <a:solidFill>
                <a:srgbClr val="000000"/>
              </a:solidFill>
              <a:latin typeface="Arial"/>
              <a:ea typeface="Arial"/>
              <a:cs typeface="Arial"/>
              <a:sym typeface="Arial"/>
            </a:endParaRPr>
          </a:p>
          <a:p>
            <a:pPr indent="-241300" lvl="0" marL="34290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241300" lvl="0" marL="34290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Il est important de </a:t>
            </a:r>
            <a:r>
              <a:rPr b="1" i="1" lang="fr-BE" sz="1600" u="none" cap="none" strike="noStrike">
                <a:solidFill>
                  <a:schemeClr val="dk1"/>
                </a:solidFill>
                <a:latin typeface="Calibri"/>
                <a:ea typeface="Calibri"/>
                <a:cs typeface="Calibri"/>
                <a:sym typeface="Calibri"/>
              </a:rPr>
              <a:t>bien visualiser le résultat produit par la requête imbriquée </a:t>
            </a:r>
            <a:r>
              <a:rPr b="0" i="0" lang="fr-BE" sz="1600" u="none" cap="none" strike="noStrike">
                <a:solidFill>
                  <a:schemeClr val="dk1"/>
                </a:solidFill>
                <a:latin typeface="Calibri"/>
                <a:ea typeface="Calibri"/>
                <a:cs typeface="Calibri"/>
                <a:sym typeface="Calibri"/>
              </a:rPr>
              <a:t>afin de l’utiliser correctement dans la requête principale. Dans un premier, n’oublions pas qu’il est possible de n’exécuter qu’</a:t>
            </a:r>
            <a:r>
              <a:rPr b="1" i="1" lang="fr-BE" sz="1600" u="none" cap="none" strike="noStrike">
                <a:solidFill>
                  <a:schemeClr val="dk1"/>
                </a:solidFill>
                <a:latin typeface="Calibri"/>
                <a:ea typeface="Calibri"/>
                <a:cs typeface="Calibri"/>
                <a:sym typeface="Calibri"/>
              </a:rPr>
              <a:t>une partie du code en le surlignant</a:t>
            </a:r>
            <a:r>
              <a:rPr b="0" i="0" lang="fr-BE" sz="1600" u="none" cap="none" strike="noStrike">
                <a:solidFill>
                  <a:schemeClr val="dk1"/>
                </a:solidFill>
                <a:latin typeface="Calibri"/>
                <a:ea typeface="Calibri"/>
                <a:cs typeface="Calibri"/>
                <a:sym typeface="Calibri"/>
              </a:rPr>
              <a:t>, lorsqu’on travaille avec Microsoft SQL Server Management Studio</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2" name="Shape 2402"/>
        <p:cNvGrpSpPr/>
        <p:nvPr/>
      </p:nvGrpSpPr>
      <p:grpSpPr>
        <a:xfrm>
          <a:off x="0" y="0"/>
          <a:ext cx="0" cy="0"/>
          <a:chOff x="0" y="0"/>
          <a:chExt cx="0" cy="0"/>
        </a:xfrm>
      </p:grpSpPr>
      <p:sp>
        <p:nvSpPr>
          <p:cNvPr id="2403" name="Google Shape;2403;p1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Sous-Requêtes : </a:t>
            </a:r>
            <a:r>
              <a:rPr b="1" i="0" lang="fr-BE" sz="4000" u="none" cap="none" strike="noStrike">
                <a:solidFill>
                  <a:schemeClr val="dk1"/>
                </a:solidFill>
                <a:latin typeface="Calibri"/>
                <a:ea typeface="Calibri"/>
                <a:cs typeface="Calibri"/>
                <a:sym typeface="Calibri"/>
              </a:rPr>
              <a:t>WHERE et HAVING</a:t>
            </a:r>
            <a:endParaRPr b="1" i="0" sz="4000" u="none" cap="none" strike="noStrike">
              <a:solidFill>
                <a:schemeClr val="dk1"/>
              </a:solidFill>
              <a:latin typeface="Calibri"/>
              <a:ea typeface="Calibri"/>
              <a:cs typeface="Calibri"/>
              <a:sym typeface="Calibri"/>
            </a:endParaRPr>
          </a:p>
        </p:txBody>
      </p:sp>
      <p:sp>
        <p:nvSpPr>
          <p:cNvPr id="2404" name="Google Shape;2404;p1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405" name="Google Shape;2405;p1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406" name="Google Shape;2406;p162"/>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407" name="Google Shape;2407;p162"/>
          <p:cNvSpPr txBox="1"/>
          <p:nvPr/>
        </p:nvSpPr>
        <p:spPr>
          <a:xfrm>
            <a:off x="467544" y="4077072"/>
            <a:ext cx="8229600" cy="227927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Lors de l’utilisation de requêtes imbriquées dans les conditions posées par le </a:t>
            </a:r>
            <a:r>
              <a:rPr b="1" i="1" lang="fr-BE" sz="1600" u="none" cap="none" strike="noStrike">
                <a:solidFill>
                  <a:schemeClr val="dk1"/>
                </a:solidFill>
                <a:latin typeface="Calibri"/>
                <a:ea typeface="Calibri"/>
                <a:cs typeface="Calibri"/>
                <a:sym typeface="Calibri"/>
              </a:rPr>
              <a:t>« WHERE »</a:t>
            </a:r>
            <a:r>
              <a:rPr b="0" i="0" lang="fr-BE" sz="1600" u="none" cap="none" strike="noStrike">
                <a:solidFill>
                  <a:schemeClr val="dk1"/>
                </a:solidFill>
                <a:latin typeface="Calibri"/>
                <a:ea typeface="Calibri"/>
                <a:cs typeface="Calibri"/>
                <a:sym typeface="Calibri"/>
              </a:rPr>
              <a:t> ou le </a:t>
            </a:r>
            <a:r>
              <a:rPr b="1" i="1" lang="fr-BE" sz="1600" u="none" cap="none" strike="noStrike">
                <a:solidFill>
                  <a:schemeClr val="dk1"/>
                </a:solidFill>
                <a:latin typeface="Calibri"/>
                <a:ea typeface="Calibri"/>
                <a:cs typeface="Calibri"/>
                <a:sym typeface="Calibri"/>
              </a:rPr>
              <a:t>« HAVING »</a:t>
            </a:r>
            <a:r>
              <a:rPr b="0" i="0" lang="fr-BE" sz="1600" u="none" cap="none" strike="noStrike">
                <a:solidFill>
                  <a:schemeClr val="dk1"/>
                </a:solidFill>
                <a:latin typeface="Calibri"/>
                <a:ea typeface="Calibri"/>
                <a:cs typeface="Calibri"/>
                <a:sym typeface="Calibri"/>
              </a:rPr>
              <a:t>, il est indispensable que les données renvoyées soient </a:t>
            </a:r>
            <a:r>
              <a:rPr b="1" i="1" lang="fr-BE" sz="1600" u="none" cap="none" strike="noStrike">
                <a:solidFill>
                  <a:schemeClr val="dk1"/>
                </a:solidFill>
                <a:latin typeface="Calibri"/>
                <a:ea typeface="Calibri"/>
                <a:cs typeface="Calibri"/>
                <a:sym typeface="Calibri"/>
              </a:rPr>
              <a:t>cohérente avec l’expression</a:t>
            </a:r>
            <a:r>
              <a:rPr b="0" i="0" lang="fr-BE" sz="1600" u="none" cap="none" strike="noStrike">
                <a:solidFill>
                  <a:schemeClr val="dk1"/>
                </a:solidFill>
                <a:latin typeface="Calibri"/>
                <a:ea typeface="Calibri"/>
                <a:cs typeface="Calibri"/>
                <a:sym typeface="Calibri"/>
              </a:rPr>
              <a:t> dans laquelle elles sont utilisées (nombre de valeurs et type)</a:t>
            </a:r>
            <a:endParaRPr b="0" i="0" sz="1400" u="none" cap="none" strike="noStrike">
              <a:solidFill>
                <a:srgbClr val="000000"/>
              </a:solidFill>
              <a:latin typeface="Arial"/>
              <a:ea typeface="Arial"/>
              <a:cs typeface="Arial"/>
              <a:sym typeface="Arial"/>
            </a:endParaRPr>
          </a:p>
          <a:p>
            <a:pPr indent="-254000" lvl="0" marL="34290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Les données renvoyées seront de trois types :</a:t>
            </a:r>
            <a:endParaRPr b="1" i="1" sz="500" u="none" cap="none" strike="noStrike">
              <a:solidFill>
                <a:schemeClr val="dk1"/>
              </a:solidFill>
              <a:latin typeface="Calibri"/>
              <a:ea typeface="Calibri"/>
              <a:cs typeface="Calibri"/>
              <a:sym typeface="Calibri"/>
            </a:endParaRPr>
          </a:p>
          <a:p>
            <a:pPr indent="-228600" lvl="2" marL="1143000" marR="0" rtl="0" algn="l">
              <a:lnSpc>
                <a:spcPct val="100000"/>
              </a:lnSpc>
              <a:spcBef>
                <a:spcPts val="500"/>
              </a:spcBef>
              <a:spcAft>
                <a:spcPts val="0"/>
              </a:spcAft>
              <a:buClr>
                <a:schemeClr val="dk1"/>
              </a:buClr>
              <a:buSzPts val="1600"/>
              <a:buFont typeface="Arial"/>
              <a:buChar char="•"/>
            </a:pPr>
            <a:r>
              <a:rPr b="1" i="1" lang="fr-BE" sz="1600" u="none" cap="none" strike="noStrike">
                <a:solidFill>
                  <a:schemeClr val="dk1"/>
                </a:solidFill>
                <a:latin typeface="Calibri"/>
                <a:ea typeface="Calibri"/>
                <a:cs typeface="Calibri"/>
                <a:sym typeface="Calibri"/>
              </a:rPr>
              <a:t>Scalaires</a:t>
            </a:r>
            <a:r>
              <a:rPr b="0" i="0" lang="fr-BE" sz="1600" u="none" cap="none" strike="noStrike">
                <a:solidFill>
                  <a:schemeClr val="dk1"/>
                </a:solidFill>
                <a:latin typeface="Calibri"/>
                <a:ea typeface="Calibri"/>
                <a:cs typeface="Calibri"/>
                <a:sym typeface="Calibri"/>
              </a:rPr>
              <a:t> (une seule valeur)</a:t>
            </a:r>
            <a:endParaRPr b="0" i="0" sz="1400" u="none" cap="none" strike="noStrike">
              <a:solidFill>
                <a:srgbClr val="000000"/>
              </a:solidFill>
              <a:latin typeface="Arial"/>
              <a:ea typeface="Arial"/>
              <a:cs typeface="Arial"/>
              <a:sym typeface="Arial"/>
            </a:endParaRPr>
          </a:p>
          <a:p>
            <a:pPr indent="-228600" lvl="2" marL="1143000" marR="0" rtl="0" algn="l">
              <a:lnSpc>
                <a:spcPct val="100000"/>
              </a:lnSpc>
              <a:spcBef>
                <a:spcPts val="500"/>
              </a:spcBef>
              <a:spcAft>
                <a:spcPts val="0"/>
              </a:spcAft>
              <a:buClr>
                <a:schemeClr val="dk1"/>
              </a:buClr>
              <a:buSzPts val="1600"/>
              <a:buFont typeface="Arial"/>
              <a:buChar char="•"/>
            </a:pPr>
            <a:r>
              <a:rPr b="1" i="1" lang="fr-BE" sz="1600" u="none" cap="none" strike="noStrike">
                <a:solidFill>
                  <a:schemeClr val="dk1"/>
                </a:solidFill>
                <a:latin typeface="Calibri"/>
                <a:ea typeface="Calibri"/>
                <a:cs typeface="Calibri"/>
                <a:sym typeface="Calibri"/>
              </a:rPr>
              <a:t>Multi-valeurs </a:t>
            </a:r>
            <a:r>
              <a:rPr b="0" i="0" lang="fr-BE" sz="1600" u="none" cap="none" strike="noStrike">
                <a:solidFill>
                  <a:schemeClr val="dk1"/>
                </a:solidFill>
                <a:latin typeface="Calibri"/>
                <a:ea typeface="Calibri"/>
                <a:cs typeface="Calibri"/>
                <a:sym typeface="Calibri"/>
              </a:rPr>
              <a:t>(un ensemble de données scalaires, soit une colonne entière)</a:t>
            </a:r>
            <a:endParaRPr b="0" i="0" sz="1400" u="none" cap="none" strike="noStrike">
              <a:solidFill>
                <a:srgbClr val="000000"/>
              </a:solidFill>
              <a:latin typeface="Arial"/>
              <a:ea typeface="Arial"/>
              <a:cs typeface="Arial"/>
              <a:sym typeface="Arial"/>
            </a:endParaRPr>
          </a:p>
          <a:p>
            <a:pPr indent="-228600" lvl="2" marL="1143000" marR="0" rtl="0" algn="l">
              <a:lnSpc>
                <a:spcPct val="100000"/>
              </a:lnSpc>
              <a:spcBef>
                <a:spcPts val="500"/>
              </a:spcBef>
              <a:spcAft>
                <a:spcPts val="0"/>
              </a:spcAft>
              <a:buClr>
                <a:schemeClr val="dk1"/>
              </a:buClr>
              <a:buSzPts val="1600"/>
              <a:buFont typeface="Arial"/>
              <a:buChar char="•"/>
            </a:pPr>
            <a:r>
              <a:rPr b="1" i="1" lang="fr-BE" sz="1600" u="none" cap="none" strike="noStrike">
                <a:solidFill>
                  <a:schemeClr val="dk1"/>
                </a:solidFill>
                <a:latin typeface="Calibri"/>
                <a:ea typeface="Calibri"/>
                <a:cs typeface="Calibri"/>
                <a:sym typeface="Calibri"/>
              </a:rPr>
              <a:t>Tabulaire</a:t>
            </a:r>
            <a:r>
              <a:rPr b="0" i="0" lang="fr-BE" sz="1600" u="none" cap="none" strike="noStrike">
                <a:solidFill>
                  <a:schemeClr val="dk1"/>
                </a:solidFill>
                <a:latin typeface="Calibri"/>
                <a:ea typeface="Calibri"/>
                <a:cs typeface="Calibri"/>
                <a:sym typeface="Calibri"/>
              </a:rPr>
              <a:t> (un ensemble de lignes et de colonnes)</a:t>
            </a:r>
            <a:endParaRPr b="0" i="0" sz="1600" u="none" cap="none" strike="noStrike">
              <a:solidFill>
                <a:schemeClr val="dk1"/>
              </a:solidFill>
              <a:latin typeface="Calibri"/>
              <a:ea typeface="Calibri"/>
              <a:cs typeface="Calibri"/>
              <a:sym typeface="Calibri"/>
            </a:endParaRPr>
          </a:p>
        </p:txBody>
      </p:sp>
      <p:sp>
        <p:nvSpPr>
          <p:cNvPr id="2408" name="Google Shape;2408;p162"/>
          <p:cNvSpPr txBox="1"/>
          <p:nvPr/>
        </p:nvSpPr>
        <p:spPr>
          <a:xfrm>
            <a:off x="467544" y="1528916"/>
            <a:ext cx="8172000" cy="1107996"/>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409" name="Google Shape;2409;p162"/>
          <p:cNvSpPr txBox="1"/>
          <p:nvPr/>
        </p:nvSpPr>
        <p:spPr>
          <a:xfrm>
            <a:off x="888976" y="1613991"/>
            <a:ext cx="6198363"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SELECT </a:t>
            </a:r>
            <a:r>
              <a:rPr b="0" i="1"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FROM </a:t>
            </a:r>
            <a:r>
              <a:rPr b="0" i="1"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WHERE</a:t>
            </a:r>
            <a:r>
              <a:rPr b="1" i="1"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(SELECT … FROM … WHERE … GROUP BY … ORDER BY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GROUP BY </a:t>
            </a:r>
            <a:r>
              <a:rPr b="0" i="1"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ORDER BY</a:t>
            </a:r>
            <a:r>
              <a:rPr b="0" i="1" lang="fr-BE"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2410" name="Google Shape;2410;p162"/>
          <p:cNvSpPr txBox="1"/>
          <p:nvPr/>
        </p:nvSpPr>
        <p:spPr>
          <a:xfrm>
            <a:off x="467544" y="2753052"/>
            <a:ext cx="8172000" cy="1107996"/>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411" name="Google Shape;2411;p162"/>
          <p:cNvSpPr txBox="1"/>
          <p:nvPr/>
        </p:nvSpPr>
        <p:spPr>
          <a:xfrm>
            <a:off x="888976" y="2838127"/>
            <a:ext cx="7494039"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SELECT </a:t>
            </a:r>
            <a:r>
              <a:rPr b="0" i="1"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FROM </a:t>
            </a:r>
            <a:r>
              <a:rPr b="0" i="1"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WHERE</a:t>
            </a:r>
            <a:r>
              <a:rPr b="0" i="1" lang="fr-BE"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GROUP BY </a:t>
            </a:r>
            <a:r>
              <a:rPr b="0" i="1"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HAVING</a:t>
            </a:r>
            <a:r>
              <a:rPr b="1" i="1"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(SELECT … FROM … WHERE … GROUP BY … ORDER BY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GROUP BY </a:t>
            </a:r>
            <a:r>
              <a:rPr b="0" i="1"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ORDER BY</a:t>
            </a:r>
            <a:r>
              <a:rPr b="0" i="1" lang="fr-BE"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5" name="Shape 2415"/>
        <p:cNvGrpSpPr/>
        <p:nvPr/>
      </p:nvGrpSpPr>
      <p:grpSpPr>
        <a:xfrm>
          <a:off x="0" y="0"/>
          <a:ext cx="0" cy="0"/>
          <a:chOff x="0" y="0"/>
          <a:chExt cx="0" cy="0"/>
        </a:xfrm>
      </p:grpSpPr>
      <p:sp>
        <p:nvSpPr>
          <p:cNvPr id="2416" name="Google Shape;2416;p1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Sous-Requêtes : WHERE et HAVING</a:t>
            </a:r>
            <a:endParaRPr b="0" i="0" sz="4000" u="none" cap="none" strike="noStrike">
              <a:solidFill>
                <a:schemeClr val="dk1"/>
              </a:solidFill>
              <a:latin typeface="Calibri"/>
              <a:ea typeface="Calibri"/>
              <a:cs typeface="Calibri"/>
              <a:sym typeface="Calibri"/>
            </a:endParaRPr>
          </a:p>
        </p:txBody>
      </p:sp>
      <p:sp>
        <p:nvSpPr>
          <p:cNvPr id="2417" name="Google Shape;2417;p1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418" name="Google Shape;2418;p1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419" name="Google Shape;2419;p163"/>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420" name="Google Shape;2420;p163"/>
          <p:cNvSpPr txBox="1"/>
          <p:nvPr/>
        </p:nvSpPr>
        <p:spPr>
          <a:xfrm>
            <a:off x="467544" y="3429000"/>
            <a:ext cx="8229600" cy="64807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Si la valeur renvoyée par la sous-requête est </a:t>
            </a:r>
            <a:r>
              <a:rPr b="1" i="1" lang="fr-BE" sz="1600" u="none" cap="none" strike="noStrike">
                <a:solidFill>
                  <a:schemeClr val="dk1"/>
                </a:solidFill>
                <a:latin typeface="Calibri"/>
                <a:ea typeface="Calibri"/>
                <a:cs typeface="Calibri"/>
                <a:sym typeface="Calibri"/>
              </a:rPr>
              <a:t>une valeur scalaire</a:t>
            </a:r>
            <a:r>
              <a:rPr b="0" i="0" lang="fr-BE" sz="1600" u="none" cap="none" strike="noStrike">
                <a:solidFill>
                  <a:schemeClr val="dk1"/>
                </a:solidFill>
                <a:latin typeface="Calibri"/>
                <a:ea typeface="Calibri"/>
                <a:cs typeface="Calibri"/>
                <a:sym typeface="Calibri"/>
              </a:rPr>
              <a:t>, alors il est tout à fait possible d’utiliser les </a:t>
            </a:r>
            <a:r>
              <a:rPr b="1" i="1" lang="fr-BE" sz="1600" u="none" cap="none" strike="noStrike">
                <a:solidFill>
                  <a:schemeClr val="dk1"/>
                </a:solidFill>
                <a:latin typeface="Calibri"/>
                <a:ea typeface="Calibri"/>
                <a:cs typeface="Calibri"/>
                <a:sym typeface="Calibri"/>
              </a:rPr>
              <a:t>opérateurs classiques d’inégalité </a:t>
            </a:r>
            <a:r>
              <a:rPr b="0" i="0" lang="fr-BE" sz="1600" u="none" cap="none" strike="noStrike">
                <a:solidFill>
                  <a:schemeClr val="dk1"/>
                </a:solidFill>
                <a:latin typeface="Calibri"/>
                <a:ea typeface="Calibri"/>
                <a:cs typeface="Calibri"/>
                <a:sym typeface="Calibri"/>
              </a:rPr>
              <a:t>dans l’expression</a:t>
            </a:r>
            <a:endParaRPr b="0" i="0" sz="1600" u="none" cap="none" strike="noStrike">
              <a:solidFill>
                <a:schemeClr val="dk1"/>
              </a:solidFill>
              <a:latin typeface="Calibri"/>
              <a:ea typeface="Calibri"/>
              <a:cs typeface="Calibri"/>
              <a:sym typeface="Calibri"/>
            </a:endParaRPr>
          </a:p>
        </p:txBody>
      </p:sp>
      <p:sp>
        <p:nvSpPr>
          <p:cNvPr id="2421" name="Google Shape;2421;p163"/>
          <p:cNvSpPr/>
          <p:nvPr/>
        </p:nvSpPr>
        <p:spPr>
          <a:xfrm>
            <a:off x="467544" y="1988839"/>
            <a:ext cx="8172000" cy="1296145"/>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422" name="Google Shape;2422;p163"/>
          <p:cNvPicPr preferRelativeResize="0"/>
          <p:nvPr/>
        </p:nvPicPr>
        <p:blipFill rotWithShape="1">
          <a:blip r:embed="rId3">
            <a:alphaModFix/>
          </a:blip>
          <a:srcRect b="0" l="0" r="0" t="0"/>
          <a:stretch/>
        </p:blipFill>
        <p:spPr>
          <a:xfrm>
            <a:off x="2699792" y="4221089"/>
            <a:ext cx="1707399" cy="1707399"/>
          </a:xfrm>
          <a:prstGeom prst="rect">
            <a:avLst/>
          </a:prstGeom>
          <a:noFill/>
          <a:ln>
            <a:noFill/>
          </a:ln>
        </p:spPr>
      </p:pic>
      <p:sp>
        <p:nvSpPr>
          <p:cNvPr id="2423" name="Google Shape;2423;p163"/>
          <p:cNvSpPr/>
          <p:nvPr/>
        </p:nvSpPr>
        <p:spPr>
          <a:xfrm>
            <a:off x="2699792" y="4221088"/>
            <a:ext cx="1707456" cy="1707457"/>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24" name="Google Shape;2424;p163"/>
          <p:cNvSpPr/>
          <p:nvPr/>
        </p:nvSpPr>
        <p:spPr>
          <a:xfrm>
            <a:off x="3563888" y="4416377"/>
            <a:ext cx="468052" cy="288032"/>
          </a:xfrm>
          <a:prstGeom prst="roundRect">
            <a:avLst>
              <a:gd fmla="val 5131" name="adj"/>
            </a:avLst>
          </a:prstGeom>
          <a:noFill/>
          <a:ln cap="flat" cmpd="sng" w="381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25" name="Google Shape;2425;p163"/>
          <p:cNvSpPr txBox="1"/>
          <p:nvPr/>
        </p:nvSpPr>
        <p:spPr>
          <a:xfrm>
            <a:off x="4644008" y="4416377"/>
            <a:ext cx="2487989"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fr-BE" sz="1200" u="none" cap="none" strike="noStrike">
                <a:solidFill>
                  <a:srgbClr val="C00000"/>
                </a:solidFill>
                <a:latin typeface="Calibri"/>
                <a:ea typeface="Calibri"/>
                <a:cs typeface="Calibri"/>
                <a:sym typeface="Calibri"/>
              </a:rPr>
              <a:t>Valeur renvoyée par la sous-requête</a:t>
            </a:r>
            <a:endParaRPr b="1" i="0" sz="1200" u="none" cap="none" strike="noStrike">
              <a:solidFill>
                <a:srgbClr val="C00000"/>
              </a:solidFill>
              <a:latin typeface="Calibri"/>
              <a:ea typeface="Calibri"/>
              <a:cs typeface="Calibri"/>
              <a:sym typeface="Calibri"/>
            </a:endParaRPr>
          </a:p>
        </p:txBody>
      </p:sp>
      <p:cxnSp>
        <p:nvCxnSpPr>
          <p:cNvPr id="2426" name="Google Shape;2426;p163"/>
          <p:cNvCxnSpPr/>
          <p:nvPr/>
        </p:nvCxnSpPr>
        <p:spPr>
          <a:xfrm rot="10800000">
            <a:off x="4139952" y="4560393"/>
            <a:ext cx="507064" cy="0"/>
          </a:xfrm>
          <a:prstGeom prst="straightConnector1">
            <a:avLst/>
          </a:prstGeom>
          <a:noFill/>
          <a:ln cap="flat" cmpd="sng" w="28575">
            <a:solidFill>
              <a:srgbClr val="C00000"/>
            </a:solidFill>
            <a:prstDash val="solid"/>
            <a:round/>
            <a:headEnd len="sm" w="sm" type="none"/>
            <a:tailEnd len="med" w="med" type="stealth"/>
          </a:ln>
        </p:spPr>
      </p:cxnSp>
      <p:sp>
        <p:nvSpPr>
          <p:cNvPr id="2427" name="Google Shape;2427;p163"/>
          <p:cNvSpPr txBox="1"/>
          <p:nvPr/>
        </p:nvSpPr>
        <p:spPr>
          <a:xfrm>
            <a:off x="5493588" y="2134997"/>
            <a:ext cx="259686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rgbClr val="C00000"/>
                </a:solidFill>
                <a:latin typeface="Calibri"/>
                <a:ea typeface="Calibri"/>
                <a:cs typeface="Calibri"/>
                <a:sym typeface="Calibri"/>
              </a:rPr>
              <a:t>WHERE year_result &gt;= 16</a:t>
            </a:r>
            <a:endParaRPr b="1" i="0" sz="1800" u="none" cap="none" strike="noStrike">
              <a:solidFill>
                <a:srgbClr val="C00000"/>
              </a:solidFill>
              <a:latin typeface="Calibri"/>
              <a:ea typeface="Calibri"/>
              <a:cs typeface="Calibri"/>
              <a:sym typeface="Calibri"/>
            </a:endParaRPr>
          </a:p>
        </p:txBody>
      </p:sp>
      <p:sp>
        <p:nvSpPr>
          <p:cNvPr id="2428" name="Google Shape;2428;p163"/>
          <p:cNvSpPr txBox="1"/>
          <p:nvPr/>
        </p:nvSpPr>
        <p:spPr>
          <a:xfrm>
            <a:off x="457200" y="5996197"/>
            <a:ext cx="8229600" cy="2923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rPr b="0" i="1" lang="fr-BE" sz="1300" u="none" cap="none" strike="noStrike">
                <a:solidFill>
                  <a:schemeClr val="dk1"/>
                </a:solidFill>
                <a:latin typeface="Calibri"/>
                <a:ea typeface="Calibri"/>
                <a:cs typeface="Calibri"/>
                <a:sym typeface="Calibri"/>
              </a:rPr>
              <a:t>Liste des étudiants dont le résultat annuel est plus grand ou égal au résultat de M. Bacon</a:t>
            </a:r>
            <a:endParaRPr b="0" i="1" sz="1300" u="none" cap="none" strike="noStrike">
              <a:solidFill>
                <a:schemeClr val="dk1"/>
              </a:solidFill>
              <a:latin typeface="Calibri"/>
              <a:ea typeface="Calibri"/>
              <a:cs typeface="Calibri"/>
              <a:sym typeface="Calibri"/>
            </a:endParaRPr>
          </a:p>
        </p:txBody>
      </p:sp>
      <p:sp>
        <p:nvSpPr>
          <p:cNvPr id="2429" name="Google Shape;2429;p163"/>
          <p:cNvSpPr txBox="1"/>
          <p:nvPr/>
        </p:nvSpPr>
        <p:spPr>
          <a:xfrm>
            <a:off x="457200" y="1556792"/>
            <a:ext cx="8229600" cy="4320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fr-BE" sz="1800" u="sng" cap="none" strike="noStrike">
                <a:solidFill>
                  <a:schemeClr val="dk1"/>
                </a:solidFill>
                <a:latin typeface="Calibri"/>
                <a:ea typeface="Calibri"/>
                <a:cs typeface="Calibri"/>
                <a:sym typeface="Calibri"/>
              </a:rPr>
              <a:t>Scalar-valued subquery : « WHERE »</a:t>
            </a:r>
            <a:endParaRPr b="1" i="1" sz="1800" u="sng" cap="none" strike="noStrike">
              <a:solidFill>
                <a:schemeClr val="dk1"/>
              </a:solidFill>
              <a:latin typeface="Calibri"/>
              <a:ea typeface="Calibri"/>
              <a:cs typeface="Calibri"/>
              <a:sym typeface="Calibri"/>
            </a:endParaRPr>
          </a:p>
        </p:txBody>
      </p:sp>
      <p:sp>
        <p:nvSpPr>
          <p:cNvPr id="2430" name="Google Shape;2430;p163"/>
          <p:cNvSpPr/>
          <p:nvPr/>
        </p:nvSpPr>
        <p:spPr>
          <a:xfrm>
            <a:off x="611560" y="1988612"/>
            <a:ext cx="7806883"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SELECT</a:t>
            </a:r>
            <a:r>
              <a:rPr b="0" i="0" lang="fr-BE" sz="1600" u="none" cap="none" strike="noStrike">
                <a:solidFill>
                  <a:srgbClr val="000000"/>
                </a:solidFill>
                <a:latin typeface="Consolas"/>
                <a:ea typeface="Consolas"/>
                <a:cs typeface="Consolas"/>
                <a:sym typeface="Consolas"/>
              </a:rPr>
              <a:t> last_name, year_result </a:t>
            </a:r>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FROM</a:t>
            </a:r>
            <a:r>
              <a:rPr b="0" i="0" lang="fr-BE" sz="1600" u="none" cap="none" strike="noStrike">
                <a:solidFill>
                  <a:srgbClr val="000000"/>
                </a:solidFill>
                <a:latin typeface="Consolas"/>
                <a:ea typeface="Consolas"/>
                <a:cs typeface="Consolas"/>
                <a:sym typeface="Consolas"/>
              </a:rPr>
              <a:t> student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WHERE</a:t>
            </a:r>
            <a:r>
              <a:rPr b="0" i="0" lang="fr-BE" sz="1600" u="none" cap="none" strike="noStrike">
                <a:solidFill>
                  <a:srgbClr val="000000"/>
                </a:solidFill>
                <a:latin typeface="Consolas"/>
                <a:ea typeface="Consolas"/>
                <a:cs typeface="Consolas"/>
                <a:sym typeface="Consolas"/>
              </a:rPr>
              <a:t> year_result &gt;= (	</a:t>
            </a:r>
            <a:r>
              <a:rPr b="0" i="0" lang="fr-BE" sz="1600" u="none" cap="none" strike="noStrike">
                <a:solidFill>
                  <a:srgbClr val="CC0099"/>
                </a:solidFill>
                <a:latin typeface="Consolas"/>
                <a:ea typeface="Consolas"/>
                <a:cs typeface="Consolas"/>
                <a:sym typeface="Consolas"/>
              </a:rPr>
              <a:t>SELECT</a:t>
            </a:r>
            <a:r>
              <a:rPr b="0" i="0" lang="fr-BE" sz="1600" u="none" cap="none" strike="noStrike">
                <a:solidFill>
                  <a:srgbClr val="000000"/>
                </a:solidFill>
                <a:latin typeface="Consolas"/>
                <a:ea typeface="Consolas"/>
                <a:cs typeface="Consolas"/>
                <a:sym typeface="Consolas"/>
              </a:rPr>
              <a:t> year_result </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FROM</a:t>
            </a:r>
            <a:r>
              <a:rPr b="0" i="0" lang="fr-BE" sz="1600" u="none" cap="none" strike="noStrike">
                <a:solidFill>
                  <a:srgbClr val="000000"/>
                </a:solidFill>
                <a:latin typeface="Consolas"/>
                <a:ea typeface="Consolas"/>
                <a:cs typeface="Consolas"/>
                <a:sym typeface="Consolas"/>
              </a:rPr>
              <a:t> student </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WHERE</a:t>
            </a:r>
            <a:r>
              <a:rPr b="0" i="0" lang="fr-BE" sz="1600" u="none" cap="none" strike="noStrike">
                <a:solidFill>
                  <a:srgbClr val="000000"/>
                </a:solidFill>
                <a:latin typeface="Consolas"/>
                <a:ea typeface="Consolas"/>
                <a:cs typeface="Consolas"/>
                <a:sym typeface="Consolas"/>
              </a:rPr>
              <a:t> last_name </a:t>
            </a:r>
            <a:r>
              <a:rPr b="0" i="0" lang="fr-BE" sz="1600" u="none" cap="none" strike="noStrike">
                <a:solidFill>
                  <a:srgbClr val="CC0099"/>
                </a:solidFill>
                <a:latin typeface="Consolas"/>
                <a:ea typeface="Consolas"/>
                <a:cs typeface="Consolas"/>
                <a:sym typeface="Consolas"/>
              </a:rPr>
              <a:t>LIKE</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'Bacon'</a:t>
            </a:r>
            <a:r>
              <a:rPr b="0" i="0" lang="fr-BE" sz="1600" u="none" cap="none" strike="noStrike">
                <a:solidFill>
                  <a:srgbClr val="000000"/>
                </a:solidFill>
                <a:latin typeface="Consolas"/>
                <a:ea typeface="Consolas"/>
                <a:cs typeface="Consolas"/>
                <a:sym typeface="Consolas"/>
              </a:rPr>
              <a:t>)</a:t>
            </a:r>
            <a:endParaRPr/>
          </a:p>
        </p:txBody>
      </p:sp>
      <p:sp>
        <p:nvSpPr>
          <p:cNvPr id="2431" name="Google Shape;2431;p163"/>
          <p:cNvSpPr/>
          <p:nvPr/>
        </p:nvSpPr>
        <p:spPr>
          <a:xfrm>
            <a:off x="3319670" y="2472161"/>
            <a:ext cx="5212770" cy="812822"/>
          </a:xfrm>
          <a:prstGeom prst="roundRect">
            <a:avLst>
              <a:gd fmla="val 5131" name="adj"/>
            </a:avLst>
          </a:prstGeom>
          <a:noFill/>
          <a:ln cap="flat" cmpd="sng" w="381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5" name="Shape 2435"/>
        <p:cNvGrpSpPr/>
        <p:nvPr/>
      </p:nvGrpSpPr>
      <p:grpSpPr>
        <a:xfrm>
          <a:off x="0" y="0"/>
          <a:ext cx="0" cy="0"/>
          <a:chOff x="0" y="0"/>
          <a:chExt cx="0" cy="0"/>
        </a:xfrm>
      </p:grpSpPr>
      <p:pic>
        <p:nvPicPr>
          <p:cNvPr id="2436" name="Google Shape;2436;p164"/>
          <p:cNvPicPr preferRelativeResize="0"/>
          <p:nvPr/>
        </p:nvPicPr>
        <p:blipFill rotWithShape="1">
          <a:blip r:embed="rId3">
            <a:alphaModFix/>
          </a:blip>
          <a:srcRect b="0" l="0" r="0" t="0"/>
          <a:stretch/>
        </p:blipFill>
        <p:spPr>
          <a:xfrm>
            <a:off x="3833464" y="3933057"/>
            <a:ext cx="1440016" cy="2012998"/>
          </a:xfrm>
          <a:prstGeom prst="rect">
            <a:avLst/>
          </a:prstGeom>
          <a:noFill/>
          <a:ln>
            <a:noFill/>
          </a:ln>
        </p:spPr>
      </p:pic>
      <p:sp>
        <p:nvSpPr>
          <p:cNvPr id="2437" name="Google Shape;2437;p1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Sous-Requêtes : WHERE et HAVING</a:t>
            </a:r>
            <a:endParaRPr b="0" i="0" sz="4000" u="none" cap="none" strike="noStrike">
              <a:solidFill>
                <a:schemeClr val="dk1"/>
              </a:solidFill>
              <a:latin typeface="Calibri"/>
              <a:ea typeface="Calibri"/>
              <a:cs typeface="Calibri"/>
              <a:sym typeface="Calibri"/>
            </a:endParaRPr>
          </a:p>
        </p:txBody>
      </p:sp>
      <p:sp>
        <p:nvSpPr>
          <p:cNvPr id="2438" name="Google Shape;2438;p1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439" name="Google Shape;2439;p1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440" name="Google Shape;2440;p164"/>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441" name="Google Shape;2441;p164"/>
          <p:cNvSpPr txBox="1"/>
          <p:nvPr/>
        </p:nvSpPr>
        <p:spPr>
          <a:xfrm>
            <a:off x="467544" y="3429000"/>
            <a:ext cx="8229600" cy="4320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1" lang="fr-BE" sz="1600" u="none" cap="none" strike="noStrike">
                <a:solidFill>
                  <a:schemeClr val="dk1"/>
                </a:solidFill>
                <a:latin typeface="Calibri"/>
                <a:ea typeface="Calibri"/>
                <a:cs typeface="Calibri"/>
                <a:sym typeface="Calibri"/>
              </a:rPr>
              <a:t>Une agrégation globale </a:t>
            </a:r>
            <a:r>
              <a:rPr b="0" i="0" lang="fr-BE" sz="1600" u="none" cap="none" strike="noStrike">
                <a:solidFill>
                  <a:schemeClr val="dk1"/>
                </a:solidFill>
                <a:latin typeface="Calibri"/>
                <a:ea typeface="Calibri"/>
                <a:cs typeface="Calibri"/>
                <a:sym typeface="Calibri"/>
              </a:rPr>
              <a:t>fonctionne bien également puisqu’elle renvoie </a:t>
            </a:r>
            <a:r>
              <a:rPr b="1" i="1" lang="fr-BE" sz="1600" u="none" cap="none" strike="noStrike">
                <a:solidFill>
                  <a:schemeClr val="dk1"/>
                </a:solidFill>
                <a:latin typeface="Calibri"/>
                <a:ea typeface="Calibri"/>
                <a:cs typeface="Calibri"/>
                <a:sym typeface="Calibri"/>
              </a:rPr>
              <a:t>une seule valeur</a:t>
            </a:r>
            <a:endParaRPr b="1" i="1" sz="1600" u="none" cap="none" strike="noStrike">
              <a:solidFill>
                <a:schemeClr val="dk1"/>
              </a:solidFill>
              <a:latin typeface="Calibri"/>
              <a:ea typeface="Calibri"/>
              <a:cs typeface="Calibri"/>
              <a:sym typeface="Calibri"/>
            </a:endParaRPr>
          </a:p>
        </p:txBody>
      </p:sp>
      <p:sp>
        <p:nvSpPr>
          <p:cNvPr id="2442" name="Google Shape;2442;p164"/>
          <p:cNvSpPr/>
          <p:nvPr/>
        </p:nvSpPr>
        <p:spPr>
          <a:xfrm>
            <a:off x="467544" y="1988839"/>
            <a:ext cx="8172000" cy="1296145"/>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43" name="Google Shape;2443;p164"/>
          <p:cNvSpPr/>
          <p:nvPr/>
        </p:nvSpPr>
        <p:spPr>
          <a:xfrm>
            <a:off x="3833464" y="3933056"/>
            <a:ext cx="1440160" cy="2016225"/>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44" name="Google Shape;2444;p164"/>
          <p:cNvSpPr/>
          <p:nvPr/>
        </p:nvSpPr>
        <p:spPr>
          <a:xfrm>
            <a:off x="3887924" y="2617249"/>
            <a:ext cx="3420380" cy="562760"/>
          </a:xfrm>
          <a:prstGeom prst="roundRect">
            <a:avLst>
              <a:gd fmla="val 5131" name="adj"/>
            </a:avLst>
          </a:prstGeom>
          <a:noFill/>
          <a:ln cap="flat" cmpd="sng" w="381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445" name="Google Shape;2445;p164"/>
          <p:cNvCxnSpPr/>
          <p:nvPr/>
        </p:nvCxnSpPr>
        <p:spPr>
          <a:xfrm>
            <a:off x="7181789" y="2996952"/>
            <a:ext cx="461331" cy="0"/>
          </a:xfrm>
          <a:prstGeom prst="straightConnector1">
            <a:avLst/>
          </a:prstGeom>
          <a:noFill/>
          <a:ln cap="flat" cmpd="sng" w="28575">
            <a:solidFill>
              <a:srgbClr val="C00000"/>
            </a:solidFill>
            <a:prstDash val="solid"/>
            <a:round/>
            <a:headEnd len="sm" w="sm" type="none"/>
            <a:tailEnd len="med" w="med" type="stealth"/>
          </a:ln>
        </p:spPr>
      </p:cxnSp>
      <p:sp>
        <p:nvSpPr>
          <p:cNvPr id="2446" name="Google Shape;2446;p164"/>
          <p:cNvSpPr txBox="1"/>
          <p:nvPr/>
        </p:nvSpPr>
        <p:spPr>
          <a:xfrm>
            <a:off x="7645585" y="2780928"/>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rgbClr val="C00000"/>
                </a:solidFill>
                <a:latin typeface="Calibri"/>
                <a:ea typeface="Calibri"/>
                <a:cs typeface="Calibri"/>
                <a:sym typeface="Calibri"/>
              </a:rPr>
              <a:t>8</a:t>
            </a:r>
            <a:endParaRPr b="1" i="0" sz="1800" u="none" cap="none" strike="noStrike">
              <a:solidFill>
                <a:srgbClr val="C00000"/>
              </a:solidFill>
              <a:latin typeface="Calibri"/>
              <a:ea typeface="Calibri"/>
              <a:cs typeface="Calibri"/>
              <a:sym typeface="Calibri"/>
            </a:endParaRPr>
          </a:p>
        </p:txBody>
      </p:sp>
      <p:sp>
        <p:nvSpPr>
          <p:cNvPr id="2447" name="Google Shape;2447;p164"/>
          <p:cNvSpPr txBox="1"/>
          <p:nvPr/>
        </p:nvSpPr>
        <p:spPr>
          <a:xfrm>
            <a:off x="457200" y="6016932"/>
            <a:ext cx="8229600" cy="2923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rPr b="0" i="1" lang="fr-BE" sz="1300" u="none" cap="none" strike="noStrike">
                <a:solidFill>
                  <a:schemeClr val="dk1"/>
                </a:solidFill>
                <a:latin typeface="Calibri"/>
                <a:ea typeface="Calibri"/>
                <a:cs typeface="Calibri"/>
                <a:sym typeface="Calibri"/>
              </a:rPr>
              <a:t>Liste des étudiants ayant un résultat plus élevé que la moyenne</a:t>
            </a:r>
            <a:endParaRPr b="0" i="1" sz="1300" u="none" cap="none" strike="noStrike">
              <a:solidFill>
                <a:schemeClr val="dk1"/>
              </a:solidFill>
              <a:latin typeface="Calibri"/>
              <a:ea typeface="Calibri"/>
              <a:cs typeface="Calibri"/>
              <a:sym typeface="Calibri"/>
            </a:endParaRPr>
          </a:p>
        </p:txBody>
      </p:sp>
      <p:sp>
        <p:nvSpPr>
          <p:cNvPr id="2448" name="Google Shape;2448;p164"/>
          <p:cNvSpPr txBox="1"/>
          <p:nvPr/>
        </p:nvSpPr>
        <p:spPr>
          <a:xfrm>
            <a:off x="457200" y="1556792"/>
            <a:ext cx="8229600" cy="4320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fr-BE" sz="1800" u="sng" cap="none" strike="noStrike">
                <a:solidFill>
                  <a:schemeClr val="dk1"/>
                </a:solidFill>
                <a:latin typeface="Calibri"/>
                <a:ea typeface="Calibri"/>
                <a:cs typeface="Calibri"/>
                <a:sym typeface="Calibri"/>
              </a:rPr>
              <a:t>Scalar-valued subquery : « WHERE »</a:t>
            </a:r>
            <a:endParaRPr b="1" i="1" sz="1800" u="sng" cap="none" strike="noStrike">
              <a:solidFill>
                <a:schemeClr val="dk1"/>
              </a:solidFill>
              <a:latin typeface="Calibri"/>
              <a:ea typeface="Calibri"/>
              <a:cs typeface="Calibri"/>
              <a:sym typeface="Calibri"/>
            </a:endParaRPr>
          </a:p>
        </p:txBody>
      </p:sp>
      <p:sp>
        <p:nvSpPr>
          <p:cNvPr id="2449" name="Google Shape;2449;p164"/>
          <p:cNvSpPr/>
          <p:nvPr/>
        </p:nvSpPr>
        <p:spPr>
          <a:xfrm>
            <a:off x="1337117" y="2101732"/>
            <a:ext cx="7806883"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SELECT</a:t>
            </a:r>
            <a:r>
              <a:rPr b="0" i="0" lang="fr-BE" sz="1600" u="none" cap="none" strike="noStrike">
                <a:solidFill>
                  <a:srgbClr val="000000"/>
                </a:solidFill>
                <a:latin typeface="Consolas"/>
                <a:ea typeface="Consolas"/>
                <a:cs typeface="Consolas"/>
                <a:sym typeface="Consolas"/>
              </a:rPr>
              <a:t> last_name, year_result </a:t>
            </a:r>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FROM</a:t>
            </a:r>
            <a:r>
              <a:rPr b="0" i="0" lang="fr-BE" sz="1600" u="none" cap="none" strike="noStrike">
                <a:solidFill>
                  <a:srgbClr val="000000"/>
                </a:solidFill>
                <a:latin typeface="Consolas"/>
                <a:ea typeface="Consolas"/>
                <a:cs typeface="Consolas"/>
                <a:sym typeface="Consolas"/>
              </a:rPr>
              <a:t> student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WHERE</a:t>
            </a:r>
            <a:r>
              <a:rPr b="0" i="0" lang="fr-BE" sz="1600" u="none" cap="none" strike="noStrike">
                <a:solidFill>
                  <a:srgbClr val="000000"/>
                </a:solidFill>
                <a:latin typeface="Consolas"/>
                <a:ea typeface="Consolas"/>
                <a:cs typeface="Consolas"/>
                <a:sym typeface="Consolas"/>
              </a:rPr>
              <a:t> year_result &gt; (	</a:t>
            </a:r>
            <a:r>
              <a:rPr b="0" i="0" lang="fr-BE" sz="1600" u="none" cap="none" strike="noStrike">
                <a:solidFill>
                  <a:srgbClr val="CC0099"/>
                </a:solidFill>
                <a:latin typeface="Consolas"/>
                <a:ea typeface="Consolas"/>
                <a:cs typeface="Consolas"/>
                <a:sym typeface="Consolas"/>
              </a:rPr>
              <a:t>SELECT</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AVG</a:t>
            </a:r>
            <a:r>
              <a:rPr b="0" i="0" lang="fr-BE" sz="1600" u="none" cap="none" strike="noStrike">
                <a:solidFill>
                  <a:srgbClr val="000000"/>
                </a:solidFill>
                <a:latin typeface="Consolas"/>
                <a:ea typeface="Consolas"/>
                <a:cs typeface="Consolas"/>
                <a:sym typeface="Consolas"/>
              </a:rPr>
              <a:t>(year_result) </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FROM</a:t>
            </a:r>
            <a:r>
              <a:rPr b="0" i="0" lang="fr-BE" sz="1600" u="none" cap="none" strike="noStrike">
                <a:solidFill>
                  <a:srgbClr val="000000"/>
                </a:solidFill>
                <a:latin typeface="Consolas"/>
                <a:ea typeface="Consolas"/>
                <a:cs typeface="Consolas"/>
                <a:sym typeface="Consolas"/>
              </a:rPr>
              <a:t> student 		)</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3" name="Shape 2453"/>
        <p:cNvGrpSpPr/>
        <p:nvPr/>
      </p:nvGrpSpPr>
      <p:grpSpPr>
        <a:xfrm>
          <a:off x="0" y="0"/>
          <a:ext cx="0" cy="0"/>
          <a:chOff x="0" y="0"/>
          <a:chExt cx="0" cy="0"/>
        </a:xfrm>
      </p:grpSpPr>
      <p:pic>
        <p:nvPicPr>
          <p:cNvPr id="2454" name="Google Shape;2454;p165"/>
          <p:cNvPicPr preferRelativeResize="0"/>
          <p:nvPr/>
        </p:nvPicPr>
        <p:blipFill rotWithShape="1">
          <a:blip r:embed="rId3">
            <a:alphaModFix/>
          </a:blip>
          <a:srcRect b="0" l="0" r="0" t="0"/>
          <a:stretch/>
        </p:blipFill>
        <p:spPr>
          <a:xfrm>
            <a:off x="3833464" y="4144723"/>
            <a:ext cx="1439092" cy="880421"/>
          </a:xfrm>
          <a:prstGeom prst="rect">
            <a:avLst/>
          </a:prstGeom>
          <a:noFill/>
          <a:ln>
            <a:noFill/>
          </a:ln>
        </p:spPr>
      </p:pic>
      <p:sp>
        <p:nvSpPr>
          <p:cNvPr id="2455" name="Google Shape;2455;p1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Sous-Requêtes : WHERE et HAVING</a:t>
            </a:r>
            <a:endParaRPr b="0" i="0" sz="4000" u="none" cap="none" strike="noStrike">
              <a:solidFill>
                <a:schemeClr val="dk1"/>
              </a:solidFill>
              <a:latin typeface="Calibri"/>
              <a:ea typeface="Calibri"/>
              <a:cs typeface="Calibri"/>
              <a:sym typeface="Calibri"/>
            </a:endParaRPr>
          </a:p>
        </p:txBody>
      </p:sp>
      <p:sp>
        <p:nvSpPr>
          <p:cNvPr id="2456" name="Google Shape;2456;p1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457" name="Google Shape;2457;p1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458" name="Google Shape;2458;p165"/>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459" name="Google Shape;2459;p165"/>
          <p:cNvSpPr/>
          <p:nvPr/>
        </p:nvSpPr>
        <p:spPr>
          <a:xfrm>
            <a:off x="467544" y="1988839"/>
            <a:ext cx="8172000" cy="1512169"/>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60" name="Google Shape;2460;p165"/>
          <p:cNvSpPr/>
          <p:nvPr/>
        </p:nvSpPr>
        <p:spPr>
          <a:xfrm>
            <a:off x="3833464" y="4144725"/>
            <a:ext cx="1440160" cy="880758"/>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61" name="Google Shape;2461;p165"/>
          <p:cNvSpPr txBox="1"/>
          <p:nvPr/>
        </p:nvSpPr>
        <p:spPr>
          <a:xfrm>
            <a:off x="457200" y="5152836"/>
            <a:ext cx="8229600" cy="2923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rPr b="0" i="1" lang="fr-BE" sz="1300" u="none" cap="none" strike="noStrike">
                <a:solidFill>
                  <a:schemeClr val="dk1"/>
                </a:solidFill>
                <a:latin typeface="Calibri"/>
                <a:ea typeface="Calibri"/>
                <a:cs typeface="Calibri"/>
                <a:sym typeface="Calibri"/>
              </a:rPr>
              <a:t>Liste des sections dont la moyenne est plus grande que la moyenne globale</a:t>
            </a:r>
            <a:endParaRPr b="0" i="1" sz="1300" u="none" cap="none" strike="noStrike">
              <a:solidFill>
                <a:schemeClr val="dk1"/>
              </a:solidFill>
              <a:latin typeface="Calibri"/>
              <a:ea typeface="Calibri"/>
              <a:cs typeface="Calibri"/>
              <a:sym typeface="Calibri"/>
            </a:endParaRPr>
          </a:p>
        </p:txBody>
      </p:sp>
      <p:sp>
        <p:nvSpPr>
          <p:cNvPr id="2462" name="Google Shape;2462;p165"/>
          <p:cNvSpPr txBox="1"/>
          <p:nvPr/>
        </p:nvSpPr>
        <p:spPr>
          <a:xfrm>
            <a:off x="457200" y="1556792"/>
            <a:ext cx="8229600" cy="4320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fr-BE" sz="1800" u="sng" cap="none" strike="noStrike">
                <a:solidFill>
                  <a:schemeClr val="dk1"/>
                </a:solidFill>
                <a:latin typeface="Calibri"/>
                <a:ea typeface="Calibri"/>
                <a:cs typeface="Calibri"/>
                <a:sym typeface="Calibri"/>
              </a:rPr>
              <a:t>Scalar-valued subquery : « HAVING »</a:t>
            </a:r>
            <a:endParaRPr b="1" i="1" sz="1800" u="sng" cap="none" strike="noStrike">
              <a:solidFill>
                <a:schemeClr val="dk1"/>
              </a:solidFill>
              <a:latin typeface="Calibri"/>
              <a:ea typeface="Calibri"/>
              <a:cs typeface="Calibri"/>
              <a:sym typeface="Calibri"/>
            </a:endParaRPr>
          </a:p>
        </p:txBody>
      </p:sp>
      <p:sp>
        <p:nvSpPr>
          <p:cNvPr id="2463" name="Google Shape;2463;p165"/>
          <p:cNvSpPr/>
          <p:nvPr/>
        </p:nvSpPr>
        <p:spPr>
          <a:xfrm>
            <a:off x="832661" y="2078299"/>
            <a:ext cx="7806883"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SELECT</a:t>
            </a:r>
            <a:r>
              <a:rPr b="0" i="0" lang="fr-BE" sz="1600" u="none" cap="none" strike="noStrike">
                <a:solidFill>
                  <a:srgbClr val="000000"/>
                </a:solidFill>
                <a:latin typeface="Consolas"/>
                <a:ea typeface="Consolas"/>
                <a:cs typeface="Consolas"/>
                <a:sym typeface="Consolas"/>
              </a:rPr>
              <a:t> section_id, </a:t>
            </a:r>
            <a:r>
              <a:rPr b="0" i="0" lang="fr-BE" sz="1600" u="none" cap="none" strike="noStrike">
                <a:solidFill>
                  <a:srgbClr val="CC0099"/>
                </a:solidFill>
                <a:latin typeface="Consolas"/>
                <a:ea typeface="Consolas"/>
                <a:cs typeface="Consolas"/>
                <a:sym typeface="Consolas"/>
              </a:rPr>
              <a:t>AVG</a:t>
            </a:r>
            <a:r>
              <a:rPr b="0" i="0" lang="fr-BE" sz="1600" u="none" cap="none" strike="noStrike">
                <a:solidFill>
                  <a:srgbClr val="000000"/>
                </a:solidFill>
                <a:latin typeface="Consolas"/>
                <a:ea typeface="Consolas"/>
                <a:cs typeface="Consolas"/>
                <a:sym typeface="Consolas"/>
              </a:rPr>
              <a:t>(year_result) </a:t>
            </a:r>
            <a:r>
              <a:rPr b="0" i="0" lang="fr-BE" sz="1600" u="none" cap="none" strike="noStrike">
                <a:solidFill>
                  <a:srgbClr val="CC0099"/>
                </a:solidFill>
                <a:latin typeface="Consolas"/>
                <a:ea typeface="Consolas"/>
                <a:cs typeface="Consolas"/>
                <a:sym typeface="Consolas"/>
              </a:rPr>
              <a:t>AS</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"Moyenne"</a:t>
            </a:r>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FROM</a:t>
            </a:r>
            <a:r>
              <a:rPr b="0" i="0" lang="fr-BE" sz="1600" u="none" cap="none" strike="noStrike">
                <a:solidFill>
                  <a:srgbClr val="000000"/>
                </a:solidFill>
                <a:latin typeface="Consolas"/>
                <a:ea typeface="Consolas"/>
                <a:cs typeface="Consolas"/>
                <a:sym typeface="Consolas"/>
              </a:rPr>
              <a:t> student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GROUP BY </a:t>
            </a:r>
            <a:r>
              <a:rPr b="0" i="0" lang="fr-BE" sz="1600" u="none" cap="none" strike="noStrike">
                <a:solidFill>
                  <a:srgbClr val="000000"/>
                </a:solidFill>
                <a:latin typeface="Consolas"/>
                <a:ea typeface="Consolas"/>
                <a:cs typeface="Consolas"/>
                <a:sym typeface="Consolas"/>
              </a:rPr>
              <a:t>section_id</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HAVING</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AVG</a:t>
            </a:r>
            <a:r>
              <a:rPr b="0" i="0" lang="fr-BE" sz="1600" u="none" cap="none" strike="noStrike">
                <a:solidFill>
                  <a:srgbClr val="000000"/>
                </a:solidFill>
                <a:latin typeface="Consolas"/>
                <a:ea typeface="Consolas"/>
                <a:cs typeface="Consolas"/>
                <a:sym typeface="Consolas"/>
              </a:rPr>
              <a:t>(year_result) &gt; (	</a:t>
            </a:r>
            <a:r>
              <a:rPr b="0" i="0" lang="fr-BE" sz="1600" u="none" cap="none" strike="noStrike">
                <a:solidFill>
                  <a:srgbClr val="CC0099"/>
                </a:solidFill>
                <a:latin typeface="Consolas"/>
                <a:ea typeface="Consolas"/>
                <a:cs typeface="Consolas"/>
                <a:sym typeface="Consolas"/>
              </a:rPr>
              <a:t>SELECT</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AVG</a:t>
            </a:r>
            <a:r>
              <a:rPr b="0" i="0" lang="fr-BE" sz="1600" u="none" cap="none" strike="noStrike">
                <a:solidFill>
                  <a:srgbClr val="000000"/>
                </a:solidFill>
                <a:latin typeface="Consolas"/>
                <a:ea typeface="Consolas"/>
                <a:cs typeface="Consolas"/>
                <a:sym typeface="Consolas"/>
              </a:rPr>
              <a:t>(year_result) </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FROM</a:t>
            </a:r>
            <a:r>
              <a:rPr b="0" i="0" lang="fr-BE" sz="1600" u="none" cap="none" strike="noStrike">
                <a:solidFill>
                  <a:srgbClr val="000000"/>
                </a:solidFill>
                <a:latin typeface="Consolas"/>
                <a:ea typeface="Consolas"/>
                <a:cs typeface="Consolas"/>
                <a:sym typeface="Consolas"/>
              </a:rPr>
              <a:t> student 		)</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7" name="Shape 2467"/>
        <p:cNvGrpSpPr/>
        <p:nvPr/>
      </p:nvGrpSpPr>
      <p:grpSpPr>
        <a:xfrm>
          <a:off x="0" y="0"/>
          <a:ext cx="0" cy="0"/>
          <a:chOff x="0" y="0"/>
          <a:chExt cx="0" cy="0"/>
        </a:xfrm>
      </p:grpSpPr>
      <p:pic>
        <p:nvPicPr>
          <p:cNvPr id="2468" name="Google Shape;2468;p166"/>
          <p:cNvPicPr preferRelativeResize="0"/>
          <p:nvPr/>
        </p:nvPicPr>
        <p:blipFill rotWithShape="1">
          <a:blip r:embed="rId3">
            <a:alphaModFix/>
          </a:blip>
          <a:srcRect b="0" l="0" r="0" t="0"/>
          <a:stretch/>
        </p:blipFill>
        <p:spPr>
          <a:xfrm>
            <a:off x="4681711" y="4581128"/>
            <a:ext cx="1113728" cy="1257174"/>
          </a:xfrm>
          <a:prstGeom prst="rect">
            <a:avLst/>
          </a:prstGeom>
          <a:noFill/>
          <a:ln>
            <a:noFill/>
          </a:ln>
        </p:spPr>
      </p:pic>
      <p:sp>
        <p:nvSpPr>
          <p:cNvPr id="2469" name="Google Shape;2469;p1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Sous-Requêtes : WHERE et HAVING</a:t>
            </a:r>
            <a:endParaRPr b="0" i="0" sz="4000" u="none" cap="none" strike="noStrike">
              <a:solidFill>
                <a:schemeClr val="dk1"/>
              </a:solidFill>
              <a:latin typeface="Calibri"/>
              <a:ea typeface="Calibri"/>
              <a:cs typeface="Calibri"/>
              <a:sym typeface="Calibri"/>
            </a:endParaRPr>
          </a:p>
        </p:txBody>
      </p:sp>
      <p:sp>
        <p:nvSpPr>
          <p:cNvPr id="2470" name="Google Shape;2470;p1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471" name="Google Shape;2471;p1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472" name="Google Shape;2472;p166"/>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473" name="Google Shape;2473;p166"/>
          <p:cNvSpPr/>
          <p:nvPr/>
        </p:nvSpPr>
        <p:spPr>
          <a:xfrm>
            <a:off x="467544" y="1988840"/>
            <a:ext cx="8172000" cy="1440160"/>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74" name="Google Shape;2474;p166"/>
          <p:cNvSpPr/>
          <p:nvPr/>
        </p:nvSpPr>
        <p:spPr>
          <a:xfrm>
            <a:off x="4681711" y="4581128"/>
            <a:ext cx="1114425" cy="1257300"/>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75" name="Google Shape;2475;p166"/>
          <p:cNvSpPr txBox="1"/>
          <p:nvPr/>
        </p:nvSpPr>
        <p:spPr>
          <a:xfrm>
            <a:off x="457200" y="1556792"/>
            <a:ext cx="8229600" cy="4320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fr-BE" sz="1800" u="sng" cap="none" strike="noStrike">
                <a:solidFill>
                  <a:schemeClr val="dk1"/>
                </a:solidFill>
                <a:latin typeface="Calibri"/>
                <a:ea typeface="Calibri"/>
                <a:cs typeface="Calibri"/>
                <a:sym typeface="Calibri"/>
              </a:rPr>
              <a:t>Multi-valued subquery : « [NOT] IN » operator</a:t>
            </a:r>
            <a:endParaRPr b="1" i="1" sz="1800" u="sng" cap="none" strike="noStrike">
              <a:solidFill>
                <a:schemeClr val="dk1"/>
              </a:solidFill>
              <a:latin typeface="Calibri"/>
              <a:ea typeface="Calibri"/>
              <a:cs typeface="Calibri"/>
              <a:sym typeface="Calibri"/>
            </a:endParaRPr>
          </a:p>
        </p:txBody>
      </p:sp>
      <p:pic>
        <p:nvPicPr>
          <p:cNvPr id="2476" name="Google Shape;2476;p166"/>
          <p:cNvPicPr preferRelativeResize="0"/>
          <p:nvPr/>
        </p:nvPicPr>
        <p:blipFill rotWithShape="1">
          <a:blip r:embed="rId4">
            <a:alphaModFix/>
          </a:blip>
          <a:srcRect b="0" l="0" r="0" t="0"/>
          <a:stretch/>
        </p:blipFill>
        <p:spPr>
          <a:xfrm>
            <a:off x="6555060" y="4581128"/>
            <a:ext cx="1473177" cy="1695537"/>
          </a:xfrm>
          <a:prstGeom prst="rect">
            <a:avLst/>
          </a:prstGeom>
          <a:noFill/>
          <a:ln>
            <a:noFill/>
          </a:ln>
        </p:spPr>
      </p:pic>
      <p:sp>
        <p:nvSpPr>
          <p:cNvPr id="2477" name="Google Shape;2477;p166"/>
          <p:cNvSpPr txBox="1"/>
          <p:nvPr/>
        </p:nvSpPr>
        <p:spPr>
          <a:xfrm>
            <a:off x="467544" y="3573016"/>
            <a:ext cx="8229600" cy="8640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Si la sous-requête renvoie plus d’une valeur, il devient impossible d’utiliser les </a:t>
            </a:r>
            <a:r>
              <a:rPr b="1" i="1" lang="fr-BE" sz="1600" u="none" cap="none" strike="noStrike">
                <a:solidFill>
                  <a:schemeClr val="dk1"/>
                </a:solidFill>
                <a:latin typeface="Calibri"/>
                <a:ea typeface="Calibri"/>
                <a:cs typeface="Calibri"/>
                <a:sym typeface="Calibri"/>
              </a:rPr>
              <a:t>opérateurs classiques d’inégalité</a:t>
            </a:r>
            <a:r>
              <a:rPr b="0" i="0" lang="fr-BE" sz="1600" u="none" cap="none" strike="noStrike">
                <a:solidFill>
                  <a:schemeClr val="dk1"/>
                </a:solidFill>
                <a:latin typeface="Calibri"/>
                <a:ea typeface="Calibri"/>
                <a:cs typeface="Calibri"/>
                <a:sym typeface="Calibri"/>
              </a:rPr>
              <a:t>. L’opérateur </a:t>
            </a:r>
            <a:r>
              <a:rPr b="1" i="1" lang="fr-BE" sz="1600" u="none" cap="none" strike="noStrike">
                <a:solidFill>
                  <a:schemeClr val="dk1"/>
                </a:solidFill>
                <a:latin typeface="Calibri"/>
                <a:ea typeface="Calibri"/>
                <a:cs typeface="Calibri"/>
                <a:sym typeface="Calibri"/>
              </a:rPr>
              <a:t>« IN »</a:t>
            </a:r>
            <a:r>
              <a:rPr b="0" i="0" lang="fr-BE" sz="1600" u="none" cap="none" strike="noStrike">
                <a:solidFill>
                  <a:schemeClr val="dk1"/>
                </a:solidFill>
                <a:latin typeface="Calibri"/>
                <a:ea typeface="Calibri"/>
                <a:cs typeface="Calibri"/>
                <a:sym typeface="Calibri"/>
              </a:rPr>
              <a:t> permettra de comparer la valeur d’une colonne à chaque élément de la liste des valeurs renvoyées par la sous-requête, par exemple</a:t>
            </a:r>
            <a:endParaRPr b="0" i="0" sz="1600" u="none" cap="none" strike="noStrike">
              <a:solidFill>
                <a:schemeClr val="dk1"/>
              </a:solidFill>
              <a:latin typeface="Calibri"/>
              <a:ea typeface="Calibri"/>
              <a:cs typeface="Calibri"/>
              <a:sym typeface="Calibri"/>
            </a:endParaRPr>
          </a:p>
        </p:txBody>
      </p:sp>
      <p:sp>
        <p:nvSpPr>
          <p:cNvPr id="2478" name="Google Shape;2478;p166"/>
          <p:cNvSpPr/>
          <p:nvPr/>
        </p:nvSpPr>
        <p:spPr>
          <a:xfrm>
            <a:off x="937295" y="4797152"/>
            <a:ext cx="3276364" cy="935980"/>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79" name="Google Shape;2479;p166"/>
          <p:cNvSpPr/>
          <p:nvPr/>
        </p:nvSpPr>
        <p:spPr>
          <a:xfrm>
            <a:off x="6555060" y="4581129"/>
            <a:ext cx="1473324" cy="1696554"/>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80" name="Google Shape;2480;p166"/>
          <p:cNvSpPr/>
          <p:nvPr/>
        </p:nvSpPr>
        <p:spPr>
          <a:xfrm>
            <a:off x="4161180" y="5245632"/>
            <a:ext cx="592539" cy="487500"/>
          </a:xfrm>
          <a:prstGeom prst="rightArrow">
            <a:avLst>
              <a:gd fmla="val 50000" name="adj1"/>
              <a:gd fmla="val 50000" name="adj2"/>
            </a:avLst>
          </a:prstGeom>
          <a:solidFill>
            <a:srgbClr val="C00000"/>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81" name="Google Shape;2481;p166"/>
          <p:cNvSpPr txBox="1"/>
          <p:nvPr/>
        </p:nvSpPr>
        <p:spPr>
          <a:xfrm>
            <a:off x="1039126" y="5877272"/>
            <a:ext cx="4647939"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fr-BE" sz="1200" u="none" cap="none" strike="noStrike">
                <a:solidFill>
                  <a:srgbClr val="C00000"/>
                </a:solidFill>
                <a:latin typeface="Calibri"/>
                <a:ea typeface="Calibri"/>
                <a:cs typeface="Calibri"/>
                <a:sym typeface="Calibri"/>
              </a:rPr>
              <a:t>Si le résultat annuel de l’étudiant est </a:t>
            </a:r>
            <a:r>
              <a:rPr b="1" i="0" lang="fr-BE" sz="1200" u="sng" cap="none" strike="noStrike">
                <a:solidFill>
                  <a:srgbClr val="C00000"/>
                </a:solidFill>
                <a:latin typeface="Calibri"/>
                <a:ea typeface="Calibri"/>
                <a:cs typeface="Calibri"/>
                <a:sym typeface="Calibri"/>
              </a:rPr>
              <a:t>égal à au moins l’une des valeurs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fr-BE" sz="1200" u="none" cap="none" strike="noStrike">
                <a:solidFill>
                  <a:srgbClr val="C00000"/>
                </a:solidFill>
                <a:latin typeface="Calibri"/>
                <a:ea typeface="Calibri"/>
                <a:cs typeface="Calibri"/>
                <a:sym typeface="Calibri"/>
              </a:rPr>
              <a:t>renvoyées par la sous-requête, les données sont affichées</a:t>
            </a:r>
            <a:endParaRPr b="1" i="0" sz="1200" u="none" cap="none" strike="noStrike">
              <a:solidFill>
                <a:srgbClr val="C00000"/>
              </a:solidFill>
              <a:latin typeface="Calibri"/>
              <a:ea typeface="Calibri"/>
              <a:cs typeface="Calibri"/>
              <a:sym typeface="Calibri"/>
            </a:endParaRPr>
          </a:p>
        </p:txBody>
      </p:sp>
      <p:sp>
        <p:nvSpPr>
          <p:cNvPr id="2482" name="Google Shape;2482;p166"/>
          <p:cNvSpPr/>
          <p:nvPr/>
        </p:nvSpPr>
        <p:spPr>
          <a:xfrm>
            <a:off x="869573" y="2053081"/>
            <a:ext cx="7806883"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SELECT</a:t>
            </a:r>
            <a:r>
              <a:rPr b="0" i="0" lang="fr-BE" sz="1600" u="none" cap="none" strike="noStrike">
                <a:solidFill>
                  <a:srgbClr val="000000"/>
                </a:solidFill>
                <a:latin typeface="Consolas"/>
                <a:ea typeface="Consolas"/>
                <a:cs typeface="Consolas"/>
                <a:sym typeface="Consolas"/>
              </a:rPr>
              <a:t> last_name, year_result </a:t>
            </a:r>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FROM</a:t>
            </a:r>
            <a:r>
              <a:rPr b="0" i="0" lang="fr-BE" sz="1600" u="none" cap="none" strike="noStrike">
                <a:solidFill>
                  <a:srgbClr val="000000"/>
                </a:solidFill>
                <a:latin typeface="Consolas"/>
                <a:ea typeface="Consolas"/>
                <a:cs typeface="Consolas"/>
                <a:sym typeface="Consolas"/>
              </a:rPr>
              <a:t> student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WHERE </a:t>
            </a:r>
            <a:r>
              <a:rPr b="0" i="0" lang="fr-BE" sz="1600" u="none" cap="none" strike="noStrike">
                <a:solidFill>
                  <a:srgbClr val="000000"/>
                </a:solidFill>
                <a:latin typeface="Consolas"/>
                <a:ea typeface="Consolas"/>
                <a:cs typeface="Consolas"/>
                <a:sym typeface="Consolas"/>
              </a:rPr>
              <a:t>year_result </a:t>
            </a:r>
            <a:r>
              <a:rPr b="0" i="0" lang="fr-BE" sz="1600" u="none" cap="none" strike="noStrike">
                <a:solidFill>
                  <a:srgbClr val="CC0099"/>
                </a:solidFill>
                <a:latin typeface="Consolas"/>
                <a:ea typeface="Consolas"/>
                <a:cs typeface="Consolas"/>
                <a:sym typeface="Consolas"/>
              </a:rPr>
              <a:t>IN</a:t>
            </a:r>
            <a:r>
              <a:rPr b="0" i="0" lang="fr-BE" sz="1600" u="none" cap="none" strike="noStrike">
                <a:solidFill>
                  <a:srgbClr val="000000"/>
                </a:solidFill>
                <a:latin typeface="Consolas"/>
                <a:ea typeface="Consolas"/>
                <a:cs typeface="Consolas"/>
                <a:sym typeface="Consolas"/>
              </a:rPr>
              <a:t> (	</a:t>
            </a:r>
            <a:r>
              <a:rPr b="0" i="0" lang="fr-BE" sz="1600" u="none" cap="none" strike="noStrike">
                <a:solidFill>
                  <a:srgbClr val="CC0099"/>
                </a:solidFill>
                <a:latin typeface="Consolas"/>
                <a:ea typeface="Consolas"/>
                <a:cs typeface="Consolas"/>
                <a:sym typeface="Consolas"/>
              </a:rPr>
              <a:t>SELECT</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MAX</a:t>
            </a:r>
            <a:r>
              <a:rPr b="0" i="0" lang="fr-BE" sz="1600" u="none" cap="none" strike="noStrike">
                <a:solidFill>
                  <a:srgbClr val="000000"/>
                </a:solidFill>
                <a:latin typeface="Consolas"/>
                <a:ea typeface="Consolas"/>
                <a:cs typeface="Consolas"/>
                <a:sym typeface="Consolas"/>
              </a:rPr>
              <a:t>(year_result) </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FROM</a:t>
            </a:r>
            <a:r>
              <a:rPr b="0" i="0" lang="fr-BE" sz="1600" u="none" cap="none" strike="noStrike">
                <a:solidFill>
                  <a:srgbClr val="000000"/>
                </a:solidFill>
                <a:latin typeface="Consolas"/>
                <a:ea typeface="Consolas"/>
                <a:cs typeface="Consolas"/>
                <a:sym typeface="Consolas"/>
              </a:rPr>
              <a:t> student </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GROUP BY </a:t>
            </a:r>
            <a:r>
              <a:rPr b="0" i="0" lang="fr-BE" sz="1600" u="none" cap="none" strike="noStrike">
                <a:solidFill>
                  <a:srgbClr val="000000"/>
                </a:solidFill>
                <a:latin typeface="Consolas"/>
                <a:ea typeface="Consolas"/>
                <a:cs typeface="Consolas"/>
                <a:sym typeface="Consolas"/>
              </a:rPr>
              <a:t>section_id	)</a:t>
            </a:r>
            <a:endParaRPr/>
          </a:p>
        </p:txBody>
      </p:sp>
      <p:sp>
        <p:nvSpPr>
          <p:cNvPr id="2483" name="Google Shape;2483;p166"/>
          <p:cNvSpPr/>
          <p:nvPr/>
        </p:nvSpPr>
        <p:spPr>
          <a:xfrm>
            <a:off x="1026902" y="4834309"/>
            <a:ext cx="3133582"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SELECT</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MAX</a:t>
            </a:r>
            <a:r>
              <a:rPr b="0" i="0" lang="fr-BE" sz="1600" u="none" cap="none" strike="noStrike">
                <a:solidFill>
                  <a:srgbClr val="000000"/>
                </a:solidFill>
                <a:latin typeface="Consolas"/>
                <a:ea typeface="Consolas"/>
                <a:cs typeface="Consolas"/>
                <a:sym typeface="Consolas"/>
              </a:rPr>
              <a:t>(year_result) </a:t>
            </a:r>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FROM</a:t>
            </a:r>
            <a:r>
              <a:rPr b="0" i="0" lang="fr-BE" sz="1600" u="none" cap="none" strike="noStrike">
                <a:solidFill>
                  <a:srgbClr val="000000"/>
                </a:solidFill>
                <a:latin typeface="Consolas"/>
                <a:ea typeface="Consolas"/>
                <a:cs typeface="Consolas"/>
                <a:sym typeface="Consolas"/>
              </a:rPr>
              <a:t> student </a:t>
            </a:r>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GROUP BY </a:t>
            </a:r>
            <a:r>
              <a:rPr b="0" i="0" lang="fr-BE" sz="1600" u="none" cap="none" strike="noStrike">
                <a:solidFill>
                  <a:srgbClr val="000000"/>
                </a:solidFill>
                <a:latin typeface="Consolas"/>
                <a:ea typeface="Consolas"/>
                <a:cs typeface="Consolas"/>
                <a:sym typeface="Consolas"/>
              </a:rPr>
              <a:t>section_id	</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7" name="Shape 2487"/>
        <p:cNvGrpSpPr/>
        <p:nvPr/>
      </p:nvGrpSpPr>
      <p:grpSpPr>
        <a:xfrm>
          <a:off x="0" y="0"/>
          <a:ext cx="0" cy="0"/>
          <a:chOff x="0" y="0"/>
          <a:chExt cx="0" cy="0"/>
        </a:xfrm>
      </p:grpSpPr>
      <p:pic>
        <p:nvPicPr>
          <p:cNvPr id="2488" name="Google Shape;2488;p167"/>
          <p:cNvPicPr preferRelativeResize="0"/>
          <p:nvPr/>
        </p:nvPicPr>
        <p:blipFill rotWithShape="1">
          <a:blip r:embed="rId3">
            <a:alphaModFix/>
          </a:blip>
          <a:srcRect b="0" l="0" r="0" t="0"/>
          <a:stretch/>
        </p:blipFill>
        <p:spPr>
          <a:xfrm>
            <a:off x="6555060" y="4581129"/>
            <a:ext cx="1472440" cy="1694914"/>
          </a:xfrm>
          <a:prstGeom prst="rect">
            <a:avLst/>
          </a:prstGeom>
          <a:noFill/>
          <a:ln>
            <a:noFill/>
          </a:ln>
        </p:spPr>
      </p:pic>
      <p:pic>
        <p:nvPicPr>
          <p:cNvPr id="2489" name="Google Shape;2489;p167"/>
          <p:cNvPicPr preferRelativeResize="0"/>
          <p:nvPr/>
        </p:nvPicPr>
        <p:blipFill rotWithShape="1">
          <a:blip r:embed="rId4">
            <a:alphaModFix/>
          </a:blip>
          <a:srcRect b="0" l="0" r="0" t="0"/>
          <a:stretch/>
        </p:blipFill>
        <p:spPr>
          <a:xfrm>
            <a:off x="4681711" y="4581128"/>
            <a:ext cx="1113728" cy="1257174"/>
          </a:xfrm>
          <a:prstGeom prst="rect">
            <a:avLst/>
          </a:prstGeom>
          <a:noFill/>
          <a:ln>
            <a:noFill/>
          </a:ln>
        </p:spPr>
      </p:pic>
      <p:sp>
        <p:nvSpPr>
          <p:cNvPr id="2490" name="Google Shape;2490;p1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Sous-Requêtes : WHERE et HAVING</a:t>
            </a:r>
            <a:endParaRPr b="0" i="0" sz="4000" u="none" cap="none" strike="noStrike">
              <a:solidFill>
                <a:schemeClr val="dk1"/>
              </a:solidFill>
              <a:latin typeface="Calibri"/>
              <a:ea typeface="Calibri"/>
              <a:cs typeface="Calibri"/>
              <a:sym typeface="Calibri"/>
            </a:endParaRPr>
          </a:p>
        </p:txBody>
      </p:sp>
      <p:sp>
        <p:nvSpPr>
          <p:cNvPr id="2491" name="Google Shape;2491;p1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492" name="Google Shape;2492;p1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493" name="Google Shape;2493;p167"/>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494" name="Google Shape;2494;p167"/>
          <p:cNvSpPr/>
          <p:nvPr/>
        </p:nvSpPr>
        <p:spPr>
          <a:xfrm>
            <a:off x="467544" y="1988840"/>
            <a:ext cx="8172000" cy="1440160"/>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95" name="Google Shape;2495;p167"/>
          <p:cNvSpPr/>
          <p:nvPr/>
        </p:nvSpPr>
        <p:spPr>
          <a:xfrm>
            <a:off x="4681711" y="4581128"/>
            <a:ext cx="1114425" cy="1257300"/>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96" name="Google Shape;2496;p167"/>
          <p:cNvSpPr txBox="1"/>
          <p:nvPr/>
        </p:nvSpPr>
        <p:spPr>
          <a:xfrm>
            <a:off x="457200" y="1556792"/>
            <a:ext cx="8229600" cy="4320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fr-BE" sz="1800" u="sng" cap="none" strike="noStrike">
                <a:solidFill>
                  <a:schemeClr val="dk1"/>
                </a:solidFill>
                <a:latin typeface="Calibri"/>
                <a:ea typeface="Calibri"/>
                <a:cs typeface="Calibri"/>
                <a:sym typeface="Calibri"/>
              </a:rPr>
              <a:t>Multi-valued subquery : « ANY » operator</a:t>
            </a:r>
            <a:endParaRPr b="1" i="1" sz="1800" u="sng" cap="none" strike="noStrike">
              <a:solidFill>
                <a:schemeClr val="dk1"/>
              </a:solidFill>
              <a:latin typeface="Calibri"/>
              <a:ea typeface="Calibri"/>
              <a:cs typeface="Calibri"/>
              <a:sym typeface="Calibri"/>
            </a:endParaRPr>
          </a:p>
        </p:txBody>
      </p:sp>
      <p:sp>
        <p:nvSpPr>
          <p:cNvPr id="2497" name="Google Shape;2497;p167"/>
          <p:cNvSpPr txBox="1"/>
          <p:nvPr/>
        </p:nvSpPr>
        <p:spPr>
          <a:xfrm>
            <a:off x="467544" y="3573016"/>
            <a:ext cx="8229600" cy="8640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L’opérateur </a:t>
            </a:r>
            <a:r>
              <a:rPr b="1" i="1" lang="fr-BE" sz="1600" u="none" cap="none" strike="noStrike">
                <a:solidFill>
                  <a:schemeClr val="dk1"/>
                </a:solidFill>
                <a:latin typeface="Calibri"/>
                <a:ea typeface="Calibri"/>
                <a:cs typeface="Calibri"/>
                <a:sym typeface="Calibri"/>
              </a:rPr>
              <a:t>« ANY »</a:t>
            </a:r>
            <a:r>
              <a:rPr b="0" i="0" lang="fr-BE" sz="1600" u="none" cap="none" strike="noStrike">
                <a:solidFill>
                  <a:schemeClr val="dk1"/>
                </a:solidFill>
                <a:latin typeface="Calibri"/>
                <a:ea typeface="Calibri"/>
                <a:cs typeface="Calibri"/>
                <a:sym typeface="Calibri"/>
              </a:rPr>
              <a:t> peut être utilisé en plus des opérateurs d’</a:t>
            </a:r>
            <a:r>
              <a:rPr b="1" i="1" lang="fr-BE" sz="1600" u="none" cap="none" strike="noStrike">
                <a:solidFill>
                  <a:schemeClr val="dk1"/>
                </a:solidFill>
                <a:latin typeface="Calibri"/>
                <a:ea typeface="Calibri"/>
                <a:cs typeface="Calibri"/>
                <a:sym typeface="Calibri"/>
              </a:rPr>
              <a:t>inégalité classiques </a:t>
            </a:r>
            <a:r>
              <a:rPr b="0" i="0" lang="fr-BE" sz="1600" u="none" cap="none" strike="noStrike">
                <a:solidFill>
                  <a:schemeClr val="dk1"/>
                </a:solidFill>
                <a:latin typeface="Calibri"/>
                <a:ea typeface="Calibri"/>
                <a:cs typeface="Calibri"/>
                <a:sym typeface="Calibri"/>
              </a:rPr>
              <a:t>afin de comparer la valeur d’une colonne individuellement à chacune des valeurs de la liste renvoyée par la sous-requête. Si </a:t>
            </a:r>
            <a:r>
              <a:rPr b="1" i="1" lang="fr-BE" sz="1600" u="none" cap="none" strike="noStrike">
                <a:solidFill>
                  <a:schemeClr val="dk1"/>
                </a:solidFill>
                <a:latin typeface="Calibri"/>
                <a:ea typeface="Calibri"/>
                <a:cs typeface="Calibri"/>
                <a:sym typeface="Calibri"/>
              </a:rPr>
              <a:t>au moins l’une des comparaisons </a:t>
            </a:r>
            <a:r>
              <a:rPr b="0" i="0" lang="fr-BE" sz="1600" u="none" cap="none" strike="noStrike">
                <a:solidFill>
                  <a:schemeClr val="dk1"/>
                </a:solidFill>
                <a:latin typeface="Calibri"/>
                <a:ea typeface="Calibri"/>
                <a:cs typeface="Calibri"/>
                <a:sym typeface="Calibri"/>
              </a:rPr>
              <a:t>renvoie </a:t>
            </a:r>
            <a:r>
              <a:rPr b="1" i="1" lang="fr-BE" sz="1600" u="none" cap="none" strike="noStrike">
                <a:solidFill>
                  <a:schemeClr val="dk1"/>
                </a:solidFill>
                <a:latin typeface="Calibri"/>
                <a:ea typeface="Calibri"/>
                <a:cs typeface="Calibri"/>
                <a:sym typeface="Calibri"/>
              </a:rPr>
              <a:t>TRUE</a:t>
            </a:r>
            <a:r>
              <a:rPr b="0" i="0" lang="fr-BE" sz="1600" u="none" cap="none" strike="noStrike">
                <a:solidFill>
                  <a:schemeClr val="dk1"/>
                </a:solidFill>
                <a:latin typeface="Calibri"/>
                <a:ea typeface="Calibri"/>
                <a:cs typeface="Calibri"/>
                <a:sym typeface="Calibri"/>
              </a:rPr>
              <a:t>, les données sont affichées</a:t>
            </a:r>
            <a:endParaRPr b="0" i="0" sz="1600" u="none" cap="none" strike="noStrike">
              <a:solidFill>
                <a:schemeClr val="dk1"/>
              </a:solidFill>
              <a:latin typeface="Calibri"/>
              <a:ea typeface="Calibri"/>
              <a:cs typeface="Calibri"/>
              <a:sym typeface="Calibri"/>
            </a:endParaRPr>
          </a:p>
        </p:txBody>
      </p:sp>
      <p:sp>
        <p:nvSpPr>
          <p:cNvPr id="2498" name="Google Shape;2498;p167"/>
          <p:cNvSpPr/>
          <p:nvPr/>
        </p:nvSpPr>
        <p:spPr>
          <a:xfrm>
            <a:off x="937295" y="4797152"/>
            <a:ext cx="3276364" cy="935980"/>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99" name="Google Shape;2499;p167"/>
          <p:cNvSpPr/>
          <p:nvPr/>
        </p:nvSpPr>
        <p:spPr>
          <a:xfrm>
            <a:off x="6555060" y="4581129"/>
            <a:ext cx="1473324" cy="1696554"/>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00" name="Google Shape;2500;p167"/>
          <p:cNvSpPr/>
          <p:nvPr/>
        </p:nvSpPr>
        <p:spPr>
          <a:xfrm>
            <a:off x="4161180" y="5245632"/>
            <a:ext cx="592539" cy="487500"/>
          </a:xfrm>
          <a:prstGeom prst="rightArrow">
            <a:avLst>
              <a:gd fmla="val 50000" name="adj1"/>
              <a:gd fmla="val 50000" name="adj2"/>
            </a:avLst>
          </a:prstGeom>
          <a:solidFill>
            <a:srgbClr val="C00000"/>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01" name="Google Shape;2501;p167"/>
          <p:cNvSpPr txBox="1"/>
          <p:nvPr/>
        </p:nvSpPr>
        <p:spPr>
          <a:xfrm>
            <a:off x="814968" y="5877272"/>
            <a:ext cx="5094600"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fr-BE" sz="1200" u="none" cap="none" strike="noStrike">
                <a:solidFill>
                  <a:srgbClr val="C00000"/>
                </a:solidFill>
                <a:latin typeface="Calibri"/>
                <a:ea typeface="Calibri"/>
                <a:cs typeface="Calibri"/>
                <a:sym typeface="Calibri"/>
              </a:rPr>
              <a:t>Si le résultat annuel de l’étudiant est </a:t>
            </a:r>
            <a:r>
              <a:rPr b="1" i="0" lang="fr-BE" sz="1200" u="sng" cap="none" strike="noStrike">
                <a:solidFill>
                  <a:srgbClr val="C00000"/>
                </a:solidFill>
                <a:latin typeface="Calibri"/>
                <a:ea typeface="Calibri"/>
                <a:cs typeface="Calibri"/>
                <a:sym typeface="Calibri"/>
              </a:rPr>
              <a:t>supérieur à au moins l’une des valeurs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fr-BE" sz="1200" u="none" cap="none" strike="noStrike">
                <a:solidFill>
                  <a:srgbClr val="C00000"/>
                </a:solidFill>
                <a:latin typeface="Calibri"/>
                <a:ea typeface="Calibri"/>
                <a:cs typeface="Calibri"/>
                <a:sym typeface="Calibri"/>
              </a:rPr>
              <a:t>renvoyées par la sous-requête, les données sont affichées</a:t>
            </a:r>
            <a:endParaRPr b="1" i="0" sz="1200" u="none" cap="none" strike="noStrike">
              <a:solidFill>
                <a:srgbClr val="C00000"/>
              </a:solidFill>
              <a:latin typeface="Calibri"/>
              <a:ea typeface="Calibri"/>
              <a:cs typeface="Calibri"/>
              <a:sym typeface="Calibri"/>
            </a:endParaRPr>
          </a:p>
        </p:txBody>
      </p:sp>
      <p:sp>
        <p:nvSpPr>
          <p:cNvPr id="2502" name="Google Shape;2502;p167"/>
          <p:cNvSpPr/>
          <p:nvPr/>
        </p:nvSpPr>
        <p:spPr>
          <a:xfrm>
            <a:off x="869573" y="2053081"/>
            <a:ext cx="7806883"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SELECT</a:t>
            </a:r>
            <a:r>
              <a:rPr b="0" i="0" lang="fr-BE" sz="1600" u="none" cap="none" strike="noStrike">
                <a:solidFill>
                  <a:srgbClr val="000000"/>
                </a:solidFill>
                <a:latin typeface="Consolas"/>
                <a:ea typeface="Consolas"/>
                <a:cs typeface="Consolas"/>
                <a:sym typeface="Consolas"/>
              </a:rPr>
              <a:t> last_name, year_result </a:t>
            </a:r>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FROM</a:t>
            </a:r>
            <a:r>
              <a:rPr b="0" i="0" lang="fr-BE" sz="1600" u="none" cap="none" strike="noStrike">
                <a:solidFill>
                  <a:srgbClr val="000000"/>
                </a:solidFill>
                <a:latin typeface="Consolas"/>
                <a:ea typeface="Consolas"/>
                <a:cs typeface="Consolas"/>
                <a:sym typeface="Consolas"/>
              </a:rPr>
              <a:t> student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WHERE </a:t>
            </a:r>
            <a:r>
              <a:rPr b="0" i="0" lang="fr-BE" sz="1600" u="none" cap="none" strike="noStrike">
                <a:solidFill>
                  <a:srgbClr val="000000"/>
                </a:solidFill>
                <a:latin typeface="Consolas"/>
                <a:ea typeface="Consolas"/>
                <a:cs typeface="Consolas"/>
                <a:sym typeface="Consolas"/>
              </a:rPr>
              <a:t>year_result </a:t>
            </a:r>
            <a:r>
              <a:rPr b="0" i="0" lang="fr-BE" sz="1600" u="none" cap="none" strike="noStrike">
                <a:solidFill>
                  <a:schemeClr val="dk1"/>
                </a:solidFill>
                <a:latin typeface="Consolas"/>
                <a:ea typeface="Consolas"/>
                <a:cs typeface="Consolas"/>
                <a:sym typeface="Consolas"/>
              </a:rPr>
              <a:t>&gt; </a:t>
            </a:r>
            <a:r>
              <a:rPr b="0" i="0" lang="fr-BE" sz="1600" u="none" cap="none" strike="noStrike">
                <a:solidFill>
                  <a:srgbClr val="CC0099"/>
                </a:solidFill>
                <a:latin typeface="Consolas"/>
                <a:ea typeface="Consolas"/>
                <a:cs typeface="Consolas"/>
                <a:sym typeface="Consolas"/>
              </a:rPr>
              <a:t>ANY</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SELECT</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MAX</a:t>
            </a:r>
            <a:r>
              <a:rPr b="0" i="0" lang="fr-BE" sz="1600" u="none" cap="none" strike="noStrike">
                <a:solidFill>
                  <a:srgbClr val="000000"/>
                </a:solidFill>
                <a:latin typeface="Consolas"/>
                <a:ea typeface="Consolas"/>
                <a:cs typeface="Consolas"/>
                <a:sym typeface="Consolas"/>
              </a:rPr>
              <a:t>(year_result) </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FROM</a:t>
            </a:r>
            <a:r>
              <a:rPr b="0" i="0" lang="fr-BE" sz="1600" u="none" cap="none" strike="noStrike">
                <a:solidFill>
                  <a:srgbClr val="000000"/>
                </a:solidFill>
                <a:latin typeface="Consolas"/>
                <a:ea typeface="Consolas"/>
                <a:cs typeface="Consolas"/>
                <a:sym typeface="Consolas"/>
              </a:rPr>
              <a:t> student </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GROUP BY </a:t>
            </a:r>
            <a:r>
              <a:rPr b="0" i="0" lang="fr-BE" sz="1600" u="none" cap="none" strike="noStrike">
                <a:solidFill>
                  <a:srgbClr val="000000"/>
                </a:solidFill>
                <a:latin typeface="Consolas"/>
                <a:ea typeface="Consolas"/>
                <a:cs typeface="Consolas"/>
                <a:sym typeface="Consolas"/>
              </a:rPr>
              <a:t>section_id	)</a:t>
            </a:r>
            <a:endParaRPr/>
          </a:p>
        </p:txBody>
      </p:sp>
      <p:sp>
        <p:nvSpPr>
          <p:cNvPr id="2503" name="Google Shape;2503;p167"/>
          <p:cNvSpPr/>
          <p:nvPr/>
        </p:nvSpPr>
        <p:spPr>
          <a:xfrm>
            <a:off x="1026902" y="4834309"/>
            <a:ext cx="3133582"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SELECT</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MAX</a:t>
            </a:r>
            <a:r>
              <a:rPr b="0" i="0" lang="fr-BE" sz="1600" u="none" cap="none" strike="noStrike">
                <a:solidFill>
                  <a:srgbClr val="000000"/>
                </a:solidFill>
                <a:latin typeface="Consolas"/>
                <a:ea typeface="Consolas"/>
                <a:cs typeface="Consolas"/>
                <a:sym typeface="Consolas"/>
              </a:rPr>
              <a:t>(year_result) </a:t>
            </a:r>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FROM</a:t>
            </a:r>
            <a:r>
              <a:rPr b="0" i="0" lang="fr-BE" sz="1600" u="none" cap="none" strike="noStrike">
                <a:solidFill>
                  <a:srgbClr val="000000"/>
                </a:solidFill>
                <a:latin typeface="Consolas"/>
                <a:ea typeface="Consolas"/>
                <a:cs typeface="Consolas"/>
                <a:sym typeface="Consolas"/>
              </a:rPr>
              <a:t> student </a:t>
            </a:r>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GROUP BY </a:t>
            </a:r>
            <a:r>
              <a:rPr b="0" i="0" lang="fr-BE" sz="1600" u="none" cap="none" strike="noStrike">
                <a:solidFill>
                  <a:srgbClr val="000000"/>
                </a:solidFill>
                <a:latin typeface="Consolas"/>
                <a:ea typeface="Consolas"/>
                <a:cs typeface="Consolas"/>
                <a:sym typeface="Consolas"/>
              </a:rPr>
              <a:t>section_id	</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7" name="Shape 2507"/>
        <p:cNvGrpSpPr/>
        <p:nvPr/>
      </p:nvGrpSpPr>
      <p:grpSpPr>
        <a:xfrm>
          <a:off x="0" y="0"/>
          <a:ext cx="0" cy="0"/>
          <a:chOff x="0" y="0"/>
          <a:chExt cx="0" cy="0"/>
        </a:xfrm>
      </p:grpSpPr>
      <p:pic>
        <p:nvPicPr>
          <p:cNvPr id="2508" name="Google Shape;2508;p168"/>
          <p:cNvPicPr preferRelativeResize="0"/>
          <p:nvPr/>
        </p:nvPicPr>
        <p:blipFill rotWithShape="1">
          <a:blip r:embed="rId3">
            <a:alphaModFix/>
          </a:blip>
          <a:srcRect b="0" l="0" r="0" t="0"/>
          <a:stretch/>
        </p:blipFill>
        <p:spPr>
          <a:xfrm>
            <a:off x="6555060" y="4892185"/>
            <a:ext cx="1473177" cy="624797"/>
          </a:xfrm>
          <a:prstGeom prst="rect">
            <a:avLst/>
          </a:prstGeom>
          <a:noFill/>
          <a:ln>
            <a:noFill/>
          </a:ln>
        </p:spPr>
      </p:pic>
      <p:pic>
        <p:nvPicPr>
          <p:cNvPr id="2509" name="Google Shape;2509;p168"/>
          <p:cNvPicPr preferRelativeResize="0"/>
          <p:nvPr/>
        </p:nvPicPr>
        <p:blipFill rotWithShape="1">
          <a:blip r:embed="rId4">
            <a:alphaModFix/>
          </a:blip>
          <a:srcRect b="0" l="0" r="0" t="0"/>
          <a:stretch/>
        </p:blipFill>
        <p:spPr>
          <a:xfrm>
            <a:off x="4681711" y="4581128"/>
            <a:ext cx="1113728" cy="1257174"/>
          </a:xfrm>
          <a:prstGeom prst="rect">
            <a:avLst/>
          </a:prstGeom>
          <a:noFill/>
          <a:ln>
            <a:noFill/>
          </a:ln>
        </p:spPr>
      </p:pic>
      <p:sp>
        <p:nvSpPr>
          <p:cNvPr id="2510" name="Google Shape;2510;p1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Sous-Requêtes : WHERE et HAVING</a:t>
            </a:r>
            <a:endParaRPr b="0" i="0" sz="4000" u="none" cap="none" strike="noStrike">
              <a:solidFill>
                <a:schemeClr val="dk1"/>
              </a:solidFill>
              <a:latin typeface="Calibri"/>
              <a:ea typeface="Calibri"/>
              <a:cs typeface="Calibri"/>
              <a:sym typeface="Calibri"/>
            </a:endParaRPr>
          </a:p>
        </p:txBody>
      </p:sp>
      <p:sp>
        <p:nvSpPr>
          <p:cNvPr id="2511" name="Google Shape;2511;p1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512" name="Google Shape;2512;p1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513" name="Google Shape;2513;p168"/>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514" name="Google Shape;2514;p168"/>
          <p:cNvSpPr/>
          <p:nvPr/>
        </p:nvSpPr>
        <p:spPr>
          <a:xfrm>
            <a:off x="467544" y="1988840"/>
            <a:ext cx="8172000" cy="1440160"/>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15" name="Google Shape;2515;p168"/>
          <p:cNvSpPr/>
          <p:nvPr/>
        </p:nvSpPr>
        <p:spPr>
          <a:xfrm>
            <a:off x="4681711" y="4581128"/>
            <a:ext cx="1114425" cy="1257300"/>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16" name="Google Shape;2516;p168"/>
          <p:cNvSpPr txBox="1"/>
          <p:nvPr/>
        </p:nvSpPr>
        <p:spPr>
          <a:xfrm>
            <a:off x="457200" y="1556792"/>
            <a:ext cx="8229600" cy="4320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fr-BE" sz="1800" u="sng" cap="none" strike="noStrike">
                <a:solidFill>
                  <a:schemeClr val="dk1"/>
                </a:solidFill>
                <a:latin typeface="Calibri"/>
                <a:ea typeface="Calibri"/>
                <a:cs typeface="Calibri"/>
                <a:sym typeface="Calibri"/>
              </a:rPr>
              <a:t>Multi-valued subquery : « ALL » operator</a:t>
            </a:r>
            <a:endParaRPr b="1" i="1" sz="1800" u="sng" cap="none" strike="noStrike">
              <a:solidFill>
                <a:schemeClr val="dk1"/>
              </a:solidFill>
              <a:latin typeface="Calibri"/>
              <a:ea typeface="Calibri"/>
              <a:cs typeface="Calibri"/>
              <a:sym typeface="Calibri"/>
            </a:endParaRPr>
          </a:p>
        </p:txBody>
      </p:sp>
      <p:sp>
        <p:nvSpPr>
          <p:cNvPr id="2517" name="Google Shape;2517;p168"/>
          <p:cNvSpPr txBox="1"/>
          <p:nvPr/>
        </p:nvSpPr>
        <p:spPr>
          <a:xfrm>
            <a:off x="467544" y="3573016"/>
            <a:ext cx="8229600" cy="8640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L’opérateur </a:t>
            </a:r>
            <a:r>
              <a:rPr b="1" i="1" lang="fr-BE" sz="1600" u="none" cap="none" strike="noStrike">
                <a:solidFill>
                  <a:schemeClr val="dk1"/>
                </a:solidFill>
                <a:latin typeface="Calibri"/>
                <a:ea typeface="Calibri"/>
                <a:cs typeface="Calibri"/>
                <a:sym typeface="Calibri"/>
              </a:rPr>
              <a:t>« ALL »</a:t>
            </a:r>
            <a:r>
              <a:rPr b="0" i="0" lang="fr-BE" sz="1600" u="none" cap="none" strike="noStrike">
                <a:solidFill>
                  <a:schemeClr val="dk1"/>
                </a:solidFill>
                <a:latin typeface="Calibri"/>
                <a:ea typeface="Calibri"/>
                <a:cs typeface="Calibri"/>
                <a:sym typeface="Calibri"/>
              </a:rPr>
              <a:t> peut être utilisé en plus des opérateurs d’</a:t>
            </a:r>
            <a:r>
              <a:rPr b="1" i="1" lang="fr-BE" sz="1600" u="none" cap="none" strike="noStrike">
                <a:solidFill>
                  <a:schemeClr val="dk1"/>
                </a:solidFill>
                <a:latin typeface="Calibri"/>
                <a:ea typeface="Calibri"/>
                <a:cs typeface="Calibri"/>
                <a:sym typeface="Calibri"/>
              </a:rPr>
              <a:t>inégalité classiques </a:t>
            </a:r>
            <a:r>
              <a:rPr b="0" i="0" lang="fr-BE" sz="1600" u="none" cap="none" strike="noStrike">
                <a:solidFill>
                  <a:schemeClr val="dk1"/>
                </a:solidFill>
                <a:latin typeface="Calibri"/>
                <a:ea typeface="Calibri"/>
                <a:cs typeface="Calibri"/>
                <a:sym typeface="Calibri"/>
              </a:rPr>
              <a:t>afin de comparer la valeur d’une colonne individuellement à chacune des valeurs de la liste renvoyée par la sous-requête. Si </a:t>
            </a:r>
            <a:r>
              <a:rPr b="1" i="1" lang="fr-BE" sz="1600" u="none" cap="none" strike="noStrike">
                <a:solidFill>
                  <a:schemeClr val="dk1"/>
                </a:solidFill>
                <a:latin typeface="Calibri"/>
                <a:ea typeface="Calibri"/>
                <a:cs typeface="Calibri"/>
                <a:sym typeface="Calibri"/>
              </a:rPr>
              <a:t>toutes les comparaisons </a:t>
            </a:r>
            <a:r>
              <a:rPr b="0" i="0" lang="fr-BE" sz="1600" u="none" cap="none" strike="noStrike">
                <a:solidFill>
                  <a:schemeClr val="dk1"/>
                </a:solidFill>
                <a:latin typeface="Calibri"/>
                <a:ea typeface="Calibri"/>
                <a:cs typeface="Calibri"/>
                <a:sym typeface="Calibri"/>
              </a:rPr>
              <a:t>renvoient </a:t>
            </a:r>
            <a:r>
              <a:rPr b="1" i="1" lang="fr-BE" sz="1600" u="none" cap="none" strike="noStrike">
                <a:solidFill>
                  <a:schemeClr val="dk1"/>
                </a:solidFill>
                <a:latin typeface="Calibri"/>
                <a:ea typeface="Calibri"/>
                <a:cs typeface="Calibri"/>
                <a:sym typeface="Calibri"/>
              </a:rPr>
              <a:t>TRUE</a:t>
            </a:r>
            <a:r>
              <a:rPr b="0" i="0" lang="fr-BE" sz="1600" u="none" cap="none" strike="noStrike">
                <a:solidFill>
                  <a:schemeClr val="dk1"/>
                </a:solidFill>
                <a:latin typeface="Calibri"/>
                <a:ea typeface="Calibri"/>
                <a:cs typeface="Calibri"/>
                <a:sym typeface="Calibri"/>
              </a:rPr>
              <a:t>, les données sont affichées</a:t>
            </a:r>
            <a:endParaRPr b="0" i="0" sz="1600" u="none" cap="none" strike="noStrike">
              <a:solidFill>
                <a:schemeClr val="dk1"/>
              </a:solidFill>
              <a:latin typeface="Calibri"/>
              <a:ea typeface="Calibri"/>
              <a:cs typeface="Calibri"/>
              <a:sym typeface="Calibri"/>
            </a:endParaRPr>
          </a:p>
        </p:txBody>
      </p:sp>
      <p:sp>
        <p:nvSpPr>
          <p:cNvPr id="2518" name="Google Shape;2518;p168"/>
          <p:cNvSpPr/>
          <p:nvPr/>
        </p:nvSpPr>
        <p:spPr>
          <a:xfrm>
            <a:off x="937295" y="4797152"/>
            <a:ext cx="3276364" cy="935980"/>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19" name="Google Shape;2519;p168"/>
          <p:cNvSpPr/>
          <p:nvPr/>
        </p:nvSpPr>
        <p:spPr>
          <a:xfrm>
            <a:off x="6555060" y="4892186"/>
            <a:ext cx="1473324" cy="625046"/>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20" name="Google Shape;2520;p168"/>
          <p:cNvSpPr/>
          <p:nvPr/>
        </p:nvSpPr>
        <p:spPr>
          <a:xfrm>
            <a:off x="4161180" y="5245632"/>
            <a:ext cx="592539" cy="487500"/>
          </a:xfrm>
          <a:prstGeom prst="rightArrow">
            <a:avLst>
              <a:gd fmla="val 50000" name="adj1"/>
              <a:gd fmla="val 50000" name="adj2"/>
            </a:avLst>
          </a:prstGeom>
          <a:solidFill>
            <a:srgbClr val="C00000"/>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21" name="Google Shape;2521;p168"/>
          <p:cNvSpPr txBox="1"/>
          <p:nvPr/>
        </p:nvSpPr>
        <p:spPr>
          <a:xfrm>
            <a:off x="902397" y="5877272"/>
            <a:ext cx="4919745"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fr-BE" sz="1200" u="none" cap="none" strike="noStrike">
                <a:solidFill>
                  <a:srgbClr val="C00000"/>
                </a:solidFill>
                <a:latin typeface="Calibri"/>
                <a:ea typeface="Calibri"/>
                <a:cs typeface="Calibri"/>
                <a:sym typeface="Calibri"/>
              </a:rPr>
              <a:t>Si le résultat annuel de l’étudiant est </a:t>
            </a:r>
            <a:r>
              <a:rPr b="1" i="0" lang="fr-BE" sz="1200" u="sng" cap="none" strike="noStrike">
                <a:solidFill>
                  <a:srgbClr val="C00000"/>
                </a:solidFill>
                <a:latin typeface="Calibri"/>
                <a:ea typeface="Calibri"/>
                <a:cs typeface="Calibri"/>
                <a:sym typeface="Calibri"/>
              </a:rPr>
              <a:t>supérieur ou égal à toutes les valeurs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fr-BE" sz="1200" u="none" cap="none" strike="noStrike">
                <a:solidFill>
                  <a:srgbClr val="C00000"/>
                </a:solidFill>
                <a:latin typeface="Calibri"/>
                <a:ea typeface="Calibri"/>
                <a:cs typeface="Calibri"/>
                <a:sym typeface="Calibri"/>
              </a:rPr>
              <a:t>renvoyées par la sous-requête, les données sont affichées</a:t>
            </a:r>
            <a:endParaRPr b="1" i="0" sz="1200" u="none" cap="none" strike="noStrike">
              <a:solidFill>
                <a:srgbClr val="C00000"/>
              </a:solidFill>
              <a:latin typeface="Calibri"/>
              <a:ea typeface="Calibri"/>
              <a:cs typeface="Calibri"/>
              <a:sym typeface="Calibri"/>
            </a:endParaRPr>
          </a:p>
        </p:txBody>
      </p:sp>
      <p:sp>
        <p:nvSpPr>
          <p:cNvPr id="2522" name="Google Shape;2522;p168"/>
          <p:cNvSpPr/>
          <p:nvPr/>
        </p:nvSpPr>
        <p:spPr>
          <a:xfrm>
            <a:off x="1008686" y="4849643"/>
            <a:ext cx="3133582"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SELECT</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MAX</a:t>
            </a:r>
            <a:r>
              <a:rPr b="0" i="0" lang="fr-BE" sz="1600" u="none" cap="none" strike="noStrike">
                <a:solidFill>
                  <a:srgbClr val="000000"/>
                </a:solidFill>
                <a:latin typeface="Consolas"/>
                <a:ea typeface="Consolas"/>
                <a:cs typeface="Consolas"/>
                <a:sym typeface="Consolas"/>
              </a:rPr>
              <a:t>(year_result) </a:t>
            </a:r>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FROM</a:t>
            </a:r>
            <a:r>
              <a:rPr b="0" i="0" lang="fr-BE" sz="1600" u="none" cap="none" strike="noStrike">
                <a:solidFill>
                  <a:srgbClr val="000000"/>
                </a:solidFill>
                <a:latin typeface="Consolas"/>
                <a:ea typeface="Consolas"/>
                <a:cs typeface="Consolas"/>
                <a:sym typeface="Consolas"/>
              </a:rPr>
              <a:t> student </a:t>
            </a:r>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GROUP BY </a:t>
            </a:r>
            <a:r>
              <a:rPr b="0" i="0" lang="fr-BE" sz="1600" u="none" cap="none" strike="noStrike">
                <a:solidFill>
                  <a:srgbClr val="000000"/>
                </a:solidFill>
                <a:latin typeface="Consolas"/>
                <a:ea typeface="Consolas"/>
                <a:cs typeface="Consolas"/>
                <a:sym typeface="Consolas"/>
              </a:rPr>
              <a:t>section_id	</a:t>
            </a:r>
            <a:endParaRPr/>
          </a:p>
        </p:txBody>
      </p:sp>
      <p:sp>
        <p:nvSpPr>
          <p:cNvPr id="2523" name="Google Shape;2523;p168"/>
          <p:cNvSpPr/>
          <p:nvPr/>
        </p:nvSpPr>
        <p:spPr>
          <a:xfrm>
            <a:off x="1008686" y="2004169"/>
            <a:ext cx="7806883"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SELECT</a:t>
            </a:r>
            <a:r>
              <a:rPr b="0" i="0" lang="fr-BE" sz="1600" u="none" cap="none" strike="noStrike">
                <a:solidFill>
                  <a:srgbClr val="000000"/>
                </a:solidFill>
                <a:latin typeface="Consolas"/>
                <a:ea typeface="Consolas"/>
                <a:cs typeface="Consolas"/>
                <a:sym typeface="Consolas"/>
              </a:rPr>
              <a:t> last_name, year_result </a:t>
            </a:r>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FROM</a:t>
            </a:r>
            <a:r>
              <a:rPr b="0" i="0" lang="fr-BE" sz="1600" u="none" cap="none" strike="noStrike">
                <a:solidFill>
                  <a:srgbClr val="000000"/>
                </a:solidFill>
                <a:latin typeface="Consolas"/>
                <a:ea typeface="Consolas"/>
                <a:cs typeface="Consolas"/>
                <a:sym typeface="Consolas"/>
              </a:rPr>
              <a:t> student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WHERE </a:t>
            </a:r>
            <a:r>
              <a:rPr b="0" i="0" lang="fr-BE" sz="1600" u="none" cap="none" strike="noStrike">
                <a:solidFill>
                  <a:srgbClr val="000000"/>
                </a:solidFill>
                <a:latin typeface="Consolas"/>
                <a:ea typeface="Consolas"/>
                <a:cs typeface="Consolas"/>
                <a:sym typeface="Consolas"/>
              </a:rPr>
              <a:t>year_result </a:t>
            </a:r>
            <a:r>
              <a:rPr b="0" i="0" lang="fr-BE" sz="1600" u="none" cap="none" strike="noStrike">
                <a:solidFill>
                  <a:schemeClr val="dk1"/>
                </a:solidFill>
                <a:latin typeface="Consolas"/>
                <a:ea typeface="Consolas"/>
                <a:cs typeface="Consolas"/>
                <a:sym typeface="Consolas"/>
              </a:rPr>
              <a:t>&gt;=</a:t>
            </a:r>
            <a:r>
              <a:rPr b="0" i="0" lang="fr-BE" sz="1600" u="none" cap="none" strike="noStrike">
                <a:solidFill>
                  <a:srgbClr val="CC0099"/>
                </a:solidFill>
                <a:latin typeface="Consolas"/>
                <a:ea typeface="Consolas"/>
                <a:cs typeface="Consolas"/>
                <a:sym typeface="Consolas"/>
              </a:rPr>
              <a:t> ALL</a:t>
            </a:r>
            <a:r>
              <a:rPr b="0" i="0" lang="fr-BE" sz="1600" u="none" cap="none" strike="noStrike">
                <a:solidFill>
                  <a:srgbClr val="000000"/>
                </a:solidFill>
                <a:latin typeface="Consolas"/>
                <a:ea typeface="Consolas"/>
                <a:cs typeface="Consolas"/>
                <a:sym typeface="Consolas"/>
              </a:rPr>
              <a:t> (	</a:t>
            </a:r>
            <a:r>
              <a:rPr b="0" i="0" lang="fr-BE" sz="1600" u="none" cap="none" strike="noStrike">
                <a:solidFill>
                  <a:srgbClr val="CC0099"/>
                </a:solidFill>
                <a:latin typeface="Consolas"/>
                <a:ea typeface="Consolas"/>
                <a:cs typeface="Consolas"/>
                <a:sym typeface="Consolas"/>
              </a:rPr>
              <a:t>SELECT</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MAX</a:t>
            </a:r>
            <a:r>
              <a:rPr b="0" i="0" lang="fr-BE" sz="1600" u="none" cap="none" strike="noStrike">
                <a:solidFill>
                  <a:srgbClr val="000000"/>
                </a:solidFill>
                <a:latin typeface="Consolas"/>
                <a:ea typeface="Consolas"/>
                <a:cs typeface="Consolas"/>
                <a:sym typeface="Consolas"/>
              </a:rPr>
              <a:t>(year_result) </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FROM</a:t>
            </a:r>
            <a:r>
              <a:rPr b="0" i="0" lang="fr-BE" sz="1600" u="none" cap="none" strike="noStrike">
                <a:solidFill>
                  <a:srgbClr val="000000"/>
                </a:solidFill>
                <a:latin typeface="Consolas"/>
                <a:ea typeface="Consolas"/>
                <a:cs typeface="Consolas"/>
                <a:sym typeface="Consolas"/>
              </a:rPr>
              <a:t> student </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GROUP BY </a:t>
            </a:r>
            <a:r>
              <a:rPr b="0" i="0" lang="fr-BE" sz="1600" u="none" cap="none" strike="noStrike">
                <a:solidFill>
                  <a:srgbClr val="000000"/>
                </a:solidFill>
                <a:latin typeface="Consolas"/>
                <a:ea typeface="Consolas"/>
                <a:cs typeface="Consolas"/>
                <a:sym typeface="Consolas"/>
              </a:rPr>
              <a:t>section_id	)</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7" name="Shape 2527"/>
        <p:cNvGrpSpPr/>
        <p:nvPr/>
      </p:nvGrpSpPr>
      <p:grpSpPr>
        <a:xfrm>
          <a:off x="0" y="0"/>
          <a:ext cx="0" cy="0"/>
          <a:chOff x="0" y="0"/>
          <a:chExt cx="0" cy="0"/>
        </a:xfrm>
      </p:grpSpPr>
      <p:sp>
        <p:nvSpPr>
          <p:cNvPr id="2528" name="Google Shape;2528;p1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Sous-Requêtes : </a:t>
            </a:r>
            <a:r>
              <a:rPr b="1" i="0" lang="fr-BE" sz="4000" u="none" cap="none" strike="noStrike">
                <a:solidFill>
                  <a:schemeClr val="dk1"/>
                </a:solidFill>
                <a:latin typeface="Calibri"/>
                <a:ea typeface="Calibri"/>
                <a:cs typeface="Calibri"/>
                <a:sym typeface="Calibri"/>
              </a:rPr>
              <a:t>Corrélation</a:t>
            </a:r>
            <a:endParaRPr b="1" i="0" sz="4000" u="none" cap="none" strike="noStrike">
              <a:solidFill>
                <a:schemeClr val="dk1"/>
              </a:solidFill>
              <a:latin typeface="Calibri"/>
              <a:ea typeface="Calibri"/>
              <a:cs typeface="Calibri"/>
              <a:sym typeface="Calibri"/>
            </a:endParaRPr>
          </a:p>
        </p:txBody>
      </p:sp>
      <p:sp>
        <p:nvSpPr>
          <p:cNvPr id="2529" name="Google Shape;2529;p1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530" name="Google Shape;2530;p1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531" name="Google Shape;2531;p169"/>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532" name="Google Shape;2532;p169"/>
          <p:cNvSpPr txBox="1"/>
          <p:nvPr/>
        </p:nvSpPr>
        <p:spPr>
          <a:xfrm>
            <a:off x="467544" y="2852936"/>
            <a:ext cx="8229600" cy="8640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Une requête </a:t>
            </a:r>
            <a:r>
              <a:rPr b="1" i="1" lang="fr-BE" sz="1600" u="none" cap="none" strike="noStrike">
                <a:solidFill>
                  <a:schemeClr val="dk1"/>
                </a:solidFill>
                <a:latin typeface="Calibri"/>
                <a:ea typeface="Calibri"/>
                <a:cs typeface="Calibri"/>
                <a:sym typeface="Calibri"/>
              </a:rPr>
              <a:t>« corrélée »</a:t>
            </a:r>
            <a:r>
              <a:rPr b="0" i="0" lang="fr-BE" sz="1600" u="none" cap="none" strike="noStrike">
                <a:solidFill>
                  <a:schemeClr val="dk1"/>
                </a:solidFill>
                <a:latin typeface="Calibri"/>
                <a:ea typeface="Calibri"/>
                <a:cs typeface="Calibri"/>
                <a:sym typeface="Calibri"/>
              </a:rPr>
              <a:t> signifie que le résultat renvoyé par la sous-requête dépend directement de la ligne actuellement rencontrée par la requête principale. Le résultat de la sous-requête est donc réévalué et potentiellement différent à chaque ligne rencontrée dans la requête principale</a:t>
            </a:r>
            <a:endParaRPr b="0" i="0" sz="1600" u="none" cap="none" strike="noStrike">
              <a:solidFill>
                <a:schemeClr val="dk1"/>
              </a:solidFill>
              <a:latin typeface="Calibri"/>
              <a:ea typeface="Calibri"/>
              <a:cs typeface="Calibri"/>
              <a:sym typeface="Calibri"/>
            </a:endParaRPr>
          </a:p>
        </p:txBody>
      </p:sp>
      <p:sp>
        <p:nvSpPr>
          <p:cNvPr id="2533" name="Google Shape;2533;p169"/>
          <p:cNvSpPr txBox="1"/>
          <p:nvPr/>
        </p:nvSpPr>
        <p:spPr>
          <a:xfrm>
            <a:off x="467544" y="1528916"/>
            <a:ext cx="8172000" cy="1107996"/>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534" name="Google Shape;2534;p169"/>
          <p:cNvSpPr txBox="1"/>
          <p:nvPr/>
        </p:nvSpPr>
        <p:spPr>
          <a:xfrm>
            <a:off x="888976" y="1613991"/>
            <a:ext cx="6577185"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SELECT </a:t>
            </a:r>
            <a:r>
              <a:rPr b="0" i="1"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FROM </a:t>
            </a:r>
            <a:r>
              <a:rPr b="0" i="1" lang="fr-BE" sz="1800" u="sng" cap="none" strike="noStrike">
                <a:solidFill>
                  <a:schemeClr val="dk1"/>
                </a:solidFill>
                <a:latin typeface="Calibri"/>
                <a:ea typeface="Calibri"/>
                <a:cs typeface="Calibri"/>
                <a:sym typeface="Calibri"/>
              </a:rPr>
              <a:t>table1 as T1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WHERE</a:t>
            </a:r>
            <a:r>
              <a:rPr b="1" i="1"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(SELECT … FROM </a:t>
            </a:r>
            <a:r>
              <a:rPr b="0" i="1" lang="fr-BE" sz="1800" u="sng" cap="none" strike="noStrike">
                <a:solidFill>
                  <a:schemeClr val="dk1"/>
                </a:solidFill>
                <a:latin typeface="Calibri"/>
                <a:ea typeface="Calibri"/>
                <a:cs typeface="Calibri"/>
                <a:sym typeface="Calibri"/>
              </a:rPr>
              <a:t>table1 as T2</a:t>
            </a:r>
            <a:r>
              <a:rPr b="0" i="1" lang="fr-BE" sz="1800" u="none" cap="none" strike="noStrike">
                <a:solidFill>
                  <a:schemeClr val="dk1"/>
                </a:solidFill>
                <a:latin typeface="Calibri"/>
                <a:ea typeface="Calibri"/>
                <a:cs typeface="Calibri"/>
                <a:sym typeface="Calibri"/>
              </a:rPr>
              <a:t> WHERE </a:t>
            </a:r>
            <a:r>
              <a:rPr b="0" i="1" lang="fr-BE" sz="1800" u="sng" cap="none" strike="noStrike">
                <a:solidFill>
                  <a:schemeClr val="dk1"/>
                </a:solidFill>
                <a:latin typeface="Calibri"/>
                <a:ea typeface="Calibri"/>
                <a:cs typeface="Calibri"/>
                <a:sym typeface="Calibri"/>
              </a:rPr>
              <a:t>T1.col1 = T2.col1</a:t>
            </a:r>
            <a:r>
              <a:rPr b="0" i="1" lang="fr-BE" sz="1800" u="none" cap="none" strike="noStrike">
                <a:solidFill>
                  <a:schemeClr val="dk1"/>
                </a:solidFill>
                <a:latin typeface="Calibri"/>
                <a:ea typeface="Calibri"/>
                <a:cs typeface="Calibri"/>
                <a:sym typeface="Calibri"/>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GROUP BY </a:t>
            </a:r>
            <a:r>
              <a:rPr b="0" i="1"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ORDER BY</a:t>
            </a:r>
            <a:r>
              <a:rPr b="0" i="1" lang="fr-BE"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grpSp>
        <p:nvGrpSpPr>
          <p:cNvPr id="2535" name="Google Shape;2535;p169"/>
          <p:cNvGrpSpPr/>
          <p:nvPr/>
        </p:nvGrpSpPr>
        <p:grpSpPr>
          <a:xfrm>
            <a:off x="2699953" y="3933056"/>
            <a:ext cx="3744094" cy="2248688"/>
            <a:chOff x="2447925" y="2335224"/>
            <a:chExt cx="4248150" cy="2808288"/>
          </a:xfrm>
        </p:grpSpPr>
        <p:cxnSp>
          <p:nvCxnSpPr>
            <p:cNvPr id="2536" name="Google Shape;2536;p169"/>
            <p:cNvCxnSpPr/>
            <p:nvPr/>
          </p:nvCxnSpPr>
          <p:spPr>
            <a:xfrm>
              <a:off x="4572000" y="2997200"/>
              <a:ext cx="0" cy="287338"/>
            </a:xfrm>
            <a:prstGeom prst="straightConnector1">
              <a:avLst/>
            </a:prstGeom>
            <a:noFill/>
            <a:ln cap="flat" cmpd="sng" w="28575">
              <a:solidFill>
                <a:srgbClr val="0E57C4"/>
              </a:solidFill>
              <a:prstDash val="solid"/>
              <a:round/>
              <a:headEnd len="sm" w="sm" type="none"/>
              <a:tailEnd len="med" w="med" type="triangle"/>
            </a:ln>
          </p:spPr>
        </p:cxnSp>
        <p:grpSp>
          <p:nvGrpSpPr>
            <p:cNvPr id="2537" name="Google Shape;2537;p169"/>
            <p:cNvGrpSpPr/>
            <p:nvPr/>
          </p:nvGrpSpPr>
          <p:grpSpPr>
            <a:xfrm>
              <a:off x="2447925" y="2335224"/>
              <a:ext cx="4248150" cy="2808288"/>
              <a:chOff x="2447925" y="2349500"/>
              <a:chExt cx="4248150" cy="2808288"/>
            </a:xfrm>
          </p:grpSpPr>
          <p:sp>
            <p:nvSpPr>
              <p:cNvPr id="2538" name="Google Shape;2538;p169"/>
              <p:cNvSpPr/>
              <p:nvPr/>
            </p:nvSpPr>
            <p:spPr>
              <a:xfrm>
                <a:off x="2447925" y="2349500"/>
                <a:ext cx="4248150" cy="647700"/>
              </a:xfrm>
              <a:prstGeom prst="rect">
                <a:avLst/>
              </a:prstGeom>
              <a:solidFill>
                <a:schemeClr val="accen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fr-BE" sz="1400" u="none" cap="none" strike="noStrike">
                    <a:solidFill>
                      <a:schemeClr val="lt1"/>
                    </a:solidFill>
                    <a:latin typeface="Calibri"/>
                    <a:ea typeface="Calibri"/>
                    <a:cs typeface="Calibri"/>
                    <a:sym typeface="Calibri"/>
                  </a:rPr>
                  <a:t>GET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fr-BE" sz="1400" u="none" cap="none" strike="noStrike">
                    <a:solidFill>
                      <a:schemeClr val="lt1"/>
                    </a:solidFill>
                    <a:latin typeface="Calibri"/>
                    <a:ea typeface="Calibri"/>
                    <a:cs typeface="Calibri"/>
                    <a:sym typeface="Calibri"/>
                  </a:rPr>
                  <a:t>Ligne candidate de la requête principale</a:t>
                </a:r>
                <a:endParaRPr b="1" i="0" sz="1400" u="none" cap="none" strike="noStrike">
                  <a:solidFill>
                    <a:schemeClr val="lt1"/>
                  </a:solidFill>
                  <a:latin typeface="Calibri"/>
                  <a:ea typeface="Calibri"/>
                  <a:cs typeface="Calibri"/>
                  <a:sym typeface="Calibri"/>
                </a:endParaRPr>
              </a:p>
            </p:txBody>
          </p:sp>
          <p:sp>
            <p:nvSpPr>
              <p:cNvPr id="2539" name="Google Shape;2539;p169"/>
              <p:cNvSpPr/>
              <p:nvPr/>
            </p:nvSpPr>
            <p:spPr>
              <a:xfrm>
                <a:off x="2447925" y="3286125"/>
                <a:ext cx="4248150" cy="647700"/>
              </a:xfrm>
              <a:prstGeom prst="rect">
                <a:avLst/>
              </a:prstGeom>
              <a:solidFill>
                <a:schemeClr val="accen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fr-BE" sz="1400" u="none" cap="none" strike="noStrike">
                    <a:solidFill>
                      <a:schemeClr val="lt1"/>
                    </a:solidFill>
                    <a:latin typeface="Calibri"/>
                    <a:ea typeface="Calibri"/>
                    <a:cs typeface="Calibri"/>
                    <a:sym typeface="Calibri"/>
                  </a:rPr>
                  <a:t>EXECUTE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fr-BE" sz="1400" u="none" cap="none" strike="noStrike">
                    <a:solidFill>
                      <a:schemeClr val="lt1"/>
                    </a:solidFill>
                    <a:latin typeface="Calibri"/>
                    <a:ea typeface="Calibri"/>
                    <a:cs typeface="Calibri"/>
                    <a:sym typeface="Calibri"/>
                  </a:rPr>
                  <a:t>de la sous-requête à partir de l’info reçue</a:t>
                </a:r>
                <a:endParaRPr b="1" i="0" sz="1400" u="none" cap="none" strike="noStrike">
                  <a:solidFill>
                    <a:schemeClr val="lt1"/>
                  </a:solidFill>
                  <a:latin typeface="Calibri"/>
                  <a:ea typeface="Calibri"/>
                  <a:cs typeface="Calibri"/>
                  <a:sym typeface="Calibri"/>
                </a:endParaRPr>
              </a:p>
            </p:txBody>
          </p:sp>
          <p:sp>
            <p:nvSpPr>
              <p:cNvPr id="2540" name="Google Shape;2540;p169"/>
              <p:cNvSpPr/>
              <p:nvPr/>
            </p:nvSpPr>
            <p:spPr>
              <a:xfrm>
                <a:off x="2447925" y="4221163"/>
                <a:ext cx="4248150" cy="936625"/>
              </a:xfrm>
              <a:prstGeom prst="rect">
                <a:avLst/>
              </a:prstGeom>
              <a:solidFill>
                <a:schemeClr val="accen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fr-BE" sz="1400" u="none" cap="none" strike="noStrike">
                    <a:solidFill>
                      <a:schemeClr val="lt1"/>
                    </a:solidFill>
                    <a:latin typeface="Calibri"/>
                    <a:ea typeface="Calibri"/>
                    <a:cs typeface="Calibri"/>
                    <a:sym typeface="Calibri"/>
                  </a:rPr>
                  <a:t>USE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fr-BE" sz="1400" u="none" cap="none" strike="noStrike">
                    <a:solidFill>
                      <a:schemeClr val="lt1"/>
                    </a:solidFill>
                    <a:latin typeface="Calibri"/>
                    <a:ea typeface="Calibri"/>
                    <a:cs typeface="Calibri"/>
                    <a:sym typeface="Calibri"/>
                  </a:rPr>
                  <a:t>Utilisation du résultat de la sous-requête</a:t>
                </a:r>
                <a:br>
                  <a:rPr b="1" i="0" lang="fr-BE" sz="1400" u="none" cap="none" strike="noStrike">
                    <a:solidFill>
                      <a:schemeClr val="lt1"/>
                    </a:solidFill>
                    <a:latin typeface="Calibri"/>
                    <a:ea typeface="Calibri"/>
                    <a:cs typeface="Calibri"/>
                    <a:sym typeface="Calibri"/>
                  </a:rPr>
                </a:br>
                <a:r>
                  <a:rPr b="1" i="0" lang="fr-BE" sz="1400" u="none" cap="none" strike="noStrike">
                    <a:solidFill>
                      <a:schemeClr val="lt1"/>
                    </a:solidFill>
                    <a:latin typeface="Calibri"/>
                    <a:ea typeface="Calibri"/>
                    <a:cs typeface="Calibri"/>
                    <a:sym typeface="Calibri"/>
                  </a:rPr>
                  <a:t>pour accepter ou rejeter la ligne</a:t>
                </a:r>
                <a:endParaRPr b="1" i="0" sz="1400" u="none" cap="none" strike="noStrike">
                  <a:solidFill>
                    <a:schemeClr val="lt1"/>
                  </a:solidFill>
                  <a:latin typeface="Calibri"/>
                  <a:ea typeface="Calibri"/>
                  <a:cs typeface="Calibri"/>
                  <a:sym typeface="Calibri"/>
                </a:endParaRPr>
              </a:p>
            </p:txBody>
          </p:sp>
          <p:cxnSp>
            <p:nvCxnSpPr>
              <p:cNvPr id="2541" name="Google Shape;2541;p169"/>
              <p:cNvCxnSpPr/>
              <p:nvPr/>
            </p:nvCxnSpPr>
            <p:spPr>
              <a:xfrm>
                <a:off x="4572000" y="3933825"/>
                <a:ext cx="0" cy="287338"/>
              </a:xfrm>
              <a:prstGeom prst="straightConnector1">
                <a:avLst/>
              </a:prstGeom>
              <a:noFill/>
              <a:ln cap="flat" cmpd="sng" w="28575">
                <a:solidFill>
                  <a:srgbClr val="0E57C4"/>
                </a:solidFill>
                <a:prstDash val="solid"/>
                <a:round/>
                <a:headEnd len="sm" w="sm" type="none"/>
                <a:tailEnd len="med" w="med" type="triangle"/>
              </a:ln>
            </p:spPr>
          </p:cxnSp>
          <p:cxnSp>
            <p:nvCxnSpPr>
              <p:cNvPr id="2542" name="Google Shape;2542;p169"/>
              <p:cNvCxnSpPr>
                <a:stCxn id="2540" idx="1"/>
                <a:endCxn id="2538" idx="1"/>
              </p:cNvCxnSpPr>
              <p:nvPr/>
            </p:nvCxnSpPr>
            <p:spPr>
              <a:xfrm flipH="1" rot="10800000">
                <a:off x="2447925" y="2673475"/>
                <a:ext cx="600" cy="2016000"/>
              </a:xfrm>
              <a:prstGeom prst="bentConnector3">
                <a:avLst>
                  <a:gd fmla="val -14400005" name="adj1"/>
                </a:avLst>
              </a:prstGeom>
              <a:noFill/>
              <a:ln cap="flat" cmpd="sng" w="38100">
                <a:solidFill>
                  <a:srgbClr val="0E57C4"/>
                </a:solidFill>
                <a:prstDash val="solid"/>
                <a:miter lim="800000"/>
                <a:headEnd len="sm" w="sm" type="none"/>
                <a:tailEnd len="med" w="med" type="triangle"/>
              </a:ln>
            </p:spPr>
          </p:cxnSp>
        </p:gr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De l’analyse au relationnel</a:t>
            </a:r>
            <a:endParaRPr b="0" i="0" sz="4000" u="none" cap="none" strike="noStrike">
              <a:solidFill>
                <a:schemeClr val="dk1"/>
              </a:solidFill>
              <a:latin typeface="Calibri"/>
              <a:ea typeface="Calibri"/>
              <a:cs typeface="Calibri"/>
              <a:sym typeface="Calibri"/>
            </a:endParaRPr>
          </a:p>
        </p:txBody>
      </p:sp>
      <p:sp>
        <p:nvSpPr>
          <p:cNvPr id="253" name="Google Shape;25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54" name="Google Shape;25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55" name="Google Shape;255;p17"/>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1 : Introduction</a:t>
            </a:r>
            <a:endParaRPr b="0" i="0" sz="1200" u="none" cap="none" strike="noStrike">
              <a:solidFill>
                <a:srgbClr val="888888"/>
              </a:solidFill>
              <a:latin typeface="Calibri"/>
              <a:ea typeface="Calibri"/>
              <a:cs typeface="Calibri"/>
              <a:sym typeface="Calibri"/>
            </a:endParaRPr>
          </a:p>
        </p:txBody>
      </p:sp>
      <p:pic>
        <p:nvPicPr>
          <p:cNvPr id="256" name="Google Shape;256;p17"/>
          <p:cNvPicPr preferRelativeResize="0"/>
          <p:nvPr/>
        </p:nvPicPr>
        <p:blipFill rotWithShape="1">
          <a:blip r:embed="rId3">
            <a:alphaModFix/>
          </a:blip>
          <a:srcRect b="0" l="0" r="0" t="0"/>
          <a:stretch/>
        </p:blipFill>
        <p:spPr>
          <a:xfrm>
            <a:off x="3059832" y="1484784"/>
            <a:ext cx="5072349" cy="4497211"/>
          </a:xfrm>
          <a:prstGeom prst="rect">
            <a:avLst/>
          </a:prstGeom>
          <a:noFill/>
          <a:ln>
            <a:noFill/>
          </a:ln>
        </p:spPr>
      </p:pic>
      <p:sp>
        <p:nvSpPr>
          <p:cNvPr id="257" name="Google Shape;257;p17"/>
          <p:cNvSpPr txBox="1"/>
          <p:nvPr/>
        </p:nvSpPr>
        <p:spPr>
          <a:xfrm>
            <a:off x="755576" y="2754794"/>
            <a:ext cx="1728192" cy="175432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Exemple de </a:t>
            </a:r>
            <a:r>
              <a:rPr b="1" i="1" lang="fr-BE" sz="1800" u="sng" cap="none" strike="noStrike">
                <a:solidFill>
                  <a:schemeClr val="dk1"/>
                </a:solidFill>
                <a:latin typeface="Calibri"/>
                <a:ea typeface="Calibri"/>
                <a:cs typeface="Calibri"/>
                <a:sym typeface="Calibri"/>
              </a:rPr>
              <a:t>schéma EA </a:t>
            </a:r>
            <a:r>
              <a:rPr b="0" i="0" lang="fr-BE" sz="1800" u="none" cap="none" strike="noStrike">
                <a:solidFill>
                  <a:schemeClr val="dk1"/>
                </a:solidFill>
                <a:latin typeface="Calibri"/>
                <a:ea typeface="Calibri"/>
                <a:cs typeface="Calibri"/>
                <a:sym typeface="Calibri"/>
              </a:rPr>
              <a:t>représentant le système d’information d’une université</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6" name="Shape 2546"/>
        <p:cNvGrpSpPr/>
        <p:nvPr/>
      </p:nvGrpSpPr>
      <p:grpSpPr>
        <a:xfrm>
          <a:off x="0" y="0"/>
          <a:ext cx="0" cy="0"/>
          <a:chOff x="0" y="0"/>
          <a:chExt cx="0" cy="0"/>
        </a:xfrm>
      </p:grpSpPr>
      <p:pic>
        <p:nvPicPr>
          <p:cNvPr id="2547" name="Google Shape;2547;p170"/>
          <p:cNvPicPr preferRelativeResize="0"/>
          <p:nvPr/>
        </p:nvPicPr>
        <p:blipFill rotWithShape="1">
          <a:blip r:embed="rId3">
            <a:alphaModFix/>
          </a:blip>
          <a:srcRect b="0" l="0" r="0" t="0"/>
          <a:stretch/>
        </p:blipFill>
        <p:spPr>
          <a:xfrm>
            <a:off x="2627785" y="3429000"/>
            <a:ext cx="1865733" cy="2476500"/>
          </a:xfrm>
          <a:prstGeom prst="rect">
            <a:avLst/>
          </a:prstGeom>
          <a:noFill/>
          <a:ln>
            <a:noFill/>
          </a:ln>
        </p:spPr>
      </p:pic>
      <p:pic>
        <p:nvPicPr>
          <p:cNvPr id="2548" name="Google Shape;2548;p170"/>
          <p:cNvPicPr preferRelativeResize="0"/>
          <p:nvPr/>
        </p:nvPicPr>
        <p:blipFill rotWithShape="1">
          <a:blip r:embed="rId3">
            <a:alphaModFix/>
          </a:blip>
          <a:srcRect b="0" l="0" r="0" t="0"/>
          <a:stretch/>
        </p:blipFill>
        <p:spPr>
          <a:xfrm>
            <a:off x="251521" y="3429000"/>
            <a:ext cx="1865733" cy="2476500"/>
          </a:xfrm>
          <a:prstGeom prst="rect">
            <a:avLst/>
          </a:prstGeom>
          <a:noFill/>
          <a:ln>
            <a:noFill/>
          </a:ln>
        </p:spPr>
      </p:pic>
      <p:pic>
        <p:nvPicPr>
          <p:cNvPr id="2549" name="Google Shape;2549;p170"/>
          <p:cNvPicPr preferRelativeResize="0"/>
          <p:nvPr/>
        </p:nvPicPr>
        <p:blipFill rotWithShape="1">
          <a:blip r:embed="rId4">
            <a:alphaModFix/>
          </a:blip>
          <a:srcRect b="0" l="0" r="0" t="0"/>
          <a:stretch/>
        </p:blipFill>
        <p:spPr>
          <a:xfrm>
            <a:off x="7068452" y="3707482"/>
            <a:ext cx="1865220" cy="1797615"/>
          </a:xfrm>
          <a:prstGeom prst="rect">
            <a:avLst/>
          </a:prstGeom>
          <a:noFill/>
          <a:ln>
            <a:noFill/>
          </a:ln>
        </p:spPr>
      </p:pic>
      <p:sp>
        <p:nvSpPr>
          <p:cNvPr id="2550" name="Google Shape;2550;p1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Sous-Requêtes : Corrélation</a:t>
            </a:r>
            <a:endParaRPr/>
          </a:p>
        </p:txBody>
      </p:sp>
      <p:sp>
        <p:nvSpPr>
          <p:cNvPr id="2551" name="Google Shape;2551;p1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552" name="Google Shape;2552;p1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553" name="Google Shape;2553;p170"/>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554" name="Google Shape;2554;p170"/>
          <p:cNvSpPr/>
          <p:nvPr/>
        </p:nvSpPr>
        <p:spPr>
          <a:xfrm>
            <a:off x="251520" y="3429000"/>
            <a:ext cx="1866900" cy="2476500"/>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55" name="Google Shape;2555;p170"/>
          <p:cNvSpPr txBox="1"/>
          <p:nvPr/>
        </p:nvSpPr>
        <p:spPr>
          <a:xfrm>
            <a:off x="549072" y="6001543"/>
            <a:ext cx="1271795"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Table « S1 »</a:t>
            </a:r>
            <a:endParaRPr b="0" i="0" sz="1400" u="none" cap="none" strike="noStrike">
              <a:solidFill>
                <a:srgbClr val="000000"/>
              </a:solidFill>
              <a:latin typeface="Arial"/>
              <a:ea typeface="Arial"/>
              <a:cs typeface="Arial"/>
              <a:sym typeface="Arial"/>
            </a:endParaRPr>
          </a:p>
        </p:txBody>
      </p:sp>
      <p:sp>
        <p:nvSpPr>
          <p:cNvPr id="2556" name="Google Shape;2556;p170"/>
          <p:cNvSpPr/>
          <p:nvPr/>
        </p:nvSpPr>
        <p:spPr>
          <a:xfrm>
            <a:off x="7068452" y="3707482"/>
            <a:ext cx="1866900" cy="1809750"/>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57" name="Google Shape;2557;p170"/>
          <p:cNvSpPr/>
          <p:nvPr/>
        </p:nvSpPr>
        <p:spPr>
          <a:xfrm>
            <a:off x="467544" y="1556792"/>
            <a:ext cx="8172000" cy="1440160"/>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58" name="Google Shape;2558;p170"/>
          <p:cNvSpPr/>
          <p:nvPr/>
        </p:nvSpPr>
        <p:spPr>
          <a:xfrm>
            <a:off x="2627785" y="3429000"/>
            <a:ext cx="1866900" cy="2476500"/>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559" name="Google Shape;2559;p170"/>
          <p:cNvPicPr preferRelativeResize="0"/>
          <p:nvPr/>
        </p:nvPicPr>
        <p:blipFill rotWithShape="1">
          <a:blip r:embed="rId5">
            <a:alphaModFix/>
          </a:blip>
          <a:srcRect b="0" l="0" r="0" t="0"/>
          <a:stretch/>
        </p:blipFill>
        <p:spPr>
          <a:xfrm>
            <a:off x="4932041" y="4038600"/>
            <a:ext cx="1646301" cy="1257174"/>
          </a:xfrm>
          <a:prstGeom prst="rect">
            <a:avLst/>
          </a:prstGeom>
          <a:noFill/>
          <a:ln>
            <a:noFill/>
          </a:ln>
        </p:spPr>
      </p:pic>
      <p:sp>
        <p:nvSpPr>
          <p:cNvPr id="2560" name="Google Shape;2560;p170"/>
          <p:cNvSpPr/>
          <p:nvPr/>
        </p:nvSpPr>
        <p:spPr>
          <a:xfrm>
            <a:off x="4932040" y="4038600"/>
            <a:ext cx="1647825" cy="1257300"/>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61" name="Google Shape;2561;p170"/>
          <p:cNvSpPr txBox="1"/>
          <p:nvPr/>
        </p:nvSpPr>
        <p:spPr>
          <a:xfrm>
            <a:off x="2747130" y="6001542"/>
            <a:ext cx="1628209"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Table « STUDENT »</a:t>
            </a:r>
            <a:endParaRPr b="0" i="0" sz="1400" u="none" cap="none" strike="noStrike">
              <a:solidFill>
                <a:srgbClr val="000000"/>
              </a:solidFill>
              <a:latin typeface="Arial"/>
              <a:ea typeface="Arial"/>
              <a:cs typeface="Arial"/>
              <a:sym typeface="Arial"/>
            </a:endParaRPr>
          </a:p>
        </p:txBody>
      </p:sp>
      <p:sp>
        <p:nvSpPr>
          <p:cNvPr id="2562" name="Google Shape;2562;p170"/>
          <p:cNvSpPr txBox="1"/>
          <p:nvPr/>
        </p:nvSpPr>
        <p:spPr>
          <a:xfrm>
            <a:off x="4932040" y="5373216"/>
            <a:ext cx="1628209"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Moyennes</a:t>
            </a:r>
            <a:endParaRPr b="0" i="0" sz="1400" u="none" cap="none" strike="noStrike">
              <a:solidFill>
                <a:srgbClr val="000000"/>
              </a:solidFill>
              <a:latin typeface="Arial"/>
              <a:ea typeface="Arial"/>
              <a:cs typeface="Arial"/>
              <a:sym typeface="Arial"/>
            </a:endParaRPr>
          </a:p>
        </p:txBody>
      </p:sp>
      <p:sp>
        <p:nvSpPr>
          <p:cNvPr id="2563" name="Google Shape;2563;p170"/>
          <p:cNvSpPr txBox="1"/>
          <p:nvPr/>
        </p:nvSpPr>
        <p:spPr>
          <a:xfrm>
            <a:off x="7187797" y="5597723"/>
            <a:ext cx="1628209"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Résultat</a:t>
            </a:r>
            <a:endParaRPr b="0" i="0" sz="1400" u="none" cap="none" strike="noStrike">
              <a:solidFill>
                <a:srgbClr val="000000"/>
              </a:solidFill>
              <a:latin typeface="Arial"/>
              <a:ea typeface="Arial"/>
              <a:cs typeface="Arial"/>
              <a:sym typeface="Arial"/>
            </a:endParaRPr>
          </a:p>
        </p:txBody>
      </p:sp>
      <p:cxnSp>
        <p:nvCxnSpPr>
          <p:cNvPr id="2564" name="Google Shape;2564;p170"/>
          <p:cNvCxnSpPr/>
          <p:nvPr/>
        </p:nvCxnSpPr>
        <p:spPr>
          <a:xfrm rot="10800000">
            <a:off x="304800" y="3719861"/>
            <a:ext cx="1674912" cy="0"/>
          </a:xfrm>
          <a:prstGeom prst="straightConnector1">
            <a:avLst/>
          </a:prstGeom>
          <a:noFill/>
          <a:ln cap="flat" cmpd="sng" w="28575">
            <a:solidFill>
              <a:srgbClr val="C00000"/>
            </a:solidFill>
            <a:prstDash val="solid"/>
            <a:round/>
            <a:headEnd len="sm" w="sm" type="none"/>
            <a:tailEnd len="sm" w="sm" type="none"/>
          </a:ln>
        </p:spPr>
      </p:cxnSp>
      <p:cxnSp>
        <p:nvCxnSpPr>
          <p:cNvPr id="2565" name="Google Shape;2565;p170"/>
          <p:cNvCxnSpPr/>
          <p:nvPr/>
        </p:nvCxnSpPr>
        <p:spPr>
          <a:xfrm rot="10800000">
            <a:off x="323528" y="4293096"/>
            <a:ext cx="1674912" cy="0"/>
          </a:xfrm>
          <a:prstGeom prst="straightConnector1">
            <a:avLst/>
          </a:prstGeom>
          <a:noFill/>
          <a:ln cap="flat" cmpd="sng" w="28575">
            <a:solidFill>
              <a:srgbClr val="C00000"/>
            </a:solidFill>
            <a:prstDash val="solid"/>
            <a:round/>
            <a:headEnd len="sm" w="sm" type="none"/>
            <a:tailEnd len="sm" w="sm" type="none"/>
          </a:ln>
        </p:spPr>
      </p:cxnSp>
      <p:cxnSp>
        <p:nvCxnSpPr>
          <p:cNvPr id="2566" name="Google Shape;2566;p170"/>
          <p:cNvCxnSpPr/>
          <p:nvPr/>
        </p:nvCxnSpPr>
        <p:spPr>
          <a:xfrm rot="10800000">
            <a:off x="323528" y="4509120"/>
            <a:ext cx="1674912" cy="0"/>
          </a:xfrm>
          <a:prstGeom prst="straightConnector1">
            <a:avLst/>
          </a:prstGeom>
          <a:noFill/>
          <a:ln cap="flat" cmpd="sng" w="28575">
            <a:solidFill>
              <a:srgbClr val="C00000"/>
            </a:solidFill>
            <a:prstDash val="solid"/>
            <a:round/>
            <a:headEnd len="sm" w="sm" type="none"/>
            <a:tailEnd len="sm" w="sm" type="none"/>
          </a:ln>
        </p:spPr>
      </p:cxnSp>
      <p:cxnSp>
        <p:nvCxnSpPr>
          <p:cNvPr id="2567" name="Google Shape;2567;p170"/>
          <p:cNvCxnSpPr/>
          <p:nvPr/>
        </p:nvCxnSpPr>
        <p:spPr>
          <a:xfrm rot="10800000">
            <a:off x="323528" y="4869160"/>
            <a:ext cx="1674912" cy="0"/>
          </a:xfrm>
          <a:prstGeom prst="straightConnector1">
            <a:avLst/>
          </a:prstGeom>
          <a:noFill/>
          <a:ln cap="flat" cmpd="sng" w="28575">
            <a:solidFill>
              <a:srgbClr val="C00000"/>
            </a:solidFill>
            <a:prstDash val="solid"/>
            <a:round/>
            <a:headEnd len="sm" w="sm" type="none"/>
            <a:tailEnd len="sm" w="sm" type="none"/>
          </a:ln>
        </p:spPr>
      </p:cxnSp>
      <p:cxnSp>
        <p:nvCxnSpPr>
          <p:cNvPr id="2568" name="Google Shape;2568;p170"/>
          <p:cNvCxnSpPr/>
          <p:nvPr/>
        </p:nvCxnSpPr>
        <p:spPr>
          <a:xfrm rot="10800000">
            <a:off x="323528" y="5085184"/>
            <a:ext cx="1674912" cy="0"/>
          </a:xfrm>
          <a:prstGeom prst="straightConnector1">
            <a:avLst/>
          </a:prstGeom>
          <a:noFill/>
          <a:ln cap="flat" cmpd="sng" w="28575">
            <a:solidFill>
              <a:srgbClr val="C00000"/>
            </a:solidFill>
            <a:prstDash val="solid"/>
            <a:round/>
            <a:headEnd len="sm" w="sm" type="none"/>
            <a:tailEnd len="sm" w="sm" type="none"/>
          </a:ln>
        </p:spPr>
      </p:cxnSp>
      <p:cxnSp>
        <p:nvCxnSpPr>
          <p:cNvPr id="2569" name="Google Shape;2569;p170"/>
          <p:cNvCxnSpPr/>
          <p:nvPr/>
        </p:nvCxnSpPr>
        <p:spPr>
          <a:xfrm rot="10800000">
            <a:off x="323528" y="5517232"/>
            <a:ext cx="1674912" cy="0"/>
          </a:xfrm>
          <a:prstGeom prst="straightConnector1">
            <a:avLst/>
          </a:prstGeom>
          <a:noFill/>
          <a:ln cap="flat" cmpd="sng" w="28575">
            <a:solidFill>
              <a:srgbClr val="C00000"/>
            </a:solidFill>
            <a:prstDash val="solid"/>
            <a:round/>
            <a:headEnd len="sm" w="sm" type="none"/>
            <a:tailEnd len="sm" w="sm" type="none"/>
          </a:ln>
        </p:spPr>
      </p:cxnSp>
      <p:cxnSp>
        <p:nvCxnSpPr>
          <p:cNvPr id="2570" name="Google Shape;2570;p170"/>
          <p:cNvCxnSpPr/>
          <p:nvPr/>
        </p:nvCxnSpPr>
        <p:spPr>
          <a:xfrm>
            <a:off x="2051720" y="4077072"/>
            <a:ext cx="504056" cy="0"/>
          </a:xfrm>
          <a:prstGeom prst="straightConnector1">
            <a:avLst/>
          </a:prstGeom>
          <a:noFill/>
          <a:ln cap="flat" cmpd="sng" w="28575">
            <a:solidFill>
              <a:srgbClr val="00B050"/>
            </a:solidFill>
            <a:prstDash val="solid"/>
            <a:round/>
            <a:headEnd len="sm" w="sm" type="none"/>
            <a:tailEnd len="med" w="med" type="stealth"/>
          </a:ln>
        </p:spPr>
      </p:cxnSp>
      <p:sp>
        <p:nvSpPr>
          <p:cNvPr id="2571" name="Google Shape;2571;p170"/>
          <p:cNvSpPr/>
          <p:nvPr/>
        </p:nvSpPr>
        <p:spPr>
          <a:xfrm>
            <a:off x="2555776" y="4005064"/>
            <a:ext cx="1997768" cy="216024"/>
          </a:xfrm>
          <a:prstGeom prst="roundRect">
            <a:avLst>
              <a:gd fmla="val 5131" name="adj"/>
            </a:avLst>
          </a:prstGeom>
          <a:no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72" name="Google Shape;2572;p170"/>
          <p:cNvSpPr/>
          <p:nvPr/>
        </p:nvSpPr>
        <p:spPr>
          <a:xfrm>
            <a:off x="2555776" y="5373216"/>
            <a:ext cx="1997768" cy="216024"/>
          </a:xfrm>
          <a:prstGeom prst="roundRect">
            <a:avLst>
              <a:gd fmla="val 5131" name="adj"/>
            </a:avLst>
          </a:prstGeom>
          <a:no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73" name="Google Shape;2573;p170"/>
          <p:cNvSpPr/>
          <p:nvPr/>
        </p:nvSpPr>
        <p:spPr>
          <a:xfrm>
            <a:off x="4553544" y="4113076"/>
            <a:ext cx="117240" cy="1368152"/>
          </a:xfrm>
          <a:prstGeom prst="rightBrace">
            <a:avLst>
              <a:gd fmla="val 8333" name="adj1"/>
              <a:gd fmla="val 50000" name="adj2"/>
            </a:avLst>
          </a:prstGeom>
          <a:noFill/>
          <a:ln cap="flat" cmpd="sng" w="285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2574" name="Google Shape;2574;p170"/>
          <p:cNvCxnSpPr/>
          <p:nvPr/>
        </p:nvCxnSpPr>
        <p:spPr>
          <a:xfrm>
            <a:off x="4670784" y="4797152"/>
            <a:ext cx="333264" cy="360040"/>
          </a:xfrm>
          <a:prstGeom prst="straightConnector1">
            <a:avLst/>
          </a:prstGeom>
          <a:noFill/>
          <a:ln cap="flat" cmpd="sng" w="28575">
            <a:solidFill>
              <a:srgbClr val="00B050"/>
            </a:solidFill>
            <a:prstDash val="solid"/>
            <a:round/>
            <a:headEnd len="sm" w="sm" type="none"/>
            <a:tailEnd len="med" w="med" type="stealth"/>
          </a:ln>
        </p:spPr>
      </p:cxnSp>
      <p:sp>
        <p:nvSpPr>
          <p:cNvPr id="2575" name="Google Shape;2575;p170"/>
          <p:cNvSpPr txBox="1"/>
          <p:nvPr/>
        </p:nvSpPr>
        <p:spPr>
          <a:xfrm>
            <a:off x="5652120" y="5024209"/>
            <a:ext cx="720080" cy="2923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
              <a:buFont typeface="Arial"/>
              <a:buNone/>
            </a:pPr>
            <a:r>
              <a:t/>
            </a:r>
            <a:endParaRPr b="1" i="0" sz="100" u="none" cap="none" strike="noStrike">
              <a:solidFill>
                <a:srgbClr val="C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rPr b="1" i="0" lang="fr-BE" sz="1200" u="none" cap="none" strike="noStrike">
                <a:solidFill>
                  <a:srgbClr val="C00000"/>
                </a:solidFill>
                <a:latin typeface="Calibri"/>
                <a:ea typeface="Calibri"/>
                <a:cs typeface="Calibri"/>
                <a:sym typeface="Calibri"/>
              </a:rPr>
              <a:t>&lt;   18</a:t>
            </a:r>
            <a:endParaRPr b="0" i="0" sz="1400" u="none" cap="none" strike="noStrike">
              <a:solidFill>
                <a:srgbClr val="000000"/>
              </a:solidFill>
              <a:latin typeface="Arial"/>
              <a:ea typeface="Arial"/>
              <a:cs typeface="Arial"/>
              <a:sym typeface="Arial"/>
            </a:endParaRPr>
          </a:p>
        </p:txBody>
      </p:sp>
      <p:cxnSp>
        <p:nvCxnSpPr>
          <p:cNvPr id="2576" name="Google Shape;2576;p170"/>
          <p:cNvCxnSpPr/>
          <p:nvPr/>
        </p:nvCxnSpPr>
        <p:spPr>
          <a:xfrm flipH="1" rot="10800000">
            <a:off x="6228184" y="4221089"/>
            <a:ext cx="959613" cy="936103"/>
          </a:xfrm>
          <a:prstGeom prst="straightConnector1">
            <a:avLst/>
          </a:prstGeom>
          <a:noFill/>
          <a:ln cap="flat" cmpd="sng" w="28575">
            <a:solidFill>
              <a:srgbClr val="C00000"/>
            </a:solidFill>
            <a:prstDash val="solid"/>
            <a:round/>
            <a:headEnd len="sm" w="sm" type="none"/>
            <a:tailEnd len="med" w="med" type="stealth"/>
          </a:ln>
        </p:spPr>
      </p:cxnSp>
      <p:cxnSp>
        <p:nvCxnSpPr>
          <p:cNvPr id="2577" name="Google Shape;2577;p170"/>
          <p:cNvCxnSpPr/>
          <p:nvPr/>
        </p:nvCxnSpPr>
        <p:spPr>
          <a:xfrm rot="10800000">
            <a:off x="4612164" y="5445225"/>
            <a:ext cx="0" cy="323861"/>
          </a:xfrm>
          <a:prstGeom prst="straightConnector1">
            <a:avLst/>
          </a:prstGeom>
          <a:noFill/>
          <a:ln cap="flat" cmpd="sng" w="28575">
            <a:solidFill>
              <a:srgbClr val="00B050"/>
            </a:solidFill>
            <a:prstDash val="solid"/>
            <a:round/>
            <a:headEnd len="sm" w="sm" type="none"/>
            <a:tailEnd len="sm" w="sm" type="none"/>
          </a:ln>
        </p:spPr>
      </p:cxnSp>
      <p:cxnSp>
        <p:nvCxnSpPr>
          <p:cNvPr id="2578" name="Google Shape;2578;p170"/>
          <p:cNvCxnSpPr/>
          <p:nvPr/>
        </p:nvCxnSpPr>
        <p:spPr>
          <a:xfrm rot="10800000">
            <a:off x="4611847" y="5692192"/>
            <a:ext cx="0" cy="323861"/>
          </a:xfrm>
          <a:prstGeom prst="straightConnector1">
            <a:avLst/>
          </a:prstGeom>
          <a:noFill/>
          <a:ln cap="flat" cmpd="sng" w="28575">
            <a:solidFill>
              <a:srgbClr val="00B050"/>
            </a:solidFill>
            <a:prstDash val="dot"/>
            <a:round/>
            <a:headEnd len="sm" w="sm" type="none"/>
            <a:tailEnd len="sm" w="sm" type="none"/>
          </a:ln>
        </p:spPr>
      </p:cxnSp>
      <p:sp>
        <p:nvSpPr>
          <p:cNvPr id="2579" name="Google Shape;2579;p170"/>
          <p:cNvSpPr/>
          <p:nvPr/>
        </p:nvSpPr>
        <p:spPr>
          <a:xfrm>
            <a:off x="1183190" y="1674165"/>
            <a:ext cx="7115983"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SELECT</a:t>
            </a:r>
            <a:r>
              <a:rPr b="0" i="0" lang="fr-BE" sz="1400" u="none" cap="none" strike="noStrike">
                <a:solidFill>
                  <a:srgbClr val="000000"/>
                </a:solidFill>
                <a:latin typeface="Consolas"/>
                <a:ea typeface="Consolas"/>
                <a:cs typeface="Consolas"/>
                <a:sym typeface="Consolas"/>
              </a:rPr>
              <a:t> last_name, section_id, year_result </a:t>
            </a:r>
            <a:endParaRPr/>
          </a:p>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FROM</a:t>
            </a:r>
            <a:r>
              <a:rPr b="0" i="0" lang="fr-BE" sz="1400" u="none" cap="none" strike="noStrike">
                <a:solidFill>
                  <a:srgbClr val="000000"/>
                </a:solidFill>
                <a:latin typeface="Consolas"/>
                <a:ea typeface="Consolas"/>
                <a:cs typeface="Consolas"/>
                <a:sym typeface="Consolas"/>
              </a:rPr>
              <a:t> student as s1</a:t>
            </a:r>
            <a:endParaRPr/>
          </a:p>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WHERE </a:t>
            </a:r>
            <a:r>
              <a:rPr b="0" i="0" lang="fr-BE" sz="1400" u="none" cap="none" strike="noStrike">
                <a:solidFill>
                  <a:srgbClr val="000000"/>
                </a:solidFill>
                <a:latin typeface="Consolas"/>
                <a:ea typeface="Consolas"/>
                <a:cs typeface="Consolas"/>
                <a:sym typeface="Consolas"/>
              </a:rPr>
              <a:t>year_result </a:t>
            </a:r>
            <a:r>
              <a:rPr b="0" i="0" lang="fr-BE" sz="1400" u="none" cap="none" strike="noStrike">
                <a:solidFill>
                  <a:srgbClr val="CC0099"/>
                </a:solidFill>
                <a:latin typeface="Consolas"/>
                <a:ea typeface="Consolas"/>
                <a:cs typeface="Consolas"/>
                <a:sym typeface="Consolas"/>
              </a:rPr>
              <a:t>&gt;</a:t>
            </a:r>
            <a:r>
              <a:rPr b="0" i="0" lang="fr-BE" sz="1400" u="none" cap="none" strike="noStrike">
                <a:solidFill>
                  <a:srgbClr val="000000"/>
                </a:solidFill>
                <a:latin typeface="Consolas"/>
                <a:ea typeface="Consolas"/>
                <a:cs typeface="Consolas"/>
                <a:sym typeface="Consolas"/>
              </a:rPr>
              <a:t> (	</a:t>
            </a:r>
            <a:r>
              <a:rPr b="0" i="0" lang="fr-BE" sz="1400" u="none" cap="none" strike="noStrike">
                <a:solidFill>
                  <a:srgbClr val="CC0099"/>
                </a:solidFill>
                <a:latin typeface="Consolas"/>
                <a:ea typeface="Consolas"/>
                <a:cs typeface="Consolas"/>
                <a:sym typeface="Consolas"/>
              </a:rPr>
              <a:t>SELECT</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AVG</a:t>
            </a:r>
            <a:r>
              <a:rPr b="0" i="0" lang="fr-BE" sz="1400" u="none" cap="none" strike="noStrike">
                <a:solidFill>
                  <a:srgbClr val="000000"/>
                </a:solidFill>
                <a:latin typeface="Consolas"/>
                <a:ea typeface="Consolas"/>
                <a:cs typeface="Consolas"/>
                <a:sym typeface="Consolas"/>
              </a:rPr>
              <a:t>(year_result) </a:t>
            </a:r>
            <a:endParaRPr/>
          </a:p>
          <a:p>
            <a:pPr indent="0" lvl="0" marL="0" marR="0" rtl="0" algn="l">
              <a:lnSpc>
                <a:spcPct val="100000"/>
              </a:lnSpc>
              <a:spcBef>
                <a:spcPts val="0"/>
              </a:spcBef>
              <a:spcAft>
                <a:spcPts val="0"/>
              </a:spcAft>
              <a:buNone/>
            </a:pP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FROM</a:t>
            </a:r>
            <a:r>
              <a:rPr b="0" i="0" lang="fr-BE" sz="1400" u="none" cap="none" strike="noStrike">
                <a:solidFill>
                  <a:srgbClr val="000000"/>
                </a:solidFill>
                <a:latin typeface="Consolas"/>
                <a:ea typeface="Consolas"/>
                <a:cs typeface="Consolas"/>
                <a:sym typeface="Consolas"/>
              </a:rPr>
              <a:t> student </a:t>
            </a:r>
            <a:endParaRPr/>
          </a:p>
          <a:p>
            <a:pPr indent="0" lvl="0" marL="0" marR="0" rtl="0" algn="l">
              <a:lnSpc>
                <a:spcPct val="100000"/>
              </a:lnSpc>
              <a:spcBef>
                <a:spcPts val="0"/>
              </a:spcBef>
              <a:spcAft>
                <a:spcPts val="0"/>
              </a:spcAft>
              <a:buNone/>
            </a:pP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WHERE </a:t>
            </a:r>
            <a:r>
              <a:rPr b="0" i="0" lang="fr-BE" sz="1400" u="none" cap="none" strike="noStrike">
                <a:solidFill>
                  <a:srgbClr val="000000"/>
                </a:solidFill>
                <a:latin typeface="Consolas"/>
                <a:ea typeface="Consolas"/>
                <a:cs typeface="Consolas"/>
                <a:sym typeface="Consolas"/>
              </a:rPr>
              <a:t>section_id = s1.section_id	)</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3" name="Shape 2583"/>
        <p:cNvGrpSpPr/>
        <p:nvPr/>
      </p:nvGrpSpPr>
      <p:grpSpPr>
        <a:xfrm>
          <a:off x="0" y="0"/>
          <a:ext cx="0" cy="0"/>
          <a:chOff x="0" y="0"/>
          <a:chExt cx="0" cy="0"/>
        </a:xfrm>
      </p:grpSpPr>
      <p:sp>
        <p:nvSpPr>
          <p:cNvPr id="2584" name="Google Shape;2584;p1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Sous-Requêtes : </a:t>
            </a:r>
            <a:r>
              <a:rPr b="1" i="0" lang="fr-BE" sz="4000" u="none" cap="none" strike="noStrike">
                <a:solidFill>
                  <a:schemeClr val="dk1"/>
                </a:solidFill>
                <a:latin typeface="Calibri"/>
                <a:ea typeface="Calibri"/>
                <a:cs typeface="Calibri"/>
                <a:sym typeface="Calibri"/>
              </a:rPr>
              <a:t>[NOT] EXISTS</a:t>
            </a:r>
            <a:endParaRPr b="1" i="0" sz="4000" u="none" cap="none" strike="noStrike">
              <a:solidFill>
                <a:schemeClr val="dk1"/>
              </a:solidFill>
              <a:latin typeface="Calibri"/>
              <a:ea typeface="Calibri"/>
              <a:cs typeface="Calibri"/>
              <a:sym typeface="Calibri"/>
            </a:endParaRPr>
          </a:p>
        </p:txBody>
      </p:sp>
      <p:sp>
        <p:nvSpPr>
          <p:cNvPr id="2585" name="Google Shape;2585;p17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586" name="Google Shape;2586;p1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587" name="Google Shape;2587;p171"/>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588" name="Google Shape;2588;p171"/>
          <p:cNvSpPr/>
          <p:nvPr/>
        </p:nvSpPr>
        <p:spPr>
          <a:xfrm>
            <a:off x="467544" y="1556792"/>
            <a:ext cx="8229600" cy="1440160"/>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89" name="Google Shape;2589;p171"/>
          <p:cNvSpPr txBox="1"/>
          <p:nvPr/>
        </p:nvSpPr>
        <p:spPr>
          <a:xfrm>
            <a:off x="467544" y="3377109"/>
            <a:ext cx="8229600" cy="242815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L’opérateur </a:t>
            </a:r>
            <a:r>
              <a:rPr b="1" i="1" lang="fr-BE" sz="1600" u="none" cap="none" strike="noStrike">
                <a:solidFill>
                  <a:schemeClr val="dk1"/>
                </a:solidFill>
                <a:latin typeface="Calibri"/>
                <a:ea typeface="Calibri"/>
                <a:cs typeface="Calibri"/>
                <a:sym typeface="Calibri"/>
              </a:rPr>
              <a:t>« EXISTS »</a:t>
            </a:r>
            <a:r>
              <a:rPr b="0" i="0" lang="fr-BE" sz="1600" u="none" cap="none" strike="noStrike">
                <a:solidFill>
                  <a:schemeClr val="dk1"/>
                </a:solidFill>
                <a:latin typeface="Calibri"/>
                <a:ea typeface="Calibri"/>
                <a:cs typeface="Calibri"/>
                <a:sym typeface="Calibri"/>
              </a:rPr>
              <a:t> permet de n’afficher les données demandées que si le résultat de la sous-requête produit au moins une ligne de données (le nombre de lignes renvoyées par la sous-requête n’a pas d’importance)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200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Ce résultat est donc de </a:t>
            </a:r>
            <a:r>
              <a:rPr b="1" i="1" lang="fr-BE" sz="1600" u="none" cap="none" strike="noStrike">
                <a:solidFill>
                  <a:schemeClr val="dk1"/>
                </a:solidFill>
                <a:latin typeface="Calibri"/>
                <a:ea typeface="Calibri"/>
                <a:cs typeface="Calibri"/>
                <a:sym typeface="Calibri"/>
              </a:rPr>
              <a:t>type tabulaire </a:t>
            </a:r>
            <a:r>
              <a:rPr b="0" i="0" lang="fr-BE" sz="1600" u="none" cap="none" strike="noStrike">
                <a:solidFill>
                  <a:schemeClr val="dk1"/>
                </a:solidFill>
                <a:latin typeface="Calibri"/>
                <a:ea typeface="Calibri"/>
                <a:cs typeface="Calibri"/>
                <a:sym typeface="Calibri"/>
              </a:rPr>
              <a:t>et bien souvent </a:t>
            </a:r>
            <a:r>
              <a:rPr b="1" i="1" lang="fr-BE" sz="1600" u="none" cap="none" strike="noStrike">
                <a:solidFill>
                  <a:schemeClr val="dk1"/>
                </a:solidFill>
                <a:latin typeface="Calibri"/>
                <a:ea typeface="Calibri"/>
                <a:cs typeface="Calibri"/>
                <a:sym typeface="Calibri"/>
              </a:rPr>
              <a:t>corrélé</a:t>
            </a:r>
            <a:r>
              <a:rPr b="0" i="0" lang="fr-BE" sz="1600" u="none" cap="none" strike="noStrike">
                <a:solidFill>
                  <a:schemeClr val="dk1"/>
                </a:solidFill>
                <a:latin typeface="Calibri"/>
                <a:ea typeface="Calibri"/>
                <a:cs typeface="Calibri"/>
                <a:sym typeface="Calibri"/>
              </a:rPr>
              <a:t>, c’est-à-dire qu’il tient compte des données contenues dans la requête principale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200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Le mot-clé </a:t>
            </a:r>
            <a:r>
              <a:rPr b="1" i="1" lang="fr-BE" sz="1600" u="none" cap="none" strike="noStrike">
                <a:solidFill>
                  <a:schemeClr val="dk1"/>
                </a:solidFill>
                <a:latin typeface="Calibri"/>
                <a:ea typeface="Calibri"/>
                <a:cs typeface="Calibri"/>
                <a:sym typeface="Calibri"/>
              </a:rPr>
              <a:t>« NOT » </a:t>
            </a:r>
            <a:r>
              <a:rPr b="0" i="0" lang="fr-BE" sz="1600" u="none" cap="none" strike="noStrike">
                <a:solidFill>
                  <a:schemeClr val="dk1"/>
                </a:solidFill>
                <a:latin typeface="Calibri"/>
                <a:ea typeface="Calibri"/>
                <a:cs typeface="Calibri"/>
                <a:sym typeface="Calibri"/>
              </a:rPr>
              <a:t>peut être ajouté devant l’opérateur </a:t>
            </a:r>
            <a:r>
              <a:rPr b="1" i="1" lang="fr-BE" sz="1600" u="none" cap="none" strike="noStrike">
                <a:solidFill>
                  <a:schemeClr val="dk1"/>
                </a:solidFill>
                <a:latin typeface="Calibri"/>
                <a:ea typeface="Calibri"/>
                <a:cs typeface="Calibri"/>
                <a:sym typeface="Calibri"/>
              </a:rPr>
              <a:t>« EXISTS » </a:t>
            </a:r>
            <a:r>
              <a:rPr b="0" i="0" lang="fr-BE" sz="1600" u="none" cap="none" strike="noStrike">
                <a:solidFill>
                  <a:schemeClr val="dk1"/>
                </a:solidFill>
                <a:latin typeface="Calibri"/>
                <a:ea typeface="Calibri"/>
                <a:cs typeface="Calibri"/>
                <a:sym typeface="Calibri"/>
              </a:rPr>
              <a:t>afin de formuler la négation</a:t>
            </a:r>
            <a:endParaRPr b="0" i="0" sz="1600" u="none" cap="none" strike="noStrike">
              <a:solidFill>
                <a:schemeClr val="dk1"/>
              </a:solidFill>
              <a:latin typeface="Calibri"/>
              <a:ea typeface="Calibri"/>
              <a:cs typeface="Calibri"/>
              <a:sym typeface="Calibri"/>
            </a:endParaRPr>
          </a:p>
        </p:txBody>
      </p:sp>
      <p:sp>
        <p:nvSpPr>
          <p:cNvPr id="2590" name="Google Shape;2590;p171"/>
          <p:cNvSpPr/>
          <p:nvPr/>
        </p:nvSpPr>
        <p:spPr>
          <a:xfrm>
            <a:off x="512544" y="1682416"/>
            <a:ext cx="8163912"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SELECT</a:t>
            </a:r>
            <a:r>
              <a:rPr b="0" i="0" lang="fr-BE" sz="1400" u="none" cap="none" strike="noStrike">
                <a:solidFill>
                  <a:srgbClr val="000000"/>
                </a:solidFill>
                <a:latin typeface="Consolas"/>
                <a:ea typeface="Consolas"/>
                <a:cs typeface="Consolas"/>
                <a:sym typeface="Consolas"/>
              </a:rPr>
              <a:t> last_name</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FROM</a:t>
            </a:r>
            <a:r>
              <a:rPr b="0" i="0" lang="fr-BE" sz="1400" u="none" cap="none" strike="noStrike">
                <a:solidFill>
                  <a:srgbClr val="000000"/>
                </a:solidFill>
                <a:latin typeface="Consolas"/>
                <a:ea typeface="Consolas"/>
                <a:cs typeface="Consolas"/>
                <a:sym typeface="Consolas"/>
              </a:rPr>
              <a:t> student </a:t>
            </a:r>
            <a:r>
              <a:rPr b="0" i="0" lang="fr-BE" sz="1400" u="none" cap="none" strike="noStrike">
                <a:solidFill>
                  <a:srgbClr val="CC0099"/>
                </a:solidFill>
                <a:latin typeface="Consolas"/>
                <a:ea typeface="Consolas"/>
                <a:cs typeface="Consolas"/>
                <a:sym typeface="Consolas"/>
              </a:rPr>
              <a:t>AS</a:t>
            </a:r>
            <a:r>
              <a:rPr b="0" i="0" lang="fr-BE" sz="1400" u="none" cap="none" strike="noStrike">
                <a:solidFill>
                  <a:srgbClr val="000000"/>
                </a:solidFill>
                <a:latin typeface="Consolas"/>
                <a:ea typeface="Consolas"/>
                <a:cs typeface="Consolas"/>
                <a:sym typeface="Consolas"/>
              </a:rPr>
              <a:t> s</a:t>
            </a:r>
            <a:endParaRPr/>
          </a:p>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WHERE EXISTS</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SELECT</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chemeClr val="dk1"/>
                </a:solidFill>
                <a:latin typeface="Consolas"/>
                <a:ea typeface="Consolas"/>
                <a:cs typeface="Consolas"/>
                <a:sym typeface="Consolas"/>
              </a:rPr>
              <a:t>*</a:t>
            </a:r>
            <a:r>
              <a:rPr b="0" i="0" lang="fr-BE" sz="1400" u="none" cap="none" strike="noStrike">
                <a:solidFill>
                  <a:srgbClr val="CC0099"/>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FROM</a:t>
            </a:r>
            <a:r>
              <a:rPr b="0" i="0" lang="fr-BE" sz="1400" u="none" cap="none" strike="noStrike">
                <a:solidFill>
                  <a:srgbClr val="000000"/>
                </a:solidFill>
                <a:latin typeface="Consolas"/>
                <a:ea typeface="Consolas"/>
                <a:cs typeface="Consolas"/>
                <a:sym typeface="Consolas"/>
              </a:rPr>
              <a:t> inscriptions </a:t>
            </a:r>
            <a:r>
              <a:rPr b="0" i="0" lang="fr-BE" sz="1400" u="none" cap="none" strike="noStrike">
                <a:solidFill>
                  <a:srgbClr val="CC0099"/>
                </a:solidFill>
                <a:latin typeface="Consolas"/>
                <a:ea typeface="Consolas"/>
                <a:cs typeface="Consolas"/>
                <a:sym typeface="Consolas"/>
              </a:rPr>
              <a:t>AS</a:t>
            </a:r>
            <a:r>
              <a:rPr b="0" i="0" lang="fr-BE" sz="1400" u="none" cap="none" strike="noStrike">
                <a:solidFill>
                  <a:srgbClr val="000000"/>
                </a:solidFill>
                <a:latin typeface="Consolas"/>
                <a:ea typeface="Consolas"/>
                <a:cs typeface="Consolas"/>
                <a:sym typeface="Consolas"/>
              </a:rPr>
              <a:t> i </a:t>
            </a:r>
            <a:endParaRPr/>
          </a:p>
          <a:p>
            <a:pPr indent="0" lvl="0" marL="0" marR="0" rtl="0" algn="l">
              <a:lnSpc>
                <a:spcPct val="100000"/>
              </a:lnSpc>
              <a:spcBef>
                <a:spcPts val="0"/>
              </a:spcBef>
              <a:spcAft>
                <a:spcPts val="0"/>
              </a:spcAft>
              <a:buNone/>
            </a:pP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WHERE </a:t>
            </a:r>
            <a:r>
              <a:rPr b="0" i="0" lang="fr-BE" sz="1400" u="none" cap="none" strike="noStrike">
                <a:solidFill>
                  <a:schemeClr val="dk1"/>
                </a:solidFill>
                <a:latin typeface="Consolas"/>
                <a:ea typeface="Consolas"/>
                <a:cs typeface="Consolas"/>
                <a:sym typeface="Consolas"/>
              </a:rPr>
              <a:t>i.</a:t>
            </a:r>
            <a:r>
              <a:rPr b="0" i="0" lang="fr-BE" sz="1400" u="none" cap="none" strike="noStrike">
                <a:solidFill>
                  <a:srgbClr val="0070C0"/>
                </a:solidFill>
                <a:latin typeface="Consolas"/>
                <a:ea typeface="Consolas"/>
                <a:cs typeface="Consolas"/>
                <a:sym typeface="Consolas"/>
              </a:rPr>
              <a:t>student_id </a:t>
            </a:r>
            <a:r>
              <a:rPr b="0" i="0" lang="fr-BE" sz="1400" u="none" cap="none" strike="noStrike">
                <a:solidFill>
                  <a:srgbClr val="000000"/>
                </a:solidFill>
                <a:latin typeface="Consolas"/>
                <a:ea typeface="Consolas"/>
                <a:cs typeface="Consolas"/>
                <a:sym typeface="Consolas"/>
              </a:rPr>
              <a:t>= s.</a:t>
            </a:r>
            <a:r>
              <a:rPr b="0" i="0" lang="fr-BE" sz="1400" u="none" cap="none" strike="noStrike">
                <a:solidFill>
                  <a:srgbClr val="0070C0"/>
                </a:solidFill>
                <a:latin typeface="Consolas"/>
                <a:ea typeface="Consolas"/>
                <a:cs typeface="Consolas"/>
                <a:sym typeface="Consolas"/>
              </a:rPr>
              <a:t>student_id </a:t>
            </a:r>
            <a:r>
              <a:rPr b="0" i="0" lang="fr-BE" sz="1400" u="none" cap="none" strike="noStrike">
                <a:solidFill>
                  <a:srgbClr val="7F7F7F"/>
                </a:solidFill>
                <a:latin typeface="Consolas"/>
                <a:ea typeface="Consolas"/>
                <a:cs typeface="Consolas"/>
                <a:sym typeface="Consolas"/>
              </a:rPr>
              <a:t>AND</a:t>
            </a:r>
            <a:r>
              <a:rPr b="0" i="0" lang="fr-BE" sz="1400" u="none" cap="none" strike="noStrike">
                <a:solidFill>
                  <a:srgbClr val="000000"/>
                </a:solidFill>
                <a:latin typeface="Consolas"/>
                <a:ea typeface="Consolas"/>
                <a:cs typeface="Consolas"/>
                <a:sym typeface="Consolas"/>
              </a:rPr>
              <a:t> i.</a:t>
            </a:r>
            <a:r>
              <a:rPr b="0" i="0" lang="fr-BE" sz="1400" u="none" cap="none" strike="noStrike">
                <a:solidFill>
                  <a:srgbClr val="0070C0"/>
                </a:solidFill>
                <a:latin typeface="Consolas"/>
                <a:ea typeface="Consolas"/>
                <a:cs typeface="Consolas"/>
                <a:sym typeface="Consolas"/>
              </a:rPr>
              <a:t>course_id </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00000"/>
                </a:solidFill>
                <a:latin typeface="Consolas"/>
                <a:ea typeface="Consolas"/>
                <a:cs typeface="Consolas"/>
                <a:sym typeface="Consolas"/>
              </a:rPr>
              <a:t>'EING2234'</a:t>
            </a:r>
            <a:r>
              <a:rPr b="0" i="0" lang="fr-BE" sz="14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4" name="Shape 2594"/>
        <p:cNvGrpSpPr/>
        <p:nvPr/>
      </p:nvGrpSpPr>
      <p:grpSpPr>
        <a:xfrm>
          <a:off x="0" y="0"/>
          <a:ext cx="0" cy="0"/>
          <a:chOff x="0" y="0"/>
          <a:chExt cx="0" cy="0"/>
        </a:xfrm>
      </p:grpSpPr>
      <p:sp>
        <p:nvSpPr>
          <p:cNvPr id="2595" name="Google Shape;2595;p1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Sous-Requêtes : [NOT] EXISTS</a:t>
            </a:r>
            <a:endParaRPr b="0" i="0" sz="4000" u="none" cap="none" strike="noStrike">
              <a:solidFill>
                <a:schemeClr val="dk1"/>
              </a:solidFill>
              <a:latin typeface="Calibri"/>
              <a:ea typeface="Calibri"/>
              <a:cs typeface="Calibri"/>
              <a:sym typeface="Calibri"/>
            </a:endParaRPr>
          </a:p>
        </p:txBody>
      </p:sp>
      <p:sp>
        <p:nvSpPr>
          <p:cNvPr id="2596" name="Google Shape;2596;p17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597" name="Google Shape;2597;p1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598" name="Google Shape;2598;p172"/>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599" name="Google Shape;2599;p172"/>
          <p:cNvSpPr/>
          <p:nvPr/>
        </p:nvSpPr>
        <p:spPr>
          <a:xfrm>
            <a:off x="467543" y="4077073"/>
            <a:ext cx="4248472" cy="2304256"/>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600" name="Google Shape;2600;p172"/>
          <p:cNvPicPr preferRelativeResize="0"/>
          <p:nvPr/>
        </p:nvPicPr>
        <p:blipFill rotWithShape="1">
          <a:blip r:embed="rId3">
            <a:alphaModFix/>
          </a:blip>
          <a:srcRect b="0" l="0" r="0" t="0"/>
          <a:stretch/>
        </p:blipFill>
        <p:spPr>
          <a:xfrm>
            <a:off x="976313" y="1556792"/>
            <a:ext cx="7148826" cy="1823750"/>
          </a:xfrm>
          <a:prstGeom prst="rect">
            <a:avLst/>
          </a:prstGeom>
          <a:noFill/>
          <a:ln>
            <a:noFill/>
          </a:ln>
        </p:spPr>
      </p:pic>
      <p:pic>
        <p:nvPicPr>
          <p:cNvPr id="2601" name="Google Shape;2601;p172"/>
          <p:cNvPicPr preferRelativeResize="0"/>
          <p:nvPr/>
        </p:nvPicPr>
        <p:blipFill rotWithShape="1">
          <a:blip r:embed="rId4">
            <a:alphaModFix/>
          </a:blip>
          <a:srcRect b="0" l="0" r="0" t="0"/>
          <a:stretch/>
        </p:blipFill>
        <p:spPr>
          <a:xfrm>
            <a:off x="5004048" y="3382780"/>
            <a:ext cx="1247733" cy="1978030"/>
          </a:xfrm>
          <a:prstGeom prst="rect">
            <a:avLst/>
          </a:prstGeom>
          <a:noFill/>
          <a:ln>
            <a:noFill/>
          </a:ln>
        </p:spPr>
      </p:pic>
      <p:pic>
        <p:nvPicPr>
          <p:cNvPr id="2602" name="Google Shape;2602;p172"/>
          <p:cNvPicPr preferRelativeResize="0"/>
          <p:nvPr/>
        </p:nvPicPr>
        <p:blipFill rotWithShape="1">
          <a:blip r:embed="rId5">
            <a:alphaModFix/>
          </a:blip>
          <a:srcRect b="0" l="0" r="0" t="0"/>
          <a:stretch/>
        </p:blipFill>
        <p:spPr>
          <a:xfrm>
            <a:off x="6557539" y="3429000"/>
            <a:ext cx="1933140" cy="1808091"/>
          </a:xfrm>
          <a:prstGeom prst="rect">
            <a:avLst/>
          </a:prstGeom>
          <a:noFill/>
          <a:ln>
            <a:noFill/>
          </a:ln>
        </p:spPr>
      </p:pic>
      <p:pic>
        <p:nvPicPr>
          <p:cNvPr id="2603" name="Google Shape;2603;p172"/>
          <p:cNvPicPr preferRelativeResize="0"/>
          <p:nvPr/>
        </p:nvPicPr>
        <p:blipFill rotWithShape="1">
          <a:blip r:embed="rId6">
            <a:alphaModFix/>
          </a:blip>
          <a:srcRect b="0" l="0" r="0" t="0"/>
          <a:stretch/>
        </p:blipFill>
        <p:spPr>
          <a:xfrm>
            <a:off x="5863555" y="5632449"/>
            <a:ext cx="1228418" cy="723466"/>
          </a:xfrm>
          <a:prstGeom prst="rect">
            <a:avLst/>
          </a:prstGeom>
          <a:noFill/>
          <a:ln>
            <a:noFill/>
          </a:ln>
        </p:spPr>
      </p:pic>
      <p:sp>
        <p:nvSpPr>
          <p:cNvPr id="2604" name="Google Shape;2604;p172"/>
          <p:cNvSpPr/>
          <p:nvPr/>
        </p:nvSpPr>
        <p:spPr>
          <a:xfrm>
            <a:off x="6557538" y="3429000"/>
            <a:ext cx="1933575" cy="1809750"/>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05" name="Google Shape;2605;p172"/>
          <p:cNvSpPr/>
          <p:nvPr/>
        </p:nvSpPr>
        <p:spPr>
          <a:xfrm>
            <a:off x="5004048" y="3382780"/>
            <a:ext cx="1247775" cy="1981200"/>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06" name="Google Shape;2606;p172"/>
          <p:cNvSpPr/>
          <p:nvPr/>
        </p:nvSpPr>
        <p:spPr>
          <a:xfrm>
            <a:off x="5863555" y="5632449"/>
            <a:ext cx="1228725" cy="723900"/>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07" name="Google Shape;2607;p172"/>
          <p:cNvSpPr/>
          <p:nvPr/>
        </p:nvSpPr>
        <p:spPr>
          <a:xfrm>
            <a:off x="4644008" y="5661248"/>
            <a:ext cx="1224136" cy="623093"/>
          </a:xfrm>
          <a:prstGeom prst="rightArrow">
            <a:avLst>
              <a:gd fmla="val 50000" name="adj1"/>
              <a:gd fmla="val 50000" name="adj2"/>
            </a:avLst>
          </a:prstGeom>
          <a:solidFill>
            <a:srgbClr val="C00000"/>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08" name="Google Shape;2608;p172"/>
          <p:cNvSpPr txBox="1"/>
          <p:nvPr/>
        </p:nvSpPr>
        <p:spPr>
          <a:xfrm>
            <a:off x="3591863" y="3337828"/>
            <a:ext cx="1628209"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Table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 STUDENT »</a:t>
            </a:r>
            <a:endParaRPr b="0" i="0" sz="1400" u="none" cap="none" strike="noStrike">
              <a:solidFill>
                <a:srgbClr val="000000"/>
              </a:solidFill>
              <a:latin typeface="Arial"/>
              <a:ea typeface="Arial"/>
              <a:cs typeface="Arial"/>
              <a:sym typeface="Arial"/>
            </a:endParaRPr>
          </a:p>
        </p:txBody>
      </p:sp>
      <p:sp>
        <p:nvSpPr>
          <p:cNvPr id="2609" name="Google Shape;2609;p172"/>
          <p:cNvSpPr txBox="1"/>
          <p:nvPr/>
        </p:nvSpPr>
        <p:spPr>
          <a:xfrm>
            <a:off x="7380312" y="5247667"/>
            <a:ext cx="1628209"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Table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 INSCRIPTIONS »</a:t>
            </a:r>
            <a:endParaRPr b="0" i="0" sz="1400" u="none" cap="none" strike="noStrike">
              <a:solidFill>
                <a:srgbClr val="000000"/>
              </a:solidFill>
              <a:latin typeface="Arial"/>
              <a:ea typeface="Arial"/>
              <a:cs typeface="Arial"/>
              <a:sym typeface="Arial"/>
            </a:endParaRPr>
          </a:p>
        </p:txBody>
      </p:sp>
      <p:sp>
        <p:nvSpPr>
          <p:cNvPr id="2610" name="Google Shape;2610;p172"/>
          <p:cNvSpPr/>
          <p:nvPr/>
        </p:nvSpPr>
        <p:spPr>
          <a:xfrm>
            <a:off x="6516216" y="3933056"/>
            <a:ext cx="2016224" cy="227170"/>
          </a:xfrm>
          <a:prstGeom prst="roundRect">
            <a:avLst>
              <a:gd fmla="val 5131" name="adj"/>
            </a:avLst>
          </a:prstGeom>
          <a:noFill/>
          <a:ln cap="flat" cmpd="sng" w="381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11" name="Google Shape;2611;p172"/>
          <p:cNvSpPr/>
          <p:nvPr/>
        </p:nvSpPr>
        <p:spPr>
          <a:xfrm>
            <a:off x="6516216" y="4713998"/>
            <a:ext cx="2016224" cy="371186"/>
          </a:xfrm>
          <a:prstGeom prst="roundRect">
            <a:avLst>
              <a:gd fmla="val 5131" name="adj"/>
            </a:avLst>
          </a:prstGeom>
          <a:noFill/>
          <a:ln cap="flat" cmpd="sng" w="381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12" name="Google Shape;2612;p172"/>
          <p:cNvSpPr txBox="1"/>
          <p:nvPr/>
        </p:nvSpPr>
        <p:spPr>
          <a:xfrm>
            <a:off x="316632" y="3784684"/>
            <a:ext cx="2743200" cy="2923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rPr b="0" i="1" lang="fr-BE" sz="1300" u="none" cap="none" strike="noStrike">
                <a:solidFill>
                  <a:schemeClr val="dk1"/>
                </a:solidFill>
                <a:latin typeface="Calibri"/>
                <a:ea typeface="Calibri"/>
                <a:cs typeface="Calibri"/>
                <a:sym typeface="Calibri"/>
              </a:rPr>
              <a:t>Étudiants inscrits au cours EING2234</a:t>
            </a:r>
            <a:endParaRPr b="0" i="1" sz="1300" u="none" cap="none" strike="noStrike">
              <a:solidFill>
                <a:schemeClr val="dk1"/>
              </a:solidFill>
              <a:latin typeface="Calibri"/>
              <a:ea typeface="Calibri"/>
              <a:cs typeface="Calibri"/>
              <a:sym typeface="Calibri"/>
            </a:endParaRPr>
          </a:p>
        </p:txBody>
      </p:sp>
      <p:sp>
        <p:nvSpPr>
          <p:cNvPr id="2613" name="Google Shape;2613;p172"/>
          <p:cNvSpPr/>
          <p:nvPr/>
        </p:nvSpPr>
        <p:spPr>
          <a:xfrm>
            <a:off x="562052" y="4227046"/>
            <a:ext cx="4009948" cy="1600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SELECT</a:t>
            </a:r>
            <a:r>
              <a:rPr b="0" i="0" lang="fr-BE" sz="1400" u="none" cap="none" strike="noStrike">
                <a:solidFill>
                  <a:srgbClr val="000000"/>
                </a:solidFill>
                <a:latin typeface="Consolas"/>
                <a:ea typeface="Consolas"/>
                <a:cs typeface="Consolas"/>
                <a:sym typeface="Consolas"/>
              </a:rPr>
              <a:t> student_id, last_name</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FROM</a:t>
            </a:r>
            <a:r>
              <a:rPr b="0" i="0" lang="fr-BE" sz="1400" u="none" cap="none" strike="noStrike">
                <a:solidFill>
                  <a:srgbClr val="000000"/>
                </a:solidFill>
                <a:latin typeface="Consolas"/>
                <a:ea typeface="Consolas"/>
                <a:cs typeface="Consolas"/>
                <a:sym typeface="Consolas"/>
              </a:rPr>
              <a:t> student </a:t>
            </a:r>
            <a:r>
              <a:rPr b="0" i="0" lang="fr-BE" sz="1400" u="none" cap="none" strike="noStrike">
                <a:solidFill>
                  <a:srgbClr val="CC0099"/>
                </a:solidFill>
                <a:latin typeface="Consolas"/>
                <a:ea typeface="Consolas"/>
                <a:cs typeface="Consolas"/>
                <a:sym typeface="Consolas"/>
              </a:rPr>
              <a:t>AS</a:t>
            </a:r>
            <a:r>
              <a:rPr b="0" i="0" lang="fr-BE" sz="1400" u="none" cap="none" strike="noStrike">
                <a:solidFill>
                  <a:srgbClr val="000000"/>
                </a:solidFill>
                <a:latin typeface="Consolas"/>
                <a:ea typeface="Consolas"/>
                <a:cs typeface="Consolas"/>
                <a:sym typeface="Consolas"/>
              </a:rPr>
              <a:t> s</a:t>
            </a:r>
            <a:endParaRPr/>
          </a:p>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WHERE EXISTS</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SELECT</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chemeClr val="dk1"/>
                </a:solidFill>
                <a:latin typeface="Consolas"/>
                <a:ea typeface="Consolas"/>
                <a:cs typeface="Consolas"/>
                <a:sym typeface="Consolas"/>
              </a:rPr>
              <a:t>*</a:t>
            </a:r>
            <a:r>
              <a:rPr b="0" i="0" lang="fr-BE" sz="1400" u="none" cap="none" strike="noStrike">
                <a:solidFill>
                  <a:srgbClr val="CC0099"/>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FROM</a:t>
            </a:r>
            <a:r>
              <a:rPr b="0" i="0" lang="fr-BE" sz="1400" u="none" cap="none" strike="noStrike">
                <a:solidFill>
                  <a:srgbClr val="000000"/>
                </a:solidFill>
                <a:latin typeface="Consolas"/>
                <a:ea typeface="Consolas"/>
                <a:cs typeface="Consolas"/>
                <a:sym typeface="Consolas"/>
              </a:rPr>
              <a:t> inscriptions </a:t>
            </a:r>
            <a:r>
              <a:rPr b="0" i="0" lang="fr-BE" sz="1400" u="none" cap="none" strike="noStrike">
                <a:solidFill>
                  <a:srgbClr val="CC0099"/>
                </a:solidFill>
                <a:latin typeface="Consolas"/>
                <a:ea typeface="Consolas"/>
                <a:cs typeface="Consolas"/>
                <a:sym typeface="Consolas"/>
              </a:rPr>
              <a:t>AS</a:t>
            </a:r>
            <a:r>
              <a:rPr b="0" i="0" lang="fr-BE" sz="1400" u="none" cap="none" strike="noStrike">
                <a:solidFill>
                  <a:srgbClr val="000000"/>
                </a:solidFill>
                <a:latin typeface="Consolas"/>
                <a:ea typeface="Consolas"/>
                <a:cs typeface="Consolas"/>
                <a:sym typeface="Consolas"/>
              </a:rPr>
              <a:t> i </a:t>
            </a:r>
            <a:endParaRPr/>
          </a:p>
          <a:p>
            <a:pPr indent="0" lvl="0" marL="0" marR="0" rtl="0" algn="l">
              <a:lnSpc>
                <a:spcPct val="100000"/>
              </a:lnSpc>
              <a:spcBef>
                <a:spcPts val="0"/>
              </a:spcBef>
              <a:spcAft>
                <a:spcPts val="0"/>
              </a:spcAft>
              <a:buNone/>
            </a:pP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WHERE </a:t>
            </a:r>
            <a:r>
              <a:rPr b="0" i="0" lang="fr-BE" sz="1400" u="none" cap="none" strike="noStrike">
                <a:solidFill>
                  <a:schemeClr val="dk1"/>
                </a:solidFill>
                <a:latin typeface="Consolas"/>
                <a:ea typeface="Consolas"/>
                <a:cs typeface="Consolas"/>
                <a:sym typeface="Consolas"/>
              </a:rPr>
              <a:t>i.</a:t>
            </a:r>
            <a:r>
              <a:rPr b="0" i="0" lang="fr-BE" sz="1400" u="none" cap="none" strike="noStrike">
                <a:solidFill>
                  <a:srgbClr val="0070C0"/>
                </a:solidFill>
                <a:latin typeface="Consolas"/>
                <a:ea typeface="Consolas"/>
                <a:cs typeface="Consolas"/>
                <a:sym typeface="Consolas"/>
              </a:rPr>
              <a:t>student_id</a:t>
            </a:r>
            <a:r>
              <a:rPr b="0" i="0" lang="fr-BE" sz="1400" u="none" cap="none" strike="noStrike">
                <a:solidFill>
                  <a:srgbClr val="000000"/>
                </a:solidFill>
                <a:latin typeface="Consolas"/>
                <a:ea typeface="Consolas"/>
                <a:cs typeface="Consolas"/>
                <a:sym typeface="Consolas"/>
              </a:rPr>
              <a:t> = s.</a:t>
            </a:r>
            <a:r>
              <a:rPr b="0" i="0" lang="fr-BE" sz="1400" u="none" cap="none" strike="noStrike">
                <a:solidFill>
                  <a:srgbClr val="0070C0"/>
                </a:solidFill>
                <a:latin typeface="Consolas"/>
                <a:ea typeface="Consolas"/>
                <a:cs typeface="Consolas"/>
                <a:sym typeface="Consolas"/>
              </a:rPr>
              <a:t>student_id</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7F7F7F"/>
                </a:solidFill>
                <a:latin typeface="Consolas"/>
                <a:ea typeface="Consolas"/>
                <a:cs typeface="Consolas"/>
                <a:sym typeface="Consolas"/>
              </a:rPr>
              <a:t>AND</a:t>
            </a:r>
            <a:r>
              <a:rPr b="0" i="0" lang="fr-BE" sz="1400" u="none" cap="none" strike="noStrike">
                <a:solidFill>
                  <a:srgbClr val="000000"/>
                </a:solidFill>
                <a:latin typeface="Consolas"/>
                <a:ea typeface="Consolas"/>
                <a:cs typeface="Consolas"/>
                <a:sym typeface="Consolas"/>
              </a:rPr>
              <a:t> i.</a:t>
            </a:r>
            <a:r>
              <a:rPr b="0" i="0" lang="fr-BE" sz="1400" u="none" cap="none" strike="noStrike">
                <a:solidFill>
                  <a:srgbClr val="0070C0"/>
                </a:solidFill>
                <a:latin typeface="Consolas"/>
                <a:ea typeface="Consolas"/>
                <a:cs typeface="Consolas"/>
                <a:sym typeface="Consolas"/>
              </a:rPr>
              <a:t>course_id</a:t>
            </a:r>
            <a:r>
              <a:rPr b="0" i="0" lang="fr-BE" sz="1400" u="none" cap="none" strike="noStrike">
                <a:solidFill>
                  <a:srgbClr val="000000"/>
                </a:solidFill>
                <a:latin typeface="Consolas"/>
                <a:ea typeface="Consolas"/>
                <a:cs typeface="Consolas"/>
                <a:sym typeface="Consolas"/>
              </a:rPr>
              <a:t> = </a:t>
            </a:r>
            <a:r>
              <a:rPr b="0" i="0" lang="fr-BE" sz="1400" u="none" cap="none" strike="noStrike">
                <a:solidFill>
                  <a:srgbClr val="C00000"/>
                </a:solidFill>
                <a:latin typeface="Consolas"/>
                <a:ea typeface="Consolas"/>
                <a:cs typeface="Consolas"/>
                <a:sym typeface="Consolas"/>
              </a:rPr>
              <a:t>'EING2234'</a:t>
            </a:r>
            <a:r>
              <a:rPr b="0" i="0" lang="fr-BE" sz="14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7" name="Shape 2617"/>
        <p:cNvGrpSpPr/>
        <p:nvPr/>
      </p:nvGrpSpPr>
      <p:grpSpPr>
        <a:xfrm>
          <a:off x="0" y="0"/>
          <a:ext cx="0" cy="0"/>
          <a:chOff x="0" y="0"/>
          <a:chExt cx="0" cy="0"/>
        </a:xfrm>
      </p:grpSpPr>
      <p:sp>
        <p:nvSpPr>
          <p:cNvPr id="2618" name="Google Shape;2618;p1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Sous-Requêtes : </a:t>
            </a:r>
            <a:r>
              <a:rPr b="1" i="0" lang="fr-BE" sz="4000" u="none" cap="none" strike="noStrike">
                <a:solidFill>
                  <a:schemeClr val="dk1"/>
                </a:solidFill>
                <a:latin typeface="Calibri"/>
                <a:ea typeface="Calibri"/>
                <a:cs typeface="Calibri"/>
                <a:sym typeface="Calibri"/>
              </a:rPr>
              <a:t>FROM et WITH</a:t>
            </a:r>
            <a:endParaRPr b="1" i="0" sz="4000" u="none" cap="none" strike="noStrike">
              <a:solidFill>
                <a:schemeClr val="dk1"/>
              </a:solidFill>
              <a:latin typeface="Calibri"/>
              <a:ea typeface="Calibri"/>
              <a:cs typeface="Calibri"/>
              <a:sym typeface="Calibri"/>
            </a:endParaRPr>
          </a:p>
        </p:txBody>
      </p:sp>
      <p:sp>
        <p:nvSpPr>
          <p:cNvPr id="2619" name="Google Shape;2619;p17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620" name="Google Shape;2620;p1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621" name="Google Shape;2621;p173"/>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622" name="Google Shape;2622;p173"/>
          <p:cNvSpPr txBox="1"/>
          <p:nvPr/>
        </p:nvSpPr>
        <p:spPr>
          <a:xfrm>
            <a:off x="467544" y="1556792"/>
            <a:ext cx="8172000" cy="1107996"/>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623" name="Google Shape;2623;p173"/>
          <p:cNvSpPr txBox="1"/>
          <p:nvPr/>
        </p:nvSpPr>
        <p:spPr>
          <a:xfrm>
            <a:off x="888976" y="1641867"/>
            <a:ext cx="6651373"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SELECT </a:t>
            </a:r>
            <a:r>
              <a:rPr b="0" i="1"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FROM </a:t>
            </a:r>
            <a:r>
              <a:rPr b="0" i="1" lang="fr-BE" sz="1800" u="none" cap="none" strike="noStrike">
                <a:solidFill>
                  <a:schemeClr val="dk1"/>
                </a:solidFill>
                <a:latin typeface="Calibri"/>
                <a:ea typeface="Calibri"/>
                <a:cs typeface="Calibri"/>
                <a:sym typeface="Calibri"/>
              </a:rPr>
              <a:t>(SELECT … FROM … WHERE … GROUP BY … ORDER BY …) </a:t>
            </a:r>
            <a:r>
              <a:rPr b="1" i="0" lang="fr-BE" sz="1800" u="none" cap="none" strike="noStrike">
                <a:solidFill>
                  <a:schemeClr val="dk1"/>
                </a:solidFill>
                <a:latin typeface="Calibri"/>
                <a:ea typeface="Calibri"/>
                <a:cs typeface="Calibri"/>
                <a:sym typeface="Calibri"/>
              </a:rPr>
              <a:t>AS</a:t>
            </a:r>
            <a:r>
              <a:rPr b="0" i="1" lang="fr-BE" sz="1800" u="none" cap="none" strike="noStrike">
                <a:solidFill>
                  <a:schemeClr val="dk1"/>
                </a:solidFill>
                <a:latin typeface="Calibri"/>
                <a:ea typeface="Calibri"/>
                <a:cs typeface="Calibri"/>
                <a:sym typeface="Calibri"/>
              </a:rPr>
              <a:t> T1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WHERE </a:t>
            </a:r>
            <a:r>
              <a:rPr b="0" i="1"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GROUP BY </a:t>
            </a:r>
            <a:r>
              <a:rPr b="0" i="1"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ORDER BY</a:t>
            </a:r>
            <a:r>
              <a:rPr b="0" i="1" lang="fr-BE"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2624" name="Google Shape;2624;p173"/>
          <p:cNvSpPr txBox="1"/>
          <p:nvPr/>
        </p:nvSpPr>
        <p:spPr>
          <a:xfrm>
            <a:off x="467544" y="4020740"/>
            <a:ext cx="8172000" cy="1415772"/>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300"/>
              <a:buFont typeface="Arial"/>
              <a:buNone/>
            </a:pPr>
            <a:r>
              <a:t/>
            </a:r>
            <a:endParaRPr b="0" i="0" sz="43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300"/>
              <a:buFont typeface="Arial"/>
              <a:buNone/>
            </a:pPr>
            <a:r>
              <a:t/>
            </a:r>
            <a:endParaRPr b="0" i="0" sz="4300" u="none" cap="none" strike="noStrike">
              <a:solidFill>
                <a:schemeClr val="dk1"/>
              </a:solidFill>
              <a:latin typeface="Calibri"/>
              <a:ea typeface="Calibri"/>
              <a:cs typeface="Calibri"/>
              <a:sym typeface="Calibri"/>
            </a:endParaRPr>
          </a:p>
        </p:txBody>
      </p:sp>
      <p:sp>
        <p:nvSpPr>
          <p:cNvPr id="2625" name="Google Shape;2625;p173"/>
          <p:cNvSpPr txBox="1"/>
          <p:nvPr/>
        </p:nvSpPr>
        <p:spPr>
          <a:xfrm>
            <a:off x="888976" y="4105815"/>
            <a:ext cx="6314357"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WITH </a:t>
            </a:r>
            <a:r>
              <a:rPr b="0" i="1" lang="fr-BE" sz="1800" u="none" cap="none" strike="noStrike">
                <a:solidFill>
                  <a:schemeClr val="dk1"/>
                </a:solidFill>
                <a:latin typeface="Calibri"/>
                <a:ea typeface="Calibri"/>
                <a:cs typeface="Calibri"/>
                <a:sym typeface="Calibri"/>
              </a:rPr>
              <a:t>table_CTE</a:t>
            </a:r>
            <a:r>
              <a:rPr b="1" i="0" lang="fr-BE" sz="1800" u="none" cap="none" strike="noStrike">
                <a:solidFill>
                  <a:schemeClr val="dk1"/>
                </a:solidFill>
                <a:latin typeface="Calibri"/>
                <a:ea typeface="Calibri"/>
                <a:cs typeface="Calibri"/>
                <a:sym typeface="Calibri"/>
              </a:rPr>
              <a:t> (nom_col1, nom_col2, nom_col3, …, nom_colN)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AS</a:t>
            </a:r>
            <a:endParaRPr b="1" i="1"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1" lang="fr-BE" sz="1800" u="none" cap="none" strike="noStrike">
                <a:solidFill>
                  <a:schemeClr val="dk1"/>
                </a:solidFill>
                <a:latin typeface="Calibri"/>
                <a:ea typeface="Calibri"/>
                <a:cs typeface="Calibri"/>
                <a:sym typeface="Calibri"/>
              </a:rPr>
              <a:t>(SELECT … FROM … WHERE … GROUP BY … ORDER BY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SELECT </a:t>
            </a:r>
            <a:r>
              <a:rPr b="0" i="1" lang="fr-BE" sz="1800" u="none" cap="none" strike="noStrike">
                <a:solidFill>
                  <a:schemeClr val="dk1"/>
                </a:solidFill>
                <a:latin typeface="Calibri"/>
                <a:ea typeface="Calibri"/>
                <a:cs typeface="Calibri"/>
                <a:sym typeface="Calibri"/>
              </a:rPr>
              <a:t>…</a:t>
            </a:r>
            <a:r>
              <a:rPr b="1" i="0" lang="fr-BE" sz="1800" u="none" cap="none" strike="noStrike">
                <a:solidFill>
                  <a:schemeClr val="dk1"/>
                </a:solidFill>
                <a:latin typeface="Calibri"/>
                <a:ea typeface="Calibri"/>
                <a:cs typeface="Calibri"/>
                <a:sym typeface="Calibri"/>
              </a:rPr>
              <a:t> FROM table_CTE WHERE </a:t>
            </a:r>
            <a:r>
              <a:rPr b="0" i="1"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GROUP BY </a:t>
            </a:r>
            <a:r>
              <a:rPr b="0" i="1"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ORDER BY</a:t>
            </a:r>
            <a:r>
              <a:rPr b="0" i="1" lang="fr-BE"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2626" name="Google Shape;2626;p173"/>
          <p:cNvSpPr/>
          <p:nvPr/>
        </p:nvSpPr>
        <p:spPr>
          <a:xfrm>
            <a:off x="4139952" y="2993322"/>
            <a:ext cx="864096" cy="695254"/>
          </a:xfrm>
          <a:prstGeom prst="mathEqual">
            <a:avLst>
              <a:gd fmla="val 23520" name="adj1"/>
              <a:gd fmla="val 11760" name="adj2"/>
            </a:avLst>
          </a:prstGeom>
          <a:solidFill>
            <a:srgbClr val="C00000"/>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27" name="Google Shape;2627;p173"/>
          <p:cNvSpPr txBox="1"/>
          <p:nvPr/>
        </p:nvSpPr>
        <p:spPr>
          <a:xfrm>
            <a:off x="388640" y="5589240"/>
            <a:ext cx="6336010" cy="259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rPr b="1" i="1" lang="fr-BE" sz="1300" u="none" cap="none" strike="noStrike">
                <a:solidFill>
                  <a:schemeClr val="dk1"/>
                </a:solidFill>
                <a:latin typeface="Calibri"/>
                <a:ea typeface="Calibri"/>
                <a:cs typeface="Calibri"/>
                <a:sym typeface="Calibri"/>
              </a:rPr>
              <a:t>CTE = </a:t>
            </a:r>
            <a:r>
              <a:rPr b="0" i="1" lang="fr-BE" sz="1300" u="none" cap="none" strike="noStrike">
                <a:solidFill>
                  <a:schemeClr val="dk1"/>
                </a:solidFill>
                <a:latin typeface="Calibri"/>
                <a:ea typeface="Calibri"/>
                <a:cs typeface="Calibri"/>
                <a:sym typeface="Calibri"/>
              </a:rPr>
              <a:t>Common Table Expression /!\ UNIQUEMENT disponible MySQL &gt;= version 8</a:t>
            </a:r>
            <a:endParaRPr b="0" i="1" sz="1300" u="none" cap="none" strike="noStrike">
              <a:solidFill>
                <a:schemeClr val="dk1"/>
              </a:solidFill>
              <a:latin typeface="Calibri"/>
              <a:ea typeface="Calibri"/>
              <a:cs typeface="Calibri"/>
              <a:sym typeface="Calibri"/>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1" name="Shape 2631"/>
        <p:cNvGrpSpPr/>
        <p:nvPr/>
      </p:nvGrpSpPr>
      <p:grpSpPr>
        <a:xfrm>
          <a:off x="0" y="0"/>
          <a:ext cx="0" cy="0"/>
          <a:chOff x="0" y="0"/>
          <a:chExt cx="0" cy="0"/>
        </a:xfrm>
      </p:grpSpPr>
      <p:sp>
        <p:nvSpPr>
          <p:cNvPr id="2632" name="Google Shape;2632;p1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Sous-Requêtes : FROM et WITH</a:t>
            </a:r>
            <a:endParaRPr b="0" i="0" sz="4000" u="none" cap="none" strike="noStrike">
              <a:solidFill>
                <a:schemeClr val="dk1"/>
              </a:solidFill>
              <a:latin typeface="Calibri"/>
              <a:ea typeface="Calibri"/>
              <a:cs typeface="Calibri"/>
              <a:sym typeface="Calibri"/>
            </a:endParaRPr>
          </a:p>
        </p:txBody>
      </p:sp>
      <p:sp>
        <p:nvSpPr>
          <p:cNvPr id="2633" name="Google Shape;2633;p17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634" name="Google Shape;2634;p17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635" name="Google Shape;2635;p174"/>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636" name="Google Shape;2636;p174"/>
          <p:cNvSpPr txBox="1"/>
          <p:nvPr/>
        </p:nvSpPr>
        <p:spPr>
          <a:xfrm>
            <a:off x="467544" y="1556792"/>
            <a:ext cx="8229600" cy="417646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Une sous-requête de </a:t>
            </a:r>
            <a:r>
              <a:rPr b="1" i="1" lang="fr-BE" sz="1600" u="none" cap="none" strike="noStrike">
                <a:solidFill>
                  <a:schemeClr val="dk1"/>
                </a:solidFill>
                <a:latin typeface="Calibri"/>
                <a:ea typeface="Calibri"/>
                <a:cs typeface="Calibri"/>
                <a:sym typeface="Calibri"/>
              </a:rPr>
              <a:t>type tabulaire </a:t>
            </a:r>
            <a:r>
              <a:rPr b="0" i="0" lang="fr-BE" sz="1600" u="none" cap="none" strike="noStrike">
                <a:solidFill>
                  <a:schemeClr val="dk1"/>
                </a:solidFill>
                <a:latin typeface="Calibri"/>
                <a:ea typeface="Calibri"/>
                <a:cs typeface="Calibri"/>
                <a:sym typeface="Calibri"/>
              </a:rPr>
              <a:t>(renvoyant plusieurs lignes et plusieurs colonnes) peut être </a:t>
            </a:r>
            <a:r>
              <a:rPr b="1" i="1" lang="fr-BE" sz="1600" u="none" cap="none" strike="noStrike">
                <a:solidFill>
                  <a:schemeClr val="dk1"/>
                </a:solidFill>
                <a:latin typeface="Calibri"/>
                <a:ea typeface="Calibri"/>
                <a:cs typeface="Calibri"/>
                <a:sym typeface="Calibri"/>
              </a:rPr>
              <a:t>traitée comme une table </a:t>
            </a:r>
            <a:r>
              <a:rPr b="0" i="0" lang="fr-BE" sz="1600" u="none" cap="none" strike="noStrike">
                <a:solidFill>
                  <a:schemeClr val="dk1"/>
                </a:solidFill>
                <a:latin typeface="Calibri"/>
                <a:ea typeface="Calibri"/>
                <a:cs typeface="Calibri"/>
                <a:sym typeface="Calibri"/>
              </a:rPr>
              <a:t>à part entière et servir de référence pour la requête principale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200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Dans le cas ou la sous-requête est utilisée dans une clause </a:t>
            </a:r>
            <a:r>
              <a:rPr b="1" i="1" lang="fr-BE" sz="1600" u="none" cap="none" strike="noStrike">
                <a:solidFill>
                  <a:schemeClr val="dk1"/>
                </a:solidFill>
                <a:latin typeface="Calibri"/>
                <a:ea typeface="Calibri"/>
                <a:cs typeface="Calibri"/>
                <a:sym typeface="Calibri"/>
              </a:rPr>
              <a:t>« FROM »</a:t>
            </a:r>
            <a:r>
              <a:rPr b="0" i="0" lang="fr-BE" sz="1600" u="none" cap="none" strike="noStrike">
                <a:solidFill>
                  <a:schemeClr val="dk1"/>
                </a:solidFill>
                <a:latin typeface="Calibri"/>
                <a:ea typeface="Calibri"/>
                <a:cs typeface="Calibri"/>
                <a:sym typeface="Calibri"/>
              </a:rPr>
              <a:t>, il est </a:t>
            </a:r>
            <a:r>
              <a:rPr b="1" i="1" lang="fr-BE" sz="1600" u="none" cap="none" strike="noStrike">
                <a:solidFill>
                  <a:schemeClr val="dk1"/>
                </a:solidFill>
                <a:latin typeface="Calibri"/>
                <a:ea typeface="Calibri"/>
                <a:cs typeface="Calibri"/>
                <a:sym typeface="Calibri"/>
              </a:rPr>
              <a:t>nécessaire de lui donner un alias</a:t>
            </a:r>
            <a:r>
              <a:rPr b="0" i="0" lang="fr-BE" sz="1600" u="none" cap="none" strike="noStrike">
                <a:solidFill>
                  <a:schemeClr val="dk1"/>
                </a:solidFill>
                <a:latin typeface="Calibri"/>
                <a:ea typeface="Calibri"/>
                <a:cs typeface="Calibri"/>
                <a:sym typeface="Calibri"/>
              </a:rPr>
              <a:t> afin de l’utiliser comme un nom de table dans la requête principale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200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Il faudra toujours donner un alias aux colonnes affichant le résultat d’une expression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200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Lors de l’utilisation d’une requête imbriquée avec la clause </a:t>
            </a:r>
            <a:r>
              <a:rPr b="1" i="1" lang="fr-BE" sz="1600" u="none" cap="none" strike="noStrike">
                <a:solidFill>
                  <a:schemeClr val="dk1"/>
                </a:solidFill>
                <a:latin typeface="Calibri"/>
                <a:ea typeface="Calibri"/>
                <a:cs typeface="Calibri"/>
                <a:sym typeface="Calibri"/>
              </a:rPr>
              <a:t>« WITH »</a:t>
            </a:r>
            <a:r>
              <a:rPr b="0" i="0" lang="fr-BE" sz="1600" u="none" cap="none" strike="noStrike">
                <a:solidFill>
                  <a:schemeClr val="dk1"/>
                </a:solidFill>
                <a:latin typeface="Calibri"/>
                <a:ea typeface="Calibri"/>
                <a:cs typeface="Calibri"/>
                <a:sym typeface="Calibri"/>
              </a:rPr>
              <a:t>, la requête sert à fournir la table pré-déclarée et doit renvoyer le même nombre de colonnes qu’annoncé dans la clause </a:t>
            </a:r>
            <a:r>
              <a:rPr b="1" i="1" lang="fr-BE" sz="1600" u="none" cap="none" strike="noStrike">
                <a:solidFill>
                  <a:schemeClr val="dk1"/>
                </a:solidFill>
                <a:latin typeface="Calibri"/>
                <a:ea typeface="Calibri"/>
                <a:cs typeface="Calibri"/>
                <a:sym typeface="Calibri"/>
              </a:rPr>
              <a:t>« WITH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200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La plupart des systèmes montrent de </a:t>
            </a:r>
            <a:r>
              <a:rPr b="1" i="1" lang="fr-BE" sz="1600" u="none" cap="none" strike="noStrike">
                <a:solidFill>
                  <a:schemeClr val="dk1"/>
                </a:solidFill>
                <a:latin typeface="Calibri"/>
                <a:ea typeface="Calibri"/>
                <a:cs typeface="Calibri"/>
                <a:sym typeface="Calibri"/>
              </a:rPr>
              <a:t>meilleures performances </a:t>
            </a:r>
            <a:r>
              <a:rPr b="0" i="0" lang="fr-BE" sz="1600" u="none" cap="none" strike="noStrike">
                <a:solidFill>
                  <a:schemeClr val="dk1"/>
                </a:solidFill>
                <a:latin typeface="Calibri"/>
                <a:ea typeface="Calibri"/>
                <a:cs typeface="Calibri"/>
                <a:sym typeface="Calibri"/>
              </a:rPr>
              <a:t>avec l’utilisation de la clause </a:t>
            </a:r>
            <a:r>
              <a:rPr b="1" i="1" lang="fr-BE" sz="1600" u="none" cap="none" strike="noStrike">
                <a:solidFill>
                  <a:schemeClr val="dk1"/>
                </a:solidFill>
                <a:latin typeface="Calibri"/>
                <a:ea typeface="Calibri"/>
                <a:cs typeface="Calibri"/>
                <a:sym typeface="Calibri"/>
              </a:rPr>
              <a:t>« WITH »</a:t>
            </a:r>
            <a:r>
              <a:rPr b="0" i="0" lang="fr-BE" sz="1600" u="none" cap="none" strike="noStrike">
                <a:solidFill>
                  <a:schemeClr val="dk1"/>
                </a:solidFill>
                <a:latin typeface="Calibri"/>
                <a:ea typeface="Calibri"/>
                <a:cs typeface="Calibri"/>
                <a:sym typeface="Calibri"/>
              </a:rPr>
              <a:t>, mais cela ne doit pas devenir une généralité. Certains cas d’utilisation peuvent démontrer le contraire au sein du même système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0" name="Shape 2640"/>
        <p:cNvGrpSpPr/>
        <p:nvPr/>
      </p:nvGrpSpPr>
      <p:grpSpPr>
        <a:xfrm>
          <a:off x="0" y="0"/>
          <a:ext cx="0" cy="0"/>
          <a:chOff x="0" y="0"/>
          <a:chExt cx="0" cy="0"/>
        </a:xfrm>
      </p:grpSpPr>
      <p:sp>
        <p:nvSpPr>
          <p:cNvPr id="2641" name="Google Shape;2641;p1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Sous-Requêtes : FROM et WITH</a:t>
            </a:r>
            <a:endParaRPr b="0" i="0" sz="4000" u="none" cap="none" strike="noStrike">
              <a:solidFill>
                <a:schemeClr val="dk1"/>
              </a:solidFill>
              <a:latin typeface="Calibri"/>
              <a:ea typeface="Calibri"/>
              <a:cs typeface="Calibri"/>
              <a:sym typeface="Calibri"/>
            </a:endParaRPr>
          </a:p>
        </p:txBody>
      </p:sp>
      <p:sp>
        <p:nvSpPr>
          <p:cNvPr id="2642" name="Google Shape;2642;p17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643" name="Google Shape;2643;p1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644" name="Google Shape;2644;p175"/>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645" name="Google Shape;2645;p175"/>
          <p:cNvSpPr/>
          <p:nvPr/>
        </p:nvSpPr>
        <p:spPr>
          <a:xfrm>
            <a:off x="4139952" y="2996952"/>
            <a:ext cx="864096" cy="695254"/>
          </a:xfrm>
          <a:prstGeom prst="mathEqual">
            <a:avLst>
              <a:gd fmla="val 23520" name="adj1"/>
              <a:gd fmla="val 11760" name="adj2"/>
            </a:avLst>
          </a:prstGeom>
          <a:solidFill>
            <a:srgbClr val="C00000"/>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46" name="Google Shape;2646;p175"/>
          <p:cNvSpPr/>
          <p:nvPr/>
        </p:nvSpPr>
        <p:spPr>
          <a:xfrm>
            <a:off x="467544" y="1556792"/>
            <a:ext cx="8172000" cy="1440160"/>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47" name="Google Shape;2647;p175"/>
          <p:cNvSpPr/>
          <p:nvPr/>
        </p:nvSpPr>
        <p:spPr>
          <a:xfrm>
            <a:off x="467544" y="3717032"/>
            <a:ext cx="8172000" cy="2088233"/>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48" name="Google Shape;2648;p175"/>
          <p:cNvSpPr txBox="1"/>
          <p:nvPr/>
        </p:nvSpPr>
        <p:spPr>
          <a:xfrm>
            <a:off x="467544" y="5925460"/>
            <a:ext cx="8229600" cy="2923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rPr b="0" i="1" lang="fr-BE" sz="1300" u="none" cap="none" strike="noStrike">
                <a:solidFill>
                  <a:schemeClr val="dk1"/>
                </a:solidFill>
                <a:latin typeface="Calibri"/>
                <a:ea typeface="Calibri"/>
                <a:cs typeface="Calibri"/>
                <a:sym typeface="Calibri"/>
              </a:rPr>
              <a:t>Liste des sections contenant plus de 5 étudiants</a:t>
            </a:r>
            <a:endParaRPr b="0" i="1" sz="1300" u="none" cap="none" strike="noStrike">
              <a:solidFill>
                <a:schemeClr val="dk1"/>
              </a:solidFill>
              <a:latin typeface="Calibri"/>
              <a:ea typeface="Calibri"/>
              <a:cs typeface="Calibri"/>
              <a:sym typeface="Calibri"/>
            </a:endParaRPr>
          </a:p>
        </p:txBody>
      </p:sp>
      <p:sp>
        <p:nvSpPr>
          <p:cNvPr id="2649" name="Google Shape;2649;p175"/>
          <p:cNvSpPr/>
          <p:nvPr/>
        </p:nvSpPr>
        <p:spPr>
          <a:xfrm>
            <a:off x="786406" y="3717031"/>
            <a:ext cx="7534275"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WITH</a:t>
            </a:r>
            <a:r>
              <a:rPr b="0" i="0" lang="fr-BE" sz="1400" u="none" cap="none" strike="noStrike">
                <a:solidFill>
                  <a:srgbClr val="000000"/>
                </a:solidFill>
                <a:latin typeface="Consolas"/>
                <a:ea typeface="Consolas"/>
                <a:cs typeface="Consolas"/>
                <a:sym typeface="Consolas"/>
              </a:rPr>
              <a:t> ttemp</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AS</a:t>
            </a:r>
            <a:r>
              <a:rPr b="0" i="0" lang="fr-BE" sz="14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SELECT</a:t>
            </a:r>
            <a:r>
              <a:rPr b="0" i="0" lang="fr-BE" sz="1400" u="none" cap="none" strike="noStrike">
                <a:solidFill>
                  <a:srgbClr val="000000"/>
                </a:solidFill>
                <a:latin typeface="Consolas"/>
                <a:ea typeface="Consolas"/>
                <a:cs typeface="Consolas"/>
                <a:sym typeface="Consolas"/>
              </a:rPr>
              <a:t> section_id, </a:t>
            </a:r>
            <a:r>
              <a:rPr b="0" i="0" lang="fr-BE" sz="1400" u="none" cap="none" strike="noStrike">
                <a:solidFill>
                  <a:srgbClr val="CC0099"/>
                </a:solidFill>
                <a:latin typeface="Consolas"/>
                <a:ea typeface="Consolas"/>
                <a:cs typeface="Consolas"/>
                <a:sym typeface="Consolas"/>
              </a:rPr>
              <a:t>COUNT</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AS</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00000"/>
                </a:solidFill>
                <a:latin typeface="Consolas"/>
                <a:ea typeface="Consolas"/>
                <a:cs typeface="Consolas"/>
                <a:sym typeface="Consolas"/>
              </a:rPr>
              <a:t>'Nbr'</a:t>
            </a:r>
            <a:endParaRPr/>
          </a:p>
          <a:p>
            <a:pPr indent="0" lvl="0" marL="0" marR="0" rtl="0" algn="l">
              <a:lnSpc>
                <a:spcPct val="100000"/>
              </a:lnSpc>
              <a:spcBef>
                <a:spcPts val="0"/>
              </a:spcBef>
              <a:spcAft>
                <a:spcPts val="0"/>
              </a:spcAft>
              <a:buNone/>
            </a:pP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FROM</a:t>
            </a:r>
            <a:r>
              <a:rPr b="0" i="0" lang="fr-BE" sz="1400" u="none" cap="none" strike="noStrike">
                <a:solidFill>
                  <a:srgbClr val="000000"/>
                </a:solidFill>
                <a:latin typeface="Consolas"/>
                <a:ea typeface="Consolas"/>
                <a:cs typeface="Consolas"/>
                <a:sym typeface="Consolas"/>
              </a:rPr>
              <a:t> student</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GROUP</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BY</a:t>
            </a:r>
            <a:r>
              <a:rPr b="0" i="0" lang="fr-BE" sz="1400" u="none" cap="none" strike="noStrike">
                <a:solidFill>
                  <a:srgbClr val="000000"/>
                </a:solidFill>
                <a:latin typeface="Consolas"/>
                <a:ea typeface="Consolas"/>
                <a:cs typeface="Consolas"/>
                <a:sym typeface="Consolas"/>
              </a:rPr>
              <a:t> section_id</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4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SELECT</a:t>
            </a:r>
            <a:r>
              <a:rPr b="0" i="0" lang="fr-BE" sz="1400" u="none" cap="none" strike="noStrike">
                <a:solidFill>
                  <a:srgbClr val="000000"/>
                </a:solidFill>
                <a:latin typeface="Consolas"/>
                <a:ea typeface="Consolas"/>
                <a:cs typeface="Consolas"/>
                <a:sym typeface="Consolas"/>
              </a:rPr>
              <a:t> section_name </a:t>
            </a:r>
            <a:r>
              <a:rPr b="0" i="0" lang="fr-BE" sz="1400" u="none" cap="none" strike="noStrike">
                <a:solidFill>
                  <a:srgbClr val="CC0099"/>
                </a:solidFill>
                <a:latin typeface="Consolas"/>
                <a:ea typeface="Consolas"/>
                <a:cs typeface="Consolas"/>
                <a:sym typeface="Consolas"/>
              </a:rPr>
              <a:t>AS</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00000"/>
                </a:solidFill>
                <a:latin typeface="Consolas"/>
                <a:ea typeface="Consolas"/>
                <a:cs typeface="Consolas"/>
                <a:sym typeface="Consolas"/>
              </a:rPr>
              <a:t>'Section'</a:t>
            </a:r>
            <a:r>
              <a:rPr b="0" i="0" lang="fr-BE" sz="1400" u="none" cap="none" strike="noStrike">
                <a:solidFill>
                  <a:srgbClr val="000000"/>
                </a:solidFill>
                <a:latin typeface="Consolas"/>
                <a:ea typeface="Consolas"/>
                <a:cs typeface="Consolas"/>
                <a:sym typeface="Consolas"/>
              </a:rPr>
              <a:t>, nbr </a:t>
            </a:r>
            <a:r>
              <a:rPr b="0" i="0" lang="fr-BE" sz="1400" u="none" cap="none" strike="noStrike">
                <a:solidFill>
                  <a:srgbClr val="CC0099"/>
                </a:solidFill>
                <a:latin typeface="Consolas"/>
                <a:ea typeface="Consolas"/>
                <a:cs typeface="Consolas"/>
                <a:sym typeface="Consolas"/>
              </a:rPr>
              <a:t>AS</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00000"/>
                </a:solidFill>
                <a:latin typeface="Consolas"/>
                <a:ea typeface="Consolas"/>
                <a:cs typeface="Consolas"/>
                <a:sym typeface="Consolas"/>
              </a:rPr>
              <a:t>"Nombre d'étudiants"</a:t>
            </a:r>
            <a:endParaRPr/>
          </a:p>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FROM</a:t>
            </a:r>
            <a:r>
              <a:rPr b="0" i="0" lang="fr-BE" sz="1400" u="none" cap="none" strike="noStrike">
                <a:solidFill>
                  <a:srgbClr val="000000"/>
                </a:solidFill>
                <a:latin typeface="Consolas"/>
                <a:ea typeface="Consolas"/>
                <a:cs typeface="Consolas"/>
                <a:sym typeface="Consolas"/>
              </a:rPr>
              <a:t> ttemp </a:t>
            </a:r>
            <a:r>
              <a:rPr b="0" i="0" lang="fr-BE" sz="1400" u="none" cap="none" strike="noStrike">
                <a:solidFill>
                  <a:srgbClr val="CC0099"/>
                </a:solidFill>
                <a:latin typeface="Consolas"/>
                <a:ea typeface="Consolas"/>
                <a:cs typeface="Consolas"/>
                <a:sym typeface="Consolas"/>
              </a:rPr>
              <a:t>JOIN</a:t>
            </a:r>
            <a:r>
              <a:rPr b="0" i="0" lang="fr-BE" sz="1400" u="none" cap="none" strike="noStrike">
                <a:solidFill>
                  <a:srgbClr val="000000"/>
                </a:solidFill>
                <a:latin typeface="Consolas"/>
                <a:ea typeface="Consolas"/>
                <a:cs typeface="Consolas"/>
                <a:sym typeface="Consolas"/>
              </a:rPr>
              <a:t> section </a:t>
            </a:r>
            <a:r>
              <a:rPr b="0" i="0" lang="fr-BE" sz="1400" u="none" cap="none" strike="noStrike">
                <a:solidFill>
                  <a:srgbClr val="CC0099"/>
                </a:solidFill>
                <a:latin typeface="Consolas"/>
                <a:ea typeface="Consolas"/>
                <a:cs typeface="Consolas"/>
                <a:sym typeface="Consolas"/>
              </a:rPr>
              <a:t>AS</a:t>
            </a:r>
            <a:r>
              <a:rPr b="0" i="0" lang="fr-BE" sz="1400" u="none" cap="none" strike="noStrike">
                <a:solidFill>
                  <a:srgbClr val="000000"/>
                </a:solidFill>
                <a:latin typeface="Consolas"/>
                <a:ea typeface="Consolas"/>
                <a:cs typeface="Consolas"/>
                <a:sym typeface="Consolas"/>
              </a:rPr>
              <a:t> s </a:t>
            </a:r>
            <a:r>
              <a:rPr b="0" i="0" lang="fr-BE" sz="1400" u="none" cap="none" strike="noStrike">
                <a:solidFill>
                  <a:srgbClr val="CC0099"/>
                </a:solidFill>
                <a:latin typeface="Consolas"/>
                <a:ea typeface="Consolas"/>
                <a:cs typeface="Consolas"/>
                <a:sym typeface="Consolas"/>
              </a:rPr>
              <a:t>ON</a:t>
            </a:r>
            <a:r>
              <a:rPr b="0" i="0" lang="fr-BE" sz="1400" u="none" cap="none" strike="noStrike">
                <a:solidFill>
                  <a:srgbClr val="000000"/>
                </a:solidFill>
                <a:latin typeface="Consolas"/>
                <a:ea typeface="Consolas"/>
                <a:cs typeface="Consolas"/>
                <a:sym typeface="Consolas"/>
              </a:rPr>
              <a:t> s.</a:t>
            </a:r>
            <a:r>
              <a:rPr b="0" i="0" lang="fr-BE" sz="1400" u="none" cap="none" strike="noStrike">
                <a:solidFill>
                  <a:srgbClr val="0070C0"/>
                </a:solidFill>
                <a:latin typeface="Consolas"/>
                <a:ea typeface="Consolas"/>
                <a:cs typeface="Consolas"/>
                <a:sym typeface="Consolas"/>
              </a:rPr>
              <a:t>section_id </a:t>
            </a:r>
            <a:r>
              <a:rPr b="0" i="0" lang="fr-BE" sz="1400" u="none" cap="none" strike="noStrike">
                <a:solidFill>
                  <a:srgbClr val="000000"/>
                </a:solidFill>
                <a:latin typeface="Consolas"/>
                <a:ea typeface="Consolas"/>
                <a:cs typeface="Consolas"/>
                <a:sym typeface="Consolas"/>
              </a:rPr>
              <a:t>= ttemp.</a:t>
            </a:r>
            <a:r>
              <a:rPr b="0" i="0" lang="fr-BE" sz="1400" u="none" cap="none" strike="noStrike">
                <a:solidFill>
                  <a:srgbClr val="0070C0"/>
                </a:solidFill>
                <a:latin typeface="Consolas"/>
                <a:ea typeface="Consolas"/>
                <a:cs typeface="Consolas"/>
                <a:sym typeface="Consolas"/>
              </a:rPr>
              <a:t>section_id</a:t>
            </a:r>
            <a:endParaRPr b="0" i="0" sz="1400" u="none" cap="none" strike="noStrike">
              <a:solidFill>
                <a:srgbClr val="0070C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WHERE</a:t>
            </a:r>
            <a:r>
              <a:rPr b="0" i="0" lang="fr-BE" sz="1400" u="none" cap="none" strike="noStrike">
                <a:solidFill>
                  <a:srgbClr val="000000"/>
                </a:solidFill>
                <a:latin typeface="Consolas"/>
                <a:ea typeface="Consolas"/>
                <a:cs typeface="Consolas"/>
                <a:sym typeface="Consolas"/>
              </a:rPr>
              <a:t> nbr &gt; </a:t>
            </a:r>
            <a:r>
              <a:rPr b="0" i="0" lang="fr-BE" sz="1400" u="none" cap="none" strike="noStrike">
                <a:solidFill>
                  <a:srgbClr val="00B050"/>
                </a:solidFill>
                <a:latin typeface="Consolas"/>
                <a:ea typeface="Consolas"/>
                <a:cs typeface="Consolas"/>
                <a:sym typeface="Consolas"/>
              </a:rPr>
              <a:t>5</a:t>
            </a:r>
            <a:endParaRPr/>
          </a:p>
        </p:txBody>
      </p:sp>
      <p:sp>
        <p:nvSpPr>
          <p:cNvPr id="2650" name="Google Shape;2650;p175"/>
          <p:cNvSpPr/>
          <p:nvPr/>
        </p:nvSpPr>
        <p:spPr>
          <a:xfrm>
            <a:off x="938806" y="1551672"/>
            <a:ext cx="7534275"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SELECT</a:t>
            </a:r>
            <a:r>
              <a:rPr b="0" i="0" lang="fr-BE" sz="1400" u="none" cap="none" strike="noStrike">
                <a:solidFill>
                  <a:srgbClr val="000000"/>
                </a:solidFill>
                <a:latin typeface="Consolas"/>
                <a:ea typeface="Consolas"/>
                <a:cs typeface="Consolas"/>
                <a:sym typeface="Consolas"/>
              </a:rPr>
              <a:t> section_name </a:t>
            </a:r>
            <a:r>
              <a:rPr b="0" i="0" lang="fr-BE" sz="1400" u="none" cap="none" strike="noStrike">
                <a:solidFill>
                  <a:srgbClr val="CC0099"/>
                </a:solidFill>
                <a:latin typeface="Consolas"/>
                <a:ea typeface="Consolas"/>
                <a:cs typeface="Consolas"/>
                <a:sym typeface="Consolas"/>
              </a:rPr>
              <a:t>AS</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00000"/>
                </a:solidFill>
                <a:latin typeface="Consolas"/>
                <a:ea typeface="Consolas"/>
                <a:cs typeface="Consolas"/>
                <a:sym typeface="Consolas"/>
              </a:rPr>
              <a:t>'Section'</a:t>
            </a:r>
            <a:r>
              <a:rPr b="0" i="0" lang="fr-BE" sz="1400" u="none" cap="none" strike="noStrike">
                <a:solidFill>
                  <a:srgbClr val="000000"/>
                </a:solidFill>
                <a:latin typeface="Consolas"/>
                <a:ea typeface="Consolas"/>
                <a:cs typeface="Consolas"/>
                <a:sym typeface="Consolas"/>
              </a:rPr>
              <a:t>, nbr </a:t>
            </a:r>
            <a:r>
              <a:rPr b="0" i="0" lang="fr-BE" sz="1400" u="none" cap="none" strike="noStrike">
                <a:solidFill>
                  <a:srgbClr val="CC0099"/>
                </a:solidFill>
                <a:latin typeface="Consolas"/>
                <a:ea typeface="Consolas"/>
                <a:cs typeface="Consolas"/>
                <a:sym typeface="Consolas"/>
              </a:rPr>
              <a:t>AS</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00000"/>
                </a:solidFill>
                <a:latin typeface="Consolas"/>
                <a:ea typeface="Consolas"/>
                <a:cs typeface="Consolas"/>
                <a:sym typeface="Consolas"/>
              </a:rPr>
              <a:t>"Nombre d'étudiants"</a:t>
            </a:r>
            <a:endParaRPr/>
          </a:p>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FROM</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SELECT</a:t>
            </a:r>
            <a:r>
              <a:rPr b="0" i="0" lang="fr-BE" sz="1400" u="none" cap="none" strike="noStrike">
                <a:solidFill>
                  <a:srgbClr val="000000"/>
                </a:solidFill>
                <a:latin typeface="Consolas"/>
                <a:ea typeface="Consolas"/>
                <a:cs typeface="Consolas"/>
                <a:sym typeface="Consolas"/>
              </a:rPr>
              <a:t> section_id, </a:t>
            </a:r>
            <a:r>
              <a:rPr b="0" i="0" lang="fr-BE" sz="1400" u="none" cap="none" strike="noStrike">
                <a:solidFill>
                  <a:srgbClr val="CC0099"/>
                </a:solidFill>
                <a:latin typeface="Consolas"/>
                <a:ea typeface="Consolas"/>
                <a:cs typeface="Consolas"/>
                <a:sym typeface="Consolas"/>
              </a:rPr>
              <a:t>COUNT</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AS</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00000"/>
                </a:solidFill>
                <a:latin typeface="Consolas"/>
                <a:ea typeface="Consolas"/>
                <a:cs typeface="Consolas"/>
                <a:sym typeface="Consolas"/>
              </a:rPr>
              <a:t>'Nbr'</a:t>
            </a:r>
            <a:endParaRPr/>
          </a:p>
          <a:p>
            <a:pPr indent="0" lvl="0" marL="0" marR="0" rtl="0" algn="l">
              <a:lnSpc>
                <a:spcPct val="100000"/>
              </a:lnSpc>
              <a:spcBef>
                <a:spcPts val="0"/>
              </a:spcBef>
              <a:spcAft>
                <a:spcPts val="0"/>
              </a:spcAft>
              <a:buNone/>
            </a:pP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FROM</a:t>
            </a:r>
            <a:r>
              <a:rPr b="0" i="0" lang="fr-BE" sz="1400" u="none" cap="none" strike="noStrike">
                <a:solidFill>
                  <a:srgbClr val="000000"/>
                </a:solidFill>
                <a:latin typeface="Consolas"/>
                <a:ea typeface="Consolas"/>
                <a:cs typeface="Consolas"/>
                <a:sym typeface="Consolas"/>
              </a:rPr>
              <a:t> student</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GROUP</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BY</a:t>
            </a:r>
            <a:r>
              <a:rPr b="0" i="0" lang="fr-BE" sz="1400" u="none" cap="none" strike="noStrike">
                <a:solidFill>
                  <a:srgbClr val="000000"/>
                </a:solidFill>
                <a:latin typeface="Consolas"/>
                <a:ea typeface="Consolas"/>
                <a:cs typeface="Consolas"/>
                <a:sym typeface="Consolas"/>
              </a:rPr>
              <a:t> section_id</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AS</a:t>
            </a:r>
            <a:r>
              <a:rPr b="0" i="0" lang="fr-BE" sz="1400" u="none" cap="none" strike="noStrike">
                <a:solidFill>
                  <a:srgbClr val="000000"/>
                </a:solidFill>
                <a:latin typeface="Consolas"/>
                <a:ea typeface="Consolas"/>
                <a:cs typeface="Consolas"/>
                <a:sym typeface="Consolas"/>
              </a:rPr>
              <a:t> ttemp </a:t>
            </a:r>
            <a:r>
              <a:rPr b="0" i="0" lang="fr-BE" sz="1400" u="none" cap="none" strike="noStrike">
                <a:solidFill>
                  <a:srgbClr val="CC0099"/>
                </a:solidFill>
                <a:latin typeface="Consolas"/>
                <a:ea typeface="Consolas"/>
                <a:cs typeface="Consolas"/>
                <a:sym typeface="Consolas"/>
              </a:rPr>
              <a:t>JOIN</a:t>
            </a:r>
            <a:r>
              <a:rPr b="0" i="0" lang="fr-BE" sz="1400" u="none" cap="none" strike="noStrike">
                <a:solidFill>
                  <a:srgbClr val="000000"/>
                </a:solidFill>
                <a:latin typeface="Consolas"/>
                <a:ea typeface="Consolas"/>
                <a:cs typeface="Consolas"/>
                <a:sym typeface="Consolas"/>
              </a:rPr>
              <a:t> section </a:t>
            </a:r>
            <a:r>
              <a:rPr b="0" i="0" lang="fr-BE" sz="1400" u="none" cap="none" strike="noStrike">
                <a:solidFill>
                  <a:srgbClr val="CC0099"/>
                </a:solidFill>
                <a:latin typeface="Consolas"/>
                <a:ea typeface="Consolas"/>
                <a:cs typeface="Consolas"/>
                <a:sym typeface="Consolas"/>
              </a:rPr>
              <a:t>AS</a:t>
            </a:r>
            <a:r>
              <a:rPr b="0" i="0" lang="fr-BE" sz="1400" u="none" cap="none" strike="noStrike">
                <a:solidFill>
                  <a:srgbClr val="000000"/>
                </a:solidFill>
                <a:latin typeface="Consolas"/>
                <a:ea typeface="Consolas"/>
                <a:cs typeface="Consolas"/>
                <a:sym typeface="Consolas"/>
              </a:rPr>
              <a:t> s </a:t>
            </a:r>
            <a:r>
              <a:rPr b="0" i="0" lang="fr-BE" sz="1400" u="none" cap="none" strike="noStrike">
                <a:solidFill>
                  <a:srgbClr val="CC0099"/>
                </a:solidFill>
                <a:latin typeface="Consolas"/>
                <a:ea typeface="Consolas"/>
                <a:cs typeface="Consolas"/>
                <a:sym typeface="Consolas"/>
              </a:rPr>
              <a:t>ON</a:t>
            </a:r>
            <a:r>
              <a:rPr b="0" i="0" lang="fr-BE" sz="1400" u="none" cap="none" strike="noStrike">
                <a:solidFill>
                  <a:srgbClr val="000000"/>
                </a:solidFill>
                <a:latin typeface="Consolas"/>
                <a:ea typeface="Consolas"/>
                <a:cs typeface="Consolas"/>
                <a:sym typeface="Consolas"/>
              </a:rPr>
              <a:t> s.</a:t>
            </a:r>
            <a:r>
              <a:rPr b="0" i="0" lang="fr-BE" sz="1400" u="none" cap="none" strike="noStrike">
                <a:solidFill>
                  <a:srgbClr val="0070C0"/>
                </a:solidFill>
                <a:latin typeface="Consolas"/>
                <a:ea typeface="Consolas"/>
                <a:cs typeface="Consolas"/>
                <a:sym typeface="Consolas"/>
              </a:rPr>
              <a:t>section_id </a:t>
            </a:r>
            <a:r>
              <a:rPr b="0" i="0" lang="fr-BE" sz="1400" u="none" cap="none" strike="noStrike">
                <a:solidFill>
                  <a:srgbClr val="000000"/>
                </a:solidFill>
                <a:latin typeface="Consolas"/>
                <a:ea typeface="Consolas"/>
                <a:cs typeface="Consolas"/>
                <a:sym typeface="Consolas"/>
              </a:rPr>
              <a:t>= ttemp.</a:t>
            </a:r>
            <a:r>
              <a:rPr b="0" i="0" lang="fr-BE" sz="1400" u="none" cap="none" strike="noStrike">
                <a:solidFill>
                  <a:srgbClr val="0070C0"/>
                </a:solidFill>
                <a:latin typeface="Consolas"/>
                <a:ea typeface="Consolas"/>
                <a:cs typeface="Consolas"/>
                <a:sym typeface="Consolas"/>
              </a:rPr>
              <a:t>section_id</a:t>
            </a:r>
            <a:endParaRPr b="0" i="0" sz="1400" u="none" cap="none" strike="noStrike">
              <a:solidFill>
                <a:srgbClr val="0070C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WHERE</a:t>
            </a:r>
            <a:r>
              <a:rPr b="0" i="0" lang="fr-BE" sz="1400" u="none" cap="none" strike="noStrike">
                <a:solidFill>
                  <a:srgbClr val="000000"/>
                </a:solidFill>
                <a:latin typeface="Consolas"/>
                <a:ea typeface="Consolas"/>
                <a:cs typeface="Consolas"/>
                <a:sym typeface="Consolas"/>
              </a:rPr>
              <a:t> nbr &gt; </a:t>
            </a:r>
            <a:r>
              <a:rPr b="0" i="0" lang="fr-BE" sz="1400" u="none" cap="none" strike="noStrike">
                <a:solidFill>
                  <a:srgbClr val="00B050"/>
                </a:solidFill>
                <a:latin typeface="Consolas"/>
                <a:ea typeface="Consolas"/>
                <a:cs typeface="Consolas"/>
                <a:sym typeface="Consolas"/>
              </a:rPr>
              <a:t>5</a:t>
            </a:r>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4" name="Shape 2654"/>
        <p:cNvGrpSpPr/>
        <p:nvPr/>
      </p:nvGrpSpPr>
      <p:grpSpPr>
        <a:xfrm>
          <a:off x="0" y="0"/>
          <a:ext cx="0" cy="0"/>
          <a:chOff x="0" y="0"/>
          <a:chExt cx="0" cy="0"/>
        </a:xfrm>
      </p:grpSpPr>
      <p:sp>
        <p:nvSpPr>
          <p:cNvPr id="2655" name="Google Shape;2655;p1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Sous-Requêtes : FROM et WITH</a:t>
            </a:r>
            <a:endParaRPr b="0" i="0" sz="4000" u="none" cap="none" strike="noStrike">
              <a:solidFill>
                <a:schemeClr val="dk1"/>
              </a:solidFill>
              <a:latin typeface="Calibri"/>
              <a:ea typeface="Calibri"/>
              <a:cs typeface="Calibri"/>
              <a:sym typeface="Calibri"/>
            </a:endParaRPr>
          </a:p>
        </p:txBody>
      </p:sp>
      <p:sp>
        <p:nvSpPr>
          <p:cNvPr id="2656" name="Google Shape;2656;p17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657" name="Google Shape;2657;p1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658" name="Google Shape;2658;p176"/>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659" name="Google Shape;2659;p176"/>
          <p:cNvSpPr/>
          <p:nvPr/>
        </p:nvSpPr>
        <p:spPr>
          <a:xfrm>
            <a:off x="467544" y="1556792"/>
            <a:ext cx="8172000" cy="4388132"/>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60" name="Google Shape;2660;p176"/>
          <p:cNvSpPr txBox="1"/>
          <p:nvPr/>
        </p:nvSpPr>
        <p:spPr>
          <a:xfrm>
            <a:off x="446856" y="6016932"/>
            <a:ext cx="8229600" cy="2923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rPr b="0" i="1" lang="fr-BE" sz="1300" u="none" cap="none" strike="noStrike">
                <a:solidFill>
                  <a:schemeClr val="dk1"/>
                </a:solidFill>
                <a:latin typeface="Calibri"/>
                <a:ea typeface="Calibri"/>
                <a:cs typeface="Calibri"/>
                <a:sym typeface="Calibri"/>
              </a:rPr>
              <a:t>Clause </a:t>
            </a:r>
            <a:r>
              <a:rPr b="1" i="1" lang="fr-BE" sz="1300" u="none" cap="none" strike="noStrike">
                <a:solidFill>
                  <a:schemeClr val="dk1"/>
                </a:solidFill>
                <a:latin typeface="Calibri"/>
                <a:ea typeface="Calibri"/>
                <a:cs typeface="Calibri"/>
                <a:sym typeface="Calibri"/>
              </a:rPr>
              <a:t>« WITH » </a:t>
            </a:r>
            <a:r>
              <a:rPr b="0" i="1" lang="fr-BE" sz="1300" u="none" cap="none" strike="noStrike">
                <a:solidFill>
                  <a:schemeClr val="dk1"/>
                </a:solidFill>
                <a:latin typeface="Calibri"/>
                <a:ea typeface="Calibri"/>
                <a:cs typeface="Calibri"/>
                <a:sym typeface="Calibri"/>
              </a:rPr>
              <a:t>utilisée dans le cadre de l’</a:t>
            </a:r>
            <a:r>
              <a:rPr b="1" i="1" lang="fr-BE" sz="1300" u="none" cap="none" strike="noStrike">
                <a:solidFill>
                  <a:schemeClr val="dk1"/>
                </a:solidFill>
                <a:latin typeface="Calibri"/>
                <a:ea typeface="Calibri"/>
                <a:cs typeface="Calibri"/>
                <a:sym typeface="Calibri"/>
              </a:rPr>
              <a:t>affichage hiérarchique </a:t>
            </a:r>
            <a:r>
              <a:rPr b="0" i="1" lang="fr-BE" sz="1300" u="none" cap="none" strike="noStrike">
                <a:solidFill>
                  <a:schemeClr val="dk1"/>
                </a:solidFill>
                <a:latin typeface="Calibri"/>
                <a:ea typeface="Calibri"/>
                <a:cs typeface="Calibri"/>
                <a:sym typeface="Calibri"/>
              </a:rPr>
              <a:t>des employés d’une société</a:t>
            </a:r>
            <a:endParaRPr b="0" i="1" sz="1300" u="none" cap="none" strike="noStrike">
              <a:solidFill>
                <a:schemeClr val="dk1"/>
              </a:solidFill>
              <a:latin typeface="Calibri"/>
              <a:ea typeface="Calibri"/>
              <a:cs typeface="Calibri"/>
              <a:sym typeface="Calibri"/>
            </a:endParaRPr>
          </a:p>
        </p:txBody>
      </p:sp>
      <p:pic>
        <p:nvPicPr>
          <p:cNvPr id="2661" name="Google Shape;2661;p176"/>
          <p:cNvPicPr preferRelativeResize="0"/>
          <p:nvPr/>
        </p:nvPicPr>
        <p:blipFill rotWithShape="1">
          <a:blip r:embed="rId3">
            <a:alphaModFix/>
          </a:blip>
          <a:srcRect b="0" l="0" r="0" t="0"/>
          <a:stretch/>
        </p:blipFill>
        <p:spPr>
          <a:xfrm>
            <a:off x="998166" y="1719859"/>
            <a:ext cx="7490387" cy="4085269"/>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5" name="Shape 2665"/>
        <p:cNvGrpSpPr/>
        <p:nvPr/>
      </p:nvGrpSpPr>
      <p:grpSpPr>
        <a:xfrm>
          <a:off x="0" y="0"/>
          <a:ext cx="0" cy="0"/>
          <a:chOff x="0" y="0"/>
          <a:chExt cx="0" cy="0"/>
        </a:xfrm>
      </p:grpSpPr>
      <p:pic>
        <p:nvPicPr>
          <p:cNvPr id="2666" name="Google Shape;2666;p177"/>
          <p:cNvPicPr preferRelativeResize="0"/>
          <p:nvPr/>
        </p:nvPicPr>
        <p:blipFill rotWithShape="1">
          <a:blip r:embed="rId3">
            <a:alphaModFix/>
          </a:blip>
          <a:srcRect b="0" l="0" r="0" t="0"/>
          <a:stretch/>
        </p:blipFill>
        <p:spPr>
          <a:xfrm>
            <a:off x="2071688" y="4221088"/>
            <a:ext cx="4988123" cy="1789864"/>
          </a:xfrm>
          <a:prstGeom prst="rect">
            <a:avLst/>
          </a:prstGeom>
          <a:noFill/>
          <a:ln>
            <a:noFill/>
          </a:ln>
        </p:spPr>
      </p:pic>
      <p:sp>
        <p:nvSpPr>
          <p:cNvPr id="2667" name="Google Shape;2667;p1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Sous-Requêtes : FROM et WITH</a:t>
            </a:r>
            <a:endParaRPr b="0" i="0" sz="4000" u="none" cap="none" strike="noStrike">
              <a:solidFill>
                <a:schemeClr val="dk1"/>
              </a:solidFill>
              <a:latin typeface="Calibri"/>
              <a:ea typeface="Calibri"/>
              <a:cs typeface="Calibri"/>
              <a:sym typeface="Calibri"/>
            </a:endParaRPr>
          </a:p>
        </p:txBody>
      </p:sp>
      <p:sp>
        <p:nvSpPr>
          <p:cNvPr id="2668" name="Google Shape;2668;p17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669" name="Google Shape;2669;p1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670" name="Google Shape;2670;p177"/>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pic>
        <p:nvPicPr>
          <p:cNvPr id="2671" name="Google Shape;2671;p177"/>
          <p:cNvPicPr preferRelativeResize="0"/>
          <p:nvPr/>
        </p:nvPicPr>
        <p:blipFill rotWithShape="1">
          <a:blip r:embed="rId4">
            <a:alphaModFix/>
          </a:blip>
          <a:srcRect b="0" l="0" r="0" t="0"/>
          <a:stretch/>
        </p:blipFill>
        <p:spPr>
          <a:xfrm>
            <a:off x="2497809" y="1628800"/>
            <a:ext cx="4153337" cy="1808091"/>
          </a:xfrm>
          <a:prstGeom prst="rect">
            <a:avLst/>
          </a:prstGeom>
          <a:noFill/>
          <a:ln>
            <a:noFill/>
          </a:ln>
        </p:spPr>
      </p:pic>
      <p:sp>
        <p:nvSpPr>
          <p:cNvPr id="2672" name="Google Shape;2672;p177"/>
          <p:cNvSpPr/>
          <p:nvPr/>
        </p:nvSpPr>
        <p:spPr>
          <a:xfrm>
            <a:off x="2497809" y="1628801"/>
            <a:ext cx="4162425" cy="1809750"/>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73" name="Google Shape;2673;p177"/>
          <p:cNvSpPr/>
          <p:nvPr/>
        </p:nvSpPr>
        <p:spPr>
          <a:xfrm>
            <a:off x="2071689" y="4221089"/>
            <a:ext cx="5000624" cy="1790700"/>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674" name="Google Shape;2674;p177"/>
          <p:cNvCxnSpPr/>
          <p:nvPr/>
        </p:nvCxnSpPr>
        <p:spPr>
          <a:xfrm>
            <a:off x="6300192" y="3356992"/>
            <a:ext cx="0" cy="288032"/>
          </a:xfrm>
          <a:prstGeom prst="straightConnector1">
            <a:avLst/>
          </a:prstGeom>
          <a:noFill/>
          <a:ln cap="flat" cmpd="sng" w="28575">
            <a:solidFill>
              <a:srgbClr val="C00000"/>
            </a:solidFill>
            <a:prstDash val="solid"/>
            <a:round/>
            <a:headEnd len="sm" w="sm" type="none"/>
            <a:tailEnd len="sm" w="sm" type="none"/>
          </a:ln>
        </p:spPr>
      </p:cxnSp>
      <p:cxnSp>
        <p:nvCxnSpPr>
          <p:cNvPr id="2675" name="Google Shape;2675;p177"/>
          <p:cNvCxnSpPr/>
          <p:nvPr/>
        </p:nvCxnSpPr>
        <p:spPr>
          <a:xfrm>
            <a:off x="2843808" y="3653408"/>
            <a:ext cx="3456384" cy="0"/>
          </a:xfrm>
          <a:prstGeom prst="straightConnector1">
            <a:avLst/>
          </a:prstGeom>
          <a:noFill/>
          <a:ln cap="flat" cmpd="sng" w="28575">
            <a:solidFill>
              <a:srgbClr val="C00000"/>
            </a:solidFill>
            <a:prstDash val="solid"/>
            <a:round/>
            <a:headEnd len="sm" w="sm" type="none"/>
            <a:tailEnd len="sm" w="sm" type="none"/>
          </a:ln>
        </p:spPr>
      </p:cxnSp>
      <p:cxnSp>
        <p:nvCxnSpPr>
          <p:cNvPr id="2676" name="Google Shape;2676;p177"/>
          <p:cNvCxnSpPr/>
          <p:nvPr/>
        </p:nvCxnSpPr>
        <p:spPr>
          <a:xfrm rot="10800000">
            <a:off x="2843808" y="3356992"/>
            <a:ext cx="0" cy="288032"/>
          </a:xfrm>
          <a:prstGeom prst="straightConnector1">
            <a:avLst/>
          </a:prstGeom>
          <a:noFill/>
          <a:ln cap="flat" cmpd="sng" w="28575">
            <a:solidFill>
              <a:srgbClr val="C00000"/>
            </a:solidFill>
            <a:prstDash val="solid"/>
            <a:round/>
            <a:headEnd len="sm" w="sm" type="none"/>
            <a:tailEnd len="med" w="med" type="stealth"/>
          </a:ln>
        </p:spPr>
      </p:cxnSp>
      <p:sp>
        <p:nvSpPr>
          <p:cNvPr id="2677" name="Google Shape;2677;p177"/>
          <p:cNvSpPr txBox="1"/>
          <p:nvPr/>
        </p:nvSpPr>
        <p:spPr>
          <a:xfrm>
            <a:off x="855559" y="1628801"/>
            <a:ext cx="1628209"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Table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 MYEMPLOYEES »</a:t>
            </a:r>
            <a:endParaRPr b="0" i="0" sz="1400" u="none" cap="none" strike="noStrike">
              <a:solidFill>
                <a:srgbClr val="000000"/>
              </a:solidFill>
              <a:latin typeface="Arial"/>
              <a:ea typeface="Arial"/>
              <a:cs typeface="Arial"/>
              <a:sym typeface="Arial"/>
            </a:endParaRPr>
          </a:p>
        </p:txBody>
      </p:sp>
      <p:sp>
        <p:nvSpPr>
          <p:cNvPr id="2678" name="Google Shape;2678;p177"/>
          <p:cNvSpPr txBox="1"/>
          <p:nvPr/>
        </p:nvSpPr>
        <p:spPr>
          <a:xfrm>
            <a:off x="6876256" y="5210616"/>
            <a:ext cx="1944216" cy="73866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Résultat de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la requête du slide précédent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2" name="Shape 2682"/>
        <p:cNvGrpSpPr/>
        <p:nvPr/>
      </p:nvGrpSpPr>
      <p:grpSpPr>
        <a:xfrm>
          <a:off x="0" y="0"/>
          <a:ext cx="0" cy="0"/>
          <a:chOff x="0" y="0"/>
          <a:chExt cx="0" cy="0"/>
        </a:xfrm>
      </p:grpSpPr>
      <p:sp>
        <p:nvSpPr>
          <p:cNvPr id="2683" name="Google Shape;2683;p1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Sous-Requêtes : </a:t>
            </a:r>
            <a:r>
              <a:rPr b="1" i="0" lang="fr-BE" sz="4000" u="none" cap="none" strike="noStrike">
                <a:solidFill>
                  <a:schemeClr val="dk1"/>
                </a:solidFill>
                <a:latin typeface="Calibri"/>
                <a:ea typeface="Calibri"/>
                <a:cs typeface="Calibri"/>
                <a:sym typeface="Calibri"/>
              </a:rPr>
              <a:t>JOIN VS Sous-requête</a:t>
            </a:r>
            <a:endParaRPr b="1" i="0" sz="4000" u="none" cap="none" strike="noStrike">
              <a:solidFill>
                <a:schemeClr val="dk1"/>
              </a:solidFill>
              <a:latin typeface="Calibri"/>
              <a:ea typeface="Calibri"/>
              <a:cs typeface="Calibri"/>
              <a:sym typeface="Calibri"/>
            </a:endParaRPr>
          </a:p>
        </p:txBody>
      </p:sp>
      <p:sp>
        <p:nvSpPr>
          <p:cNvPr id="2684" name="Google Shape;2684;p17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685" name="Google Shape;2685;p17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686" name="Google Shape;2686;p178"/>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687" name="Google Shape;2687;p178"/>
          <p:cNvSpPr/>
          <p:nvPr/>
        </p:nvSpPr>
        <p:spPr>
          <a:xfrm>
            <a:off x="467544" y="1556792"/>
            <a:ext cx="8172000" cy="1008112"/>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88" name="Google Shape;2688;p178"/>
          <p:cNvSpPr/>
          <p:nvPr/>
        </p:nvSpPr>
        <p:spPr>
          <a:xfrm>
            <a:off x="467544" y="4437113"/>
            <a:ext cx="8172000" cy="1008111"/>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89" name="Google Shape;2689;p178"/>
          <p:cNvSpPr/>
          <p:nvPr/>
        </p:nvSpPr>
        <p:spPr>
          <a:xfrm>
            <a:off x="4139952" y="3093786"/>
            <a:ext cx="864096" cy="695254"/>
          </a:xfrm>
          <a:prstGeom prst="mathEqual">
            <a:avLst>
              <a:gd fmla="val 23520" name="adj1"/>
              <a:gd fmla="val 11760" name="adj2"/>
            </a:avLst>
          </a:prstGeom>
          <a:solidFill>
            <a:srgbClr val="C00000"/>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90" name="Google Shape;2690;p178"/>
          <p:cNvSpPr/>
          <p:nvPr/>
        </p:nvSpPr>
        <p:spPr>
          <a:xfrm>
            <a:off x="971600" y="1661754"/>
            <a:ext cx="7344519"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SELECT DISTINCT</a:t>
            </a:r>
            <a:r>
              <a:rPr b="0" i="0" lang="fr-BE" sz="1400" u="none" cap="none" strike="noStrike">
                <a:solidFill>
                  <a:srgbClr val="000000"/>
                </a:solidFill>
                <a:latin typeface="Consolas"/>
                <a:ea typeface="Consolas"/>
                <a:cs typeface="Consolas"/>
                <a:sym typeface="Consolas"/>
              </a:rPr>
              <a:t> course_name </a:t>
            </a:r>
            <a:endParaRPr/>
          </a:p>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FROM</a:t>
            </a:r>
            <a:r>
              <a:rPr b="0" i="0" lang="fr-BE" sz="1400" u="none" cap="none" strike="noStrike">
                <a:solidFill>
                  <a:srgbClr val="000000"/>
                </a:solidFill>
                <a:latin typeface="Consolas"/>
                <a:ea typeface="Consolas"/>
                <a:cs typeface="Consolas"/>
                <a:sym typeface="Consolas"/>
              </a:rPr>
              <a:t> course</a:t>
            </a:r>
            <a:endParaRPr b="0" i="0" sz="1400" u="none" cap="none" strike="noStrike">
              <a:solidFill>
                <a:srgbClr val="0070C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WHERE</a:t>
            </a:r>
            <a:r>
              <a:rPr b="0" i="0" lang="fr-BE" sz="1400" u="none" cap="none" strike="noStrike">
                <a:solidFill>
                  <a:srgbClr val="000000"/>
                </a:solidFill>
                <a:latin typeface="Consolas"/>
                <a:ea typeface="Consolas"/>
                <a:cs typeface="Consolas"/>
                <a:sym typeface="Consolas"/>
              </a:rPr>
              <a:t> course_id </a:t>
            </a:r>
            <a:r>
              <a:rPr b="0" i="0" lang="fr-BE" sz="1400" u="none" cap="none" strike="noStrike">
                <a:solidFill>
                  <a:srgbClr val="CC0099"/>
                </a:solidFill>
                <a:latin typeface="Consolas"/>
                <a:ea typeface="Consolas"/>
                <a:cs typeface="Consolas"/>
                <a:sym typeface="Consolas"/>
              </a:rPr>
              <a:t>IN</a:t>
            </a:r>
            <a:r>
              <a:rPr b="0" i="0" lang="fr-BE" sz="1400" u="none" cap="none" strike="noStrike">
                <a:solidFill>
                  <a:srgbClr val="000000"/>
                </a:solidFill>
                <a:latin typeface="Consolas"/>
                <a:ea typeface="Consolas"/>
                <a:cs typeface="Consolas"/>
                <a:sym typeface="Consolas"/>
              </a:rPr>
              <a:t>(</a:t>
            </a:r>
            <a:r>
              <a:rPr b="0" i="0" lang="fr-BE" sz="1400" u="none" cap="none" strike="noStrike">
                <a:solidFill>
                  <a:srgbClr val="CC0099"/>
                </a:solidFill>
                <a:latin typeface="Consolas"/>
                <a:ea typeface="Consolas"/>
                <a:cs typeface="Consolas"/>
                <a:sym typeface="Consolas"/>
              </a:rPr>
              <a:t>SELECT</a:t>
            </a:r>
            <a:r>
              <a:rPr b="0" i="0" lang="fr-BE" sz="1400" u="none" cap="none" strike="noStrike">
                <a:solidFill>
                  <a:srgbClr val="000000"/>
                </a:solidFill>
                <a:latin typeface="Consolas"/>
                <a:ea typeface="Consolas"/>
                <a:cs typeface="Consolas"/>
                <a:sym typeface="Consolas"/>
              </a:rPr>
              <a:t> course_id </a:t>
            </a:r>
            <a:r>
              <a:rPr b="0" i="0" lang="fr-BE" sz="1400" u="none" cap="none" strike="noStrike">
                <a:solidFill>
                  <a:srgbClr val="CC0099"/>
                </a:solidFill>
                <a:latin typeface="Consolas"/>
                <a:ea typeface="Consolas"/>
                <a:cs typeface="Consolas"/>
                <a:sym typeface="Consolas"/>
              </a:rPr>
              <a:t>FROM</a:t>
            </a:r>
            <a:r>
              <a:rPr b="0" i="0" lang="fr-BE" sz="1400" u="none" cap="none" strike="noStrike">
                <a:solidFill>
                  <a:srgbClr val="000000"/>
                </a:solidFill>
                <a:latin typeface="Consolas"/>
                <a:ea typeface="Consolas"/>
                <a:cs typeface="Consolas"/>
                <a:sym typeface="Consolas"/>
              </a:rPr>
              <a:t> inscriptions)</a:t>
            </a:r>
            <a:endParaRPr b="0" i="0" sz="1400" u="none" cap="none" strike="noStrike">
              <a:solidFill>
                <a:srgbClr val="00B050"/>
              </a:solidFill>
              <a:latin typeface="Consolas"/>
              <a:ea typeface="Consolas"/>
              <a:cs typeface="Consolas"/>
              <a:sym typeface="Consolas"/>
            </a:endParaRPr>
          </a:p>
        </p:txBody>
      </p:sp>
      <p:sp>
        <p:nvSpPr>
          <p:cNvPr id="2691" name="Google Shape;2691;p178"/>
          <p:cNvSpPr/>
          <p:nvPr/>
        </p:nvSpPr>
        <p:spPr>
          <a:xfrm>
            <a:off x="971600" y="4562544"/>
            <a:ext cx="7344519"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SELECT DISTINCT</a:t>
            </a:r>
            <a:r>
              <a:rPr b="0" i="0" lang="fr-BE" sz="1400" u="none" cap="none" strike="noStrike">
                <a:solidFill>
                  <a:srgbClr val="000000"/>
                </a:solidFill>
                <a:latin typeface="Consolas"/>
                <a:ea typeface="Consolas"/>
                <a:cs typeface="Consolas"/>
                <a:sym typeface="Consolas"/>
              </a:rPr>
              <a:t> course_name </a:t>
            </a:r>
            <a:endParaRPr/>
          </a:p>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FROM</a:t>
            </a:r>
            <a:r>
              <a:rPr b="0" i="0" lang="fr-BE" sz="1400" u="none" cap="none" strike="noStrike">
                <a:solidFill>
                  <a:srgbClr val="000000"/>
                </a:solidFill>
                <a:latin typeface="Consolas"/>
                <a:ea typeface="Consolas"/>
                <a:cs typeface="Consolas"/>
                <a:sym typeface="Consolas"/>
              </a:rPr>
              <a:t> course c </a:t>
            </a:r>
            <a:endParaRPr b="0" i="0" sz="1400" u="none" cap="none" strike="noStrike">
              <a:solidFill>
                <a:srgbClr val="0070C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JOIN</a:t>
            </a:r>
            <a:r>
              <a:rPr b="0" i="0" lang="fr-BE" sz="1400" u="none" cap="none" strike="noStrike">
                <a:solidFill>
                  <a:srgbClr val="000000"/>
                </a:solidFill>
                <a:latin typeface="Consolas"/>
                <a:ea typeface="Consolas"/>
                <a:cs typeface="Consolas"/>
                <a:sym typeface="Consolas"/>
              </a:rPr>
              <a:t> inscriptions i </a:t>
            </a:r>
            <a:r>
              <a:rPr b="0" i="0" lang="fr-BE" sz="1400" u="none" cap="none" strike="noStrike">
                <a:solidFill>
                  <a:srgbClr val="CC0099"/>
                </a:solidFill>
                <a:latin typeface="Consolas"/>
                <a:ea typeface="Consolas"/>
                <a:cs typeface="Consolas"/>
                <a:sym typeface="Consolas"/>
              </a:rPr>
              <a:t>ON</a:t>
            </a:r>
            <a:r>
              <a:rPr b="0" i="0" lang="fr-BE" sz="1400" u="none" cap="none" strike="noStrike">
                <a:solidFill>
                  <a:srgbClr val="000000"/>
                </a:solidFill>
                <a:latin typeface="Consolas"/>
                <a:ea typeface="Consolas"/>
                <a:cs typeface="Consolas"/>
                <a:sym typeface="Consolas"/>
              </a:rPr>
              <a:t> c.</a:t>
            </a:r>
            <a:r>
              <a:rPr b="0" i="0" lang="fr-BE" sz="1400" u="none" cap="none" strike="noStrike">
                <a:solidFill>
                  <a:srgbClr val="0070C0"/>
                </a:solidFill>
                <a:latin typeface="Consolas"/>
                <a:ea typeface="Consolas"/>
                <a:cs typeface="Consolas"/>
                <a:sym typeface="Consolas"/>
              </a:rPr>
              <a:t>course_id</a:t>
            </a:r>
            <a:r>
              <a:rPr b="0" i="0" lang="fr-BE" sz="1400" u="none" cap="none" strike="noStrike">
                <a:solidFill>
                  <a:srgbClr val="000000"/>
                </a:solidFill>
                <a:latin typeface="Consolas"/>
                <a:ea typeface="Consolas"/>
                <a:cs typeface="Consolas"/>
                <a:sym typeface="Consolas"/>
              </a:rPr>
              <a:t> = i.</a:t>
            </a:r>
            <a:r>
              <a:rPr b="0" i="0" lang="fr-BE" sz="1400" u="none" cap="none" strike="noStrike">
                <a:solidFill>
                  <a:srgbClr val="0070C0"/>
                </a:solidFill>
                <a:latin typeface="Consolas"/>
                <a:ea typeface="Consolas"/>
                <a:cs typeface="Consolas"/>
                <a:sym typeface="Consolas"/>
              </a:rPr>
              <a:t>course_id</a:t>
            </a:r>
            <a:endParaRPr b="0" i="0" sz="1400" u="none" cap="none" strike="noStrike">
              <a:solidFill>
                <a:srgbClr val="0070C0"/>
              </a:solidFill>
              <a:latin typeface="Consolas"/>
              <a:ea typeface="Consolas"/>
              <a:cs typeface="Consolas"/>
              <a:sym typeface="Consolas"/>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5" name="Shape 2695"/>
        <p:cNvGrpSpPr/>
        <p:nvPr/>
      </p:nvGrpSpPr>
      <p:grpSpPr>
        <a:xfrm>
          <a:off x="0" y="0"/>
          <a:ext cx="0" cy="0"/>
          <a:chOff x="0" y="0"/>
          <a:chExt cx="0" cy="0"/>
        </a:xfrm>
      </p:grpSpPr>
      <p:sp>
        <p:nvSpPr>
          <p:cNvPr id="2696" name="Google Shape;2696;p1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Sous-Requêtes : JOIN VS Sous-requête</a:t>
            </a:r>
            <a:endParaRPr b="0" i="0" sz="4000" u="none" cap="none" strike="noStrike">
              <a:solidFill>
                <a:schemeClr val="dk1"/>
              </a:solidFill>
              <a:latin typeface="Calibri"/>
              <a:ea typeface="Calibri"/>
              <a:cs typeface="Calibri"/>
              <a:sym typeface="Calibri"/>
            </a:endParaRPr>
          </a:p>
        </p:txBody>
      </p:sp>
      <p:sp>
        <p:nvSpPr>
          <p:cNvPr id="2697" name="Google Shape;2697;p17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698" name="Google Shape;2698;p1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699" name="Google Shape;2699;p179"/>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700" name="Google Shape;2700;p179"/>
          <p:cNvSpPr/>
          <p:nvPr/>
        </p:nvSpPr>
        <p:spPr>
          <a:xfrm>
            <a:off x="467544" y="1556792"/>
            <a:ext cx="8172000" cy="1008112"/>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01" name="Google Shape;2701;p179"/>
          <p:cNvSpPr/>
          <p:nvPr/>
        </p:nvSpPr>
        <p:spPr>
          <a:xfrm>
            <a:off x="467544" y="4437113"/>
            <a:ext cx="8172000" cy="1008111"/>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02" name="Google Shape;2702;p179"/>
          <p:cNvSpPr txBox="1"/>
          <p:nvPr/>
        </p:nvSpPr>
        <p:spPr>
          <a:xfrm>
            <a:off x="446856" y="5584884"/>
            <a:ext cx="8229600" cy="2923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rPr b="0" i="1" lang="fr-BE" sz="1300" u="none" cap="none" strike="noStrike">
                <a:solidFill>
                  <a:schemeClr val="dk1"/>
                </a:solidFill>
                <a:latin typeface="Calibri"/>
                <a:ea typeface="Calibri"/>
                <a:cs typeface="Calibri"/>
                <a:sym typeface="Calibri"/>
              </a:rPr>
              <a:t>Retourne le nom du cours de la table </a:t>
            </a:r>
            <a:r>
              <a:rPr b="1" i="1" lang="fr-BE" sz="1300" u="none" cap="none" strike="noStrike">
                <a:solidFill>
                  <a:schemeClr val="dk1"/>
                </a:solidFill>
                <a:latin typeface="Calibri"/>
                <a:ea typeface="Calibri"/>
                <a:cs typeface="Calibri"/>
                <a:sym typeface="Calibri"/>
              </a:rPr>
              <a:t>« Course » </a:t>
            </a:r>
            <a:r>
              <a:rPr b="0" i="1" lang="fr-BE" sz="1300" u="none" cap="none" strike="noStrike">
                <a:solidFill>
                  <a:schemeClr val="dk1"/>
                </a:solidFill>
                <a:latin typeface="Calibri"/>
                <a:ea typeface="Calibri"/>
                <a:cs typeface="Calibri"/>
                <a:sym typeface="Calibri"/>
              </a:rPr>
              <a:t>s’il est </a:t>
            </a:r>
            <a:r>
              <a:rPr b="1" i="1" lang="fr-BE" sz="1300" u="sng" cap="none" strike="noStrike">
                <a:solidFill>
                  <a:schemeClr val="dk1"/>
                </a:solidFill>
                <a:latin typeface="Calibri"/>
                <a:ea typeface="Calibri"/>
                <a:cs typeface="Calibri"/>
                <a:sym typeface="Calibri"/>
              </a:rPr>
              <a:t>différent</a:t>
            </a:r>
            <a:r>
              <a:rPr b="0" i="1" lang="fr-BE" sz="1300" u="none" cap="none" strike="noStrike">
                <a:solidFill>
                  <a:schemeClr val="dk1"/>
                </a:solidFill>
                <a:latin typeface="Calibri"/>
                <a:ea typeface="Calibri"/>
                <a:cs typeface="Calibri"/>
                <a:sym typeface="Calibri"/>
              </a:rPr>
              <a:t> de l’un des cours de la table </a:t>
            </a:r>
            <a:r>
              <a:rPr b="1" i="1" lang="fr-BE" sz="1300" u="none" cap="none" strike="noStrike">
                <a:solidFill>
                  <a:schemeClr val="dk1"/>
                </a:solidFill>
                <a:latin typeface="Calibri"/>
                <a:ea typeface="Calibri"/>
                <a:cs typeface="Calibri"/>
                <a:sym typeface="Calibri"/>
              </a:rPr>
              <a:t>« Inscriptions »</a:t>
            </a:r>
            <a:endParaRPr b="1" i="1" sz="1300" u="none" cap="none" strike="noStrike">
              <a:solidFill>
                <a:schemeClr val="dk1"/>
              </a:solidFill>
              <a:latin typeface="Calibri"/>
              <a:ea typeface="Calibri"/>
              <a:cs typeface="Calibri"/>
              <a:sym typeface="Calibri"/>
            </a:endParaRPr>
          </a:p>
        </p:txBody>
      </p:sp>
      <p:sp>
        <p:nvSpPr>
          <p:cNvPr id="2703" name="Google Shape;2703;p179"/>
          <p:cNvSpPr txBox="1"/>
          <p:nvPr/>
        </p:nvSpPr>
        <p:spPr>
          <a:xfrm>
            <a:off x="467544" y="2704564"/>
            <a:ext cx="8229600" cy="2923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rPr b="0" i="1" lang="fr-BE" sz="1300" u="none" cap="none" strike="noStrike">
                <a:solidFill>
                  <a:schemeClr val="dk1"/>
                </a:solidFill>
                <a:latin typeface="Calibri"/>
                <a:ea typeface="Calibri"/>
                <a:cs typeface="Calibri"/>
                <a:sym typeface="Calibri"/>
              </a:rPr>
              <a:t>Retourne le nom du cours de la table </a:t>
            </a:r>
            <a:r>
              <a:rPr b="1" i="1" lang="fr-BE" sz="1300" u="none" cap="none" strike="noStrike">
                <a:solidFill>
                  <a:schemeClr val="dk1"/>
                </a:solidFill>
                <a:latin typeface="Calibri"/>
                <a:ea typeface="Calibri"/>
                <a:cs typeface="Calibri"/>
                <a:sym typeface="Calibri"/>
              </a:rPr>
              <a:t>« Course » </a:t>
            </a:r>
            <a:r>
              <a:rPr b="0" i="1" lang="fr-BE" sz="1300" u="none" cap="none" strike="noStrike">
                <a:solidFill>
                  <a:schemeClr val="dk1"/>
                </a:solidFill>
                <a:latin typeface="Calibri"/>
                <a:ea typeface="Calibri"/>
                <a:cs typeface="Calibri"/>
                <a:sym typeface="Calibri"/>
              </a:rPr>
              <a:t>s’il </a:t>
            </a:r>
            <a:r>
              <a:rPr b="1" i="1" lang="fr-BE" sz="1300" u="sng" cap="none" strike="noStrike">
                <a:solidFill>
                  <a:schemeClr val="dk1"/>
                </a:solidFill>
                <a:latin typeface="Calibri"/>
                <a:ea typeface="Calibri"/>
                <a:cs typeface="Calibri"/>
                <a:sym typeface="Calibri"/>
              </a:rPr>
              <a:t>n’existe pas</a:t>
            </a:r>
            <a:r>
              <a:rPr b="0" i="1" lang="fr-BE" sz="1300" u="none" cap="none" strike="noStrike">
                <a:solidFill>
                  <a:schemeClr val="dk1"/>
                </a:solidFill>
                <a:latin typeface="Calibri"/>
                <a:ea typeface="Calibri"/>
                <a:cs typeface="Calibri"/>
                <a:sym typeface="Calibri"/>
              </a:rPr>
              <a:t> dans la table </a:t>
            </a:r>
            <a:r>
              <a:rPr b="1" i="1" lang="fr-BE" sz="1300" u="none" cap="none" strike="noStrike">
                <a:solidFill>
                  <a:schemeClr val="dk1"/>
                </a:solidFill>
                <a:latin typeface="Calibri"/>
                <a:ea typeface="Calibri"/>
                <a:cs typeface="Calibri"/>
                <a:sym typeface="Calibri"/>
              </a:rPr>
              <a:t>« Inscriptions »</a:t>
            </a:r>
            <a:endParaRPr b="1" i="1" sz="1300" u="none" cap="none" strike="noStrike">
              <a:solidFill>
                <a:schemeClr val="dk1"/>
              </a:solidFill>
              <a:latin typeface="Calibri"/>
              <a:ea typeface="Calibri"/>
              <a:cs typeface="Calibri"/>
              <a:sym typeface="Calibri"/>
            </a:endParaRPr>
          </a:p>
        </p:txBody>
      </p:sp>
      <p:sp>
        <p:nvSpPr>
          <p:cNvPr id="2704" name="Google Shape;2704;p179"/>
          <p:cNvSpPr/>
          <p:nvPr/>
        </p:nvSpPr>
        <p:spPr>
          <a:xfrm>
            <a:off x="4139952" y="3309810"/>
            <a:ext cx="864096" cy="695254"/>
          </a:xfrm>
          <a:prstGeom prst="mathNotEqual">
            <a:avLst>
              <a:gd fmla="val 23520" name="adj1"/>
              <a:gd fmla="val 6600000" name="adj2"/>
              <a:gd fmla="val 11760" name="adj3"/>
            </a:avLst>
          </a:prstGeom>
          <a:solidFill>
            <a:srgbClr val="C00000"/>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05" name="Google Shape;2705;p179"/>
          <p:cNvSpPr/>
          <p:nvPr/>
        </p:nvSpPr>
        <p:spPr>
          <a:xfrm>
            <a:off x="971600" y="1661754"/>
            <a:ext cx="7344519"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SELECT DISTINCT</a:t>
            </a:r>
            <a:r>
              <a:rPr b="0" i="0" lang="fr-BE" sz="1400" u="none" cap="none" strike="noStrike">
                <a:solidFill>
                  <a:srgbClr val="000000"/>
                </a:solidFill>
                <a:latin typeface="Consolas"/>
                <a:ea typeface="Consolas"/>
                <a:cs typeface="Consolas"/>
                <a:sym typeface="Consolas"/>
              </a:rPr>
              <a:t> course_name </a:t>
            </a:r>
            <a:endParaRPr/>
          </a:p>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FROM</a:t>
            </a:r>
            <a:r>
              <a:rPr b="0" i="0" lang="fr-BE" sz="1400" u="none" cap="none" strike="noStrike">
                <a:solidFill>
                  <a:srgbClr val="000000"/>
                </a:solidFill>
                <a:latin typeface="Consolas"/>
                <a:ea typeface="Consolas"/>
                <a:cs typeface="Consolas"/>
                <a:sym typeface="Consolas"/>
              </a:rPr>
              <a:t> course</a:t>
            </a:r>
            <a:endParaRPr b="0" i="0" sz="1400" u="none" cap="none" strike="noStrike">
              <a:solidFill>
                <a:srgbClr val="0070C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WHERE</a:t>
            </a:r>
            <a:r>
              <a:rPr b="0" i="0" lang="fr-BE" sz="1400" u="none" cap="none" strike="noStrike">
                <a:solidFill>
                  <a:srgbClr val="000000"/>
                </a:solidFill>
                <a:latin typeface="Consolas"/>
                <a:ea typeface="Consolas"/>
                <a:cs typeface="Consolas"/>
                <a:sym typeface="Consolas"/>
              </a:rPr>
              <a:t> course_id </a:t>
            </a:r>
            <a:r>
              <a:rPr b="0" i="0" lang="fr-BE" sz="1400" u="none" cap="none" strike="noStrike">
                <a:solidFill>
                  <a:srgbClr val="CC0099"/>
                </a:solidFill>
                <a:latin typeface="Consolas"/>
                <a:ea typeface="Consolas"/>
                <a:cs typeface="Consolas"/>
                <a:sym typeface="Consolas"/>
              </a:rPr>
              <a:t>NOT</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IN</a:t>
            </a:r>
            <a:r>
              <a:rPr b="0" i="0" lang="fr-BE" sz="1400" u="none" cap="none" strike="noStrike">
                <a:solidFill>
                  <a:srgbClr val="000000"/>
                </a:solidFill>
                <a:latin typeface="Consolas"/>
                <a:ea typeface="Consolas"/>
                <a:cs typeface="Consolas"/>
                <a:sym typeface="Consolas"/>
              </a:rPr>
              <a:t>(</a:t>
            </a:r>
            <a:r>
              <a:rPr b="0" i="0" lang="fr-BE" sz="1400" u="none" cap="none" strike="noStrike">
                <a:solidFill>
                  <a:srgbClr val="CC0099"/>
                </a:solidFill>
                <a:latin typeface="Consolas"/>
                <a:ea typeface="Consolas"/>
                <a:cs typeface="Consolas"/>
                <a:sym typeface="Consolas"/>
              </a:rPr>
              <a:t>SELECT</a:t>
            </a:r>
            <a:r>
              <a:rPr b="0" i="0" lang="fr-BE" sz="1400" u="none" cap="none" strike="noStrike">
                <a:solidFill>
                  <a:srgbClr val="000000"/>
                </a:solidFill>
                <a:latin typeface="Consolas"/>
                <a:ea typeface="Consolas"/>
                <a:cs typeface="Consolas"/>
                <a:sym typeface="Consolas"/>
              </a:rPr>
              <a:t> course_id </a:t>
            </a:r>
            <a:r>
              <a:rPr b="0" i="0" lang="fr-BE" sz="1400" u="none" cap="none" strike="noStrike">
                <a:solidFill>
                  <a:srgbClr val="CC0099"/>
                </a:solidFill>
                <a:latin typeface="Consolas"/>
                <a:ea typeface="Consolas"/>
                <a:cs typeface="Consolas"/>
                <a:sym typeface="Consolas"/>
              </a:rPr>
              <a:t>FROM</a:t>
            </a:r>
            <a:r>
              <a:rPr b="0" i="0" lang="fr-BE" sz="1400" u="none" cap="none" strike="noStrike">
                <a:solidFill>
                  <a:srgbClr val="000000"/>
                </a:solidFill>
                <a:latin typeface="Consolas"/>
                <a:ea typeface="Consolas"/>
                <a:cs typeface="Consolas"/>
                <a:sym typeface="Consolas"/>
              </a:rPr>
              <a:t> inscriptions)</a:t>
            </a:r>
            <a:endParaRPr b="0" i="0" sz="1400" u="none" cap="none" strike="noStrike">
              <a:solidFill>
                <a:srgbClr val="00B050"/>
              </a:solidFill>
              <a:latin typeface="Consolas"/>
              <a:ea typeface="Consolas"/>
              <a:cs typeface="Consolas"/>
              <a:sym typeface="Consolas"/>
            </a:endParaRPr>
          </a:p>
        </p:txBody>
      </p:sp>
      <p:sp>
        <p:nvSpPr>
          <p:cNvPr id="2706" name="Google Shape;2706;p179"/>
          <p:cNvSpPr/>
          <p:nvPr/>
        </p:nvSpPr>
        <p:spPr>
          <a:xfrm>
            <a:off x="971600" y="4562544"/>
            <a:ext cx="7344519"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SELECT DISTINCT</a:t>
            </a:r>
            <a:r>
              <a:rPr b="0" i="0" lang="fr-BE" sz="1400" u="none" cap="none" strike="noStrike">
                <a:solidFill>
                  <a:srgbClr val="000000"/>
                </a:solidFill>
                <a:latin typeface="Consolas"/>
                <a:ea typeface="Consolas"/>
                <a:cs typeface="Consolas"/>
                <a:sym typeface="Consolas"/>
              </a:rPr>
              <a:t> course_name </a:t>
            </a:r>
            <a:endParaRPr/>
          </a:p>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FROM</a:t>
            </a:r>
            <a:r>
              <a:rPr b="0" i="0" lang="fr-BE" sz="1400" u="none" cap="none" strike="noStrike">
                <a:solidFill>
                  <a:srgbClr val="000000"/>
                </a:solidFill>
                <a:latin typeface="Consolas"/>
                <a:ea typeface="Consolas"/>
                <a:cs typeface="Consolas"/>
                <a:sym typeface="Consolas"/>
              </a:rPr>
              <a:t> course c </a:t>
            </a:r>
            <a:endParaRPr b="0" i="0" sz="1400" u="none" cap="none" strike="noStrike">
              <a:solidFill>
                <a:srgbClr val="0070C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JOIN</a:t>
            </a:r>
            <a:r>
              <a:rPr b="0" i="0" lang="fr-BE" sz="1400" u="none" cap="none" strike="noStrike">
                <a:solidFill>
                  <a:srgbClr val="000000"/>
                </a:solidFill>
                <a:latin typeface="Consolas"/>
                <a:ea typeface="Consolas"/>
                <a:cs typeface="Consolas"/>
                <a:sym typeface="Consolas"/>
              </a:rPr>
              <a:t> inscriptions i </a:t>
            </a:r>
            <a:r>
              <a:rPr b="0" i="0" lang="fr-BE" sz="1400" u="none" cap="none" strike="noStrike">
                <a:solidFill>
                  <a:srgbClr val="CC0099"/>
                </a:solidFill>
                <a:latin typeface="Consolas"/>
                <a:ea typeface="Consolas"/>
                <a:cs typeface="Consolas"/>
                <a:sym typeface="Consolas"/>
              </a:rPr>
              <a:t>ON</a:t>
            </a:r>
            <a:r>
              <a:rPr b="0" i="0" lang="fr-BE" sz="1400" u="none" cap="none" strike="noStrike">
                <a:solidFill>
                  <a:srgbClr val="000000"/>
                </a:solidFill>
                <a:latin typeface="Consolas"/>
                <a:ea typeface="Consolas"/>
                <a:cs typeface="Consolas"/>
                <a:sym typeface="Consolas"/>
              </a:rPr>
              <a:t> c.</a:t>
            </a:r>
            <a:r>
              <a:rPr b="0" i="0" lang="fr-BE" sz="1400" u="none" cap="none" strike="noStrike">
                <a:solidFill>
                  <a:srgbClr val="0070C0"/>
                </a:solidFill>
                <a:latin typeface="Consolas"/>
                <a:ea typeface="Consolas"/>
                <a:cs typeface="Consolas"/>
                <a:sym typeface="Consolas"/>
              </a:rPr>
              <a:t>course_id</a:t>
            </a:r>
            <a:r>
              <a:rPr b="0" i="0" lang="fr-BE" sz="1400" u="none" cap="none" strike="noStrike">
                <a:solidFill>
                  <a:srgbClr val="000000"/>
                </a:solidFill>
                <a:latin typeface="Consolas"/>
                <a:ea typeface="Consolas"/>
                <a:cs typeface="Consolas"/>
                <a:sym typeface="Consolas"/>
              </a:rPr>
              <a:t> &lt;&gt; i.</a:t>
            </a:r>
            <a:r>
              <a:rPr b="0" i="0" lang="fr-BE" sz="1400" u="none" cap="none" strike="noStrike">
                <a:solidFill>
                  <a:srgbClr val="0070C0"/>
                </a:solidFill>
                <a:latin typeface="Consolas"/>
                <a:ea typeface="Consolas"/>
                <a:cs typeface="Consolas"/>
                <a:sym typeface="Consolas"/>
              </a:rPr>
              <a:t>course_id</a:t>
            </a:r>
            <a:endParaRPr b="0" i="0" sz="1400" u="none" cap="none" strike="noStrike">
              <a:solidFill>
                <a:srgbClr val="0070C0"/>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De l’analyse au relationnel</a:t>
            </a:r>
            <a:endParaRPr b="0" i="0" sz="4000" u="none" cap="none" strike="noStrike">
              <a:solidFill>
                <a:schemeClr val="dk1"/>
              </a:solidFill>
              <a:latin typeface="Calibri"/>
              <a:ea typeface="Calibri"/>
              <a:cs typeface="Calibri"/>
              <a:sym typeface="Calibri"/>
            </a:endParaRPr>
          </a:p>
        </p:txBody>
      </p:sp>
      <p:sp>
        <p:nvSpPr>
          <p:cNvPr id="263" name="Google Shape;26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64" name="Google Shape;26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65" name="Google Shape;265;p18"/>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1 : Introduction</a:t>
            </a:r>
            <a:endParaRPr b="0" i="0" sz="1200" u="none" cap="none" strike="noStrike">
              <a:solidFill>
                <a:srgbClr val="888888"/>
              </a:solidFill>
              <a:latin typeface="Calibri"/>
              <a:ea typeface="Calibri"/>
              <a:cs typeface="Calibri"/>
              <a:sym typeface="Calibri"/>
            </a:endParaRPr>
          </a:p>
        </p:txBody>
      </p:sp>
      <p:sp>
        <p:nvSpPr>
          <p:cNvPr id="266" name="Google Shape;266;p18"/>
          <p:cNvSpPr txBox="1"/>
          <p:nvPr/>
        </p:nvSpPr>
        <p:spPr>
          <a:xfrm>
            <a:off x="1152754" y="1556792"/>
            <a:ext cx="6823215" cy="923330"/>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Le schéma relationnel </a:t>
            </a:r>
            <a:r>
              <a:rPr b="0" i="0" lang="fr-BE" sz="1800" u="none" cap="none" strike="noStrike">
                <a:solidFill>
                  <a:schemeClr val="dk1"/>
                </a:solidFill>
                <a:latin typeface="Calibri"/>
                <a:ea typeface="Calibri"/>
                <a:cs typeface="Calibri"/>
                <a:sym typeface="Calibri"/>
              </a:rPr>
              <a:t>est la traduction du schéma entités-associations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Un schéma relationnel représente le plan de la base de données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Il peut être lu aussi bien par l’analyste que par le programmeur</a:t>
            </a:r>
            <a:endParaRPr b="0" i="0" sz="1400" u="none" cap="none" strike="noStrike">
              <a:solidFill>
                <a:srgbClr val="000000"/>
              </a:solidFill>
              <a:latin typeface="Arial"/>
              <a:ea typeface="Arial"/>
              <a:cs typeface="Arial"/>
              <a:sym typeface="Arial"/>
            </a:endParaRPr>
          </a:p>
        </p:txBody>
      </p:sp>
      <p:sp>
        <p:nvSpPr>
          <p:cNvPr id="267" name="Google Shape;267;p18"/>
          <p:cNvSpPr txBox="1"/>
          <p:nvPr/>
        </p:nvSpPr>
        <p:spPr>
          <a:xfrm>
            <a:off x="457200" y="3140969"/>
            <a:ext cx="8229600" cy="273630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fr-BE" sz="1800" u="none" cap="none" strike="noStrike">
                <a:solidFill>
                  <a:schemeClr val="dk1"/>
                </a:solidFill>
                <a:latin typeface="Calibri"/>
                <a:ea typeface="Calibri"/>
                <a:cs typeface="Calibri"/>
                <a:sym typeface="Calibri"/>
              </a:rPr>
              <a:t>La traduction du schéma entités-associations se fait en appliquant certaines règles simples dont voici un aperçu succinct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200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Les </a:t>
            </a:r>
            <a:r>
              <a:rPr b="1" i="0" lang="fr-BE" sz="1600" u="none" cap="none" strike="noStrike">
                <a:solidFill>
                  <a:schemeClr val="dk1"/>
                </a:solidFill>
                <a:latin typeface="Calibri"/>
                <a:ea typeface="Calibri"/>
                <a:cs typeface="Calibri"/>
                <a:sym typeface="Calibri"/>
              </a:rPr>
              <a:t>classes d’entités </a:t>
            </a:r>
            <a:r>
              <a:rPr b="0" i="0" lang="fr-BE" sz="1600" u="none" cap="none" strike="noStrike">
                <a:solidFill>
                  <a:schemeClr val="dk1"/>
                </a:solidFill>
                <a:latin typeface="Calibri"/>
                <a:ea typeface="Calibri"/>
                <a:cs typeface="Calibri"/>
                <a:sym typeface="Calibri"/>
              </a:rPr>
              <a:t>deviennent des </a:t>
            </a:r>
            <a:r>
              <a:rPr b="1" i="0" lang="fr-BE" sz="1600" u="none" cap="none" strike="noStrike">
                <a:solidFill>
                  <a:schemeClr val="dk1"/>
                </a:solidFill>
                <a:latin typeface="Calibri"/>
                <a:ea typeface="Calibri"/>
                <a:cs typeface="Calibri"/>
                <a:sym typeface="Calibri"/>
              </a:rPr>
              <a:t>tables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200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Les </a:t>
            </a:r>
            <a:r>
              <a:rPr b="1" i="0" lang="fr-BE" sz="1600" u="none" cap="none" strike="noStrike">
                <a:solidFill>
                  <a:schemeClr val="dk1"/>
                </a:solidFill>
                <a:latin typeface="Calibri"/>
                <a:ea typeface="Calibri"/>
                <a:cs typeface="Calibri"/>
                <a:sym typeface="Calibri"/>
              </a:rPr>
              <a:t>attributs</a:t>
            </a:r>
            <a:r>
              <a:rPr b="0" i="0" lang="fr-BE" sz="1600" u="none" cap="none" strike="noStrike">
                <a:solidFill>
                  <a:schemeClr val="dk1"/>
                </a:solidFill>
                <a:latin typeface="Calibri"/>
                <a:ea typeface="Calibri"/>
                <a:cs typeface="Calibri"/>
                <a:sym typeface="Calibri"/>
              </a:rPr>
              <a:t> deviennent des </a:t>
            </a:r>
            <a:r>
              <a:rPr b="1" i="0" lang="fr-BE" sz="1600" u="none" cap="none" strike="noStrike">
                <a:solidFill>
                  <a:schemeClr val="dk1"/>
                </a:solidFill>
                <a:latin typeface="Calibri"/>
                <a:ea typeface="Calibri"/>
                <a:cs typeface="Calibri"/>
                <a:sym typeface="Calibri"/>
              </a:rPr>
              <a:t>colonnes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200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Les </a:t>
            </a:r>
            <a:r>
              <a:rPr b="1" i="0" lang="fr-BE" sz="1600" u="none" cap="none" strike="noStrike">
                <a:solidFill>
                  <a:schemeClr val="dk1"/>
                </a:solidFill>
                <a:latin typeface="Calibri"/>
                <a:ea typeface="Calibri"/>
                <a:cs typeface="Calibri"/>
                <a:sym typeface="Calibri"/>
              </a:rPr>
              <a:t>associations </a:t>
            </a:r>
            <a:r>
              <a:rPr b="0" i="0" lang="fr-BE" sz="1600" u="none" cap="none" strike="noStrike">
                <a:solidFill>
                  <a:schemeClr val="dk1"/>
                </a:solidFill>
                <a:latin typeface="Calibri"/>
                <a:ea typeface="Calibri"/>
                <a:cs typeface="Calibri"/>
                <a:sym typeface="Calibri"/>
              </a:rPr>
              <a:t>deviennent des </a:t>
            </a:r>
            <a:r>
              <a:rPr b="1" i="0" lang="fr-BE" sz="1600" u="none" cap="none" strike="noStrike">
                <a:solidFill>
                  <a:schemeClr val="dk1"/>
                </a:solidFill>
                <a:latin typeface="Calibri"/>
                <a:ea typeface="Calibri"/>
                <a:cs typeface="Calibri"/>
                <a:sym typeface="Calibri"/>
              </a:rPr>
              <a:t>contraintes d’intégrité référentielles </a:t>
            </a:r>
            <a:r>
              <a:rPr b="0" i="0" lang="fr-BE" sz="1600" u="none" cap="none" strike="noStrike">
                <a:solidFill>
                  <a:schemeClr val="dk1"/>
                </a:solidFill>
                <a:latin typeface="Calibri"/>
                <a:ea typeface="Calibri"/>
                <a:cs typeface="Calibri"/>
                <a:sym typeface="Calibri"/>
              </a:rPr>
              <a:t>selon les règles établies dans les slides suivants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0" name="Shape 2710"/>
        <p:cNvGrpSpPr/>
        <p:nvPr/>
      </p:nvGrpSpPr>
      <p:grpSpPr>
        <a:xfrm>
          <a:off x="0" y="0"/>
          <a:ext cx="0" cy="0"/>
          <a:chOff x="0" y="0"/>
          <a:chExt cx="0" cy="0"/>
        </a:xfrm>
      </p:grpSpPr>
      <p:sp>
        <p:nvSpPr>
          <p:cNvPr id="2711" name="Google Shape;2711;p18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712" name="Google Shape;2712;p18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713" name="Google Shape;2713;p1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Auto-Evaluation</a:t>
            </a:r>
            <a:endParaRPr b="1" i="0" sz="4000" u="none" cap="none" strike="noStrike">
              <a:solidFill>
                <a:schemeClr val="dk1"/>
              </a:solidFill>
              <a:latin typeface="Calibri"/>
              <a:ea typeface="Calibri"/>
              <a:cs typeface="Calibri"/>
              <a:sym typeface="Calibri"/>
            </a:endParaRPr>
          </a:p>
        </p:txBody>
      </p:sp>
      <p:sp>
        <p:nvSpPr>
          <p:cNvPr id="2714" name="Google Shape;2714;p180"/>
          <p:cNvSpPr txBox="1"/>
          <p:nvPr/>
        </p:nvSpPr>
        <p:spPr>
          <a:xfrm>
            <a:off x="467544" y="1556792"/>
            <a:ext cx="8219256"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latin typeface="Calibri"/>
                <a:ea typeface="Calibri"/>
                <a:cs typeface="Calibri"/>
                <a:sym typeface="Calibri"/>
              </a:rPr>
              <a:t>N’oubliez pas de prendre le temps d’évaluer le niveau de maîtrise que vous estimez avoir acquis personnellement concernant les notions abordées dans ce module !</a:t>
            </a:r>
            <a:endParaRPr b="0" i="0" sz="1400" u="none" cap="none" strike="noStrike">
              <a:solidFill>
                <a:srgbClr val="000000"/>
              </a:solidFill>
              <a:latin typeface="Arial"/>
              <a:ea typeface="Arial"/>
              <a:cs typeface="Arial"/>
              <a:sym typeface="Arial"/>
            </a:endParaRPr>
          </a:p>
        </p:txBody>
      </p:sp>
      <p:sp>
        <p:nvSpPr>
          <p:cNvPr id="2715" name="Google Shape;2715;p180"/>
          <p:cNvSpPr/>
          <p:nvPr/>
        </p:nvSpPr>
        <p:spPr>
          <a:xfrm>
            <a:off x="478160" y="2830870"/>
            <a:ext cx="8172000" cy="2974394"/>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16" name="Google Shape;2716;p180"/>
          <p:cNvSpPr/>
          <p:nvPr/>
        </p:nvSpPr>
        <p:spPr>
          <a:xfrm>
            <a:off x="611560" y="2822323"/>
            <a:ext cx="7920880" cy="288540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Rappel de la signification des lettres dans les tableaux d’auto-évaluation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500"/>
              </a:spcBef>
              <a:spcAft>
                <a:spcPts val="0"/>
              </a:spcAft>
              <a:buClr>
                <a:schemeClr val="dk1"/>
              </a:buClr>
              <a:buSzPts val="1800"/>
              <a:buFont typeface="Arial"/>
              <a:buChar char="•"/>
            </a:pPr>
            <a:r>
              <a:rPr b="1" i="0" lang="fr-BE" sz="1800" u="none" cap="none" strike="noStrike">
                <a:solidFill>
                  <a:schemeClr val="dk1"/>
                </a:solidFill>
                <a:latin typeface="Calibri"/>
                <a:ea typeface="Calibri"/>
                <a:cs typeface="Calibri"/>
                <a:sym typeface="Calibri"/>
              </a:rPr>
              <a:t>Parfait (P) : </a:t>
            </a:r>
            <a:r>
              <a:rPr b="0" i="0" lang="fr-BE" sz="1600" u="none" cap="none" strike="noStrike">
                <a:solidFill>
                  <a:schemeClr val="dk1"/>
                </a:solidFill>
                <a:latin typeface="Calibri"/>
                <a:ea typeface="Calibri"/>
                <a:cs typeface="Calibri"/>
                <a:sym typeface="Calibri"/>
              </a:rPr>
              <a:t>vous avez parfaitement compris cette notion et vous vous sentez à votre aise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chemeClr val="dk1"/>
              </a:buClr>
              <a:buSzPts val="1800"/>
              <a:buFont typeface="Arial"/>
              <a:buChar char="•"/>
            </a:pPr>
            <a:r>
              <a:rPr b="1" i="0" lang="fr-BE" sz="1800" u="none" cap="none" strike="noStrike">
                <a:solidFill>
                  <a:schemeClr val="dk1"/>
                </a:solidFill>
                <a:latin typeface="Calibri"/>
                <a:ea typeface="Calibri"/>
                <a:cs typeface="Calibri"/>
                <a:sym typeface="Calibri"/>
              </a:rPr>
              <a:t>Satisfaisant (S) :</a:t>
            </a:r>
            <a:r>
              <a:rPr b="0" i="0" lang="fr-BE" sz="1800" u="none" cap="none" strike="noStrike">
                <a:solidFill>
                  <a:schemeClr val="dk1"/>
                </a:solidFill>
                <a:latin typeface="Calibri"/>
                <a:ea typeface="Calibri"/>
                <a:cs typeface="Calibri"/>
                <a:sym typeface="Calibri"/>
              </a:rPr>
              <a:t> </a:t>
            </a:r>
            <a:r>
              <a:rPr b="0" i="0" lang="fr-BE" sz="1600" u="none" cap="none" strike="noStrike">
                <a:solidFill>
                  <a:schemeClr val="dk1"/>
                </a:solidFill>
                <a:latin typeface="Calibri"/>
                <a:ea typeface="Calibri"/>
                <a:cs typeface="Calibri"/>
                <a:sym typeface="Calibri"/>
              </a:rPr>
              <a:t>vous avez compris de quoi il s’agit mais la pratique vous manque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chemeClr val="dk1"/>
              </a:buClr>
              <a:buSzPts val="1800"/>
              <a:buFont typeface="Arial"/>
              <a:buChar char="•"/>
            </a:pPr>
            <a:r>
              <a:rPr b="1" i="0" lang="fr-BE" sz="1800" u="none" cap="none" strike="noStrike">
                <a:solidFill>
                  <a:schemeClr val="dk1"/>
                </a:solidFill>
                <a:latin typeface="Calibri"/>
                <a:ea typeface="Calibri"/>
                <a:cs typeface="Calibri"/>
                <a:sym typeface="Calibri"/>
              </a:rPr>
              <a:t>Vague (V) :</a:t>
            </a:r>
            <a:r>
              <a:rPr b="0" i="0" lang="fr-BE" sz="1800" u="none" cap="none" strike="noStrike">
                <a:solidFill>
                  <a:schemeClr val="dk1"/>
                </a:solidFill>
                <a:latin typeface="Calibri"/>
                <a:ea typeface="Calibri"/>
                <a:cs typeface="Calibri"/>
                <a:sym typeface="Calibri"/>
              </a:rPr>
              <a:t> </a:t>
            </a:r>
            <a:r>
              <a:rPr b="0" i="0" lang="fr-BE" sz="1600" u="none" cap="none" strike="noStrike">
                <a:solidFill>
                  <a:schemeClr val="dk1"/>
                </a:solidFill>
                <a:latin typeface="Calibri"/>
                <a:ea typeface="Calibri"/>
                <a:cs typeface="Calibri"/>
                <a:sym typeface="Calibri"/>
              </a:rPr>
              <a:t>vous savez de quoi il s’agit, mais cela reste un peu vague dans votre esprit. Une explication supplémentaire du formateur ou une bonne révision de votre part s’impose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chemeClr val="dk1"/>
              </a:buClr>
              <a:buSzPts val="1800"/>
              <a:buFont typeface="Arial"/>
              <a:buChar char="•"/>
            </a:pPr>
            <a:r>
              <a:rPr b="1" i="0" lang="fr-BE" sz="1800" u="none" cap="none" strike="noStrike">
                <a:solidFill>
                  <a:schemeClr val="dk1"/>
                </a:solidFill>
                <a:latin typeface="Calibri"/>
                <a:ea typeface="Calibri"/>
                <a:cs typeface="Calibri"/>
                <a:sym typeface="Calibri"/>
              </a:rPr>
              <a:t>Insatisfaisant (I) :</a:t>
            </a:r>
            <a:r>
              <a:rPr b="0" i="0" lang="fr-BE" sz="1800" u="none" cap="none" strike="noStrike">
                <a:solidFill>
                  <a:schemeClr val="dk1"/>
                </a:solidFill>
                <a:latin typeface="Calibri"/>
                <a:ea typeface="Calibri"/>
                <a:cs typeface="Calibri"/>
                <a:sym typeface="Calibri"/>
              </a:rPr>
              <a:t> </a:t>
            </a:r>
            <a:r>
              <a:rPr b="0" i="0" lang="fr-BE" sz="1600" u="none" cap="none" strike="noStrike">
                <a:solidFill>
                  <a:schemeClr val="dk1"/>
                </a:solidFill>
                <a:latin typeface="Calibri"/>
                <a:ea typeface="Calibri"/>
                <a:cs typeface="Calibri"/>
                <a:sym typeface="Calibri"/>
              </a:rPr>
              <a:t>Vous n’avez pas du tout compris la notion abordée, il faut tout faire pour y remédier !</a:t>
            </a:r>
            <a:endParaRPr b="0" i="0" sz="1400" u="none" cap="none" strike="noStrike">
              <a:solidFill>
                <a:srgbClr val="000000"/>
              </a:solidFill>
              <a:latin typeface="Arial"/>
              <a:ea typeface="Arial"/>
              <a:cs typeface="Arial"/>
              <a:sym typeface="Arial"/>
            </a:endParaRPr>
          </a:p>
        </p:txBody>
      </p:sp>
      <p:sp>
        <p:nvSpPr>
          <p:cNvPr id="2717" name="Google Shape;2717;p180"/>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1" name="Shape 2721"/>
        <p:cNvGrpSpPr/>
        <p:nvPr/>
      </p:nvGrpSpPr>
      <p:grpSpPr>
        <a:xfrm>
          <a:off x="0" y="0"/>
          <a:ext cx="0" cy="0"/>
          <a:chOff x="0" y="0"/>
          <a:chExt cx="0" cy="0"/>
        </a:xfrm>
      </p:grpSpPr>
      <p:graphicFrame>
        <p:nvGraphicFramePr>
          <p:cNvPr id="2722" name="Google Shape;2722;p181"/>
          <p:cNvGraphicFramePr/>
          <p:nvPr/>
        </p:nvGraphicFramePr>
        <p:xfrm>
          <a:off x="604787" y="2122656"/>
          <a:ext cx="3000000" cy="3000000"/>
        </p:xfrm>
        <a:graphic>
          <a:graphicData uri="http://schemas.openxmlformats.org/drawingml/2006/table">
            <a:tbl>
              <a:tblPr bandRow="1" firstRow="1">
                <a:noFill/>
                <a:tableStyleId>{7DA6CE6D-E62C-4898-81FA-905E92679291}</a:tableStyleId>
              </a:tblPr>
              <a:tblGrid>
                <a:gridCol w="6199450"/>
                <a:gridCol w="432050"/>
                <a:gridCol w="432050"/>
                <a:gridCol w="432050"/>
                <a:gridCol w="4320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b="1" lang="fr-BE" sz="1800" u="none" cap="none" strike="noStrike"/>
                        <a:t>Notions</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P</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S</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V</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I</a:t>
                      </a:r>
                      <a:endParaRPr b="1"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Types de sous-requêtes (scalaire, multi-valeur, tabulaire)</a:t>
                      </a:r>
                      <a:endParaRPr b="1" i="1"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Sous-requêtes dans les clauses « WHERE » et « HAVING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600"/>
                        <a:buFont typeface="Calibri"/>
                        <a:buNone/>
                      </a:pPr>
                      <a:r>
                        <a:rPr b="0" i="0" lang="fr-BE" sz="1600" u="none" cap="none" strike="noStrike">
                          <a:solidFill>
                            <a:schemeClr val="dk1"/>
                          </a:solidFill>
                        </a:rPr>
                        <a:t>Opérateurs « ALL » et « ANY »</a:t>
                      </a:r>
                      <a:endParaRPr b="1" i="1"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600"/>
                        <a:buFont typeface="Calibri"/>
                        <a:buNone/>
                      </a:pPr>
                      <a:r>
                        <a:rPr b="0" i="0" lang="fr-BE" sz="1600" u="none" cap="none" strike="noStrike">
                          <a:solidFill>
                            <a:schemeClr val="dk1"/>
                          </a:solidFill>
                        </a:rPr>
                        <a:t>Sous-requête corrélée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600"/>
                        <a:buFont typeface="Calibri"/>
                        <a:buNone/>
                      </a:pPr>
                      <a:r>
                        <a:rPr b="0" i="0" lang="fr-BE" sz="1600" u="none" cap="none" strike="noStrike">
                          <a:solidFill>
                            <a:schemeClr val="dk1"/>
                          </a:solidFill>
                        </a:rPr>
                        <a:t>Opérateur « EXISTS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600"/>
                        <a:buFont typeface="Calibri"/>
                        <a:buNone/>
                      </a:pPr>
                      <a:r>
                        <a:rPr b="0" i="0" lang="fr-BE" sz="1600" u="none" cap="none" strike="noStrike">
                          <a:solidFill>
                            <a:schemeClr val="dk1"/>
                          </a:solidFill>
                        </a:rPr>
                        <a:t>Sous-requêtes dans la clause « FROM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600"/>
                        <a:buFont typeface="Calibri"/>
                        <a:buNone/>
                      </a:pPr>
                      <a:r>
                        <a:rPr b="0" i="0" lang="fr-BE" sz="1600" u="none" cap="none" strike="noStrike">
                          <a:solidFill>
                            <a:schemeClr val="dk1"/>
                          </a:solidFill>
                        </a:rPr>
                        <a:t>Clause « WITH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bl>
          </a:graphicData>
        </a:graphic>
      </p:graphicFrame>
      <p:sp>
        <p:nvSpPr>
          <p:cNvPr id="2723" name="Google Shape;2723;p18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724" name="Google Shape;2724;p1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725" name="Google Shape;2725;p181"/>
          <p:cNvSpPr txBox="1"/>
          <p:nvPr/>
        </p:nvSpPr>
        <p:spPr>
          <a:xfrm>
            <a:off x="538360" y="1555200"/>
            <a:ext cx="2526846" cy="4770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fr-BE" sz="2500" u="none" cap="none" strike="noStrike">
                <a:solidFill>
                  <a:srgbClr val="467299"/>
                </a:solidFill>
                <a:latin typeface="Calibri"/>
                <a:ea typeface="Calibri"/>
                <a:cs typeface="Calibri"/>
                <a:sym typeface="Calibri"/>
              </a:rPr>
              <a:t>Notions à évaluer</a:t>
            </a:r>
            <a:endParaRPr b="1" i="0" sz="2500" u="none" cap="none" strike="noStrike">
              <a:solidFill>
                <a:srgbClr val="467299"/>
              </a:solidFill>
              <a:latin typeface="Calibri"/>
              <a:ea typeface="Calibri"/>
              <a:cs typeface="Calibri"/>
              <a:sym typeface="Calibri"/>
            </a:endParaRPr>
          </a:p>
        </p:txBody>
      </p:sp>
      <p:sp>
        <p:nvSpPr>
          <p:cNvPr id="2726" name="Google Shape;2726;p1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Auto-Evaluation</a:t>
            </a:r>
            <a:endParaRPr b="0" i="0" sz="4000" u="none" cap="none" strike="noStrike">
              <a:solidFill>
                <a:schemeClr val="dk1"/>
              </a:solidFill>
              <a:latin typeface="Calibri"/>
              <a:ea typeface="Calibri"/>
              <a:cs typeface="Calibri"/>
              <a:sym typeface="Calibri"/>
            </a:endParaRPr>
          </a:p>
        </p:txBody>
      </p:sp>
      <p:sp>
        <p:nvSpPr>
          <p:cNvPr id="2727" name="Google Shape;2727;p181"/>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1" name="Shape 2731"/>
        <p:cNvGrpSpPr/>
        <p:nvPr/>
      </p:nvGrpSpPr>
      <p:grpSpPr>
        <a:xfrm>
          <a:off x="0" y="0"/>
          <a:ext cx="0" cy="0"/>
          <a:chOff x="0" y="0"/>
          <a:chExt cx="0" cy="0"/>
        </a:xfrm>
      </p:grpSpPr>
      <p:sp>
        <p:nvSpPr>
          <p:cNvPr id="2732" name="Google Shape;2732;p182"/>
          <p:cNvSpPr txBox="1"/>
          <p:nvPr>
            <p:ph type="title"/>
          </p:nvPr>
        </p:nvSpPr>
        <p:spPr>
          <a:xfrm>
            <a:off x="722313" y="1706885"/>
            <a:ext cx="7772400" cy="1362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0"/>
              <a:buFont typeface="Calibri"/>
              <a:buNone/>
            </a:pPr>
            <a:r>
              <a:rPr b="1" i="0" lang="fr-BE" sz="3500" u="none" cap="none" strike="noStrike">
                <a:solidFill>
                  <a:schemeClr val="dk1"/>
                </a:solidFill>
                <a:latin typeface="Calibri"/>
                <a:ea typeface="Calibri"/>
                <a:cs typeface="Calibri"/>
                <a:sym typeface="Calibri"/>
              </a:rPr>
              <a:t>DML – DATA MANIPULATION LANGUAGE</a:t>
            </a:r>
            <a:endParaRPr b="1" i="0" sz="3500" u="none" cap="none" strike="noStrike">
              <a:solidFill>
                <a:schemeClr val="dk1"/>
              </a:solidFill>
              <a:latin typeface="Calibri"/>
              <a:ea typeface="Calibri"/>
              <a:cs typeface="Calibri"/>
              <a:sym typeface="Calibri"/>
            </a:endParaRPr>
          </a:p>
        </p:txBody>
      </p:sp>
      <p:sp>
        <p:nvSpPr>
          <p:cNvPr id="2733" name="Google Shape;2733;p182"/>
          <p:cNvSpPr txBox="1"/>
          <p:nvPr>
            <p:ph idx="1" type="body"/>
          </p:nvPr>
        </p:nvSpPr>
        <p:spPr>
          <a:xfrm>
            <a:off x="722313" y="98401"/>
            <a:ext cx="7772400" cy="15001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888888"/>
              </a:buClr>
              <a:buSzPts val="2000"/>
              <a:buFont typeface="Arial"/>
              <a:buNone/>
            </a:pPr>
            <a:r>
              <a:rPr b="0" i="0" lang="fr-BE" sz="2000" u="none" cap="none" strike="noStrike">
                <a:solidFill>
                  <a:srgbClr val="888888"/>
                </a:solidFill>
                <a:latin typeface="Calibri"/>
                <a:ea typeface="Calibri"/>
                <a:cs typeface="Calibri"/>
                <a:sym typeface="Calibri"/>
              </a:rPr>
              <a:t>Partie 4</a:t>
            </a:r>
            <a:endParaRPr b="0" i="0" sz="2000" u="none" cap="none" strike="noStrike">
              <a:solidFill>
                <a:srgbClr val="888888"/>
              </a:solidFill>
              <a:latin typeface="Calibri"/>
              <a:ea typeface="Calibri"/>
              <a:cs typeface="Calibri"/>
              <a:sym typeface="Calibri"/>
            </a:endParaRPr>
          </a:p>
        </p:txBody>
      </p:sp>
      <p:sp>
        <p:nvSpPr>
          <p:cNvPr id="2734" name="Google Shape;2734;p18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735" name="Google Shape;2735;p1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736" name="Google Shape;2736;p182"/>
          <p:cNvSpPr txBox="1"/>
          <p:nvPr/>
        </p:nvSpPr>
        <p:spPr>
          <a:xfrm>
            <a:off x="722313" y="2492896"/>
            <a:ext cx="7772400" cy="2016224"/>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888888"/>
              </a:buClr>
              <a:buSzPts val="2000"/>
              <a:buFont typeface="Arial"/>
              <a:buNone/>
            </a:pPr>
            <a:r>
              <a:rPr b="0" i="0" lang="fr-BE" sz="2000" u="none" cap="none" strike="noStrike">
                <a:solidFill>
                  <a:srgbClr val="888888"/>
                </a:solidFill>
                <a:latin typeface="Calibri"/>
                <a:ea typeface="Calibri"/>
                <a:cs typeface="Calibri"/>
                <a:sym typeface="Calibri"/>
              </a:rPr>
              <a:t>Insertion de données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888888"/>
              </a:buClr>
              <a:buSzPts val="2000"/>
              <a:buFont typeface="Arial"/>
              <a:buNone/>
            </a:pPr>
            <a:r>
              <a:rPr b="0" i="0" lang="fr-BE" sz="2000" u="none" cap="none" strike="noStrike">
                <a:solidFill>
                  <a:srgbClr val="888888"/>
                </a:solidFill>
                <a:latin typeface="Calibri"/>
                <a:ea typeface="Calibri"/>
                <a:cs typeface="Calibri"/>
                <a:sym typeface="Calibri"/>
              </a:rPr>
              <a:t>Mise à jour de données</a:t>
            </a:r>
            <a:endParaRPr b="0" i="0" sz="2000" u="none" cap="none" strike="noStrike">
              <a:solidFill>
                <a:srgbClr val="888888"/>
              </a:solidFill>
              <a:latin typeface="Calibri"/>
              <a:ea typeface="Calibri"/>
              <a:cs typeface="Calibri"/>
              <a:sym typeface="Calibri"/>
            </a:endParaRPr>
          </a:p>
          <a:p>
            <a:pPr indent="0" lvl="0" marL="0" marR="0" rtl="0" algn="l">
              <a:lnSpc>
                <a:spcPct val="100000"/>
              </a:lnSpc>
              <a:spcBef>
                <a:spcPts val="400"/>
              </a:spcBef>
              <a:spcAft>
                <a:spcPts val="0"/>
              </a:spcAft>
              <a:buClr>
                <a:srgbClr val="888888"/>
              </a:buClr>
              <a:buSzPts val="2000"/>
              <a:buFont typeface="Arial"/>
              <a:buNone/>
            </a:pPr>
            <a:r>
              <a:rPr b="0" i="0" lang="fr-BE" sz="2000" u="none" cap="none" strike="noStrike">
                <a:solidFill>
                  <a:srgbClr val="888888"/>
                </a:solidFill>
                <a:latin typeface="Calibri"/>
                <a:ea typeface="Calibri"/>
                <a:cs typeface="Calibri"/>
                <a:sym typeface="Calibri"/>
              </a:rPr>
              <a:t>Suppression de données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888888"/>
              </a:buClr>
              <a:buSzPts val="2000"/>
              <a:buFont typeface="Arial"/>
              <a:buNone/>
            </a:pPr>
            <a:r>
              <a:rPr b="0" i="0" lang="fr-BE" sz="2000" u="none" cap="none" strike="noStrike">
                <a:solidFill>
                  <a:srgbClr val="888888"/>
                </a:solidFill>
                <a:latin typeface="Calibri"/>
                <a:ea typeface="Calibri"/>
                <a:cs typeface="Calibri"/>
                <a:sym typeface="Calibri"/>
              </a:rPr>
              <a:t>OUTPUT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0" name="Shape 2740"/>
        <p:cNvGrpSpPr/>
        <p:nvPr/>
      </p:nvGrpSpPr>
      <p:grpSpPr>
        <a:xfrm>
          <a:off x="0" y="0"/>
          <a:ext cx="0" cy="0"/>
          <a:chOff x="0" y="0"/>
          <a:chExt cx="0" cy="0"/>
        </a:xfrm>
      </p:grpSpPr>
      <p:sp>
        <p:nvSpPr>
          <p:cNvPr id="2741" name="Google Shape;2741;p1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Insertion de données</a:t>
            </a:r>
            <a:endParaRPr b="1" i="0" sz="4000" u="none" cap="none" strike="noStrike">
              <a:solidFill>
                <a:schemeClr val="dk1"/>
              </a:solidFill>
              <a:latin typeface="Calibri"/>
              <a:ea typeface="Calibri"/>
              <a:cs typeface="Calibri"/>
              <a:sym typeface="Calibri"/>
            </a:endParaRPr>
          </a:p>
        </p:txBody>
      </p:sp>
      <p:sp>
        <p:nvSpPr>
          <p:cNvPr id="2742" name="Google Shape;2742;p18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743" name="Google Shape;2743;p1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744" name="Google Shape;2744;p183"/>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4 : DML</a:t>
            </a:r>
            <a:endParaRPr b="0" i="0" sz="1200" u="none" cap="none" strike="noStrike">
              <a:solidFill>
                <a:srgbClr val="888888"/>
              </a:solidFill>
              <a:latin typeface="Calibri"/>
              <a:ea typeface="Calibri"/>
              <a:cs typeface="Calibri"/>
              <a:sym typeface="Calibri"/>
            </a:endParaRPr>
          </a:p>
        </p:txBody>
      </p:sp>
      <p:sp>
        <p:nvSpPr>
          <p:cNvPr id="2745" name="Google Shape;2745;p183"/>
          <p:cNvSpPr txBox="1"/>
          <p:nvPr/>
        </p:nvSpPr>
        <p:spPr>
          <a:xfrm>
            <a:off x="467544" y="2924944"/>
            <a:ext cx="8229600" cy="335939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L’ordre </a:t>
            </a:r>
            <a:r>
              <a:rPr b="1" i="1" lang="fr-BE" sz="1600" u="none" cap="none" strike="noStrike">
                <a:solidFill>
                  <a:schemeClr val="dk1"/>
                </a:solidFill>
                <a:latin typeface="Calibri"/>
                <a:ea typeface="Calibri"/>
                <a:cs typeface="Calibri"/>
                <a:sym typeface="Calibri"/>
              </a:rPr>
              <a:t>« INSERT » </a:t>
            </a:r>
            <a:r>
              <a:rPr b="0" i="0" lang="fr-BE" sz="1600" u="none" cap="none" strike="noStrike">
                <a:solidFill>
                  <a:schemeClr val="dk1"/>
                </a:solidFill>
                <a:latin typeface="Calibri"/>
                <a:ea typeface="Calibri"/>
                <a:cs typeface="Calibri"/>
                <a:sym typeface="Calibri"/>
              </a:rPr>
              <a:t>permet d’insérer des nouvelles lignes de données dans une table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500"/>
              </a:spcBef>
              <a:spcAft>
                <a:spcPts val="0"/>
              </a:spcAft>
              <a:buClr>
                <a:schemeClr val="dk1"/>
              </a:buClr>
              <a:buSzPts val="1600"/>
              <a:buFont typeface="Arial"/>
              <a:buChar char="•"/>
            </a:pPr>
            <a:r>
              <a:rPr b="1" i="1" lang="fr-BE" sz="1600" u="none" cap="none" strike="noStrike">
                <a:solidFill>
                  <a:schemeClr val="dk1"/>
                </a:solidFill>
                <a:latin typeface="Calibri"/>
                <a:ea typeface="Calibri"/>
                <a:cs typeface="Calibri"/>
                <a:sym typeface="Calibri"/>
              </a:rPr>
              <a:t>La liste des colonnes </a:t>
            </a:r>
            <a:r>
              <a:rPr b="0" i="0" lang="fr-BE" sz="1600" u="none" cap="none" strike="noStrike">
                <a:solidFill>
                  <a:schemeClr val="dk1"/>
                </a:solidFill>
                <a:latin typeface="Calibri"/>
                <a:ea typeface="Calibri"/>
                <a:cs typeface="Calibri"/>
                <a:sym typeface="Calibri"/>
              </a:rPr>
              <a:t>concernées par l’insertion n’est </a:t>
            </a:r>
            <a:r>
              <a:rPr b="1" i="1" lang="fr-BE" sz="1600" u="none" cap="none" strike="noStrike">
                <a:solidFill>
                  <a:schemeClr val="dk1"/>
                </a:solidFill>
                <a:latin typeface="Calibri"/>
                <a:ea typeface="Calibri"/>
                <a:cs typeface="Calibri"/>
                <a:sym typeface="Calibri"/>
              </a:rPr>
              <a:t>pas obligatoire</a:t>
            </a:r>
            <a:r>
              <a:rPr b="0" i="0" lang="fr-BE" sz="1600" u="none" cap="none" strike="noStrike">
                <a:solidFill>
                  <a:schemeClr val="dk1"/>
                </a:solidFill>
                <a:latin typeface="Calibri"/>
                <a:ea typeface="Calibri"/>
                <a:cs typeface="Calibri"/>
                <a:sym typeface="Calibri"/>
              </a:rPr>
              <a:t>, mais dans ce cas, les valeurs insérées doivent l’être </a:t>
            </a:r>
            <a:r>
              <a:rPr b="1" i="1" lang="fr-BE" sz="1600" u="none" cap="none" strike="noStrike">
                <a:solidFill>
                  <a:schemeClr val="dk1"/>
                </a:solidFill>
                <a:latin typeface="Calibri"/>
                <a:ea typeface="Calibri"/>
                <a:cs typeface="Calibri"/>
                <a:sym typeface="Calibri"/>
              </a:rPr>
              <a:t>dans le même ordre </a:t>
            </a:r>
            <a:r>
              <a:rPr b="0" i="0" lang="fr-BE" sz="1600" u="none" cap="none" strike="noStrike">
                <a:solidFill>
                  <a:schemeClr val="dk1"/>
                </a:solidFill>
                <a:latin typeface="Calibri"/>
                <a:ea typeface="Calibri"/>
                <a:cs typeface="Calibri"/>
                <a:sym typeface="Calibri"/>
              </a:rPr>
              <a:t>que celui dans lequel les colonnes apparaissent dans la table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50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Il est possible de </a:t>
            </a:r>
            <a:r>
              <a:rPr b="1" i="1" lang="fr-BE" sz="1600" u="none" cap="none" strike="noStrike">
                <a:solidFill>
                  <a:schemeClr val="dk1"/>
                </a:solidFill>
                <a:latin typeface="Calibri"/>
                <a:ea typeface="Calibri"/>
                <a:cs typeface="Calibri"/>
                <a:sym typeface="Calibri"/>
              </a:rPr>
              <a:t>ne pas insérer de valeur dans l’une des colonnes </a:t>
            </a:r>
            <a:r>
              <a:rPr b="0" i="0" lang="fr-BE" sz="1600" u="none" cap="none" strike="noStrike">
                <a:solidFill>
                  <a:schemeClr val="dk1"/>
                </a:solidFill>
                <a:latin typeface="Calibri"/>
                <a:ea typeface="Calibri"/>
                <a:cs typeface="Calibri"/>
                <a:sym typeface="Calibri"/>
              </a:rPr>
              <a:t>de la table. Il suffit pour ce faire de ne pas indiquer le nom de la colonne dans la liste des colonnes spécifiées après le nom de la table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50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Sous SQL Server, il est possible d’insérer </a:t>
            </a:r>
            <a:r>
              <a:rPr b="1" i="1" lang="fr-BE" sz="1600" u="none" cap="none" strike="noStrike">
                <a:solidFill>
                  <a:schemeClr val="dk1"/>
                </a:solidFill>
                <a:latin typeface="Calibri"/>
                <a:ea typeface="Calibri"/>
                <a:cs typeface="Calibri"/>
                <a:sym typeface="Calibri"/>
              </a:rPr>
              <a:t>plusieurs lignes </a:t>
            </a:r>
            <a:r>
              <a:rPr b="0" i="0" lang="fr-BE" sz="1600" u="none" cap="none" strike="noStrike">
                <a:solidFill>
                  <a:schemeClr val="dk1"/>
                </a:solidFill>
                <a:latin typeface="Calibri"/>
                <a:ea typeface="Calibri"/>
                <a:cs typeface="Calibri"/>
                <a:sym typeface="Calibri"/>
              </a:rPr>
              <a:t>en une seule requête en séparant les lignes à insérer par des virgules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50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L’insertion doit respecter les contraintes posées sur la table…</a:t>
            </a:r>
            <a:endParaRPr b="0" i="0" sz="1400" u="none" cap="none" strike="noStrike">
              <a:solidFill>
                <a:srgbClr val="000000"/>
              </a:solidFill>
              <a:latin typeface="Arial"/>
              <a:ea typeface="Arial"/>
              <a:cs typeface="Arial"/>
              <a:sym typeface="Arial"/>
            </a:endParaRPr>
          </a:p>
        </p:txBody>
      </p:sp>
      <p:sp>
        <p:nvSpPr>
          <p:cNvPr id="2746" name="Google Shape;2746;p183"/>
          <p:cNvSpPr txBox="1"/>
          <p:nvPr/>
        </p:nvSpPr>
        <p:spPr>
          <a:xfrm>
            <a:off x="467544" y="1528916"/>
            <a:ext cx="8172000" cy="1107996"/>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747" name="Google Shape;2747;p183"/>
          <p:cNvSpPr txBox="1"/>
          <p:nvPr/>
        </p:nvSpPr>
        <p:spPr>
          <a:xfrm>
            <a:off x="888976" y="1613991"/>
            <a:ext cx="4718599"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INSERT INTO </a:t>
            </a:r>
            <a:r>
              <a:rPr b="0" i="1" lang="fr-BE" sz="1800" u="none" cap="none" strike="noStrike">
                <a:solidFill>
                  <a:schemeClr val="dk1"/>
                </a:solidFill>
                <a:latin typeface="Calibri"/>
                <a:ea typeface="Calibri"/>
                <a:cs typeface="Calibri"/>
                <a:sym typeface="Calibri"/>
              </a:rPr>
              <a:t>table</a:t>
            </a:r>
            <a:r>
              <a:rPr b="1" i="0"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col1</a:t>
            </a:r>
            <a:r>
              <a:rPr b="1" i="0" lang="fr-BE" sz="1800" u="none" cap="none" strike="noStrike">
                <a:solidFill>
                  <a:schemeClr val="dk1"/>
                </a:solidFill>
                <a:latin typeface="Calibri"/>
                <a:ea typeface="Calibri"/>
                <a:cs typeface="Calibri"/>
                <a:sym typeface="Calibri"/>
              </a:rPr>
              <a:t>,</a:t>
            </a:r>
            <a:r>
              <a:rPr b="1" i="1"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col2</a:t>
            </a:r>
            <a:r>
              <a:rPr b="1" i="0" lang="fr-BE" sz="1800" u="none" cap="none" strike="noStrike">
                <a:solidFill>
                  <a:schemeClr val="dk1"/>
                </a:solidFill>
                <a:latin typeface="Calibri"/>
                <a:ea typeface="Calibri"/>
                <a:cs typeface="Calibri"/>
                <a:sym typeface="Calibri"/>
              </a:rPr>
              <a:t>,</a:t>
            </a:r>
            <a:r>
              <a:rPr b="0" i="1"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a:t>
            </a:r>
            <a:r>
              <a:rPr b="0" i="1" lang="fr-BE" sz="1800" u="none" cap="none" strike="noStrike">
                <a:solidFill>
                  <a:schemeClr val="dk1"/>
                </a:solidFill>
                <a:latin typeface="Calibri"/>
                <a:ea typeface="Calibri"/>
                <a:cs typeface="Calibri"/>
                <a:sym typeface="Calibri"/>
              </a:rPr>
              <a:t> colN</a:t>
            </a:r>
            <a:r>
              <a:rPr b="1" i="0" lang="fr-BE" sz="1800" u="none" cap="none" strike="noStrike">
                <a:solidFill>
                  <a:schemeClr val="dk1"/>
                </a:solidFill>
                <a:latin typeface="Calibri"/>
                <a:ea typeface="Calibri"/>
                <a:cs typeface="Calibri"/>
                <a:sym typeface="Calibri"/>
              </a:rPr>
              <a:t>) VALUES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a:t>
            </a:r>
            <a:r>
              <a:rPr b="0" i="1" lang="fr-BE" sz="1800" u="none" cap="none" strike="noStrike">
                <a:solidFill>
                  <a:schemeClr val="dk1"/>
                </a:solidFill>
                <a:latin typeface="Calibri"/>
                <a:ea typeface="Calibri"/>
                <a:cs typeface="Calibri"/>
                <a:sym typeface="Calibri"/>
              </a:rPr>
              <a:t>valeur1_col1</a:t>
            </a:r>
            <a:r>
              <a:rPr b="1" i="0" lang="fr-BE" sz="1800" u="none" cap="none" strike="noStrike">
                <a:solidFill>
                  <a:schemeClr val="dk1"/>
                </a:solidFill>
                <a:latin typeface="Calibri"/>
                <a:ea typeface="Calibri"/>
                <a:cs typeface="Calibri"/>
                <a:sym typeface="Calibri"/>
              </a:rPr>
              <a:t>,</a:t>
            </a:r>
            <a:r>
              <a:rPr b="0" i="1" lang="fr-BE" sz="1800" u="none" cap="none" strike="noStrike">
                <a:solidFill>
                  <a:schemeClr val="dk1"/>
                </a:solidFill>
                <a:latin typeface="Calibri"/>
                <a:ea typeface="Calibri"/>
                <a:cs typeface="Calibri"/>
                <a:sym typeface="Calibri"/>
              </a:rPr>
              <a:t> valeur1_col2</a:t>
            </a:r>
            <a:r>
              <a:rPr b="1" i="0" lang="fr-BE" sz="1800" u="none" cap="none" strike="noStrike">
                <a:solidFill>
                  <a:schemeClr val="dk1"/>
                </a:solidFill>
                <a:latin typeface="Calibri"/>
                <a:ea typeface="Calibri"/>
                <a:cs typeface="Calibri"/>
                <a:sym typeface="Calibri"/>
              </a:rPr>
              <a:t>,</a:t>
            </a:r>
            <a:r>
              <a:rPr b="0" i="1"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a:t>
            </a:r>
            <a:r>
              <a:rPr b="0" i="1" lang="fr-BE" sz="1800" u="none" cap="none" strike="noStrike">
                <a:solidFill>
                  <a:schemeClr val="dk1"/>
                </a:solidFill>
                <a:latin typeface="Calibri"/>
                <a:ea typeface="Calibri"/>
                <a:cs typeface="Calibri"/>
                <a:sym typeface="Calibri"/>
              </a:rPr>
              <a:t> valeur1_colN</a:t>
            </a:r>
            <a:r>
              <a:rPr b="1" i="0"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a:t>
            </a:r>
            <a:r>
              <a:rPr b="0" i="1" lang="fr-BE" sz="1800" u="none" cap="none" strike="noStrike">
                <a:solidFill>
                  <a:schemeClr val="dk1"/>
                </a:solidFill>
                <a:latin typeface="Calibri"/>
                <a:ea typeface="Calibri"/>
                <a:cs typeface="Calibri"/>
                <a:sym typeface="Calibri"/>
              </a:rPr>
              <a:t>valeur2_col1</a:t>
            </a:r>
            <a:r>
              <a:rPr b="1" i="0" lang="fr-BE" sz="1800" u="none" cap="none" strike="noStrike">
                <a:solidFill>
                  <a:schemeClr val="dk1"/>
                </a:solidFill>
                <a:latin typeface="Calibri"/>
                <a:ea typeface="Calibri"/>
                <a:cs typeface="Calibri"/>
                <a:sym typeface="Calibri"/>
              </a:rPr>
              <a:t>,</a:t>
            </a:r>
            <a:r>
              <a:rPr b="0" i="0"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valeur2_col2</a:t>
            </a:r>
            <a:r>
              <a:rPr b="1" i="0" lang="fr-BE" sz="1800" u="none" cap="none" strike="noStrike">
                <a:solidFill>
                  <a:schemeClr val="dk1"/>
                </a:solidFill>
                <a:latin typeface="Calibri"/>
                <a:ea typeface="Calibri"/>
                <a:cs typeface="Calibri"/>
                <a:sym typeface="Calibri"/>
              </a:rPr>
              <a:t>,</a:t>
            </a:r>
            <a:r>
              <a:rPr b="0" i="1"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a:t>
            </a:r>
            <a:r>
              <a:rPr b="0" i="1" lang="fr-BE" sz="1800" u="none" cap="none" strike="noStrike">
                <a:solidFill>
                  <a:schemeClr val="dk1"/>
                </a:solidFill>
                <a:latin typeface="Calibri"/>
                <a:ea typeface="Calibri"/>
                <a:cs typeface="Calibri"/>
                <a:sym typeface="Calibri"/>
              </a:rPr>
              <a:t> valeur2_colN</a:t>
            </a:r>
            <a:r>
              <a:rPr b="1" i="0" lang="fr-BE" sz="1800" u="none" cap="none" strike="noStrike">
                <a:solidFill>
                  <a:schemeClr val="dk1"/>
                </a:solidFill>
                <a:latin typeface="Calibri"/>
                <a:ea typeface="Calibri"/>
                <a:cs typeface="Calibri"/>
                <a:sym typeface="Calibri"/>
              </a:rPr>
              <a:t>), </a:t>
            </a:r>
            <a:r>
              <a:rPr b="0" i="0"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1" name="Shape 2751"/>
        <p:cNvGrpSpPr/>
        <p:nvPr/>
      </p:nvGrpSpPr>
      <p:grpSpPr>
        <a:xfrm>
          <a:off x="0" y="0"/>
          <a:ext cx="0" cy="0"/>
          <a:chOff x="0" y="0"/>
          <a:chExt cx="0" cy="0"/>
        </a:xfrm>
      </p:grpSpPr>
      <p:sp>
        <p:nvSpPr>
          <p:cNvPr id="2752" name="Google Shape;2752;p18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Insertion de données</a:t>
            </a:r>
            <a:endParaRPr/>
          </a:p>
        </p:txBody>
      </p:sp>
      <p:sp>
        <p:nvSpPr>
          <p:cNvPr id="2753" name="Google Shape;2753;p18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754" name="Google Shape;2754;p18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755" name="Google Shape;2755;p184"/>
          <p:cNvSpPr/>
          <p:nvPr/>
        </p:nvSpPr>
        <p:spPr>
          <a:xfrm>
            <a:off x="467544" y="1556792"/>
            <a:ext cx="8172000" cy="1296144"/>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56" name="Google Shape;2756;p184"/>
          <p:cNvSpPr txBox="1"/>
          <p:nvPr/>
        </p:nvSpPr>
        <p:spPr>
          <a:xfrm>
            <a:off x="446856" y="5440868"/>
            <a:ext cx="8229600" cy="29238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rPr b="0" i="1" lang="fr-BE" sz="1300" u="none" cap="none" strike="noStrike">
                <a:solidFill>
                  <a:schemeClr val="dk1"/>
                </a:solidFill>
                <a:latin typeface="Calibri"/>
                <a:ea typeface="Calibri"/>
                <a:cs typeface="Calibri"/>
                <a:sym typeface="Calibri"/>
              </a:rPr>
              <a:t>Insertion de 3 nouvelles lignes de données dans la table </a:t>
            </a:r>
            <a:r>
              <a:rPr b="1" i="1" lang="fr-BE" sz="1300" u="none" cap="none" strike="noStrike">
                <a:solidFill>
                  <a:schemeClr val="dk1"/>
                </a:solidFill>
                <a:latin typeface="Calibri"/>
                <a:ea typeface="Calibri"/>
                <a:cs typeface="Calibri"/>
                <a:sym typeface="Calibri"/>
              </a:rPr>
              <a:t>« section »</a:t>
            </a:r>
            <a:endParaRPr b="1" i="1" sz="1300" u="none" cap="none" strike="noStrike">
              <a:solidFill>
                <a:schemeClr val="dk1"/>
              </a:solidFill>
              <a:latin typeface="Calibri"/>
              <a:ea typeface="Calibri"/>
              <a:cs typeface="Calibri"/>
              <a:sym typeface="Calibri"/>
            </a:endParaRPr>
          </a:p>
        </p:txBody>
      </p:sp>
      <p:pic>
        <p:nvPicPr>
          <p:cNvPr id="2757" name="Google Shape;2757;p184"/>
          <p:cNvPicPr preferRelativeResize="0"/>
          <p:nvPr/>
        </p:nvPicPr>
        <p:blipFill rotWithShape="1">
          <a:blip r:embed="rId3">
            <a:alphaModFix/>
          </a:blip>
          <a:srcRect b="0" l="0" r="0" t="0"/>
          <a:stretch/>
        </p:blipFill>
        <p:spPr>
          <a:xfrm>
            <a:off x="3248025" y="3496652"/>
            <a:ext cx="2643934" cy="1808091"/>
          </a:xfrm>
          <a:prstGeom prst="rect">
            <a:avLst/>
          </a:prstGeom>
          <a:noFill/>
          <a:ln>
            <a:noFill/>
          </a:ln>
        </p:spPr>
      </p:pic>
      <p:sp>
        <p:nvSpPr>
          <p:cNvPr id="2758" name="Google Shape;2758;p184"/>
          <p:cNvSpPr/>
          <p:nvPr/>
        </p:nvSpPr>
        <p:spPr>
          <a:xfrm>
            <a:off x="3248025" y="3496653"/>
            <a:ext cx="2647950" cy="1809750"/>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59" name="Google Shape;2759;p184"/>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4 : DML</a:t>
            </a:r>
            <a:endParaRPr b="0" i="0" sz="1200" u="none" cap="none" strike="noStrike">
              <a:solidFill>
                <a:srgbClr val="888888"/>
              </a:solidFill>
              <a:latin typeface="Calibri"/>
              <a:ea typeface="Calibri"/>
              <a:cs typeface="Calibri"/>
              <a:sym typeface="Calibri"/>
            </a:endParaRPr>
          </a:p>
        </p:txBody>
      </p:sp>
      <p:sp>
        <p:nvSpPr>
          <p:cNvPr id="2760" name="Google Shape;2760;p184"/>
          <p:cNvSpPr/>
          <p:nvPr/>
        </p:nvSpPr>
        <p:spPr>
          <a:xfrm>
            <a:off x="781100" y="1666255"/>
            <a:ext cx="7344519"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INSERT INTO </a:t>
            </a:r>
            <a:r>
              <a:rPr b="0" i="0" lang="fr-BE" sz="1600" u="none" cap="none" strike="noStrike">
                <a:solidFill>
                  <a:srgbClr val="000000"/>
                </a:solidFill>
                <a:latin typeface="Consolas"/>
                <a:ea typeface="Consolas"/>
                <a:cs typeface="Consolas"/>
                <a:sym typeface="Consolas"/>
              </a:rPr>
              <a:t>section(section_id, section_name, delegate_id) </a:t>
            </a:r>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VALUES 	</a:t>
            </a:r>
            <a:r>
              <a:rPr b="0" i="0" lang="fr-BE" sz="1600" u="none" cap="none" strike="noStrike">
                <a:solidFill>
                  <a:schemeClr val="dk1"/>
                </a:solidFill>
                <a:latin typeface="Consolas"/>
                <a:ea typeface="Consolas"/>
                <a:cs typeface="Consolas"/>
                <a:sym typeface="Consolas"/>
              </a:rPr>
              <a:t>(1415, </a:t>
            </a:r>
            <a:r>
              <a:rPr b="0" i="0" lang="fr-BE" sz="1600" u="none" cap="none" strike="noStrike">
                <a:solidFill>
                  <a:srgbClr val="C00000"/>
                </a:solidFill>
                <a:latin typeface="Consolas"/>
                <a:ea typeface="Consolas"/>
                <a:cs typeface="Consolas"/>
                <a:sym typeface="Consolas"/>
              </a:rPr>
              <a:t>'SQL Déclaratif'</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00B050"/>
                </a:solidFill>
                <a:latin typeface="Consolas"/>
                <a:ea typeface="Consolas"/>
                <a:cs typeface="Consolas"/>
                <a:sym typeface="Consolas"/>
              </a:rPr>
              <a:t>23</a:t>
            </a:r>
            <a:r>
              <a:rPr b="0" i="0" lang="fr-BE" sz="1600" u="none" cap="none" strike="noStrike">
                <a:solidFill>
                  <a:schemeClr val="dk1"/>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600" u="none" cap="none" strike="noStrike">
                <a:solidFill>
                  <a:schemeClr val="dk1"/>
                </a:solidFill>
                <a:latin typeface="Consolas"/>
                <a:ea typeface="Consolas"/>
                <a:cs typeface="Consolas"/>
                <a:sym typeface="Consolas"/>
              </a:rPr>
              <a:t>	(1516, </a:t>
            </a:r>
            <a:r>
              <a:rPr b="0" i="0" lang="fr-BE" sz="1600" u="none" cap="none" strike="noStrike">
                <a:solidFill>
                  <a:srgbClr val="7F7F7F"/>
                </a:solidFill>
                <a:latin typeface="Consolas"/>
                <a:ea typeface="Consolas"/>
                <a:cs typeface="Consolas"/>
                <a:sym typeface="Consolas"/>
              </a:rPr>
              <a:t>NULL</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00B050"/>
                </a:solidFill>
                <a:latin typeface="Consolas"/>
                <a:ea typeface="Consolas"/>
                <a:cs typeface="Consolas"/>
                <a:sym typeface="Consolas"/>
              </a:rPr>
              <a:t>12</a:t>
            </a:r>
            <a:r>
              <a:rPr b="0" i="0" lang="fr-BE" sz="1600" u="none" cap="none" strike="noStrike">
                <a:solidFill>
                  <a:schemeClr val="dk1"/>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600" u="none" cap="none" strike="noStrike">
                <a:solidFill>
                  <a:schemeClr val="dk1"/>
                </a:solidFill>
                <a:latin typeface="Consolas"/>
                <a:ea typeface="Consolas"/>
                <a:cs typeface="Consolas"/>
                <a:sym typeface="Consolas"/>
              </a:rPr>
              <a:t>	(1617, </a:t>
            </a:r>
            <a:r>
              <a:rPr b="0" i="0" lang="fr-BE" sz="1600" u="none" cap="none" strike="noStrike">
                <a:solidFill>
                  <a:srgbClr val="C00000"/>
                </a:solidFill>
                <a:latin typeface="Consolas"/>
                <a:ea typeface="Consolas"/>
                <a:cs typeface="Consolas"/>
                <a:sym typeface="Consolas"/>
              </a:rPr>
              <a:t>'Administration SQL Server'</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00B050"/>
                </a:solidFill>
                <a:latin typeface="Consolas"/>
                <a:ea typeface="Consolas"/>
                <a:cs typeface="Consolas"/>
                <a:sym typeface="Consolas"/>
              </a:rPr>
              <a:t>4</a:t>
            </a:r>
            <a:r>
              <a:rPr b="0" i="0" lang="fr-BE" sz="1600" u="none" cap="none" strike="noStrike">
                <a:solidFill>
                  <a:schemeClr val="dk1"/>
                </a:solidFill>
                <a:latin typeface="Consolas"/>
                <a:ea typeface="Consolas"/>
                <a:cs typeface="Consolas"/>
                <a:sym typeface="Consolas"/>
              </a:rPr>
              <a:t>)</a:t>
            </a:r>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4" name="Shape 2764"/>
        <p:cNvGrpSpPr/>
        <p:nvPr/>
      </p:nvGrpSpPr>
      <p:grpSpPr>
        <a:xfrm>
          <a:off x="0" y="0"/>
          <a:ext cx="0" cy="0"/>
          <a:chOff x="0" y="0"/>
          <a:chExt cx="0" cy="0"/>
        </a:xfrm>
      </p:grpSpPr>
      <p:pic>
        <p:nvPicPr>
          <p:cNvPr id="2765" name="Google Shape;2765;p185"/>
          <p:cNvPicPr preferRelativeResize="0"/>
          <p:nvPr/>
        </p:nvPicPr>
        <p:blipFill rotWithShape="1">
          <a:blip r:embed="rId3">
            <a:alphaModFix/>
          </a:blip>
          <a:srcRect b="0" l="0" r="0" t="0"/>
          <a:stretch/>
        </p:blipFill>
        <p:spPr>
          <a:xfrm>
            <a:off x="3248025" y="3429414"/>
            <a:ext cx="2656811" cy="2357948"/>
          </a:xfrm>
          <a:prstGeom prst="rect">
            <a:avLst/>
          </a:prstGeom>
          <a:noFill/>
          <a:ln>
            <a:noFill/>
          </a:ln>
        </p:spPr>
      </p:pic>
      <p:sp>
        <p:nvSpPr>
          <p:cNvPr id="2766" name="Google Shape;2766;p1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Insertion de données</a:t>
            </a:r>
            <a:endParaRPr/>
          </a:p>
        </p:txBody>
      </p:sp>
      <p:sp>
        <p:nvSpPr>
          <p:cNvPr id="2767" name="Google Shape;2767;p18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768" name="Google Shape;2768;p18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769" name="Google Shape;2769;p185"/>
          <p:cNvSpPr/>
          <p:nvPr/>
        </p:nvSpPr>
        <p:spPr>
          <a:xfrm>
            <a:off x="467544" y="1556792"/>
            <a:ext cx="8172000" cy="1296144"/>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70" name="Google Shape;2770;p185"/>
          <p:cNvSpPr/>
          <p:nvPr/>
        </p:nvSpPr>
        <p:spPr>
          <a:xfrm>
            <a:off x="3248024" y="3429000"/>
            <a:ext cx="2657475" cy="2362613"/>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71" name="Google Shape;2771;p185"/>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4 : DML</a:t>
            </a:r>
            <a:endParaRPr b="0" i="0" sz="1200" u="none" cap="none" strike="noStrike">
              <a:solidFill>
                <a:srgbClr val="888888"/>
              </a:solidFill>
              <a:latin typeface="Calibri"/>
              <a:ea typeface="Calibri"/>
              <a:cs typeface="Calibri"/>
              <a:sym typeface="Calibri"/>
            </a:endParaRPr>
          </a:p>
        </p:txBody>
      </p:sp>
      <p:sp>
        <p:nvSpPr>
          <p:cNvPr id="2772" name="Google Shape;2772;p185"/>
          <p:cNvSpPr/>
          <p:nvPr/>
        </p:nvSpPr>
        <p:spPr>
          <a:xfrm>
            <a:off x="781100" y="1666255"/>
            <a:ext cx="7344519"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INSERT INTO </a:t>
            </a:r>
            <a:r>
              <a:rPr b="0" i="0" lang="fr-BE" sz="1600" u="none" cap="none" strike="noStrike">
                <a:solidFill>
                  <a:srgbClr val="000000"/>
                </a:solidFill>
                <a:latin typeface="Consolas"/>
                <a:ea typeface="Consolas"/>
                <a:cs typeface="Consolas"/>
                <a:sym typeface="Consolas"/>
              </a:rPr>
              <a:t>section(section_name, section_id) </a:t>
            </a:r>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VALUES 	</a:t>
            </a:r>
            <a:r>
              <a:rPr b="0" i="0" lang="fr-BE" sz="1600" u="none" cap="none" strike="noStrike">
                <a:solidFill>
                  <a:schemeClr val="dk1"/>
                </a:solidFill>
                <a:latin typeface="Consolas"/>
                <a:ea typeface="Consolas"/>
                <a:cs typeface="Consolas"/>
                <a:sym typeface="Consolas"/>
              </a:rPr>
              <a:t>(</a:t>
            </a:r>
            <a:r>
              <a:rPr b="0" i="0" lang="fr-BE" sz="1600" u="none" cap="none" strike="noStrike">
                <a:solidFill>
                  <a:srgbClr val="C00000"/>
                </a:solidFill>
                <a:latin typeface="Consolas"/>
                <a:ea typeface="Consolas"/>
                <a:cs typeface="Consolas"/>
                <a:sym typeface="Consolas"/>
              </a:rPr>
              <a:t>'SQL Procédural'</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00B050"/>
                </a:solidFill>
                <a:latin typeface="Consolas"/>
                <a:ea typeface="Consolas"/>
                <a:cs typeface="Consolas"/>
                <a:sym typeface="Consolas"/>
              </a:rPr>
              <a:t>1718</a:t>
            </a:r>
            <a:r>
              <a:rPr b="0" i="0" lang="fr-BE" sz="1600" u="none" cap="none" strike="noStrike">
                <a:solidFill>
                  <a:schemeClr val="dk1"/>
                </a:solidFill>
                <a:latin typeface="Consolas"/>
                <a:ea typeface="Consolas"/>
                <a:cs typeface="Consolas"/>
                <a:sym typeface="Consolas"/>
              </a:rPr>
              <a:t>)</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INSERT INTO </a:t>
            </a:r>
            <a:r>
              <a:rPr b="0" i="0" lang="fr-BE" sz="1600" u="none" cap="none" strike="noStrike">
                <a:solidFill>
                  <a:srgbClr val="000000"/>
                </a:solidFill>
                <a:latin typeface="Consolas"/>
                <a:ea typeface="Consolas"/>
                <a:cs typeface="Consolas"/>
                <a:sym typeface="Consolas"/>
              </a:rPr>
              <a:t>section </a:t>
            </a:r>
            <a:r>
              <a:rPr b="0" i="0" lang="fr-BE" sz="1600" u="none" cap="none" strike="noStrike">
                <a:solidFill>
                  <a:srgbClr val="CC0099"/>
                </a:solidFill>
                <a:latin typeface="Consolas"/>
                <a:ea typeface="Consolas"/>
                <a:cs typeface="Consolas"/>
                <a:sym typeface="Consolas"/>
              </a:rPr>
              <a:t>VALUES </a:t>
            </a:r>
            <a:r>
              <a:rPr b="0" i="0" lang="fr-BE" sz="1600" u="none" cap="none" strike="noStrike">
                <a:solidFill>
                  <a:schemeClr val="dk1"/>
                </a:solidFill>
                <a:latin typeface="Consolas"/>
                <a:ea typeface="Consolas"/>
                <a:cs typeface="Consolas"/>
                <a:sym typeface="Consolas"/>
              </a:rPr>
              <a:t>(</a:t>
            </a:r>
            <a:r>
              <a:rPr b="0" i="0" lang="fr-BE" sz="1600" u="none" cap="none" strike="noStrike">
                <a:solidFill>
                  <a:srgbClr val="00B050"/>
                </a:solidFill>
                <a:latin typeface="Consolas"/>
                <a:ea typeface="Consolas"/>
                <a:cs typeface="Consolas"/>
                <a:sym typeface="Consolas"/>
              </a:rPr>
              <a:t>1819</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'Business Intelligence'</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00B050"/>
                </a:solidFill>
                <a:latin typeface="Consolas"/>
                <a:ea typeface="Consolas"/>
                <a:cs typeface="Consolas"/>
                <a:sym typeface="Consolas"/>
              </a:rPr>
              <a:t>23</a:t>
            </a:r>
            <a:r>
              <a:rPr b="0" i="0" lang="fr-BE" sz="1600" u="none" cap="none" strike="noStrike">
                <a:solidFill>
                  <a:schemeClr val="dk1"/>
                </a:solidFill>
                <a:latin typeface="Consolas"/>
                <a:ea typeface="Consolas"/>
                <a:cs typeface="Consolas"/>
                <a:sym typeface="Consolas"/>
              </a:rPr>
              <a:t>)</a:t>
            </a:r>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6" name="Shape 2776"/>
        <p:cNvGrpSpPr/>
        <p:nvPr/>
      </p:nvGrpSpPr>
      <p:grpSpPr>
        <a:xfrm>
          <a:off x="0" y="0"/>
          <a:ext cx="0" cy="0"/>
          <a:chOff x="0" y="0"/>
          <a:chExt cx="0" cy="0"/>
        </a:xfrm>
      </p:grpSpPr>
      <p:sp>
        <p:nvSpPr>
          <p:cNvPr id="2777" name="Google Shape;2777;p186"/>
          <p:cNvSpPr txBox="1"/>
          <p:nvPr/>
        </p:nvSpPr>
        <p:spPr>
          <a:xfrm>
            <a:off x="1979712" y="3944089"/>
            <a:ext cx="3096344" cy="276999"/>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p:txBody>
      </p:sp>
      <p:pic>
        <p:nvPicPr>
          <p:cNvPr id="2778" name="Google Shape;2778;p186"/>
          <p:cNvPicPr preferRelativeResize="0"/>
          <p:nvPr/>
        </p:nvPicPr>
        <p:blipFill rotWithShape="1">
          <a:blip r:embed="rId3">
            <a:alphaModFix/>
          </a:blip>
          <a:srcRect b="0" l="0" r="0" t="0"/>
          <a:stretch/>
        </p:blipFill>
        <p:spPr>
          <a:xfrm>
            <a:off x="3275856" y="5063521"/>
            <a:ext cx="2666402" cy="669467"/>
          </a:xfrm>
          <a:prstGeom prst="rect">
            <a:avLst/>
          </a:prstGeom>
          <a:noFill/>
          <a:ln>
            <a:noFill/>
          </a:ln>
        </p:spPr>
      </p:pic>
      <p:sp>
        <p:nvSpPr>
          <p:cNvPr id="2779" name="Google Shape;2779;p1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Insertion de données : </a:t>
            </a:r>
            <a:r>
              <a:rPr b="1" i="0" lang="fr-BE" sz="4000" u="none" cap="none" strike="noStrike">
                <a:solidFill>
                  <a:schemeClr val="dk1"/>
                </a:solidFill>
                <a:latin typeface="Calibri"/>
                <a:ea typeface="Calibri"/>
                <a:cs typeface="Calibri"/>
                <a:sym typeface="Calibri"/>
              </a:rPr>
              <a:t>DEFAULT</a:t>
            </a:r>
            <a:endParaRPr b="1" i="0" sz="4000" u="none" cap="none" strike="noStrike">
              <a:solidFill>
                <a:schemeClr val="dk1"/>
              </a:solidFill>
              <a:latin typeface="Calibri"/>
              <a:ea typeface="Calibri"/>
              <a:cs typeface="Calibri"/>
              <a:sym typeface="Calibri"/>
            </a:endParaRPr>
          </a:p>
        </p:txBody>
      </p:sp>
      <p:sp>
        <p:nvSpPr>
          <p:cNvPr id="2780" name="Google Shape;2780;p18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781" name="Google Shape;2781;p18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782" name="Google Shape;2782;p186"/>
          <p:cNvSpPr txBox="1"/>
          <p:nvPr/>
        </p:nvSpPr>
        <p:spPr>
          <a:xfrm>
            <a:off x="467544" y="2708920"/>
            <a:ext cx="8229600" cy="172819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Si l’une des colonnes possède une </a:t>
            </a:r>
            <a:r>
              <a:rPr b="1" i="1" lang="fr-BE" sz="1600" u="none" cap="none" strike="noStrike">
                <a:solidFill>
                  <a:schemeClr val="dk1"/>
                </a:solidFill>
                <a:latin typeface="Calibri"/>
                <a:ea typeface="Calibri"/>
                <a:cs typeface="Calibri"/>
                <a:sym typeface="Calibri"/>
              </a:rPr>
              <a:t>valeur par défaut </a:t>
            </a:r>
            <a:r>
              <a:rPr b="0" i="0" lang="fr-BE" sz="1600" u="none" cap="none" strike="noStrike">
                <a:solidFill>
                  <a:schemeClr val="dk1"/>
                </a:solidFill>
                <a:latin typeface="Calibri"/>
                <a:ea typeface="Calibri"/>
                <a:cs typeface="Calibri"/>
                <a:sym typeface="Calibri"/>
              </a:rPr>
              <a:t>ou accepte les valeurs </a:t>
            </a:r>
            <a:r>
              <a:rPr b="1" i="1" lang="fr-BE" sz="1600" u="none" cap="none" strike="noStrike">
                <a:solidFill>
                  <a:schemeClr val="dk1"/>
                </a:solidFill>
                <a:latin typeface="Calibri"/>
                <a:ea typeface="Calibri"/>
                <a:cs typeface="Calibri"/>
                <a:sym typeface="Calibri"/>
              </a:rPr>
              <a:t>« NULL »</a:t>
            </a:r>
            <a:r>
              <a:rPr b="0" i="0" lang="fr-BE" sz="1600" u="none" cap="none" strike="noStrike">
                <a:solidFill>
                  <a:schemeClr val="dk1"/>
                </a:solidFill>
                <a:latin typeface="Calibri"/>
                <a:ea typeface="Calibri"/>
                <a:cs typeface="Calibri"/>
                <a:sym typeface="Calibri"/>
              </a:rPr>
              <a:t>, il est possible de ne pas insérer manuellement de valeur dans cette colonne en indiquant comme valeur le mot-clé</a:t>
            </a:r>
            <a:r>
              <a:rPr b="1" i="1" lang="fr-BE" sz="1600" u="none" cap="none" strike="noStrike">
                <a:solidFill>
                  <a:schemeClr val="dk1"/>
                </a:solidFill>
                <a:latin typeface="Calibri"/>
                <a:ea typeface="Calibri"/>
                <a:cs typeface="Calibri"/>
                <a:sym typeface="Calibri"/>
              </a:rPr>
              <a:t> « DEFAULT »</a:t>
            </a:r>
            <a:r>
              <a:rPr b="0" i="0" lang="fr-BE" sz="1600" u="none" cap="none" strike="noStrike">
                <a:solidFill>
                  <a:schemeClr val="dk1"/>
                </a:solidFill>
                <a:latin typeface="Calibri"/>
                <a:ea typeface="Calibri"/>
                <a:cs typeface="Calibri"/>
                <a:sym typeface="Calibri"/>
              </a:rPr>
              <a:t>. Il faut également procéder de cette façon pour fournir les valeurs à une colonne dont les valeurs sont </a:t>
            </a:r>
            <a:r>
              <a:rPr b="1" i="1" lang="fr-BE" sz="1600" u="none" cap="none" strike="noStrike">
                <a:solidFill>
                  <a:schemeClr val="dk1"/>
                </a:solidFill>
                <a:latin typeface="Calibri"/>
                <a:ea typeface="Calibri"/>
                <a:cs typeface="Calibri"/>
                <a:sym typeface="Calibri"/>
              </a:rPr>
              <a:t>auto-incrémentées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200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L’instruction  </a:t>
            </a:r>
            <a:r>
              <a:rPr b="1" i="1" lang="fr-BE" sz="1600" u="none" cap="none" strike="noStrike">
                <a:solidFill>
                  <a:schemeClr val="dk1"/>
                </a:solidFill>
                <a:latin typeface="Calibri"/>
                <a:ea typeface="Calibri"/>
                <a:cs typeface="Calibri"/>
                <a:sym typeface="Calibri"/>
              </a:rPr>
              <a:t> </a:t>
            </a:r>
            <a:r>
              <a:rPr b="1" i="0" lang="fr-BE" sz="1600" u="none" cap="none" strike="noStrike">
                <a:solidFill>
                  <a:schemeClr val="dk1"/>
                </a:solidFill>
                <a:latin typeface="Calibri"/>
                <a:ea typeface="Calibri"/>
                <a:cs typeface="Calibri"/>
                <a:sym typeface="Calibri"/>
              </a:rPr>
              <a:t>INSERT INTO </a:t>
            </a:r>
            <a:r>
              <a:rPr b="0" i="1" lang="fr-BE" sz="1600" u="none" cap="none" strike="noStrike">
                <a:solidFill>
                  <a:schemeClr val="dk1"/>
                </a:solidFill>
                <a:latin typeface="Calibri"/>
                <a:ea typeface="Calibri"/>
                <a:cs typeface="Calibri"/>
                <a:sym typeface="Calibri"/>
              </a:rPr>
              <a:t>table</a:t>
            </a:r>
            <a:r>
              <a:rPr b="1" i="0" lang="fr-BE" sz="1600" u="none" cap="none" strike="noStrike">
                <a:solidFill>
                  <a:schemeClr val="dk1"/>
                </a:solidFill>
                <a:latin typeface="Calibri"/>
                <a:ea typeface="Calibri"/>
                <a:cs typeface="Calibri"/>
                <a:sym typeface="Calibri"/>
              </a:rPr>
              <a:t> DEFAULT VALUES</a:t>
            </a:r>
            <a:r>
              <a:rPr b="0" i="0" lang="fr-BE" sz="1600" u="none" cap="none" strike="noStrike">
                <a:solidFill>
                  <a:schemeClr val="dk1"/>
                </a:solidFill>
                <a:latin typeface="Calibri"/>
                <a:ea typeface="Calibri"/>
                <a:cs typeface="Calibri"/>
                <a:sym typeface="Calibri"/>
              </a:rPr>
              <a:t>   peut être utilisée si toutes les colonnes de la table peuvent prendre une valeur par défaut</a:t>
            </a:r>
            <a:endParaRPr b="0" i="0" sz="1600" u="none" cap="none" strike="noStrike">
              <a:solidFill>
                <a:schemeClr val="dk1"/>
              </a:solidFill>
              <a:latin typeface="Calibri"/>
              <a:ea typeface="Calibri"/>
              <a:cs typeface="Calibri"/>
              <a:sym typeface="Calibri"/>
            </a:endParaRPr>
          </a:p>
        </p:txBody>
      </p:sp>
      <p:sp>
        <p:nvSpPr>
          <p:cNvPr id="2783" name="Google Shape;2783;p186"/>
          <p:cNvSpPr/>
          <p:nvPr/>
        </p:nvSpPr>
        <p:spPr>
          <a:xfrm>
            <a:off x="467544" y="1556792"/>
            <a:ext cx="8172000" cy="864096"/>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84" name="Google Shape;2784;p186"/>
          <p:cNvSpPr/>
          <p:nvPr/>
        </p:nvSpPr>
        <p:spPr>
          <a:xfrm>
            <a:off x="3275856" y="5063522"/>
            <a:ext cx="2666980" cy="669734"/>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85" name="Google Shape;2785;p186"/>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4 : DML</a:t>
            </a:r>
            <a:endParaRPr b="0" i="0" sz="1200" u="none" cap="none" strike="noStrike">
              <a:solidFill>
                <a:srgbClr val="888888"/>
              </a:solidFill>
              <a:latin typeface="Calibri"/>
              <a:ea typeface="Calibri"/>
              <a:cs typeface="Calibri"/>
              <a:sym typeface="Calibri"/>
            </a:endParaRPr>
          </a:p>
        </p:txBody>
      </p:sp>
      <p:sp>
        <p:nvSpPr>
          <p:cNvPr id="2786" name="Google Shape;2786;p186"/>
          <p:cNvSpPr/>
          <p:nvPr/>
        </p:nvSpPr>
        <p:spPr>
          <a:xfrm>
            <a:off x="981074" y="1705670"/>
            <a:ext cx="547687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INSERT INTO </a:t>
            </a:r>
            <a:r>
              <a:rPr b="0" i="0" lang="fr-BE" sz="1400" u="none" cap="none" strike="noStrike">
                <a:solidFill>
                  <a:srgbClr val="000000"/>
                </a:solidFill>
                <a:latin typeface="Consolas"/>
                <a:ea typeface="Consolas"/>
                <a:cs typeface="Consolas"/>
                <a:sym typeface="Consolas"/>
              </a:rPr>
              <a:t>section </a:t>
            </a:r>
            <a:r>
              <a:rPr b="0" i="0" lang="fr-BE" sz="1400" u="none" cap="none" strike="noStrike">
                <a:solidFill>
                  <a:srgbClr val="CC0099"/>
                </a:solidFill>
                <a:latin typeface="Consolas"/>
                <a:ea typeface="Consolas"/>
                <a:cs typeface="Consolas"/>
                <a:sym typeface="Consolas"/>
              </a:rPr>
              <a:t>VALUES </a:t>
            </a:r>
            <a:r>
              <a:rPr b="0" i="0" lang="fr-BE" sz="1400" u="none" cap="none" strike="noStrike">
                <a:solidFill>
                  <a:schemeClr val="dk1"/>
                </a:solidFill>
                <a:latin typeface="Consolas"/>
                <a:ea typeface="Consolas"/>
                <a:cs typeface="Consolas"/>
                <a:sym typeface="Consolas"/>
              </a:rPr>
              <a:t>(</a:t>
            </a:r>
            <a:r>
              <a:rPr b="0" i="0" lang="fr-BE" sz="1400" u="none" cap="none" strike="noStrike">
                <a:solidFill>
                  <a:srgbClr val="00B050"/>
                </a:solidFill>
                <a:latin typeface="Consolas"/>
                <a:ea typeface="Consolas"/>
                <a:cs typeface="Consolas"/>
                <a:sym typeface="Consolas"/>
              </a:rPr>
              <a:t>1920</a:t>
            </a:r>
            <a:r>
              <a:rPr b="0" i="0" lang="fr-BE" sz="1400" u="none" cap="none" strike="noStrike">
                <a:solidFill>
                  <a:schemeClr val="dk1"/>
                </a:solidFill>
                <a:latin typeface="Consolas"/>
                <a:ea typeface="Consolas"/>
                <a:cs typeface="Consolas"/>
                <a:sym typeface="Consolas"/>
              </a:rPr>
              <a:t>, DEFAULT, DEFAULT)</a:t>
            </a:r>
            <a:endParaRPr/>
          </a:p>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INSERT</a:t>
            </a:r>
            <a:r>
              <a:rPr b="0" i="0" lang="fr-BE" sz="1400" u="none" cap="none" strike="noStrike">
                <a:solidFill>
                  <a:schemeClr val="dk1"/>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INTO</a:t>
            </a:r>
            <a:r>
              <a:rPr b="0" i="0" lang="fr-BE" sz="1400" u="none" cap="none" strike="noStrike">
                <a:solidFill>
                  <a:schemeClr val="dk1"/>
                </a:solidFill>
                <a:latin typeface="Consolas"/>
                <a:ea typeface="Consolas"/>
                <a:cs typeface="Consolas"/>
                <a:sym typeface="Consolas"/>
              </a:rPr>
              <a:t> section </a:t>
            </a:r>
            <a:r>
              <a:rPr b="0" i="0" lang="fr-BE" sz="1400" u="none" cap="none" strike="noStrike">
                <a:solidFill>
                  <a:srgbClr val="CC0099"/>
                </a:solidFill>
                <a:latin typeface="Consolas"/>
                <a:ea typeface="Consolas"/>
                <a:cs typeface="Consolas"/>
                <a:sym typeface="Consolas"/>
              </a:rPr>
              <a:t>VALUES</a:t>
            </a:r>
            <a:r>
              <a:rPr b="0" i="0" lang="fr-BE" sz="1400" u="none" cap="none" strike="noStrike">
                <a:solidFill>
                  <a:schemeClr val="dk1"/>
                </a:solidFill>
                <a:latin typeface="Consolas"/>
                <a:ea typeface="Consolas"/>
                <a:cs typeface="Consolas"/>
                <a:sym typeface="Consolas"/>
              </a:rPr>
              <a:t> (</a:t>
            </a:r>
            <a:r>
              <a:rPr b="0" i="0" lang="fr-BE" sz="1400" u="none" cap="none" strike="noStrike">
                <a:solidFill>
                  <a:srgbClr val="00B050"/>
                </a:solidFill>
                <a:latin typeface="Consolas"/>
                <a:ea typeface="Consolas"/>
                <a:cs typeface="Consolas"/>
                <a:sym typeface="Consolas"/>
              </a:rPr>
              <a:t>2020</a:t>
            </a:r>
            <a:r>
              <a:rPr b="0" i="0" lang="fr-BE" sz="1400" u="none" cap="none" strike="noStrike">
                <a:solidFill>
                  <a:schemeClr val="dk1"/>
                </a:solidFill>
                <a:latin typeface="Consolas"/>
                <a:ea typeface="Consolas"/>
                <a:cs typeface="Consolas"/>
                <a:sym typeface="Consolas"/>
              </a:rPr>
              <a:t>, DEFAULT, NULL)</a:t>
            </a:r>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0" name="Shape 2790"/>
        <p:cNvGrpSpPr/>
        <p:nvPr/>
      </p:nvGrpSpPr>
      <p:grpSpPr>
        <a:xfrm>
          <a:off x="0" y="0"/>
          <a:ext cx="0" cy="0"/>
          <a:chOff x="0" y="0"/>
          <a:chExt cx="0" cy="0"/>
        </a:xfrm>
      </p:grpSpPr>
      <p:pic>
        <p:nvPicPr>
          <p:cNvPr id="2791" name="Google Shape;2791;p187"/>
          <p:cNvPicPr preferRelativeResize="0"/>
          <p:nvPr/>
        </p:nvPicPr>
        <p:blipFill rotWithShape="1">
          <a:blip r:embed="rId3">
            <a:alphaModFix/>
          </a:blip>
          <a:srcRect b="0" l="0" r="0" t="0"/>
          <a:stretch/>
        </p:blipFill>
        <p:spPr>
          <a:xfrm>
            <a:off x="3275856" y="5301208"/>
            <a:ext cx="2662379" cy="474800"/>
          </a:xfrm>
          <a:prstGeom prst="rect">
            <a:avLst/>
          </a:prstGeom>
          <a:noFill/>
          <a:ln>
            <a:noFill/>
          </a:ln>
        </p:spPr>
      </p:pic>
      <p:sp>
        <p:nvSpPr>
          <p:cNvPr id="2792" name="Google Shape;2792;p1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Insertion de données : </a:t>
            </a:r>
            <a:r>
              <a:rPr b="1" i="0" lang="fr-BE" sz="4000" u="none" cap="none" strike="noStrike">
                <a:solidFill>
                  <a:schemeClr val="dk1"/>
                </a:solidFill>
                <a:latin typeface="Calibri"/>
                <a:ea typeface="Calibri"/>
                <a:cs typeface="Calibri"/>
                <a:sym typeface="Calibri"/>
              </a:rPr>
              <a:t>SELECT</a:t>
            </a:r>
            <a:endParaRPr b="1" i="0" sz="4000" u="none" cap="none" strike="noStrike">
              <a:solidFill>
                <a:schemeClr val="dk1"/>
              </a:solidFill>
              <a:latin typeface="Calibri"/>
              <a:ea typeface="Calibri"/>
              <a:cs typeface="Calibri"/>
              <a:sym typeface="Calibri"/>
            </a:endParaRPr>
          </a:p>
        </p:txBody>
      </p:sp>
      <p:sp>
        <p:nvSpPr>
          <p:cNvPr id="2793" name="Google Shape;2793;p18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794" name="Google Shape;2794;p18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795" name="Google Shape;2795;p187"/>
          <p:cNvSpPr txBox="1"/>
          <p:nvPr/>
        </p:nvSpPr>
        <p:spPr>
          <a:xfrm>
            <a:off x="467544" y="3573016"/>
            <a:ext cx="8229600" cy="114799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Le résultat d’un ordre </a:t>
            </a:r>
            <a:r>
              <a:rPr b="1" i="1" lang="fr-BE" sz="1600" u="none" cap="none" strike="noStrike">
                <a:solidFill>
                  <a:schemeClr val="dk1"/>
                </a:solidFill>
                <a:latin typeface="Calibri"/>
                <a:ea typeface="Calibri"/>
                <a:cs typeface="Calibri"/>
                <a:sym typeface="Calibri"/>
              </a:rPr>
              <a:t>« SELECT » </a:t>
            </a:r>
            <a:r>
              <a:rPr b="0" i="0" lang="fr-BE" sz="1600" u="none" cap="none" strike="noStrike">
                <a:solidFill>
                  <a:schemeClr val="dk1"/>
                </a:solidFill>
                <a:latin typeface="Calibri"/>
                <a:ea typeface="Calibri"/>
                <a:cs typeface="Calibri"/>
                <a:sym typeface="Calibri"/>
              </a:rPr>
              <a:t>peut être utilisé comme valeur pour l’une des colonnes si cet ordre renvoie bien </a:t>
            </a:r>
            <a:r>
              <a:rPr b="1" i="1" lang="fr-BE" sz="1600" u="none" cap="none" strike="noStrike">
                <a:solidFill>
                  <a:schemeClr val="dk1"/>
                </a:solidFill>
                <a:latin typeface="Calibri"/>
                <a:ea typeface="Calibri"/>
                <a:cs typeface="Calibri"/>
                <a:sym typeface="Calibri"/>
              </a:rPr>
              <a:t>une seule valeur</a:t>
            </a:r>
            <a:r>
              <a:rPr b="0" i="0" lang="fr-BE" sz="1600" u="none" cap="none" strike="noStrike">
                <a:solidFill>
                  <a:schemeClr val="dk1"/>
                </a:solidFill>
                <a:latin typeface="Calibri"/>
                <a:ea typeface="Calibri"/>
                <a:cs typeface="Calibri"/>
                <a:sym typeface="Calibri"/>
              </a:rPr>
              <a:t>, du même type que la colonne correspondante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0"/>
              </a:spcBef>
              <a:spcAft>
                <a:spcPts val="0"/>
              </a:spcAft>
              <a:buClr>
                <a:schemeClr val="dk1"/>
              </a:buClr>
              <a:buSzPts val="1600"/>
              <a:buFont typeface="Arial"/>
              <a:buNone/>
            </a:pPr>
            <a:r>
              <a:rPr b="1" i="0" lang="fr-BE" sz="1600" u="sng" cap="none" strike="noStrike">
                <a:solidFill>
                  <a:schemeClr val="dk1"/>
                </a:solidFill>
                <a:latin typeface="Calibri"/>
                <a:ea typeface="Calibri"/>
                <a:cs typeface="Calibri"/>
                <a:sym typeface="Calibri"/>
              </a:rPr>
              <a:t>Rappel :</a:t>
            </a:r>
            <a:r>
              <a:rPr b="0" i="0" lang="fr-BE" sz="1600" u="none" cap="none" strike="noStrike">
                <a:solidFill>
                  <a:schemeClr val="dk1"/>
                </a:solidFill>
                <a:latin typeface="Calibri"/>
                <a:ea typeface="Calibri"/>
                <a:cs typeface="Calibri"/>
                <a:sym typeface="Calibri"/>
              </a:rPr>
              <a:t> un ordre </a:t>
            </a:r>
            <a:r>
              <a:rPr b="1" i="1" lang="fr-BE" sz="1600" u="none" cap="none" strike="noStrike">
                <a:solidFill>
                  <a:schemeClr val="dk1"/>
                </a:solidFill>
                <a:latin typeface="Calibri"/>
                <a:ea typeface="Calibri"/>
                <a:cs typeface="Calibri"/>
                <a:sym typeface="Calibri"/>
              </a:rPr>
              <a:t>« SELECT » </a:t>
            </a:r>
            <a:r>
              <a:rPr b="0" i="0" lang="fr-BE" sz="1600" u="none" cap="none" strike="noStrike">
                <a:solidFill>
                  <a:schemeClr val="dk1"/>
                </a:solidFill>
                <a:latin typeface="Calibri"/>
                <a:ea typeface="Calibri"/>
                <a:cs typeface="Calibri"/>
                <a:sym typeface="Calibri"/>
              </a:rPr>
              <a:t>utilisé comme sous-requête est </a:t>
            </a:r>
            <a:r>
              <a:rPr b="1" i="1" lang="fr-BE" sz="1600" u="sng" cap="none" strike="noStrike">
                <a:solidFill>
                  <a:schemeClr val="dk1"/>
                </a:solidFill>
                <a:latin typeface="Calibri"/>
                <a:ea typeface="Calibri"/>
                <a:cs typeface="Calibri"/>
                <a:sym typeface="Calibri"/>
              </a:rPr>
              <a:t>toujours</a:t>
            </a:r>
            <a:r>
              <a:rPr b="0" i="0" lang="fr-BE" sz="1600" u="none" cap="none" strike="noStrike">
                <a:solidFill>
                  <a:schemeClr val="dk1"/>
                </a:solidFill>
                <a:latin typeface="Calibri"/>
                <a:ea typeface="Calibri"/>
                <a:cs typeface="Calibri"/>
                <a:sym typeface="Calibri"/>
              </a:rPr>
              <a:t> placé entre parenthèses</a:t>
            </a:r>
            <a:endParaRPr b="0" i="0" sz="1600" u="none" cap="none" strike="noStrike">
              <a:solidFill>
                <a:schemeClr val="dk1"/>
              </a:solidFill>
              <a:latin typeface="Calibri"/>
              <a:ea typeface="Calibri"/>
              <a:cs typeface="Calibri"/>
              <a:sym typeface="Calibri"/>
            </a:endParaRPr>
          </a:p>
        </p:txBody>
      </p:sp>
      <p:sp>
        <p:nvSpPr>
          <p:cNvPr id="2796" name="Google Shape;2796;p187"/>
          <p:cNvSpPr/>
          <p:nvPr/>
        </p:nvSpPr>
        <p:spPr>
          <a:xfrm>
            <a:off x="467544" y="1556792"/>
            <a:ext cx="8172000" cy="1656184"/>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97" name="Google Shape;2797;p187"/>
          <p:cNvSpPr/>
          <p:nvPr/>
        </p:nvSpPr>
        <p:spPr>
          <a:xfrm>
            <a:off x="3275856" y="5301208"/>
            <a:ext cx="2666980" cy="474942"/>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98" name="Google Shape;2798;p187"/>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4 : DML</a:t>
            </a:r>
            <a:endParaRPr b="0" i="0" sz="1200" u="none" cap="none" strike="noStrike">
              <a:solidFill>
                <a:srgbClr val="888888"/>
              </a:solidFill>
              <a:latin typeface="Calibri"/>
              <a:ea typeface="Calibri"/>
              <a:cs typeface="Calibri"/>
              <a:sym typeface="Calibri"/>
            </a:endParaRPr>
          </a:p>
        </p:txBody>
      </p:sp>
      <p:sp>
        <p:nvSpPr>
          <p:cNvPr id="2799" name="Google Shape;2799;p187"/>
          <p:cNvSpPr/>
          <p:nvPr/>
        </p:nvSpPr>
        <p:spPr>
          <a:xfrm>
            <a:off x="838199" y="1821658"/>
            <a:ext cx="6657975"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INSERT INTO </a:t>
            </a:r>
            <a:r>
              <a:rPr b="0" i="0" lang="fr-BE" sz="1400" u="none" cap="none" strike="noStrike">
                <a:solidFill>
                  <a:srgbClr val="000000"/>
                </a:solidFill>
                <a:latin typeface="Consolas"/>
                <a:ea typeface="Consolas"/>
                <a:cs typeface="Consolas"/>
                <a:sym typeface="Consolas"/>
              </a:rPr>
              <a:t>section (section_id, section_name, delegate_id) </a:t>
            </a:r>
            <a:r>
              <a:rPr b="0" i="0" lang="fr-BE" sz="1400" u="none" cap="none" strike="noStrike">
                <a:solidFill>
                  <a:srgbClr val="CC0099"/>
                </a:solidFill>
                <a:latin typeface="Consolas"/>
                <a:ea typeface="Consolas"/>
                <a:cs typeface="Consolas"/>
                <a:sym typeface="Consolas"/>
              </a:rPr>
              <a:t>VALUES</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00B050"/>
                </a:solidFill>
                <a:latin typeface="Consolas"/>
                <a:ea typeface="Consolas"/>
                <a:cs typeface="Consolas"/>
                <a:sym typeface="Consolas"/>
              </a:rPr>
              <a:t>2021</a:t>
            </a:r>
            <a:r>
              <a:rPr b="0" i="0" lang="fr-BE" sz="1400" u="none" cap="none" strike="noStrike">
                <a:solidFill>
                  <a:srgbClr val="000000"/>
                </a:solidFill>
                <a:latin typeface="Consolas"/>
                <a:ea typeface="Consolas"/>
                <a:cs typeface="Consolas"/>
                <a:sym typeface="Consolas"/>
              </a:rPr>
              <a:t>, DEFAULT, (</a:t>
            </a:r>
            <a:endParaRPr/>
          </a:p>
          <a:p>
            <a:pPr indent="0" lvl="0" marL="0" marR="0" rtl="0" algn="l">
              <a:lnSpc>
                <a:spcPct val="100000"/>
              </a:lnSpc>
              <a:spcBef>
                <a:spcPts val="0"/>
              </a:spcBef>
              <a:spcAft>
                <a:spcPts val="0"/>
              </a:spcAft>
              <a:buNone/>
            </a:pP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SELECT</a:t>
            </a:r>
            <a:r>
              <a:rPr b="0" i="0" lang="fr-BE" sz="1400" u="none" cap="none" strike="noStrike">
                <a:solidFill>
                  <a:srgbClr val="000000"/>
                </a:solidFill>
                <a:latin typeface="Consolas"/>
                <a:ea typeface="Consolas"/>
                <a:cs typeface="Consolas"/>
                <a:sym typeface="Consolas"/>
              </a:rPr>
              <a:t> student_id </a:t>
            </a:r>
            <a:r>
              <a:rPr b="0" i="0" lang="fr-BE" sz="1400" u="none" cap="none" strike="noStrike">
                <a:solidFill>
                  <a:srgbClr val="CC0099"/>
                </a:solidFill>
                <a:latin typeface="Consolas"/>
                <a:ea typeface="Consolas"/>
                <a:cs typeface="Consolas"/>
                <a:sym typeface="Consolas"/>
              </a:rPr>
              <a:t>FROM</a:t>
            </a:r>
            <a:r>
              <a:rPr b="0" i="0" lang="fr-BE" sz="1400" u="none" cap="none" strike="noStrike">
                <a:solidFill>
                  <a:srgbClr val="000000"/>
                </a:solidFill>
                <a:latin typeface="Consolas"/>
                <a:ea typeface="Consolas"/>
                <a:cs typeface="Consolas"/>
                <a:sym typeface="Consolas"/>
              </a:rPr>
              <a:t> student</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WHERE</a:t>
            </a:r>
            <a:r>
              <a:rPr b="0" i="0" lang="fr-BE" sz="1400" u="none" cap="none" strike="noStrike">
                <a:solidFill>
                  <a:srgbClr val="000000"/>
                </a:solidFill>
                <a:latin typeface="Consolas"/>
                <a:ea typeface="Consolas"/>
                <a:cs typeface="Consolas"/>
                <a:sym typeface="Consolas"/>
              </a:rPr>
              <a:t> last_name </a:t>
            </a:r>
            <a:r>
              <a:rPr b="0" i="0" lang="fr-BE" sz="1400" u="none" cap="none" strike="noStrike">
                <a:solidFill>
                  <a:srgbClr val="CC0099"/>
                </a:solidFill>
                <a:latin typeface="Consolas"/>
                <a:ea typeface="Consolas"/>
                <a:cs typeface="Consolas"/>
                <a:sym typeface="Consolas"/>
              </a:rPr>
              <a:t>LIKE</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FF0000"/>
                </a:solidFill>
                <a:latin typeface="Consolas"/>
                <a:ea typeface="Consolas"/>
                <a:cs typeface="Consolas"/>
                <a:sym typeface="Consolas"/>
              </a:rPr>
              <a:t>'Willis'</a:t>
            </a:r>
            <a:endParaRPr/>
          </a:p>
          <a:p>
            <a:pPr indent="0" lvl="0" marL="0" marR="0" rtl="0" algn="l">
              <a:lnSpc>
                <a:spcPct val="100000"/>
              </a:lnSpc>
              <a:spcBef>
                <a:spcPts val="0"/>
              </a:spcBef>
              <a:spcAft>
                <a:spcPts val="0"/>
              </a:spcAft>
              <a:buNone/>
            </a:pPr>
            <a:r>
              <a:rPr b="0" i="0" lang="fr-BE" sz="14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3" name="Shape 2803"/>
        <p:cNvGrpSpPr/>
        <p:nvPr/>
      </p:nvGrpSpPr>
      <p:grpSpPr>
        <a:xfrm>
          <a:off x="0" y="0"/>
          <a:ext cx="0" cy="0"/>
          <a:chOff x="0" y="0"/>
          <a:chExt cx="0" cy="0"/>
        </a:xfrm>
      </p:grpSpPr>
      <p:pic>
        <p:nvPicPr>
          <p:cNvPr id="2804" name="Google Shape;2804;p188"/>
          <p:cNvPicPr preferRelativeResize="0"/>
          <p:nvPr/>
        </p:nvPicPr>
        <p:blipFill rotWithShape="1">
          <a:blip r:embed="rId3">
            <a:alphaModFix/>
          </a:blip>
          <a:srcRect b="0" l="0" r="0" t="0"/>
          <a:stretch/>
        </p:blipFill>
        <p:spPr>
          <a:xfrm>
            <a:off x="3528045" y="5085185"/>
            <a:ext cx="2123615" cy="885604"/>
          </a:xfrm>
          <a:prstGeom prst="rect">
            <a:avLst/>
          </a:prstGeom>
          <a:noFill/>
          <a:ln>
            <a:noFill/>
          </a:ln>
        </p:spPr>
      </p:pic>
      <p:sp>
        <p:nvSpPr>
          <p:cNvPr id="2805" name="Google Shape;2805;p1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Insertion de données : SELECT</a:t>
            </a:r>
            <a:endParaRPr b="0" i="0" sz="4000" u="none" cap="none" strike="noStrike">
              <a:solidFill>
                <a:schemeClr val="dk1"/>
              </a:solidFill>
              <a:latin typeface="Calibri"/>
              <a:ea typeface="Calibri"/>
              <a:cs typeface="Calibri"/>
              <a:sym typeface="Calibri"/>
            </a:endParaRPr>
          </a:p>
        </p:txBody>
      </p:sp>
      <p:sp>
        <p:nvSpPr>
          <p:cNvPr id="2806" name="Google Shape;2806;p18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807" name="Google Shape;2807;p18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808" name="Google Shape;2808;p188"/>
          <p:cNvSpPr txBox="1"/>
          <p:nvPr/>
        </p:nvSpPr>
        <p:spPr>
          <a:xfrm>
            <a:off x="467544" y="2852936"/>
            <a:ext cx="8229600" cy="190132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L’ordre </a:t>
            </a:r>
            <a:r>
              <a:rPr b="1" i="1" lang="fr-BE" sz="1600" u="none" cap="none" strike="noStrike">
                <a:solidFill>
                  <a:schemeClr val="dk1"/>
                </a:solidFill>
                <a:latin typeface="Calibri"/>
                <a:ea typeface="Calibri"/>
                <a:cs typeface="Calibri"/>
                <a:sym typeface="Calibri"/>
              </a:rPr>
              <a:t>« SELECT » </a:t>
            </a:r>
            <a:r>
              <a:rPr b="0" i="0" lang="fr-BE" sz="1600" u="none" cap="none" strike="noStrike">
                <a:solidFill>
                  <a:schemeClr val="dk1"/>
                </a:solidFill>
                <a:latin typeface="Calibri"/>
                <a:ea typeface="Calibri"/>
                <a:cs typeface="Calibri"/>
                <a:sym typeface="Calibri"/>
              </a:rPr>
              <a:t>permet également d’</a:t>
            </a:r>
            <a:r>
              <a:rPr b="1" i="1" lang="fr-BE" sz="1600" u="none" cap="none" strike="noStrike">
                <a:solidFill>
                  <a:schemeClr val="dk1"/>
                </a:solidFill>
                <a:latin typeface="Calibri"/>
                <a:ea typeface="Calibri"/>
                <a:cs typeface="Calibri"/>
                <a:sym typeface="Calibri"/>
              </a:rPr>
              <a:t>insérer plusieurs lignes </a:t>
            </a:r>
            <a:r>
              <a:rPr b="0" i="0" lang="fr-BE" sz="1600" u="none" cap="none" strike="noStrike">
                <a:solidFill>
                  <a:schemeClr val="dk1"/>
                </a:solidFill>
                <a:latin typeface="Calibri"/>
                <a:ea typeface="Calibri"/>
                <a:cs typeface="Calibri"/>
                <a:sym typeface="Calibri"/>
              </a:rPr>
              <a:t>en une seule fois dans une table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200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Dans ce cas, le mot-clé </a:t>
            </a:r>
            <a:r>
              <a:rPr b="1" i="1" lang="fr-BE" sz="1600" u="none" cap="none" strike="noStrike">
                <a:solidFill>
                  <a:schemeClr val="dk1"/>
                </a:solidFill>
                <a:latin typeface="Calibri"/>
                <a:ea typeface="Calibri"/>
                <a:cs typeface="Calibri"/>
                <a:sym typeface="Calibri"/>
              </a:rPr>
              <a:t>« VALUES » doit être omis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200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La requête doit bien entendu </a:t>
            </a:r>
            <a:r>
              <a:rPr b="1" i="1" lang="fr-BE" sz="1600" u="none" cap="none" strike="noStrike">
                <a:solidFill>
                  <a:schemeClr val="dk1"/>
                </a:solidFill>
                <a:latin typeface="Calibri"/>
                <a:ea typeface="Calibri"/>
                <a:cs typeface="Calibri"/>
                <a:sym typeface="Calibri"/>
              </a:rPr>
              <a:t>renvoyer le même nombre de colonnes </a:t>
            </a:r>
            <a:r>
              <a:rPr b="0" i="0" lang="fr-BE" sz="1600" u="none" cap="none" strike="noStrike">
                <a:solidFill>
                  <a:schemeClr val="dk1"/>
                </a:solidFill>
                <a:latin typeface="Calibri"/>
                <a:ea typeface="Calibri"/>
                <a:cs typeface="Calibri"/>
                <a:sym typeface="Calibri"/>
              </a:rPr>
              <a:t>que les colonnes à fournir</a:t>
            </a:r>
            <a:endParaRPr b="0" i="0" sz="1600" u="none" cap="none" strike="noStrike">
              <a:solidFill>
                <a:schemeClr val="dk1"/>
              </a:solidFill>
              <a:latin typeface="Calibri"/>
              <a:ea typeface="Calibri"/>
              <a:cs typeface="Calibri"/>
              <a:sym typeface="Calibri"/>
            </a:endParaRPr>
          </a:p>
        </p:txBody>
      </p:sp>
      <p:sp>
        <p:nvSpPr>
          <p:cNvPr id="2809" name="Google Shape;2809;p188"/>
          <p:cNvSpPr/>
          <p:nvPr/>
        </p:nvSpPr>
        <p:spPr>
          <a:xfrm>
            <a:off x="467544" y="1556792"/>
            <a:ext cx="8172000" cy="1008112"/>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10" name="Google Shape;2810;p188"/>
          <p:cNvSpPr/>
          <p:nvPr/>
        </p:nvSpPr>
        <p:spPr>
          <a:xfrm>
            <a:off x="3528045" y="5085184"/>
            <a:ext cx="2124075" cy="885825"/>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11" name="Google Shape;2811;p188"/>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4 : DML</a:t>
            </a:r>
            <a:endParaRPr b="0" i="0" sz="1200" u="none" cap="none" strike="noStrike">
              <a:solidFill>
                <a:srgbClr val="888888"/>
              </a:solidFill>
              <a:latin typeface="Calibri"/>
              <a:ea typeface="Calibri"/>
              <a:cs typeface="Calibri"/>
              <a:sym typeface="Calibri"/>
            </a:endParaRPr>
          </a:p>
        </p:txBody>
      </p:sp>
      <p:sp>
        <p:nvSpPr>
          <p:cNvPr id="2812" name="Google Shape;2812;p188"/>
          <p:cNvSpPr/>
          <p:nvPr/>
        </p:nvSpPr>
        <p:spPr>
          <a:xfrm>
            <a:off x="628650" y="1671630"/>
            <a:ext cx="7334249"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INSERT INTO </a:t>
            </a:r>
            <a:r>
              <a:rPr b="0" i="0" lang="fr-BE" sz="1400" u="none" cap="none" strike="noStrike">
                <a:solidFill>
                  <a:srgbClr val="000000"/>
                </a:solidFill>
                <a:latin typeface="Consolas"/>
                <a:ea typeface="Consolas"/>
                <a:cs typeface="Consolas"/>
                <a:sym typeface="Consolas"/>
              </a:rPr>
              <a:t>section_archives (section_id, delegate_id) </a:t>
            </a:r>
            <a:r>
              <a:rPr b="0" i="0" lang="fr-BE" sz="1400" u="none" cap="none" strike="noStrike">
                <a:solidFill>
                  <a:srgbClr val="CC0099"/>
                </a:solidFill>
                <a:latin typeface="Consolas"/>
                <a:ea typeface="Consolas"/>
                <a:cs typeface="Consolas"/>
                <a:sym typeface="Consolas"/>
              </a:rPr>
              <a:t>VALUES</a:t>
            </a:r>
            <a:endParaRPr/>
          </a:p>
          <a:p>
            <a:pPr indent="0" lvl="0" marL="0" marR="0" rtl="0" algn="l">
              <a:lnSpc>
                <a:spcPct val="100000"/>
              </a:lnSpc>
              <a:spcBef>
                <a:spcPts val="0"/>
              </a:spcBef>
              <a:spcAft>
                <a:spcPts val="0"/>
              </a:spcAft>
              <a:buNone/>
            </a:pPr>
            <a:r>
              <a:rPr b="0" i="0" lang="fr-BE" sz="1400" u="none" cap="none" strike="noStrike">
                <a:solidFill>
                  <a:srgbClr val="CC0099"/>
                </a:solidFill>
                <a:latin typeface="Consolas"/>
                <a:ea typeface="Consolas"/>
                <a:cs typeface="Consolas"/>
                <a:sym typeface="Consolas"/>
              </a:rPr>
              <a:t>SELECT DISTINCT</a:t>
            </a:r>
            <a:r>
              <a:rPr b="0" i="0" lang="fr-BE" sz="1400" u="none" cap="none" strike="noStrike">
                <a:solidFill>
                  <a:srgbClr val="000000"/>
                </a:solidFill>
                <a:latin typeface="Consolas"/>
                <a:ea typeface="Consolas"/>
                <a:cs typeface="Consolas"/>
                <a:sym typeface="Consolas"/>
              </a:rPr>
              <a:t> s.</a:t>
            </a:r>
            <a:r>
              <a:rPr b="0" i="0" lang="fr-BE" sz="1400" u="none" cap="none" strike="noStrike">
                <a:solidFill>
                  <a:srgbClr val="0070C0"/>
                </a:solidFill>
                <a:latin typeface="Consolas"/>
                <a:ea typeface="Consolas"/>
                <a:cs typeface="Consolas"/>
                <a:sym typeface="Consolas"/>
              </a:rPr>
              <a:t>section_id </a:t>
            </a:r>
            <a:r>
              <a:rPr b="0" i="0" lang="fr-BE" sz="1400" u="none" cap="none" strike="noStrike">
                <a:solidFill>
                  <a:srgbClr val="000000"/>
                </a:solidFill>
                <a:latin typeface="Consolas"/>
                <a:ea typeface="Consolas"/>
                <a:cs typeface="Consolas"/>
                <a:sym typeface="Consolas"/>
              </a:rPr>
              <a:t>, s.</a:t>
            </a:r>
            <a:r>
              <a:rPr b="0" i="0" lang="fr-BE" sz="1400" u="none" cap="none" strike="noStrike">
                <a:solidFill>
                  <a:srgbClr val="0070C0"/>
                </a:solidFill>
                <a:latin typeface="Consolas"/>
                <a:ea typeface="Consolas"/>
                <a:cs typeface="Consolas"/>
                <a:sym typeface="Consolas"/>
              </a:rPr>
              <a:t>delegate_id </a:t>
            </a:r>
            <a:r>
              <a:rPr b="0" i="0" lang="fr-BE" sz="1400" u="none" cap="none" strike="noStrike">
                <a:solidFill>
                  <a:srgbClr val="CC0099"/>
                </a:solidFill>
                <a:latin typeface="Consolas"/>
                <a:ea typeface="Consolas"/>
                <a:cs typeface="Consolas"/>
                <a:sym typeface="Consolas"/>
              </a:rPr>
              <a:t>FROM</a:t>
            </a:r>
            <a:r>
              <a:rPr b="0" i="0" lang="fr-BE" sz="1400" u="none" cap="none" strike="noStrike">
                <a:solidFill>
                  <a:srgbClr val="000000"/>
                </a:solidFill>
                <a:latin typeface="Consolas"/>
                <a:ea typeface="Consolas"/>
                <a:cs typeface="Consolas"/>
                <a:sym typeface="Consolas"/>
              </a:rPr>
              <a:t> section s</a:t>
            </a:r>
            <a:endParaRPr/>
          </a:p>
          <a:p>
            <a:pPr indent="0" lvl="0" marL="0" marR="0" rtl="0" algn="l">
              <a:lnSpc>
                <a:spcPct val="100000"/>
              </a:lnSpc>
              <a:spcBef>
                <a:spcPts val="0"/>
              </a:spcBef>
              <a:spcAft>
                <a:spcPts val="0"/>
              </a:spcAft>
              <a:buNone/>
            </a:pP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JOIN</a:t>
            </a:r>
            <a:r>
              <a:rPr b="0" i="0" lang="fr-BE" sz="1400" u="none" cap="none" strike="noStrike">
                <a:solidFill>
                  <a:srgbClr val="000000"/>
                </a:solidFill>
                <a:latin typeface="Consolas"/>
                <a:ea typeface="Consolas"/>
                <a:cs typeface="Consolas"/>
                <a:sym typeface="Consolas"/>
              </a:rPr>
              <a:t> professor p </a:t>
            </a:r>
            <a:r>
              <a:rPr b="0" i="0" lang="fr-BE" sz="1400" u="none" cap="none" strike="noStrike">
                <a:solidFill>
                  <a:srgbClr val="CC0099"/>
                </a:solidFill>
                <a:latin typeface="Consolas"/>
                <a:ea typeface="Consolas"/>
                <a:cs typeface="Consolas"/>
                <a:sym typeface="Consolas"/>
              </a:rPr>
              <a:t>ON</a:t>
            </a:r>
            <a:r>
              <a:rPr b="0" i="0" lang="fr-BE" sz="1400" u="none" cap="none" strike="noStrike">
                <a:solidFill>
                  <a:srgbClr val="000000"/>
                </a:solidFill>
                <a:latin typeface="Consolas"/>
                <a:ea typeface="Consolas"/>
                <a:cs typeface="Consolas"/>
                <a:sym typeface="Consolas"/>
              </a:rPr>
              <a:t> p.</a:t>
            </a:r>
            <a:r>
              <a:rPr b="0" i="0" lang="fr-BE" sz="1400" u="none" cap="none" strike="noStrike">
                <a:solidFill>
                  <a:srgbClr val="0070C0"/>
                </a:solidFill>
                <a:latin typeface="Consolas"/>
                <a:ea typeface="Consolas"/>
                <a:cs typeface="Consolas"/>
                <a:sym typeface="Consolas"/>
              </a:rPr>
              <a:t>section_id </a:t>
            </a:r>
            <a:r>
              <a:rPr b="0" i="0" lang="fr-BE" sz="1400" u="none" cap="none" strike="noStrike">
                <a:solidFill>
                  <a:srgbClr val="000000"/>
                </a:solidFill>
                <a:latin typeface="Consolas"/>
                <a:ea typeface="Consolas"/>
                <a:cs typeface="Consolas"/>
                <a:sym typeface="Consolas"/>
              </a:rPr>
              <a:t>= s.</a:t>
            </a:r>
            <a:r>
              <a:rPr b="0" i="0" lang="fr-BE" sz="1400" u="none" cap="none" strike="noStrike">
                <a:solidFill>
                  <a:srgbClr val="0070C0"/>
                </a:solidFill>
                <a:latin typeface="Consolas"/>
                <a:ea typeface="Consolas"/>
                <a:cs typeface="Consolas"/>
                <a:sym typeface="Consolas"/>
              </a:rPr>
              <a:t>section_id</a:t>
            </a:r>
            <a:endParaRPr b="0" i="0" sz="1400" u="none" cap="none" strike="noStrike">
              <a:solidFill>
                <a:srgbClr val="0070C0"/>
              </a:solidFill>
              <a:latin typeface="Consolas"/>
              <a:ea typeface="Consolas"/>
              <a:cs typeface="Consolas"/>
              <a:sym typeface="Consolas"/>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6" name="Shape 2816"/>
        <p:cNvGrpSpPr/>
        <p:nvPr/>
      </p:nvGrpSpPr>
      <p:grpSpPr>
        <a:xfrm>
          <a:off x="0" y="0"/>
          <a:ext cx="0" cy="0"/>
          <a:chOff x="0" y="0"/>
          <a:chExt cx="0" cy="0"/>
        </a:xfrm>
      </p:grpSpPr>
      <p:sp>
        <p:nvSpPr>
          <p:cNvPr id="2817" name="Google Shape;2817;p18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Mise à jour de données</a:t>
            </a:r>
            <a:endParaRPr b="1" i="0" sz="4000" u="none" cap="none" strike="noStrike">
              <a:solidFill>
                <a:schemeClr val="dk1"/>
              </a:solidFill>
              <a:latin typeface="Calibri"/>
              <a:ea typeface="Calibri"/>
              <a:cs typeface="Calibri"/>
              <a:sym typeface="Calibri"/>
            </a:endParaRPr>
          </a:p>
        </p:txBody>
      </p:sp>
      <p:sp>
        <p:nvSpPr>
          <p:cNvPr id="2818" name="Google Shape;2818;p18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819" name="Google Shape;2819;p18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820" name="Google Shape;2820;p189"/>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4 : DML</a:t>
            </a:r>
            <a:endParaRPr b="0" i="0" sz="1200" u="none" cap="none" strike="noStrike">
              <a:solidFill>
                <a:srgbClr val="888888"/>
              </a:solidFill>
              <a:latin typeface="Calibri"/>
              <a:ea typeface="Calibri"/>
              <a:cs typeface="Calibri"/>
              <a:sym typeface="Calibri"/>
            </a:endParaRPr>
          </a:p>
        </p:txBody>
      </p:sp>
      <p:sp>
        <p:nvSpPr>
          <p:cNvPr id="2821" name="Google Shape;2821;p189"/>
          <p:cNvSpPr txBox="1"/>
          <p:nvPr/>
        </p:nvSpPr>
        <p:spPr>
          <a:xfrm>
            <a:off x="467544" y="3068961"/>
            <a:ext cx="8229600" cy="223224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L’ordre </a:t>
            </a:r>
            <a:r>
              <a:rPr b="1" i="1" lang="fr-BE" sz="1600" u="none" cap="none" strike="noStrike">
                <a:solidFill>
                  <a:schemeClr val="dk1"/>
                </a:solidFill>
                <a:latin typeface="Calibri"/>
                <a:ea typeface="Calibri"/>
                <a:cs typeface="Calibri"/>
                <a:sym typeface="Calibri"/>
              </a:rPr>
              <a:t>« UPDATE » </a:t>
            </a:r>
            <a:r>
              <a:rPr b="0" i="0" lang="fr-BE" sz="1600" u="none" cap="none" strike="noStrike">
                <a:solidFill>
                  <a:schemeClr val="dk1"/>
                </a:solidFill>
                <a:latin typeface="Calibri"/>
                <a:ea typeface="Calibri"/>
                <a:cs typeface="Calibri"/>
                <a:sym typeface="Calibri"/>
              </a:rPr>
              <a:t>permet de mettre à jour des données existantes dans une table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250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La clause </a:t>
            </a:r>
            <a:r>
              <a:rPr b="1" i="1" lang="fr-BE" sz="1600" u="none" cap="none" strike="noStrike">
                <a:solidFill>
                  <a:schemeClr val="dk1"/>
                </a:solidFill>
                <a:latin typeface="Calibri"/>
                <a:ea typeface="Calibri"/>
                <a:cs typeface="Calibri"/>
                <a:sym typeface="Calibri"/>
              </a:rPr>
              <a:t>« WHERE »</a:t>
            </a:r>
            <a:r>
              <a:rPr b="0" i="0" lang="fr-BE" sz="1600" u="none" cap="none" strike="noStrike">
                <a:solidFill>
                  <a:schemeClr val="dk1"/>
                </a:solidFill>
                <a:latin typeface="Calibri"/>
                <a:ea typeface="Calibri"/>
                <a:cs typeface="Calibri"/>
                <a:sym typeface="Calibri"/>
              </a:rPr>
              <a:t> n’est pas obligatoire, mais elle permet de spécifier la ou les lignes auxquelles les mises à jour doivent avoir lieu</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250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Un ordre </a:t>
            </a:r>
            <a:r>
              <a:rPr b="1" i="1" lang="fr-BE" sz="1600" u="none" cap="none" strike="noStrike">
                <a:solidFill>
                  <a:schemeClr val="dk1"/>
                </a:solidFill>
                <a:latin typeface="Calibri"/>
                <a:ea typeface="Calibri"/>
                <a:cs typeface="Calibri"/>
                <a:sym typeface="Calibri"/>
              </a:rPr>
              <a:t>« SELECT » </a:t>
            </a:r>
            <a:r>
              <a:rPr b="0" i="0" lang="fr-BE" sz="1600" u="none" cap="none" strike="noStrike">
                <a:solidFill>
                  <a:schemeClr val="dk1"/>
                </a:solidFill>
                <a:latin typeface="Calibri"/>
                <a:ea typeface="Calibri"/>
                <a:cs typeface="Calibri"/>
                <a:sym typeface="Calibri"/>
              </a:rPr>
              <a:t>peut bien sûr être utilisé pour renvoyer la valeur à utiliser pour la mise à jour</a:t>
            </a:r>
            <a:endParaRPr b="0" i="0" sz="1400" u="none" cap="none" strike="noStrike">
              <a:solidFill>
                <a:srgbClr val="000000"/>
              </a:solidFill>
              <a:latin typeface="Arial"/>
              <a:ea typeface="Arial"/>
              <a:cs typeface="Arial"/>
              <a:sym typeface="Arial"/>
            </a:endParaRPr>
          </a:p>
        </p:txBody>
      </p:sp>
      <p:sp>
        <p:nvSpPr>
          <p:cNvPr id="2822" name="Google Shape;2822;p189"/>
          <p:cNvSpPr txBox="1"/>
          <p:nvPr/>
        </p:nvSpPr>
        <p:spPr>
          <a:xfrm>
            <a:off x="467544" y="1528916"/>
            <a:ext cx="8172000" cy="1107996"/>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823" name="Google Shape;2823;p189"/>
          <p:cNvSpPr txBox="1"/>
          <p:nvPr/>
        </p:nvSpPr>
        <p:spPr>
          <a:xfrm>
            <a:off x="888976" y="1613991"/>
            <a:ext cx="6124112"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UPDATE </a:t>
            </a:r>
            <a:r>
              <a:rPr b="0" i="1" lang="fr-BE" sz="1800" u="none" cap="none" strike="noStrike">
                <a:solidFill>
                  <a:schemeClr val="dk1"/>
                </a:solidFill>
                <a:latin typeface="Calibri"/>
                <a:ea typeface="Calibri"/>
                <a:cs typeface="Calibri"/>
                <a:sym typeface="Calibri"/>
              </a:rPr>
              <a:t>table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SET </a:t>
            </a:r>
            <a:r>
              <a:rPr b="0" i="1" lang="fr-BE" sz="1800" u="none" cap="none" strike="noStrike">
                <a:solidFill>
                  <a:schemeClr val="dk1"/>
                </a:solidFill>
                <a:latin typeface="Calibri"/>
                <a:ea typeface="Calibri"/>
                <a:cs typeface="Calibri"/>
                <a:sym typeface="Calibri"/>
              </a:rPr>
              <a:t>col1</a:t>
            </a:r>
            <a:r>
              <a:rPr b="1" i="1"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a:t>
            </a:r>
            <a:r>
              <a:rPr b="1" i="1"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nouvelle_valeur_col1</a:t>
            </a:r>
            <a:r>
              <a:rPr b="1" i="0" lang="fr-BE" sz="1800" u="none" cap="none" strike="noStrike">
                <a:solidFill>
                  <a:schemeClr val="dk1"/>
                </a:solidFill>
                <a:latin typeface="Calibri"/>
                <a:ea typeface="Calibri"/>
                <a:cs typeface="Calibri"/>
                <a:sym typeface="Calibri"/>
              </a:rPr>
              <a:t>,</a:t>
            </a:r>
            <a:r>
              <a:rPr b="0" i="1" lang="fr-BE" sz="1800" u="none" cap="none" strike="noStrike">
                <a:solidFill>
                  <a:schemeClr val="dk1"/>
                </a:solidFill>
                <a:latin typeface="Calibri"/>
                <a:ea typeface="Calibri"/>
                <a:cs typeface="Calibri"/>
                <a:sym typeface="Calibri"/>
              </a:rPr>
              <a:t> col2</a:t>
            </a:r>
            <a:r>
              <a:rPr b="1" i="1"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a:t>
            </a:r>
            <a:r>
              <a:rPr b="1" i="1"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nouvelle_valeur_col2</a:t>
            </a:r>
            <a:r>
              <a:rPr b="1" i="0" lang="fr-BE" sz="1800" u="none" cap="none" strike="noStrike">
                <a:solidFill>
                  <a:schemeClr val="dk1"/>
                </a:solidFill>
                <a:latin typeface="Calibri"/>
                <a:ea typeface="Calibri"/>
                <a:cs typeface="Calibri"/>
                <a:sym typeface="Calibri"/>
              </a:rPr>
              <a:t>,</a:t>
            </a:r>
            <a:r>
              <a:rPr b="0" i="1" lang="fr-BE"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WHERE</a:t>
            </a:r>
            <a:r>
              <a:rPr b="0" i="1" lang="fr-BE"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19"/>
          <p:cNvPicPr preferRelativeResize="0"/>
          <p:nvPr/>
        </p:nvPicPr>
        <p:blipFill rotWithShape="1">
          <a:blip r:embed="rId3">
            <a:alphaModFix/>
          </a:blip>
          <a:srcRect b="0" l="0" r="0" t="0"/>
          <a:stretch/>
        </p:blipFill>
        <p:spPr>
          <a:xfrm>
            <a:off x="5672658" y="2102321"/>
            <a:ext cx="2569178" cy="3985454"/>
          </a:xfrm>
          <a:prstGeom prst="rect">
            <a:avLst/>
          </a:prstGeom>
          <a:noFill/>
          <a:ln>
            <a:noFill/>
          </a:ln>
        </p:spPr>
      </p:pic>
      <p:sp>
        <p:nvSpPr>
          <p:cNvPr id="273" name="Google Shape;273;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De l’analyse au relationnel</a:t>
            </a:r>
            <a:endParaRPr b="0" i="0" sz="4000" u="none" cap="none" strike="noStrike">
              <a:solidFill>
                <a:schemeClr val="dk1"/>
              </a:solidFill>
              <a:latin typeface="Calibri"/>
              <a:ea typeface="Calibri"/>
              <a:cs typeface="Calibri"/>
              <a:sym typeface="Calibri"/>
            </a:endParaRPr>
          </a:p>
        </p:txBody>
      </p:sp>
      <p:sp>
        <p:nvSpPr>
          <p:cNvPr id="274" name="Google Shape;274;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75" name="Google Shape;275;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76" name="Google Shape;276;p19"/>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1 : Introduction</a:t>
            </a:r>
            <a:endParaRPr b="0" i="0" sz="1200" u="none" cap="none" strike="noStrike">
              <a:solidFill>
                <a:srgbClr val="888888"/>
              </a:solidFill>
              <a:latin typeface="Calibri"/>
              <a:ea typeface="Calibri"/>
              <a:cs typeface="Calibri"/>
              <a:sym typeface="Calibri"/>
            </a:endParaRPr>
          </a:p>
        </p:txBody>
      </p:sp>
      <p:pic>
        <p:nvPicPr>
          <p:cNvPr id="277" name="Google Shape;277;p19"/>
          <p:cNvPicPr preferRelativeResize="0"/>
          <p:nvPr/>
        </p:nvPicPr>
        <p:blipFill rotWithShape="1">
          <a:blip r:embed="rId4">
            <a:alphaModFix/>
          </a:blip>
          <a:srcRect b="0" l="0" r="0" t="0"/>
          <a:stretch/>
        </p:blipFill>
        <p:spPr>
          <a:xfrm>
            <a:off x="982688" y="2060848"/>
            <a:ext cx="1139519" cy="3973387"/>
          </a:xfrm>
          <a:prstGeom prst="rect">
            <a:avLst/>
          </a:prstGeom>
          <a:noFill/>
          <a:ln>
            <a:noFill/>
          </a:ln>
        </p:spPr>
      </p:pic>
      <p:sp>
        <p:nvSpPr>
          <p:cNvPr id="278" name="Google Shape;278;p19"/>
          <p:cNvSpPr txBox="1"/>
          <p:nvPr/>
        </p:nvSpPr>
        <p:spPr>
          <a:xfrm>
            <a:off x="467544" y="1556792"/>
            <a:ext cx="8219256"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BE" sz="2000" u="sng" cap="none" strike="noStrike">
                <a:solidFill>
                  <a:schemeClr val="dk1"/>
                </a:solidFill>
                <a:latin typeface="Calibri"/>
                <a:ea typeface="Calibri"/>
                <a:cs typeface="Calibri"/>
                <a:sym typeface="Calibri"/>
              </a:rPr>
              <a:t>Traduction d’une association de type « One-to-Many » :</a:t>
            </a:r>
            <a:endParaRPr b="1" i="0" sz="2000" u="none" cap="none" strike="noStrike">
              <a:solidFill>
                <a:schemeClr val="dk1"/>
              </a:solidFill>
              <a:latin typeface="Calibri"/>
              <a:ea typeface="Calibri"/>
              <a:cs typeface="Calibri"/>
              <a:sym typeface="Calibri"/>
            </a:endParaRPr>
          </a:p>
        </p:txBody>
      </p:sp>
      <p:sp>
        <p:nvSpPr>
          <p:cNvPr id="279" name="Google Shape;279;p19"/>
          <p:cNvSpPr/>
          <p:nvPr/>
        </p:nvSpPr>
        <p:spPr>
          <a:xfrm>
            <a:off x="755576" y="3068960"/>
            <a:ext cx="1656184" cy="360040"/>
          </a:xfrm>
          <a:prstGeom prst="rect">
            <a:avLst/>
          </a:prstGeom>
          <a:noFill/>
          <a:ln cap="flat" cmpd="sng" w="25400">
            <a:solidFill>
              <a:srgbClr val="467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467299"/>
              </a:solidFill>
              <a:latin typeface="Calibri"/>
              <a:ea typeface="Calibri"/>
              <a:cs typeface="Calibri"/>
              <a:sym typeface="Calibri"/>
            </a:endParaRPr>
          </a:p>
        </p:txBody>
      </p:sp>
      <p:sp>
        <p:nvSpPr>
          <p:cNvPr id="280" name="Google Shape;280;p19"/>
          <p:cNvSpPr/>
          <p:nvPr/>
        </p:nvSpPr>
        <p:spPr>
          <a:xfrm>
            <a:off x="755576" y="4077072"/>
            <a:ext cx="1656184" cy="360040"/>
          </a:xfrm>
          <a:prstGeom prst="rect">
            <a:avLst/>
          </a:prstGeom>
          <a:noFill/>
          <a:ln cap="flat" cmpd="sng" w="25400">
            <a:solidFill>
              <a:srgbClr val="467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467299"/>
              </a:solidFill>
              <a:latin typeface="Calibri"/>
              <a:ea typeface="Calibri"/>
              <a:cs typeface="Calibri"/>
              <a:sym typeface="Calibri"/>
            </a:endParaRPr>
          </a:p>
        </p:txBody>
      </p:sp>
      <p:cxnSp>
        <p:nvCxnSpPr>
          <p:cNvPr id="281" name="Google Shape;281;p19"/>
          <p:cNvCxnSpPr/>
          <p:nvPr/>
        </p:nvCxnSpPr>
        <p:spPr>
          <a:xfrm>
            <a:off x="2123728" y="3248980"/>
            <a:ext cx="576064" cy="0"/>
          </a:xfrm>
          <a:prstGeom prst="straightConnector1">
            <a:avLst/>
          </a:prstGeom>
          <a:noFill/>
          <a:ln cap="flat" cmpd="sng" w="25400">
            <a:solidFill>
              <a:srgbClr val="467299"/>
            </a:solidFill>
            <a:prstDash val="solid"/>
            <a:round/>
            <a:headEnd len="sm" w="sm" type="none"/>
            <a:tailEnd len="med" w="med" type="stealth"/>
          </a:ln>
        </p:spPr>
      </p:cxnSp>
      <p:cxnSp>
        <p:nvCxnSpPr>
          <p:cNvPr id="282" name="Google Shape;282;p19"/>
          <p:cNvCxnSpPr/>
          <p:nvPr/>
        </p:nvCxnSpPr>
        <p:spPr>
          <a:xfrm>
            <a:off x="2123728" y="4221088"/>
            <a:ext cx="576064" cy="0"/>
          </a:xfrm>
          <a:prstGeom prst="straightConnector1">
            <a:avLst/>
          </a:prstGeom>
          <a:noFill/>
          <a:ln cap="flat" cmpd="sng" w="25400">
            <a:solidFill>
              <a:srgbClr val="467299"/>
            </a:solidFill>
            <a:prstDash val="solid"/>
            <a:round/>
            <a:headEnd len="sm" w="sm" type="none"/>
            <a:tailEnd len="med" w="med" type="stealth"/>
          </a:ln>
        </p:spPr>
      </p:cxnSp>
      <p:sp>
        <p:nvSpPr>
          <p:cNvPr id="283" name="Google Shape;283;p19"/>
          <p:cNvSpPr txBox="1"/>
          <p:nvPr/>
        </p:nvSpPr>
        <p:spPr>
          <a:xfrm>
            <a:off x="2771800" y="3068960"/>
            <a:ext cx="66717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fr-BE" sz="1800" u="none" cap="none" strike="noStrike">
                <a:solidFill>
                  <a:srgbClr val="467299"/>
                </a:solidFill>
                <a:latin typeface="Calibri"/>
                <a:ea typeface="Calibri"/>
                <a:cs typeface="Calibri"/>
                <a:sym typeface="Calibri"/>
              </a:rPr>
              <a:t>Y = N</a:t>
            </a:r>
            <a:endParaRPr b="0" i="0" sz="1800" u="none" cap="none" strike="noStrike">
              <a:solidFill>
                <a:srgbClr val="467299"/>
              </a:solidFill>
              <a:latin typeface="Calibri"/>
              <a:ea typeface="Calibri"/>
              <a:cs typeface="Calibri"/>
              <a:sym typeface="Calibri"/>
            </a:endParaRPr>
          </a:p>
        </p:txBody>
      </p:sp>
      <p:sp>
        <p:nvSpPr>
          <p:cNvPr id="284" name="Google Shape;284;p19"/>
          <p:cNvSpPr txBox="1"/>
          <p:nvPr/>
        </p:nvSpPr>
        <p:spPr>
          <a:xfrm>
            <a:off x="2771800" y="4005064"/>
            <a:ext cx="63511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fr-BE" sz="1800" u="none" cap="none" strike="noStrike">
                <a:solidFill>
                  <a:srgbClr val="467299"/>
                </a:solidFill>
                <a:latin typeface="Calibri"/>
                <a:ea typeface="Calibri"/>
                <a:cs typeface="Calibri"/>
                <a:sym typeface="Calibri"/>
              </a:rPr>
              <a:t>Y = 1</a:t>
            </a:r>
            <a:endParaRPr b="0" i="0" sz="1800" u="none" cap="none" strike="noStrike">
              <a:solidFill>
                <a:srgbClr val="467299"/>
              </a:solidFill>
              <a:latin typeface="Calibri"/>
              <a:ea typeface="Calibri"/>
              <a:cs typeface="Calibri"/>
              <a:sym typeface="Calibri"/>
            </a:endParaRPr>
          </a:p>
        </p:txBody>
      </p:sp>
      <p:sp>
        <p:nvSpPr>
          <p:cNvPr id="285" name="Google Shape;285;p19"/>
          <p:cNvSpPr/>
          <p:nvPr/>
        </p:nvSpPr>
        <p:spPr>
          <a:xfrm>
            <a:off x="3707904" y="3041340"/>
            <a:ext cx="824707" cy="1395772"/>
          </a:xfrm>
          <a:prstGeom prst="rect">
            <a:avLst/>
          </a:prstGeom>
          <a:noFill/>
          <a:ln cap="flat" cmpd="sng" w="508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BE" sz="1800" u="none" cap="none" strike="noStrike">
                <a:solidFill>
                  <a:srgbClr val="C00000"/>
                </a:solidFill>
                <a:latin typeface="Calibri"/>
                <a:ea typeface="Calibri"/>
                <a:cs typeface="Calibri"/>
                <a:sym typeface="Calibri"/>
              </a:rPr>
              <a:t>MANY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C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fr-BE" sz="1800" u="none" cap="none" strike="noStrike">
                <a:solidFill>
                  <a:srgbClr val="C00000"/>
                </a:solidFill>
                <a:latin typeface="Calibri"/>
                <a:ea typeface="Calibri"/>
                <a:cs typeface="Calibri"/>
                <a:sym typeface="Calibri"/>
              </a:rPr>
              <a:t>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C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fr-BE" sz="1800" u="none" cap="none" strike="noStrike">
                <a:solidFill>
                  <a:srgbClr val="C00000"/>
                </a:solidFill>
                <a:latin typeface="Calibri"/>
                <a:ea typeface="Calibri"/>
                <a:cs typeface="Calibri"/>
                <a:sym typeface="Calibri"/>
              </a:rPr>
              <a:t>ONE</a:t>
            </a:r>
            <a:endParaRPr b="1" i="0" sz="1800" u="none" cap="none" strike="noStrike">
              <a:solidFill>
                <a:srgbClr val="C00000"/>
              </a:solidFill>
              <a:latin typeface="Calibri"/>
              <a:ea typeface="Calibri"/>
              <a:cs typeface="Calibri"/>
              <a:sym typeface="Calibri"/>
            </a:endParaRPr>
          </a:p>
        </p:txBody>
      </p:sp>
      <p:cxnSp>
        <p:nvCxnSpPr>
          <p:cNvPr id="286" name="Google Shape;286;p19"/>
          <p:cNvCxnSpPr/>
          <p:nvPr/>
        </p:nvCxnSpPr>
        <p:spPr>
          <a:xfrm>
            <a:off x="3419872" y="3284984"/>
            <a:ext cx="360040" cy="0"/>
          </a:xfrm>
          <a:prstGeom prst="straightConnector1">
            <a:avLst/>
          </a:prstGeom>
          <a:noFill/>
          <a:ln cap="flat" cmpd="sng" w="25400">
            <a:solidFill>
              <a:srgbClr val="C00000"/>
            </a:solidFill>
            <a:prstDash val="solid"/>
            <a:round/>
            <a:headEnd len="sm" w="sm" type="none"/>
            <a:tailEnd len="med" w="med" type="stealth"/>
          </a:ln>
        </p:spPr>
      </p:cxnSp>
      <p:cxnSp>
        <p:nvCxnSpPr>
          <p:cNvPr id="287" name="Google Shape;287;p19"/>
          <p:cNvCxnSpPr/>
          <p:nvPr/>
        </p:nvCxnSpPr>
        <p:spPr>
          <a:xfrm>
            <a:off x="3419872" y="4221088"/>
            <a:ext cx="360040" cy="0"/>
          </a:xfrm>
          <a:prstGeom prst="straightConnector1">
            <a:avLst/>
          </a:prstGeom>
          <a:noFill/>
          <a:ln cap="flat" cmpd="sng" w="25400">
            <a:solidFill>
              <a:srgbClr val="C00000"/>
            </a:solidFill>
            <a:prstDash val="solid"/>
            <a:round/>
            <a:headEnd len="sm" w="sm" type="none"/>
            <a:tailEnd len="med" w="med" type="stealth"/>
          </a:ln>
        </p:spPr>
      </p:cxnSp>
      <p:sp>
        <p:nvSpPr>
          <p:cNvPr id="288" name="Google Shape;288;p19"/>
          <p:cNvSpPr txBox="1"/>
          <p:nvPr/>
        </p:nvSpPr>
        <p:spPr>
          <a:xfrm>
            <a:off x="4685443" y="2877904"/>
            <a:ext cx="822661" cy="163121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0"/>
              <a:buFont typeface="Arial"/>
              <a:buNone/>
            </a:pPr>
            <a:r>
              <a:rPr b="0" i="0" lang="fr-BE" sz="10000" u="none" cap="none" strike="noStrike">
                <a:solidFill>
                  <a:srgbClr val="467299"/>
                </a:solidFill>
                <a:latin typeface="Calibri"/>
                <a:ea typeface="Calibri"/>
                <a:cs typeface="Calibri"/>
                <a:sym typeface="Calibri"/>
              </a:rPr>
              <a:t>&gt;</a:t>
            </a:r>
            <a:endParaRPr b="0" i="0" sz="10000" u="none" cap="none" strike="noStrike">
              <a:solidFill>
                <a:srgbClr val="467299"/>
              </a:solidFill>
              <a:latin typeface="Calibri"/>
              <a:ea typeface="Calibri"/>
              <a:cs typeface="Calibri"/>
              <a:sym typeface="Calibri"/>
            </a:endParaRPr>
          </a:p>
        </p:txBody>
      </p:sp>
      <p:sp>
        <p:nvSpPr>
          <p:cNvPr id="289" name="Google Shape;289;p19"/>
          <p:cNvSpPr txBox="1"/>
          <p:nvPr/>
        </p:nvSpPr>
        <p:spPr>
          <a:xfrm>
            <a:off x="7668344" y="1988840"/>
            <a:ext cx="1018456"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BE" sz="2000" u="sng" cap="none" strike="noStrike">
                <a:solidFill>
                  <a:srgbClr val="467299"/>
                </a:solidFill>
                <a:latin typeface="Calibri"/>
                <a:ea typeface="Calibri"/>
                <a:cs typeface="Calibri"/>
                <a:sym typeface="Calibri"/>
              </a:rPr>
              <a:t>Parent</a:t>
            </a:r>
            <a:endParaRPr b="1" i="0" sz="2000" u="sng" cap="none" strike="noStrike">
              <a:solidFill>
                <a:srgbClr val="467299"/>
              </a:solidFill>
              <a:latin typeface="Calibri"/>
              <a:ea typeface="Calibri"/>
              <a:cs typeface="Calibri"/>
              <a:sym typeface="Calibri"/>
            </a:endParaRPr>
          </a:p>
        </p:txBody>
      </p:sp>
      <p:sp>
        <p:nvSpPr>
          <p:cNvPr id="290" name="Google Shape;290;p19"/>
          <p:cNvSpPr txBox="1"/>
          <p:nvPr/>
        </p:nvSpPr>
        <p:spPr>
          <a:xfrm>
            <a:off x="7668344" y="3284984"/>
            <a:ext cx="87415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BE" sz="2000" u="sng" cap="none" strike="noStrike">
                <a:solidFill>
                  <a:srgbClr val="467299"/>
                </a:solidFill>
                <a:latin typeface="Calibri"/>
                <a:ea typeface="Calibri"/>
                <a:cs typeface="Calibri"/>
                <a:sym typeface="Calibri"/>
              </a:rPr>
              <a:t>Enfant</a:t>
            </a:r>
            <a:endParaRPr b="1" i="0" sz="2000" u="sng" cap="none" strike="noStrike">
              <a:solidFill>
                <a:srgbClr val="467299"/>
              </a:solidFill>
              <a:latin typeface="Calibri"/>
              <a:ea typeface="Calibri"/>
              <a:cs typeface="Calibri"/>
              <a:sym typeface="Calibri"/>
            </a:endParaRPr>
          </a:p>
        </p:txBody>
      </p:sp>
      <p:sp>
        <p:nvSpPr>
          <p:cNvPr id="291" name="Google Shape;291;p19"/>
          <p:cNvSpPr txBox="1"/>
          <p:nvPr/>
        </p:nvSpPr>
        <p:spPr>
          <a:xfrm>
            <a:off x="6300192" y="5405154"/>
            <a:ext cx="1785810" cy="400110"/>
          </a:xfrm>
          <a:prstGeom prst="rect">
            <a:avLst/>
          </a:prstGeom>
          <a:noFill/>
          <a:ln cap="flat" cmpd="sng" w="25400">
            <a:solidFill>
              <a:srgbClr val="46729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BE" sz="2000" u="sng" cap="none" strike="noStrike">
                <a:solidFill>
                  <a:srgbClr val="467299"/>
                </a:solidFill>
                <a:latin typeface="Calibri"/>
                <a:ea typeface="Calibri"/>
                <a:cs typeface="Calibri"/>
                <a:sym typeface="Calibri"/>
              </a:rPr>
              <a:t>+ FOREIGN KEY</a:t>
            </a:r>
            <a:endParaRPr b="1" i="0" sz="2000" u="sng" cap="none" strike="noStrike">
              <a:solidFill>
                <a:srgbClr val="467299"/>
              </a:solidFill>
              <a:latin typeface="Calibri"/>
              <a:ea typeface="Calibri"/>
              <a:cs typeface="Calibri"/>
              <a:sym typeface="Calibri"/>
            </a:endParaRPr>
          </a:p>
        </p:txBody>
      </p:sp>
      <p:sp>
        <p:nvSpPr>
          <p:cNvPr id="292" name="Google Shape;292;p19"/>
          <p:cNvSpPr/>
          <p:nvPr/>
        </p:nvSpPr>
        <p:spPr>
          <a:xfrm>
            <a:off x="6228183" y="4725144"/>
            <a:ext cx="1882429" cy="216024"/>
          </a:xfrm>
          <a:prstGeom prst="rect">
            <a:avLst/>
          </a:prstGeom>
          <a:noFill/>
          <a:ln cap="flat" cmpd="sng" w="508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C00000"/>
              </a:solidFill>
              <a:latin typeface="Calibri"/>
              <a:ea typeface="Calibri"/>
              <a:cs typeface="Calibri"/>
              <a:sym typeface="Calibri"/>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7" name="Shape 2827"/>
        <p:cNvGrpSpPr/>
        <p:nvPr/>
      </p:nvGrpSpPr>
      <p:grpSpPr>
        <a:xfrm>
          <a:off x="0" y="0"/>
          <a:ext cx="0" cy="0"/>
          <a:chOff x="0" y="0"/>
          <a:chExt cx="0" cy="0"/>
        </a:xfrm>
      </p:grpSpPr>
      <p:pic>
        <p:nvPicPr>
          <p:cNvPr id="2828" name="Google Shape;2828;p190"/>
          <p:cNvPicPr preferRelativeResize="0"/>
          <p:nvPr/>
        </p:nvPicPr>
        <p:blipFill rotWithShape="1">
          <a:blip r:embed="rId3">
            <a:alphaModFix/>
          </a:blip>
          <a:srcRect b="0" l="0" r="0" t="0"/>
          <a:stretch/>
        </p:blipFill>
        <p:spPr>
          <a:xfrm>
            <a:off x="3248023" y="4560775"/>
            <a:ext cx="2652824" cy="1460099"/>
          </a:xfrm>
          <a:prstGeom prst="rect">
            <a:avLst/>
          </a:prstGeom>
          <a:noFill/>
          <a:ln>
            <a:noFill/>
          </a:ln>
        </p:spPr>
      </p:pic>
      <p:sp>
        <p:nvSpPr>
          <p:cNvPr id="2829" name="Google Shape;2829;p1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Mise à jour de données</a:t>
            </a:r>
            <a:endParaRPr/>
          </a:p>
        </p:txBody>
      </p:sp>
      <p:sp>
        <p:nvSpPr>
          <p:cNvPr id="2830" name="Google Shape;2830;p19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831" name="Google Shape;2831;p19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832" name="Google Shape;2832;p190"/>
          <p:cNvSpPr/>
          <p:nvPr/>
        </p:nvSpPr>
        <p:spPr>
          <a:xfrm>
            <a:off x="467544" y="1556792"/>
            <a:ext cx="8172000" cy="1872208"/>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33" name="Google Shape;2833;p190"/>
          <p:cNvSpPr/>
          <p:nvPr/>
        </p:nvSpPr>
        <p:spPr>
          <a:xfrm>
            <a:off x="3248024" y="4560775"/>
            <a:ext cx="2657475" cy="1460513"/>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34" name="Google Shape;2834;p190"/>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4 : DML</a:t>
            </a:r>
            <a:endParaRPr b="0" i="0" sz="1200" u="none" cap="none" strike="noStrike">
              <a:solidFill>
                <a:srgbClr val="888888"/>
              </a:solidFill>
              <a:latin typeface="Calibri"/>
              <a:ea typeface="Calibri"/>
              <a:cs typeface="Calibri"/>
              <a:sym typeface="Calibri"/>
            </a:endParaRPr>
          </a:p>
        </p:txBody>
      </p:sp>
      <p:sp>
        <p:nvSpPr>
          <p:cNvPr id="2835" name="Google Shape;2835;p190"/>
          <p:cNvSpPr txBox="1"/>
          <p:nvPr/>
        </p:nvSpPr>
        <p:spPr>
          <a:xfrm>
            <a:off x="467544" y="3748715"/>
            <a:ext cx="8229600" cy="4003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fr-BE" sz="1600" u="sng" cap="none" strike="noStrike">
                <a:solidFill>
                  <a:schemeClr val="dk1"/>
                </a:solidFill>
                <a:latin typeface="Calibri"/>
                <a:ea typeface="Calibri"/>
                <a:cs typeface="Calibri"/>
                <a:sym typeface="Calibri"/>
              </a:rPr>
              <a:t>Rappel :</a:t>
            </a:r>
            <a:r>
              <a:rPr b="0" i="0" lang="fr-BE" sz="1600" u="none" cap="none" strike="noStrike">
                <a:solidFill>
                  <a:schemeClr val="dk1"/>
                </a:solidFill>
                <a:latin typeface="Calibri"/>
                <a:ea typeface="Calibri"/>
                <a:cs typeface="Calibri"/>
                <a:sym typeface="Calibri"/>
              </a:rPr>
              <a:t> un ordre </a:t>
            </a:r>
            <a:r>
              <a:rPr b="1" i="1" lang="fr-BE" sz="1600" u="none" cap="none" strike="noStrike">
                <a:solidFill>
                  <a:schemeClr val="dk1"/>
                </a:solidFill>
                <a:latin typeface="Calibri"/>
                <a:ea typeface="Calibri"/>
                <a:cs typeface="Calibri"/>
                <a:sym typeface="Calibri"/>
              </a:rPr>
              <a:t>« SELECT » </a:t>
            </a:r>
            <a:r>
              <a:rPr b="0" i="0" lang="fr-BE" sz="1600" u="none" cap="none" strike="noStrike">
                <a:solidFill>
                  <a:schemeClr val="dk1"/>
                </a:solidFill>
                <a:latin typeface="Calibri"/>
                <a:ea typeface="Calibri"/>
                <a:cs typeface="Calibri"/>
                <a:sym typeface="Calibri"/>
              </a:rPr>
              <a:t>utilisé comme sous-requête est </a:t>
            </a:r>
            <a:r>
              <a:rPr b="1" i="1" lang="fr-BE" sz="1600" u="sng" cap="none" strike="noStrike">
                <a:solidFill>
                  <a:schemeClr val="dk1"/>
                </a:solidFill>
                <a:latin typeface="Calibri"/>
                <a:ea typeface="Calibri"/>
                <a:cs typeface="Calibri"/>
                <a:sym typeface="Calibri"/>
              </a:rPr>
              <a:t>toujours</a:t>
            </a:r>
            <a:r>
              <a:rPr b="0" i="0" lang="fr-BE" sz="1600" u="none" cap="none" strike="noStrike">
                <a:solidFill>
                  <a:schemeClr val="dk1"/>
                </a:solidFill>
                <a:latin typeface="Calibri"/>
                <a:ea typeface="Calibri"/>
                <a:cs typeface="Calibri"/>
                <a:sym typeface="Calibri"/>
              </a:rPr>
              <a:t> placé entre parenthèses</a:t>
            </a:r>
            <a:endParaRPr b="0" i="0" sz="1600" u="none" cap="none" strike="noStrike">
              <a:solidFill>
                <a:schemeClr val="dk1"/>
              </a:solidFill>
              <a:latin typeface="Calibri"/>
              <a:ea typeface="Calibri"/>
              <a:cs typeface="Calibri"/>
              <a:sym typeface="Calibri"/>
            </a:endParaRPr>
          </a:p>
        </p:txBody>
      </p:sp>
      <p:sp>
        <p:nvSpPr>
          <p:cNvPr id="2836" name="Google Shape;2836;p190"/>
          <p:cNvSpPr/>
          <p:nvPr/>
        </p:nvSpPr>
        <p:spPr>
          <a:xfrm>
            <a:off x="647699" y="1752700"/>
            <a:ext cx="7600951"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UPDATE </a:t>
            </a:r>
            <a:r>
              <a:rPr b="0" i="0" lang="fr-BE" sz="1800" u="none" cap="none" strike="noStrike">
                <a:solidFill>
                  <a:srgbClr val="000000"/>
                </a:solidFill>
                <a:latin typeface="Consolas"/>
                <a:ea typeface="Consolas"/>
                <a:cs typeface="Consolas"/>
                <a:sym typeface="Consolas"/>
              </a:rPr>
              <a:t>section</a:t>
            </a:r>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SET</a:t>
            </a:r>
            <a:r>
              <a:rPr b="0" i="0" lang="fr-BE" sz="1800" u="none" cap="none" strike="noStrike">
                <a:solidFill>
                  <a:srgbClr val="000000"/>
                </a:solidFill>
                <a:latin typeface="Consolas"/>
                <a:ea typeface="Consolas"/>
                <a:cs typeface="Consolas"/>
                <a:sym typeface="Consolas"/>
              </a:rPr>
              <a:t> delegate_id =  (	</a:t>
            </a:r>
            <a:r>
              <a:rPr b="0" i="0" lang="fr-BE" sz="1800" u="none" cap="none" strike="noStrike">
                <a:solidFill>
                  <a:srgbClr val="CC0099"/>
                </a:solidFill>
                <a:latin typeface="Consolas"/>
                <a:ea typeface="Consolas"/>
                <a:cs typeface="Consolas"/>
                <a:sym typeface="Consolas"/>
              </a:rPr>
              <a:t>SELECT</a:t>
            </a:r>
            <a:r>
              <a:rPr b="0" i="0" lang="fr-BE" sz="1800" u="none" cap="none" strike="noStrike">
                <a:solidFill>
                  <a:srgbClr val="000000"/>
                </a:solidFill>
                <a:latin typeface="Consolas"/>
                <a:ea typeface="Consolas"/>
                <a:cs typeface="Consolas"/>
                <a:sym typeface="Consolas"/>
              </a:rPr>
              <a:t> student_id </a:t>
            </a:r>
            <a:r>
              <a:rPr b="0" i="0" lang="fr-BE" sz="1800" u="none" cap="none" strike="noStrike">
                <a:solidFill>
                  <a:srgbClr val="CC0099"/>
                </a:solidFill>
                <a:latin typeface="Consolas"/>
                <a:ea typeface="Consolas"/>
                <a:cs typeface="Consolas"/>
                <a:sym typeface="Consolas"/>
              </a:rPr>
              <a:t>FROM</a:t>
            </a:r>
            <a:r>
              <a:rPr b="0" i="0" lang="fr-BE" sz="1800" u="none" cap="none" strike="noStrike">
                <a:solidFill>
                  <a:srgbClr val="000000"/>
                </a:solidFill>
                <a:latin typeface="Consolas"/>
                <a:ea typeface="Consolas"/>
                <a:cs typeface="Consolas"/>
                <a:sym typeface="Consolas"/>
              </a:rPr>
              <a:t> student</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WHERE</a:t>
            </a:r>
            <a:r>
              <a:rPr b="0" i="0" lang="fr-BE" sz="1800" u="none" cap="none" strike="noStrike">
                <a:solidFill>
                  <a:srgbClr val="000000"/>
                </a:solidFill>
                <a:latin typeface="Consolas"/>
                <a:ea typeface="Consolas"/>
                <a:cs typeface="Consolas"/>
                <a:sym typeface="Consolas"/>
              </a:rPr>
              <a:t> last_name </a:t>
            </a:r>
            <a:r>
              <a:rPr b="0" i="0" lang="fr-BE" sz="1800" u="none" cap="none" strike="noStrike">
                <a:solidFill>
                  <a:srgbClr val="CC0099"/>
                </a:solidFill>
                <a:latin typeface="Consolas"/>
                <a:ea typeface="Consolas"/>
                <a:cs typeface="Consolas"/>
                <a:sym typeface="Consolas"/>
              </a:rPr>
              <a:t>LIKE</a:t>
            </a:r>
            <a:r>
              <a:rPr b="0" i="0" lang="fr-BE" sz="1800" u="none" cap="none" strike="noStrike">
                <a:solidFill>
                  <a:srgbClr val="000000"/>
                </a:solidFill>
                <a:latin typeface="Consolas"/>
                <a:ea typeface="Consolas"/>
                <a:cs typeface="Consolas"/>
                <a:sym typeface="Consolas"/>
              </a:rPr>
              <a:t> </a:t>
            </a:r>
            <a:r>
              <a:rPr b="0" i="0" lang="fr-BE" sz="1800" u="none" cap="none" strike="noStrike">
                <a:solidFill>
                  <a:srgbClr val="FF0000"/>
                </a:solidFill>
                <a:latin typeface="Consolas"/>
                <a:ea typeface="Consolas"/>
                <a:cs typeface="Consolas"/>
                <a:sym typeface="Consolas"/>
              </a:rPr>
              <a:t>'Cruise'</a:t>
            </a:r>
            <a:r>
              <a:rPr b="0" i="0" lang="fr-BE" sz="1800" u="none" cap="none" strike="noStrike">
                <a:solidFill>
                  <a:schemeClr val="dk1"/>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FF0000"/>
                </a:solidFill>
                <a:latin typeface="Consolas"/>
                <a:ea typeface="Consolas"/>
                <a:cs typeface="Consolas"/>
                <a:sym typeface="Consolas"/>
              </a:rPr>
              <a:t>	</a:t>
            </a:r>
            <a:r>
              <a:rPr b="0" i="0" lang="fr-BE" sz="1800" u="none" cap="none" strike="noStrike">
                <a:solidFill>
                  <a:schemeClr val="dk1"/>
                </a:solidFill>
                <a:latin typeface="Consolas"/>
                <a:ea typeface="Consolas"/>
                <a:cs typeface="Consolas"/>
                <a:sym typeface="Consolas"/>
              </a:rPr>
              <a:t>section_name =</a:t>
            </a:r>
            <a:r>
              <a:rPr b="0" i="0" lang="fr-BE" sz="1800" u="none" cap="none" strike="noStrike">
                <a:solidFill>
                  <a:srgbClr val="FF0000"/>
                </a:solidFill>
                <a:latin typeface="Consolas"/>
                <a:ea typeface="Consolas"/>
                <a:cs typeface="Consolas"/>
                <a:sym typeface="Consolas"/>
              </a:rPr>
              <a:t> 'SQL Déclaratif'</a:t>
            </a:r>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WHERE</a:t>
            </a:r>
            <a:r>
              <a:rPr b="0" i="0" lang="fr-BE" sz="1800" u="none" cap="none" strike="noStrike">
                <a:solidFill>
                  <a:srgbClr val="FF0000"/>
                </a:solidFill>
                <a:latin typeface="Consolas"/>
                <a:ea typeface="Consolas"/>
                <a:cs typeface="Consolas"/>
                <a:sym typeface="Consolas"/>
              </a:rPr>
              <a:t> </a:t>
            </a:r>
            <a:r>
              <a:rPr b="0" i="0" lang="fr-BE" sz="1800" u="none" cap="none" strike="noStrike">
                <a:solidFill>
                  <a:schemeClr val="dk1"/>
                </a:solidFill>
                <a:latin typeface="Consolas"/>
                <a:ea typeface="Consolas"/>
                <a:cs typeface="Consolas"/>
                <a:sym typeface="Consolas"/>
              </a:rPr>
              <a:t>section_id </a:t>
            </a:r>
            <a:r>
              <a:rPr b="0" i="0" lang="fr-BE" sz="1800" u="none" cap="none" strike="noStrike">
                <a:solidFill>
                  <a:srgbClr val="CC0099"/>
                </a:solidFill>
                <a:latin typeface="Consolas"/>
                <a:ea typeface="Consolas"/>
                <a:cs typeface="Consolas"/>
                <a:sym typeface="Consolas"/>
              </a:rPr>
              <a:t>LIKE</a:t>
            </a:r>
            <a:r>
              <a:rPr b="0" i="0" lang="fr-BE" sz="1800" u="none" cap="none" strike="noStrike">
                <a:solidFill>
                  <a:srgbClr val="FF0000"/>
                </a:solidFill>
                <a:latin typeface="Consolas"/>
                <a:ea typeface="Consolas"/>
                <a:cs typeface="Consolas"/>
                <a:sym typeface="Consolas"/>
              </a:rPr>
              <a:t> '11%'</a:t>
            </a:r>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0" name="Shape 2840"/>
        <p:cNvGrpSpPr/>
        <p:nvPr/>
      </p:nvGrpSpPr>
      <p:grpSpPr>
        <a:xfrm>
          <a:off x="0" y="0"/>
          <a:ext cx="0" cy="0"/>
          <a:chOff x="0" y="0"/>
          <a:chExt cx="0" cy="0"/>
        </a:xfrm>
      </p:grpSpPr>
      <p:pic>
        <p:nvPicPr>
          <p:cNvPr id="2841" name="Google Shape;2841;p191"/>
          <p:cNvPicPr preferRelativeResize="0"/>
          <p:nvPr/>
        </p:nvPicPr>
        <p:blipFill rotWithShape="1">
          <a:blip r:embed="rId3">
            <a:alphaModFix/>
          </a:blip>
          <a:srcRect b="0" l="0" r="0" t="0"/>
          <a:stretch/>
        </p:blipFill>
        <p:spPr>
          <a:xfrm>
            <a:off x="3248023" y="4704791"/>
            <a:ext cx="2652824" cy="1460099"/>
          </a:xfrm>
          <a:prstGeom prst="rect">
            <a:avLst/>
          </a:prstGeom>
          <a:noFill/>
          <a:ln>
            <a:noFill/>
          </a:ln>
        </p:spPr>
      </p:pic>
      <p:sp>
        <p:nvSpPr>
          <p:cNvPr id="2842" name="Google Shape;2842;p19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Mise à jour de données</a:t>
            </a:r>
            <a:endParaRPr/>
          </a:p>
        </p:txBody>
      </p:sp>
      <p:sp>
        <p:nvSpPr>
          <p:cNvPr id="2843" name="Google Shape;2843;p19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844" name="Google Shape;2844;p19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845" name="Google Shape;2845;p191"/>
          <p:cNvSpPr/>
          <p:nvPr/>
        </p:nvSpPr>
        <p:spPr>
          <a:xfrm>
            <a:off x="467544" y="1556792"/>
            <a:ext cx="8172000" cy="1872208"/>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46" name="Google Shape;2846;p191"/>
          <p:cNvSpPr/>
          <p:nvPr/>
        </p:nvSpPr>
        <p:spPr>
          <a:xfrm>
            <a:off x="3248024" y="4704791"/>
            <a:ext cx="2657475" cy="1460513"/>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47" name="Google Shape;2847;p191"/>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4 : DML</a:t>
            </a:r>
            <a:endParaRPr b="0" i="0" sz="1200" u="none" cap="none" strike="noStrike">
              <a:solidFill>
                <a:srgbClr val="888888"/>
              </a:solidFill>
              <a:latin typeface="Calibri"/>
              <a:ea typeface="Calibri"/>
              <a:cs typeface="Calibri"/>
              <a:sym typeface="Calibri"/>
            </a:endParaRPr>
          </a:p>
        </p:txBody>
      </p:sp>
      <p:sp>
        <p:nvSpPr>
          <p:cNvPr id="2848" name="Google Shape;2848;p191"/>
          <p:cNvSpPr txBox="1"/>
          <p:nvPr/>
        </p:nvSpPr>
        <p:spPr>
          <a:xfrm>
            <a:off x="467544" y="3645024"/>
            <a:ext cx="8229600" cy="8640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Il est également possible d’utiliser une syntaxe semblable à celle de l’ordre </a:t>
            </a:r>
            <a:r>
              <a:rPr b="1" i="1" lang="fr-BE" sz="1600" u="none" cap="none" strike="noStrike">
                <a:solidFill>
                  <a:schemeClr val="dk1"/>
                </a:solidFill>
                <a:latin typeface="Calibri"/>
                <a:ea typeface="Calibri"/>
                <a:cs typeface="Calibri"/>
                <a:sym typeface="Calibri"/>
              </a:rPr>
              <a:t>« SELECT » </a:t>
            </a:r>
            <a:r>
              <a:rPr b="0" i="0" lang="fr-BE" sz="1600" u="none" cap="none" strike="noStrike">
                <a:solidFill>
                  <a:schemeClr val="dk1"/>
                </a:solidFill>
                <a:latin typeface="Calibri"/>
                <a:ea typeface="Calibri"/>
                <a:cs typeface="Calibri"/>
                <a:sym typeface="Calibri"/>
              </a:rPr>
              <a:t>pour l’exécution de l’ordre </a:t>
            </a:r>
            <a:r>
              <a:rPr b="1" i="1" lang="fr-BE" sz="1600" u="none" cap="none" strike="noStrike">
                <a:solidFill>
                  <a:schemeClr val="dk1"/>
                </a:solidFill>
                <a:latin typeface="Calibri"/>
                <a:ea typeface="Calibri"/>
                <a:cs typeface="Calibri"/>
                <a:sym typeface="Calibri"/>
              </a:rPr>
              <a:t>« UPDATE »</a:t>
            </a:r>
            <a:r>
              <a:rPr b="0" i="0" lang="fr-BE" sz="1600" u="none" cap="none" strike="noStrike">
                <a:solidFill>
                  <a:schemeClr val="dk1"/>
                </a:solidFill>
                <a:latin typeface="Calibri"/>
                <a:ea typeface="Calibri"/>
                <a:cs typeface="Calibri"/>
                <a:sym typeface="Calibri"/>
              </a:rPr>
              <a:t>, jointures comprises. Le </a:t>
            </a:r>
            <a:r>
              <a:rPr b="1" i="1" lang="fr-BE" sz="1600" u="none" cap="none" strike="noStrike">
                <a:solidFill>
                  <a:schemeClr val="dk1"/>
                </a:solidFill>
                <a:latin typeface="Calibri"/>
                <a:ea typeface="Calibri"/>
                <a:cs typeface="Calibri"/>
                <a:sym typeface="Calibri"/>
              </a:rPr>
              <a:t>« SELECT » </a:t>
            </a:r>
            <a:r>
              <a:rPr b="0" i="0" lang="fr-BE" sz="1600" u="none" cap="none" strike="noStrike">
                <a:solidFill>
                  <a:schemeClr val="dk1"/>
                </a:solidFill>
                <a:latin typeface="Calibri"/>
                <a:ea typeface="Calibri"/>
                <a:cs typeface="Calibri"/>
                <a:sym typeface="Calibri"/>
              </a:rPr>
              <a:t>devient alors un </a:t>
            </a:r>
            <a:r>
              <a:rPr b="1" i="1" lang="fr-BE" sz="1600" u="none" cap="none" strike="noStrike">
                <a:solidFill>
                  <a:schemeClr val="dk1"/>
                </a:solidFill>
                <a:latin typeface="Calibri"/>
                <a:ea typeface="Calibri"/>
                <a:cs typeface="Calibri"/>
                <a:sym typeface="Calibri"/>
              </a:rPr>
              <a:t>« SET »</a:t>
            </a:r>
            <a:r>
              <a:rPr b="0" i="0" lang="fr-BE" sz="1600" u="none" cap="none" strike="noStrike">
                <a:solidFill>
                  <a:schemeClr val="dk1"/>
                </a:solidFill>
                <a:latin typeface="Calibri"/>
                <a:ea typeface="Calibri"/>
                <a:cs typeface="Calibri"/>
                <a:sym typeface="Calibri"/>
              </a:rPr>
              <a:t> et les colonnes ne sont pas affichées mais fournissent la valeur aux colonnes à mettre à jour</a:t>
            </a:r>
            <a:endParaRPr b="0" i="0" sz="1600" u="none" cap="none" strike="noStrike">
              <a:solidFill>
                <a:schemeClr val="dk1"/>
              </a:solidFill>
              <a:latin typeface="Calibri"/>
              <a:ea typeface="Calibri"/>
              <a:cs typeface="Calibri"/>
              <a:sym typeface="Calibri"/>
            </a:endParaRPr>
          </a:p>
        </p:txBody>
      </p:sp>
      <p:sp>
        <p:nvSpPr>
          <p:cNvPr id="2849" name="Google Shape;2849;p191"/>
          <p:cNvSpPr/>
          <p:nvPr/>
        </p:nvSpPr>
        <p:spPr>
          <a:xfrm>
            <a:off x="674824" y="1787539"/>
            <a:ext cx="7815039"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UPDATE</a:t>
            </a:r>
            <a:r>
              <a:rPr b="0" i="0" lang="fr-BE" sz="1800" u="none" cap="none" strike="noStrike">
                <a:solidFill>
                  <a:schemeClr val="dk1"/>
                </a:solidFill>
                <a:latin typeface="Consolas"/>
                <a:ea typeface="Consolas"/>
                <a:cs typeface="Consolas"/>
                <a:sym typeface="Consolas"/>
              </a:rPr>
              <a:t> section </a:t>
            </a:r>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SET</a:t>
            </a:r>
            <a:r>
              <a:rPr b="0" i="0" lang="fr-BE" sz="1800" u="none" cap="none" strike="noStrike">
                <a:solidFill>
                  <a:schemeClr val="dk1"/>
                </a:solidFill>
                <a:latin typeface="Consolas"/>
                <a:ea typeface="Consolas"/>
                <a:cs typeface="Consolas"/>
                <a:sym typeface="Consolas"/>
              </a:rPr>
              <a:t> delegate_id = (	</a:t>
            </a:r>
            <a:r>
              <a:rPr b="0" i="0" lang="fr-BE" sz="1800" u="none" cap="none" strike="noStrike">
                <a:solidFill>
                  <a:srgbClr val="CC0099"/>
                </a:solidFill>
                <a:latin typeface="Consolas"/>
                <a:ea typeface="Consolas"/>
                <a:cs typeface="Consolas"/>
                <a:sym typeface="Consolas"/>
              </a:rPr>
              <a:t>SELECT</a:t>
            </a:r>
            <a:r>
              <a:rPr b="0" i="0" lang="fr-BE" sz="1800" u="none" cap="none" strike="noStrike">
                <a:solidFill>
                  <a:schemeClr val="dk1"/>
                </a:solidFill>
                <a:latin typeface="Consolas"/>
                <a:ea typeface="Consolas"/>
                <a:cs typeface="Consolas"/>
                <a:sym typeface="Consolas"/>
              </a:rPr>
              <a:t> student_id </a:t>
            </a:r>
            <a:endParaRPr/>
          </a:p>
          <a:p>
            <a:pPr indent="0" lvl="0" marL="0" marR="0" rtl="0" algn="l">
              <a:lnSpc>
                <a:spcPct val="100000"/>
              </a:lnSpc>
              <a:spcBef>
                <a:spcPts val="0"/>
              </a:spcBef>
              <a:spcAft>
                <a:spcPts val="0"/>
              </a:spcAft>
              <a:buNone/>
            </a:pP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FROM</a:t>
            </a:r>
            <a:r>
              <a:rPr b="0" i="0" lang="fr-BE" sz="1800" u="none" cap="none" strike="noStrike">
                <a:solidFill>
                  <a:schemeClr val="dk1"/>
                </a:solidFill>
                <a:latin typeface="Consolas"/>
                <a:ea typeface="Consolas"/>
                <a:cs typeface="Consolas"/>
                <a:sym typeface="Consolas"/>
              </a:rPr>
              <a:t> student </a:t>
            </a:r>
            <a:endParaRPr/>
          </a:p>
          <a:p>
            <a:pPr indent="0" lvl="0" marL="0" marR="0" rtl="0" algn="l">
              <a:lnSpc>
                <a:spcPct val="100000"/>
              </a:lnSpc>
              <a:spcBef>
                <a:spcPts val="0"/>
              </a:spcBef>
              <a:spcAft>
                <a:spcPts val="0"/>
              </a:spcAft>
              <a:buNone/>
            </a:pP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WHERE</a:t>
            </a:r>
            <a:r>
              <a:rPr b="0" i="0" lang="fr-BE" sz="1800" u="none" cap="none" strike="noStrike">
                <a:solidFill>
                  <a:schemeClr val="dk1"/>
                </a:solidFill>
                <a:latin typeface="Consolas"/>
                <a:ea typeface="Consolas"/>
                <a:cs typeface="Consolas"/>
                <a:sym typeface="Consolas"/>
              </a:rPr>
              <a:t> last_name </a:t>
            </a:r>
            <a:r>
              <a:rPr b="0" i="0" lang="fr-BE" sz="1800" u="none" cap="none" strike="noStrike">
                <a:solidFill>
                  <a:srgbClr val="CC0099"/>
                </a:solidFill>
                <a:latin typeface="Consolas"/>
                <a:ea typeface="Consolas"/>
                <a:cs typeface="Consolas"/>
                <a:sym typeface="Consolas"/>
              </a:rPr>
              <a:t>LIKE</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'Cruise'</a:t>
            </a:r>
            <a:r>
              <a:rPr b="0" i="0" lang="fr-BE" sz="18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fr-BE" sz="1800" u="none" cap="none" strike="noStrike">
                <a:solidFill>
                  <a:schemeClr val="dk1"/>
                </a:solidFill>
                <a:latin typeface="Consolas"/>
                <a:ea typeface="Consolas"/>
                <a:cs typeface="Consolas"/>
                <a:sym typeface="Consolas"/>
              </a:rPr>
              <a:t>section_name = </a:t>
            </a:r>
            <a:r>
              <a:rPr b="0" i="0" lang="fr-BE" sz="1800" u="none" cap="none" strike="noStrike">
                <a:solidFill>
                  <a:srgbClr val="C00000"/>
                </a:solidFill>
                <a:latin typeface="Consolas"/>
                <a:ea typeface="Consolas"/>
                <a:cs typeface="Consolas"/>
                <a:sym typeface="Consolas"/>
              </a:rPr>
              <a:t>'SQL Déclaratif'</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WHERE</a:t>
            </a:r>
            <a:r>
              <a:rPr b="0" i="0" lang="fr-BE" sz="1800" u="none" cap="none" strike="noStrike">
                <a:solidFill>
                  <a:schemeClr val="dk1"/>
                </a:solidFill>
                <a:latin typeface="Consolas"/>
                <a:ea typeface="Consolas"/>
                <a:cs typeface="Consolas"/>
                <a:sym typeface="Consolas"/>
              </a:rPr>
              <a:t> section_id </a:t>
            </a:r>
            <a:r>
              <a:rPr b="0" i="0" lang="fr-BE" sz="1800" u="none" cap="none" strike="noStrike">
                <a:solidFill>
                  <a:srgbClr val="CC0099"/>
                </a:solidFill>
                <a:latin typeface="Consolas"/>
                <a:ea typeface="Consolas"/>
                <a:cs typeface="Consolas"/>
                <a:sym typeface="Consolas"/>
              </a:rPr>
              <a:t>LIKE</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'19%'</a:t>
            </a:r>
            <a:r>
              <a:rPr b="0" i="0" lang="fr-BE" sz="1800" u="none" cap="none" strike="noStrike">
                <a:solidFill>
                  <a:schemeClr val="dk1"/>
                </a:solidFill>
                <a:latin typeface="Consolas"/>
                <a:ea typeface="Consolas"/>
                <a:cs typeface="Consolas"/>
                <a:sym typeface="Consolas"/>
              </a:rPr>
              <a:t> </a:t>
            </a:r>
            <a:endParaRPr b="0" i="0" sz="4000" u="none" cap="none" strike="noStrike">
              <a:solidFill>
                <a:schemeClr val="dk1"/>
              </a:solidFill>
              <a:latin typeface="Consolas"/>
              <a:ea typeface="Consolas"/>
              <a:cs typeface="Consolas"/>
              <a:sym typeface="Consolas"/>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3" name="Shape 2853"/>
        <p:cNvGrpSpPr/>
        <p:nvPr/>
      </p:nvGrpSpPr>
      <p:grpSpPr>
        <a:xfrm>
          <a:off x="0" y="0"/>
          <a:ext cx="0" cy="0"/>
          <a:chOff x="0" y="0"/>
          <a:chExt cx="0" cy="0"/>
        </a:xfrm>
      </p:grpSpPr>
      <p:sp>
        <p:nvSpPr>
          <p:cNvPr id="2854" name="Google Shape;2854;p19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Suppression de données</a:t>
            </a:r>
            <a:endParaRPr b="1" i="0" sz="4000" u="none" cap="none" strike="noStrike">
              <a:solidFill>
                <a:schemeClr val="dk1"/>
              </a:solidFill>
              <a:latin typeface="Calibri"/>
              <a:ea typeface="Calibri"/>
              <a:cs typeface="Calibri"/>
              <a:sym typeface="Calibri"/>
            </a:endParaRPr>
          </a:p>
        </p:txBody>
      </p:sp>
      <p:sp>
        <p:nvSpPr>
          <p:cNvPr id="2855" name="Google Shape;2855;p19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856" name="Google Shape;2856;p19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857" name="Google Shape;2857;p192"/>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4 : DML</a:t>
            </a:r>
            <a:endParaRPr b="0" i="0" sz="1200" u="none" cap="none" strike="noStrike">
              <a:solidFill>
                <a:srgbClr val="888888"/>
              </a:solidFill>
              <a:latin typeface="Calibri"/>
              <a:ea typeface="Calibri"/>
              <a:cs typeface="Calibri"/>
              <a:sym typeface="Calibri"/>
            </a:endParaRPr>
          </a:p>
        </p:txBody>
      </p:sp>
      <p:sp>
        <p:nvSpPr>
          <p:cNvPr id="2858" name="Google Shape;2858;p192"/>
          <p:cNvSpPr txBox="1"/>
          <p:nvPr/>
        </p:nvSpPr>
        <p:spPr>
          <a:xfrm>
            <a:off x="467544" y="2636912"/>
            <a:ext cx="8229600" cy="11521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L’ordre </a:t>
            </a:r>
            <a:r>
              <a:rPr b="1" i="1" lang="fr-BE" sz="1600" u="none" cap="none" strike="noStrike">
                <a:solidFill>
                  <a:schemeClr val="dk1"/>
                </a:solidFill>
                <a:latin typeface="Calibri"/>
                <a:ea typeface="Calibri"/>
                <a:cs typeface="Calibri"/>
                <a:sym typeface="Calibri"/>
              </a:rPr>
              <a:t>« DELETE » </a:t>
            </a:r>
            <a:r>
              <a:rPr b="0" i="0" lang="fr-BE" sz="1600" u="none" cap="none" strike="noStrike">
                <a:solidFill>
                  <a:schemeClr val="dk1"/>
                </a:solidFill>
                <a:latin typeface="Calibri"/>
                <a:ea typeface="Calibri"/>
                <a:cs typeface="Calibri"/>
                <a:sym typeface="Calibri"/>
              </a:rPr>
              <a:t>permet de supprimer les lignes d’une table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50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La clause </a:t>
            </a:r>
            <a:r>
              <a:rPr b="1" i="1" lang="fr-BE" sz="1600" u="none" cap="none" strike="noStrike">
                <a:solidFill>
                  <a:schemeClr val="dk1"/>
                </a:solidFill>
                <a:latin typeface="Calibri"/>
                <a:ea typeface="Calibri"/>
                <a:cs typeface="Calibri"/>
                <a:sym typeface="Calibri"/>
              </a:rPr>
              <a:t>« WHERE »</a:t>
            </a:r>
            <a:r>
              <a:rPr b="0" i="0" lang="fr-BE" sz="1600" u="none" cap="none" strike="noStrike">
                <a:solidFill>
                  <a:schemeClr val="dk1"/>
                </a:solidFill>
                <a:latin typeface="Calibri"/>
                <a:ea typeface="Calibri"/>
                <a:cs typeface="Calibri"/>
                <a:sym typeface="Calibri"/>
              </a:rPr>
              <a:t> n’est pas obligatoire, mais elle permet de spécifier la ou les lignes auxquelles la suppression s’applique</a:t>
            </a:r>
            <a:endParaRPr b="0" i="0" sz="1400" u="none" cap="none" strike="noStrike">
              <a:solidFill>
                <a:srgbClr val="000000"/>
              </a:solidFill>
              <a:latin typeface="Arial"/>
              <a:ea typeface="Arial"/>
              <a:cs typeface="Arial"/>
              <a:sym typeface="Arial"/>
            </a:endParaRPr>
          </a:p>
        </p:txBody>
      </p:sp>
      <p:sp>
        <p:nvSpPr>
          <p:cNvPr id="2859" name="Google Shape;2859;p192"/>
          <p:cNvSpPr txBox="1"/>
          <p:nvPr/>
        </p:nvSpPr>
        <p:spPr>
          <a:xfrm>
            <a:off x="467544" y="1528916"/>
            <a:ext cx="8172000" cy="830997"/>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2860" name="Google Shape;2860;p192"/>
          <p:cNvSpPr txBox="1"/>
          <p:nvPr/>
        </p:nvSpPr>
        <p:spPr>
          <a:xfrm>
            <a:off x="888976" y="1613991"/>
            <a:ext cx="2049985"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DELETE FROM </a:t>
            </a:r>
            <a:r>
              <a:rPr b="0" i="1" lang="fr-BE" sz="1800" u="none" cap="none" strike="noStrike">
                <a:solidFill>
                  <a:schemeClr val="dk1"/>
                </a:solidFill>
                <a:latin typeface="Calibri"/>
                <a:ea typeface="Calibri"/>
                <a:cs typeface="Calibri"/>
                <a:sym typeface="Calibri"/>
              </a:rPr>
              <a:t>table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WHERE</a:t>
            </a:r>
            <a:r>
              <a:rPr b="0" i="1" lang="fr-BE"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2861" name="Google Shape;2861;p192"/>
          <p:cNvSpPr/>
          <p:nvPr/>
        </p:nvSpPr>
        <p:spPr>
          <a:xfrm>
            <a:off x="467544" y="4149080"/>
            <a:ext cx="8172000" cy="576064"/>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62" name="Google Shape;2862;p192"/>
          <p:cNvSpPr/>
          <p:nvPr/>
        </p:nvSpPr>
        <p:spPr>
          <a:xfrm>
            <a:off x="467544" y="5157192"/>
            <a:ext cx="8172000" cy="576064"/>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63" name="Google Shape;2863;p192"/>
          <p:cNvSpPr/>
          <p:nvPr/>
        </p:nvSpPr>
        <p:spPr>
          <a:xfrm>
            <a:off x="824505" y="4238154"/>
            <a:ext cx="781503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DELETE FROM</a:t>
            </a:r>
            <a:r>
              <a:rPr b="0" i="0" lang="fr-BE" sz="1800" u="none" cap="none" strike="noStrike">
                <a:solidFill>
                  <a:schemeClr val="dk1"/>
                </a:solidFill>
                <a:latin typeface="Consolas"/>
                <a:ea typeface="Consolas"/>
                <a:cs typeface="Consolas"/>
                <a:sym typeface="Consolas"/>
              </a:rPr>
              <a:t> student </a:t>
            </a:r>
            <a:endParaRPr/>
          </a:p>
        </p:txBody>
      </p:sp>
      <p:sp>
        <p:nvSpPr>
          <p:cNvPr id="2864" name="Google Shape;2864;p192"/>
          <p:cNvSpPr/>
          <p:nvPr/>
        </p:nvSpPr>
        <p:spPr>
          <a:xfrm>
            <a:off x="861417" y="5244009"/>
            <a:ext cx="781503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DELETE FROM</a:t>
            </a:r>
            <a:r>
              <a:rPr b="0" i="0" lang="fr-BE" sz="1800" u="none" cap="none" strike="noStrike">
                <a:solidFill>
                  <a:schemeClr val="dk1"/>
                </a:solidFill>
                <a:latin typeface="Consolas"/>
                <a:ea typeface="Consolas"/>
                <a:cs typeface="Consolas"/>
                <a:sym typeface="Consolas"/>
              </a:rPr>
              <a:t> student </a:t>
            </a:r>
            <a:r>
              <a:rPr b="0" i="0" lang="fr-BE" sz="1800" u="none" cap="none" strike="noStrike">
                <a:solidFill>
                  <a:srgbClr val="CC0099"/>
                </a:solidFill>
                <a:latin typeface="Consolas"/>
                <a:ea typeface="Consolas"/>
                <a:cs typeface="Consolas"/>
                <a:sym typeface="Consolas"/>
              </a:rPr>
              <a:t>WHERE</a:t>
            </a:r>
            <a:r>
              <a:rPr b="0" i="0" lang="fr-BE" sz="1800" u="none" cap="none" strike="noStrike">
                <a:solidFill>
                  <a:schemeClr val="dk1"/>
                </a:solidFill>
                <a:latin typeface="Consolas"/>
                <a:ea typeface="Consolas"/>
                <a:cs typeface="Consolas"/>
                <a:sym typeface="Consolas"/>
              </a:rPr>
              <a:t> student_id = </a:t>
            </a:r>
            <a:r>
              <a:rPr b="0" i="0" lang="fr-BE" sz="1800" u="none" cap="none" strike="noStrike">
                <a:solidFill>
                  <a:srgbClr val="00B050"/>
                </a:solidFill>
                <a:latin typeface="Consolas"/>
                <a:ea typeface="Consolas"/>
                <a:cs typeface="Consolas"/>
                <a:sym typeface="Consolas"/>
              </a:rPr>
              <a:t>20 </a:t>
            </a:r>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8" name="Shape 2868"/>
        <p:cNvGrpSpPr/>
        <p:nvPr/>
      </p:nvGrpSpPr>
      <p:grpSpPr>
        <a:xfrm>
          <a:off x="0" y="0"/>
          <a:ext cx="0" cy="0"/>
          <a:chOff x="0" y="0"/>
          <a:chExt cx="0" cy="0"/>
        </a:xfrm>
      </p:grpSpPr>
      <p:graphicFrame>
        <p:nvGraphicFramePr>
          <p:cNvPr id="2869" name="Google Shape;2869;p193"/>
          <p:cNvGraphicFramePr/>
          <p:nvPr/>
        </p:nvGraphicFramePr>
        <p:xfrm>
          <a:off x="604787" y="2122656"/>
          <a:ext cx="3000000" cy="3000000"/>
        </p:xfrm>
        <a:graphic>
          <a:graphicData uri="http://schemas.openxmlformats.org/drawingml/2006/table">
            <a:tbl>
              <a:tblPr bandRow="1" firstRow="1">
                <a:noFill/>
                <a:tableStyleId>{7DA6CE6D-E62C-4898-81FA-905E92679291}</a:tableStyleId>
              </a:tblPr>
              <a:tblGrid>
                <a:gridCol w="6199450"/>
                <a:gridCol w="432050"/>
                <a:gridCol w="432050"/>
                <a:gridCol w="432050"/>
                <a:gridCol w="4320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b="1" lang="fr-BE" sz="1800" u="none" cap="none" strike="noStrike"/>
                        <a:t>Notions</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P</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S</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V</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I</a:t>
                      </a:r>
                      <a:endParaRPr b="1"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Insertion de données ligne par ligne (VALUES…)</a:t>
                      </a:r>
                      <a:endParaRPr b="1" i="1"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Insertion de données par lot (SELECT…)</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600"/>
                        <a:buFont typeface="Calibri"/>
                        <a:buNone/>
                      </a:pPr>
                      <a:r>
                        <a:rPr b="0" i="0" lang="fr-BE" sz="1600" u="none" cap="none" strike="noStrike">
                          <a:solidFill>
                            <a:schemeClr val="dk1"/>
                          </a:solidFill>
                        </a:rPr>
                        <a:t>Mise à jour simple de données</a:t>
                      </a:r>
                      <a:endParaRPr b="1" i="1"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600"/>
                        <a:buFont typeface="Calibri"/>
                        <a:buNone/>
                      </a:pPr>
                      <a:r>
                        <a:rPr b="0" i="0" lang="fr-BE" sz="1600" u="none" cap="none" strike="noStrike">
                          <a:solidFill>
                            <a:schemeClr val="dk1"/>
                          </a:solidFill>
                        </a:rPr>
                        <a:t>Mise à jour sous forme de jointure</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600"/>
                        <a:buFont typeface="Calibri"/>
                        <a:buNone/>
                      </a:pPr>
                      <a:r>
                        <a:rPr b="0" i="0" lang="fr-BE" sz="1600" u="none" cap="none" strike="noStrike">
                          <a:solidFill>
                            <a:schemeClr val="dk1"/>
                          </a:solidFill>
                        </a:rPr>
                        <a:t>Suppression de données</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bl>
          </a:graphicData>
        </a:graphic>
      </p:graphicFrame>
      <p:sp>
        <p:nvSpPr>
          <p:cNvPr id="2870" name="Google Shape;2870;p19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871" name="Google Shape;2871;p19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872" name="Google Shape;2872;p193"/>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2 : DDL</a:t>
            </a:r>
            <a:endParaRPr b="0" i="0" sz="1200" u="none" cap="none" strike="noStrike">
              <a:solidFill>
                <a:srgbClr val="888888"/>
              </a:solidFill>
              <a:latin typeface="Calibri"/>
              <a:ea typeface="Calibri"/>
              <a:cs typeface="Calibri"/>
              <a:sym typeface="Calibri"/>
            </a:endParaRPr>
          </a:p>
        </p:txBody>
      </p:sp>
      <p:sp>
        <p:nvSpPr>
          <p:cNvPr id="2873" name="Google Shape;2873;p193"/>
          <p:cNvSpPr txBox="1"/>
          <p:nvPr/>
        </p:nvSpPr>
        <p:spPr>
          <a:xfrm>
            <a:off x="538360" y="1555200"/>
            <a:ext cx="2526846" cy="4770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fr-BE" sz="2500" u="none" cap="none" strike="noStrike">
                <a:solidFill>
                  <a:srgbClr val="467299"/>
                </a:solidFill>
                <a:latin typeface="Calibri"/>
                <a:ea typeface="Calibri"/>
                <a:cs typeface="Calibri"/>
                <a:sym typeface="Calibri"/>
              </a:rPr>
              <a:t>Notions à évaluer</a:t>
            </a:r>
            <a:endParaRPr b="1" i="0" sz="2500" u="none" cap="none" strike="noStrike">
              <a:solidFill>
                <a:srgbClr val="467299"/>
              </a:solidFill>
              <a:latin typeface="Calibri"/>
              <a:ea typeface="Calibri"/>
              <a:cs typeface="Calibri"/>
              <a:sym typeface="Calibri"/>
            </a:endParaRPr>
          </a:p>
        </p:txBody>
      </p:sp>
      <p:sp>
        <p:nvSpPr>
          <p:cNvPr id="2874" name="Google Shape;2874;p19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Auto-Evaluation</a:t>
            </a:r>
            <a:endParaRPr b="0" i="0" sz="4000" u="none" cap="none" strike="noStrike">
              <a:solidFill>
                <a:schemeClr val="dk1"/>
              </a:solidFill>
              <a:latin typeface="Calibri"/>
              <a:ea typeface="Calibri"/>
              <a:cs typeface="Calibri"/>
              <a:sym typeface="Calibri"/>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8" name="Shape 2878"/>
        <p:cNvGrpSpPr/>
        <p:nvPr/>
      </p:nvGrpSpPr>
      <p:grpSpPr>
        <a:xfrm>
          <a:off x="0" y="0"/>
          <a:ext cx="0" cy="0"/>
          <a:chOff x="0" y="0"/>
          <a:chExt cx="0" cy="0"/>
        </a:xfrm>
      </p:grpSpPr>
      <p:sp>
        <p:nvSpPr>
          <p:cNvPr id="2879" name="Google Shape;2879;p1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Références</a:t>
            </a:r>
            <a:endParaRPr b="1" i="0" sz="4000" u="none" cap="none" strike="noStrike">
              <a:solidFill>
                <a:schemeClr val="dk1"/>
              </a:solidFill>
              <a:latin typeface="Calibri"/>
              <a:ea typeface="Calibri"/>
              <a:cs typeface="Calibri"/>
              <a:sym typeface="Calibri"/>
            </a:endParaRPr>
          </a:p>
        </p:txBody>
      </p:sp>
      <p:sp>
        <p:nvSpPr>
          <p:cNvPr id="2880" name="Google Shape;2880;p19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2881" name="Google Shape;2881;p19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882" name="Google Shape;2882;p194"/>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2883" name="Google Shape;2883;p194"/>
          <p:cNvSpPr txBox="1"/>
          <p:nvPr/>
        </p:nvSpPr>
        <p:spPr>
          <a:xfrm>
            <a:off x="467544" y="1556791"/>
            <a:ext cx="8229600" cy="460851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ELMASRI R., NAVATHE S., </a:t>
            </a:r>
            <a:r>
              <a:rPr b="1" i="1" lang="fr-BE" sz="1600" u="sng" cap="none" strike="noStrike">
                <a:solidFill>
                  <a:schemeClr val="dk1"/>
                </a:solidFill>
                <a:latin typeface="Calibri"/>
                <a:ea typeface="Calibri"/>
                <a:cs typeface="Calibri"/>
                <a:sym typeface="Calibri"/>
              </a:rPr>
              <a:t>Fundamentals of Databases Systems: Pearson New International Edition</a:t>
            </a:r>
            <a:r>
              <a:rPr b="0" i="0" lang="fr-BE" sz="1600" u="none" cap="none" strike="noStrike">
                <a:solidFill>
                  <a:schemeClr val="dk1"/>
                </a:solidFill>
                <a:latin typeface="Calibri"/>
                <a:ea typeface="Calibri"/>
                <a:cs typeface="Calibri"/>
                <a:sym typeface="Calibri"/>
              </a:rPr>
              <a:t>, États-Unis, Pearson, 2013, 6th Edition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50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BEN-GAN I., </a:t>
            </a:r>
            <a:r>
              <a:rPr b="1" i="1" lang="fr-BE" sz="1600" u="sng" cap="none" strike="noStrike">
                <a:solidFill>
                  <a:schemeClr val="dk1"/>
                </a:solidFill>
                <a:latin typeface="Calibri"/>
                <a:ea typeface="Calibri"/>
                <a:cs typeface="Calibri"/>
                <a:sym typeface="Calibri"/>
              </a:rPr>
              <a:t>Microsoft SQL Server 2012 T-SQL Fundamentals</a:t>
            </a:r>
            <a:r>
              <a:rPr b="0" i="0" lang="fr-BE" sz="1600" u="none" cap="none" strike="noStrike">
                <a:solidFill>
                  <a:schemeClr val="dk1"/>
                </a:solidFill>
                <a:latin typeface="Calibri"/>
                <a:ea typeface="Calibri"/>
                <a:cs typeface="Calibri"/>
                <a:sym typeface="Calibri"/>
              </a:rPr>
              <a:t>, États-Unis, Microsoft Press, 2012, 1st Edition</a:t>
            </a:r>
            <a:endParaRPr b="0" i="0" sz="1600" u="none" cap="none" strike="noStrike">
              <a:solidFill>
                <a:schemeClr val="dk1"/>
              </a:solidFill>
              <a:latin typeface="Calibri"/>
              <a:ea typeface="Calibri"/>
              <a:cs typeface="Calibri"/>
              <a:sym typeface="Calibri"/>
            </a:endParaRPr>
          </a:p>
          <a:p>
            <a:pPr indent="-342900" lvl="0" marL="342900" marR="0" rtl="0" algn="l">
              <a:lnSpc>
                <a:spcPct val="100000"/>
              </a:lnSpc>
              <a:spcBef>
                <a:spcPts val="150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BEN-GAN I., KOLLAR L., SARKA D., KASS S., </a:t>
            </a:r>
            <a:r>
              <a:rPr b="1" i="1" lang="fr-BE" sz="1600" u="sng" cap="none" strike="noStrike">
                <a:solidFill>
                  <a:schemeClr val="dk1"/>
                </a:solidFill>
                <a:latin typeface="Calibri"/>
                <a:ea typeface="Calibri"/>
                <a:cs typeface="Calibri"/>
                <a:sym typeface="Calibri"/>
              </a:rPr>
              <a:t>Inside Microsoft SQL Server 2008 T-SQL Querying</a:t>
            </a:r>
            <a:r>
              <a:rPr b="0" i="0" lang="fr-BE" sz="1600" u="none" cap="none" strike="noStrike">
                <a:solidFill>
                  <a:schemeClr val="dk1"/>
                </a:solidFill>
                <a:latin typeface="Calibri"/>
                <a:ea typeface="Calibri"/>
                <a:cs typeface="Calibri"/>
                <a:sym typeface="Calibri"/>
              </a:rPr>
              <a:t>, États-Unis, Microsoft Press, 2009, 1st Edition</a:t>
            </a:r>
            <a:endParaRPr b="1" i="1" sz="1600" u="none" cap="none" strike="noStrike">
              <a:solidFill>
                <a:schemeClr val="dk1"/>
              </a:solidFill>
              <a:latin typeface="Calibri"/>
              <a:ea typeface="Calibri"/>
              <a:cs typeface="Calibri"/>
              <a:sym typeface="Calibri"/>
            </a:endParaRPr>
          </a:p>
          <a:p>
            <a:pPr indent="-342900" lvl="0" marL="342900" marR="0" rtl="0" algn="l">
              <a:lnSpc>
                <a:spcPct val="100000"/>
              </a:lnSpc>
              <a:spcBef>
                <a:spcPts val="150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O’HEARN S., </a:t>
            </a:r>
            <a:r>
              <a:rPr b="1" i="1" lang="fr-BE" sz="1600" u="sng" cap="none" strike="noStrike">
                <a:solidFill>
                  <a:schemeClr val="dk1"/>
                </a:solidFill>
                <a:latin typeface="Calibri"/>
                <a:ea typeface="Calibri"/>
                <a:cs typeface="Calibri"/>
                <a:sym typeface="Calibri"/>
              </a:rPr>
              <a:t>OCA Oracle Database SQL SQL Certified Expert Exam Guide</a:t>
            </a:r>
            <a:r>
              <a:rPr b="0" i="0" lang="fr-BE" sz="1600" u="none" cap="none" strike="noStrike">
                <a:solidFill>
                  <a:schemeClr val="dk1"/>
                </a:solidFill>
                <a:latin typeface="Calibri"/>
                <a:ea typeface="Calibri"/>
                <a:cs typeface="Calibri"/>
                <a:sym typeface="Calibri"/>
              </a:rPr>
              <a:t>, États-Unis, Microsoft Press, 2009, 1st Edition</a:t>
            </a:r>
            <a:endParaRPr b="1" i="1" sz="1600" u="none" cap="none" strike="noStrike">
              <a:solidFill>
                <a:schemeClr val="dk1"/>
              </a:solidFill>
              <a:latin typeface="Calibri"/>
              <a:ea typeface="Calibri"/>
              <a:cs typeface="Calibri"/>
              <a:sym typeface="Calibri"/>
            </a:endParaRPr>
          </a:p>
          <a:p>
            <a:pPr indent="-342900" lvl="0" marL="342900" marR="0" rtl="0" algn="l">
              <a:lnSpc>
                <a:spcPct val="100000"/>
              </a:lnSpc>
              <a:spcBef>
                <a:spcPts val="1500"/>
              </a:spcBef>
              <a:spcAft>
                <a:spcPts val="0"/>
              </a:spcAft>
              <a:buClr>
                <a:schemeClr val="dk1"/>
              </a:buClr>
              <a:buSzPts val="1600"/>
              <a:buFont typeface="Arial"/>
              <a:buChar char="•"/>
            </a:pPr>
            <a:r>
              <a:rPr b="1" i="1" lang="fr-BE" sz="1600" u="sng" cap="none" strike="noStrike">
                <a:solidFill>
                  <a:schemeClr val="dk1"/>
                </a:solidFill>
                <a:latin typeface="Calibri"/>
                <a:ea typeface="Calibri"/>
                <a:cs typeface="Calibri"/>
                <a:sym typeface="Calibri"/>
              </a:rPr>
              <a:t>MSDN-the microsoft developer network</a:t>
            </a:r>
            <a:r>
              <a:rPr b="0" i="0" lang="fr-BE" sz="1600" u="none" cap="none" strike="noStrike">
                <a:solidFill>
                  <a:schemeClr val="dk1"/>
                </a:solidFill>
                <a:latin typeface="Calibri"/>
                <a:ea typeface="Calibri"/>
                <a:cs typeface="Calibri"/>
                <a:sym typeface="Calibri"/>
              </a:rPr>
              <a:t>, site de Microsoft : </a:t>
            </a:r>
            <a:r>
              <a:rPr b="0" i="1" lang="fr-BE" sz="1600" u="sng" cap="none" strike="noStrike">
                <a:solidFill>
                  <a:srgbClr val="7CB2E6"/>
                </a:solidFill>
                <a:latin typeface="Calibri"/>
                <a:ea typeface="Calibri"/>
                <a:cs typeface="Calibri"/>
                <a:sym typeface="Calibri"/>
              </a:rPr>
              <a:t>msdn.microsoft.com</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500"/>
              </a:spcBef>
              <a:spcAft>
                <a:spcPts val="0"/>
              </a:spcAft>
              <a:buClr>
                <a:schemeClr val="dk1"/>
              </a:buClr>
              <a:buSzPts val="1600"/>
              <a:buFont typeface="Arial"/>
              <a:buChar char="•"/>
            </a:pPr>
            <a:r>
              <a:rPr b="1" i="1" lang="fr-BE" sz="1600" u="sng" cap="none" strike="noStrike">
                <a:solidFill>
                  <a:schemeClr val="dk1"/>
                </a:solidFill>
                <a:latin typeface="Calibri"/>
                <a:ea typeface="Calibri"/>
                <a:cs typeface="Calibri"/>
                <a:sym typeface="Calibri"/>
              </a:rPr>
              <a:t>Oracle Database Online Documentation 12c Release (12.1)</a:t>
            </a:r>
            <a:r>
              <a:rPr b="0" i="0" lang="fr-BE" sz="1600" u="none" cap="none" strike="noStrike">
                <a:solidFill>
                  <a:schemeClr val="dk1"/>
                </a:solidFill>
                <a:latin typeface="Calibri"/>
                <a:ea typeface="Calibri"/>
                <a:cs typeface="Calibri"/>
                <a:sym typeface="Calibri"/>
              </a:rPr>
              <a:t>, site d’Oracle : </a:t>
            </a:r>
            <a:r>
              <a:rPr b="0" i="1" lang="fr-BE" sz="1600" u="sng" cap="none" strike="noStrike">
                <a:solidFill>
                  <a:srgbClr val="7CB2E6"/>
                </a:solidFill>
                <a:latin typeface="Calibri"/>
                <a:ea typeface="Calibri"/>
                <a:cs typeface="Calibri"/>
                <a:sym typeface="Calibri"/>
              </a:rPr>
              <a:t>docs.oracle.com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Plan du cours</a:t>
            </a:r>
            <a:endParaRPr b="0" i="0" sz="4000" u="none" cap="none" strike="noStrike">
              <a:solidFill>
                <a:schemeClr val="dk1"/>
              </a:solidFill>
              <a:latin typeface="Calibri"/>
              <a:ea typeface="Calibri"/>
              <a:cs typeface="Calibri"/>
              <a:sym typeface="Calibri"/>
            </a:endParaRPr>
          </a:p>
        </p:txBody>
      </p:sp>
      <p:sp>
        <p:nvSpPr>
          <p:cNvPr id="101" name="Google Shape;10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fr-BE" sz="2800" u="none" cap="none" strike="noStrike">
                <a:solidFill>
                  <a:schemeClr val="dk1"/>
                </a:solidFill>
                <a:latin typeface="Calibri"/>
                <a:ea typeface="Calibri"/>
                <a:cs typeface="Calibri"/>
                <a:sym typeface="Calibri"/>
              </a:rPr>
              <a:t>Partie 1 : Introduction aux concepts</a:t>
            </a:r>
            <a:endParaRPr b="1" i="0" sz="2000" u="none" cap="none" strike="noStrike">
              <a:solidFill>
                <a:schemeClr val="dk1"/>
              </a:solidFill>
              <a:latin typeface="Calibri"/>
              <a:ea typeface="Calibri"/>
              <a:cs typeface="Calibri"/>
              <a:sym typeface="Calibri"/>
            </a:endParaRPr>
          </a:p>
          <a:p>
            <a:pPr indent="-177800" lvl="1" marL="742950" marR="0" rtl="0" algn="l">
              <a:lnSpc>
                <a:spcPct val="100000"/>
              </a:lnSpc>
              <a:spcBef>
                <a:spcPts val="340"/>
              </a:spcBef>
              <a:spcAft>
                <a:spcPts val="0"/>
              </a:spcAft>
              <a:buClr>
                <a:schemeClr val="dk1"/>
              </a:buClr>
              <a:buSzPts val="1700"/>
              <a:buFont typeface="Arial"/>
              <a:buNone/>
            </a:pPr>
            <a:r>
              <a:t/>
            </a:r>
            <a:endParaRPr b="1" i="0" sz="1700" u="none" cap="none" strike="noStrike">
              <a:solidFill>
                <a:schemeClr val="dk1"/>
              </a:solidFill>
              <a:latin typeface="Calibri"/>
              <a:ea typeface="Calibri"/>
              <a:cs typeface="Calibri"/>
              <a:sym typeface="Calibri"/>
            </a:endParaRPr>
          </a:p>
          <a:p>
            <a:pPr indent="-285750" lvl="1" marL="742950" marR="0" rtl="0" algn="l">
              <a:lnSpc>
                <a:spcPct val="150000"/>
              </a:lnSpc>
              <a:spcBef>
                <a:spcPts val="400"/>
              </a:spcBef>
              <a:spcAft>
                <a:spcPts val="0"/>
              </a:spcAft>
              <a:buClr>
                <a:schemeClr val="dk1"/>
              </a:buClr>
              <a:buSzPts val="2000"/>
              <a:buFont typeface="Arial"/>
              <a:buChar char="•"/>
            </a:pPr>
            <a:r>
              <a:rPr b="1" i="0" lang="fr-BE" sz="2000" u="none" cap="none" strike="noStrike">
                <a:solidFill>
                  <a:schemeClr val="dk1"/>
                </a:solidFill>
                <a:latin typeface="Calibri"/>
                <a:ea typeface="Calibri"/>
                <a:cs typeface="Calibri"/>
                <a:sym typeface="Calibri"/>
              </a:rPr>
              <a:t>Base de données et SGBD					  10</a:t>
            </a:r>
            <a:endParaRPr b="1" i="0" sz="2000" u="none" cap="none" strike="noStrike">
              <a:solidFill>
                <a:schemeClr val="dk1"/>
              </a:solidFill>
              <a:latin typeface="Calibri"/>
              <a:ea typeface="Calibri"/>
              <a:cs typeface="Calibri"/>
              <a:sym typeface="Calibri"/>
            </a:endParaRPr>
          </a:p>
          <a:p>
            <a:pPr indent="-285750" lvl="1" marL="742950" marR="0" rtl="0" algn="l">
              <a:lnSpc>
                <a:spcPct val="150000"/>
              </a:lnSpc>
              <a:spcBef>
                <a:spcPts val="400"/>
              </a:spcBef>
              <a:spcAft>
                <a:spcPts val="0"/>
              </a:spcAft>
              <a:buClr>
                <a:schemeClr val="dk1"/>
              </a:buClr>
              <a:buSzPts val="2000"/>
              <a:buFont typeface="Arial"/>
              <a:buChar char="•"/>
            </a:pPr>
            <a:r>
              <a:rPr b="1" i="0" lang="fr-BE" sz="2000" u="none" cap="none" strike="noStrike">
                <a:solidFill>
                  <a:schemeClr val="dk1"/>
                </a:solidFill>
                <a:latin typeface="Calibri"/>
                <a:ea typeface="Calibri"/>
                <a:cs typeface="Calibri"/>
                <a:sym typeface="Calibri"/>
              </a:rPr>
              <a:t>De l’analyse au relationnel					  14</a:t>
            </a:r>
            <a:endParaRPr b="1" i="0" sz="2000" u="none" cap="none" strike="noStrike">
              <a:solidFill>
                <a:schemeClr val="dk1"/>
              </a:solidFill>
              <a:latin typeface="Calibri"/>
              <a:ea typeface="Calibri"/>
              <a:cs typeface="Calibri"/>
              <a:sym typeface="Calibri"/>
            </a:endParaRPr>
          </a:p>
          <a:p>
            <a:pPr indent="-285750" lvl="1" marL="742950" marR="0" rtl="0" algn="l">
              <a:lnSpc>
                <a:spcPct val="150000"/>
              </a:lnSpc>
              <a:spcBef>
                <a:spcPts val="400"/>
              </a:spcBef>
              <a:spcAft>
                <a:spcPts val="0"/>
              </a:spcAft>
              <a:buClr>
                <a:schemeClr val="dk1"/>
              </a:buClr>
              <a:buSzPts val="2000"/>
              <a:buFont typeface="Arial"/>
              <a:buChar char="•"/>
            </a:pPr>
            <a:r>
              <a:rPr b="1" i="0" lang="fr-BE" sz="2000" u="none" cap="none" strike="noStrike">
                <a:solidFill>
                  <a:schemeClr val="dk1"/>
                </a:solidFill>
                <a:latin typeface="Calibri"/>
                <a:ea typeface="Calibri"/>
                <a:cs typeface="Calibri"/>
                <a:sym typeface="Calibri"/>
              </a:rPr>
              <a:t>Notions de tables						  23</a:t>
            </a:r>
            <a:endParaRPr b="1" i="0" sz="2000" u="none" cap="none" strike="noStrike">
              <a:solidFill>
                <a:schemeClr val="dk1"/>
              </a:solidFill>
              <a:latin typeface="Calibri"/>
              <a:ea typeface="Calibri"/>
              <a:cs typeface="Calibri"/>
              <a:sym typeface="Calibri"/>
            </a:endParaRPr>
          </a:p>
          <a:p>
            <a:pPr indent="-285750" lvl="1" marL="742950" marR="0" rtl="0" algn="l">
              <a:lnSpc>
                <a:spcPct val="150000"/>
              </a:lnSpc>
              <a:spcBef>
                <a:spcPts val="400"/>
              </a:spcBef>
              <a:spcAft>
                <a:spcPts val="0"/>
              </a:spcAft>
              <a:buClr>
                <a:schemeClr val="dk1"/>
              </a:buClr>
              <a:buSzPts val="2000"/>
              <a:buFont typeface="Arial"/>
              <a:buChar char="•"/>
            </a:pPr>
            <a:r>
              <a:rPr b="1" i="0" lang="fr-BE" sz="2000" u="none" cap="none" strike="noStrike">
                <a:solidFill>
                  <a:schemeClr val="dk1"/>
                </a:solidFill>
                <a:latin typeface="Calibri"/>
                <a:ea typeface="Calibri"/>
                <a:cs typeface="Calibri"/>
                <a:sym typeface="Calibri"/>
              </a:rPr>
              <a:t>Contraintes						  25</a:t>
            </a:r>
            <a:endParaRPr b="1" i="0" sz="2000" u="none" cap="none" strike="noStrike">
              <a:solidFill>
                <a:schemeClr val="dk1"/>
              </a:solidFill>
              <a:latin typeface="Calibri"/>
              <a:ea typeface="Calibri"/>
              <a:cs typeface="Calibri"/>
              <a:sym typeface="Calibri"/>
            </a:endParaRPr>
          </a:p>
        </p:txBody>
      </p:sp>
      <p:sp>
        <p:nvSpPr>
          <p:cNvPr id="102" name="Google Shape;102;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b="0" i="0" lang="fr-BE" sz="1200" u="none" cap="none" strike="noStrike">
                <a:solidFill>
                  <a:srgbClr val="888888"/>
                </a:solidFill>
                <a:latin typeface="Calibri"/>
                <a:ea typeface="Calibri"/>
                <a:cs typeface="Calibri"/>
                <a:sym typeface="Calibri"/>
              </a:rPr>
              <a:t>Cognitic © -  SQL Déclaratif</a:t>
            </a:r>
            <a:endParaRPr b="0" i="0" sz="1200" u="none" cap="none" strike="noStrike">
              <a:solidFill>
                <a:srgbClr val="888888"/>
              </a:solidFill>
              <a:latin typeface="Calibri"/>
              <a:ea typeface="Calibri"/>
              <a:cs typeface="Calibri"/>
              <a:sym typeface="Calibri"/>
            </a:endParaRPr>
          </a:p>
        </p:txBody>
      </p:sp>
      <p:sp>
        <p:nvSpPr>
          <p:cNvPr id="103" name="Google Shape;103;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fr-BE"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20"/>
          <p:cNvPicPr preferRelativeResize="0"/>
          <p:nvPr/>
        </p:nvPicPr>
        <p:blipFill rotWithShape="1">
          <a:blip r:embed="rId3">
            <a:alphaModFix/>
          </a:blip>
          <a:srcRect b="0" l="0" r="0" t="0"/>
          <a:stretch/>
        </p:blipFill>
        <p:spPr>
          <a:xfrm>
            <a:off x="5649416" y="2060848"/>
            <a:ext cx="2663444" cy="4122297"/>
          </a:xfrm>
          <a:prstGeom prst="rect">
            <a:avLst/>
          </a:prstGeom>
          <a:noFill/>
          <a:ln>
            <a:noFill/>
          </a:ln>
        </p:spPr>
      </p:pic>
      <p:pic>
        <p:nvPicPr>
          <p:cNvPr id="298" name="Google Shape;298;p20"/>
          <p:cNvPicPr preferRelativeResize="0"/>
          <p:nvPr/>
        </p:nvPicPr>
        <p:blipFill rotWithShape="1">
          <a:blip r:embed="rId4">
            <a:alphaModFix/>
          </a:blip>
          <a:srcRect b="0" l="0" r="0" t="0"/>
          <a:stretch/>
        </p:blipFill>
        <p:spPr>
          <a:xfrm>
            <a:off x="971600" y="2060849"/>
            <a:ext cx="1208671" cy="3976974"/>
          </a:xfrm>
          <a:prstGeom prst="rect">
            <a:avLst/>
          </a:prstGeom>
          <a:noFill/>
          <a:ln>
            <a:noFill/>
          </a:ln>
        </p:spPr>
      </p:pic>
      <p:sp>
        <p:nvSpPr>
          <p:cNvPr id="299" name="Google Shape;299;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De l’analyse au relationnel</a:t>
            </a:r>
            <a:endParaRPr b="0" i="0" sz="4000" u="none" cap="none" strike="noStrike">
              <a:solidFill>
                <a:schemeClr val="dk1"/>
              </a:solidFill>
              <a:latin typeface="Calibri"/>
              <a:ea typeface="Calibri"/>
              <a:cs typeface="Calibri"/>
              <a:sym typeface="Calibri"/>
            </a:endParaRPr>
          </a:p>
        </p:txBody>
      </p:sp>
      <p:sp>
        <p:nvSpPr>
          <p:cNvPr id="300" name="Google Shape;300;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301" name="Google Shape;301;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302" name="Google Shape;302;p20"/>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1 : Introduction</a:t>
            </a:r>
            <a:endParaRPr b="0" i="0" sz="1200" u="none" cap="none" strike="noStrike">
              <a:solidFill>
                <a:srgbClr val="888888"/>
              </a:solidFill>
              <a:latin typeface="Calibri"/>
              <a:ea typeface="Calibri"/>
              <a:cs typeface="Calibri"/>
              <a:sym typeface="Calibri"/>
            </a:endParaRPr>
          </a:p>
        </p:txBody>
      </p:sp>
      <p:sp>
        <p:nvSpPr>
          <p:cNvPr id="303" name="Google Shape;303;p20"/>
          <p:cNvSpPr txBox="1"/>
          <p:nvPr/>
        </p:nvSpPr>
        <p:spPr>
          <a:xfrm>
            <a:off x="467544" y="1556792"/>
            <a:ext cx="8219256"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BE" sz="2000" u="sng" cap="none" strike="noStrike">
                <a:solidFill>
                  <a:schemeClr val="dk1"/>
                </a:solidFill>
                <a:latin typeface="Calibri"/>
                <a:ea typeface="Calibri"/>
                <a:cs typeface="Calibri"/>
                <a:sym typeface="Calibri"/>
              </a:rPr>
              <a:t>Traduction d’une association de type « One-to-One » :</a:t>
            </a:r>
            <a:endParaRPr b="1" i="0" sz="2000" u="none" cap="none" strike="noStrike">
              <a:solidFill>
                <a:schemeClr val="dk1"/>
              </a:solidFill>
              <a:latin typeface="Calibri"/>
              <a:ea typeface="Calibri"/>
              <a:cs typeface="Calibri"/>
              <a:sym typeface="Calibri"/>
            </a:endParaRPr>
          </a:p>
        </p:txBody>
      </p:sp>
      <p:sp>
        <p:nvSpPr>
          <p:cNvPr id="304" name="Google Shape;304;p20"/>
          <p:cNvSpPr/>
          <p:nvPr/>
        </p:nvSpPr>
        <p:spPr>
          <a:xfrm>
            <a:off x="755576" y="3068959"/>
            <a:ext cx="1656184" cy="416079"/>
          </a:xfrm>
          <a:prstGeom prst="rect">
            <a:avLst/>
          </a:prstGeom>
          <a:noFill/>
          <a:ln cap="flat" cmpd="sng" w="25400">
            <a:solidFill>
              <a:srgbClr val="467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70C0"/>
              </a:solidFill>
              <a:latin typeface="Calibri"/>
              <a:ea typeface="Calibri"/>
              <a:cs typeface="Calibri"/>
              <a:sym typeface="Calibri"/>
            </a:endParaRPr>
          </a:p>
        </p:txBody>
      </p:sp>
      <p:sp>
        <p:nvSpPr>
          <p:cNvPr id="305" name="Google Shape;305;p20"/>
          <p:cNvSpPr/>
          <p:nvPr/>
        </p:nvSpPr>
        <p:spPr>
          <a:xfrm>
            <a:off x="755576" y="4077072"/>
            <a:ext cx="1656184" cy="360040"/>
          </a:xfrm>
          <a:prstGeom prst="rect">
            <a:avLst/>
          </a:prstGeom>
          <a:noFill/>
          <a:ln cap="flat" cmpd="sng" w="25400">
            <a:solidFill>
              <a:srgbClr val="467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70C0"/>
              </a:solidFill>
              <a:latin typeface="Calibri"/>
              <a:ea typeface="Calibri"/>
              <a:cs typeface="Calibri"/>
              <a:sym typeface="Calibri"/>
            </a:endParaRPr>
          </a:p>
        </p:txBody>
      </p:sp>
      <p:cxnSp>
        <p:nvCxnSpPr>
          <p:cNvPr id="306" name="Google Shape;306;p20"/>
          <p:cNvCxnSpPr/>
          <p:nvPr/>
        </p:nvCxnSpPr>
        <p:spPr>
          <a:xfrm>
            <a:off x="2123728" y="3248980"/>
            <a:ext cx="576064" cy="0"/>
          </a:xfrm>
          <a:prstGeom prst="straightConnector1">
            <a:avLst/>
          </a:prstGeom>
          <a:noFill/>
          <a:ln cap="flat" cmpd="sng" w="25400">
            <a:solidFill>
              <a:srgbClr val="0070C0"/>
            </a:solidFill>
            <a:prstDash val="solid"/>
            <a:round/>
            <a:headEnd len="sm" w="sm" type="none"/>
            <a:tailEnd len="med" w="med" type="stealth"/>
          </a:ln>
        </p:spPr>
      </p:cxnSp>
      <p:cxnSp>
        <p:nvCxnSpPr>
          <p:cNvPr id="307" name="Google Shape;307;p20"/>
          <p:cNvCxnSpPr/>
          <p:nvPr/>
        </p:nvCxnSpPr>
        <p:spPr>
          <a:xfrm>
            <a:off x="2123728" y="4221088"/>
            <a:ext cx="576064" cy="0"/>
          </a:xfrm>
          <a:prstGeom prst="straightConnector1">
            <a:avLst/>
          </a:prstGeom>
          <a:noFill/>
          <a:ln cap="flat" cmpd="sng" w="25400">
            <a:solidFill>
              <a:srgbClr val="0070C0"/>
            </a:solidFill>
            <a:prstDash val="solid"/>
            <a:round/>
            <a:headEnd len="sm" w="sm" type="none"/>
            <a:tailEnd len="med" w="med" type="stealth"/>
          </a:ln>
        </p:spPr>
      </p:cxnSp>
      <p:sp>
        <p:nvSpPr>
          <p:cNvPr id="308" name="Google Shape;308;p20"/>
          <p:cNvSpPr txBox="1"/>
          <p:nvPr/>
        </p:nvSpPr>
        <p:spPr>
          <a:xfrm>
            <a:off x="2751889" y="3068960"/>
            <a:ext cx="679994" cy="60016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rgbClr val="467299"/>
                </a:solidFill>
                <a:latin typeface="Calibri"/>
                <a:ea typeface="Calibri"/>
                <a:cs typeface="Calibri"/>
                <a:sym typeface="Calibri"/>
              </a:rPr>
              <a:t>Y =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0" i="0" lang="fr-BE" sz="1500" u="none" cap="none" strike="noStrike">
                <a:solidFill>
                  <a:srgbClr val="467299"/>
                </a:solidFill>
                <a:latin typeface="Calibri"/>
                <a:ea typeface="Calibri"/>
                <a:cs typeface="Calibri"/>
                <a:sym typeface="Calibri"/>
              </a:rPr>
              <a:t>(X = 1)</a:t>
            </a:r>
            <a:endParaRPr b="0" i="0" sz="1500" u="none" cap="none" strike="noStrike">
              <a:solidFill>
                <a:srgbClr val="467299"/>
              </a:solidFill>
              <a:latin typeface="Calibri"/>
              <a:ea typeface="Calibri"/>
              <a:cs typeface="Calibri"/>
              <a:sym typeface="Calibri"/>
            </a:endParaRPr>
          </a:p>
        </p:txBody>
      </p:sp>
      <p:sp>
        <p:nvSpPr>
          <p:cNvPr id="309" name="Google Shape;309;p20"/>
          <p:cNvSpPr txBox="1"/>
          <p:nvPr/>
        </p:nvSpPr>
        <p:spPr>
          <a:xfrm>
            <a:off x="2771800" y="4005064"/>
            <a:ext cx="63511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fr-BE" sz="1800" u="none" cap="none" strike="noStrike">
                <a:solidFill>
                  <a:srgbClr val="467299"/>
                </a:solidFill>
                <a:latin typeface="Calibri"/>
                <a:ea typeface="Calibri"/>
                <a:cs typeface="Calibri"/>
                <a:sym typeface="Calibri"/>
              </a:rPr>
              <a:t>Y = 1</a:t>
            </a:r>
            <a:endParaRPr b="0" i="0" sz="1800" u="none" cap="none" strike="noStrike">
              <a:solidFill>
                <a:srgbClr val="467299"/>
              </a:solidFill>
              <a:latin typeface="Calibri"/>
              <a:ea typeface="Calibri"/>
              <a:cs typeface="Calibri"/>
              <a:sym typeface="Calibri"/>
            </a:endParaRPr>
          </a:p>
        </p:txBody>
      </p:sp>
      <p:sp>
        <p:nvSpPr>
          <p:cNvPr id="310" name="Google Shape;310;p20"/>
          <p:cNvSpPr/>
          <p:nvPr/>
        </p:nvSpPr>
        <p:spPr>
          <a:xfrm>
            <a:off x="3707904" y="3041340"/>
            <a:ext cx="824707" cy="1395772"/>
          </a:xfrm>
          <a:prstGeom prst="rect">
            <a:avLst/>
          </a:prstGeom>
          <a:noFill/>
          <a:ln cap="flat" cmpd="sng" w="508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BE" sz="1800" u="none" cap="none" strike="noStrike">
                <a:solidFill>
                  <a:srgbClr val="C00000"/>
                </a:solidFill>
                <a:latin typeface="Calibri"/>
                <a:ea typeface="Calibri"/>
                <a:cs typeface="Calibri"/>
                <a:sym typeface="Calibri"/>
              </a:rPr>
              <a:t>ONE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C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fr-BE" sz="1800" u="none" cap="none" strike="noStrike">
                <a:solidFill>
                  <a:srgbClr val="C00000"/>
                </a:solidFill>
                <a:latin typeface="Calibri"/>
                <a:ea typeface="Calibri"/>
                <a:cs typeface="Calibri"/>
                <a:sym typeface="Calibri"/>
              </a:rPr>
              <a:t>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C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fr-BE" sz="1800" u="none" cap="none" strike="noStrike">
                <a:solidFill>
                  <a:srgbClr val="C00000"/>
                </a:solidFill>
                <a:latin typeface="Calibri"/>
                <a:ea typeface="Calibri"/>
                <a:cs typeface="Calibri"/>
                <a:sym typeface="Calibri"/>
              </a:rPr>
              <a:t>ONE</a:t>
            </a:r>
            <a:endParaRPr b="1" i="0" sz="1800" u="none" cap="none" strike="noStrike">
              <a:solidFill>
                <a:srgbClr val="C00000"/>
              </a:solidFill>
              <a:latin typeface="Calibri"/>
              <a:ea typeface="Calibri"/>
              <a:cs typeface="Calibri"/>
              <a:sym typeface="Calibri"/>
            </a:endParaRPr>
          </a:p>
        </p:txBody>
      </p:sp>
      <p:cxnSp>
        <p:nvCxnSpPr>
          <p:cNvPr id="311" name="Google Shape;311;p20"/>
          <p:cNvCxnSpPr/>
          <p:nvPr/>
        </p:nvCxnSpPr>
        <p:spPr>
          <a:xfrm>
            <a:off x="3419872" y="3284984"/>
            <a:ext cx="360040" cy="0"/>
          </a:xfrm>
          <a:prstGeom prst="straightConnector1">
            <a:avLst/>
          </a:prstGeom>
          <a:noFill/>
          <a:ln cap="flat" cmpd="sng" w="25400">
            <a:solidFill>
              <a:srgbClr val="C00000"/>
            </a:solidFill>
            <a:prstDash val="solid"/>
            <a:round/>
            <a:headEnd len="sm" w="sm" type="none"/>
            <a:tailEnd len="med" w="med" type="stealth"/>
          </a:ln>
        </p:spPr>
      </p:cxnSp>
      <p:cxnSp>
        <p:nvCxnSpPr>
          <p:cNvPr id="312" name="Google Shape;312;p20"/>
          <p:cNvCxnSpPr/>
          <p:nvPr/>
        </p:nvCxnSpPr>
        <p:spPr>
          <a:xfrm>
            <a:off x="3419872" y="4221088"/>
            <a:ext cx="360040" cy="0"/>
          </a:xfrm>
          <a:prstGeom prst="straightConnector1">
            <a:avLst/>
          </a:prstGeom>
          <a:noFill/>
          <a:ln cap="flat" cmpd="sng" w="25400">
            <a:solidFill>
              <a:srgbClr val="C00000"/>
            </a:solidFill>
            <a:prstDash val="solid"/>
            <a:round/>
            <a:headEnd len="sm" w="sm" type="none"/>
            <a:tailEnd len="med" w="med" type="stealth"/>
          </a:ln>
        </p:spPr>
      </p:cxnSp>
      <p:sp>
        <p:nvSpPr>
          <p:cNvPr id="313" name="Google Shape;313;p20"/>
          <p:cNvSpPr txBox="1"/>
          <p:nvPr/>
        </p:nvSpPr>
        <p:spPr>
          <a:xfrm>
            <a:off x="4757451" y="2877904"/>
            <a:ext cx="822661" cy="163121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0"/>
              <a:buFont typeface="Arial"/>
              <a:buNone/>
            </a:pPr>
            <a:r>
              <a:rPr b="0" i="0" lang="fr-BE" sz="10000" u="none" cap="none" strike="noStrike">
                <a:solidFill>
                  <a:srgbClr val="467299"/>
                </a:solidFill>
                <a:latin typeface="Calibri"/>
                <a:ea typeface="Calibri"/>
                <a:cs typeface="Calibri"/>
                <a:sym typeface="Calibri"/>
              </a:rPr>
              <a:t>&gt;</a:t>
            </a:r>
            <a:endParaRPr b="0" i="0" sz="10000" u="none" cap="none" strike="noStrike">
              <a:solidFill>
                <a:srgbClr val="467299"/>
              </a:solidFill>
              <a:latin typeface="Calibri"/>
              <a:ea typeface="Calibri"/>
              <a:cs typeface="Calibri"/>
              <a:sym typeface="Calibri"/>
            </a:endParaRPr>
          </a:p>
        </p:txBody>
      </p:sp>
      <p:sp>
        <p:nvSpPr>
          <p:cNvPr id="314" name="Google Shape;314;p20"/>
          <p:cNvSpPr txBox="1"/>
          <p:nvPr/>
        </p:nvSpPr>
        <p:spPr>
          <a:xfrm>
            <a:off x="7668344" y="1948770"/>
            <a:ext cx="87415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BE" sz="2000" u="sng" cap="none" strike="noStrike">
                <a:solidFill>
                  <a:srgbClr val="467299"/>
                </a:solidFill>
                <a:latin typeface="Calibri"/>
                <a:ea typeface="Calibri"/>
                <a:cs typeface="Calibri"/>
                <a:sym typeface="Calibri"/>
              </a:rPr>
              <a:t>Enfant</a:t>
            </a:r>
            <a:endParaRPr b="1" i="0" sz="2000" u="sng" cap="none" strike="noStrike">
              <a:solidFill>
                <a:srgbClr val="467299"/>
              </a:solidFill>
              <a:latin typeface="Calibri"/>
              <a:ea typeface="Calibri"/>
              <a:cs typeface="Calibri"/>
              <a:sym typeface="Calibri"/>
            </a:endParaRPr>
          </a:p>
        </p:txBody>
      </p:sp>
      <p:sp>
        <p:nvSpPr>
          <p:cNvPr id="315" name="Google Shape;315;p20"/>
          <p:cNvSpPr txBox="1"/>
          <p:nvPr/>
        </p:nvSpPr>
        <p:spPr>
          <a:xfrm>
            <a:off x="7668344" y="3789040"/>
            <a:ext cx="1018456"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BE" sz="2000" u="sng" cap="none" strike="noStrike">
                <a:solidFill>
                  <a:srgbClr val="467299"/>
                </a:solidFill>
                <a:latin typeface="Calibri"/>
                <a:ea typeface="Calibri"/>
                <a:cs typeface="Calibri"/>
                <a:sym typeface="Calibri"/>
              </a:rPr>
              <a:t>Parent</a:t>
            </a:r>
            <a:endParaRPr b="1" i="0" sz="2000" u="sng" cap="none" strike="noStrike">
              <a:solidFill>
                <a:srgbClr val="467299"/>
              </a:solidFill>
              <a:latin typeface="Calibri"/>
              <a:ea typeface="Calibri"/>
              <a:cs typeface="Calibri"/>
              <a:sym typeface="Calibri"/>
            </a:endParaRPr>
          </a:p>
        </p:txBody>
      </p:sp>
      <p:sp>
        <p:nvSpPr>
          <p:cNvPr id="316" name="Google Shape;316;p20"/>
          <p:cNvSpPr txBox="1"/>
          <p:nvPr/>
        </p:nvSpPr>
        <p:spPr>
          <a:xfrm>
            <a:off x="6314582" y="3172906"/>
            <a:ext cx="1785810" cy="400110"/>
          </a:xfrm>
          <a:prstGeom prst="rect">
            <a:avLst/>
          </a:prstGeom>
          <a:noFill/>
          <a:ln cap="flat" cmpd="sng" w="25400">
            <a:solidFill>
              <a:srgbClr val="46729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BE" sz="2000" u="sng" cap="none" strike="noStrike">
                <a:solidFill>
                  <a:srgbClr val="467299"/>
                </a:solidFill>
                <a:latin typeface="Calibri"/>
                <a:ea typeface="Calibri"/>
                <a:cs typeface="Calibri"/>
                <a:sym typeface="Calibri"/>
              </a:rPr>
              <a:t>+ FOREIGN KEY</a:t>
            </a:r>
            <a:endParaRPr b="1" i="0" sz="2000" u="sng" cap="none" strike="noStrike">
              <a:solidFill>
                <a:srgbClr val="467299"/>
              </a:solidFill>
              <a:latin typeface="Calibri"/>
              <a:ea typeface="Calibri"/>
              <a:cs typeface="Calibri"/>
              <a:sym typeface="Calibri"/>
            </a:endParaRPr>
          </a:p>
        </p:txBody>
      </p:sp>
      <p:sp>
        <p:nvSpPr>
          <p:cNvPr id="317" name="Google Shape;317;p20"/>
          <p:cNvSpPr/>
          <p:nvPr/>
        </p:nvSpPr>
        <p:spPr>
          <a:xfrm>
            <a:off x="6289971" y="2852936"/>
            <a:ext cx="1882429" cy="191055"/>
          </a:xfrm>
          <a:prstGeom prst="rect">
            <a:avLst/>
          </a:prstGeom>
          <a:noFill/>
          <a:ln cap="flat" cmpd="sng" w="508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21"/>
          <p:cNvPicPr preferRelativeResize="0"/>
          <p:nvPr/>
        </p:nvPicPr>
        <p:blipFill rotWithShape="1">
          <a:blip r:embed="rId3">
            <a:alphaModFix/>
          </a:blip>
          <a:srcRect b="0" l="0" r="0" t="0"/>
          <a:stretch/>
        </p:blipFill>
        <p:spPr>
          <a:xfrm>
            <a:off x="5266336" y="2060848"/>
            <a:ext cx="3258973" cy="3994628"/>
          </a:xfrm>
          <a:prstGeom prst="rect">
            <a:avLst/>
          </a:prstGeom>
          <a:noFill/>
          <a:ln>
            <a:noFill/>
          </a:ln>
        </p:spPr>
      </p:pic>
      <p:pic>
        <p:nvPicPr>
          <p:cNvPr id="323" name="Google Shape;323;p21"/>
          <p:cNvPicPr preferRelativeResize="0"/>
          <p:nvPr/>
        </p:nvPicPr>
        <p:blipFill rotWithShape="1">
          <a:blip r:embed="rId4">
            <a:alphaModFix/>
          </a:blip>
          <a:srcRect b="0" l="0" r="0" t="0"/>
          <a:stretch/>
        </p:blipFill>
        <p:spPr>
          <a:xfrm>
            <a:off x="755576" y="2060848"/>
            <a:ext cx="1212785" cy="4138596"/>
          </a:xfrm>
          <a:prstGeom prst="rect">
            <a:avLst/>
          </a:prstGeom>
          <a:noFill/>
          <a:ln>
            <a:noFill/>
          </a:ln>
        </p:spPr>
      </p:pic>
      <p:sp>
        <p:nvSpPr>
          <p:cNvPr id="324" name="Google Shape;32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De l’analyse au relationnel</a:t>
            </a:r>
            <a:endParaRPr b="0" i="0" sz="4000" u="none" cap="none" strike="noStrike">
              <a:solidFill>
                <a:schemeClr val="dk1"/>
              </a:solidFill>
              <a:latin typeface="Calibri"/>
              <a:ea typeface="Calibri"/>
              <a:cs typeface="Calibri"/>
              <a:sym typeface="Calibri"/>
            </a:endParaRPr>
          </a:p>
        </p:txBody>
      </p:sp>
      <p:sp>
        <p:nvSpPr>
          <p:cNvPr id="325" name="Google Shape;325;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326" name="Google Shape;32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327" name="Google Shape;327;p21"/>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1 : Introduction</a:t>
            </a:r>
            <a:endParaRPr b="0" i="0" sz="1200" u="none" cap="none" strike="noStrike">
              <a:solidFill>
                <a:srgbClr val="888888"/>
              </a:solidFill>
              <a:latin typeface="Calibri"/>
              <a:ea typeface="Calibri"/>
              <a:cs typeface="Calibri"/>
              <a:sym typeface="Calibri"/>
            </a:endParaRPr>
          </a:p>
        </p:txBody>
      </p:sp>
      <p:sp>
        <p:nvSpPr>
          <p:cNvPr id="328" name="Google Shape;328;p21"/>
          <p:cNvSpPr txBox="1"/>
          <p:nvPr/>
        </p:nvSpPr>
        <p:spPr>
          <a:xfrm>
            <a:off x="467544" y="1556792"/>
            <a:ext cx="8219256"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BE" sz="2000" u="sng" cap="none" strike="noStrike">
                <a:solidFill>
                  <a:schemeClr val="dk1"/>
                </a:solidFill>
                <a:latin typeface="Calibri"/>
                <a:ea typeface="Calibri"/>
                <a:cs typeface="Calibri"/>
                <a:sym typeface="Calibri"/>
              </a:rPr>
              <a:t>Traduction d’une association de type « Many-to-Many » :</a:t>
            </a:r>
            <a:endParaRPr b="1" i="0" sz="2000" u="none" cap="none" strike="noStrike">
              <a:solidFill>
                <a:schemeClr val="dk1"/>
              </a:solidFill>
              <a:latin typeface="Calibri"/>
              <a:ea typeface="Calibri"/>
              <a:cs typeface="Calibri"/>
              <a:sym typeface="Calibri"/>
            </a:endParaRPr>
          </a:p>
        </p:txBody>
      </p:sp>
      <p:sp>
        <p:nvSpPr>
          <p:cNvPr id="329" name="Google Shape;329;p21"/>
          <p:cNvSpPr/>
          <p:nvPr/>
        </p:nvSpPr>
        <p:spPr>
          <a:xfrm>
            <a:off x="539552" y="3140968"/>
            <a:ext cx="1656184" cy="344070"/>
          </a:xfrm>
          <a:prstGeom prst="rect">
            <a:avLst/>
          </a:prstGeom>
          <a:noFill/>
          <a:ln cap="flat" cmpd="sng" w="25400">
            <a:solidFill>
              <a:srgbClr val="467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70C0"/>
              </a:solidFill>
              <a:latin typeface="Calibri"/>
              <a:ea typeface="Calibri"/>
              <a:cs typeface="Calibri"/>
              <a:sym typeface="Calibri"/>
            </a:endParaRPr>
          </a:p>
        </p:txBody>
      </p:sp>
      <p:sp>
        <p:nvSpPr>
          <p:cNvPr id="330" name="Google Shape;330;p21"/>
          <p:cNvSpPr/>
          <p:nvPr/>
        </p:nvSpPr>
        <p:spPr>
          <a:xfrm>
            <a:off x="539552" y="4293096"/>
            <a:ext cx="1656184" cy="360040"/>
          </a:xfrm>
          <a:prstGeom prst="rect">
            <a:avLst/>
          </a:prstGeom>
          <a:noFill/>
          <a:ln cap="flat" cmpd="sng" w="25400">
            <a:solidFill>
              <a:srgbClr val="467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70C0"/>
              </a:solidFill>
              <a:latin typeface="Calibri"/>
              <a:ea typeface="Calibri"/>
              <a:cs typeface="Calibri"/>
              <a:sym typeface="Calibri"/>
            </a:endParaRPr>
          </a:p>
        </p:txBody>
      </p:sp>
      <p:cxnSp>
        <p:nvCxnSpPr>
          <p:cNvPr id="331" name="Google Shape;331;p21"/>
          <p:cNvCxnSpPr/>
          <p:nvPr/>
        </p:nvCxnSpPr>
        <p:spPr>
          <a:xfrm>
            <a:off x="1907704" y="3311696"/>
            <a:ext cx="576064" cy="0"/>
          </a:xfrm>
          <a:prstGeom prst="straightConnector1">
            <a:avLst/>
          </a:prstGeom>
          <a:noFill/>
          <a:ln cap="flat" cmpd="sng" w="25400">
            <a:solidFill>
              <a:srgbClr val="467299"/>
            </a:solidFill>
            <a:prstDash val="solid"/>
            <a:round/>
            <a:headEnd len="sm" w="sm" type="none"/>
            <a:tailEnd len="med" w="med" type="stealth"/>
          </a:ln>
        </p:spPr>
      </p:cxnSp>
      <p:cxnSp>
        <p:nvCxnSpPr>
          <p:cNvPr id="332" name="Google Shape;332;p21"/>
          <p:cNvCxnSpPr/>
          <p:nvPr/>
        </p:nvCxnSpPr>
        <p:spPr>
          <a:xfrm>
            <a:off x="1907704" y="4437112"/>
            <a:ext cx="576064" cy="0"/>
          </a:xfrm>
          <a:prstGeom prst="straightConnector1">
            <a:avLst/>
          </a:prstGeom>
          <a:noFill/>
          <a:ln cap="flat" cmpd="sng" w="25400">
            <a:solidFill>
              <a:srgbClr val="467299"/>
            </a:solidFill>
            <a:prstDash val="solid"/>
            <a:round/>
            <a:headEnd len="sm" w="sm" type="none"/>
            <a:tailEnd len="med" w="med" type="stealth"/>
          </a:ln>
        </p:spPr>
      </p:cxnSp>
      <p:sp>
        <p:nvSpPr>
          <p:cNvPr id="333" name="Google Shape;333;p21"/>
          <p:cNvSpPr txBox="1"/>
          <p:nvPr/>
        </p:nvSpPr>
        <p:spPr>
          <a:xfrm>
            <a:off x="2542277" y="3131676"/>
            <a:ext cx="66717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rgbClr val="467299"/>
                </a:solidFill>
                <a:latin typeface="Calibri"/>
                <a:ea typeface="Calibri"/>
                <a:cs typeface="Calibri"/>
                <a:sym typeface="Calibri"/>
              </a:rPr>
              <a:t>Y = N</a:t>
            </a:r>
            <a:endParaRPr b="0" i="0" sz="1400" u="none" cap="none" strike="noStrike">
              <a:solidFill>
                <a:srgbClr val="000000"/>
              </a:solidFill>
              <a:latin typeface="Arial"/>
              <a:ea typeface="Arial"/>
              <a:cs typeface="Arial"/>
              <a:sym typeface="Arial"/>
            </a:endParaRPr>
          </a:p>
        </p:txBody>
      </p:sp>
      <p:sp>
        <p:nvSpPr>
          <p:cNvPr id="334" name="Google Shape;334;p21"/>
          <p:cNvSpPr txBox="1"/>
          <p:nvPr/>
        </p:nvSpPr>
        <p:spPr>
          <a:xfrm>
            <a:off x="2555776" y="4221088"/>
            <a:ext cx="66717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fr-BE" sz="1800" u="none" cap="none" strike="noStrike">
                <a:solidFill>
                  <a:srgbClr val="467299"/>
                </a:solidFill>
                <a:latin typeface="Calibri"/>
                <a:ea typeface="Calibri"/>
                <a:cs typeface="Calibri"/>
                <a:sym typeface="Calibri"/>
              </a:rPr>
              <a:t>Y = N</a:t>
            </a:r>
            <a:endParaRPr b="0" i="0" sz="1800" u="none" cap="none" strike="noStrike">
              <a:solidFill>
                <a:srgbClr val="467299"/>
              </a:solidFill>
              <a:latin typeface="Calibri"/>
              <a:ea typeface="Calibri"/>
              <a:cs typeface="Calibri"/>
              <a:sym typeface="Calibri"/>
            </a:endParaRPr>
          </a:p>
        </p:txBody>
      </p:sp>
      <p:sp>
        <p:nvSpPr>
          <p:cNvPr id="335" name="Google Shape;335;p21"/>
          <p:cNvSpPr/>
          <p:nvPr/>
        </p:nvSpPr>
        <p:spPr>
          <a:xfrm>
            <a:off x="3491880" y="3041340"/>
            <a:ext cx="824707" cy="1683804"/>
          </a:xfrm>
          <a:prstGeom prst="rect">
            <a:avLst/>
          </a:prstGeom>
          <a:noFill/>
          <a:ln cap="flat" cmpd="sng" w="508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BE" sz="1800" u="none" cap="none" strike="noStrike">
                <a:solidFill>
                  <a:srgbClr val="C00000"/>
                </a:solidFill>
                <a:latin typeface="Calibri"/>
                <a:ea typeface="Calibri"/>
                <a:cs typeface="Calibri"/>
                <a:sym typeface="Calibri"/>
              </a:rPr>
              <a:t>MANY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C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fr-BE" sz="1800" u="none" cap="none" strike="noStrike">
                <a:solidFill>
                  <a:srgbClr val="C00000"/>
                </a:solidFill>
                <a:latin typeface="Calibri"/>
                <a:ea typeface="Calibri"/>
                <a:cs typeface="Calibri"/>
                <a:sym typeface="Calibri"/>
              </a:rPr>
              <a:t>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C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fr-BE" sz="1800" u="none" cap="none" strike="noStrike">
                <a:solidFill>
                  <a:srgbClr val="C00000"/>
                </a:solidFill>
                <a:latin typeface="Calibri"/>
                <a:ea typeface="Calibri"/>
                <a:cs typeface="Calibri"/>
                <a:sym typeface="Calibri"/>
              </a:rPr>
              <a:t>MANY</a:t>
            </a:r>
            <a:endParaRPr b="1" i="0" sz="1800" u="none" cap="none" strike="noStrike">
              <a:solidFill>
                <a:srgbClr val="C00000"/>
              </a:solidFill>
              <a:latin typeface="Calibri"/>
              <a:ea typeface="Calibri"/>
              <a:cs typeface="Calibri"/>
              <a:sym typeface="Calibri"/>
            </a:endParaRPr>
          </a:p>
        </p:txBody>
      </p:sp>
      <p:cxnSp>
        <p:nvCxnSpPr>
          <p:cNvPr id="336" name="Google Shape;336;p21"/>
          <p:cNvCxnSpPr/>
          <p:nvPr/>
        </p:nvCxnSpPr>
        <p:spPr>
          <a:xfrm>
            <a:off x="3203848" y="3284984"/>
            <a:ext cx="360040" cy="0"/>
          </a:xfrm>
          <a:prstGeom prst="straightConnector1">
            <a:avLst/>
          </a:prstGeom>
          <a:noFill/>
          <a:ln cap="flat" cmpd="sng" w="25400">
            <a:solidFill>
              <a:srgbClr val="C00000"/>
            </a:solidFill>
            <a:prstDash val="solid"/>
            <a:round/>
            <a:headEnd len="sm" w="sm" type="none"/>
            <a:tailEnd len="med" w="med" type="stealth"/>
          </a:ln>
        </p:spPr>
      </p:cxnSp>
      <p:cxnSp>
        <p:nvCxnSpPr>
          <p:cNvPr id="337" name="Google Shape;337;p21"/>
          <p:cNvCxnSpPr/>
          <p:nvPr/>
        </p:nvCxnSpPr>
        <p:spPr>
          <a:xfrm>
            <a:off x="3203848" y="4446404"/>
            <a:ext cx="360040" cy="0"/>
          </a:xfrm>
          <a:prstGeom prst="straightConnector1">
            <a:avLst/>
          </a:prstGeom>
          <a:noFill/>
          <a:ln cap="flat" cmpd="sng" w="25400">
            <a:solidFill>
              <a:srgbClr val="C00000"/>
            </a:solidFill>
            <a:prstDash val="solid"/>
            <a:round/>
            <a:headEnd len="sm" w="sm" type="none"/>
            <a:tailEnd len="med" w="med" type="stealth"/>
          </a:ln>
        </p:spPr>
      </p:cxnSp>
      <p:sp>
        <p:nvSpPr>
          <p:cNvPr id="338" name="Google Shape;338;p21"/>
          <p:cNvSpPr txBox="1"/>
          <p:nvPr/>
        </p:nvSpPr>
        <p:spPr>
          <a:xfrm>
            <a:off x="4427984" y="2877904"/>
            <a:ext cx="822661" cy="163121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0"/>
              <a:buFont typeface="Arial"/>
              <a:buNone/>
            </a:pPr>
            <a:r>
              <a:rPr b="0" i="0" lang="fr-BE" sz="10000" u="none" cap="none" strike="noStrike">
                <a:solidFill>
                  <a:srgbClr val="467299"/>
                </a:solidFill>
                <a:latin typeface="Calibri"/>
                <a:ea typeface="Calibri"/>
                <a:cs typeface="Calibri"/>
                <a:sym typeface="Calibri"/>
              </a:rPr>
              <a:t>&gt;</a:t>
            </a:r>
            <a:endParaRPr b="0" i="0" sz="10000" u="none" cap="none" strike="noStrike">
              <a:solidFill>
                <a:srgbClr val="467299"/>
              </a:solidFill>
              <a:latin typeface="Calibri"/>
              <a:ea typeface="Calibri"/>
              <a:cs typeface="Calibri"/>
              <a:sym typeface="Calibri"/>
            </a:endParaRPr>
          </a:p>
        </p:txBody>
      </p:sp>
      <p:sp>
        <p:nvSpPr>
          <p:cNvPr id="339" name="Google Shape;339;p21"/>
          <p:cNvSpPr txBox="1"/>
          <p:nvPr/>
        </p:nvSpPr>
        <p:spPr>
          <a:xfrm>
            <a:off x="7874314" y="3068960"/>
            <a:ext cx="87415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BE" sz="2000" u="sng" cap="none" strike="noStrike">
                <a:solidFill>
                  <a:srgbClr val="467299"/>
                </a:solidFill>
                <a:latin typeface="Calibri"/>
                <a:ea typeface="Calibri"/>
                <a:cs typeface="Calibri"/>
                <a:sym typeface="Calibri"/>
              </a:rPr>
              <a:t>Enfant</a:t>
            </a:r>
            <a:endParaRPr b="1" i="0" sz="2000" u="sng" cap="none" strike="noStrike">
              <a:solidFill>
                <a:srgbClr val="467299"/>
              </a:solidFill>
              <a:latin typeface="Calibri"/>
              <a:ea typeface="Calibri"/>
              <a:cs typeface="Calibri"/>
              <a:sym typeface="Calibri"/>
            </a:endParaRPr>
          </a:p>
        </p:txBody>
      </p:sp>
      <p:sp>
        <p:nvSpPr>
          <p:cNvPr id="340" name="Google Shape;340;p21"/>
          <p:cNvSpPr txBox="1"/>
          <p:nvPr/>
        </p:nvSpPr>
        <p:spPr>
          <a:xfrm>
            <a:off x="5724127" y="1916832"/>
            <a:ext cx="1059227"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BE" sz="2000" u="sng" cap="none" strike="noStrike">
                <a:solidFill>
                  <a:srgbClr val="467299"/>
                </a:solidFill>
                <a:latin typeface="Calibri"/>
                <a:ea typeface="Calibri"/>
                <a:cs typeface="Calibri"/>
                <a:sym typeface="Calibri"/>
              </a:rPr>
              <a:t>Parent</a:t>
            </a:r>
            <a:endParaRPr b="1" i="0" sz="2000" u="sng" cap="none" strike="noStrike">
              <a:solidFill>
                <a:srgbClr val="467299"/>
              </a:solidFill>
              <a:latin typeface="Calibri"/>
              <a:ea typeface="Calibri"/>
              <a:cs typeface="Calibri"/>
              <a:sym typeface="Calibri"/>
            </a:endParaRPr>
          </a:p>
        </p:txBody>
      </p:sp>
      <p:sp>
        <p:nvSpPr>
          <p:cNvPr id="341" name="Google Shape;341;p21"/>
          <p:cNvSpPr txBox="1"/>
          <p:nvPr/>
        </p:nvSpPr>
        <p:spPr>
          <a:xfrm>
            <a:off x="7004586" y="4469631"/>
            <a:ext cx="1383838" cy="615553"/>
          </a:xfrm>
          <a:prstGeom prst="rect">
            <a:avLst/>
          </a:prstGeom>
          <a:noFill/>
          <a:ln cap="flat" cmpd="sng" w="25400">
            <a:solidFill>
              <a:srgbClr val="46729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700"/>
              <a:buFont typeface="Arial"/>
              <a:buNone/>
            </a:pPr>
            <a:r>
              <a:rPr b="1" i="0" lang="fr-BE" sz="1700" u="sng" cap="none" strike="noStrike">
                <a:solidFill>
                  <a:srgbClr val="467299"/>
                </a:solidFill>
                <a:latin typeface="Calibri"/>
                <a:ea typeface="Calibri"/>
                <a:cs typeface="Calibri"/>
                <a:sym typeface="Calibri"/>
              </a:rPr>
              <a:t>+ 2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700"/>
              <a:buFont typeface="Arial"/>
              <a:buNone/>
            </a:pPr>
            <a:r>
              <a:rPr b="1" i="0" lang="fr-BE" sz="1700" u="sng" cap="none" strike="noStrike">
                <a:solidFill>
                  <a:srgbClr val="467299"/>
                </a:solidFill>
                <a:latin typeface="Calibri"/>
                <a:ea typeface="Calibri"/>
                <a:cs typeface="Calibri"/>
                <a:sym typeface="Calibri"/>
              </a:rPr>
              <a:t>FOREIGN KEY</a:t>
            </a:r>
            <a:endParaRPr b="1" i="0" sz="1700" u="sng" cap="none" strike="noStrike">
              <a:solidFill>
                <a:srgbClr val="467299"/>
              </a:solidFill>
              <a:latin typeface="Calibri"/>
              <a:ea typeface="Calibri"/>
              <a:cs typeface="Calibri"/>
              <a:sym typeface="Calibri"/>
            </a:endParaRPr>
          </a:p>
        </p:txBody>
      </p:sp>
      <p:sp>
        <p:nvSpPr>
          <p:cNvPr id="342" name="Google Shape;342;p21"/>
          <p:cNvSpPr/>
          <p:nvPr/>
        </p:nvSpPr>
        <p:spPr>
          <a:xfrm>
            <a:off x="6902205" y="3041340"/>
            <a:ext cx="1846259" cy="2331876"/>
          </a:xfrm>
          <a:prstGeom prst="rect">
            <a:avLst/>
          </a:prstGeom>
          <a:noFill/>
          <a:ln cap="flat" cmpd="sng" w="508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0000"/>
              </a:solidFill>
              <a:latin typeface="Calibri"/>
              <a:ea typeface="Calibri"/>
              <a:cs typeface="Calibri"/>
              <a:sym typeface="Calibri"/>
            </a:endParaRPr>
          </a:p>
        </p:txBody>
      </p:sp>
      <p:sp>
        <p:nvSpPr>
          <p:cNvPr id="343" name="Google Shape;343;p21"/>
          <p:cNvSpPr txBox="1"/>
          <p:nvPr/>
        </p:nvSpPr>
        <p:spPr>
          <a:xfrm>
            <a:off x="5724128" y="3501008"/>
            <a:ext cx="954922"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BE" sz="2000" u="sng" cap="none" strike="noStrike">
                <a:solidFill>
                  <a:srgbClr val="467299"/>
                </a:solidFill>
                <a:latin typeface="Calibri"/>
                <a:ea typeface="Calibri"/>
                <a:cs typeface="Calibri"/>
                <a:sym typeface="Calibri"/>
              </a:rPr>
              <a:t>Parent</a:t>
            </a:r>
            <a:endParaRPr b="1" i="0" sz="2000" u="sng" cap="none" strike="noStrike">
              <a:solidFill>
                <a:srgbClr val="467299"/>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De l’analyse au relationnel</a:t>
            </a:r>
            <a:endParaRPr b="0" i="0" sz="4000" u="none" cap="none" strike="noStrike">
              <a:solidFill>
                <a:schemeClr val="dk1"/>
              </a:solidFill>
              <a:latin typeface="Calibri"/>
              <a:ea typeface="Calibri"/>
              <a:cs typeface="Calibri"/>
              <a:sym typeface="Calibri"/>
            </a:endParaRPr>
          </a:p>
        </p:txBody>
      </p:sp>
      <p:sp>
        <p:nvSpPr>
          <p:cNvPr id="349" name="Google Shape;34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350" name="Google Shape;35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351" name="Google Shape;351;p22"/>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1 : Introduction</a:t>
            </a:r>
            <a:endParaRPr b="0" i="0" sz="1200" u="none" cap="none" strike="noStrike">
              <a:solidFill>
                <a:srgbClr val="888888"/>
              </a:solidFill>
              <a:latin typeface="Calibri"/>
              <a:ea typeface="Calibri"/>
              <a:cs typeface="Calibri"/>
              <a:sym typeface="Calibri"/>
            </a:endParaRPr>
          </a:p>
        </p:txBody>
      </p:sp>
      <p:pic>
        <p:nvPicPr>
          <p:cNvPr id="352" name="Google Shape;352;p22"/>
          <p:cNvPicPr preferRelativeResize="0"/>
          <p:nvPr/>
        </p:nvPicPr>
        <p:blipFill rotWithShape="1">
          <a:blip r:embed="rId3">
            <a:alphaModFix/>
          </a:blip>
          <a:srcRect b="0" l="0" r="0" t="0"/>
          <a:stretch/>
        </p:blipFill>
        <p:spPr>
          <a:xfrm>
            <a:off x="855663" y="1582638"/>
            <a:ext cx="7390216" cy="442984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Notions de tables</a:t>
            </a:r>
            <a:endParaRPr b="1" i="0" sz="4000" u="none" cap="none" strike="noStrike">
              <a:solidFill>
                <a:schemeClr val="dk1"/>
              </a:solidFill>
              <a:latin typeface="Calibri"/>
              <a:ea typeface="Calibri"/>
              <a:cs typeface="Calibri"/>
              <a:sym typeface="Calibri"/>
            </a:endParaRPr>
          </a:p>
        </p:txBody>
      </p:sp>
      <p:sp>
        <p:nvSpPr>
          <p:cNvPr id="358" name="Google Shape;35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359" name="Google Shape;35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360" name="Google Shape;360;p23"/>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1 : Introduction</a:t>
            </a:r>
            <a:endParaRPr b="0" i="0" sz="1200" u="none" cap="none" strike="noStrike">
              <a:solidFill>
                <a:srgbClr val="888888"/>
              </a:solidFill>
              <a:latin typeface="Calibri"/>
              <a:ea typeface="Calibri"/>
              <a:cs typeface="Calibri"/>
              <a:sym typeface="Calibri"/>
            </a:endParaRPr>
          </a:p>
        </p:txBody>
      </p:sp>
      <p:sp>
        <p:nvSpPr>
          <p:cNvPr id="361" name="Google Shape;361;p23"/>
          <p:cNvSpPr txBox="1"/>
          <p:nvPr/>
        </p:nvSpPr>
        <p:spPr>
          <a:xfrm>
            <a:off x="586466" y="1556792"/>
            <a:ext cx="7971093" cy="646331"/>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Une </a:t>
            </a:r>
            <a:r>
              <a:rPr b="1" i="0" lang="fr-BE" sz="1800" u="none" cap="none" strike="noStrike">
                <a:solidFill>
                  <a:schemeClr val="dk1"/>
                </a:solidFill>
                <a:latin typeface="Calibri"/>
                <a:ea typeface="Calibri"/>
                <a:cs typeface="Calibri"/>
                <a:sym typeface="Calibri"/>
              </a:rPr>
              <a:t>Table</a:t>
            </a:r>
            <a:r>
              <a:rPr b="0" i="0" lang="fr-BE" sz="1800" u="none" cap="none" strike="noStrike">
                <a:solidFill>
                  <a:schemeClr val="dk1"/>
                </a:solidFill>
                <a:latin typeface="Calibri"/>
                <a:ea typeface="Calibri"/>
                <a:cs typeface="Calibri"/>
                <a:sym typeface="Calibri"/>
              </a:rPr>
              <a:t> regroupe des </a:t>
            </a:r>
            <a:r>
              <a:rPr b="1" i="0" lang="fr-BE" sz="1800" u="none" cap="none" strike="noStrike">
                <a:solidFill>
                  <a:schemeClr val="dk1"/>
                </a:solidFill>
                <a:latin typeface="Calibri"/>
                <a:ea typeface="Calibri"/>
                <a:cs typeface="Calibri"/>
                <a:sym typeface="Calibri"/>
              </a:rPr>
              <a:t>ensembles de données (d’informations) </a:t>
            </a:r>
            <a:r>
              <a:rPr b="0" i="0" lang="fr-BE" sz="1800" u="none" cap="none" strike="noStrike">
                <a:solidFill>
                  <a:schemeClr val="dk1"/>
                </a:solidFill>
                <a:latin typeface="Calibri"/>
                <a:ea typeface="Calibri"/>
                <a:cs typeface="Calibri"/>
                <a:sym typeface="Calibri"/>
              </a:rPr>
              <a:t>stockés de façon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permanente et décrivant chacun un acteur du système réel modélisé </a:t>
            </a:r>
            <a:r>
              <a:rPr b="1" i="0" lang="fr-BE" sz="1800" u="none" cap="none" strike="noStrike">
                <a:solidFill>
                  <a:schemeClr val="dk1"/>
                </a:solidFill>
                <a:latin typeface="Calibri"/>
                <a:ea typeface="Calibri"/>
                <a:cs typeface="Calibri"/>
                <a:sym typeface="Calibri"/>
              </a:rPr>
              <a:t>(Entité)</a:t>
            </a:r>
            <a:endParaRPr b="1" i="0" sz="1800" u="none" cap="none" strike="noStrike">
              <a:solidFill>
                <a:schemeClr val="dk1"/>
              </a:solidFill>
              <a:latin typeface="Calibri"/>
              <a:ea typeface="Calibri"/>
              <a:cs typeface="Calibri"/>
              <a:sym typeface="Calibri"/>
            </a:endParaRPr>
          </a:p>
        </p:txBody>
      </p:sp>
      <p:sp>
        <p:nvSpPr>
          <p:cNvPr id="362" name="Google Shape;362;p23"/>
          <p:cNvSpPr/>
          <p:nvPr/>
        </p:nvSpPr>
        <p:spPr>
          <a:xfrm>
            <a:off x="3392729" y="2497456"/>
            <a:ext cx="2357454" cy="571504"/>
          </a:xfrm>
          <a:prstGeom prst="downArrowCallout">
            <a:avLst>
              <a:gd fmla="val 25000" name="adj1"/>
              <a:gd fmla="val 25000" name="adj2"/>
              <a:gd fmla="val 25000" name="adj3"/>
              <a:gd fmla="val 64977" name="adj4"/>
            </a:avLst>
          </a:prstGeom>
          <a:solidFill>
            <a:schemeClr val="accent1"/>
          </a:solid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chemeClr val="lt1"/>
                </a:solidFill>
                <a:latin typeface="Calibri"/>
                <a:ea typeface="Calibri"/>
                <a:cs typeface="Calibri"/>
                <a:sym typeface="Calibri"/>
              </a:rPr>
              <a:t>TABLE</a:t>
            </a:r>
            <a:endParaRPr b="0" i="0" sz="1800" u="none" cap="none" strike="noStrike">
              <a:solidFill>
                <a:schemeClr val="lt1"/>
              </a:solidFill>
              <a:latin typeface="Calibri"/>
              <a:ea typeface="Calibri"/>
              <a:cs typeface="Calibri"/>
              <a:sym typeface="Calibri"/>
            </a:endParaRPr>
          </a:p>
        </p:txBody>
      </p:sp>
      <p:sp>
        <p:nvSpPr>
          <p:cNvPr id="363" name="Google Shape;363;p23"/>
          <p:cNvSpPr/>
          <p:nvPr/>
        </p:nvSpPr>
        <p:spPr>
          <a:xfrm>
            <a:off x="2106845" y="3085276"/>
            <a:ext cx="4929222" cy="2714644"/>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64" name="Google Shape;364;p23"/>
          <p:cNvPicPr preferRelativeResize="0"/>
          <p:nvPr/>
        </p:nvPicPr>
        <p:blipFill rotWithShape="1">
          <a:blip r:embed="rId3">
            <a:alphaModFix/>
          </a:blip>
          <a:srcRect b="0" l="0" r="0" t="0"/>
          <a:stretch/>
        </p:blipFill>
        <p:spPr>
          <a:xfrm>
            <a:off x="2267200" y="3254466"/>
            <a:ext cx="4595455" cy="2375591"/>
          </a:xfrm>
          <a:prstGeom prst="rect">
            <a:avLst/>
          </a:prstGeom>
          <a:noFill/>
          <a:ln>
            <a:noFill/>
          </a:ln>
        </p:spPr>
      </p:pic>
      <p:sp>
        <p:nvSpPr>
          <p:cNvPr id="365" name="Google Shape;365;p23"/>
          <p:cNvSpPr txBox="1"/>
          <p:nvPr/>
        </p:nvSpPr>
        <p:spPr>
          <a:xfrm>
            <a:off x="457200" y="5913312"/>
            <a:ext cx="8229600" cy="324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500"/>
              <a:buFont typeface="Arial"/>
              <a:buNone/>
            </a:pPr>
            <a:r>
              <a:rPr b="1" i="1" lang="fr-BE" sz="1500" u="none" cap="none" strike="noStrike">
                <a:solidFill>
                  <a:schemeClr val="dk1"/>
                </a:solidFill>
                <a:latin typeface="Calibri"/>
                <a:ea typeface="Calibri"/>
                <a:cs typeface="Calibri"/>
                <a:sym typeface="Calibri"/>
              </a:rPr>
              <a:t>La Table étudiant contient des informations sur les étudiants uniquement</a:t>
            </a:r>
            <a:endParaRPr b="0" i="0" sz="1400" u="none" cap="none" strike="noStrike">
              <a:solidFill>
                <a:srgbClr val="000000"/>
              </a:solidFill>
              <a:latin typeface="Arial"/>
              <a:ea typeface="Arial"/>
              <a:cs typeface="Arial"/>
              <a:sym typeface="Arial"/>
            </a:endParaRPr>
          </a:p>
        </p:txBody>
      </p:sp>
      <p:sp>
        <p:nvSpPr>
          <p:cNvPr id="366" name="Google Shape;366;p23"/>
          <p:cNvSpPr/>
          <p:nvPr/>
        </p:nvSpPr>
        <p:spPr>
          <a:xfrm>
            <a:off x="5220072" y="3212976"/>
            <a:ext cx="1655640" cy="2417754"/>
          </a:xfrm>
          <a:prstGeom prst="roundRect">
            <a:avLst>
              <a:gd fmla="val 16667" name="adj"/>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7" name="Google Shape;367;p23"/>
          <p:cNvSpPr/>
          <p:nvPr/>
        </p:nvSpPr>
        <p:spPr>
          <a:xfrm>
            <a:off x="2195736" y="4077073"/>
            <a:ext cx="4752528" cy="288032"/>
          </a:xfrm>
          <a:prstGeom prst="roundRect">
            <a:avLst>
              <a:gd fmla="val 16667" name="adj"/>
            </a:avLst>
          </a:prstGeom>
          <a:noFill/>
          <a:ln cap="flat" cmpd="sng" w="25400">
            <a:solidFill>
              <a:srgbClr val="467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8" name="Google Shape;368;p23"/>
          <p:cNvSpPr txBox="1"/>
          <p:nvPr/>
        </p:nvSpPr>
        <p:spPr>
          <a:xfrm>
            <a:off x="7596336" y="4777407"/>
            <a:ext cx="97174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rgbClr val="C00000"/>
                </a:solidFill>
                <a:latin typeface="Calibri"/>
                <a:ea typeface="Calibri"/>
                <a:cs typeface="Calibri"/>
                <a:sym typeface="Calibri"/>
              </a:rPr>
              <a:t>Colonne</a:t>
            </a:r>
            <a:endParaRPr b="1" i="0" sz="1800" u="none" cap="none" strike="noStrike">
              <a:solidFill>
                <a:srgbClr val="C00000"/>
              </a:solidFill>
              <a:latin typeface="Calibri"/>
              <a:ea typeface="Calibri"/>
              <a:cs typeface="Calibri"/>
              <a:sym typeface="Calibri"/>
            </a:endParaRPr>
          </a:p>
        </p:txBody>
      </p:sp>
      <p:sp>
        <p:nvSpPr>
          <p:cNvPr id="369" name="Google Shape;369;p23"/>
          <p:cNvSpPr txBox="1"/>
          <p:nvPr/>
        </p:nvSpPr>
        <p:spPr>
          <a:xfrm>
            <a:off x="125480" y="3933056"/>
            <a:ext cx="1422184" cy="55399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rPr b="1" i="0" lang="fr-BE" sz="1800" u="none" cap="none" strike="noStrike">
                <a:solidFill>
                  <a:srgbClr val="467299"/>
                </a:solidFill>
                <a:latin typeface="Calibri"/>
                <a:ea typeface="Calibri"/>
                <a:cs typeface="Calibri"/>
                <a:sym typeface="Calibri"/>
              </a:rPr>
              <a:t>Ligne</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200"/>
              <a:buFont typeface="Arial"/>
              <a:buNone/>
            </a:pPr>
            <a:r>
              <a:rPr b="0" i="1" lang="fr-BE" sz="1200" u="none" cap="none" strike="noStrike">
                <a:solidFill>
                  <a:srgbClr val="467299"/>
                </a:solidFill>
                <a:latin typeface="Calibri"/>
                <a:ea typeface="Calibri"/>
                <a:cs typeface="Calibri"/>
                <a:sym typeface="Calibri"/>
              </a:rPr>
              <a:t>(ou enregistrement)</a:t>
            </a:r>
            <a:endParaRPr b="0" i="1" sz="1200" u="none" cap="none" strike="noStrike">
              <a:solidFill>
                <a:srgbClr val="467299"/>
              </a:solidFill>
              <a:latin typeface="Calibri"/>
              <a:ea typeface="Calibri"/>
              <a:cs typeface="Calibri"/>
              <a:sym typeface="Calibri"/>
            </a:endParaRPr>
          </a:p>
        </p:txBody>
      </p:sp>
      <p:cxnSp>
        <p:nvCxnSpPr>
          <p:cNvPr id="370" name="Google Shape;370;p23"/>
          <p:cNvCxnSpPr>
            <a:endCxn id="367" idx="1"/>
          </p:cNvCxnSpPr>
          <p:nvPr/>
        </p:nvCxnSpPr>
        <p:spPr>
          <a:xfrm>
            <a:off x="1491036" y="4221089"/>
            <a:ext cx="704700" cy="0"/>
          </a:xfrm>
          <a:prstGeom prst="straightConnector1">
            <a:avLst/>
          </a:prstGeom>
          <a:noFill/>
          <a:ln cap="flat" cmpd="sng" w="31750">
            <a:solidFill>
              <a:srgbClr val="467299"/>
            </a:solidFill>
            <a:prstDash val="solid"/>
            <a:round/>
            <a:headEnd len="sm" w="sm" type="none"/>
            <a:tailEnd len="med" w="med" type="triangle"/>
          </a:ln>
        </p:spPr>
      </p:cxnSp>
      <p:sp>
        <p:nvSpPr>
          <p:cNvPr id="371" name="Google Shape;371;p23"/>
          <p:cNvSpPr/>
          <p:nvPr/>
        </p:nvSpPr>
        <p:spPr>
          <a:xfrm>
            <a:off x="3392729" y="4931296"/>
            <a:ext cx="819232" cy="297903"/>
          </a:xfrm>
          <a:prstGeom prst="roundRect">
            <a:avLst>
              <a:gd fmla="val 16667" name="adj"/>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372" name="Google Shape;372;p23"/>
          <p:cNvCxnSpPr/>
          <p:nvPr/>
        </p:nvCxnSpPr>
        <p:spPr>
          <a:xfrm flipH="1" rot="10800000">
            <a:off x="1491009" y="5080247"/>
            <a:ext cx="1901720" cy="4937"/>
          </a:xfrm>
          <a:prstGeom prst="straightConnector1">
            <a:avLst/>
          </a:prstGeom>
          <a:noFill/>
          <a:ln cap="flat" cmpd="sng" w="31750">
            <a:solidFill>
              <a:srgbClr val="00B050"/>
            </a:solidFill>
            <a:prstDash val="solid"/>
            <a:round/>
            <a:headEnd len="sm" w="sm" type="none"/>
            <a:tailEnd len="med" w="med" type="triangle"/>
          </a:ln>
        </p:spPr>
      </p:cxnSp>
      <p:sp>
        <p:nvSpPr>
          <p:cNvPr id="373" name="Google Shape;373;p23"/>
          <p:cNvSpPr txBox="1"/>
          <p:nvPr/>
        </p:nvSpPr>
        <p:spPr>
          <a:xfrm>
            <a:off x="683568" y="4869160"/>
            <a:ext cx="85472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rgbClr val="00B050"/>
                </a:solidFill>
                <a:latin typeface="Calibri"/>
                <a:ea typeface="Calibri"/>
                <a:cs typeface="Calibri"/>
                <a:sym typeface="Calibri"/>
              </a:rPr>
              <a:t>Champ</a:t>
            </a:r>
            <a:endParaRPr b="1" i="0" sz="1800" u="none" cap="none" strike="noStrike">
              <a:solidFill>
                <a:srgbClr val="00B050"/>
              </a:solidFill>
              <a:latin typeface="Calibri"/>
              <a:ea typeface="Calibri"/>
              <a:cs typeface="Calibri"/>
              <a:sym typeface="Calibri"/>
            </a:endParaRPr>
          </a:p>
        </p:txBody>
      </p:sp>
      <p:cxnSp>
        <p:nvCxnSpPr>
          <p:cNvPr id="374" name="Google Shape;374;p23"/>
          <p:cNvCxnSpPr>
            <a:stCxn id="368" idx="1"/>
          </p:cNvCxnSpPr>
          <p:nvPr/>
        </p:nvCxnSpPr>
        <p:spPr>
          <a:xfrm rot="10800000">
            <a:off x="6875736" y="4962073"/>
            <a:ext cx="720600" cy="0"/>
          </a:xfrm>
          <a:prstGeom prst="straightConnector1">
            <a:avLst/>
          </a:prstGeom>
          <a:noFill/>
          <a:ln cap="flat" cmpd="sng" w="31750">
            <a:solidFill>
              <a:srgbClr val="C00000"/>
            </a:solidFill>
            <a:prstDash val="solid"/>
            <a:round/>
            <a:headEnd len="sm" w="sm"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Notions de tables</a:t>
            </a:r>
            <a:endParaRPr b="0" i="0" sz="4000" u="none" cap="none" strike="noStrike">
              <a:solidFill>
                <a:schemeClr val="dk1"/>
              </a:solidFill>
              <a:latin typeface="Calibri"/>
              <a:ea typeface="Calibri"/>
              <a:cs typeface="Calibri"/>
              <a:sym typeface="Calibri"/>
            </a:endParaRPr>
          </a:p>
        </p:txBody>
      </p:sp>
      <p:sp>
        <p:nvSpPr>
          <p:cNvPr id="380" name="Google Shape;380;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381" name="Google Shape;381;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382" name="Google Shape;382;p24"/>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1 : Introduction</a:t>
            </a:r>
            <a:endParaRPr b="0" i="0" sz="1200" u="none" cap="none" strike="noStrike">
              <a:solidFill>
                <a:srgbClr val="888888"/>
              </a:solidFill>
              <a:latin typeface="Calibri"/>
              <a:ea typeface="Calibri"/>
              <a:cs typeface="Calibri"/>
              <a:sym typeface="Calibri"/>
            </a:endParaRPr>
          </a:p>
        </p:txBody>
      </p:sp>
      <p:sp>
        <p:nvSpPr>
          <p:cNvPr id="383" name="Google Shape;383;p24"/>
          <p:cNvSpPr txBox="1"/>
          <p:nvPr/>
        </p:nvSpPr>
        <p:spPr>
          <a:xfrm>
            <a:off x="902206" y="1556792"/>
            <a:ext cx="7339638" cy="646331"/>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Une </a:t>
            </a:r>
            <a:r>
              <a:rPr b="1" i="0" lang="fr-BE" sz="1800" u="none" cap="none" strike="noStrike">
                <a:solidFill>
                  <a:schemeClr val="dk1"/>
                </a:solidFill>
                <a:latin typeface="Calibri"/>
                <a:ea typeface="Calibri"/>
                <a:cs typeface="Calibri"/>
                <a:sym typeface="Calibri"/>
              </a:rPr>
              <a:t>Colonne</a:t>
            </a:r>
            <a:r>
              <a:rPr b="0" i="0" lang="fr-BE" sz="1800" u="none" cap="none" strike="noStrike">
                <a:solidFill>
                  <a:schemeClr val="dk1"/>
                </a:solidFill>
                <a:latin typeface="Calibri"/>
                <a:ea typeface="Calibri"/>
                <a:cs typeface="Calibri"/>
                <a:sym typeface="Calibri"/>
              </a:rPr>
              <a:t> est un </a:t>
            </a:r>
            <a:r>
              <a:rPr b="1" i="0" lang="fr-BE" sz="1800" u="none" cap="none" strike="noStrike">
                <a:solidFill>
                  <a:schemeClr val="dk1"/>
                </a:solidFill>
                <a:latin typeface="Calibri"/>
                <a:ea typeface="Calibri"/>
                <a:cs typeface="Calibri"/>
                <a:sym typeface="Calibri"/>
              </a:rPr>
              <a:t>attribut </a:t>
            </a:r>
            <a:r>
              <a:rPr b="0" i="0" lang="fr-BE" sz="1800" u="none" cap="none" strike="noStrike">
                <a:solidFill>
                  <a:schemeClr val="dk1"/>
                </a:solidFill>
                <a:latin typeface="Calibri"/>
                <a:ea typeface="Calibri"/>
                <a:cs typeface="Calibri"/>
                <a:sym typeface="Calibri"/>
              </a:rPr>
              <a:t>d’une table, elle représente une </a:t>
            </a:r>
            <a:r>
              <a:rPr b="1" i="0" lang="fr-BE" sz="1800" u="none" cap="none" strike="noStrike">
                <a:solidFill>
                  <a:schemeClr val="dk1"/>
                </a:solidFill>
                <a:latin typeface="Calibri"/>
                <a:ea typeface="Calibri"/>
                <a:cs typeface="Calibri"/>
                <a:sym typeface="Calibri"/>
              </a:rPr>
              <a:t>caractéristique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particulière de l’objet réel </a:t>
            </a:r>
            <a:r>
              <a:rPr b="0" i="0" lang="fr-BE" sz="1800" u="none" cap="none" strike="noStrike">
                <a:solidFill>
                  <a:schemeClr val="dk1"/>
                </a:solidFill>
                <a:latin typeface="Calibri"/>
                <a:ea typeface="Calibri"/>
                <a:cs typeface="Calibri"/>
                <a:sym typeface="Calibri"/>
              </a:rPr>
              <a:t>représenté</a:t>
            </a:r>
            <a:endParaRPr b="0" i="0" sz="1400" u="none" cap="none" strike="noStrike">
              <a:solidFill>
                <a:srgbClr val="000000"/>
              </a:solidFill>
              <a:latin typeface="Arial"/>
              <a:ea typeface="Arial"/>
              <a:cs typeface="Arial"/>
              <a:sym typeface="Arial"/>
            </a:endParaRPr>
          </a:p>
        </p:txBody>
      </p:sp>
      <p:sp>
        <p:nvSpPr>
          <p:cNvPr id="384" name="Google Shape;384;p24"/>
          <p:cNvSpPr/>
          <p:nvPr/>
        </p:nvSpPr>
        <p:spPr>
          <a:xfrm>
            <a:off x="3317907" y="3593833"/>
            <a:ext cx="1214446" cy="1285884"/>
          </a:xfrm>
          <a:prstGeom prst="roundRect">
            <a:avLst>
              <a:gd fmla="val 9447"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5" name="Google Shape;385;p24"/>
          <p:cNvSpPr/>
          <p:nvPr/>
        </p:nvSpPr>
        <p:spPr>
          <a:xfrm>
            <a:off x="4594160" y="3593833"/>
            <a:ext cx="1214446" cy="1285884"/>
          </a:xfrm>
          <a:prstGeom prst="roundRect">
            <a:avLst>
              <a:gd fmla="val 9447"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386" name="Google Shape;386;p24"/>
          <p:cNvCxnSpPr/>
          <p:nvPr/>
        </p:nvCxnSpPr>
        <p:spPr>
          <a:xfrm flipH="1">
            <a:off x="4064210" y="3266971"/>
            <a:ext cx="357190" cy="285752"/>
          </a:xfrm>
          <a:prstGeom prst="straightConnector1">
            <a:avLst/>
          </a:prstGeom>
          <a:noFill/>
          <a:ln cap="flat" cmpd="sng" w="38100">
            <a:solidFill>
              <a:schemeClr val="accent1"/>
            </a:solidFill>
            <a:prstDash val="solid"/>
            <a:round/>
            <a:headEnd len="sm" w="sm" type="none"/>
            <a:tailEnd len="med" w="med" type="stealth"/>
          </a:ln>
          <a:effectLst>
            <a:outerShdw blurRad="40000" rotWithShape="0" dir="5400000" dist="23000">
              <a:srgbClr val="000000">
                <a:alpha val="34509"/>
              </a:srgbClr>
            </a:outerShdw>
          </a:effectLst>
        </p:spPr>
      </p:cxnSp>
      <p:cxnSp>
        <p:nvCxnSpPr>
          <p:cNvPr id="387" name="Google Shape;387;p24"/>
          <p:cNvCxnSpPr/>
          <p:nvPr/>
        </p:nvCxnSpPr>
        <p:spPr>
          <a:xfrm>
            <a:off x="4750789" y="3266971"/>
            <a:ext cx="357190" cy="285752"/>
          </a:xfrm>
          <a:prstGeom prst="straightConnector1">
            <a:avLst/>
          </a:prstGeom>
          <a:noFill/>
          <a:ln cap="flat" cmpd="sng" w="38100">
            <a:solidFill>
              <a:schemeClr val="accent1"/>
            </a:solidFill>
            <a:prstDash val="solid"/>
            <a:round/>
            <a:headEnd len="sm" w="sm" type="none"/>
            <a:tailEnd len="med" w="med" type="stealth"/>
          </a:ln>
          <a:effectLst>
            <a:outerShdw blurRad="40000" rotWithShape="0" dir="5400000" dist="23000">
              <a:srgbClr val="000000">
                <a:alpha val="34509"/>
              </a:srgbClr>
            </a:outerShdw>
          </a:effectLst>
        </p:spPr>
      </p:cxnSp>
      <p:sp>
        <p:nvSpPr>
          <p:cNvPr id="388" name="Google Shape;388;p24"/>
          <p:cNvSpPr/>
          <p:nvPr/>
        </p:nvSpPr>
        <p:spPr>
          <a:xfrm>
            <a:off x="3389096" y="2924944"/>
            <a:ext cx="2357454" cy="571504"/>
          </a:xfrm>
          <a:prstGeom prst="downArrowCallout">
            <a:avLst>
              <a:gd fmla="val 25000" name="adj1"/>
              <a:gd fmla="val 25000" name="adj2"/>
              <a:gd fmla="val 25000" name="adj3"/>
              <a:gd fmla="val 64977" name="adj4"/>
            </a:avLst>
          </a:prstGeom>
          <a:solidFill>
            <a:schemeClr val="accent1"/>
          </a:solid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chemeClr val="lt1"/>
                </a:solidFill>
                <a:latin typeface="Calibri"/>
                <a:ea typeface="Calibri"/>
                <a:cs typeface="Calibri"/>
                <a:sym typeface="Calibri"/>
              </a:rPr>
              <a:t>COLONNES</a:t>
            </a:r>
            <a:endParaRPr b="0" i="0" sz="1800" u="none" cap="none" strike="noStrike">
              <a:solidFill>
                <a:schemeClr val="lt1"/>
              </a:solidFill>
              <a:latin typeface="Calibri"/>
              <a:ea typeface="Calibri"/>
              <a:cs typeface="Calibri"/>
              <a:sym typeface="Calibri"/>
            </a:endParaRPr>
          </a:p>
        </p:txBody>
      </p:sp>
      <p:sp>
        <p:nvSpPr>
          <p:cNvPr id="389" name="Google Shape;389;p24"/>
          <p:cNvSpPr txBox="1"/>
          <p:nvPr/>
        </p:nvSpPr>
        <p:spPr>
          <a:xfrm>
            <a:off x="3296376" y="4980172"/>
            <a:ext cx="1285884"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fr-BE" sz="1200" u="none" cap="none" strike="noStrike">
                <a:solidFill>
                  <a:schemeClr val="dk1"/>
                </a:solidFill>
                <a:latin typeface="Calibri"/>
                <a:ea typeface="Calibri"/>
                <a:cs typeface="Calibri"/>
                <a:sym typeface="Calibri"/>
              </a:rPr>
              <a:t>Alphanumérique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fr-BE" sz="1200" u="none" cap="none" strike="noStrike">
                <a:solidFill>
                  <a:schemeClr val="dk1"/>
                </a:solidFill>
                <a:latin typeface="Calibri"/>
                <a:ea typeface="Calibri"/>
                <a:cs typeface="Calibri"/>
                <a:sym typeface="Calibri"/>
              </a:rPr>
              <a:t>(CHAR/VARCHAR)</a:t>
            </a:r>
            <a:endParaRPr b="0" i="0" sz="1200" u="none" cap="none" strike="noStrike">
              <a:solidFill>
                <a:schemeClr val="dk1"/>
              </a:solidFill>
              <a:latin typeface="Calibri"/>
              <a:ea typeface="Calibri"/>
              <a:cs typeface="Calibri"/>
              <a:sym typeface="Calibri"/>
            </a:endParaRPr>
          </a:p>
        </p:txBody>
      </p:sp>
      <p:sp>
        <p:nvSpPr>
          <p:cNvPr id="390" name="Google Shape;390;p24"/>
          <p:cNvSpPr txBox="1"/>
          <p:nvPr/>
        </p:nvSpPr>
        <p:spPr>
          <a:xfrm>
            <a:off x="4582260" y="4973984"/>
            <a:ext cx="1285884"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fr-BE" sz="1200" u="none" cap="none" strike="noStrike">
                <a:solidFill>
                  <a:schemeClr val="dk1"/>
                </a:solidFill>
                <a:latin typeface="Calibri"/>
                <a:ea typeface="Calibri"/>
                <a:cs typeface="Calibri"/>
                <a:sym typeface="Calibri"/>
              </a:rPr>
              <a:t>Numérique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fr-BE" sz="1200" u="none" cap="none" strike="noStrike">
                <a:solidFill>
                  <a:schemeClr val="dk1"/>
                </a:solidFill>
                <a:latin typeface="Calibri"/>
                <a:ea typeface="Calibri"/>
                <a:cs typeface="Calibri"/>
                <a:sym typeface="Calibri"/>
              </a:rPr>
              <a:t>(INTEGER)</a:t>
            </a:r>
            <a:endParaRPr b="0" i="0" sz="1200" u="none" cap="none" strike="noStrike">
              <a:solidFill>
                <a:schemeClr val="dk1"/>
              </a:solidFill>
              <a:latin typeface="Calibri"/>
              <a:ea typeface="Calibri"/>
              <a:cs typeface="Calibri"/>
              <a:sym typeface="Calibri"/>
            </a:endParaRPr>
          </a:p>
        </p:txBody>
      </p:sp>
      <p:pic>
        <p:nvPicPr>
          <p:cNvPr id="391" name="Google Shape;391;p24"/>
          <p:cNvPicPr preferRelativeResize="0"/>
          <p:nvPr/>
        </p:nvPicPr>
        <p:blipFill rotWithShape="1">
          <a:blip r:embed="rId3">
            <a:alphaModFix/>
          </a:blip>
          <a:srcRect b="0" l="0" r="0" t="0"/>
          <a:stretch/>
        </p:blipFill>
        <p:spPr>
          <a:xfrm>
            <a:off x="4771368" y="3739259"/>
            <a:ext cx="942143" cy="1039217"/>
          </a:xfrm>
          <a:prstGeom prst="rect">
            <a:avLst/>
          </a:prstGeom>
          <a:noFill/>
          <a:ln>
            <a:noFill/>
          </a:ln>
        </p:spPr>
      </p:pic>
      <p:pic>
        <p:nvPicPr>
          <p:cNvPr id="392" name="Google Shape;392;p24"/>
          <p:cNvPicPr preferRelativeResize="0"/>
          <p:nvPr/>
        </p:nvPicPr>
        <p:blipFill rotWithShape="1">
          <a:blip r:embed="rId4">
            <a:alphaModFix/>
          </a:blip>
          <a:srcRect b="0" l="0" r="0" t="0"/>
          <a:stretch/>
        </p:blipFill>
        <p:spPr>
          <a:xfrm>
            <a:off x="3440370" y="3723622"/>
            <a:ext cx="953535" cy="1026048"/>
          </a:xfrm>
          <a:prstGeom prst="rect">
            <a:avLst/>
          </a:prstGeom>
          <a:noFill/>
          <a:ln>
            <a:noFill/>
          </a:ln>
        </p:spPr>
      </p:pic>
      <p:sp>
        <p:nvSpPr>
          <p:cNvPr id="393" name="Google Shape;393;p24"/>
          <p:cNvSpPr txBox="1"/>
          <p:nvPr/>
        </p:nvSpPr>
        <p:spPr>
          <a:xfrm>
            <a:off x="755576" y="3555773"/>
            <a:ext cx="197566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rgbClr val="C00000"/>
                </a:solidFill>
                <a:latin typeface="Calibri"/>
                <a:ea typeface="Calibri"/>
                <a:cs typeface="Calibri"/>
                <a:sym typeface="Calibri"/>
              </a:rPr>
              <a:t>Nom de la colonne</a:t>
            </a:r>
            <a:endParaRPr b="1" i="0" sz="1800" u="none" cap="none" strike="noStrike">
              <a:solidFill>
                <a:srgbClr val="C00000"/>
              </a:solidFill>
              <a:latin typeface="Calibri"/>
              <a:ea typeface="Calibri"/>
              <a:cs typeface="Calibri"/>
              <a:sym typeface="Calibri"/>
            </a:endParaRPr>
          </a:p>
        </p:txBody>
      </p:sp>
      <p:cxnSp>
        <p:nvCxnSpPr>
          <p:cNvPr id="394" name="Google Shape;394;p24"/>
          <p:cNvCxnSpPr/>
          <p:nvPr/>
        </p:nvCxnSpPr>
        <p:spPr>
          <a:xfrm>
            <a:off x="2684369" y="3771798"/>
            <a:ext cx="704727" cy="0"/>
          </a:xfrm>
          <a:prstGeom prst="straightConnector1">
            <a:avLst/>
          </a:prstGeom>
          <a:noFill/>
          <a:ln cap="flat" cmpd="sng" w="31750">
            <a:solidFill>
              <a:srgbClr val="C00000"/>
            </a:solidFill>
            <a:prstDash val="solid"/>
            <a:round/>
            <a:headEnd len="sm" w="sm" type="none"/>
            <a:tailEnd len="med" w="med" type="triangle"/>
          </a:ln>
        </p:spPr>
      </p:cxnSp>
      <p:sp>
        <p:nvSpPr>
          <p:cNvPr id="395" name="Google Shape;395;p24"/>
          <p:cNvSpPr/>
          <p:nvPr/>
        </p:nvSpPr>
        <p:spPr>
          <a:xfrm>
            <a:off x="3392728" y="3645024"/>
            <a:ext cx="1106714" cy="297903"/>
          </a:xfrm>
          <a:prstGeom prst="roundRect">
            <a:avLst>
              <a:gd fmla="val 16667" name="adj"/>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6" name="Google Shape;396;p24"/>
          <p:cNvSpPr/>
          <p:nvPr/>
        </p:nvSpPr>
        <p:spPr>
          <a:xfrm>
            <a:off x="4750789" y="3925104"/>
            <a:ext cx="963099" cy="824823"/>
          </a:xfrm>
          <a:prstGeom prst="roundRect">
            <a:avLst>
              <a:gd fmla="val 16667" name="adj"/>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7" name="Google Shape;397;p24"/>
          <p:cNvSpPr txBox="1"/>
          <p:nvPr/>
        </p:nvSpPr>
        <p:spPr>
          <a:xfrm>
            <a:off x="6372744" y="3933056"/>
            <a:ext cx="2139175"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BE" sz="1800" u="none" cap="none" strike="noStrike">
                <a:solidFill>
                  <a:srgbClr val="C00000"/>
                </a:solidFill>
                <a:latin typeface="Calibri"/>
                <a:ea typeface="Calibri"/>
                <a:cs typeface="Calibri"/>
                <a:sym typeface="Calibri"/>
              </a:rPr>
              <a:t>Valeurs des données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fr-BE" sz="1800" u="none" cap="none" strike="noStrike">
                <a:solidFill>
                  <a:srgbClr val="C00000"/>
                </a:solidFill>
                <a:latin typeface="Calibri"/>
                <a:ea typeface="Calibri"/>
                <a:cs typeface="Calibri"/>
                <a:sym typeface="Calibri"/>
              </a:rPr>
              <a:t>de la colonne</a:t>
            </a:r>
            <a:endParaRPr b="1" i="0" sz="1800" u="none" cap="none" strike="noStrike">
              <a:solidFill>
                <a:srgbClr val="C00000"/>
              </a:solidFill>
              <a:latin typeface="Calibri"/>
              <a:ea typeface="Calibri"/>
              <a:cs typeface="Calibri"/>
              <a:sym typeface="Calibri"/>
            </a:endParaRPr>
          </a:p>
        </p:txBody>
      </p:sp>
      <p:sp>
        <p:nvSpPr>
          <p:cNvPr id="398" name="Google Shape;398;p24"/>
          <p:cNvSpPr txBox="1"/>
          <p:nvPr/>
        </p:nvSpPr>
        <p:spPr>
          <a:xfrm>
            <a:off x="808762" y="4870901"/>
            <a:ext cx="1891030"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BE" sz="1800" u="none" cap="none" strike="noStrike">
                <a:solidFill>
                  <a:srgbClr val="C00000"/>
                </a:solidFill>
                <a:latin typeface="Calibri"/>
                <a:ea typeface="Calibri"/>
                <a:cs typeface="Calibri"/>
                <a:sym typeface="Calibri"/>
              </a:rPr>
              <a:t>Type des données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fr-BE" sz="1800" u="none" cap="none" strike="noStrike">
                <a:solidFill>
                  <a:srgbClr val="C00000"/>
                </a:solidFill>
                <a:latin typeface="Calibri"/>
                <a:ea typeface="Calibri"/>
                <a:cs typeface="Calibri"/>
                <a:sym typeface="Calibri"/>
              </a:rPr>
              <a:t>de la colonne</a:t>
            </a:r>
            <a:endParaRPr b="1" i="0" sz="1800" u="none" cap="none" strike="noStrike">
              <a:solidFill>
                <a:srgbClr val="C00000"/>
              </a:solidFill>
              <a:latin typeface="Calibri"/>
              <a:ea typeface="Calibri"/>
              <a:cs typeface="Calibri"/>
              <a:sym typeface="Calibri"/>
            </a:endParaRPr>
          </a:p>
        </p:txBody>
      </p:sp>
      <p:cxnSp>
        <p:nvCxnSpPr>
          <p:cNvPr id="399" name="Google Shape;399;p24"/>
          <p:cNvCxnSpPr/>
          <p:nvPr/>
        </p:nvCxnSpPr>
        <p:spPr>
          <a:xfrm>
            <a:off x="2684369" y="5229200"/>
            <a:ext cx="627430" cy="0"/>
          </a:xfrm>
          <a:prstGeom prst="straightConnector1">
            <a:avLst/>
          </a:prstGeom>
          <a:noFill/>
          <a:ln cap="flat" cmpd="sng" w="31750">
            <a:solidFill>
              <a:srgbClr val="C00000"/>
            </a:solidFill>
            <a:prstDash val="solid"/>
            <a:round/>
            <a:headEnd len="sm" w="sm" type="none"/>
            <a:tailEnd len="med" w="med" type="triangle"/>
          </a:ln>
        </p:spPr>
      </p:cxnSp>
      <p:sp>
        <p:nvSpPr>
          <p:cNvPr id="400" name="Google Shape;400;p24"/>
          <p:cNvSpPr/>
          <p:nvPr/>
        </p:nvSpPr>
        <p:spPr>
          <a:xfrm>
            <a:off x="3317907" y="4980172"/>
            <a:ext cx="1276253" cy="461665"/>
          </a:xfrm>
          <a:prstGeom prst="roundRect">
            <a:avLst>
              <a:gd fmla="val 16667" name="adj"/>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401" name="Google Shape;401;p24"/>
          <p:cNvCxnSpPr/>
          <p:nvPr/>
        </p:nvCxnSpPr>
        <p:spPr>
          <a:xfrm rot="10800000">
            <a:off x="5713888" y="4293096"/>
            <a:ext cx="658856" cy="0"/>
          </a:xfrm>
          <a:prstGeom prst="straightConnector1">
            <a:avLst/>
          </a:prstGeom>
          <a:noFill/>
          <a:ln cap="flat" cmpd="sng" w="31750">
            <a:solidFill>
              <a:srgbClr val="C00000"/>
            </a:solidFill>
            <a:prstDash val="solid"/>
            <a:round/>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Contraintes</a:t>
            </a:r>
            <a:endParaRPr b="1" i="0" sz="4000" u="none" cap="none" strike="noStrike">
              <a:solidFill>
                <a:schemeClr val="dk1"/>
              </a:solidFill>
              <a:latin typeface="Calibri"/>
              <a:ea typeface="Calibri"/>
              <a:cs typeface="Calibri"/>
              <a:sym typeface="Calibri"/>
            </a:endParaRPr>
          </a:p>
        </p:txBody>
      </p:sp>
      <p:sp>
        <p:nvSpPr>
          <p:cNvPr id="407" name="Google Shape;407;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408" name="Google Shape;408;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409" name="Google Shape;409;p25"/>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1 : Introduction</a:t>
            </a:r>
            <a:endParaRPr b="0" i="0" sz="1200" u="none" cap="none" strike="noStrike">
              <a:solidFill>
                <a:srgbClr val="888888"/>
              </a:solidFill>
              <a:latin typeface="Calibri"/>
              <a:ea typeface="Calibri"/>
              <a:cs typeface="Calibri"/>
              <a:sym typeface="Calibri"/>
            </a:endParaRPr>
          </a:p>
        </p:txBody>
      </p:sp>
      <p:sp>
        <p:nvSpPr>
          <p:cNvPr id="410" name="Google Shape;410;p25"/>
          <p:cNvSpPr txBox="1"/>
          <p:nvPr/>
        </p:nvSpPr>
        <p:spPr>
          <a:xfrm>
            <a:off x="1269797" y="1556792"/>
            <a:ext cx="6429837" cy="923330"/>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Une </a:t>
            </a:r>
            <a:r>
              <a:rPr b="1" i="0" lang="fr-BE" sz="1800" u="none" cap="none" strike="noStrike">
                <a:solidFill>
                  <a:schemeClr val="dk1"/>
                </a:solidFill>
                <a:latin typeface="Calibri"/>
                <a:ea typeface="Calibri"/>
                <a:cs typeface="Calibri"/>
                <a:sym typeface="Calibri"/>
              </a:rPr>
              <a:t>Contrainte</a:t>
            </a:r>
            <a:r>
              <a:rPr b="0" i="0" lang="fr-BE" sz="1800" u="none" cap="none" strike="noStrike">
                <a:solidFill>
                  <a:schemeClr val="dk1"/>
                </a:solidFill>
                <a:latin typeface="Calibri"/>
                <a:ea typeface="Calibri"/>
                <a:cs typeface="Calibri"/>
                <a:sym typeface="Calibri"/>
              </a:rPr>
              <a:t> est objet intégré à une table </a:t>
            </a:r>
            <a:r>
              <a:rPr b="1" i="1" lang="fr-BE" sz="1800" u="none" cap="none" strike="noStrike">
                <a:solidFill>
                  <a:schemeClr val="dk1"/>
                </a:solidFill>
                <a:latin typeface="Calibri"/>
                <a:ea typeface="Calibri"/>
                <a:cs typeface="Calibri"/>
                <a:sym typeface="Calibri"/>
              </a:rPr>
              <a:t>(comme les colonnes)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Une contrainte possède </a:t>
            </a:r>
            <a:r>
              <a:rPr b="1" i="0" lang="fr-BE" sz="1800" u="none" cap="none" strike="noStrike">
                <a:solidFill>
                  <a:schemeClr val="dk1"/>
                </a:solidFill>
                <a:latin typeface="Calibri"/>
                <a:ea typeface="Calibri"/>
                <a:cs typeface="Calibri"/>
                <a:sym typeface="Calibri"/>
              </a:rPr>
              <a:t>un nom, un type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et</a:t>
            </a:r>
            <a:r>
              <a:rPr b="1" i="0" lang="fr-BE" sz="1800" u="none" cap="none" strike="noStrike">
                <a:solidFill>
                  <a:schemeClr val="dk1"/>
                </a:solidFill>
                <a:latin typeface="Calibri"/>
                <a:ea typeface="Calibri"/>
                <a:cs typeface="Calibri"/>
                <a:sym typeface="Calibri"/>
              </a:rPr>
              <a:t> concerne au moins une colonne </a:t>
            </a:r>
            <a:r>
              <a:rPr b="0" i="0" lang="fr-BE" sz="1800" u="none" cap="none" strike="noStrike">
                <a:solidFill>
                  <a:schemeClr val="dk1"/>
                </a:solidFill>
                <a:latin typeface="Calibri"/>
                <a:ea typeface="Calibri"/>
                <a:cs typeface="Calibri"/>
                <a:sym typeface="Calibri"/>
              </a:rPr>
              <a:t>de la table</a:t>
            </a:r>
            <a:endParaRPr b="0" i="0" sz="1400" u="none" cap="none" strike="noStrike">
              <a:solidFill>
                <a:srgbClr val="000000"/>
              </a:solidFill>
              <a:latin typeface="Arial"/>
              <a:ea typeface="Arial"/>
              <a:cs typeface="Arial"/>
              <a:sym typeface="Arial"/>
            </a:endParaRPr>
          </a:p>
        </p:txBody>
      </p:sp>
      <p:graphicFrame>
        <p:nvGraphicFramePr>
          <p:cNvPr id="411" name="Google Shape;411;p25"/>
          <p:cNvGraphicFramePr/>
          <p:nvPr/>
        </p:nvGraphicFramePr>
        <p:xfrm>
          <a:off x="971600" y="4117534"/>
          <a:ext cx="3000000" cy="3000000"/>
        </p:xfrm>
        <a:graphic>
          <a:graphicData uri="http://schemas.openxmlformats.org/drawingml/2006/table">
            <a:tbl>
              <a:tblPr bandRow="1" firstRow="1">
                <a:noFill/>
                <a:tableStyleId>{7DA6CE6D-E62C-4898-81FA-905E92679291}</a:tableStyleId>
              </a:tblPr>
              <a:tblGrid>
                <a:gridCol w="2895575"/>
                <a:gridCol w="4320475"/>
              </a:tblGrid>
              <a:tr h="322975">
                <a:tc>
                  <a:txBody>
                    <a:bodyPr/>
                    <a:lstStyle/>
                    <a:p>
                      <a:pPr indent="0" lvl="0" marL="0" marR="0" rtl="0" algn="l">
                        <a:lnSpc>
                          <a:spcPct val="100000"/>
                        </a:lnSpc>
                        <a:spcBef>
                          <a:spcPts val="0"/>
                        </a:spcBef>
                        <a:spcAft>
                          <a:spcPts val="0"/>
                        </a:spcAft>
                        <a:buClr>
                          <a:srgbClr val="000000"/>
                        </a:buClr>
                        <a:buSzPts val="1500"/>
                        <a:buFont typeface="Arial"/>
                        <a:buNone/>
                      </a:pPr>
                      <a:r>
                        <a:rPr lang="fr-BE" sz="1500" u="none" cap="none" strike="noStrike"/>
                        <a:t>Contraintes</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fr-BE" sz="1500" u="none" cap="none" strike="noStrike"/>
                        <a:t>Description</a:t>
                      </a:r>
                      <a:endParaRPr sz="1500" u="none" cap="none" strike="noStrike"/>
                    </a:p>
                  </a:txBody>
                  <a:tcPr marT="45725" marB="45725" marR="91450" marL="91450"/>
                </a:tc>
              </a:tr>
              <a:tr h="149325">
                <a:tc>
                  <a:txBody>
                    <a:bodyPr/>
                    <a:lstStyle/>
                    <a:p>
                      <a:pPr indent="0" lvl="0" marL="0" marR="0" rtl="0" algn="l">
                        <a:lnSpc>
                          <a:spcPct val="100000"/>
                        </a:lnSpc>
                        <a:spcBef>
                          <a:spcPts val="0"/>
                        </a:spcBef>
                        <a:spcAft>
                          <a:spcPts val="0"/>
                        </a:spcAft>
                        <a:buClr>
                          <a:srgbClr val="000000"/>
                        </a:buClr>
                        <a:buSzPts val="1500"/>
                        <a:buFont typeface="Arial"/>
                        <a:buNone/>
                      </a:pPr>
                      <a:r>
                        <a:rPr b="1" lang="fr-BE" sz="1500" u="none" cap="none" strike="noStrike"/>
                        <a:t>NOT NULL</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fr-BE" sz="1500" u="none" cap="none" strike="noStrike"/>
                        <a:t>Force la présence d’une valeur (valeur obligatoire)</a:t>
                      </a:r>
                      <a:endParaRPr sz="1500" u="none" cap="none" strike="noStrike"/>
                    </a:p>
                  </a:txBody>
                  <a:tcPr marT="45725" marB="45725" marR="91450" marL="91450"/>
                </a:tc>
              </a:tr>
              <a:tr h="210200">
                <a:tc>
                  <a:txBody>
                    <a:bodyPr/>
                    <a:lstStyle/>
                    <a:p>
                      <a:pPr indent="0" lvl="0" marL="0" marR="0" rtl="0" algn="l">
                        <a:lnSpc>
                          <a:spcPct val="100000"/>
                        </a:lnSpc>
                        <a:spcBef>
                          <a:spcPts val="0"/>
                        </a:spcBef>
                        <a:spcAft>
                          <a:spcPts val="0"/>
                        </a:spcAft>
                        <a:buClr>
                          <a:srgbClr val="000000"/>
                        </a:buClr>
                        <a:buSzPts val="1500"/>
                        <a:buFont typeface="Arial"/>
                        <a:buNone/>
                      </a:pPr>
                      <a:r>
                        <a:rPr b="1" lang="fr-BE" sz="1500" u="none" cap="none" strike="noStrike"/>
                        <a:t>UNIQUE</a:t>
                      </a:r>
                      <a:endParaRPr b="1" sz="15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fr-BE" sz="1500" u="none" cap="none" strike="noStrike"/>
                        <a:t>Empêche les valeurs-doublons</a:t>
                      </a:r>
                      <a:endParaRPr sz="1500" u="none" cap="none" strike="noStrike"/>
                    </a:p>
                  </a:txBody>
                  <a:tcPr marT="45725" marB="45725" marR="91450" marL="91450"/>
                </a:tc>
              </a:tr>
              <a:tr h="248750">
                <a:tc>
                  <a:txBody>
                    <a:bodyPr/>
                    <a:lstStyle/>
                    <a:p>
                      <a:pPr indent="0" lvl="0" marL="0" marR="0" rtl="0" algn="l">
                        <a:lnSpc>
                          <a:spcPct val="100000"/>
                        </a:lnSpc>
                        <a:spcBef>
                          <a:spcPts val="0"/>
                        </a:spcBef>
                        <a:spcAft>
                          <a:spcPts val="0"/>
                        </a:spcAft>
                        <a:buClr>
                          <a:srgbClr val="000000"/>
                        </a:buClr>
                        <a:buSzPts val="1500"/>
                        <a:buFont typeface="Arial"/>
                        <a:buNone/>
                      </a:pPr>
                      <a:r>
                        <a:rPr b="1" lang="fr-BE" sz="1500" u="none" cap="none" strike="noStrike"/>
                        <a:t>CHECK</a:t>
                      </a:r>
                      <a:endParaRPr b="1" sz="15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fr-BE" sz="1500" u="none" cap="none" strike="noStrike"/>
                        <a:t>Conditionne les valeurs (expression conditionnelle) </a:t>
                      </a:r>
                      <a:endParaRPr sz="1500" u="none" cap="none" strike="noStrike"/>
                    </a:p>
                  </a:txBody>
                  <a:tcPr marT="45725" marB="45725" marR="91450" marL="91450"/>
                </a:tc>
              </a:tr>
              <a:tr h="262475">
                <a:tc>
                  <a:txBody>
                    <a:bodyPr/>
                    <a:lstStyle/>
                    <a:p>
                      <a:pPr indent="0" lvl="0" marL="0" marR="0" rtl="0" algn="l">
                        <a:lnSpc>
                          <a:spcPct val="100000"/>
                        </a:lnSpc>
                        <a:spcBef>
                          <a:spcPts val="0"/>
                        </a:spcBef>
                        <a:spcAft>
                          <a:spcPts val="0"/>
                        </a:spcAft>
                        <a:buClr>
                          <a:srgbClr val="000000"/>
                        </a:buClr>
                        <a:buSzPts val="1500"/>
                        <a:buFont typeface="Arial"/>
                        <a:buNone/>
                      </a:pPr>
                      <a:r>
                        <a:rPr b="1" lang="fr-BE" sz="1500" u="none" cap="none" strike="noStrike"/>
                        <a:t>FOREIGN KEY</a:t>
                      </a:r>
                      <a:endParaRPr b="1" sz="15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fr-BE" sz="1500" u="none" cap="none" strike="noStrike"/>
                        <a:t>Conditionne les valeurs par rapport à une autre table</a:t>
                      </a:r>
                      <a:endParaRPr sz="1500" u="none" cap="none" strike="noStrike"/>
                    </a:p>
                  </a:txBody>
                  <a:tcPr marT="45725" marB="45725" marR="91450" marL="91450"/>
                </a:tc>
              </a:tr>
            </a:tbl>
          </a:graphicData>
        </a:graphic>
      </p:graphicFrame>
      <p:grpSp>
        <p:nvGrpSpPr>
          <p:cNvPr id="412" name="Google Shape;412;p25"/>
          <p:cNvGrpSpPr/>
          <p:nvPr/>
        </p:nvGrpSpPr>
        <p:grpSpPr>
          <a:xfrm>
            <a:off x="1933993" y="4604546"/>
            <a:ext cx="1341863" cy="357190"/>
            <a:chOff x="7042429" y="4363925"/>
            <a:chExt cx="1341863" cy="357190"/>
          </a:xfrm>
        </p:grpSpPr>
        <p:sp>
          <p:nvSpPr>
            <p:cNvPr id="413" name="Google Shape;413;p25"/>
            <p:cNvSpPr/>
            <p:nvPr/>
          </p:nvSpPr>
          <p:spPr>
            <a:xfrm>
              <a:off x="7042429" y="4363925"/>
              <a:ext cx="45719" cy="357190"/>
            </a:xfrm>
            <a:prstGeom prst="rightBrace">
              <a:avLst>
                <a:gd fmla="val 8333" name="adj1"/>
                <a:gd fmla="val 50000" name="adj2"/>
              </a:avLst>
            </a:prstGeom>
            <a:no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C00000"/>
                </a:solidFill>
                <a:latin typeface="Calibri"/>
                <a:ea typeface="Calibri"/>
                <a:cs typeface="Calibri"/>
                <a:sym typeface="Calibri"/>
              </a:endParaRPr>
            </a:p>
          </p:txBody>
        </p:sp>
        <p:sp>
          <p:nvSpPr>
            <p:cNvPr id="414" name="Google Shape;414;p25"/>
            <p:cNvSpPr txBox="1"/>
            <p:nvPr/>
          </p:nvSpPr>
          <p:spPr>
            <a:xfrm>
              <a:off x="7106190" y="4386166"/>
              <a:ext cx="1278102"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fr-BE" sz="1400" u="none" cap="none" strike="noStrike">
                  <a:solidFill>
                    <a:srgbClr val="C00000"/>
                  </a:solidFill>
                  <a:latin typeface="Calibri"/>
                  <a:ea typeface="Calibri"/>
                  <a:cs typeface="Calibri"/>
                  <a:sym typeface="Calibri"/>
                </a:rPr>
                <a:t>CLE PRIMAIRE</a:t>
              </a:r>
              <a:endParaRPr b="1" i="0" sz="1400" u="none" cap="none" strike="noStrike">
                <a:solidFill>
                  <a:srgbClr val="C00000"/>
                </a:solidFill>
                <a:latin typeface="Calibri"/>
                <a:ea typeface="Calibri"/>
                <a:cs typeface="Calibri"/>
                <a:sym typeface="Calibri"/>
              </a:endParaRPr>
            </a:p>
          </p:txBody>
        </p:sp>
      </p:grpSp>
      <p:sp>
        <p:nvSpPr>
          <p:cNvPr id="415" name="Google Shape;415;p25"/>
          <p:cNvSpPr txBox="1"/>
          <p:nvPr/>
        </p:nvSpPr>
        <p:spPr>
          <a:xfrm>
            <a:off x="457200" y="2708919"/>
            <a:ext cx="8229600" cy="1224137"/>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chemeClr val="dk1"/>
              </a:buClr>
              <a:buSzPts val="1500"/>
              <a:buFont typeface="Arial"/>
              <a:buNone/>
            </a:pPr>
            <a:r>
              <a:rPr b="0" i="1" lang="fr-BE" sz="1500" u="none" cap="none" strike="noStrike">
                <a:solidFill>
                  <a:schemeClr val="dk1"/>
                </a:solidFill>
                <a:latin typeface="Calibri"/>
                <a:ea typeface="Calibri"/>
                <a:cs typeface="Calibri"/>
                <a:sym typeface="Calibri"/>
              </a:rPr>
              <a:t>On distingue principalement </a:t>
            </a:r>
            <a:r>
              <a:rPr b="1" i="1" lang="fr-BE" sz="1500" u="sng" cap="none" strike="noStrike">
                <a:solidFill>
                  <a:schemeClr val="dk1"/>
                </a:solidFill>
                <a:latin typeface="Calibri"/>
                <a:ea typeface="Calibri"/>
                <a:cs typeface="Calibri"/>
                <a:sym typeface="Calibri"/>
              </a:rPr>
              <a:t>5 types de contraintes différentes</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chemeClr val="dk1"/>
              </a:buClr>
              <a:buSzPts val="1500"/>
              <a:buFont typeface="Arial"/>
              <a:buNone/>
            </a:pPr>
            <a:r>
              <a:rPr b="0" i="1" lang="fr-BE" sz="1500" u="none" cap="none" strike="noStrike">
                <a:solidFill>
                  <a:schemeClr val="dk1"/>
                </a:solidFill>
                <a:latin typeface="Calibri"/>
                <a:ea typeface="Calibri"/>
                <a:cs typeface="Calibri"/>
                <a:sym typeface="Calibri"/>
              </a:rPr>
              <a:t>Seule la contrainte</a:t>
            </a:r>
            <a:r>
              <a:rPr b="1" i="1" lang="fr-BE" sz="1500" u="none" cap="none" strike="noStrike">
                <a:solidFill>
                  <a:schemeClr val="dk1"/>
                </a:solidFill>
                <a:latin typeface="Calibri"/>
                <a:ea typeface="Calibri"/>
                <a:cs typeface="Calibri"/>
                <a:sym typeface="Calibri"/>
              </a:rPr>
              <a:t> « NOT NULL » </a:t>
            </a:r>
            <a:r>
              <a:rPr b="0" i="1" lang="fr-BE" sz="1500" u="none" cap="none" strike="noStrike">
                <a:solidFill>
                  <a:schemeClr val="dk1"/>
                </a:solidFill>
                <a:latin typeface="Calibri"/>
                <a:ea typeface="Calibri"/>
                <a:cs typeface="Calibri"/>
                <a:sym typeface="Calibri"/>
              </a:rPr>
              <a:t>n’aura </a:t>
            </a:r>
            <a:r>
              <a:rPr b="1" i="1" lang="fr-BE" sz="1500" u="sng" cap="none" strike="noStrike">
                <a:solidFill>
                  <a:schemeClr val="dk1"/>
                </a:solidFill>
                <a:latin typeface="Calibri"/>
                <a:ea typeface="Calibri"/>
                <a:cs typeface="Calibri"/>
                <a:sym typeface="Calibri"/>
              </a:rPr>
              <a:t>pas de nom</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chemeClr val="dk1"/>
              </a:buClr>
              <a:buSzPts val="1500"/>
              <a:buFont typeface="Arial"/>
              <a:buNone/>
            </a:pPr>
            <a:r>
              <a:rPr b="0" i="1" lang="fr-BE" sz="1500" u="none" cap="none" strike="noStrike">
                <a:solidFill>
                  <a:schemeClr val="dk1"/>
                </a:solidFill>
                <a:latin typeface="Calibri"/>
                <a:ea typeface="Calibri"/>
                <a:cs typeface="Calibri"/>
                <a:sym typeface="Calibri"/>
              </a:rPr>
              <a:t>Il n’existera au maximum </a:t>
            </a:r>
            <a:r>
              <a:rPr b="1" i="1" lang="fr-BE" sz="1500" u="sng" cap="none" strike="noStrike">
                <a:solidFill>
                  <a:schemeClr val="dk1"/>
                </a:solidFill>
                <a:latin typeface="Calibri"/>
                <a:ea typeface="Calibri"/>
                <a:cs typeface="Calibri"/>
                <a:sym typeface="Calibri"/>
              </a:rPr>
              <a:t>qu’une seule contrainte de « Clé Primaire »</a:t>
            </a:r>
            <a:r>
              <a:rPr b="0" i="1" lang="fr-BE" sz="1500" u="none" cap="none" strike="noStrike">
                <a:solidFill>
                  <a:schemeClr val="dk1"/>
                </a:solidFill>
                <a:latin typeface="Calibri"/>
                <a:ea typeface="Calibri"/>
                <a:cs typeface="Calibri"/>
                <a:sym typeface="Calibri"/>
              </a:rPr>
              <a:t> pour chaque table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Contraintes : </a:t>
            </a:r>
            <a:r>
              <a:rPr b="1" i="0" lang="fr-BE" sz="4000" u="none" cap="none" strike="noStrike">
                <a:solidFill>
                  <a:schemeClr val="dk1"/>
                </a:solidFill>
                <a:latin typeface="Calibri"/>
                <a:ea typeface="Calibri"/>
                <a:cs typeface="Calibri"/>
                <a:sym typeface="Calibri"/>
              </a:rPr>
              <a:t>NOT NULL</a:t>
            </a:r>
            <a:endParaRPr b="1" i="0" sz="4000" u="none" cap="none" strike="noStrike">
              <a:solidFill>
                <a:schemeClr val="dk1"/>
              </a:solidFill>
              <a:latin typeface="Calibri"/>
              <a:ea typeface="Calibri"/>
              <a:cs typeface="Calibri"/>
              <a:sym typeface="Calibri"/>
            </a:endParaRPr>
          </a:p>
        </p:txBody>
      </p:sp>
      <p:sp>
        <p:nvSpPr>
          <p:cNvPr id="421" name="Google Shape;421;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422" name="Google Shape;422;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423" name="Google Shape;423;p26"/>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1 : Introduction</a:t>
            </a:r>
            <a:endParaRPr b="0" i="0" sz="1200" u="none" cap="none" strike="noStrike">
              <a:solidFill>
                <a:srgbClr val="888888"/>
              </a:solidFill>
              <a:latin typeface="Calibri"/>
              <a:ea typeface="Calibri"/>
              <a:cs typeface="Calibri"/>
              <a:sym typeface="Calibri"/>
            </a:endParaRPr>
          </a:p>
        </p:txBody>
      </p:sp>
      <p:sp>
        <p:nvSpPr>
          <p:cNvPr id="424" name="Google Shape;424;p26"/>
          <p:cNvSpPr txBox="1"/>
          <p:nvPr/>
        </p:nvSpPr>
        <p:spPr>
          <a:xfrm>
            <a:off x="1155295" y="1556792"/>
            <a:ext cx="6925015" cy="646331"/>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Ajouter </a:t>
            </a:r>
            <a:r>
              <a:rPr b="1" i="0" lang="fr-BE" sz="1800" u="none" cap="none" strike="noStrike">
                <a:solidFill>
                  <a:schemeClr val="dk1"/>
                </a:solidFill>
                <a:latin typeface="Calibri"/>
                <a:ea typeface="Calibri"/>
                <a:cs typeface="Calibri"/>
                <a:sym typeface="Calibri"/>
              </a:rPr>
              <a:t>la contrainte « NOT NULL » </a:t>
            </a:r>
            <a:r>
              <a:rPr b="0" i="0" lang="fr-BE" sz="1800" u="none" cap="none" strike="noStrike">
                <a:solidFill>
                  <a:schemeClr val="dk1"/>
                </a:solidFill>
                <a:latin typeface="Calibri"/>
                <a:ea typeface="Calibri"/>
                <a:cs typeface="Calibri"/>
                <a:sym typeface="Calibri"/>
              </a:rPr>
              <a:t>à la colonne d’une table obligera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cette colonne à </a:t>
            </a:r>
            <a:r>
              <a:rPr b="1" i="0" lang="fr-BE" sz="1800" u="none" cap="none" strike="noStrike">
                <a:solidFill>
                  <a:schemeClr val="dk1"/>
                </a:solidFill>
                <a:latin typeface="Calibri"/>
                <a:ea typeface="Calibri"/>
                <a:cs typeface="Calibri"/>
                <a:sym typeface="Calibri"/>
              </a:rPr>
              <a:t>contenir une valeur </a:t>
            </a:r>
            <a:r>
              <a:rPr b="0" i="0" lang="fr-BE" sz="1800" u="none" cap="none" strike="noStrike">
                <a:solidFill>
                  <a:schemeClr val="dk1"/>
                </a:solidFill>
                <a:latin typeface="Calibri"/>
                <a:ea typeface="Calibri"/>
                <a:cs typeface="Calibri"/>
                <a:sym typeface="Calibri"/>
              </a:rPr>
              <a:t>pour chacune des lignes de la table</a:t>
            </a:r>
            <a:endParaRPr b="0" i="0" sz="1400" u="none" cap="none" strike="noStrike">
              <a:solidFill>
                <a:srgbClr val="000000"/>
              </a:solidFill>
              <a:latin typeface="Arial"/>
              <a:ea typeface="Arial"/>
              <a:cs typeface="Arial"/>
              <a:sym typeface="Arial"/>
            </a:endParaRPr>
          </a:p>
        </p:txBody>
      </p:sp>
      <p:sp>
        <p:nvSpPr>
          <p:cNvPr id="425" name="Google Shape;425;p26"/>
          <p:cNvSpPr txBox="1"/>
          <p:nvPr/>
        </p:nvSpPr>
        <p:spPr>
          <a:xfrm>
            <a:off x="457200" y="2492896"/>
            <a:ext cx="8229600" cy="1224137"/>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chemeClr val="dk1"/>
              </a:buClr>
              <a:buSzPts val="1500"/>
              <a:buFont typeface="Arial"/>
              <a:buNone/>
            </a:pPr>
            <a:r>
              <a:rPr b="0" i="1" lang="fr-BE" sz="1500" u="none" cap="none" strike="noStrike">
                <a:solidFill>
                  <a:schemeClr val="dk1"/>
                </a:solidFill>
                <a:latin typeface="Calibri"/>
                <a:ea typeface="Calibri"/>
                <a:cs typeface="Calibri"/>
                <a:sym typeface="Calibri"/>
              </a:rPr>
              <a:t>Une colonne non-obligatoire est </a:t>
            </a:r>
            <a:r>
              <a:rPr b="1" i="1" lang="fr-BE" sz="1500" u="none" cap="none" strike="noStrike">
                <a:solidFill>
                  <a:schemeClr val="dk1"/>
                </a:solidFill>
                <a:latin typeface="Calibri"/>
                <a:ea typeface="Calibri"/>
                <a:cs typeface="Calibri"/>
                <a:sym typeface="Calibri"/>
              </a:rPr>
              <a:t>facultative</a:t>
            </a:r>
            <a:r>
              <a:rPr b="0" i="1" lang="fr-BE" sz="1500" u="none" cap="none" strike="noStrike">
                <a:solidFill>
                  <a:schemeClr val="dk1"/>
                </a:solidFill>
                <a:latin typeface="Calibri"/>
                <a:ea typeface="Calibri"/>
                <a:cs typeface="Calibri"/>
                <a:sym typeface="Calibri"/>
              </a:rPr>
              <a:t>, elle peut contenir la valeur </a:t>
            </a:r>
            <a:r>
              <a:rPr b="1" i="1" lang="fr-BE" sz="1500" u="none" cap="none" strike="noStrike">
                <a:solidFill>
                  <a:schemeClr val="dk1"/>
                </a:solidFill>
                <a:latin typeface="Calibri"/>
                <a:ea typeface="Calibri"/>
                <a:cs typeface="Calibri"/>
                <a:sym typeface="Calibri"/>
              </a:rPr>
              <a:t>NULL</a:t>
            </a:r>
            <a:endParaRPr b="0" i="1" sz="1500" u="none" cap="none" strike="noStrike">
              <a:solidFill>
                <a:schemeClr val="dk1"/>
              </a:solidFill>
              <a:latin typeface="Calibri"/>
              <a:ea typeface="Calibri"/>
              <a:cs typeface="Calibri"/>
              <a:sym typeface="Calibri"/>
            </a:endParaRPr>
          </a:p>
          <a:p>
            <a:pPr indent="0" lvl="0" marL="0" marR="0" rtl="0" algn="ctr">
              <a:lnSpc>
                <a:spcPct val="150000"/>
              </a:lnSpc>
              <a:spcBef>
                <a:spcPts val="0"/>
              </a:spcBef>
              <a:spcAft>
                <a:spcPts val="0"/>
              </a:spcAft>
              <a:buClr>
                <a:schemeClr val="dk1"/>
              </a:buClr>
              <a:buSzPts val="1500"/>
              <a:buFont typeface="Arial"/>
              <a:buNone/>
            </a:pPr>
            <a:r>
              <a:rPr b="0" i="1" lang="fr-BE" sz="1500" u="none" cap="none" strike="noStrike">
                <a:solidFill>
                  <a:schemeClr val="dk1"/>
                </a:solidFill>
                <a:latin typeface="Calibri"/>
                <a:ea typeface="Calibri"/>
                <a:cs typeface="Calibri"/>
                <a:sym typeface="Calibri"/>
              </a:rPr>
              <a:t>La valeur </a:t>
            </a:r>
            <a:r>
              <a:rPr b="1" i="1" lang="fr-BE" sz="1500" u="none" cap="none" strike="noStrike">
                <a:solidFill>
                  <a:schemeClr val="dk1"/>
                </a:solidFill>
                <a:latin typeface="Calibri"/>
                <a:ea typeface="Calibri"/>
                <a:cs typeface="Calibri"/>
                <a:sym typeface="Calibri"/>
              </a:rPr>
              <a:t>NULL</a:t>
            </a:r>
            <a:r>
              <a:rPr b="0" i="1" lang="fr-BE" sz="1500" u="none" cap="none" strike="noStrike">
                <a:solidFill>
                  <a:schemeClr val="dk1"/>
                </a:solidFill>
                <a:latin typeface="Calibri"/>
                <a:ea typeface="Calibri"/>
                <a:cs typeface="Calibri"/>
                <a:sym typeface="Calibri"/>
              </a:rPr>
              <a:t> spécifie qu’aucune valeur n’est attribuée</a:t>
            </a:r>
            <a:endParaRPr b="0" i="1" sz="1500" u="none" cap="none" strike="noStrike">
              <a:solidFill>
                <a:schemeClr val="dk1"/>
              </a:solidFill>
              <a:latin typeface="Calibri"/>
              <a:ea typeface="Calibri"/>
              <a:cs typeface="Calibri"/>
              <a:sym typeface="Calibri"/>
            </a:endParaRPr>
          </a:p>
          <a:p>
            <a:pPr indent="0" lvl="0" marL="0" marR="0" rtl="0" algn="ctr">
              <a:lnSpc>
                <a:spcPct val="150000"/>
              </a:lnSpc>
              <a:spcBef>
                <a:spcPts val="0"/>
              </a:spcBef>
              <a:spcAft>
                <a:spcPts val="0"/>
              </a:spcAft>
              <a:buClr>
                <a:schemeClr val="dk1"/>
              </a:buClr>
              <a:buSzPts val="1500"/>
              <a:buFont typeface="Arial"/>
              <a:buNone/>
            </a:pPr>
            <a:r>
              <a:rPr b="1" i="1" lang="fr-BE" sz="1500" u="none" cap="none" strike="noStrike">
                <a:solidFill>
                  <a:schemeClr val="dk1"/>
                </a:solidFill>
                <a:latin typeface="Calibri"/>
                <a:ea typeface="Calibri"/>
                <a:cs typeface="Calibri"/>
                <a:sym typeface="Calibri"/>
              </a:rPr>
              <a:t>NULL</a:t>
            </a:r>
            <a:r>
              <a:rPr b="0" i="1" lang="fr-BE" sz="1500" u="none" cap="none" strike="noStrike">
                <a:solidFill>
                  <a:schemeClr val="dk1"/>
                </a:solidFill>
                <a:latin typeface="Calibri"/>
                <a:ea typeface="Calibri"/>
                <a:cs typeface="Calibri"/>
                <a:sym typeface="Calibri"/>
              </a:rPr>
              <a:t> représente l’absence de valeur, elle n’est ni 0 ni une case vide</a:t>
            </a:r>
            <a:endParaRPr b="0" i="1" sz="1500" u="none" cap="none" strike="noStrike">
              <a:solidFill>
                <a:schemeClr val="dk1"/>
              </a:solidFill>
              <a:latin typeface="Calibri"/>
              <a:ea typeface="Calibri"/>
              <a:cs typeface="Calibri"/>
              <a:sym typeface="Calibri"/>
            </a:endParaRPr>
          </a:p>
        </p:txBody>
      </p:sp>
      <p:pic>
        <p:nvPicPr>
          <p:cNvPr id="426" name="Google Shape;426;p26"/>
          <p:cNvPicPr preferRelativeResize="0"/>
          <p:nvPr/>
        </p:nvPicPr>
        <p:blipFill rotWithShape="1">
          <a:blip r:embed="rId3">
            <a:alphaModFix/>
          </a:blip>
          <a:srcRect b="0" l="0" r="0" t="0"/>
          <a:stretch/>
        </p:blipFill>
        <p:spPr>
          <a:xfrm>
            <a:off x="1475656" y="4404245"/>
            <a:ext cx="6142946" cy="1646531"/>
          </a:xfrm>
          <a:prstGeom prst="rect">
            <a:avLst/>
          </a:prstGeom>
          <a:noFill/>
          <a:ln>
            <a:noFill/>
          </a:ln>
        </p:spPr>
      </p:pic>
      <p:sp>
        <p:nvSpPr>
          <p:cNvPr id="427" name="Google Shape;427;p26"/>
          <p:cNvSpPr/>
          <p:nvPr/>
        </p:nvSpPr>
        <p:spPr>
          <a:xfrm>
            <a:off x="6998578" y="4396731"/>
            <a:ext cx="623969" cy="1648055"/>
          </a:xfrm>
          <a:prstGeom prst="roundRect">
            <a:avLst>
              <a:gd fmla="val 16667" name="adj"/>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8" name="Google Shape;428;p26"/>
          <p:cNvSpPr txBox="1"/>
          <p:nvPr/>
        </p:nvSpPr>
        <p:spPr>
          <a:xfrm>
            <a:off x="7596336" y="4778568"/>
            <a:ext cx="988924" cy="73866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fr-BE" sz="1400" u="none" cap="none" strike="noStrike">
                <a:solidFill>
                  <a:srgbClr val="C00000"/>
                </a:solidFill>
                <a:latin typeface="Calibri"/>
                <a:ea typeface="Calibri"/>
                <a:cs typeface="Calibri"/>
                <a:sym typeface="Calibri"/>
              </a:rPr>
              <a:t>Colonne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C00000"/>
                </a:solidFill>
                <a:latin typeface="Calibri"/>
                <a:ea typeface="Calibri"/>
                <a:cs typeface="Calibri"/>
                <a:sym typeface="Calibri"/>
              </a:rPr>
              <a:t>obligatoire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fr-BE" sz="1400" u="none" cap="none" strike="sngStrike">
                <a:solidFill>
                  <a:srgbClr val="C00000"/>
                </a:solidFill>
                <a:latin typeface="Calibri"/>
                <a:ea typeface="Calibri"/>
                <a:cs typeface="Calibri"/>
                <a:sym typeface="Calibri"/>
              </a:rPr>
              <a:t>NULL</a:t>
            </a:r>
            <a:endParaRPr b="1" i="0" sz="1400" u="none" cap="none" strike="sngStrike">
              <a:solidFill>
                <a:srgbClr val="C00000"/>
              </a:solidFill>
              <a:latin typeface="Calibri"/>
              <a:ea typeface="Calibri"/>
              <a:cs typeface="Calibri"/>
              <a:sym typeface="Calibri"/>
            </a:endParaRPr>
          </a:p>
        </p:txBody>
      </p:sp>
      <p:sp>
        <p:nvSpPr>
          <p:cNvPr id="429" name="Google Shape;429;p26"/>
          <p:cNvSpPr/>
          <p:nvPr/>
        </p:nvSpPr>
        <p:spPr>
          <a:xfrm>
            <a:off x="6383001" y="4389927"/>
            <a:ext cx="576064" cy="1669887"/>
          </a:xfrm>
          <a:prstGeom prst="roundRect">
            <a:avLst>
              <a:gd fmla="val 16667"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0" name="Google Shape;430;p26"/>
          <p:cNvSpPr txBox="1"/>
          <p:nvPr/>
        </p:nvSpPr>
        <p:spPr>
          <a:xfrm>
            <a:off x="6317668" y="3717032"/>
            <a:ext cx="2214772"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fr-BE" sz="1400" u="none" cap="none" strike="noStrike">
                <a:solidFill>
                  <a:srgbClr val="467299"/>
                </a:solidFill>
                <a:latin typeface="Calibri"/>
                <a:ea typeface="Calibri"/>
                <a:cs typeface="Calibri"/>
                <a:sym typeface="Calibri"/>
              </a:rPr>
              <a:t>Colonne </a:t>
            </a:r>
            <a:r>
              <a:rPr b="1" i="0" lang="fr-BE" sz="1400" u="none" cap="none" strike="noStrike">
                <a:solidFill>
                  <a:srgbClr val="467299"/>
                </a:solidFill>
                <a:latin typeface="Calibri"/>
                <a:ea typeface="Calibri"/>
                <a:cs typeface="Calibri"/>
                <a:sym typeface="Calibri"/>
              </a:rPr>
              <a:t>facultative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fr-BE" sz="1400" u="none" cap="none" strike="noStrike">
                <a:solidFill>
                  <a:srgbClr val="467299"/>
                </a:solidFill>
                <a:latin typeface="Calibri"/>
                <a:ea typeface="Calibri"/>
                <a:cs typeface="Calibri"/>
                <a:sym typeface="Calibri"/>
              </a:rPr>
              <a:t>acceptant des valeurs </a:t>
            </a:r>
            <a:r>
              <a:rPr b="1" i="0" lang="fr-BE" sz="1400" u="none" cap="none" strike="noStrike">
                <a:solidFill>
                  <a:srgbClr val="467299"/>
                </a:solidFill>
                <a:latin typeface="Calibri"/>
                <a:ea typeface="Calibri"/>
                <a:cs typeface="Calibri"/>
                <a:sym typeface="Calibri"/>
              </a:rPr>
              <a:t>NULL</a:t>
            </a:r>
            <a:endParaRPr b="0" i="0" sz="1400" u="none" cap="none" strike="noStrike">
              <a:solidFill>
                <a:srgbClr val="000000"/>
              </a:solidFill>
              <a:latin typeface="Arial"/>
              <a:ea typeface="Arial"/>
              <a:cs typeface="Arial"/>
              <a:sym typeface="Arial"/>
            </a:endParaRPr>
          </a:p>
        </p:txBody>
      </p:sp>
      <p:cxnSp>
        <p:nvCxnSpPr>
          <p:cNvPr id="431" name="Google Shape;431;p26"/>
          <p:cNvCxnSpPr/>
          <p:nvPr/>
        </p:nvCxnSpPr>
        <p:spPr>
          <a:xfrm>
            <a:off x="5054856" y="4200182"/>
            <a:ext cx="1376700" cy="1376400"/>
          </a:xfrm>
          <a:prstGeom prst="bentConnector3">
            <a:avLst>
              <a:gd fmla="val 49995" name="adj1"/>
            </a:avLst>
          </a:prstGeom>
          <a:noFill/>
          <a:ln cap="flat" cmpd="sng" w="19050">
            <a:solidFill>
              <a:srgbClr val="467299"/>
            </a:solidFill>
            <a:prstDash val="solid"/>
            <a:round/>
            <a:headEnd len="sm" w="sm" type="none"/>
            <a:tailEnd len="med" w="med" type="triangle"/>
          </a:ln>
        </p:spPr>
      </p:cxnSp>
      <p:sp>
        <p:nvSpPr>
          <p:cNvPr id="432" name="Google Shape;432;p26"/>
          <p:cNvSpPr txBox="1"/>
          <p:nvPr/>
        </p:nvSpPr>
        <p:spPr>
          <a:xfrm>
            <a:off x="3059832" y="4021410"/>
            <a:ext cx="202478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Pas de valeur renseignée</a:t>
            </a:r>
            <a:endParaRPr b="1" i="0" sz="1400" u="none" cap="none" strike="noStrike">
              <a:solidFill>
                <a:srgbClr val="467299"/>
              </a:solidFill>
              <a:latin typeface="Calibri"/>
              <a:ea typeface="Calibri"/>
              <a:cs typeface="Calibri"/>
              <a:sym typeface="Calibri"/>
            </a:endParaRPr>
          </a:p>
        </p:txBody>
      </p:sp>
      <p:cxnSp>
        <p:nvCxnSpPr>
          <p:cNvPr id="433" name="Google Shape;433;p26"/>
          <p:cNvCxnSpPr/>
          <p:nvPr/>
        </p:nvCxnSpPr>
        <p:spPr>
          <a:xfrm>
            <a:off x="6660232" y="4221088"/>
            <a:ext cx="0" cy="216024"/>
          </a:xfrm>
          <a:prstGeom prst="straightConnector1">
            <a:avLst/>
          </a:prstGeom>
          <a:noFill/>
          <a:ln cap="flat" cmpd="sng" w="31750">
            <a:solidFill>
              <a:srgbClr val="467299"/>
            </a:solidFill>
            <a:prstDash val="solid"/>
            <a:round/>
            <a:headEnd len="sm" w="sm" type="none"/>
            <a:tailEnd len="med" w="med" type="triangle"/>
          </a:ln>
        </p:spPr>
      </p:cxnSp>
      <p:cxnSp>
        <p:nvCxnSpPr>
          <p:cNvPr id="434" name="Google Shape;434;p26"/>
          <p:cNvCxnSpPr/>
          <p:nvPr/>
        </p:nvCxnSpPr>
        <p:spPr>
          <a:xfrm rot="10800000">
            <a:off x="7596336" y="5373216"/>
            <a:ext cx="216024" cy="0"/>
          </a:xfrm>
          <a:prstGeom prst="straightConnector1">
            <a:avLst/>
          </a:prstGeom>
          <a:noFill/>
          <a:ln cap="flat" cmpd="sng" w="31750">
            <a:solidFill>
              <a:srgbClr val="C00000"/>
            </a:solidFill>
            <a:prstDash val="solid"/>
            <a:round/>
            <a:headEnd len="sm" w="sm"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pic>
        <p:nvPicPr>
          <p:cNvPr id="439" name="Google Shape;439;p27"/>
          <p:cNvPicPr preferRelativeResize="0"/>
          <p:nvPr/>
        </p:nvPicPr>
        <p:blipFill rotWithShape="1">
          <a:blip r:embed="rId3">
            <a:alphaModFix/>
          </a:blip>
          <a:srcRect b="0" l="0" r="0" t="0"/>
          <a:stretch/>
        </p:blipFill>
        <p:spPr>
          <a:xfrm>
            <a:off x="1074647" y="3679771"/>
            <a:ext cx="6128880" cy="1978307"/>
          </a:xfrm>
          <a:prstGeom prst="rect">
            <a:avLst/>
          </a:prstGeom>
          <a:noFill/>
          <a:ln>
            <a:noFill/>
          </a:ln>
        </p:spPr>
      </p:pic>
      <p:sp>
        <p:nvSpPr>
          <p:cNvPr id="440" name="Google Shape;440;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441" name="Google Shape;441;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442" name="Google Shape;442;p27"/>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1 : Introduction</a:t>
            </a:r>
            <a:endParaRPr b="0" i="0" sz="1200" u="none" cap="none" strike="noStrike">
              <a:solidFill>
                <a:srgbClr val="888888"/>
              </a:solidFill>
              <a:latin typeface="Calibri"/>
              <a:ea typeface="Calibri"/>
              <a:cs typeface="Calibri"/>
              <a:sym typeface="Calibri"/>
            </a:endParaRPr>
          </a:p>
        </p:txBody>
      </p:sp>
      <p:sp>
        <p:nvSpPr>
          <p:cNvPr id="443" name="Google Shape;443;p27"/>
          <p:cNvSpPr txBox="1"/>
          <p:nvPr/>
        </p:nvSpPr>
        <p:spPr>
          <a:xfrm>
            <a:off x="837303" y="1556792"/>
            <a:ext cx="7469544" cy="923330"/>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La contrainte d’unicité « UNIQUE » </a:t>
            </a:r>
            <a:r>
              <a:rPr b="0" i="0" lang="fr-BE" sz="1800" u="none" cap="none" strike="noStrike">
                <a:solidFill>
                  <a:schemeClr val="dk1"/>
                </a:solidFill>
                <a:latin typeface="Calibri"/>
                <a:ea typeface="Calibri"/>
                <a:cs typeface="Calibri"/>
                <a:sym typeface="Calibri"/>
              </a:rPr>
              <a:t>a la particularité d’empêcher </a:t>
            </a:r>
            <a:r>
              <a:rPr b="1" i="0" lang="fr-BE" sz="1800" u="none" cap="none" strike="noStrike">
                <a:solidFill>
                  <a:schemeClr val="dk1"/>
                </a:solidFill>
                <a:latin typeface="Calibri"/>
                <a:ea typeface="Calibri"/>
                <a:cs typeface="Calibri"/>
                <a:sym typeface="Calibri"/>
              </a:rPr>
              <a:t>une colonne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ou une combinaison de colonnes</a:t>
            </a:r>
            <a:r>
              <a:rPr b="0" i="0" lang="fr-BE" sz="1800" u="none" cap="none" strike="noStrike">
                <a:solidFill>
                  <a:schemeClr val="dk1"/>
                </a:solidFill>
                <a:latin typeface="Calibri"/>
                <a:ea typeface="Calibri"/>
                <a:cs typeface="Calibri"/>
                <a:sym typeface="Calibri"/>
              </a:rPr>
              <a:t>, d’accepter deux valeurs identiques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pour deux lignes différentes de la table</a:t>
            </a:r>
            <a:endParaRPr b="0" i="0" sz="1400" u="none" cap="none" strike="noStrike">
              <a:solidFill>
                <a:srgbClr val="000000"/>
              </a:solidFill>
              <a:latin typeface="Arial"/>
              <a:ea typeface="Arial"/>
              <a:cs typeface="Arial"/>
              <a:sym typeface="Arial"/>
            </a:endParaRPr>
          </a:p>
        </p:txBody>
      </p:sp>
      <p:sp>
        <p:nvSpPr>
          <p:cNvPr id="444" name="Google Shape;444;p27"/>
          <p:cNvSpPr/>
          <p:nvPr/>
        </p:nvSpPr>
        <p:spPr>
          <a:xfrm>
            <a:off x="1972072" y="3573016"/>
            <a:ext cx="655712" cy="2304256"/>
          </a:xfrm>
          <a:prstGeom prst="roundRect">
            <a:avLst>
              <a:gd fmla="val 16667" name="adj"/>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5" name="Google Shape;445;p27"/>
          <p:cNvSpPr txBox="1"/>
          <p:nvPr/>
        </p:nvSpPr>
        <p:spPr>
          <a:xfrm>
            <a:off x="1473889" y="2852936"/>
            <a:ext cx="1873975"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fr-BE" sz="1400" u="none" cap="none" strike="noStrike">
                <a:solidFill>
                  <a:srgbClr val="C00000"/>
                </a:solidFill>
                <a:latin typeface="Calibri"/>
                <a:ea typeface="Calibri"/>
                <a:cs typeface="Calibri"/>
                <a:sym typeface="Calibri"/>
              </a:rPr>
              <a:t>Colonne </a:t>
            </a:r>
            <a:r>
              <a:rPr b="1" i="0" lang="fr-BE" sz="1400" u="none" cap="none" strike="noStrike">
                <a:solidFill>
                  <a:srgbClr val="C00000"/>
                </a:solidFill>
                <a:latin typeface="Calibri"/>
                <a:ea typeface="Calibri"/>
                <a:cs typeface="Calibri"/>
                <a:sym typeface="Calibri"/>
              </a:rPr>
              <a:t>non candidate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fr-BE" sz="1400" u="none" cap="none" strike="noStrike">
                <a:solidFill>
                  <a:srgbClr val="C00000"/>
                </a:solidFill>
                <a:latin typeface="Calibri"/>
                <a:ea typeface="Calibri"/>
                <a:cs typeface="Calibri"/>
                <a:sym typeface="Calibri"/>
              </a:rPr>
              <a:t>contient des </a:t>
            </a:r>
            <a:r>
              <a:rPr b="1" i="0" lang="fr-BE" sz="1400" u="none" cap="none" strike="noStrike">
                <a:solidFill>
                  <a:srgbClr val="C00000"/>
                </a:solidFill>
                <a:latin typeface="Calibri"/>
                <a:ea typeface="Calibri"/>
                <a:cs typeface="Calibri"/>
                <a:sym typeface="Calibri"/>
              </a:rPr>
              <a:t>doublons</a:t>
            </a:r>
            <a:endParaRPr b="1" i="0" sz="1400" u="none" cap="none" strike="sngStrike">
              <a:solidFill>
                <a:srgbClr val="C00000"/>
              </a:solidFill>
              <a:latin typeface="Calibri"/>
              <a:ea typeface="Calibri"/>
              <a:cs typeface="Calibri"/>
              <a:sym typeface="Calibri"/>
            </a:endParaRPr>
          </a:p>
        </p:txBody>
      </p:sp>
      <p:sp>
        <p:nvSpPr>
          <p:cNvPr id="446" name="Google Shape;446;p27"/>
          <p:cNvSpPr/>
          <p:nvPr/>
        </p:nvSpPr>
        <p:spPr>
          <a:xfrm>
            <a:off x="4708376" y="3573016"/>
            <a:ext cx="648072" cy="2304256"/>
          </a:xfrm>
          <a:prstGeom prst="roundRect">
            <a:avLst>
              <a:gd fmla="val 16667" name="adj"/>
            </a:avLst>
          </a:prstGeom>
          <a:noFill/>
          <a:ln cap="flat" cmpd="sng" w="25400">
            <a:solidFill>
              <a:srgbClr val="467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7" name="Google Shape;447;p27"/>
          <p:cNvSpPr txBox="1"/>
          <p:nvPr/>
        </p:nvSpPr>
        <p:spPr>
          <a:xfrm>
            <a:off x="4302162" y="2852936"/>
            <a:ext cx="1443024"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fr-BE" sz="1400" u="none" cap="none" strike="noStrike">
                <a:solidFill>
                  <a:srgbClr val="467299"/>
                </a:solidFill>
                <a:latin typeface="Calibri"/>
                <a:ea typeface="Calibri"/>
                <a:cs typeface="Calibri"/>
                <a:sym typeface="Calibri"/>
              </a:rPr>
              <a:t>Colonne </a:t>
            </a:r>
            <a:r>
              <a:rPr b="1" i="0" lang="fr-BE" sz="1400" u="none" cap="none" strike="noStrike">
                <a:solidFill>
                  <a:srgbClr val="467299"/>
                </a:solidFill>
                <a:latin typeface="Calibri"/>
                <a:ea typeface="Calibri"/>
                <a:cs typeface="Calibri"/>
                <a:sym typeface="Calibri"/>
              </a:rPr>
              <a:t>UNIQUE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aucun</a:t>
            </a:r>
            <a:r>
              <a:rPr b="0" i="0" lang="fr-BE" sz="1400" u="none" cap="none" strike="noStrike">
                <a:solidFill>
                  <a:srgbClr val="467299"/>
                </a:solidFill>
                <a:latin typeface="Calibri"/>
                <a:ea typeface="Calibri"/>
                <a:cs typeface="Calibri"/>
                <a:sym typeface="Calibri"/>
              </a:rPr>
              <a:t> </a:t>
            </a:r>
            <a:r>
              <a:rPr b="1" i="0" lang="fr-BE" sz="1400" u="none" cap="none" strike="noStrike">
                <a:solidFill>
                  <a:srgbClr val="467299"/>
                </a:solidFill>
                <a:latin typeface="Calibri"/>
                <a:ea typeface="Calibri"/>
                <a:cs typeface="Calibri"/>
                <a:sym typeface="Calibri"/>
              </a:rPr>
              <a:t>doublon</a:t>
            </a:r>
            <a:endParaRPr b="0" i="0" sz="1400" u="none" cap="none" strike="noStrike">
              <a:solidFill>
                <a:srgbClr val="000000"/>
              </a:solidFill>
              <a:latin typeface="Arial"/>
              <a:ea typeface="Arial"/>
              <a:cs typeface="Arial"/>
              <a:sym typeface="Arial"/>
            </a:endParaRPr>
          </a:p>
        </p:txBody>
      </p:sp>
      <p:cxnSp>
        <p:nvCxnSpPr>
          <p:cNvPr id="448" name="Google Shape;448;p27"/>
          <p:cNvCxnSpPr/>
          <p:nvPr/>
        </p:nvCxnSpPr>
        <p:spPr>
          <a:xfrm>
            <a:off x="5068416" y="3356992"/>
            <a:ext cx="0" cy="216024"/>
          </a:xfrm>
          <a:prstGeom prst="straightConnector1">
            <a:avLst/>
          </a:prstGeom>
          <a:noFill/>
          <a:ln cap="flat" cmpd="sng" w="31750">
            <a:solidFill>
              <a:srgbClr val="0070C0"/>
            </a:solidFill>
            <a:prstDash val="solid"/>
            <a:round/>
            <a:headEnd len="sm" w="sm" type="none"/>
            <a:tailEnd len="med" w="med" type="triangle"/>
          </a:ln>
        </p:spPr>
      </p:cxnSp>
      <p:cxnSp>
        <p:nvCxnSpPr>
          <p:cNvPr id="449" name="Google Shape;449;p27"/>
          <p:cNvCxnSpPr/>
          <p:nvPr/>
        </p:nvCxnSpPr>
        <p:spPr>
          <a:xfrm flipH="1">
            <a:off x="2348458" y="3376156"/>
            <a:ext cx="1" cy="196859"/>
          </a:xfrm>
          <a:prstGeom prst="straightConnector1">
            <a:avLst/>
          </a:prstGeom>
          <a:noFill/>
          <a:ln cap="flat" cmpd="sng" w="31750">
            <a:solidFill>
              <a:srgbClr val="C00000"/>
            </a:solidFill>
            <a:prstDash val="solid"/>
            <a:round/>
            <a:headEnd len="sm" w="sm" type="none"/>
            <a:tailEnd len="med" w="med" type="triangle"/>
          </a:ln>
        </p:spPr>
      </p:cxnSp>
      <p:sp>
        <p:nvSpPr>
          <p:cNvPr id="450" name="Google Shape;450;p27"/>
          <p:cNvSpPr/>
          <p:nvPr/>
        </p:nvSpPr>
        <p:spPr>
          <a:xfrm rot="5400000">
            <a:off x="3623920" y="4585463"/>
            <a:ext cx="152685" cy="2736304"/>
          </a:xfrm>
          <a:prstGeom prst="rightBrace">
            <a:avLst>
              <a:gd fmla="val 8333" name="adj1"/>
              <a:gd fmla="val 49351" name="adj2"/>
            </a:avLst>
          </a:prstGeom>
          <a:noFill/>
          <a:ln cap="flat" cmpd="sng" w="31750">
            <a:solidFill>
              <a:srgbClr val="467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451" name="Google Shape;451;p27"/>
          <p:cNvCxnSpPr>
            <a:stCxn id="450" idx="1"/>
          </p:cNvCxnSpPr>
          <p:nvPr/>
        </p:nvCxnSpPr>
        <p:spPr>
          <a:xfrm>
            <a:off x="3718021" y="6029958"/>
            <a:ext cx="4408200" cy="0"/>
          </a:xfrm>
          <a:prstGeom prst="straightConnector1">
            <a:avLst/>
          </a:prstGeom>
          <a:noFill/>
          <a:ln cap="flat" cmpd="sng" w="31750">
            <a:solidFill>
              <a:srgbClr val="467299"/>
            </a:solidFill>
            <a:prstDash val="solid"/>
            <a:round/>
            <a:headEnd len="sm" w="sm" type="none"/>
            <a:tailEnd len="sm" w="sm" type="none"/>
          </a:ln>
        </p:spPr>
      </p:cxnSp>
      <p:cxnSp>
        <p:nvCxnSpPr>
          <p:cNvPr id="452" name="Google Shape;452;p27"/>
          <p:cNvCxnSpPr/>
          <p:nvPr/>
        </p:nvCxnSpPr>
        <p:spPr>
          <a:xfrm rot="10800000">
            <a:off x="8118441" y="4941168"/>
            <a:ext cx="7640" cy="1088790"/>
          </a:xfrm>
          <a:prstGeom prst="straightConnector1">
            <a:avLst/>
          </a:prstGeom>
          <a:noFill/>
          <a:ln cap="flat" cmpd="sng" w="31750">
            <a:solidFill>
              <a:srgbClr val="467299"/>
            </a:solidFill>
            <a:prstDash val="solid"/>
            <a:round/>
            <a:headEnd len="sm" w="sm" type="none"/>
            <a:tailEnd len="med" w="med" type="triangle"/>
          </a:ln>
        </p:spPr>
      </p:cxnSp>
      <p:sp>
        <p:nvSpPr>
          <p:cNvPr id="453" name="Google Shape;453;p27"/>
          <p:cNvSpPr txBox="1"/>
          <p:nvPr/>
        </p:nvSpPr>
        <p:spPr>
          <a:xfrm>
            <a:off x="7380312" y="4202504"/>
            <a:ext cx="1491242" cy="73866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fr-BE" sz="1400" u="none" cap="none" strike="noStrike">
                <a:solidFill>
                  <a:srgbClr val="467299"/>
                </a:solidFill>
                <a:latin typeface="Calibri"/>
                <a:ea typeface="Calibri"/>
                <a:cs typeface="Calibri"/>
                <a:sym typeface="Calibri"/>
              </a:rPr>
              <a:t>Combinaison de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fr-BE" sz="1400" u="none" cap="none" strike="noStrike">
                <a:solidFill>
                  <a:srgbClr val="467299"/>
                </a:solidFill>
                <a:latin typeface="Calibri"/>
                <a:ea typeface="Calibri"/>
                <a:cs typeface="Calibri"/>
                <a:sym typeface="Calibri"/>
              </a:rPr>
              <a:t>colonnes </a:t>
            </a:r>
            <a:r>
              <a:rPr b="1" i="0" lang="fr-BE" sz="1400" u="none" cap="none" strike="noStrike">
                <a:solidFill>
                  <a:srgbClr val="467299"/>
                </a:solidFill>
                <a:latin typeface="Calibri"/>
                <a:ea typeface="Calibri"/>
                <a:cs typeface="Calibri"/>
                <a:sym typeface="Calibri"/>
              </a:rPr>
              <a:t>UNIQUE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aucun</a:t>
            </a:r>
            <a:r>
              <a:rPr b="0" i="0" lang="fr-BE" sz="1400" u="none" cap="none" strike="noStrike">
                <a:solidFill>
                  <a:srgbClr val="467299"/>
                </a:solidFill>
                <a:latin typeface="Calibri"/>
                <a:ea typeface="Calibri"/>
                <a:cs typeface="Calibri"/>
                <a:sym typeface="Calibri"/>
              </a:rPr>
              <a:t> </a:t>
            </a:r>
            <a:r>
              <a:rPr b="1" i="0" lang="fr-BE" sz="1400" u="none" cap="none" strike="noStrike">
                <a:solidFill>
                  <a:srgbClr val="467299"/>
                </a:solidFill>
                <a:latin typeface="Calibri"/>
                <a:ea typeface="Calibri"/>
                <a:cs typeface="Calibri"/>
                <a:sym typeface="Calibri"/>
              </a:rPr>
              <a:t>doublon</a:t>
            </a:r>
            <a:endParaRPr b="0" i="0" sz="1400" u="none" cap="none" strike="noStrike">
              <a:solidFill>
                <a:srgbClr val="000000"/>
              </a:solidFill>
              <a:latin typeface="Arial"/>
              <a:ea typeface="Arial"/>
              <a:cs typeface="Arial"/>
              <a:sym typeface="Arial"/>
            </a:endParaRPr>
          </a:p>
        </p:txBody>
      </p:sp>
      <p:sp>
        <p:nvSpPr>
          <p:cNvPr id="454" name="Google Shape;454;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Contraintes : </a:t>
            </a:r>
            <a:r>
              <a:rPr b="1" i="0" lang="fr-BE" sz="4000" u="none" cap="none" strike="noStrike">
                <a:solidFill>
                  <a:schemeClr val="dk1"/>
                </a:solidFill>
                <a:latin typeface="Calibri"/>
                <a:ea typeface="Calibri"/>
                <a:cs typeface="Calibri"/>
                <a:sym typeface="Calibri"/>
              </a:rPr>
              <a:t>UNIQUE</a:t>
            </a:r>
            <a:endParaRPr b="1" i="0" sz="40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460" name="Google Shape;46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461" name="Google Shape;461;p28"/>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1 : Introduction</a:t>
            </a:r>
            <a:endParaRPr b="0" i="0" sz="1200" u="none" cap="none" strike="noStrike">
              <a:solidFill>
                <a:srgbClr val="888888"/>
              </a:solidFill>
              <a:latin typeface="Calibri"/>
              <a:ea typeface="Calibri"/>
              <a:cs typeface="Calibri"/>
              <a:sym typeface="Calibri"/>
            </a:endParaRPr>
          </a:p>
        </p:txBody>
      </p:sp>
      <p:sp>
        <p:nvSpPr>
          <p:cNvPr id="462" name="Google Shape;462;p28"/>
          <p:cNvSpPr txBox="1"/>
          <p:nvPr/>
        </p:nvSpPr>
        <p:spPr>
          <a:xfrm>
            <a:off x="504456" y="1556792"/>
            <a:ext cx="8172000" cy="923330"/>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La contrainte de clé primaire </a:t>
            </a:r>
            <a:r>
              <a:rPr b="0" i="0" lang="fr-BE" sz="1800" u="none" cap="none" strike="noStrike">
                <a:solidFill>
                  <a:schemeClr val="dk1"/>
                </a:solidFill>
                <a:latin typeface="Calibri"/>
                <a:ea typeface="Calibri"/>
                <a:cs typeface="Calibri"/>
                <a:sym typeface="Calibri"/>
              </a:rPr>
              <a:t>d’une table désigne un ensemble (souvent minimal)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de colonnes qui  identifient de manière unique les enregistrements d’une table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La combinaison des colonnes qui la composent doit être </a:t>
            </a:r>
            <a:r>
              <a:rPr b="1" i="0" lang="fr-BE" sz="1800" u="none" cap="none" strike="noStrike">
                <a:solidFill>
                  <a:schemeClr val="dk1"/>
                </a:solidFill>
                <a:latin typeface="Calibri"/>
                <a:ea typeface="Calibri"/>
                <a:cs typeface="Calibri"/>
                <a:sym typeface="Calibri"/>
              </a:rPr>
              <a:t>UNIQUE</a:t>
            </a:r>
            <a:r>
              <a:rPr b="0" i="0" lang="fr-BE" sz="1800" u="none" cap="none" strike="noStrike">
                <a:solidFill>
                  <a:schemeClr val="dk1"/>
                </a:solidFill>
                <a:latin typeface="Calibri"/>
                <a:ea typeface="Calibri"/>
                <a:cs typeface="Calibri"/>
                <a:sym typeface="Calibri"/>
              </a:rPr>
              <a:t> et </a:t>
            </a:r>
            <a:r>
              <a:rPr b="1" i="0" lang="fr-BE" sz="1800" u="none" cap="none" strike="noStrike">
                <a:solidFill>
                  <a:schemeClr val="dk1"/>
                </a:solidFill>
                <a:latin typeface="Calibri"/>
                <a:ea typeface="Calibri"/>
                <a:cs typeface="Calibri"/>
                <a:sym typeface="Calibri"/>
              </a:rPr>
              <a:t>NON NULL</a:t>
            </a:r>
            <a:endParaRPr b="0" i="0" sz="1800" u="none" cap="none" strike="noStrike">
              <a:solidFill>
                <a:schemeClr val="dk1"/>
              </a:solidFill>
              <a:latin typeface="Calibri"/>
              <a:ea typeface="Calibri"/>
              <a:cs typeface="Calibri"/>
              <a:sym typeface="Calibri"/>
            </a:endParaRPr>
          </a:p>
        </p:txBody>
      </p:sp>
      <p:sp>
        <p:nvSpPr>
          <p:cNvPr id="463" name="Google Shape;463;p28"/>
          <p:cNvSpPr txBox="1"/>
          <p:nvPr/>
        </p:nvSpPr>
        <p:spPr>
          <a:xfrm>
            <a:off x="457200" y="2924945"/>
            <a:ext cx="8229600" cy="343140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600"/>
              <a:buFont typeface="Arial"/>
              <a:buChar char="•"/>
            </a:pPr>
            <a:r>
              <a:rPr b="0" i="1" lang="fr-BE" sz="1600" u="sng" cap="none" strike="noStrike">
                <a:solidFill>
                  <a:schemeClr val="dk1"/>
                </a:solidFill>
                <a:latin typeface="Calibri"/>
                <a:ea typeface="Calibri"/>
                <a:cs typeface="Calibri"/>
                <a:sym typeface="Calibri"/>
              </a:rPr>
              <a:t>Il ne peut exister qu’une et une seule clé primaire par table</a:t>
            </a:r>
            <a:r>
              <a:rPr b="1" i="0" lang="fr-BE" sz="1600" u="none" cap="none" strike="noStrike">
                <a:solidFill>
                  <a:schemeClr val="dk1"/>
                </a:solidFill>
                <a:latin typeface="Calibri"/>
                <a:ea typeface="Calibri"/>
                <a:cs typeface="Calibri"/>
                <a:sym typeface="Calibri"/>
              </a:rPr>
              <a:t> MAIS</a:t>
            </a:r>
            <a:r>
              <a:rPr b="0" i="0" lang="fr-BE" sz="1600" u="none" cap="none" strike="noStrike">
                <a:solidFill>
                  <a:schemeClr val="dk1"/>
                </a:solidFill>
                <a:latin typeface="Calibri"/>
                <a:ea typeface="Calibri"/>
                <a:cs typeface="Calibri"/>
                <a:sym typeface="Calibri"/>
              </a:rPr>
              <a:t> celle-ci peut être composée d’une combinaison de plusieurs colonnes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2000"/>
              </a:spcBef>
              <a:spcAft>
                <a:spcPts val="0"/>
              </a:spcAft>
              <a:buClr>
                <a:schemeClr val="dk1"/>
              </a:buClr>
              <a:buSzPts val="1600"/>
              <a:buFont typeface="Arial"/>
              <a:buChar char="•"/>
            </a:pPr>
            <a:r>
              <a:rPr b="1" i="0" lang="fr-BE" sz="1600" u="none" cap="none" strike="noStrike">
                <a:solidFill>
                  <a:schemeClr val="dk1"/>
                </a:solidFill>
                <a:latin typeface="Calibri"/>
                <a:ea typeface="Calibri"/>
                <a:cs typeface="Calibri"/>
                <a:sym typeface="Calibri"/>
              </a:rPr>
              <a:t>Une clé primaire est dite « naturelle » </a:t>
            </a:r>
            <a:r>
              <a:rPr b="0" i="0" lang="fr-BE" sz="1600" u="none" cap="none" strike="noStrike">
                <a:solidFill>
                  <a:schemeClr val="dk1"/>
                </a:solidFill>
                <a:latin typeface="Calibri"/>
                <a:ea typeface="Calibri"/>
                <a:cs typeface="Calibri"/>
                <a:sym typeface="Calibri"/>
              </a:rPr>
              <a:t>si la ou les colonnes qui la composent sont des attributs représentant réellement une caractéristique de l’objet que la table décrit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2000"/>
              </a:spcBef>
              <a:spcAft>
                <a:spcPts val="0"/>
              </a:spcAft>
              <a:buClr>
                <a:schemeClr val="dk1"/>
              </a:buClr>
              <a:buSzPts val="1600"/>
              <a:buFont typeface="Arial"/>
              <a:buChar char="•"/>
            </a:pPr>
            <a:r>
              <a:rPr b="1" i="0" lang="fr-BE" sz="1600" u="none" cap="none" strike="noStrike">
                <a:solidFill>
                  <a:schemeClr val="dk1"/>
                </a:solidFill>
                <a:latin typeface="Calibri"/>
                <a:ea typeface="Calibri"/>
                <a:cs typeface="Calibri"/>
                <a:sym typeface="Calibri"/>
              </a:rPr>
              <a:t>Une clé primaire sera « artificielle » </a:t>
            </a:r>
            <a:r>
              <a:rPr b="0" i="0" lang="fr-BE" sz="1600" u="none" cap="none" strike="noStrike">
                <a:solidFill>
                  <a:schemeClr val="dk1"/>
                </a:solidFill>
                <a:latin typeface="Calibri"/>
                <a:ea typeface="Calibri"/>
                <a:cs typeface="Calibri"/>
                <a:sym typeface="Calibri"/>
              </a:rPr>
              <a:t>si elle est représentée par une colonne dont les valeurs ne représentent rien dans la monde réel. Ces colonnes artificielles sont régulièrement utilisées car elles sont faciles à manipuler et, comme elles ont le plus souvent comme valeurs des nombres, leur contenu peut être géré directement par le SGBD. On dira alors, qu’en plus d’être une clé primaire artificielle, </a:t>
            </a:r>
            <a:r>
              <a:rPr b="1" i="0" lang="fr-BE" sz="1600" u="none" cap="none" strike="noStrike">
                <a:solidFill>
                  <a:schemeClr val="dk1"/>
                </a:solidFill>
                <a:latin typeface="Calibri"/>
                <a:ea typeface="Calibri"/>
                <a:cs typeface="Calibri"/>
                <a:sym typeface="Calibri"/>
              </a:rPr>
              <a:t>les valeurs de la colonne sont auto-incrémentées</a:t>
            </a:r>
            <a:r>
              <a:rPr b="0" i="0" lang="fr-BE" sz="1600" u="none" cap="none" strike="noStrike">
                <a:solidFill>
                  <a:schemeClr val="dk1"/>
                </a:solidFill>
                <a:latin typeface="Calibri"/>
                <a:ea typeface="Calibri"/>
                <a:cs typeface="Calibri"/>
                <a:sym typeface="Calibri"/>
              </a:rPr>
              <a:t>, le plus souvent</a:t>
            </a:r>
            <a:r>
              <a:rPr b="1" i="0" lang="fr-BE" sz="1600" u="none" cap="none" strike="noStrike">
                <a:solidFill>
                  <a:schemeClr val="dk1"/>
                </a:solidFill>
                <a:latin typeface="Calibri"/>
                <a:ea typeface="Calibri"/>
                <a:cs typeface="Calibri"/>
                <a:sym typeface="Calibri"/>
              </a:rPr>
              <a:t> </a:t>
            </a:r>
            <a:r>
              <a:rPr b="0" i="0" lang="fr-BE" sz="1600" u="none" cap="none" strike="noStrike">
                <a:solidFill>
                  <a:schemeClr val="dk1"/>
                </a:solidFill>
                <a:latin typeface="Calibri"/>
                <a:ea typeface="Calibri"/>
                <a:cs typeface="Calibri"/>
                <a:sym typeface="Calibri"/>
              </a:rPr>
              <a:t>de 1 à l’infini</a:t>
            </a:r>
            <a:endParaRPr b="0" i="0" sz="1600" u="none" cap="none" strike="noStrike">
              <a:solidFill>
                <a:schemeClr val="dk1"/>
              </a:solidFill>
              <a:latin typeface="Calibri"/>
              <a:ea typeface="Calibri"/>
              <a:cs typeface="Calibri"/>
              <a:sym typeface="Calibri"/>
            </a:endParaRPr>
          </a:p>
        </p:txBody>
      </p:sp>
      <p:sp>
        <p:nvSpPr>
          <p:cNvPr id="464" name="Google Shape;464;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Contraintes : </a:t>
            </a:r>
            <a:r>
              <a:rPr b="1" i="0" lang="fr-BE" sz="4000" u="none" cap="none" strike="noStrike">
                <a:solidFill>
                  <a:schemeClr val="dk1"/>
                </a:solidFill>
                <a:latin typeface="Calibri"/>
                <a:ea typeface="Calibri"/>
                <a:cs typeface="Calibri"/>
                <a:sym typeface="Calibri"/>
              </a:rPr>
              <a:t>PRIMARY KEY</a:t>
            </a:r>
            <a:endParaRPr b="1" i="0" sz="4000" u="none" cap="none" strike="noStrik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Contraintes : PRIMARY KEY</a:t>
            </a:r>
            <a:endParaRPr b="0" i="0" sz="4000" u="none" cap="none" strike="noStrike">
              <a:solidFill>
                <a:schemeClr val="dk1"/>
              </a:solidFill>
              <a:latin typeface="Calibri"/>
              <a:ea typeface="Calibri"/>
              <a:cs typeface="Calibri"/>
              <a:sym typeface="Calibri"/>
            </a:endParaRPr>
          </a:p>
        </p:txBody>
      </p:sp>
      <p:sp>
        <p:nvSpPr>
          <p:cNvPr id="470" name="Google Shape;470;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471" name="Google Shape;471;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472" name="Google Shape;472;p29"/>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1 : Introduction</a:t>
            </a:r>
            <a:endParaRPr b="0" i="0" sz="1200" u="none" cap="none" strike="noStrike">
              <a:solidFill>
                <a:srgbClr val="888888"/>
              </a:solidFill>
              <a:latin typeface="Calibri"/>
              <a:ea typeface="Calibri"/>
              <a:cs typeface="Calibri"/>
              <a:sym typeface="Calibri"/>
            </a:endParaRPr>
          </a:p>
        </p:txBody>
      </p:sp>
      <p:pic>
        <p:nvPicPr>
          <p:cNvPr id="473" name="Google Shape;473;p29"/>
          <p:cNvPicPr preferRelativeResize="0"/>
          <p:nvPr/>
        </p:nvPicPr>
        <p:blipFill rotWithShape="1">
          <a:blip r:embed="rId3">
            <a:alphaModFix/>
          </a:blip>
          <a:srcRect b="0" l="0" r="0" t="0"/>
          <a:stretch/>
        </p:blipFill>
        <p:spPr>
          <a:xfrm>
            <a:off x="1043608" y="2348881"/>
            <a:ext cx="7105368" cy="2333443"/>
          </a:xfrm>
          <a:prstGeom prst="rect">
            <a:avLst/>
          </a:prstGeom>
          <a:noFill/>
          <a:ln>
            <a:noFill/>
          </a:ln>
        </p:spPr>
      </p:pic>
      <p:sp>
        <p:nvSpPr>
          <p:cNvPr id="474" name="Google Shape;474;p29"/>
          <p:cNvSpPr/>
          <p:nvPr/>
        </p:nvSpPr>
        <p:spPr>
          <a:xfrm>
            <a:off x="2151396" y="2313721"/>
            <a:ext cx="692411" cy="2442190"/>
          </a:xfrm>
          <a:prstGeom prst="roundRect">
            <a:avLst>
              <a:gd fmla="val 16667" name="adj"/>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5" name="Google Shape;475;p29"/>
          <p:cNvSpPr/>
          <p:nvPr/>
        </p:nvSpPr>
        <p:spPr>
          <a:xfrm>
            <a:off x="6731024" y="2313720"/>
            <a:ext cx="648073" cy="2416315"/>
          </a:xfrm>
          <a:prstGeom prst="roundRect">
            <a:avLst>
              <a:gd fmla="val 16667" name="adj"/>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6" name="Google Shape;476;p29"/>
          <p:cNvSpPr/>
          <p:nvPr/>
        </p:nvSpPr>
        <p:spPr>
          <a:xfrm rot="5400000">
            <a:off x="4685896" y="-55441"/>
            <a:ext cx="180865" cy="4557460"/>
          </a:xfrm>
          <a:prstGeom prst="leftBrace">
            <a:avLst>
              <a:gd fmla="val 8333" name="adj1"/>
              <a:gd fmla="val 50000" name="adj2"/>
            </a:avLst>
          </a:prstGeom>
          <a:no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7" name="Google Shape;477;p29"/>
          <p:cNvSpPr txBox="1"/>
          <p:nvPr/>
        </p:nvSpPr>
        <p:spPr>
          <a:xfrm>
            <a:off x="3635896" y="1556792"/>
            <a:ext cx="2238049"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fr-BE" sz="1400" u="none" cap="none" strike="noStrike">
                <a:solidFill>
                  <a:srgbClr val="C00000"/>
                </a:solidFill>
                <a:latin typeface="Calibri"/>
                <a:ea typeface="Calibri"/>
                <a:cs typeface="Calibri"/>
                <a:sym typeface="Calibri"/>
              </a:rPr>
              <a:t>Combinaison </a:t>
            </a:r>
            <a:r>
              <a:rPr b="1" i="0" lang="fr-BE" sz="1400" u="none" cap="none" strike="noStrike">
                <a:solidFill>
                  <a:srgbClr val="C00000"/>
                </a:solidFill>
                <a:latin typeface="Calibri"/>
                <a:ea typeface="Calibri"/>
                <a:cs typeface="Calibri"/>
                <a:sym typeface="Calibri"/>
              </a:rPr>
              <a:t>non candidate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fr-BE" sz="1400" u="none" cap="none" strike="noStrike">
                <a:solidFill>
                  <a:srgbClr val="C00000"/>
                </a:solidFill>
                <a:latin typeface="Calibri"/>
                <a:ea typeface="Calibri"/>
                <a:cs typeface="Calibri"/>
                <a:sym typeface="Calibri"/>
              </a:rPr>
              <a:t>(contient des valeurs </a:t>
            </a:r>
            <a:r>
              <a:rPr b="1" i="0" lang="fr-BE" sz="1400" u="none" cap="none" strike="noStrike">
                <a:solidFill>
                  <a:srgbClr val="C00000"/>
                </a:solidFill>
                <a:latin typeface="Calibri"/>
                <a:ea typeface="Calibri"/>
                <a:cs typeface="Calibri"/>
                <a:sym typeface="Calibri"/>
              </a:rPr>
              <a:t>NULL</a:t>
            </a:r>
            <a:r>
              <a:rPr b="0" i="0" lang="fr-BE" sz="1400" u="none" cap="none" strike="noStrike">
                <a:solidFill>
                  <a:srgbClr val="C00000"/>
                </a:solidFill>
                <a:latin typeface="Calibri"/>
                <a:ea typeface="Calibri"/>
                <a:cs typeface="Calibri"/>
                <a:sym typeface="Calibri"/>
              </a:rPr>
              <a:t>)</a:t>
            </a:r>
            <a:endParaRPr b="0" i="0" sz="1400" u="none" cap="none" strike="noStrike">
              <a:solidFill>
                <a:srgbClr val="C00000"/>
              </a:solidFill>
              <a:latin typeface="Calibri"/>
              <a:ea typeface="Calibri"/>
              <a:cs typeface="Calibri"/>
              <a:sym typeface="Calibri"/>
            </a:endParaRPr>
          </a:p>
        </p:txBody>
      </p:sp>
      <p:sp>
        <p:nvSpPr>
          <p:cNvPr id="478" name="Google Shape;478;p29"/>
          <p:cNvSpPr/>
          <p:nvPr/>
        </p:nvSpPr>
        <p:spPr>
          <a:xfrm>
            <a:off x="7505284" y="2313721"/>
            <a:ext cx="672824" cy="2442190"/>
          </a:xfrm>
          <a:prstGeom prst="roundRect">
            <a:avLst>
              <a:gd fmla="val 16667"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9" name="Google Shape;479;p29"/>
          <p:cNvSpPr/>
          <p:nvPr/>
        </p:nvSpPr>
        <p:spPr>
          <a:xfrm rot="5400000">
            <a:off x="5036680" y="2216832"/>
            <a:ext cx="265936" cy="5344095"/>
          </a:xfrm>
          <a:prstGeom prst="rightBrace">
            <a:avLst>
              <a:gd fmla="val 8333" name="adj1"/>
              <a:gd fmla="val 49351" name="adj2"/>
            </a:avLst>
          </a:prstGeom>
          <a:noFill/>
          <a:ln cap="flat" cmpd="sng" w="31750">
            <a:solidFill>
              <a:srgbClr val="467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0" name="Google Shape;480;p29"/>
          <p:cNvSpPr txBox="1"/>
          <p:nvPr/>
        </p:nvSpPr>
        <p:spPr>
          <a:xfrm>
            <a:off x="3806279" y="5085184"/>
            <a:ext cx="2796791" cy="73866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fr-BE" sz="1400" u="none" cap="none" strike="noStrike">
                <a:solidFill>
                  <a:srgbClr val="467299"/>
                </a:solidFill>
                <a:latin typeface="Calibri"/>
                <a:ea typeface="Calibri"/>
                <a:cs typeface="Calibri"/>
                <a:sym typeface="Calibri"/>
              </a:rPr>
              <a:t>Combinaison </a:t>
            </a:r>
            <a:r>
              <a:rPr b="1" i="0" lang="fr-BE" sz="1400" u="none" cap="none" strike="noStrike">
                <a:solidFill>
                  <a:srgbClr val="467299"/>
                </a:solidFill>
                <a:latin typeface="Calibri"/>
                <a:ea typeface="Calibri"/>
                <a:cs typeface="Calibri"/>
                <a:sym typeface="Calibri"/>
              </a:rPr>
              <a:t>UNIQUE </a:t>
            </a:r>
            <a:r>
              <a:rPr b="0" i="0" lang="fr-BE" sz="1400" u="none" cap="none" strike="noStrike">
                <a:solidFill>
                  <a:srgbClr val="467299"/>
                </a:solidFill>
                <a:latin typeface="Calibri"/>
                <a:ea typeface="Calibri"/>
                <a:cs typeface="Calibri"/>
                <a:sym typeface="Calibri"/>
              </a:rPr>
              <a:t>ET</a:t>
            </a:r>
            <a:r>
              <a:rPr b="1" i="0" lang="fr-BE" sz="1400" u="none" cap="none" strike="noStrike">
                <a:solidFill>
                  <a:srgbClr val="467299"/>
                </a:solidFill>
                <a:latin typeface="Calibri"/>
                <a:ea typeface="Calibri"/>
                <a:cs typeface="Calibri"/>
                <a:sym typeface="Calibri"/>
              </a:rPr>
              <a:t> NOT NULL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fr-BE" sz="1400" u="none" cap="none" strike="noStrike">
                <a:solidFill>
                  <a:srgbClr val="467299"/>
                </a:solidFill>
                <a:latin typeface="Calibri"/>
                <a:ea typeface="Calibri"/>
                <a:cs typeface="Calibri"/>
                <a:sym typeface="Calibri"/>
              </a:rPr>
              <a:t>candidate à la création d’une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PRIMARY KEY « naturelle »</a:t>
            </a:r>
            <a:endParaRPr b="0" i="0" sz="1400" u="none" cap="none" strike="noStrike">
              <a:solidFill>
                <a:srgbClr val="000000"/>
              </a:solidFill>
              <a:latin typeface="Arial"/>
              <a:ea typeface="Arial"/>
              <a:cs typeface="Arial"/>
              <a:sym typeface="Arial"/>
            </a:endParaRPr>
          </a:p>
        </p:txBody>
      </p:sp>
      <p:sp>
        <p:nvSpPr>
          <p:cNvPr id="481" name="Google Shape;481;p29"/>
          <p:cNvSpPr/>
          <p:nvPr/>
        </p:nvSpPr>
        <p:spPr>
          <a:xfrm>
            <a:off x="1403648" y="2313721"/>
            <a:ext cx="648072" cy="2442189"/>
          </a:xfrm>
          <a:prstGeom prst="roundRect">
            <a:avLst>
              <a:gd fmla="val 16667" name="adj"/>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2" name="Google Shape;482;p29"/>
          <p:cNvSpPr txBox="1"/>
          <p:nvPr/>
        </p:nvSpPr>
        <p:spPr>
          <a:xfrm>
            <a:off x="557801" y="5085184"/>
            <a:ext cx="2403671" cy="73866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00B050"/>
                </a:solidFill>
                <a:latin typeface="Calibri"/>
                <a:ea typeface="Calibri"/>
                <a:cs typeface="Calibri"/>
                <a:sym typeface="Calibri"/>
              </a:rPr>
              <a:t>PRIMARY KEY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fr-BE" sz="1400" u="none" cap="none" strike="noStrike">
                <a:solidFill>
                  <a:srgbClr val="00B050"/>
                </a:solidFill>
                <a:latin typeface="Calibri"/>
                <a:ea typeface="Calibri"/>
                <a:cs typeface="Calibri"/>
                <a:sym typeface="Calibri"/>
              </a:rPr>
              <a:t>dite </a:t>
            </a:r>
            <a:r>
              <a:rPr b="1" i="0" lang="fr-BE" sz="1400" u="none" cap="none" strike="noStrike">
                <a:solidFill>
                  <a:srgbClr val="00B050"/>
                </a:solidFill>
                <a:latin typeface="Calibri"/>
                <a:ea typeface="Calibri"/>
                <a:cs typeface="Calibri"/>
                <a:sym typeface="Calibri"/>
              </a:rPr>
              <a:t>« artificielle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fr-BE" sz="1400" u="none" cap="none" strike="noStrike">
                <a:solidFill>
                  <a:srgbClr val="00B050"/>
                </a:solidFill>
                <a:latin typeface="Calibri"/>
                <a:ea typeface="Calibri"/>
                <a:cs typeface="Calibri"/>
                <a:sym typeface="Calibri"/>
              </a:rPr>
              <a:t>(</a:t>
            </a:r>
            <a:r>
              <a:rPr b="1" i="0" lang="fr-BE" sz="1400" u="none" cap="none" strike="noStrike">
                <a:solidFill>
                  <a:srgbClr val="00B050"/>
                </a:solidFill>
                <a:latin typeface="Calibri"/>
                <a:ea typeface="Calibri"/>
                <a:cs typeface="Calibri"/>
                <a:sym typeface="Calibri"/>
              </a:rPr>
              <a:t>PEUT</a:t>
            </a:r>
            <a:r>
              <a:rPr b="0" i="0" lang="fr-BE" sz="1400" u="none" cap="none" strike="noStrike">
                <a:solidFill>
                  <a:srgbClr val="00B050"/>
                </a:solidFill>
                <a:latin typeface="Calibri"/>
                <a:ea typeface="Calibri"/>
                <a:cs typeface="Calibri"/>
                <a:sym typeface="Calibri"/>
              </a:rPr>
              <a:t> être </a:t>
            </a:r>
            <a:r>
              <a:rPr b="1" i="0" lang="fr-BE" sz="1400" u="none" cap="none" strike="noStrike">
                <a:solidFill>
                  <a:srgbClr val="00B050"/>
                </a:solidFill>
                <a:latin typeface="Calibri"/>
                <a:ea typeface="Calibri"/>
                <a:cs typeface="Calibri"/>
                <a:sym typeface="Calibri"/>
              </a:rPr>
              <a:t>auto-incrémentée</a:t>
            </a:r>
            <a:r>
              <a:rPr b="0" i="0" lang="fr-BE" sz="1400" u="none" cap="none" strike="noStrike">
                <a:solidFill>
                  <a:srgbClr val="00B050"/>
                </a:solidFill>
                <a:latin typeface="Calibri"/>
                <a:ea typeface="Calibri"/>
                <a:cs typeface="Calibri"/>
                <a:sym typeface="Calibri"/>
              </a:rPr>
              <a:t>)</a:t>
            </a:r>
            <a:endParaRPr b="0" i="0" sz="1400" u="none" cap="none" strike="noStrike">
              <a:solidFill>
                <a:srgbClr val="00B050"/>
              </a:solidFill>
              <a:latin typeface="Calibri"/>
              <a:ea typeface="Calibri"/>
              <a:cs typeface="Calibri"/>
              <a:sym typeface="Calibri"/>
            </a:endParaRPr>
          </a:p>
        </p:txBody>
      </p:sp>
      <p:cxnSp>
        <p:nvCxnSpPr>
          <p:cNvPr id="483" name="Google Shape;483;p29"/>
          <p:cNvCxnSpPr>
            <a:stCxn id="481" idx="2"/>
          </p:cNvCxnSpPr>
          <p:nvPr/>
        </p:nvCxnSpPr>
        <p:spPr>
          <a:xfrm>
            <a:off x="1727684" y="4755910"/>
            <a:ext cx="0" cy="265800"/>
          </a:xfrm>
          <a:prstGeom prst="straightConnector1">
            <a:avLst/>
          </a:prstGeom>
          <a:noFill/>
          <a:ln cap="flat" cmpd="sng" w="31750">
            <a:solidFill>
              <a:srgbClr val="00B050"/>
            </a:solidFill>
            <a:prstDash val="solid"/>
            <a:round/>
            <a:headEnd len="sm" w="sm"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Plan du cours</a:t>
            </a:r>
            <a:endParaRPr b="0" i="0" sz="4000" u="none" cap="none" strike="noStrike">
              <a:solidFill>
                <a:schemeClr val="dk1"/>
              </a:solidFill>
              <a:latin typeface="Calibri"/>
              <a:ea typeface="Calibri"/>
              <a:cs typeface="Calibri"/>
              <a:sym typeface="Calibri"/>
            </a:endParaRPr>
          </a:p>
        </p:txBody>
      </p:sp>
      <p:sp>
        <p:nvSpPr>
          <p:cNvPr id="109" name="Google Shape;10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fr-BE" sz="2800" u="none" cap="none" strike="noStrike">
                <a:solidFill>
                  <a:schemeClr val="dk1"/>
                </a:solidFill>
                <a:latin typeface="Calibri"/>
                <a:ea typeface="Calibri"/>
                <a:cs typeface="Calibri"/>
                <a:sym typeface="Calibri"/>
              </a:rPr>
              <a:t>Partie 2 : DDL – Data Definition Language</a:t>
            </a:r>
            <a:endParaRPr b="1"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500"/>
              <a:buFont typeface="Arial"/>
              <a:buNone/>
            </a:pPr>
            <a:r>
              <a:rPr b="1" i="0" lang="fr-BE" sz="1500" u="none" cap="none" strike="noStrike">
                <a:solidFill>
                  <a:schemeClr val="dk1"/>
                </a:solidFill>
                <a:latin typeface="Calibri"/>
                <a:ea typeface="Calibri"/>
                <a:cs typeface="Calibri"/>
                <a:sym typeface="Calibri"/>
              </a:rPr>
              <a:t>		             </a:t>
            </a:r>
            <a:r>
              <a:rPr b="0" i="1" lang="fr-BE" sz="1500" u="none" cap="none" strike="noStrike">
                <a:solidFill>
                  <a:schemeClr val="dk1"/>
                </a:solidFill>
                <a:latin typeface="Calibri"/>
                <a:ea typeface="Calibri"/>
                <a:cs typeface="Calibri"/>
                <a:sym typeface="Calibri"/>
              </a:rPr>
              <a:t>(Langage de définition des données)</a:t>
            </a:r>
            <a:endParaRPr/>
          </a:p>
          <a:p>
            <a:pPr indent="-285750" lvl="1" marL="742950" marR="0" rtl="0" algn="l">
              <a:lnSpc>
                <a:spcPct val="150000"/>
              </a:lnSpc>
              <a:spcBef>
                <a:spcPts val="1400"/>
              </a:spcBef>
              <a:spcAft>
                <a:spcPts val="0"/>
              </a:spcAft>
              <a:buClr>
                <a:schemeClr val="dk1"/>
              </a:buClr>
              <a:buSzPts val="2000"/>
              <a:buFont typeface="Arial"/>
              <a:buChar char="•"/>
            </a:pPr>
            <a:r>
              <a:rPr b="1" i="0" lang="fr-BE" sz="2000" u="none" cap="none" strike="noStrike">
                <a:solidFill>
                  <a:schemeClr val="dk1"/>
                </a:solidFill>
                <a:latin typeface="Calibri"/>
                <a:ea typeface="Calibri"/>
                <a:cs typeface="Calibri"/>
                <a:sym typeface="Calibri"/>
              </a:rPr>
              <a:t>CREATE TABLE						  35</a:t>
            </a:r>
            <a:endParaRPr b="1" i="0" sz="2000" u="none" cap="none" strike="noStrike">
              <a:solidFill>
                <a:schemeClr val="dk1"/>
              </a:solidFill>
              <a:latin typeface="Calibri"/>
              <a:ea typeface="Calibri"/>
              <a:cs typeface="Calibri"/>
              <a:sym typeface="Calibri"/>
            </a:endParaRPr>
          </a:p>
          <a:p>
            <a:pPr indent="-285750" lvl="1" marL="742950" marR="0" rtl="0" algn="l">
              <a:lnSpc>
                <a:spcPct val="150000"/>
              </a:lnSpc>
              <a:spcBef>
                <a:spcPts val="400"/>
              </a:spcBef>
              <a:spcAft>
                <a:spcPts val="0"/>
              </a:spcAft>
              <a:buClr>
                <a:schemeClr val="dk1"/>
              </a:buClr>
              <a:buSzPts val="2000"/>
              <a:buFont typeface="Arial"/>
              <a:buChar char="•"/>
            </a:pPr>
            <a:r>
              <a:rPr b="1" i="0" lang="fr-BE" sz="2000" u="none" cap="none" strike="noStrike">
                <a:solidFill>
                  <a:schemeClr val="dk1"/>
                </a:solidFill>
                <a:latin typeface="Calibri"/>
                <a:ea typeface="Calibri"/>
                <a:cs typeface="Calibri"/>
                <a:sym typeface="Calibri"/>
              </a:rPr>
              <a:t>IDENTITY et DEFAULT					  43</a:t>
            </a:r>
            <a:endParaRPr b="1" i="0" sz="2000" u="none" cap="none" strike="noStrike">
              <a:solidFill>
                <a:schemeClr val="dk1"/>
              </a:solidFill>
              <a:latin typeface="Calibri"/>
              <a:ea typeface="Calibri"/>
              <a:cs typeface="Calibri"/>
              <a:sym typeface="Calibri"/>
            </a:endParaRPr>
          </a:p>
          <a:p>
            <a:pPr indent="-285750" lvl="1" marL="742950" marR="0" rtl="0" algn="l">
              <a:lnSpc>
                <a:spcPct val="150000"/>
              </a:lnSpc>
              <a:spcBef>
                <a:spcPts val="400"/>
              </a:spcBef>
              <a:spcAft>
                <a:spcPts val="0"/>
              </a:spcAft>
              <a:buClr>
                <a:schemeClr val="dk1"/>
              </a:buClr>
              <a:buSzPts val="2000"/>
              <a:buFont typeface="Arial"/>
              <a:buChar char="•"/>
            </a:pPr>
            <a:r>
              <a:rPr b="1" i="0" lang="fr-BE" sz="2000" u="none" cap="none" strike="noStrike">
                <a:solidFill>
                  <a:schemeClr val="dk1"/>
                </a:solidFill>
                <a:latin typeface="Calibri"/>
                <a:ea typeface="Calibri"/>
                <a:cs typeface="Calibri"/>
                <a:sym typeface="Calibri"/>
              </a:rPr>
              <a:t>Contraintes						  46</a:t>
            </a:r>
            <a:endParaRPr b="1" i="0" sz="2000" u="none" cap="none" strike="noStrike">
              <a:solidFill>
                <a:schemeClr val="dk1"/>
              </a:solidFill>
              <a:latin typeface="Calibri"/>
              <a:ea typeface="Calibri"/>
              <a:cs typeface="Calibri"/>
              <a:sym typeface="Calibri"/>
            </a:endParaRPr>
          </a:p>
          <a:p>
            <a:pPr indent="-285750" lvl="1" marL="742950" marR="0" rtl="0" algn="l">
              <a:lnSpc>
                <a:spcPct val="150000"/>
              </a:lnSpc>
              <a:spcBef>
                <a:spcPts val="400"/>
              </a:spcBef>
              <a:spcAft>
                <a:spcPts val="0"/>
              </a:spcAft>
              <a:buClr>
                <a:schemeClr val="dk1"/>
              </a:buClr>
              <a:buSzPts val="2000"/>
              <a:buFont typeface="Arial"/>
              <a:buChar char="•"/>
            </a:pPr>
            <a:r>
              <a:rPr b="1" i="0" lang="fr-BE" sz="2000" u="none" cap="none" strike="noStrike">
                <a:solidFill>
                  <a:schemeClr val="dk1"/>
                </a:solidFill>
                <a:latin typeface="Calibri"/>
                <a:ea typeface="Calibri"/>
                <a:cs typeface="Calibri"/>
                <a:sym typeface="Calibri"/>
              </a:rPr>
              <a:t>ALTER TABLE						  58</a:t>
            </a:r>
            <a:endParaRPr b="1" i="0" sz="2000" u="none" cap="none" strike="noStrike">
              <a:solidFill>
                <a:schemeClr val="dk1"/>
              </a:solidFill>
              <a:latin typeface="Calibri"/>
              <a:ea typeface="Calibri"/>
              <a:cs typeface="Calibri"/>
              <a:sym typeface="Calibri"/>
            </a:endParaRPr>
          </a:p>
          <a:p>
            <a:pPr indent="-285750" lvl="1" marL="742950" marR="0" rtl="0" algn="l">
              <a:lnSpc>
                <a:spcPct val="150000"/>
              </a:lnSpc>
              <a:spcBef>
                <a:spcPts val="400"/>
              </a:spcBef>
              <a:spcAft>
                <a:spcPts val="0"/>
              </a:spcAft>
              <a:buClr>
                <a:schemeClr val="dk1"/>
              </a:buClr>
              <a:buSzPts val="2000"/>
              <a:buFont typeface="Arial"/>
              <a:buChar char="•"/>
            </a:pPr>
            <a:r>
              <a:rPr b="1" i="0" lang="fr-BE" sz="2000" u="none" cap="none" strike="noStrike">
                <a:solidFill>
                  <a:schemeClr val="dk1"/>
                </a:solidFill>
                <a:latin typeface="Calibri"/>
                <a:ea typeface="Calibri"/>
                <a:cs typeface="Calibri"/>
                <a:sym typeface="Calibri"/>
              </a:rPr>
              <a:t>TRUNCATE TABLE						  61</a:t>
            </a:r>
            <a:endParaRPr b="1" i="0" sz="2000" u="none" cap="none" strike="noStrike">
              <a:solidFill>
                <a:schemeClr val="dk1"/>
              </a:solidFill>
              <a:latin typeface="Calibri"/>
              <a:ea typeface="Calibri"/>
              <a:cs typeface="Calibri"/>
              <a:sym typeface="Calibri"/>
            </a:endParaRPr>
          </a:p>
          <a:p>
            <a:pPr indent="-285750" lvl="1" marL="742950" marR="0" rtl="0" algn="l">
              <a:lnSpc>
                <a:spcPct val="150000"/>
              </a:lnSpc>
              <a:spcBef>
                <a:spcPts val="400"/>
              </a:spcBef>
              <a:spcAft>
                <a:spcPts val="0"/>
              </a:spcAft>
              <a:buClr>
                <a:schemeClr val="dk1"/>
              </a:buClr>
              <a:buSzPts val="2000"/>
              <a:buFont typeface="Arial"/>
              <a:buChar char="•"/>
            </a:pPr>
            <a:r>
              <a:rPr b="1" i="0" lang="fr-BE" sz="2000" u="none" cap="none" strike="noStrike">
                <a:solidFill>
                  <a:schemeClr val="dk1"/>
                </a:solidFill>
                <a:latin typeface="Calibri"/>
                <a:ea typeface="Calibri"/>
                <a:cs typeface="Calibri"/>
                <a:sym typeface="Calibri"/>
              </a:rPr>
              <a:t>DROP TABLE						  62</a:t>
            </a:r>
            <a:endParaRPr b="1" i="0" sz="2000" u="none" cap="none" strike="noStrike">
              <a:solidFill>
                <a:schemeClr val="dk1"/>
              </a:solidFill>
              <a:latin typeface="Calibri"/>
              <a:ea typeface="Calibri"/>
              <a:cs typeface="Calibri"/>
              <a:sym typeface="Calibri"/>
            </a:endParaRPr>
          </a:p>
        </p:txBody>
      </p:sp>
      <p:sp>
        <p:nvSpPr>
          <p:cNvPr id="110" name="Google Shape;110;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b="0" i="0" lang="fr-BE" sz="1200" u="none" cap="none" strike="noStrike">
                <a:solidFill>
                  <a:srgbClr val="888888"/>
                </a:solidFill>
                <a:latin typeface="Calibri"/>
                <a:ea typeface="Calibri"/>
                <a:cs typeface="Calibri"/>
                <a:sym typeface="Calibri"/>
              </a:rPr>
              <a:t>Cognitic © -  SQL Déclaratif</a:t>
            </a:r>
            <a:endParaRPr b="0" i="0" sz="1200" u="none" cap="none" strike="noStrike">
              <a:solidFill>
                <a:srgbClr val="888888"/>
              </a:solidFill>
              <a:latin typeface="Calibri"/>
              <a:ea typeface="Calibri"/>
              <a:cs typeface="Calibri"/>
              <a:sym typeface="Calibri"/>
            </a:endParaRPr>
          </a:p>
        </p:txBody>
      </p:sp>
      <p:sp>
        <p:nvSpPr>
          <p:cNvPr id="111" name="Google Shape;111;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r>
              <a:rPr b="0" i="0" lang="fr-BE" sz="1200" u="none" cap="none" strike="noStrike">
                <a:solidFill>
                  <a:schemeClr val="lt1"/>
                </a:solidFill>
                <a:latin typeface="Calibri"/>
                <a:ea typeface="Calibri"/>
                <a:cs typeface="Calibri"/>
                <a:sym typeface="Calibri"/>
              </a:rPr>
              <a:t>3</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Contraintes : </a:t>
            </a:r>
            <a:r>
              <a:rPr b="1" i="0" lang="fr-BE" sz="4000" u="none" cap="none" strike="noStrike">
                <a:solidFill>
                  <a:schemeClr val="dk1"/>
                </a:solidFill>
                <a:latin typeface="Calibri"/>
                <a:ea typeface="Calibri"/>
                <a:cs typeface="Calibri"/>
                <a:sym typeface="Calibri"/>
              </a:rPr>
              <a:t>FOREIGN KEY</a:t>
            </a:r>
            <a:endParaRPr b="1" i="0" sz="4000" u="none" cap="none" strike="noStrike">
              <a:solidFill>
                <a:schemeClr val="dk1"/>
              </a:solidFill>
              <a:latin typeface="Calibri"/>
              <a:ea typeface="Calibri"/>
              <a:cs typeface="Calibri"/>
              <a:sym typeface="Calibri"/>
            </a:endParaRPr>
          </a:p>
        </p:txBody>
      </p:sp>
      <p:sp>
        <p:nvSpPr>
          <p:cNvPr id="489" name="Google Shape;489;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490" name="Google Shape;49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491" name="Google Shape;491;p30"/>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1 : Introduction</a:t>
            </a:r>
            <a:endParaRPr b="0" i="0" sz="1200" u="none" cap="none" strike="noStrike">
              <a:solidFill>
                <a:srgbClr val="888888"/>
              </a:solidFill>
              <a:latin typeface="Calibri"/>
              <a:ea typeface="Calibri"/>
              <a:cs typeface="Calibri"/>
              <a:sym typeface="Calibri"/>
            </a:endParaRPr>
          </a:p>
        </p:txBody>
      </p:sp>
      <p:sp>
        <p:nvSpPr>
          <p:cNvPr id="492" name="Google Shape;492;p30"/>
          <p:cNvSpPr txBox="1"/>
          <p:nvPr/>
        </p:nvSpPr>
        <p:spPr>
          <a:xfrm>
            <a:off x="504456" y="1556792"/>
            <a:ext cx="8172000" cy="1200329"/>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La contrainte de clé étrangère </a:t>
            </a:r>
            <a:r>
              <a:rPr b="0" i="0" lang="fr-BE" sz="1800" u="none" cap="none" strike="noStrike">
                <a:solidFill>
                  <a:schemeClr val="dk1"/>
                </a:solidFill>
                <a:latin typeface="Calibri"/>
                <a:ea typeface="Calibri"/>
                <a:cs typeface="Calibri"/>
                <a:sym typeface="Calibri"/>
              </a:rPr>
              <a:t>d’une table (</a:t>
            </a:r>
            <a:r>
              <a:rPr b="1" i="0" lang="fr-BE" sz="1800" u="none" cap="none" strike="noStrike">
                <a:solidFill>
                  <a:schemeClr val="dk1"/>
                </a:solidFill>
                <a:latin typeface="Calibri"/>
                <a:ea typeface="Calibri"/>
                <a:cs typeface="Calibri"/>
                <a:sym typeface="Calibri"/>
              </a:rPr>
              <a:t>enfant</a:t>
            </a:r>
            <a:r>
              <a:rPr b="0" i="0" lang="fr-BE" sz="1800" u="none" cap="none" strike="noStrike">
                <a:solidFill>
                  <a:schemeClr val="dk1"/>
                </a:solidFill>
                <a:latin typeface="Calibri"/>
                <a:ea typeface="Calibri"/>
                <a:cs typeface="Calibri"/>
                <a:sym typeface="Calibri"/>
              </a:rPr>
              <a:t>) permet d’éviter la redondance</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d’information au niveau de cette table par le biais d’une colonne de référence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pointant vers une colonne identifiante d’une autre table (</a:t>
            </a:r>
            <a:r>
              <a:rPr b="1" i="0" lang="fr-BE" sz="1800" u="none" cap="none" strike="noStrike">
                <a:solidFill>
                  <a:schemeClr val="dk1"/>
                </a:solidFill>
                <a:latin typeface="Calibri"/>
                <a:ea typeface="Calibri"/>
                <a:cs typeface="Calibri"/>
                <a:sym typeface="Calibri"/>
              </a:rPr>
              <a:t>parent</a:t>
            </a:r>
            <a:r>
              <a:rPr b="0" i="0"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Contenant, elle, le détail de l’objet référencé</a:t>
            </a:r>
            <a:endParaRPr b="0" i="0" sz="1400" u="none" cap="none" strike="noStrike">
              <a:solidFill>
                <a:srgbClr val="000000"/>
              </a:solidFill>
              <a:latin typeface="Arial"/>
              <a:ea typeface="Arial"/>
              <a:cs typeface="Arial"/>
              <a:sym typeface="Arial"/>
            </a:endParaRPr>
          </a:p>
        </p:txBody>
      </p:sp>
      <p:sp>
        <p:nvSpPr>
          <p:cNvPr id="493" name="Google Shape;493;p30"/>
          <p:cNvSpPr txBox="1"/>
          <p:nvPr/>
        </p:nvSpPr>
        <p:spPr>
          <a:xfrm>
            <a:off x="457200" y="3093940"/>
            <a:ext cx="8229600" cy="307136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500"/>
              <a:buFont typeface="Arial"/>
              <a:buChar char="•"/>
            </a:pPr>
            <a:r>
              <a:rPr b="0" i="0" lang="fr-BE" sz="1500" u="none" cap="none" strike="noStrike">
                <a:solidFill>
                  <a:schemeClr val="dk1"/>
                </a:solidFill>
                <a:latin typeface="Calibri"/>
                <a:ea typeface="Calibri"/>
                <a:cs typeface="Calibri"/>
                <a:sym typeface="Calibri"/>
              </a:rPr>
              <a:t>La clé étrangère est une contrainte de la table, elle concerne une ou plusieurs colonnes de la table, mais ces colonnes ne sont pas implicitement créées lors de la création de la clé étrangère. De la même manière, modifier ou supprimer la clé étrangère ne modifie pas les caractéristiques de la colonne concernée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500"/>
              </a:spcBef>
              <a:spcAft>
                <a:spcPts val="0"/>
              </a:spcAft>
              <a:buClr>
                <a:schemeClr val="dk1"/>
              </a:buClr>
              <a:buSzPts val="1500"/>
              <a:buFont typeface="Arial"/>
              <a:buChar char="•"/>
            </a:pPr>
            <a:r>
              <a:rPr b="0" i="0" lang="fr-BE" sz="1500" u="none" cap="none" strike="noStrike">
                <a:solidFill>
                  <a:schemeClr val="dk1"/>
                </a:solidFill>
                <a:latin typeface="Calibri"/>
                <a:ea typeface="Calibri"/>
                <a:cs typeface="Calibri"/>
                <a:sym typeface="Calibri"/>
              </a:rPr>
              <a:t>Il peut exister plusieurs clés étrangère dans chaque table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500"/>
              </a:spcBef>
              <a:spcAft>
                <a:spcPts val="0"/>
              </a:spcAft>
              <a:buClr>
                <a:schemeClr val="dk1"/>
              </a:buClr>
              <a:buSzPts val="1500"/>
              <a:buFont typeface="Arial"/>
              <a:buChar char="•"/>
            </a:pPr>
            <a:r>
              <a:rPr b="0" i="0" lang="fr-BE" sz="1500" u="none" cap="none" strike="noStrike">
                <a:solidFill>
                  <a:schemeClr val="dk1"/>
                </a:solidFill>
                <a:latin typeface="Calibri"/>
                <a:ea typeface="Calibri"/>
                <a:cs typeface="Calibri"/>
                <a:sym typeface="Calibri"/>
              </a:rPr>
              <a:t>Plusieurs colonnes peuvent composer la même clé étrangère d’une table, si cette clé étrangère fait référence à plusieurs colonnes d’une autre table (clé primaire composite, clé d’unicité composite)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500"/>
              </a:spcBef>
              <a:spcAft>
                <a:spcPts val="0"/>
              </a:spcAft>
              <a:buClr>
                <a:schemeClr val="dk1"/>
              </a:buClr>
              <a:buSzPts val="1500"/>
              <a:buFont typeface="Arial"/>
              <a:buChar char="•"/>
            </a:pPr>
            <a:r>
              <a:rPr b="0" i="0" lang="fr-BE" sz="1500" u="none" cap="none" strike="noStrike">
                <a:solidFill>
                  <a:schemeClr val="dk1"/>
                </a:solidFill>
                <a:latin typeface="Calibri"/>
                <a:ea typeface="Calibri"/>
                <a:cs typeface="Calibri"/>
                <a:sym typeface="Calibri"/>
              </a:rPr>
              <a:t>Les colonnes référencées entre elles doivent être du même type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500"/>
              </a:spcBef>
              <a:spcAft>
                <a:spcPts val="0"/>
              </a:spcAft>
              <a:buClr>
                <a:schemeClr val="dk1"/>
              </a:buClr>
              <a:buSzPts val="1500"/>
              <a:buFont typeface="Arial"/>
              <a:buChar char="•"/>
            </a:pPr>
            <a:r>
              <a:rPr b="0" i="0" lang="fr-BE" sz="1500" u="none" cap="none" strike="noStrike">
                <a:solidFill>
                  <a:schemeClr val="dk1"/>
                </a:solidFill>
                <a:latin typeface="Calibri"/>
                <a:ea typeface="Calibri"/>
                <a:cs typeface="Calibri"/>
                <a:sym typeface="Calibri"/>
              </a:rPr>
              <a:t>Les valeurs d’une colonne utilisée comme clé étrangère peuvent être </a:t>
            </a:r>
            <a:r>
              <a:rPr b="1" i="0" lang="fr-BE" sz="1500" u="none" cap="none" strike="noStrike">
                <a:solidFill>
                  <a:schemeClr val="dk1"/>
                </a:solidFill>
                <a:latin typeface="Calibri"/>
                <a:ea typeface="Calibri"/>
                <a:cs typeface="Calibri"/>
                <a:sym typeface="Calibri"/>
              </a:rPr>
              <a:t>NULL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Contraintes : FOREIGN KEY</a:t>
            </a:r>
            <a:endParaRPr b="0" i="0" sz="4000" u="none" cap="none" strike="noStrike">
              <a:solidFill>
                <a:schemeClr val="dk1"/>
              </a:solidFill>
              <a:latin typeface="Calibri"/>
              <a:ea typeface="Calibri"/>
              <a:cs typeface="Calibri"/>
              <a:sym typeface="Calibri"/>
            </a:endParaRPr>
          </a:p>
        </p:txBody>
      </p:sp>
      <p:sp>
        <p:nvSpPr>
          <p:cNvPr id="499" name="Google Shape;499;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500" name="Google Shape;500;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501" name="Google Shape;501;p31"/>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1 : Introduction</a:t>
            </a:r>
            <a:endParaRPr b="0" i="0" sz="1200" u="none" cap="none" strike="noStrike">
              <a:solidFill>
                <a:srgbClr val="888888"/>
              </a:solidFill>
              <a:latin typeface="Calibri"/>
              <a:ea typeface="Calibri"/>
              <a:cs typeface="Calibri"/>
              <a:sym typeface="Calibri"/>
            </a:endParaRPr>
          </a:p>
        </p:txBody>
      </p:sp>
      <p:graphicFrame>
        <p:nvGraphicFramePr>
          <p:cNvPr id="502" name="Google Shape;502;p31"/>
          <p:cNvGraphicFramePr/>
          <p:nvPr/>
        </p:nvGraphicFramePr>
        <p:xfrm>
          <a:off x="567145" y="2060848"/>
          <a:ext cx="3000000" cy="3000000"/>
        </p:xfrm>
        <a:graphic>
          <a:graphicData uri="http://schemas.openxmlformats.org/drawingml/2006/table">
            <a:tbl>
              <a:tblPr bandRow="1" firstRow="1">
                <a:noFill/>
                <a:tableStyleId>{7DA6CE6D-E62C-4898-81FA-905E92679291}</a:tableStyleId>
              </a:tblPr>
              <a:tblGrid>
                <a:gridCol w="887750"/>
                <a:gridCol w="1337775"/>
                <a:gridCol w="1110250"/>
                <a:gridCol w="1295825"/>
                <a:gridCol w="1145825"/>
                <a:gridCol w="940075"/>
                <a:gridCol w="1319800"/>
              </a:tblGrid>
              <a:tr h="216025">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Titre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PrenomAuteur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NomAuteur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PseudoAuteur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NaissAuteur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DateLivre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ISBN</a:t>
                      </a:r>
                      <a:endParaRPr sz="1400" u="none" cap="none" strike="noStrike"/>
                    </a:p>
                  </a:txBody>
                  <a:tcPr marT="45725" marB="45725" marR="91450" marL="91450"/>
                </a:tc>
              </a:tr>
              <a:tr h="216025">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La Peste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Albert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Camus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Bebert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fr-BE" sz="1400" u="none" cap="none" strike="noStrike"/>
                        <a:t>07/11/1913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1974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978-20703604</a:t>
                      </a:r>
                      <a:endParaRPr sz="1400" u="none" cap="none" strike="noStrike"/>
                    </a:p>
                  </a:txBody>
                  <a:tcPr marT="45725" marB="45725" marR="91450" marL="91450"/>
                </a:tc>
              </a:tr>
              <a:tr h="216025">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La Chute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Albert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Camus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Bebert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fr-BE" sz="1400" u="none" cap="none" strike="noStrike"/>
                        <a:t>07/11/1913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1973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fr-BE" sz="1400" u="none" cap="none" strike="noStrike"/>
                        <a:t>978-20703109</a:t>
                      </a:r>
                      <a:endParaRPr sz="1400" u="none" cap="none" strike="noStrike"/>
                    </a:p>
                  </a:txBody>
                  <a:tcPr marT="45725" marB="45725" marR="91450" marL="91450"/>
                </a:tc>
              </a:tr>
              <a:tr h="216025">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Huis-clos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Jean-Paul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fr-BE" sz="1400" u="none" cap="none" strike="noStrike"/>
                        <a:t>Sartre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Jy-Pé</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21/06/1905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1943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bl>
          </a:graphicData>
        </a:graphic>
      </p:graphicFrame>
      <p:sp>
        <p:nvSpPr>
          <p:cNvPr id="503" name="Google Shape;503;p31"/>
          <p:cNvSpPr/>
          <p:nvPr/>
        </p:nvSpPr>
        <p:spPr>
          <a:xfrm>
            <a:off x="1403648" y="1988840"/>
            <a:ext cx="4968552" cy="1368152"/>
          </a:xfrm>
          <a:prstGeom prst="roundRect">
            <a:avLst>
              <a:gd fmla="val 16667" name="adj"/>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4" name="Google Shape;504;p31"/>
          <p:cNvSpPr txBox="1"/>
          <p:nvPr/>
        </p:nvSpPr>
        <p:spPr>
          <a:xfrm>
            <a:off x="2985289" y="1681063"/>
            <a:ext cx="1946751"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fr-BE" sz="1400" u="none" cap="none" strike="noStrike">
                <a:solidFill>
                  <a:srgbClr val="C00000"/>
                </a:solidFill>
                <a:latin typeface="Calibri"/>
                <a:ea typeface="Calibri"/>
                <a:cs typeface="Calibri"/>
                <a:sym typeface="Calibri"/>
              </a:rPr>
              <a:t>Information redondante</a:t>
            </a:r>
            <a:endParaRPr b="0" i="0" sz="1400" u="none" cap="none" strike="noStrike">
              <a:solidFill>
                <a:srgbClr val="C00000"/>
              </a:solidFill>
              <a:latin typeface="Calibri"/>
              <a:ea typeface="Calibri"/>
              <a:cs typeface="Calibri"/>
              <a:sym typeface="Calibri"/>
            </a:endParaRPr>
          </a:p>
        </p:txBody>
      </p:sp>
      <p:graphicFrame>
        <p:nvGraphicFramePr>
          <p:cNvPr id="505" name="Google Shape;505;p31"/>
          <p:cNvGraphicFramePr/>
          <p:nvPr/>
        </p:nvGraphicFramePr>
        <p:xfrm>
          <a:off x="579038" y="4245896"/>
          <a:ext cx="3000000" cy="3000000"/>
        </p:xfrm>
        <a:graphic>
          <a:graphicData uri="http://schemas.openxmlformats.org/drawingml/2006/table">
            <a:tbl>
              <a:tblPr bandRow="1" firstRow="1">
                <a:noFill/>
                <a:tableStyleId>{7DA6CE6D-E62C-4898-81FA-905E92679291}</a:tableStyleId>
              </a:tblPr>
              <a:tblGrid>
                <a:gridCol w="864100"/>
                <a:gridCol w="936100"/>
                <a:gridCol w="576075"/>
                <a:gridCol w="1296150"/>
              </a:tblGrid>
              <a:tr h="285125">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Titre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RefAuteur</a:t>
                      </a:r>
                      <a:endParaRPr sz="1400" u="none" cap="none" strike="noStrike"/>
                    </a:p>
                  </a:txBody>
                  <a:tcPr marT="45725" marB="45725" marR="91450" marL="91450">
                    <a:solidFill>
                      <a:srgbClr val="C00000"/>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Date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ISBN</a:t>
                      </a:r>
                      <a:endParaRPr sz="1400" u="none" cap="none" strike="noStrike"/>
                    </a:p>
                  </a:txBody>
                  <a:tcPr marT="45725" marB="45725" marR="91450" marL="91450"/>
                </a:tc>
              </a:tr>
              <a:tr h="375200">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La Peste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solidFill>
                            <a:schemeClr val="lt1"/>
                          </a:solidFill>
                        </a:rPr>
                        <a:t>1</a:t>
                      </a:r>
                      <a:endParaRPr sz="1400" u="none" cap="none" strike="noStrike">
                        <a:solidFill>
                          <a:schemeClr val="lt1"/>
                        </a:solidFill>
                      </a:endParaRPr>
                    </a:p>
                  </a:txBody>
                  <a:tcPr marT="45725" marB="45725" marR="91450" marL="91450">
                    <a:solidFill>
                      <a:srgbClr val="C00000"/>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1974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978-20703604</a:t>
                      </a:r>
                      <a:endParaRPr sz="1400" u="none" cap="none" strike="noStrike"/>
                    </a:p>
                  </a:txBody>
                  <a:tcPr marT="45725" marB="45725" marR="91450" marL="91450"/>
                </a:tc>
              </a:tr>
              <a:tr h="326350">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La Chute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solidFill>
                            <a:schemeClr val="lt1"/>
                          </a:solidFill>
                        </a:rPr>
                        <a:t>1</a:t>
                      </a:r>
                      <a:endParaRPr sz="1400" u="none" cap="none" strike="noStrike">
                        <a:solidFill>
                          <a:schemeClr val="lt1"/>
                        </a:solidFill>
                      </a:endParaRPr>
                    </a:p>
                  </a:txBody>
                  <a:tcPr marT="45725" marB="45725" marR="91450" marL="91450">
                    <a:solidFill>
                      <a:srgbClr val="C00000"/>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1973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fr-BE" sz="1400" u="none" cap="none" strike="noStrike"/>
                        <a:t>978-20703109</a:t>
                      </a:r>
                      <a:endParaRPr sz="1400" u="none" cap="none" strike="noStrike"/>
                    </a:p>
                  </a:txBody>
                  <a:tcPr marT="45725" marB="45725" marR="91450" marL="91450"/>
                </a:tc>
              </a:tr>
              <a:tr h="326350">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Huis-clos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solidFill>
                            <a:schemeClr val="lt1"/>
                          </a:solidFill>
                        </a:rPr>
                        <a:t>2</a:t>
                      </a:r>
                      <a:endParaRPr sz="1400" u="none" cap="none" strike="noStrike">
                        <a:solidFill>
                          <a:schemeClr val="lt1"/>
                        </a:solidFill>
                      </a:endParaRPr>
                    </a:p>
                  </a:txBody>
                  <a:tcPr marT="45725" marB="45725" marR="91450" marL="91450">
                    <a:solidFill>
                      <a:srgbClr val="C00000"/>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1943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bl>
          </a:graphicData>
        </a:graphic>
      </p:graphicFrame>
      <p:graphicFrame>
        <p:nvGraphicFramePr>
          <p:cNvPr id="506" name="Google Shape;506;p31"/>
          <p:cNvGraphicFramePr/>
          <p:nvPr/>
        </p:nvGraphicFramePr>
        <p:xfrm>
          <a:off x="4542542" y="4261275"/>
          <a:ext cx="3000000" cy="3000000"/>
        </p:xfrm>
        <a:graphic>
          <a:graphicData uri="http://schemas.openxmlformats.org/drawingml/2006/table">
            <a:tbl>
              <a:tblPr bandRow="1" firstRow="1">
                <a:noFill/>
                <a:tableStyleId>{7DA6CE6D-E62C-4898-81FA-905E92679291}</a:tableStyleId>
              </a:tblPr>
              <a:tblGrid>
                <a:gridCol w="463100"/>
                <a:gridCol w="950600"/>
                <a:gridCol w="803200"/>
                <a:gridCol w="762000"/>
                <a:gridCol w="1083000"/>
              </a:tblGrid>
              <a:tr h="184125">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solidFill>
                            <a:schemeClr val="lt1"/>
                          </a:solidFill>
                        </a:rPr>
                        <a:t>Ref</a:t>
                      </a:r>
                      <a:endParaRPr sz="1400" u="none" cap="none" strike="noStrike">
                        <a:solidFill>
                          <a:schemeClr val="lt1"/>
                        </a:solidFill>
                      </a:endParaRPr>
                    </a:p>
                  </a:txBody>
                  <a:tcPr marT="45725" marB="45725" marR="91450" marL="91450">
                    <a:solidFill>
                      <a:srgbClr val="C00000"/>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Nom</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Prenom</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Pseudo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DateNaiss</a:t>
                      </a:r>
                      <a:endParaRPr sz="1400" u="none" cap="none" strike="noStrike"/>
                    </a:p>
                  </a:txBody>
                  <a:tcPr marT="45725" marB="45725" marR="91450" marL="91450"/>
                </a:tc>
              </a:tr>
              <a:tr h="226625">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solidFill>
                            <a:schemeClr val="lt1"/>
                          </a:solidFill>
                        </a:rPr>
                        <a:t>1</a:t>
                      </a:r>
                      <a:endParaRPr sz="1400" u="none" cap="none" strike="noStrike">
                        <a:solidFill>
                          <a:schemeClr val="lt1"/>
                        </a:solidFill>
                      </a:endParaRPr>
                    </a:p>
                  </a:txBody>
                  <a:tcPr marT="45725" marB="45725" marR="91450" marL="91450">
                    <a:solidFill>
                      <a:srgbClr val="C00000"/>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Albert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Camus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fr-BE" sz="1400" u="none" cap="none" strike="noStrike"/>
                        <a:t>Bebert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fr-BE" sz="1400" u="none" cap="none" strike="noStrike"/>
                        <a:t>07/11/1913</a:t>
                      </a:r>
                      <a:endParaRPr sz="1400" u="none" cap="none" strike="noStrike"/>
                    </a:p>
                  </a:txBody>
                  <a:tcPr marT="45725" marB="45725" marR="91450" marL="91450"/>
                </a:tc>
              </a:tr>
              <a:tr h="197125">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solidFill>
                            <a:schemeClr val="lt1"/>
                          </a:solidFill>
                        </a:rPr>
                        <a:t>2</a:t>
                      </a:r>
                      <a:endParaRPr sz="1400" u="none" cap="none" strike="noStrike">
                        <a:solidFill>
                          <a:schemeClr val="lt1"/>
                        </a:solidFill>
                      </a:endParaRPr>
                    </a:p>
                  </a:txBody>
                  <a:tcPr marT="45725" marB="45725" marR="91450" marL="91450">
                    <a:solidFill>
                      <a:srgbClr val="C00000"/>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Jean-Paul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Sartre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fr-BE" sz="1400" u="none" cap="none" strike="noStrike"/>
                        <a:t>Jy-Pé</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fr-BE" sz="1400" u="none" cap="none" strike="noStrike"/>
                        <a:t>21/06/1905</a:t>
                      </a:r>
                      <a:endParaRPr sz="1400" u="none" cap="none" strike="noStrike"/>
                    </a:p>
                  </a:txBody>
                  <a:tcPr marT="45725" marB="45725" marR="91450" marL="91450"/>
                </a:tc>
              </a:tr>
            </a:tbl>
          </a:graphicData>
        </a:graphic>
      </p:graphicFrame>
      <p:sp>
        <p:nvSpPr>
          <p:cNvPr id="507" name="Google Shape;507;p31"/>
          <p:cNvSpPr txBox="1"/>
          <p:nvPr/>
        </p:nvSpPr>
        <p:spPr>
          <a:xfrm>
            <a:off x="4499992" y="5602943"/>
            <a:ext cx="784189" cy="523220"/>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254"/>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fr-BE" sz="2800" u="none" cap="none" strike="noStrike">
                <a:solidFill>
                  <a:schemeClr val="lt1"/>
                </a:solidFill>
                <a:latin typeface="Calibri"/>
                <a:ea typeface="Calibri"/>
                <a:cs typeface="Calibri"/>
                <a:sym typeface="Calibri"/>
              </a:rPr>
              <a:t>Lien</a:t>
            </a:r>
            <a:endParaRPr b="0" i="0" sz="2800" u="none" cap="none" strike="noStrike">
              <a:solidFill>
                <a:schemeClr val="lt1"/>
              </a:solidFill>
              <a:latin typeface="Calibri"/>
              <a:ea typeface="Calibri"/>
              <a:cs typeface="Calibri"/>
              <a:sym typeface="Calibri"/>
            </a:endParaRPr>
          </a:p>
        </p:txBody>
      </p:sp>
      <p:cxnSp>
        <p:nvCxnSpPr>
          <p:cNvPr id="508" name="Google Shape;508;p31"/>
          <p:cNvCxnSpPr/>
          <p:nvPr/>
        </p:nvCxnSpPr>
        <p:spPr>
          <a:xfrm rot="10800000">
            <a:off x="4788024" y="5157192"/>
            <a:ext cx="2" cy="488816"/>
          </a:xfrm>
          <a:prstGeom prst="straightConnector1">
            <a:avLst/>
          </a:prstGeom>
          <a:noFill/>
          <a:ln cap="flat" cmpd="sng" w="38100">
            <a:solidFill>
              <a:srgbClr val="5C99CE"/>
            </a:solidFill>
            <a:prstDash val="solid"/>
            <a:round/>
            <a:headEnd len="sm" w="sm" type="none"/>
            <a:tailEnd len="med" w="med" type="triangle"/>
          </a:ln>
        </p:spPr>
      </p:cxnSp>
      <p:cxnSp>
        <p:nvCxnSpPr>
          <p:cNvPr id="509" name="Google Shape;509;p31"/>
          <p:cNvCxnSpPr/>
          <p:nvPr/>
        </p:nvCxnSpPr>
        <p:spPr>
          <a:xfrm>
            <a:off x="1907704" y="5877272"/>
            <a:ext cx="2664296" cy="0"/>
          </a:xfrm>
          <a:prstGeom prst="straightConnector1">
            <a:avLst/>
          </a:prstGeom>
          <a:noFill/>
          <a:ln cap="flat" cmpd="sng" w="38100">
            <a:solidFill>
              <a:srgbClr val="5C99CE"/>
            </a:solidFill>
            <a:prstDash val="solid"/>
            <a:round/>
            <a:headEnd len="sm" w="sm" type="none"/>
            <a:tailEnd len="sm" w="sm" type="none"/>
          </a:ln>
        </p:spPr>
      </p:cxnSp>
      <p:cxnSp>
        <p:nvCxnSpPr>
          <p:cNvPr id="510" name="Google Shape;510;p31"/>
          <p:cNvCxnSpPr/>
          <p:nvPr/>
        </p:nvCxnSpPr>
        <p:spPr>
          <a:xfrm rot="10800000">
            <a:off x="1907704" y="5602943"/>
            <a:ext cx="0" cy="274330"/>
          </a:xfrm>
          <a:prstGeom prst="straightConnector1">
            <a:avLst/>
          </a:prstGeom>
          <a:noFill/>
          <a:ln cap="flat" cmpd="sng" w="38100">
            <a:solidFill>
              <a:srgbClr val="5C99CE"/>
            </a:solidFill>
            <a:prstDash val="solid"/>
            <a:round/>
            <a:headEnd len="sm" w="sm" type="none"/>
            <a:tailEnd len="med" w="med" type="triangle"/>
          </a:ln>
        </p:spPr>
      </p:cxnSp>
      <p:sp>
        <p:nvSpPr>
          <p:cNvPr id="511" name="Google Shape;511;p31"/>
          <p:cNvSpPr txBox="1"/>
          <p:nvPr/>
        </p:nvSpPr>
        <p:spPr>
          <a:xfrm>
            <a:off x="5337969" y="5589240"/>
            <a:ext cx="3208635"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fr-BE" sz="1400" u="none" cap="none" strike="noStrike">
                <a:solidFill>
                  <a:schemeClr val="dk1"/>
                </a:solidFill>
                <a:latin typeface="Calibri"/>
                <a:ea typeface="Calibri"/>
                <a:cs typeface="Calibri"/>
                <a:sym typeface="Calibri"/>
              </a:rPr>
              <a:t>La table </a:t>
            </a:r>
            <a:r>
              <a:rPr b="1" i="1" lang="fr-BE" sz="1400" u="none" cap="none" strike="noStrike">
                <a:solidFill>
                  <a:schemeClr val="dk1"/>
                </a:solidFill>
                <a:latin typeface="Calibri"/>
                <a:ea typeface="Calibri"/>
                <a:cs typeface="Calibri"/>
                <a:sym typeface="Calibri"/>
              </a:rPr>
              <a:t>Livres</a:t>
            </a:r>
            <a:r>
              <a:rPr b="0" i="0" lang="fr-BE" sz="1400" u="none" cap="none" strike="noStrike">
                <a:solidFill>
                  <a:schemeClr val="dk1"/>
                </a:solidFill>
                <a:latin typeface="Calibri"/>
                <a:ea typeface="Calibri"/>
                <a:cs typeface="Calibri"/>
                <a:sym typeface="Calibri"/>
              </a:rPr>
              <a:t> est liées à la table </a:t>
            </a:r>
            <a:r>
              <a:rPr b="1" i="1" lang="fr-BE" sz="1400" u="none" cap="none" strike="noStrike">
                <a:solidFill>
                  <a:schemeClr val="dk1"/>
                </a:solidFill>
                <a:latin typeface="Calibri"/>
                <a:ea typeface="Calibri"/>
                <a:cs typeface="Calibri"/>
                <a:sym typeface="Calibri"/>
              </a:rPr>
              <a:t>Auteurs</a:t>
            </a:r>
            <a:r>
              <a:rPr b="1" i="0" lang="fr-BE" sz="14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BE" sz="1400" u="none" cap="none" strike="noStrike">
                <a:solidFill>
                  <a:schemeClr val="dk1"/>
                </a:solidFill>
                <a:latin typeface="Calibri"/>
                <a:ea typeface="Calibri"/>
                <a:cs typeface="Calibri"/>
                <a:sym typeface="Calibri"/>
              </a:rPr>
              <a:t>par le champ </a:t>
            </a:r>
            <a:r>
              <a:rPr b="1" i="1" lang="fr-BE" sz="1400" u="none" cap="none" strike="noStrike">
                <a:solidFill>
                  <a:schemeClr val="dk1"/>
                </a:solidFill>
                <a:latin typeface="Calibri"/>
                <a:ea typeface="Calibri"/>
                <a:cs typeface="Calibri"/>
                <a:sym typeface="Calibri"/>
              </a:rPr>
              <a:t>RefAuteur</a:t>
            </a:r>
            <a:r>
              <a:rPr b="0" i="0" lang="fr-BE" sz="1400" u="none" cap="none" strike="noStrike">
                <a:solidFill>
                  <a:schemeClr val="dk1"/>
                </a:solidFill>
                <a:latin typeface="Calibri"/>
                <a:ea typeface="Calibri"/>
                <a:cs typeface="Calibri"/>
                <a:sym typeface="Calibri"/>
              </a:rPr>
              <a:t>.</a:t>
            </a:r>
            <a:endParaRPr b="0" i="0" sz="1400" u="none" cap="none" strike="noStrike">
              <a:solidFill>
                <a:schemeClr val="dk1"/>
              </a:solidFill>
              <a:latin typeface="Calibri"/>
              <a:ea typeface="Calibri"/>
              <a:cs typeface="Calibri"/>
              <a:sym typeface="Calibri"/>
            </a:endParaRPr>
          </a:p>
        </p:txBody>
      </p:sp>
      <p:sp>
        <p:nvSpPr>
          <p:cNvPr id="512" name="Google Shape;512;p31"/>
          <p:cNvSpPr txBox="1"/>
          <p:nvPr/>
        </p:nvSpPr>
        <p:spPr>
          <a:xfrm>
            <a:off x="538360" y="1511786"/>
            <a:ext cx="1817214" cy="4770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fr-BE" sz="2500" u="none" cap="none" strike="noStrike">
                <a:solidFill>
                  <a:srgbClr val="467299"/>
                </a:solidFill>
                <a:latin typeface="Calibri"/>
                <a:ea typeface="Calibri"/>
                <a:cs typeface="Calibri"/>
                <a:sym typeface="Calibri"/>
              </a:rPr>
              <a:t>Table Livres</a:t>
            </a:r>
            <a:endParaRPr b="1" i="0" sz="2500" u="none" cap="none" strike="noStrike">
              <a:solidFill>
                <a:srgbClr val="467299"/>
              </a:solidFill>
              <a:latin typeface="Calibri"/>
              <a:ea typeface="Calibri"/>
              <a:cs typeface="Calibri"/>
              <a:sym typeface="Calibri"/>
            </a:endParaRPr>
          </a:p>
        </p:txBody>
      </p:sp>
      <p:sp>
        <p:nvSpPr>
          <p:cNvPr id="513" name="Google Shape;513;p31"/>
          <p:cNvSpPr txBox="1"/>
          <p:nvPr/>
        </p:nvSpPr>
        <p:spPr>
          <a:xfrm>
            <a:off x="507030" y="3722275"/>
            <a:ext cx="1848544" cy="4770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fr-BE" sz="2500" u="none" cap="none" strike="noStrike">
                <a:solidFill>
                  <a:srgbClr val="467299"/>
                </a:solidFill>
                <a:latin typeface="Calibri"/>
                <a:ea typeface="Calibri"/>
                <a:cs typeface="Calibri"/>
                <a:sym typeface="Calibri"/>
              </a:rPr>
              <a:t>Table Livres</a:t>
            </a:r>
            <a:endParaRPr b="1" i="0" sz="2500" u="none" cap="none" strike="noStrike">
              <a:solidFill>
                <a:srgbClr val="467299"/>
              </a:solidFill>
              <a:latin typeface="Calibri"/>
              <a:ea typeface="Calibri"/>
              <a:cs typeface="Calibri"/>
              <a:sym typeface="Calibri"/>
            </a:endParaRPr>
          </a:p>
        </p:txBody>
      </p:sp>
      <p:sp>
        <p:nvSpPr>
          <p:cNvPr id="514" name="Google Shape;514;p31"/>
          <p:cNvSpPr txBox="1"/>
          <p:nvPr/>
        </p:nvSpPr>
        <p:spPr>
          <a:xfrm>
            <a:off x="4499992" y="3717032"/>
            <a:ext cx="2053208" cy="4770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fr-BE" sz="2500" u="none" cap="none" strike="noStrike">
                <a:solidFill>
                  <a:srgbClr val="467299"/>
                </a:solidFill>
                <a:latin typeface="Calibri"/>
                <a:ea typeface="Calibri"/>
                <a:cs typeface="Calibri"/>
                <a:sym typeface="Calibri"/>
              </a:rPr>
              <a:t>Table Auteurs</a:t>
            </a:r>
            <a:endParaRPr b="1" i="0" sz="2500" u="none" cap="none" strike="noStrike">
              <a:solidFill>
                <a:srgbClr val="467299"/>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Contraintes : FOREIGN KEY</a:t>
            </a:r>
            <a:endParaRPr b="0" i="0" sz="4000" u="none" cap="none" strike="noStrike">
              <a:solidFill>
                <a:schemeClr val="dk1"/>
              </a:solidFill>
              <a:latin typeface="Calibri"/>
              <a:ea typeface="Calibri"/>
              <a:cs typeface="Calibri"/>
              <a:sym typeface="Calibri"/>
            </a:endParaRPr>
          </a:p>
        </p:txBody>
      </p:sp>
      <p:sp>
        <p:nvSpPr>
          <p:cNvPr id="520" name="Google Shape;520;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521" name="Google Shape;521;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522" name="Google Shape;522;p32"/>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1 : Introduction</a:t>
            </a:r>
            <a:endParaRPr b="0" i="0" sz="1200" u="none" cap="none" strike="noStrike">
              <a:solidFill>
                <a:srgbClr val="888888"/>
              </a:solidFill>
              <a:latin typeface="Calibri"/>
              <a:ea typeface="Calibri"/>
              <a:cs typeface="Calibri"/>
              <a:sym typeface="Calibri"/>
            </a:endParaRPr>
          </a:p>
        </p:txBody>
      </p:sp>
      <p:sp>
        <p:nvSpPr>
          <p:cNvPr id="523" name="Google Shape;523;p32"/>
          <p:cNvSpPr txBox="1"/>
          <p:nvPr/>
        </p:nvSpPr>
        <p:spPr>
          <a:xfrm>
            <a:off x="899592" y="2532394"/>
            <a:ext cx="2982582" cy="307777"/>
          </a:xfrm>
          <a:prstGeom prst="rect">
            <a:avLst/>
          </a:prstGeom>
          <a:solidFill>
            <a:schemeClr val="accent1"/>
          </a:solidFill>
          <a:ln>
            <a:noFill/>
          </a:ln>
          <a:effectLst>
            <a:outerShdw blurRad="40000" rotWithShape="0" dir="5400000" dist="20000">
              <a:srgbClr val="000000">
                <a:alpha val="37254"/>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chemeClr val="lt1"/>
                </a:solidFill>
                <a:latin typeface="Calibri"/>
                <a:ea typeface="Calibri"/>
                <a:cs typeface="Calibri"/>
                <a:sym typeface="Calibri"/>
              </a:rPr>
              <a:t>STUDENT</a:t>
            </a:r>
            <a:endParaRPr b="1" i="0" sz="1400" u="none" cap="none" strike="noStrike">
              <a:solidFill>
                <a:schemeClr val="lt1"/>
              </a:solidFill>
              <a:latin typeface="Calibri"/>
              <a:ea typeface="Calibri"/>
              <a:cs typeface="Calibri"/>
              <a:sym typeface="Calibri"/>
            </a:endParaRPr>
          </a:p>
        </p:txBody>
      </p:sp>
      <p:graphicFrame>
        <p:nvGraphicFramePr>
          <p:cNvPr id="524" name="Google Shape;524;p32"/>
          <p:cNvGraphicFramePr/>
          <p:nvPr/>
        </p:nvGraphicFramePr>
        <p:xfrm>
          <a:off x="887716" y="2818146"/>
          <a:ext cx="3000000" cy="3000000"/>
        </p:xfrm>
        <a:graphic>
          <a:graphicData uri="http://schemas.openxmlformats.org/drawingml/2006/table">
            <a:tbl>
              <a:tblPr bandRow="1" firstRow="1">
                <a:noFill/>
                <a:tableStyleId>{7DA6CE6D-E62C-4898-81FA-905E92679291}</a:tableStyleId>
              </a:tblPr>
              <a:tblGrid>
                <a:gridCol w="1051050"/>
                <a:gridCol w="306275"/>
                <a:gridCol w="1214450"/>
                <a:gridCol w="428625"/>
              </a:tblGrid>
              <a:tr h="295875">
                <a:tc>
                  <a:txBody>
                    <a:bodyPr/>
                    <a:lstStyle/>
                    <a:p>
                      <a:pPr indent="0" lvl="0" marL="0" marR="0" rtl="0" algn="ctr">
                        <a:lnSpc>
                          <a:spcPct val="100000"/>
                        </a:lnSpc>
                        <a:spcBef>
                          <a:spcPts val="0"/>
                        </a:spcBef>
                        <a:spcAft>
                          <a:spcPts val="0"/>
                        </a:spcAft>
                        <a:buClr>
                          <a:srgbClr val="000000"/>
                        </a:buClr>
                        <a:buSzPts val="1400"/>
                        <a:buFont typeface="Arial"/>
                        <a:buNone/>
                      </a:pPr>
                      <a:r>
                        <a:rPr lang="fr-BE" sz="1400" u="sng" cap="none" strike="noStrike"/>
                        <a:t>student_id</a:t>
                      </a:r>
                      <a:endParaRPr sz="1400" u="sng" cap="none" strike="noStrike"/>
                    </a:p>
                  </a:txBody>
                  <a:tcPr marT="45725" marB="45725" marR="91450" marL="91450">
                    <a:solidFill>
                      <a:schemeClr val="accen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a:t>
                      </a:r>
                      <a:endParaRPr sz="1400" u="none" cap="none" strike="noStrike"/>
                    </a:p>
                  </a:txBody>
                  <a:tcPr marT="45725" marB="45725" marR="91450" marL="91450">
                    <a:solidFill>
                      <a:schemeClr val="accen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fr-BE" sz="1400" u="none" cap="none" strike="noStrike"/>
                        <a:t>section_id</a:t>
                      </a:r>
                      <a:endParaRPr sz="1400" u="none" cap="none" strike="noStrike"/>
                    </a:p>
                  </a:txBody>
                  <a:tcPr marT="45725" marB="45725" marR="91450" marL="91450">
                    <a:solidFill>
                      <a:schemeClr val="accen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a:t>
                      </a:r>
                      <a:endParaRPr sz="1400" u="none" cap="none" strike="noStrike"/>
                    </a:p>
                  </a:txBody>
                  <a:tcPr marT="45725" marB="45725" marR="91450" marL="91450">
                    <a:solidFill>
                      <a:schemeClr val="accent1"/>
                    </a:solidFill>
                  </a:tcPr>
                </a:tc>
              </a:tr>
              <a:tr h="295875">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fr-BE" sz="1400" u="none" cap="none" strike="noStrike"/>
                        <a:t>1320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a:t>
                      </a:r>
                      <a:endParaRPr sz="1400" u="none" cap="none" strike="noStrike"/>
                    </a:p>
                  </a:txBody>
                  <a:tcPr marT="45725" marB="45725" marR="91450" marL="91450"/>
                </a:tc>
              </a:tr>
              <a:tr h="295875">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1010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a:t>
                      </a:r>
                      <a:endParaRPr sz="1400" u="none" cap="none" strike="noStrike"/>
                    </a:p>
                  </a:txBody>
                  <a:tcPr marT="45725" marB="45725" marR="91450" marL="91450"/>
                </a:tc>
              </a:tr>
              <a:tr h="295875">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1020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a:t>
                      </a:r>
                      <a:endParaRPr sz="1400" u="none" cap="none" strike="noStrike"/>
                    </a:p>
                  </a:txBody>
                  <a:tcPr marT="45725" marB="45725" marR="91450" marL="91450"/>
                </a:tc>
              </a:tr>
              <a:tr h="295875">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a:t>
                      </a:r>
                      <a:endParaRPr sz="1400" u="none" cap="none" strike="noStrike"/>
                    </a:p>
                  </a:txBody>
                  <a:tcPr marT="45725" marB="45725" marR="91450" marL="91450"/>
                </a:tc>
              </a:tr>
              <a:tr h="295875">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13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1020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a:t>
                      </a:r>
                      <a:endParaRPr sz="1400" u="none" cap="none" strike="noStrike"/>
                    </a:p>
                  </a:txBody>
                  <a:tcPr marT="45725" marB="45725" marR="91450" marL="91450"/>
                </a:tc>
              </a:tr>
            </a:tbl>
          </a:graphicData>
        </a:graphic>
      </p:graphicFrame>
      <p:sp>
        <p:nvSpPr>
          <p:cNvPr id="525" name="Google Shape;525;p32"/>
          <p:cNvSpPr txBox="1"/>
          <p:nvPr/>
        </p:nvSpPr>
        <p:spPr>
          <a:xfrm>
            <a:off x="5328748" y="2378497"/>
            <a:ext cx="2774206" cy="307777"/>
          </a:xfrm>
          <a:prstGeom prst="rect">
            <a:avLst/>
          </a:prstGeom>
          <a:solidFill>
            <a:schemeClr val="accent1"/>
          </a:solidFill>
          <a:ln>
            <a:noFill/>
          </a:ln>
          <a:effectLst>
            <a:outerShdw blurRad="40000" rotWithShape="0" dir="5400000" dist="20000">
              <a:srgbClr val="000000">
                <a:alpha val="37254"/>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chemeClr val="lt1"/>
                </a:solidFill>
                <a:latin typeface="Calibri"/>
                <a:ea typeface="Calibri"/>
                <a:cs typeface="Calibri"/>
                <a:sym typeface="Calibri"/>
              </a:rPr>
              <a:t>SECTION</a:t>
            </a:r>
            <a:endParaRPr b="1" i="0" sz="1400" u="none" cap="none" strike="noStrike">
              <a:solidFill>
                <a:schemeClr val="lt1"/>
              </a:solidFill>
              <a:latin typeface="Calibri"/>
              <a:ea typeface="Calibri"/>
              <a:cs typeface="Calibri"/>
              <a:sym typeface="Calibri"/>
            </a:endParaRPr>
          </a:p>
        </p:txBody>
      </p:sp>
      <p:graphicFrame>
        <p:nvGraphicFramePr>
          <p:cNvPr id="526" name="Google Shape;526;p32"/>
          <p:cNvGraphicFramePr/>
          <p:nvPr/>
        </p:nvGraphicFramePr>
        <p:xfrm>
          <a:off x="5316872" y="2664249"/>
          <a:ext cx="3000000" cy="3000000"/>
        </p:xfrm>
        <a:graphic>
          <a:graphicData uri="http://schemas.openxmlformats.org/drawingml/2006/table">
            <a:tbl>
              <a:tblPr bandRow="1" firstRow="1">
                <a:noFill/>
                <a:tableStyleId>{7DA6CE6D-E62C-4898-81FA-905E92679291}</a:tableStyleId>
              </a:tblPr>
              <a:tblGrid>
                <a:gridCol w="1000125"/>
                <a:gridCol w="1785950"/>
              </a:tblGrid>
              <a:tr h="295875">
                <a:tc>
                  <a:txBody>
                    <a:bodyPr/>
                    <a:lstStyle/>
                    <a:p>
                      <a:pPr indent="0" lvl="0" marL="0" marR="0" rtl="0" algn="ctr">
                        <a:lnSpc>
                          <a:spcPct val="100000"/>
                        </a:lnSpc>
                        <a:spcBef>
                          <a:spcPts val="0"/>
                        </a:spcBef>
                        <a:spcAft>
                          <a:spcPts val="0"/>
                        </a:spcAft>
                        <a:buClr>
                          <a:srgbClr val="000000"/>
                        </a:buClr>
                        <a:buSzPts val="1400"/>
                        <a:buFont typeface="Arial"/>
                        <a:buNone/>
                      </a:pPr>
                      <a:r>
                        <a:rPr lang="fr-BE" sz="1400" u="sng" cap="none" strike="noStrike"/>
                        <a:t>section_id</a:t>
                      </a:r>
                      <a:endParaRPr sz="1400" u="sng" cap="none" strike="noStrike"/>
                    </a:p>
                  </a:txBody>
                  <a:tcPr marT="45725" marB="45725" marR="91450" marL="91450">
                    <a:solidFill>
                      <a:schemeClr val="accen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fr-BE" sz="1400" u="none" cap="none" strike="noStrike"/>
                        <a:t>section_nom</a:t>
                      </a:r>
                      <a:endParaRPr sz="1400" u="none" cap="none" strike="noStrike"/>
                    </a:p>
                  </a:txBody>
                  <a:tcPr marT="45725" marB="45725" marR="91450" marL="91450">
                    <a:solidFill>
                      <a:schemeClr val="accent1"/>
                    </a:solidFill>
                  </a:tcPr>
                </a:tc>
              </a:tr>
              <a:tr h="295875">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1010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fr-BE" sz="1400" u="none" cap="none" strike="noStrike"/>
                        <a:t>BAC1 GESTION</a:t>
                      </a:r>
                      <a:endParaRPr sz="1400" u="none" cap="none" strike="noStrike"/>
                    </a:p>
                  </a:txBody>
                  <a:tcPr marT="45725" marB="45725" marR="91450" marL="91450"/>
                </a:tc>
              </a:tr>
              <a:tr h="295875">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1020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MASTER1 GESTION</a:t>
                      </a:r>
                      <a:endParaRPr sz="1400" u="none" cap="none" strike="noStrike"/>
                    </a:p>
                  </a:txBody>
                  <a:tcPr marT="45725" marB="45725" marR="91450" marL="91450"/>
                </a:tc>
              </a:tr>
              <a:tr h="295875">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1110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BAC1 ECONOMIE</a:t>
                      </a:r>
                      <a:endParaRPr sz="1400" u="none" cap="none" strike="noStrike"/>
                    </a:p>
                  </a:txBody>
                  <a:tcPr marT="45725" marB="45725" marR="91450" marL="91450"/>
                </a:tc>
              </a:tr>
              <a:tr h="295875">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1120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MASTER1 ECONOMIE</a:t>
                      </a:r>
                      <a:endParaRPr sz="1400" u="none" cap="none" strike="noStrike"/>
                    </a:p>
                  </a:txBody>
                  <a:tcPr marT="45725" marB="45725" marR="91450" marL="91450"/>
                </a:tc>
              </a:tr>
              <a:tr h="295875">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1310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BAC SOCIOLOGIE</a:t>
                      </a:r>
                      <a:endParaRPr sz="1400" u="none" cap="none" strike="noStrike"/>
                    </a:p>
                  </a:txBody>
                  <a:tcPr marT="45725" marB="45725" marR="91450" marL="91450"/>
                </a:tc>
              </a:tr>
              <a:tr h="295875">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1320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MASTER SOCIOLOGIE</a:t>
                      </a:r>
                      <a:endParaRPr sz="1400" u="none" cap="none" strike="noStrike"/>
                    </a:p>
                  </a:txBody>
                  <a:tcPr marT="45725" marB="45725" marR="91450" marL="91450"/>
                </a:tc>
              </a:tr>
            </a:tbl>
          </a:graphicData>
        </a:graphic>
      </p:graphicFrame>
      <p:sp>
        <p:nvSpPr>
          <p:cNvPr id="527" name="Google Shape;527;p32"/>
          <p:cNvSpPr/>
          <p:nvPr/>
        </p:nvSpPr>
        <p:spPr>
          <a:xfrm>
            <a:off x="2275154" y="3175336"/>
            <a:ext cx="928694" cy="214314"/>
          </a:xfrm>
          <a:prstGeom prst="roundRect">
            <a:avLst>
              <a:gd fmla="val 16667"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8" name="Google Shape;528;p32"/>
          <p:cNvSpPr/>
          <p:nvPr/>
        </p:nvSpPr>
        <p:spPr>
          <a:xfrm>
            <a:off x="2275154" y="3461088"/>
            <a:ext cx="928694" cy="214314"/>
          </a:xfrm>
          <a:prstGeom prst="roundRect">
            <a:avLst>
              <a:gd fmla="val 16667"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9" name="Google Shape;529;p32"/>
          <p:cNvSpPr/>
          <p:nvPr/>
        </p:nvSpPr>
        <p:spPr>
          <a:xfrm>
            <a:off x="2275154" y="4389782"/>
            <a:ext cx="928694" cy="214314"/>
          </a:xfrm>
          <a:prstGeom prst="roundRect">
            <a:avLst>
              <a:gd fmla="val 16667"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0" name="Google Shape;530;p32"/>
          <p:cNvSpPr/>
          <p:nvPr/>
        </p:nvSpPr>
        <p:spPr>
          <a:xfrm>
            <a:off x="2275154" y="3771892"/>
            <a:ext cx="928694" cy="214314"/>
          </a:xfrm>
          <a:prstGeom prst="roundRect">
            <a:avLst>
              <a:gd fmla="val 16667"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531" name="Google Shape;531;p32"/>
          <p:cNvCxnSpPr/>
          <p:nvPr/>
        </p:nvCxnSpPr>
        <p:spPr>
          <a:xfrm>
            <a:off x="3316608" y="3307191"/>
            <a:ext cx="1928826" cy="1285884"/>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254"/>
              </a:srgbClr>
            </a:outerShdw>
          </a:effectLst>
        </p:spPr>
      </p:cxnSp>
      <p:cxnSp>
        <p:nvCxnSpPr>
          <p:cNvPr id="532" name="Google Shape;532;p32"/>
          <p:cNvCxnSpPr/>
          <p:nvPr/>
        </p:nvCxnSpPr>
        <p:spPr>
          <a:xfrm flipH="1" rot="10800000">
            <a:off x="3316608" y="3092877"/>
            <a:ext cx="1928826" cy="475368"/>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254"/>
              </a:srgbClr>
            </a:outerShdw>
          </a:effectLst>
        </p:spPr>
      </p:cxnSp>
      <p:cxnSp>
        <p:nvCxnSpPr>
          <p:cNvPr id="533" name="Google Shape;533;p32"/>
          <p:cNvCxnSpPr/>
          <p:nvPr/>
        </p:nvCxnSpPr>
        <p:spPr>
          <a:xfrm flipH="1" rot="10800000">
            <a:off x="3316608" y="3450067"/>
            <a:ext cx="1928826" cy="428982"/>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254"/>
              </a:srgbClr>
            </a:outerShdw>
          </a:effectLst>
        </p:spPr>
      </p:cxnSp>
      <p:cxnSp>
        <p:nvCxnSpPr>
          <p:cNvPr id="534" name="Google Shape;534;p32"/>
          <p:cNvCxnSpPr/>
          <p:nvPr/>
        </p:nvCxnSpPr>
        <p:spPr>
          <a:xfrm flipH="1" rot="10800000">
            <a:off x="3316608" y="3450067"/>
            <a:ext cx="1928826" cy="107157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254"/>
              </a:srgbClr>
            </a:outerShdw>
          </a:effectLst>
        </p:spPr>
      </p:cxnSp>
      <p:sp>
        <p:nvSpPr>
          <p:cNvPr id="535" name="Google Shape;535;p32"/>
          <p:cNvSpPr txBox="1"/>
          <p:nvPr/>
        </p:nvSpPr>
        <p:spPr>
          <a:xfrm>
            <a:off x="816278" y="4663008"/>
            <a:ext cx="3071834"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fr-BE" sz="1400" u="none" cap="none" strike="noStrike">
                <a:solidFill>
                  <a:schemeClr val="dk1"/>
                </a:solidFill>
                <a:latin typeface="Calibri"/>
                <a:ea typeface="Calibri"/>
                <a:cs typeface="Calibri"/>
                <a:sym typeface="Calibri"/>
              </a:rPr>
              <a:t>Table </a:t>
            </a:r>
            <a:r>
              <a:rPr b="1" i="0" lang="fr-BE" sz="1400" u="none" cap="none" strike="noStrike">
                <a:solidFill>
                  <a:schemeClr val="dk1"/>
                </a:solidFill>
                <a:latin typeface="Calibri"/>
                <a:ea typeface="Calibri"/>
                <a:cs typeface="Calibri"/>
                <a:sym typeface="Calibri"/>
              </a:rPr>
              <a:t>Enfant</a:t>
            </a:r>
            <a:r>
              <a:rPr b="0" i="0" lang="fr-BE" sz="1400" u="none" cap="none" strike="noStrike">
                <a:solidFill>
                  <a:schemeClr val="dk1"/>
                </a:solidFill>
                <a:latin typeface="Calibri"/>
                <a:ea typeface="Calibri"/>
                <a:cs typeface="Calibri"/>
                <a:sym typeface="Calibri"/>
              </a:rPr>
              <a:t> ou Esclave</a:t>
            </a:r>
            <a:endParaRPr b="0" i="0" sz="1400" u="none" cap="none" strike="noStrike">
              <a:solidFill>
                <a:schemeClr val="dk1"/>
              </a:solidFill>
              <a:latin typeface="Calibri"/>
              <a:ea typeface="Calibri"/>
              <a:cs typeface="Calibri"/>
              <a:sym typeface="Calibri"/>
            </a:endParaRPr>
          </a:p>
        </p:txBody>
      </p:sp>
      <p:sp>
        <p:nvSpPr>
          <p:cNvPr id="536" name="Google Shape;536;p32"/>
          <p:cNvSpPr txBox="1"/>
          <p:nvPr/>
        </p:nvSpPr>
        <p:spPr>
          <a:xfrm>
            <a:off x="5316872" y="4807389"/>
            <a:ext cx="2786082"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fr-BE" sz="1400" u="none" cap="none" strike="noStrike">
                <a:solidFill>
                  <a:schemeClr val="dk1"/>
                </a:solidFill>
                <a:latin typeface="Calibri"/>
                <a:ea typeface="Calibri"/>
                <a:cs typeface="Calibri"/>
                <a:sym typeface="Calibri"/>
              </a:rPr>
              <a:t>Table </a:t>
            </a:r>
            <a:r>
              <a:rPr b="1" i="0" lang="fr-BE" sz="1400" u="none" cap="none" strike="noStrike">
                <a:solidFill>
                  <a:schemeClr val="dk1"/>
                </a:solidFill>
                <a:latin typeface="Calibri"/>
                <a:ea typeface="Calibri"/>
                <a:cs typeface="Calibri"/>
                <a:sym typeface="Calibri"/>
              </a:rPr>
              <a:t>Parent </a:t>
            </a:r>
            <a:r>
              <a:rPr b="0" i="0" lang="fr-BE" sz="1400" u="none" cap="none" strike="noStrike">
                <a:solidFill>
                  <a:schemeClr val="dk1"/>
                </a:solidFill>
                <a:latin typeface="Calibri"/>
                <a:ea typeface="Calibri"/>
                <a:cs typeface="Calibri"/>
                <a:sym typeface="Calibri"/>
              </a:rPr>
              <a:t>ou Maître</a:t>
            </a:r>
            <a:endParaRPr b="0" i="0" sz="1400" u="none" cap="none" strike="noStrike">
              <a:solidFill>
                <a:schemeClr val="dk1"/>
              </a:solidFill>
              <a:latin typeface="Calibri"/>
              <a:ea typeface="Calibri"/>
              <a:cs typeface="Calibri"/>
              <a:sym typeface="Calibri"/>
            </a:endParaRPr>
          </a:p>
        </p:txBody>
      </p:sp>
      <p:sp>
        <p:nvSpPr>
          <p:cNvPr id="537" name="Google Shape;537;p32"/>
          <p:cNvSpPr txBox="1"/>
          <p:nvPr/>
        </p:nvSpPr>
        <p:spPr>
          <a:xfrm>
            <a:off x="5148064" y="5157192"/>
            <a:ext cx="2592288"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fr-BE" sz="1200" u="none" cap="none" strike="noStrike">
                <a:solidFill>
                  <a:srgbClr val="C00000"/>
                </a:solidFill>
                <a:latin typeface="Calibri"/>
                <a:ea typeface="Calibri"/>
                <a:cs typeface="Calibri"/>
                <a:sym typeface="Calibri"/>
              </a:rPr>
              <a:t>Colonne appartenant à la </a:t>
            </a:r>
            <a:r>
              <a:rPr b="1" i="0" lang="fr-BE" sz="1200" u="none" cap="none" strike="noStrike">
                <a:solidFill>
                  <a:srgbClr val="C00000"/>
                </a:solidFill>
                <a:latin typeface="Calibri"/>
                <a:ea typeface="Calibri"/>
                <a:cs typeface="Calibri"/>
                <a:sym typeface="Calibri"/>
              </a:rPr>
              <a:t>clé primaire</a:t>
            </a:r>
            <a:endParaRPr b="1" i="0" sz="1200" u="none" cap="none" strike="noStrike">
              <a:solidFill>
                <a:srgbClr val="C00000"/>
              </a:solidFill>
              <a:latin typeface="Calibri"/>
              <a:ea typeface="Calibri"/>
              <a:cs typeface="Calibri"/>
              <a:sym typeface="Calibri"/>
            </a:endParaRPr>
          </a:p>
        </p:txBody>
      </p:sp>
      <p:cxnSp>
        <p:nvCxnSpPr>
          <p:cNvPr id="538" name="Google Shape;538;p32"/>
          <p:cNvCxnSpPr/>
          <p:nvPr/>
        </p:nvCxnSpPr>
        <p:spPr>
          <a:xfrm rot="10800000">
            <a:off x="5459748" y="4807389"/>
            <a:ext cx="0" cy="307777"/>
          </a:xfrm>
          <a:prstGeom prst="straightConnector1">
            <a:avLst/>
          </a:prstGeom>
          <a:noFill/>
          <a:ln cap="flat" cmpd="sng" w="38100">
            <a:solidFill>
              <a:srgbClr val="C00000"/>
            </a:solidFill>
            <a:prstDash val="solid"/>
            <a:round/>
            <a:headEnd len="sm" w="sm" type="none"/>
            <a:tailEnd len="med" w="med" type="stealth"/>
          </a:ln>
          <a:effectLst>
            <a:outerShdw blurRad="40000" rotWithShape="0" dir="5400000" dist="23000">
              <a:srgbClr val="000000">
                <a:alpha val="34509"/>
              </a:srgbClr>
            </a:outerShdw>
          </a:effectLst>
        </p:spPr>
      </p:cxnSp>
      <p:sp>
        <p:nvSpPr>
          <p:cNvPr id="539" name="Google Shape;539;p32"/>
          <p:cNvSpPr/>
          <p:nvPr/>
        </p:nvSpPr>
        <p:spPr>
          <a:xfrm>
            <a:off x="5316872" y="2664249"/>
            <a:ext cx="1000132" cy="2143140"/>
          </a:xfrm>
          <a:prstGeom prst="roundRect">
            <a:avLst>
              <a:gd fmla="val 7900" name="adj"/>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C00000"/>
              </a:solidFill>
              <a:latin typeface="Calibri"/>
              <a:ea typeface="Calibri"/>
              <a:cs typeface="Calibri"/>
              <a:sym typeface="Calibri"/>
            </a:endParaRPr>
          </a:p>
        </p:txBody>
      </p:sp>
      <p:sp>
        <p:nvSpPr>
          <p:cNvPr id="540" name="Google Shape;540;p32"/>
          <p:cNvSpPr txBox="1"/>
          <p:nvPr/>
        </p:nvSpPr>
        <p:spPr>
          <a:xfrm>
            <a:off x="1259632" y="2132856"/>
            <a:ext cx="2635254" cy="27415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fr-BE" sz="1200" u="none" cap="none" strike="noStrike">
                <a:solidFill>
                  <a:srgbClr val="C00000"/>
                </a:solidFill>
                <a:latin typeface="Calibri"/>
                <a:ea typeface="Calibri"/>
                <a:cs typeface="Calibri"/>
                <a:sym typeface="Calibri"/>
              </a:rPr>
              <a:t>Colonne appartenant à la </a:t>
            </a:r>
            <a:r>
              <a:rPr b="1" i="0" lang="fr-BE" sz="1200" u="none" cap="none" strike="noStrike">
                <a:solidFill>
                  <a:srgbClr val="C00000"/>
                </a:solidFill>
                <a:latin typeface="Calibri"/>
                <a:ea typeface="Calibri"/>
                <a:cs typeface="Calibri"/>
                <a:sym typeface="Calibri"/>
              </a:rPr>
              <a:t>clé étrangère</a:t>
            </a:r>
            <a:endParaRPr b="1" i="0" sz="1200" u="none" cap="none" strike="noStrike">
              <a:solidFill>
                <a:srgbClr val="C00000"/>
              </a:solidFill>
              <a:latin typeface="Calibri"/>
              <a:ea typeface="Calibri"/>
              <a:cs typeface="Calibri"/>
              <a:sym typeface="Calibri"/>
            </a:endParaRPr>
          </a:p>
        </p:txBody>
      </p:sp>
      <p:cxnSp>
        <p:nvCxnSpPr>
          <p:cNvPr id="541" name="Google Shape;541;p32"/>
          <p:cNvCxnSpPr/>
          <p:nvPr/>
        </p:nvCxnSpPr>
        <p:spPr>
          <a:xfrm>
            <a:off x="3156350" y="2378497"/>
            <a:ext cx="0" cy="461674"/>
          </a:xfrm>
          <a:prstGeom prst="straightConnector1">
            <a:avLst/>
          </a:prstGeom>
          <a:noFill/>
          <a:ln cap="flat" cmpd="sng" w="38100">
            <a:solidFill>
              <a:srgbClr val="C00000"/>
            </a:solidFill>
            <a:prstDash val="solid"/>
            <a:round/>
            <a:headEnd len="sm" w="sm" type="none"/>
            <a:tailEnd len="med" w="med" type="stealth"/>
          </a:ln>
          <a:effectLst>
            <a:outerShdw blurRad="40000" rotWithShape="0" dir="5400000" dist="23000">
              <a:srgbClr val="000000">
                <a:alpha val="34509"/>
              </a:srgbClr>
            </a:outerShdw>
          </a:effectLst>
        </p:spPr>
      </p:cxnSp>
      <p:sp>
        <p:nvSpPr>
          <p:cNvPr id="542" name="Google Shape;542;p32"/>
          <p:cNvSpPr/>
          <p:nvPr/>
        </p:nvSpPr>
        <p:spPr>
          <a:xfrm>
            <a:off x="2245038" y="2840171"/>
            <a:ext cx="1246842" cy="1822838"/>
          </a:xfrm>
          <a:prstGeom prst="roundRect">
            <a:avLst>
              <a:gd fmla="val 7900" name="adj"/>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C00000"/>
              </a:solidFill>
              <a:latin typeface="Calibri"/>
              <a:ea typeface="Calibri"/>
              <a:cs typeface="Calibri"/>
              <a:sym typeface="Calibri"/>
            </a:endParaRPr>
          </a:p>
        </p:txBody>
      </p:sp>
      <p:cxnSp>
        <p:nvCxnSpPr>
          <p:cNvPr id="543" name="Google Shape;543;p32"/>
          <p:cNvCxnSpPr/>
          <p:nvPr/>
        </p:nvCxnSpPr>
        <p:spPr>
          <a:xfrm rot="10800000">
            <a:off x="2411760" y="1772816"/>
            <a:ext cx="4298154" cy="0"/>
          </a:xfrm>
          <a:prstGeom prst="straightConnector1">
            <a:avLst/>
          </a:prstGeom>
          <a:noFill/>
          <a:ln cap="flat" cmpd="sng" w="76200">
            <a:solidFill>
              <a:srgbClr val="00B050"/>
            </a:solidFill>
            <a:prstDash val="solid"/>
            <a:round/>
            <a:headEnd len="sm" w="sm" type="none"/>
            <a:tailEnd len="med" w="med" type="stealth"/>
          </a:ln>
          <a:effectLst>
            <a:outerShdw blurRad="40000" rotWithShape="0" dir="5400000" dist="23000">
              <a:srgbClr val="000000">
                <a:alpha val="34509"/>
              </a:srgbClr>
            </a:outerShdw>
          </a:effectLst>
        </p:spPr>
      </p:cxnSp>
      <p:sp>
        <p:nvSpPr>
          <p:cNvPr id="544" name="Google Shape;544;p32"/>
          <p:cNvSpPr txBox="1"/>
          <p:nvPr/>
        </p:nvSpPr>
        <p:spPr>
          <a:xfrm>
            <a:off x="3995936" y="1340768"/>
            <a:ext cx="1320936" cy="4770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fr-BE" sz="2500" u="none" cap="none" strike="noStrike">
                <a:solidFill>
                  <a:srgbClr val="00B050"/>
                </a:solidFill>
                <a:latin typeface="Calibri"/>
                <a:ea typeface="Calibri"/>
                <a:cs typeface="Calibri"/>
                <a:sym typeface="Calibri"/>
              </a:rPr>
              <a:t>CREATE</a:t>
            </a:r>
            <a:endParaRPr b="1" i="0" sz="2500" u="none" cap="none" strike="noStrike">
              <a:solidFill>
                <a:srgbClr val="00B050"/>
              </a:solidFill>
              <a:latin typeface="Calibri"/>
              <a:ea typeface="Calibri"/>
              <a:cs typeface="Calibri"/>
              <a:sym typeface="Calibri"/>
            </a:endParaRPr>
          </a:p>
        </p:txBody>
      </p:sp>
      <p:sp>
        <p:nvSpPr>
          <p:cNvPr id="545" name="Google Shape;545;p32"/>
          <p:cNvSpPr txBox="1"/>
          <p:nvPr/>
        </p:nvSpPr>
        <p:spPr>
          <a:xfrm>
            <a:off x="4042231" y="1772816"/>
            <a:ext cx="1127296" cy="4770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fr-BE" sz="2500" u="none" cap="none" strike="noStrike">
                <a:solidFill>
                  <a:srgbClr val="00B050"/>
                </a:solidFill>
                <a:latin typeface="Calibri"/>
                <a:ea typeface="Calibri"/>
                <a:cs typeface="Calibri"/>
                <a:sym typeface="Calibri"/>
              </a:rPr>
              <a:t>INSERT</a:t>
            </a:r>
            <a:endParaRPr b="1" i="0" sz="2500" u="none" cap="none" strike="noStrike">
              <a:solidFill>
                <a:srgbClr val="00B050"/>
              </a:solidFill>
              <a:latin typeface="Calibri"/>
              <a:ea typeface="Calibri"/>
              <a:cs typeface="Calibri"/>
              <a:sym typeface="Calibri"/>
            </a:endParaRPr>
          </a:p>
        </p:txBody>
      </p:sp>
      <p:cxnSp>
        <p:nvCxnSpPr>
          <p:cNvPr id="546" name="Google Shape;546;p32"/>
          <p:cNvCxnSpPr/>
          <p:nvPr/>
        </p:nvCxnSpPr>
        <p:spPr>
          <a:xfrm>
            <a:off x="2412000" y="5805264"/>
            <a:ext cx="4298400" cy="0"/>
          </a:xfrm>
          <a:prstGeom prst="straightConnector1">
            <a:avLst/>
          </a:prstGeom>
          <a:noFill/>
          <a:ln cap="flat" cmpd="sng" w="76200">
            <a:solidFill>
              <a:srgbClr val="00B050"/>
            </a:solidFill>
            <a:prstDash val="solid"/>
            <a:round/>
            <a:headEnd len="sm" w="sm" type="none"/>
            <a:tailEnd len="med" w="med" type="stealth"/>
          </a:ln>
          <a:effectLst>
            <a:outerShdw blurRad="40000" rotWithShape="0" dir="5400000" dist="23000">
              <a:srgbClr val="000000">
                <a:alpha val="34509"/>
              </a:srgbClr>
            </a:outerShdw>
          </a:effectLst>
        </p:spPr>
      </p:cxnSp>
      <p:sp>
        <p:nvSpPr>
          <p:cNvPr id="547" name="Google Shape;547;p32"/>
          <p:cNvSpPr txBox="1"/>
          <p:nvPr/>
        </p:nvSpPr>
        <p:spPr>
          <a:xfrm>
            <a:off x="4067944" y="5373216"/>
            <a:ext cx="950966" cy="4770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fr-BE" sz="2500" u="none" cap="none" strike="noStrike">
                <a:solidFill>
                  <a:srgbClr val="00B050"/>
                </a:solidFill>
                <a:latin typeface="Calibri"/>
                <a:ea typeface="Calibri"/>
                <a:cs typeface="Calibri"/>
                <a:sym typeface="Calibri"/>
              </a:rPr>
              <a:t>DROP</a:t>
            </a:r>
            <a:endParaRPr b="1" i="0" sz="2500" u="none" cap="none" strike="noStrike">
              <a:solidFill>
                <a:srgbClr val="00B050"/>
              </a:solidFill>
              <a:latin typeface="Calibri"/>
              <a:ea typeface="Calibri"/>
              <a:cs typeface="Calibri"/>
              <a:sym typeface="Calibri"/>
            </a:endParaRPr>
          </a:p>
        </p:txBody>
      </p:sp>
      <p:sp>
        <p:nvSpPr>
          <p:cNvPr id="548" name="Google Shape;548;p32"/>
          <p:cNvSpPr txBox="1"/>
          <p:nvPr/>
        </p:nvSpPr>
        <p:spPr>
          <a:xfrm>
            <a:off x="3995936" y="5805264"/>
            <a:ext cx="1152880" cy="4770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fr-BE" sz="2500" u="none" cap="none" strike="noStrike">
                <a:solidFill>
                  <a:srgbClr val="00B050"/>
                </a:solidFill>
                <a:latin typeface="Calibri"/>
                <a:ea typeface="Calibri"/>
                <a:cs typeface="Calibri"/>
                <a:sym typeface="Calibri"/>
              </a:rPr>
              <a:t>DELETE</a:t>
            </a:r>
            <a:endParaRPr b="1" i="0" sz="2500" u="none" cap="none" strike="noStrike">
              <a:solidFill>
                <a:srgbClr val="00B05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Contraintes : </a:t>
            </a:r>
            <a:r>
              <a:rPr b="1" i="0" lang="fr-BE" sz="4000" u="none" cap="none" strike="noStrike">
                <a:solidFill>
                  <a:schemeClr val="dk1"/>
                </a:solidFill>
                <a:latin typeface="Calibri"/>
                <a:ea typeface="Calibri"/>
                <a:cs typeface="Calibri"/>
                <a:sym typeface="Calibri"/>
              </a:rPr>
              <a:t>CHECK</a:t>
            </a:r>
            <a:endParaRPr b="1" i="0" sz="4000" u="none" cap="none" strike="noStrike">
              <a:solidFill>
                <a:schemeClr val="dk1"/>
              </a:solidFill>
              <a:latin typeface="Calibri"/>
              <a:ea typeface="Calibri"/>
              <a:cs typeface="Calibri"/>
              <a:sym typeface="Calibri"/>
            </a:endParaRPr>
          </a:p>
        </p:txBody>
      </p:sp>
      <p:sp>
        <p:nvSpPr>
          <p:cNvPr id="554" name="Google Shape;554;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555" name="Google Shape;555;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556" name="Google Shape;556;p33"/>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1 : Introduction</a:t>
            </a:r>
            <a:endParaRPr b="0" i="0" sz="1200" u="none" cap="none" strike="noStrike">
              <a:solidFill>
                <a:srgbClr val="888888"/>
              </a:solidFill>
              <a:latin typeface="Calibri"/>
              <a:ea typeface="Calibri"/>
              <a:cs typeface="Calibri"/>
              <a:sym typeface="Calibri"/>
            </a:endParaRPr>
          </a:p>
        </p:txBody>
      </p:sp>
      <p:sp>
        <p:nvSpPr>
          <p:cNvPr id="557" name="Google Shape;557;p33"/>
          <p:cNvSpPr txBox="1"/>
          <p:nvPr/>
        </p:nvSpPr>
        <p:spPr>
          <a:xfrm>
            <a:off x="539552" y="1556792"/>
            <a:ext cx="8064896" cy="646331"/>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La contrainte CHECK </a:t>
            </a:r>
            <a:r>
              <a:rPr b="0" i="0" lang="fr-BE" sz="1800" u="none" cap="none" strike="noStrike">
                <a:solidFill>
                  <a:schemeClr val="dk1"/>
                </a:solidFill>
                <a:latin typeface="Calibri"/>
                <a:ea typeface="Calibri"/>
                <a:cs typeface="Calibri"/>
                <a:sym typeface="Calibri"/>
              </a:rPr>
              <a:t>d’une table permet de poser une condition spécifique sur les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colonnes de la table, afin d’y empêcher l’insertion de n’importe quelle valeur</a:t>
            </a:r>
            <a:endParaRPr b="0" i="0" sz="1800" u="none" cap="none" strike="noStrike">
              <a:solidFill>
                <a:schemeClr val="dk1"/>
              </a:solidFill>
              <a:latin typeface="Calibri"/>
              <a:ea typeface="Calibri"/>
              <a:cs typeface="Calibri"/>
              <a:sym typeface="Calibri"/>
            </a:endParaRPr>
          </a:p>
        </p:txBody>
      </p:sp>
      <p:pic>
        <p:nvPicPr>
          <p:cNvPr id="558" name="Google Shape;558;p33"/>
          <p:cNvPicPr preferRelativeResize="0"/>
          <p:nvPr/>
        </p:nvPicPr>
        <p:blipFill rotWithShape="1">
          <a:blip r:embed="rId3">
            <a:alphaModFix/>
          </a:blip>
          <a:srcRect b="0" l="0" r="0" t="0"/>
          <a:stretch/>
        </p:blipFill>
        <p:spPr>
          <a:xfrm>
            <a:off x="1184770" y="3153977"/>
            <a:ext cx="6746798" cy="2215686"/>
          </a:xfrm>
          <a:prstGeom prst="rect">
            <a:avLst/>
          </a:prstGeom>
          <a:noFill/>
          <a:ln>
            <a:noFill/>
          </a:ln>
        </p:spPr>
      </p:pic>
      <p:sp>
        <p:nvSpPr>
          <p:cNvPr id="559" name="Google Shape;559;p33"/>
          <p:cNvSpPr/>
          <p:nvPr/>
        </p:nvSpPr>
        <p:spPr>
          <a:xfrm>
            <a:off x="6588224" y="3100917"/>
            <a:ext cx="648073" cy="2416315"/>
          </a:xfrm>
          <a:prstGeom prst="roundRect">
            <a:avLst>
              <a:gd fmla="val 16667" name="adj"/>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560" name="Google Shape;560;p33"/>
          <p:cNvCxnSpPr>
            <a:stCxn id="559" idx="0"/>
          </p:cNvCxnSpPr>
          <p:nvPr/>
        </p:nvCxnSpPr>
        <p:spPr>
          <a:xfrm rot="10800000">
            <a:off x="6912261" y="2902917"/>
            <a:ext cx="0" cy="198000"/>
          </a:xfrm>
          <a:prstGeom prst="straightConnector1">
            <a:avLst/>
          </a:prstGeom>
          <a:noFill/>
          <a:ln cap="flat" cmpd="sng" w="31750">
            <a:solidFill>
              <a:srgbClr val="C00000"/>
            </a:solidFill>
            <a:prstDash val="solid"/>
            <a:round/>
            <a:headEnd len="sm" w="sm" type="none"/>
            <a:tailEnd len="med" w="med" type="triangle"/>
          </a:ln>
        </p:spPr>
      </p:cxnSp>
      <p:sp>
        <p:nvSpPr>
          <p:cNvPr id="561" name="Google Shape;561;p33"/>
          <p:cNvSpPr txBox="1"/>
          <p:nvPr/>
        </p:nvSpPr>
        <p:spPr>
          <a:xfrm>
            <a:off x="6100051" y="2595073"/>
            <a:ext cx="1624419"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fr-BE" sz="1400" u="none" cap="none" strike="noStrike">
                <a:solidFill>
                  <a:srgbClr val="C00000"/>
                </a:solidFill>
                <a:latin typeface="Calibri"/>
                <a:ea typeface="Calibri"/>
                <a:cs typeface="Calibri"/>
                <a:sym typeface="Calibri"/>
              </a:rPr>
              <a:t>0 ≤ year_result ≤ 20</a:t>
            </a:r>
            <a:endParaRPr b="0" i="0" sz="1400" u="none" cap="none" strike="noStrike">
              <a:solidFill>
                <a:srgbClr val="C00000"/>
              </a:solidFill>
              <a:latin typeface="Calibri"/>
              <a:ea typeface="Calibri"/>
              <a:cs typeface="Calibri"/>
              <a:sym typeface="Calibri"/>
            </a:endParaRPr>
          </a:p>
        </p:txBody>
      </p:sp>
      <p:sp>
        <p:nvSpPr>
          <p:cNvPr id="562" name="Google Shape;562;p33"/>
          <p:cNvSpPr/>
          <p:nvPr/>
        </p:nvSpPr>
        <p:spPr>
          <a:xfrm>
            <a:off x="3779912" y="3100916"/>
            <a:ext cx="1440160" cy="2416316"/>
          </a:xfrm>
          <a:prstGeom prst="roundRect">
            <a:avLst>
              <a:gd fmla="val 16667"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3" name="Google Shape;563;p33"/>
          <p:cNvSpPr txBox="1"/>
          <p:nvPr/>
        </p:nvSpPr>
        <p:spPr>
          <a:xfrm>
            <a:off x="3507096" y="5785519"/>
            <a:ext cx="1985800"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Birth_date &gt; 01-01-1930</a:t>
            </a:r>
            <a:endParaRPr b="0" i="0" sz="1400" u="none" cap="none" strike="noStrike">
              <a:solidFill>
                <a:srgbClr val="000000"/>
              </a:solidFill>
              <a:latin typeface="Arial"/>
              <a:ea typeface="Arial"/>
              <a:cs typeface="Arial"/>
              <a:sym typeface="Arial"/>
            </a:endParaRPr>
          </a:p>
        </p:txBody>
      </p:sp>
      <p:cxnSp>
        <p:nvCxnSpPr>
          <p:cNvPr id="564" name="Google Shape;564;p33"/>
          <p:cNvCxnSpPr>
            <a:stCxn id="562" idx="2"/>
          </p:cNvCxnSpPr>
          <p:nvPr/>
        </p:nvCxnSpPr>
        <p:spPr>
          <a:xfrm>
            <a:off x="4499992" y="5517232"/>
            <a:ext cx="0" cy="216000"/>
          </a:xfrm>
          <a:prstGeom prst="straightConnector1">
            <a:avLst/>
          </a:prstGeom>
          <a:noFill/>
          <a:ln cap="flat" cmpd="sng" w="31750">
            <a:solidFill>
              <a:srgbClr val="467299"/>
            </a:solidFill>
            <a:prstDash val="solid"/>
            <a:round/>
            <a:headEnd len="sm" w="sm" type="none"/>
            <a:tailEnd len="med" w="med" type="triangle"/>
          </a:ln>
        </p:spPr>
      </p:cxnSp>
      <p:sp>
        <p:nvSpPr>
          <p:cNvPr id="565" name="Google Shape;565;p33"/>
          <p:cNvSpPr txBox="1"/>
          <p:nvPr/>
        </p:nvSpPr>
        <p:spPr>
          <a:xfrm>
            <a:off x="919480" y="2410740"/>
            <a:ext cx="4028440" cy="307777"/>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400" u="none" cap="none" strike="noStrike">
                <a:solidFill>
                  <a:srgbClr val="000000"/>
                </a:solidFill>
                <a:latin typeface="Arial"/>
                <a:ea typeface="Arial"/>
                <a:cs typeface="Arial"/>
                <a:sym typeface="Arial"/>
              </a:rPr>
              <a:t>/!\ depuis la version 8.0.16 de MySQL…</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34"/>
          <p:cNvSpPr txBox="1"/>
          <p:nvPr>
            <p:ph type="title"/>
          </p:nvPr>
        </p:nvSpPr>
        <p:spPr>
          <a:xfrm>
            <a:off x="722312" y="1706885"/>
            <a:ext cx="7845217" cy="1362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DDL – DATA DEFINITION LANGUAGE</a:t>
            </a:r>
            <a:endParaRPr b="1" i="0" sz="4000" u="none" cap="none" strike="noStrike">
              <a:solidFill>
                <a:schemeClr val="dk1"/>
              </a:solidFill>
              <a:latin typeface="Calibri"/>
              <a:ea typeface="Calibri"/>
              <a:cs typeface="Calibri"/>
              <a:sym typeface="Calibri"/>
            </a:endParaRPr>
          </a:p>
        </p:txBody>
      </p:sp>
      <p:sp>
        <p:nvSpPr>
          <p:cNvPr id="571" name="Google Shape;571;p34"/>
          <p:cNvSpPr txBox="1"/>
          <p:nvPr>
            <p:ph idx="1" type="body"/>
          </p:nvPr>
        </p:nvSpPr>
        <p:spPr>
          <a:xfrm>
            <a:off x="722313" y="98401"/>
            <a:ext cx="7772400" cy="15001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888888"/>
              </a:buClr>
              <a:buSzPts val="2000"/>
              <a:buFont typeface="Arial"/>
              <a:buNone/>
            </a:pPr>
            <a:r>
              <a:rPr b="0" i="0" lang="fr-BE" sz="2000" u="none" cap="none" strike="noStrike">
                <a:solidFill>
                  <a:srgbClr val="888888"/>
                </a:solidFill>
                <a:latin typeface="Calibri"/>
                <a:ea typeface="Calibri"/>
                <a:cs typeface="Calibri"/>
                <a:sym typeface="Calibri"/>
              </a:rPr>
              <a:t>Partie 2</a:t>
            </a:r>
            <a:endParaRPr b="0" i="0" sz="2000" u="none" cap="none" strike="noStrike">
              <a:solidFill>
                <a:srgbClr val="888888"/>
              </a:solidFill>
              <a:latin typeface="Calibri"/>
              <a:ea typeface="Calibri"/>
              <a:cs typeface="Calibri"/>
              <a:sym typeface="Calibri"/>
            </a:endParaRPr>
          </a:p>
        </p:txBody>
      </p:sp>
      <p:sp>
        <p:nvSpPr>
          <p:cNvPr id="572" name="Google Shape;572;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573" name="Google Shape;573;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574" name="Google Shape;574;p34"/>
          <p:cNvSpPr txBox="1"/>
          <p:nvPr/>
        </p:nvSpPr>
        <p:spPr>
          <a:xfrm>
            <a:off x="722313" y="2648893"/>
            <a:ext cx="7772400" cy="22922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888888"/>
              </a:buClr>
              <a:buSzPts val="2000"/>
              <a:buFont typeface="Arial"/>
              <a:buNone/>
            </a:pPr>
            <a:r>
              <a:rPr b="0" i="0" lang="fr-BE" sz="2000" u="none" cap="none" strike="noStrike">
                <a:solidFill>
                  <a:srgbClr val="888888"/>
                </a:solidFill>
                <a:latin typeface="Calibri"/>
                <a:ea typeface="Calibri"/>
                <a:cs typeface="Calibri"/>
                <a:sym typeface="Calibri"/>
              </a:rPr>
              <a:t>CREATE TABLE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888888"/>
              </a:buClr>
              <a:buSzPts val="2000"/>
              <a:buFont typeface="Arial"/>
              <a:buNone/>
            </a:pPr>
            <a:r>
              <a:rPr b="0" i="0" lang="fr-BE" sz="2000" u="none" cap="none" strike="noStrike">
                <a:solidFill>
                  <a:srgbClr val="888888"/>
                </a:solidFill>
                <a:latin typeface="Calibri"/>
                <a:ea typeface="Calibri"/>
                <a:cs typeface="Calibri"/>
                <a:sym typeface="Calibri"/>
              </a:rPr>
              <a:t>IDENTITY et DEFAULT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888888"/>
              </a:buClr>
              <a:buSzPts val="2000"/>
              <a:buFont typeface="Arial"/>
              <a:buNone/>
            </a:pPr>
            <a:r>
              <a:rPr b="0" i="0" lang="fr-BE" sz="2000" u="none" cap="none" strike="noStrike">
                <a:solidFill>
                  <a:srgbClr val="888888"/>
                </a:solidFill>
                <a:latin typeface="Calibri"/>
                <a:ea typeface="Calibri"/>
                <a:cs typeface="Calibri"/>
                <a:sym typeface="Calibri"/>
              </a:rPr>
              <a:t>Contraintes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888888"/>
              </a:buClr>
              <a:buSzPts val="2000"/>
              <a:buFont typeface="Arial"/>
              <a:buNone/>
            </a:pPr>
            <a:r>
              <a:rPr b="0" i="0" lang="fr-BE" sz="2000" u="none" cap="none" strike="noStrike">
                <a:solidFill>
                  <a:srgbClr val="888888"/>
                </a:solidFill>
                <a:latin typeface="Calibri"/>
                <a:ea typeface="Calibri"/>
                <a:cs typeface="Calibri"/>
                <a:sym typeface="Calibri"/>
              </a:rPr>
              <a:t>ALTER TABLE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888888"/>
              </a:buClr>
              <a:buSzPts val="2000"/>
              <a:buFont typeface="Arial"/>
              <a:buNone/>
            </a:pPr>
            <a:r>
              <a:rPr b="0" i="0" lang="fr-BE" sz="2000" u="none" cap="none" strike="noStrike">
                <a:solidFill>
                  <a:srgbClr val="888888"/>
                </a:solidFill>
                <a:latin typeface="Calibri"/>
                <a:ea typeface="Calibri"/>
                <a:cs typeface="Calibri"/>
                <a:sym typeface="Calibri"/>
              </a:rPr>
              <a:t>TRUNCATE TABLE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888888"/>
              </a:buClr>
              <a:buSzPts val="2000"/>
              <a:buFont typeface="Arial"/>
              <a:buNone/>
            </a:pPr>
            <a:r>
              <a:rPr b="0" i="0" lang="fr-BE" sz="2000" u="none" cap="none" strike="noStrike">
                <a:solidFill>
                  <a:srgbClr val="888888"/>
                </a:solidFill>
                <a:latin typeface="Calibri"/>
                <a:ea typeface="Calibri"/>
                <a:cs typeface="Calibri"/>
                <a:sym typeface="Calibri"/>
              </a:rPr>
              <a:t>DROP TABLE</a:t>
            </a:r>
            <a:endParaRPr b="0" i="0" sz="2000" u="none" cap="none" strike="noStrike">
              <a:solidFill>
                <a:srgbClr val="888888"/>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CREATE TABLE</a:t>
            </a:r>
            <a:endParaRPr b="1" i="0" sz="4000" u="none" cap="none" strike="noStrike">
              <a:solidFill>
                <a:schemeClr val="dk1"/>
              </a:solidFill>
              <a:latin typeface="Calibri"/>
              <a:ea typeface="Calibri"/>
              <a:cs typeface="Calibri"/>
              <a:sym typeface="Calibri"/>
            </a:endParaRPr>
          </a:p>
        </p:txBody>
      </p:sp>
      <p:sp>
        <p:nvSpPr>
          <p:cNvPr id="580" name="Google Shape;580;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581" name="Google Shape;581;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582" name="Google Shape;582;p35"/>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2 : DDL</a:t>
            </a:r>
            <a:endParaRPr b="0" i="0" sz="1200" u="none" cap="none" strike="noStrike">
              <a:solidFill>
                <a:srgbClr val="888888"/>
              </a:solidFill>
              <a:latin typeface="Calibri"/>
              <a:ea typeface="Calibri"/>
              <a:cs typeface="Calibri"/>
              <a:sym typeface="Calibri"/>
            </a:endParaRPr>
          </a:p>
        </p:txBody>
      </p:sp>
      <p:sp>
        <p:nvSpPr>
          <p:cNvPr id="583" name="Google Shape;583;p35"/>
          <p:cNvSpPr txBox="1"/>
          <p:nvPr/>
        </p:nvSpPr>
        <p:spPr>
          <a:xfrm>
            <a:off x="478160" y="1556791"/>
            <a:ext cx="8172000" cy="1794369"/>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584" name="Google Shape;584;p35"/>
          <p:cNvSpPr txBox="1"/>
          <p:nvPr/>
        </p:nvSpPr>
        <p:spPr>
          <a:xfrm>
            <a:off x="899592" y="1574439"/>
            <a:ext cx="2692084" cy="147732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CREATE TABLE</a:t>
            </a:r>
            <a:r>
              <a:rPr b="0" i="0"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nom_table</a:t>
            </a:r>
            <a:r>
              <a:rPr b="0" i="0"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fr-BE" sz="1800" u="none" cap="none" strike="noStrike">
                <a:solidFill>
                  <a:schemeClr val="dk1"/>
                </a:solidFill>
                <a:latin typeface="Calibri"/>
                <a:ea typeface="Calibri"/>
                <a:cs typeface="Calibri"/>
                <a:sym typeface="Calibri"/>
              </a:rPr>
              <a:t>nom_colonne1</a:t>
            </a:r>
            <a:r>
              <a:rPr b="0" i="0"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TYPE,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fr-BE" sz="1800" u="none" cap="none" strike="noStrike">
                <a:solidFill>
                  <a:schemeClr val="dk1"/>
                </a:solidFill>
                <a:latin typeface="Calibri"/>
                <a:ea typeface="Calibri"/>
                <a:cs typeface="Calibri"/>
                <a:sym typeface="Calibri"/>
              </a:rPr>
              <a:t>nom_colonne2</a:t>
            </a:r>
            <a:r>
              <a:rPr b="0" i="0"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TYPE,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fr-BE" sz="1800" u="none" cap="none" strike="noStrike">
                <a:solidFill>
                  <a:schemeClr val="dk1"/>
                </a:solidFill>
                <a:latin typeface="Calibri"/>
                <a:ea typeface="Calibri"/>
                <a:cs typeface="Calibri"/>
                <a:sym typeface="Calibri"/>
              </a:rPr>
              <a:t>nom_colonne3</a:t>
            </a:r>
            <a:r>
              <a:rPr b="0" i="0"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TYPE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a:t>
            </a:r>
            <a:endParaRPr b="1" i="0" sz="1800" u="none" cap="none" strike="noStrike">
              <a:solidFill>
                <a:schemeClr val="dk1"/>
              </a:solidFill>
              <a:latin typeface="Calibri"/>
              <a:ea typeface="Calibri"/>
              <a:cs typeface="Calibri"/>
              <a:sym typeface="Calibri"/>
            </a:endParaRPr>
          </a:p>
        </p:txBody>
      </p:sp>
      <p:sp>
        <p:nvSpPr>
          <p:cNvPr id="585" name="Google Shape;585;p35"/>
          <p:cNvSpPr/>
          <p:nvPr/>
        </p:nvSpPr>
        <p:spPr>
          <a:xfrm>
            <a:off x="478160" y="3429000"/>
            <a:ext cx="8172000" cy="2736303"/>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6" name="Google Shape;586;p35"/>
          <p:cNvSpPr txBox="1"/>
          <p:nvPr/>
        </p:nvSpPr>
        <p:spPr>
          <a:xfrm>
            <a:off x="899592" y="3542206"/>
            <a:ext cx="4088350" cy="25545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CREATE TABLE </a:t>
            </a:r>
            <a:r>
              <a:rPr b="0" i="0" lang="fr-BE" sz="1600" u="none" cap="none" strike="noStrike">
                <a:solidFill>
                  <a:srgbClr val="000000"/>
                </a:solidFill>
                <a:latin typeface="Consolas"/>
                <a:ea typeface="Consolas"/>
                <a:cs typeface="Consolas"/>
                <a:sym typeface="Consolas"/>
              </a:rPr>
              <a:t>student (</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student_id </a:t>
            </a:r>
            <a:r>
              <a:rPr b="0" i="0" lang="fr-BE" sz="1600" u="none" cap="none" strike="noStrike">
                <a:solidFill>
                  <a:srgbClr val="0E57C4"/>
                </a:solidFill>
                <a:latin typeface="Consolas"/>
                <a:ea typeface="Consolas"/>
                <a:cs typeface="Consolas"/>
                <a:sym typeface="Consolas"/>
              </a:rPr>
              <a:t>int</a:t>
            </a:r>
            <a:r>
              <a:rPr b="0" i="0" lang="fr-BE" sz="16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first_name </a:t>
            </a:r>
            <a:r>
              <a:rPr b="0" i="0" lang="fr-BE" sz="1600" u="none" cap="none" strike="noStrike">
                <a:solidFill>
                  <a:srgbClr val="0E57C4"/>
                </a:solidFill>
                <a:latin typeface="Consolas"/>
                <a:ea typeface="Consolas"/>
                <a:cs typeface="Consolas"/>
                <a:sym typeface="Consolas"/>
              </a:rPr>
              <a:t>varchar</a:t>
            </a:r>
            <a:r>
              <a:rPr b="0" i="0" lang="fr-BE" sz="1600" u="none" cap="none" strike="noStrike">
                <a:solidFill>
                  <a:srgbClr val="000000"/>
                </a:solidFill>
                <a:latin typeface="Consolas"/>
                <a:ea typeface="Consolas"/>
                <a:cs typeface="Consolas"/>
                <a:sym typeface="Consolas"/>
              </a:rPr>
              <a:t>(</a:t>
            </a:r>
            <a:r>
              <a:rPr b="0" i="0" lang="fr-BE" sz="1600" u="none" cap="none" strike="noStrike">
                <a:solidFill>
                  <a:srgbClr val="00B050"/>
                </a:solidFill>
                <a:latin typeface="Consolas"/>
                <a:ea typeface="Consolas"/>
                <a:cs typeface="Consolas"/>
                <a:sym typeface="Consolas"/>
              </a:rPr>
              <a:t>50</a:t>
            </a:r>
            <a:r>
              <a:rPr b="0" i="0" lang="fr-BE" sz="16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last_name </a:t>
            </a:r>
            <a:r>
              <a:rPr b="0" i="0" lang="fr-BE" sz="1600" u="none" cap="none" strike="noStrike">
                <a:solidFill>
                  <a:srgbClr val="0E57C4"/>
                </a:solidFill>
                <a:latin typeface="Consolas"/>
                <a:ea typeface="Consolas"/>
                <a:cs typeface="Consolas"/>
                <a:sym typeface="Consolas"/>
              </a:rPr>
              <a:t>varchar</a:t>
            </a:r>
            <a:r>
              <a:rPr b="0" i="0" lang="fr-BE" sz="1600" u="none" cap="none" strike="noStrike">
                <a:solidFill>
                  <a:srgbClr val="000000"/>
                </a:solidFill>
                <a:latin typeface="Consolas"/>
                <a:ea typeface="Consolas"/>
                <a:cs typeface="Consolas"/>
                <a:sym typeface="Consolas"/>
              </a:rPr>
              <a:t>(</a:t>
            </a:r>
            <a:r>
              <a:rPr b="0" i="0" lang="fr-BE" sz="1600" u="none" cap="none" strike="noStrike">
                <a:solidFill>
                  <a:srgbClr val="00B050"/>
                </a:solidFill>
                <a:latin typeface="Consolas"/>
                <a:ea typeface="Consolas"/>
                <a:cs typeface="Consolas"/>
                <a:sym typeface="Consolas"/>
              </a:rPr>
              <a:t>50</a:t>
            </a:r>
            <a:r>
              <a:rPr b="0" i="0" lang="fr-BE" sz="16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birth_date </a:t>
            </a:r>
            <a:r>
              <a:rPr b="0" i="0" lang="fr-BE" sz="1600" u="none" cap="none" strike="noStrike">
                <a:solidFill>
                  <a:srgbClr val="0E57C4"/>
                </a:solidFill>
                <a:latin typeface="Consolas"/>
                <a:ea typeface="Consolas"/>
                <a:cs typeface="Consolas"/>
                <a:sym typeface="Consolas"/>
              </a:rPr>
              <a:t>datetime</a:t>
            </a:r>
            <a:r>
              <a:rPr b="0" i="0" lang="fr-BE" sz="16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login </a:t>
            </a:r>
            <a:r>
              <a:rPr b="0" i="0" lang="fr-BE" sz="1600" u="none" cap="none" strike="noStrike">
                <a:solidFill>
                  <a:srgbClr val="0E57C4"/>
                </a:solidFill>
                <a:latin typeface="Consolas"/>
                <a:ea typeface="Consolas"/>
                <a:cs typeface="Consolas"/>
                <a:sym typeface="Consolas"/>
              </a:rPr>
              <a:t>varchar</a:t>
            </a:r>
            <a:r>
              <a:rPr b="0" i="0" lang="fr-BE" sz="1600" u="none" cap="none" strike="noStrike">
                <a:solidFill>
                  <a:srgbClr val="000000"/>
                </a:solidFill>
                <a:latin typeface="Consolas"/>
                <a:ea typeface="Consolas"/>
                <a:cs typeface="Consolas"/>
                <a:sym typeface="Consolas"/>
              </a:rPr>
              <a:t>(</a:t>
            </a:r>
            <a:r>
              <a:rPr b="0" i="0" lang="fr-BE" sz="1600" u="none" cap="none" strike="noStrike">
                <a:solidFill>
                  <a:srgbClr val="00B050"/>
                </a:solidFill>
                <a:latin typeface="Consolas"/>
                <a:ea typeface="Consolas"/>
                <a:cs typeface="Consolas"/>
                <a:sym typeface="Consolas"/>
              </a:rPr>
              <a:t>50</a:t>
            </a:r>
            <a:r>
              <a:rPr b="0" i="0" lang="fr-BE" sz="16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section_id </a:t>
            </a:r>
            <a:r>
              <a:rPr b="0" i="0" lang="fr-BE" sz="1600" u="none" cap="none" strike="noStrike">
                <a:solidFill>
                  <a:srgbClr val="0E57C4"/>
                </a:solidFill>
                <a:latin typeface="Consolas"/>
                <a:ea typeface="Consolas"/>
                <a:cs typeface="Consolas"/>
                <a:sym typeface="Consolas"/>
              </a:rPr>
              <a:t>int</a:t>
            </a:r>
            <a:r>
              <a:rPr b="0" i="0" lang="fr-BE" sz="16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year_result </a:t>
            </a:r>
            <a:r>
              <a:rPr b="0" i="0" lang="fr-BE" sz="1600" u="none" cap="none" strike="noStrike">
                <a:solidFill>
                  <a:srgbClr val="0E57C4"/>
                </a:solidFill>
                <a:latin typeface="Consolas"/>
                <a:ea typeface="Consolas"/>
                <a:cs typeface="Consolas"/>
                <a:sym typeface="Consolas"/>
              </a:rPr>
              <a:t>int</a:t>
            </a:r>
            <a:r>
              <a:rPr b="0" i="0" lang="fr-BE" sz="16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course_id </a:t>
            </a:r>
            <a:r>
              <a:rPr b="0" i="0" lang="fr-BE" sz="1600" u="none" cap="none" strike="noStrike">
                <a:solidFill>
                  <a:srgbClr val="0E57C4"/>
                </a:solidFill>
                <a:latin typeface="Consolas"/>
                <a:ea typeface="Consolas"/>
                <a:cs typeface="Consolas"/>
                <a:sym typeface="Consolas"/>
              </a:rPr>
              <a:t>varchar</a:t>
            </a:r>
            <a:r>
              <a:rPr b="0" i="0" lang="fr-BE" sz="1600" u="none" cap="none" strike="noStrike">
                <a:solidFill>
                  <a:srgbClr val="000000"/>
                </a:solidFill>
                <a:latin typeface="Consolas"/>
                <a:ea typeface="Consolas"/>
                <a:cs typeface="Consolas"/>
                <a:sym typeface="Consolas"/>
              </a:rPr>
              <a:t>(</a:t>
            </a:r>
            <a:r>
              <a:rPr b="0" i="0" lang="fr-BE" sz="1600" u="none" cap="none" strike="noStrike">
                <a:solidFill>
                  <a:srgbClr val="00B050"/>
                </a:solidFill>
                <a:latin typeface="Consolas"/>
                <a:ea typeface="Consolas"/>
                <a:cs typeface="Consolas"/>
                <a:sym typeface="Consolas"/>
              </a:rPr>
              <a:t>6</a:t>
            </a:r>
            <a:r>
              <a:rPr b="0" i="0" lang="fr-BE" sz="16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CREATE TABLE</a:t>
            </a:r>
            <a:endParaRPr b="0" i="0" sz="4000" u="none" cap="none" strike="noStrike">
              <a:solidFill>
                <a:schemeClr val="dk1"/>
              </a:solidFill>
              <a:latin typeface="Calibri"/>
              <a:ea typeface="Calibri"/>
              <a:cs typeface="Calibri"/>
              <a:sym typeface="Calibri"/>
            </a:endParaRPr>
          </a:p>
        </p:txBody>
      </p:sp>
      <p:sp>
        <p:nvSpPr>
          <p:cNvPr id="592" name="Google Shape;592;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593" name="Google Shape;593;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594" name="Google Shape;594;p36"/>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2 : DDL</a:t>
            </a:r>
            <a:endParaRPr b="0" i="0" sz="1200" u="none" cap="none" strike="noStrike">
              <a:solidFill>
                <a:srgbClr val="888888"/>
              </a:solidFill>
              <a:latin typeface="Calibri"/>
              <a:ea typeface="Calibri"/>
              <a:cs typeface="Calibri"/>
              <a:sym typeface="Calibri"/>
            </a:endParaRPr>
          </a:p>
        </p:txBody>
      </p:sp>
      <p:sp>
        <p:nvSpPr>
          <p:cNvPr id="595" name="Google Shape;595;p36"/>
          <p:cNvSpPr txBox="1"/>
          <p:nvPr/>
        </p:nvSpPr>
        <p:spPr>
          <a:xfrm>
            <a:off x="467544" y="1556792"/>
            <a:ext cx="8219256" cy="3893374"/>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2200"/>
              <a:buFont typeface="Arial"/>
              <a:buChar char="•"/>
            </a:pPr>
            <a:r>
              <a:rPr b="1" i="0" lang="fr-BE" sz="2200" u="none" cap="none" strike="noStrike">
                <a:solidFill>
                  <a:schemeClr val="dk1"/>
                </a:solidFill>
                <a:latin typeface="Calibri"/>
                <a:ea typeface="Calibri"/>
                <a:cs typeface="Calibri"/>
                <a:sym typeface="Calibri"/>
              </a:rPr>
              <a:t>Une table possède un NOM</a:t>
            </a:r>
            <a:endParaRPr b="0" i="0" sz="1400" u="none" cap="none" strike="noStrike">
              <a:solidFill>
                <a:srgbClr val="000000"/>
              </a:solidFill>
              <a:latin typeface="Arial"/>
              <a:ea typeface="Arial"/>
              <a:cs typeface="Arial"/>
              <a:sym typeface="Arial"/>
            </a:endParaRPr>
          </a:p>
          <a:p>
            <a:pPr indent="-5000" lvl="0" marL="284400" marR="0" rtl="0" algn="l">
              <a:lnSpc>
                <a:spcPct val="100000"/>
              </a:lnSpc>
              <a:spcBef>
                <a:spcPts val="0"/>
              </a:spcBef>
              <a:spcAft>
                <a:spcPts val="0"/>
              </a:spcAft>
              <a:buClr>
                <a:srgbClr val="000000"/>
              </a:buClr>
              <a:buSzPts val="1500"/>
              <a:buFont typeface="Arial"/>
              <a:buNone/>
            </a:pPr>
            <a:r>
              <a:rPr b="0" i="0" lang="fr-BE" sz="1500" u="none" cap="none" strike="noStrike">
                <a:solidFill>
                  <a:schemeClr val="dk1"/>
                </a:solidFill>
                <a:latin typeface="Calibri"/>
                <a:ea typeface="Calibri"/>
                <a:cs typeface="Calibri"/>
                <a:sym typeface="Calibri"/>
              </a:rPr>
              <a:t>Ce nom peut être composé de </a:t>
            </a:r>
            <a:r>
              <a:rPr b="1" i="0" lang="fr-BE" sz="1500" u="none" cap="none" strike="noStrike">
                <a:solidFill>
                  <a:schemeClr val="dk1"/>
                </a:solidFill>
                <a:latin typeface="Calibri"/>
                <a:ea typeface="Calibri"/>
                <a:cs typeface="Calibri"/>
                <a:sym typeface="Calibri"/>
              </a:rPr>
              <a:t>128 caractères </a:t>
            </a:r>
            <a:r>
              <a:rPr b="0" i="0" lang="fr-BE" sz="1500" u="none" cap="none" strike="noStrike">
                <a:solidFill>
                  <a:schemeClr val="dk1"/>
                </a:solidFill>
                <a:latin typeface="Calibri"/>
                <a:ea typeface="Calibri"/>
                <a:cs typeface="Calibri"/>
                <a:sym typeface="Calibri"/>
              </a:rPr>
              <a:t>et est choisi par l’utilisateur. Il est conseillé de choisir des </a:t>
            </a:r>
            <a:r>
              <a:rPr b="1" i="0" lang="fr-BE" sz="1500" u="none" cap="none" strike="noStrike">
                <a:solidFill>
                  <a:schemeClr val="dk1"/>
                </a:solidFill>
                <a:latin typeface="Calibri"/>
                <a:ea typeface="Calibri"/>
                <a:cs typeface="Calibri"/>
                <a:sym typeface="Calibri"/>
              </a:rPr>
              <a:t>noms clairs et concis</a:t>
            </a:r>
            <a:r>
              <a:rPr b="0" i="0" lang="fr-BE" sz="1500" u="none" cap="none" strike="noStrike">
                <a:solidFill>
                  <a:schemeClr val="dk1"/>
                </a:solidFill>
                <a:latin typeface="Calibri"/>
                <a:ea typeface="Calibri"/>
                <a:cs typeface="Calibri"/>
                <a:sym typeface="Calibri"/>
              </a:rPr>
              <a:t>. Les </a:t>
            </a:r>
            <a:r>
              <a:rPr b="1" i="0" lang="fr-BE" sz="1500" u="none" cap="none" strike="noStrike">
                <a:solidFill>
                  <a:schemeClr val="dk1"/>
                </a:solidFill>
                <a:latin typeface="Calibri"/>
                <a:ea typeface="Calibri"/>
                <a:cs typeface="Calibri"/>
                <a:sym typeface="Calibri"/>
              </a:rPr>
              <a:t>caractères spéciaux </a:t>
            </a:r>
            <a:r>
              <a:rPr b="0" i="0" lang="fr-BE" sz="1500" u="none" cap="none" strike="noStrike">
                <a:solidFill>
                  <a:schemeClr val="dk1"/>
                </a:solidFill>
                <a:latin typeface="Calibri"/>
                <a:ea typeface="Calibri"/>
                <a:cs typeface="Calibri"/>
                <a:sym typeface="Calibri"/>
              </a:rPr>
              <a:t>comme les accents et les espaces blancs sont </a:t>
            </a:r>
            <a:r>
              <a:rPr b="1" i="0" lang="fr-BE" sz="1500" u="none" cap="none" strike="noStrike">
                <a:solidFill>
                  <a:schemeClr val="dk1"/>
                </a:solidFill>
                <a:latin typeface="Calibri"/>
                <a:ea typeface="Calibri"/>
                <a:cs typeface="Calibri"/>
                <a:sym typeface="Calibri"/>
              </a:rPr>
              <a:t>interdits</a:t>
            </a:r>
            <a:endParaRPr b="0" i="0" sz="1400" u="none" cap="none" strike="noStrike">
              <a:solidFill>
                <a:srgbClr val="000000"/>
              </a:solidFill>
              <a:latin typeface="Arial"/>
              <a:ea typeface="Arial"/>
              <a:cs typeface="Arial"/>
              <a:sym typeface="Arial"/>
            </a:endParaRPr>
          </a:p>
          <a:p>
            <a:pPr indent="-5000" lvl="0" marL="2844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120650" lvl="0" marL="171450" marR="0" rtl="0" algn="l">
              <a:lnSpc>
                <a:spcPct val="100000"/>
              </a:lnSpc>
              <a:spcBef>
                <a:spcPts val="0"/>
              </a:spcBef>
              <a:spcAft>
                <a:spcPts val="0"/>
              </a:spcAft>
              <a:buClr>
                <a:schemeClr val="dk1"/>
              </a:buClr>
              <a:buSzPts val="800"/>
              <a:buFont typeface="Arial"/>
              <a:buNone/>
            </a:pPr>
            <a:r>
              <a:t/>
            </a:r>
            <a:endParaRPr b="0" i="0" sz="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2200"/>
              <a:buFont typeface="Arial"/>
              <a:buChar char="•"/>
            </a:pPr>
            <a:r>
              <a:rPr b="1" i="0" lang="fr-BE" sz="2200" u="none" cap="none" strike="noStrike">
                <a:solidFill>
                  <a:schemeClr val="dk1"/>
                </a:solidFill>
                <a:latin typeface="Calibri"/>
                <a:ea typeface="Calibri"/>
                <a:cs typeface="Calibri"/>
                <a:sym typeface="Calibri"/>
              </a:rPr>
              <a:t>Une table possède des COLONNES</a:t>
            </a:r>
            <a:endParaRPr b="1" i="0" sz="2200" u="none" cap="none" strike="noStrike">
              <a:solidFill>
                <a:schemeClr val="dk1"/>
              </a:solidFill>
              <a:latin typeface="Calibri"/>
              <a:ea typeface="Calibri"/>
              <a:cs typeface="Calibri"/>
              <a:sym typeface="Calibri"/>
            </a:endParaRPr>
          </a:p>
          <a:p>
            <a:pPr indent="-5000" lvl="0" marL="284400" marR="0" rtl="0" algn="l">
              <a:lnSpc>
                <a:spcPct val="100000"/>
              </a:lnSpc>
              <a:spcBef>
                <a:spcPts val="0"/>
              </a:spcBef>
              <a:spcAft>
                <a:spcPts val="0"/>
              </a:spcAft>
              <a:buClr>
                <a:srgbClr val="000000"/>
              </a:buClr>
              <a:buSzPts val="1500"/>
              <a:buFont typeface="Arial"/>
              <a:buNone/>
            </a:pPr>
            <a:r>
              <a:rPr b="0" i="0" lang="fr-BE" sz="1500" u="none" cap="none" strike="noStrike">
                <a:solidFill>
                  <a:schemeClr val="dk1"/>
                </a:solidFill>
                <a:latin typeface="Calibri"/>
                <a:ea typeface="Calibri"/>
                <a:cs typeface="Calibri"/>
                <a:sym typeface="Calibri"/>
              </a:rPr>
              <a:t>Le nom de ces colonnes est limité par les mêmes contraintes que celles énoncées pour le nom de la table</a:t>
            </a:r>
            <a:endParaRPr b="0" i="0" sz="1400" u="none" cap="none" strike="noStrike">
              <a:solidFill>
                <a:srgbClr val="000000"/>
              </a:solidFill>
              <a:latin typeface="Arial"/>
              <a:ea typeface="Arial"/>
              <a:cs typeface="Arial"/>
              <a:sym typeface="Arial"/>
            </a:endParaRPr>
          </a:p>
          <a:p>
            <a:pPr indent="-5000" lvl="0" marL="2844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120650" lvl="0" marL="171450" marR="0" rtl="0" algn="l">
              <a:lnSpc>
                <a:spcPct val="100000"/>
              </a:lnSpc>
              <a:spcBef>
                <a:spcPts val="0"/>
              </a:spcBef>
              <a:spcAft>
                <a:spcPts val="0"/>
              </a:spcAft>
              <a:buClr>
                <a:schemeClr val="dk1"/>
              </a:buClr>
              <a:buSzPts val="800"/>
              <a:buFont typeface="Arial"/>
              <a:buNone/>
            </a:pPr>
            <a:r>
              <a:t/>
            </a:r>
            <a:endParaRPr b="1" i="0" sz="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2200"/>
              <a:buFont typeface="Arial"/>
              <a:buChar char="•"/>
            </a:pPr>
            <a:r>
              <a:rPr b="1" i="0" lang="fr-BE" sz="2200" u="none" cap="none" strike="noStrike">
                <a:solidFill>
                  <a:schemeClr val="dk1"/>
                </a:solidFill>
                <a:latin typeface="Calibri"/>
                <a:ea typeface="Calibri"/>
                <a:cs typeface="Calibri"/>
                <a:sym typeface="Calibri"/>
              </a:rPr>
              <a:t>Les colonnes ont un TYPE</a:t>
            </a:r>
            <a:endParaRPr b="0" i="0" sz="1400" u="none" cap="none" strike="noStrike">
              <a:solidFill>
                <a:srgbClr val="000000"/>
              </a:solidFill>
              <a:latin typeface="Arial"/>
              <a:ea typeface="Arial"/>
              <a:cs typeface="Arial"/>
              <a:sym typeface="Arial"/>
            </a:endParaRPr>
          </a:p>
          <a:p>
            <a:pPr indent="-5000" lvl="0" marL="284400" marR="0" rtl="0" algn="l">
              <a:lnSpc>
                <a:spcPct val="100000"/>
              </a:lnSpc>
              <a:spcBef>
                <a:spcPts val="0"/>
              </a:spcBef>
              <a:spcAft>
                <a:spcPts val="0"/>
              </a:spcAft>
              <a:buClr>
                <a:srgbClr val="000000"/>
              </a:buClr>
              <a:buSzPts val="1500"/>
              <a:buFont typeface="Arial"/>
              <a:buNone/>
            </a:pPr>
            <a:r>
              <a:rPr b="0" i="0" lang="fr-BE" sz="1500" u="none" cap="none" strike="noStrike">
                <a:solidFill>
                  <a:schemeClr val="dk1"/>
                </a:solidFill>
                <a:latin typeface="Calibri"/>
                <a:ea typeface="Calibri"/>
                <a:cs typeface="Calibri"/>
                <a:sym typeface="Calibri"/>
              </a:rPr>
              <a:t>Le type de la colonne définit le type qu’auront les valeurs de cette colonne. Les types principaux sont </a:t>
            </a:r>
            <a:r>
              <a:rPr b="1" i="0" lang="fr-BE" sz="1500" u="none" cap="none" strike="noStrike">
                <a:solidFill>
                  <a:schemeClr val="dk1"/>
                </a:solidFill>
                <a:latin typeface="Calibri"/>
                <a:ea typeface="Calibri"/>
                <a:cs typeface="Calibri"/>
                <a:sym typeface="Calibri"/>
              </a:rPr>
              <a:t>INT</a:t>
            </a:r>
            <a:r>
              <a:rPr b="0" i="0" lang="fr-BE" sz="1500" u="none" cap="none" strike="noStrike">
                <a:solidFill>
                  <a:schemeClr val="dk1"/>
                </a:solidFill>
                <a:latin typeface="Calibri"/>
                <a:ea typeface="Calibri"/>
                <a:cs typeface="Calibri"/>
                <a:sym typeface="Calibri"/>
              </a:rPr>
              <a:t> (pour entiers), </a:t>
            </a:r>
            <a:r>
              <a:rPr b="1" i="0" lang="fr-BE" sz="1500" u="none" cap="none" strike="noStrike">
                <a:solidFill>
                  <a:schemeClr val="dk1"/>
                </a:solidFill>
                <a:latin typeface="Calibri"/>
                <a:ea typeface="Calibri"/>
                <a:cs typeface="Calibri"/>
                <a:sym typeface="Calibri"/>
              </a:rPr>
              <a:t>VARCHAR(taille)</a:t>
            </a:r>
            <a:r>
              <a:rPr b="0" i="0" lang="fr-BE" sz="1500" u="none" cap="none" strike="noStrike">
                <a:solidFill>
                  <a:schemeClr val="dk1"/>
                </a:solidFill>
                <a:latin typeface="Calibri"/>
                <a:ea typeface="Calibri"/>
                <a:cs typeface="Calibri"/>
                <a:sym typeface="Calibri"/>
              </a:rPr>
              <a:t> (pour une chaine de caractères), </a:t>
            </a:r>
            <a:r>
              <a:rPr b="1" i="0" lang="fr-BE" sz="1500" u="none" cap="none" strike="noStrike">
                <a:solidFill>
                  <a:schemeClr val="dk1"/>
                </a:solidFill>
                <a:latin typeface="Calibri"/>
                <a:ea typeface="Calibri"/>
                <a:cs typeface="Calibri"/>
                <a:sym typeface="Calibri"/>
              </a:rPr>
              <a:t>DECIMAL(X,Y)</a:t>
            </a:r>
            <a:r>
              <a:rPr b="0" i="0" lang="fr-BE" sz="1500" u="none" cap="none" strike="noStrike">
                <a:solidFill>
                  <a:schemeClr val="dk1"/>
                </a:solidFill>
                <a:latin typeface="Calibri"/>
                <a:ea typeface="Calibri"/>
                <a:cs typeface="Calibri"/>
                <a:sym typeface="Calibri"/>
              </a:rPr>
              <a:t> ou </a:t>
            </a:r>
            <a:r>
              <a:rPr b="1" i="0" lang="fr-BE" sz="1500" u="none" cap="none" strike="noStrike">
                <a:solidFill>
                  <a:schemeClr val="dk1"/>
                </a:solidFill>
                <a:latin typeface="Calibri"/>
                <a:ea typeface="Calibri"/>
                <a:cs typeface="Calibri"/>
                <a:sym typeface="Calibri"/>
              </a:rPr>
              <a:t>FLOAT</a:t>
            </a:r>
            <a:r>
              <a:rPr b="0" i="0" lang="fr-BE" sz="1500" u="none" cap="none" strike="noStrike">
                <a:solidFill>
                  <a:schemeClr val="dk1"/>
                </a:solidFill>
                <a:latin typeface="Calibri"/>
                <a:ea typeface="Calibri"/>
                <a:cs typeface="Calibri"/>
                <a:sym typeface="Calibri"/>
              </a:rPr>
              <a:t> (pour un chiffre décimal), </a:t>
            </a:r>
            <a:r>
              <a:rPr b="1" i="0" lang="fr-BE" sz="1500" u="none" cap="none" strike="noStrike">
                <a:solidFill>
                  <a:schemeClr val="dk1"/>
                </a:solidFill>
                <a:latin typeface="Calibri"/>
                <a:ea typeface="Calibri"/>
                <a:cs typeface="Calibri"/>
                <a:sym typeface="Calibri"/>
              </a:rPr>
              <a:t>DATE</a:t>
            </a:r>
            <a:r>
              <a:rPr b="0" i="0" lang="fr-BE" sz="1500" u="none" cap="none" strike="noStrike">
                <a:solidFill>
                  <a:schemeClr val="dk1"/>
                </a:solidFill>
                <a:latin typeface="Calibri"/>
                <a:ea typeface="Calibri"/>
                <a:cs typeface="Calibri"/>
                <a:sym typeface="Calibri"/>
              </a:rPr>
              <a:t> (pour une date). Une liste plus détaillée des différents types de données est fournie dans les slides suivants</a:t>
            </a:r>
            <a:endParaRPr b="0" i="0" sz="1500" u="none" cap="none" strike="noStrik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graphicFrame>
        <p:nvGraphicFramePr>
          <p:cNvPr id="600" name="Google Shape;600;p37"/>
          <p:cNvGraphicFramePr/>
          <p:nvPr/>
        </p:nvGraphicFramePr>
        <p:xfrm>
          <a:off x="604787" y="2122656"/>
          <a:ext cx="3000000" cy="3000000"/>
        </p:xfrm>
        <a:graphic>
          <a:graphicData uri="http://schemas.openxmlformats.org/drawingml/2006/table">
            <a:tbl>
              <a:tblPr bandRow="1" firstRow="1">
                <a:noFill/>
                <a:tableStyleId>{7DA6CE6D-E62C-4898-81FA-905E92679291}</a:tableStyleId>
              </a:tblPr>
              <a:tblGrid>
                <a:gridCol w="1509525"/>
                <a:gridCol w="2180600"/>
                <a:gridCol w="435865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Nom</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Taille sur le disque (octets)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Description</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INTEGER </a:t>
                      </a:r>
                      <a:r>
                        <a:rPr i="1" lang="fr-BE" sz="1000" u="none" cap="none" strike="noStrike"/>
                        <a:t>(INT)</a:t>
                      </a:r>
                      <a:endParaRPr i="1"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Valeurs entières de -2</a:t>
                      </a:r>
                      <a:r>
                        <a:rPr baseline="30000" lang="fr-BE" sz="1400" u="none" cap="none" strike="noStrike"/>
                        <a:t>31</a:t>
                      </a:r>
                      <a:r>
                        <a:rPr lang="fr-BE" sz="1400" u="none" cap="none" strike="noStrike"/>
                        <a:t> à 2</a:t>
                      </a:r>
                      <a:r>
                        <a:rPr baseline="30000" lang="fr-BE" sz="1400" u="none" cap="none" strike="noStrike"/>
                        <a:t>31</a:t>
                      </a:r>
                      <a:r>
                        <a:rPr lang="fr-BE" sz="1400" u="none" cap="none" strike="noStrike"/>
                        <a:t> ou 0 à 2</a:t>
                      </a:r>
                      <a:r>
                        <a:rPr baseline="30000" lang="fr-BE" sz="1400" u="none" cap="none" strike="noStrike"/>
                        <a:t>32</a:t>
                      </a:r>
                      <a:r>
                        <a:rPr lang="fr-BE" sz="1400" u="none" cap="none" strike="noStrike"/>
                        <a:t>-1 (INT UNSIGNED)</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DECIMAL(x,y) </a:t>
                      </a:r>
                      <a:r>
                        <a:rPr i="1" lang="fr-BE" sz="1000" u="none" cap="none" strike="noStrike"/>
                        <a:t>(DEC)</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x/2 </a:t>
                      </a:r>
                      <a:r>
                        <a:rPr lang="fr-BE" sz="800" u="none" cap="none" strike="noStrike"/>
                        <a:t>(1 &lt;= x &lt;= 65,  0 &lt;= y &lt;=30)</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Valeurs numériques contenant « x » chiffres au total, dont « y » après la virgule (Par défaut: x = 10, y = 0)</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VARCHAR(n)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Nombre de caractères + 2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Chaîne de caractères d’une taille variable pouvant aller de 1 caractère à 65.535 caractères (non-Unicode)</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DATE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fr-BE"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Dates du 01/01/1000 au 31/12/9999 'YYYY-MM-DD'</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BIT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Valeurs 1, 0 ou NULL</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VARBINARY(n)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Nombres de bits + 2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Valeurs binaires d’une taille de 1 à 65.535 (stockage de fichiers de type son, image ou vidéo)</a:t>
                      </a:r>
                      <a:endParaRPr sz="1400" u="none" cap="none" strike="noStrike"/>
                    </a:p>
                  </a:txBody>
                  <a:tcPr marT="45725" marB="45725" marR="91450" marL="91450"/>
                </a:tc>
              </a:tr>
            </a:tbl>
          </a:graphicData>
        </a:graphic>
      </p:graphicFrame>
      <p:sp>
        <p:nvSpPr>
          <p:cNvPr id="601" name="Google Shape;601;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602" name="Google Shape;602;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603" name="Google Shape;603;p37"/>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2 : DDL</a:t>
            </a:r>
            <a:endParaRPr b="0" i="0" sz="1200" u="none" cap="none" strike="noStrike">
              <a:solidFill>
                <a:srgbClr val="888888"/>
              </a:solidFill>
              <a:latin typeface="Calibri"/>
              <a:ea typeface="Calibri"/>
              <a:cs typeface="Calibri"/>
              <a:sym typeface="Calibri"/>
            </a:endParaRPr>
          </a:p>
        </p:txBody>
      </p:sp>
      <p:sp>
        <p:nvSpPr>
          <p:cNvPr id="604" name="Google Shape;604;p37"/>
          <p:cNvSpPr txBox="1"/>
          <p:nvPr/>
        </p:nvSpPr>
        <p:spPr>
          <a:xfrm>
            <a:off x="538360" y="1555200"/>
            <a:ext cx="4034694" cy="4770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fr-BE" sz="2500" u="none" cap="none" strike="noStrike">
                <a:solidFill>
                  <a:srgbClr val="467299"/>
                </a:solidFill>
                <a:latin typeface="Calibri"/>
                <a:ea typeface="Calibri"/>
                <a:cs typeface="Calibri"/>
                <a:sym typeface="Calibri"/>
              </a:rPr>
              <a:t>Types principaux de données</a:t>
            </a:r>
            <a:endParaRPr b="1" i="0" sz="2500" u="none" cap="none" strike="noStrike">
              <a:solidFill>
                <a:srgbClr val="467299"/>
              </a:solidFill>
              <a:latin typeface="Calibri"/>
              <a:ea typeface="Calibri"/>
              <a:cs typeface="Calibri"/>
              <a:sym typeface="Calibri"/>
            </a:endParaRPr>
          </a:p>
        </p:txBody>
      </p:sp>
      <p:sp>
        <p:nvSpPr>
          <p:cNvPr id="605" name="Google Shape;605;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CREATE TABLE</a:t>
            </a:r>
            <a:endParaRPr b="0" i="0" sz="4000" u="none" cap="none" strike="noStrik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graphicFrame>
        <p:nvGraphicFramePr>
          <p:cNvPr id="610" name="Google Shape;610;p38"/>
          <p:cNvGraphicFramePr/>
          <p:nvPr/>
        </p:nvGraphicFramePr>
        <p:xfrm>
          <a:off x="604787" y="2122656"/>
          <a:ext cx="3000000" cy="3000000"/>
        </p:xfrm>
        <a:graphic>
          <a:graphicData uri="http://schemas.openxmlformats.org/drawingml/2006/table">
            <a:tbl>
              <a:tblPr bandRow="1" firstRow="1">
                <a:noFill/>
                <a:tableStyleId>{7DA6CE6D-E62C-4898-81FA-905E92679291}</a:tableStyleId>
              </a:tblPr>
              <a:tblGrid>
                <a:gridCol w="1509525"/>
                <a:gridCol w="2180600"/>
                <a:gridCol w="435865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Nom</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Taille sur le disque (octets)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Description</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TINYINT</a:t>
                      </a:r>
                      <a:endParaRPr i="1"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Valeurs entières de 0 à 255 ou -128 à 127</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SMALLINT</a:t>
                      </a:r>
                      <a:endParaRPr i="1"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Valeurs entières de 0 à 65.535 ou -32.768 à 32.767</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BIGINT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Valeurs entières de 0 à 2</a:t>
                      </a:r>
                      <a:r>
                        <a:rPr baseline="30000" lang="fr-BE" sz="1400" u="none" cap="none" strike="noStrike"/>
                        <a:t>64</a:t>
                      </a:r>
                      <a:r>
                        <a:rPr lang="fr-BE" sz="1400" u="none" cap="none" strike="noStrike"/>
                        <a:t>-1 ou -2</a:t>
                      </a:r>
                      <a:r>
                        <a:rPr baseline="30000" lang="fr-BE" sz="1400" u="none" cap="none" strike="noStrike"/>
                        <a:t>63</a:t>
                      </a:r>
                      <a:r>
                        <a:rPr lang="fr-BE" sz="1400" u="none" cap="none" strike="noStrike"/>
                        <a:t> à 2</a:t>
                      </a:r>
                      <a:r>
                        <a:rPr baseline="30000" lang="fr-BE" sz="1400" u="none" cap="none" strike="noStrike"/>
                        <a:t>63</a:t>
                      </a:r>
                      <a:r>
                        <a:rPr lang="fr-BE" sz="1400" u="none" cap="none" strike="noStrike"/>
                        <a:t>-1</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NUMERIC(x,y)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x/2 </a:t>
                      </a:r>
                      <a:r>
                        <a:rPr lang="fr-BE" sz="800" u="none" cap="none" strike="noStrike"/>
                        <a:t>(1 &lt;= x &lt;= 65,  0 &lt;= y &lt;=30)</a:t>
                      </a:r>
                      <a:endParaRPr sz="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i="1" lang="fr-BE" sz="1400" u="none" cap="none" strike="noStrike"/>
                        <a:t>(Idem DECIMAL)</a:t>
                      </a:r>
                      <a:endParaRPr i="1" sz="1400" u="none" cap="none" strike="noStrike"/>
                    </a:p>
                  </a:txBody>
                  <a:tcPr marT="45725" marB="45725" marR="91450" marL="91450"/>
                </a:tc>
              </a:tr>
            </a:tbl>
          </a:graphicData>
        </a:graphic>
      </p:graphicFrame>
      <p:sp>
        <p:nvSpPr>
          <p:cNvPr id="611" name="Google Shape;611;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612" name="Google Shape;612;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613" name="Google Shape;613;p38"/>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2 : DDL</a:t>
            </a:r>
            <a:endParaRPr b="0" i="0" sz="1200" u="none" cap="none" strike="noStrike">
              <a:solidFill>
                <a:srgbClr val="888888"/>
              </a:solidFill>
              <a:latin typeface="Calibri"/>
              <a:ea typeface="Calibri"/>
              <a:cs typeface="Calibri"/>
              <a:sym typeface="Calibri"/>
            </a:endParaRPr>
          </a:p>
        </p:txBody>
      </p:sp>
      <p:sp>
        <p:nvSpPr>
          <p:cNvPr id="614" name="Google Shape;614;p38"/>
          <p:cNvSpPr txBox="1"/>
          <p:nvPr/>
        </p:nvSpPr>
        <p:spPr>
          <a:xfrm>
            <a:off x="538360" y="1555200"/>
            <a:ext cx="4228658" cy="4770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fr-BE" sz="2500" u="none" cap="none" strike="noStrike">
                <a:solidFill>
                  <a:srgbClr val="467299"/>
                </a:solidFill>
                <a:latin typeface="Calibri"/>
                <a:ea typeface="Calibri"/>
                <a:cs typeface="Calibri"/>
                <a:sym typeface="Calibri"/>
              </a:rPr>
              <a:t>Types de données numériques</a:t>
            </a:r>
            <a:endParaRPr b="1" i="0" sz="2500" u="none" cap="none" strike="noStrike">
              <a:solidFill>
                <a:srgbClr val="467299"/>
              </a:solidFill>
              <a:latin typeface="Calibri"/>
              <a:ea typeface="Calibri"/>
              <a:cs typeface="Calibri"/>
              <a:sym typeface="Calibri"/>
            </a:endParaRPr>
          </a:p>
        </p:txBody>
      </p:sp>
      <p:sp>
        <p:nvSpPr>
          <p:cNvPr id="615" name="Google Shape;615;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CREATE TABLE</a:t>
            </a:r>
            <a:endParaRPr b="0" i="0" sz="4000" u="none" cap="none" strike="noStrike">
              <a:solidFill>
                <a:schemeClr val="dk1"/>
              </a:solidFill>
              <a:latin typeface="Calibri"/>
              <a:ea typeface="Calibri"/>
              <a:cs typeface="Calibri"/>
              <a:sym typeface="Calibri"/>
            </a:endParaRPr>
          </a:p>
        </p:txBody>
      </p:sp>
      <p:graphicFrame>
        <p:nvGraphicFramePr>
          <p:cNvPr id="616" name="Google Shape;616;p38"/>
          <p:cNvGraphicFramePr/>
          <p:nvPr/>
        </p:nvGraphicFramePr>
        <p:xfrm>
          <a:off x="605979" y="4932560"/>
          <a:ext cx="3000000" cy="3000000"/>
        </p:xfrm>
        <a:graphic>
          <a:graphicData uri="http://schemas.openxmlformats.org/drawingml/2006/table">
            <a:tbl>
              <a:tblPr bandRow="1" firstRow="1">
                <a:noFill/>
                <a:tableStyleId>{7DA6CE6D-E62C-4898-81FA-905E92679291}</a:tableStyleId>
              </a:tblPr>
              <a:tblGrid>
                <a:gridCol w="1545900"/>
                <a:gridCol w="2144225"/>
                <a:gridCol w="435865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Nom</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Taille sur le disque (octets)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Description</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FLOAT(x) </a:t>
                      </a:r>
                      <a:r>
                        <a:rPr i="1" lang="fr-BE" sz="1000" u="none" cap="none" strike="noStrike"/>
                        <a:t>(1 ≤ x ≤ 53)</a:t>
                      </a:r>
                      <a:endParaRPr i="1"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4 </a:t>
                      </a:r>
                      <a:r>
                        <a:rPr lang="fr-BE" sz="800" u="none" cap="none" strike="noStrike"/>
                        <a:t>(0-23) </a:t>
                      </a:r>
                      <a:r>
                        <a:rPr lang="fr-BE" sz="1400" u="none" cap="none" strike="noStrike"/>
                        <a:t>à 8 </a:t>
                      </a:r>
                      <a:r>
                        <a:rPr lang="fr-BE" sz="800" u="none" cap="none" strike="noStrike"/>
                        <a:t>(24-53) </a:t>
                      </a:r>
                      <a:r>
                        <a:rPr lang="fr-BE" sz="1400" u="none" cap="none" strike="noStrike"/>
                        <a:t>(dépend de x)</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Valeurs réelles de -3,40^38 à 3,40^38</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REAL/DOUBLE(x,y)</a:t>
                      </a:r>
                      <a:endParaRPr i="1"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Valeurs réelles de -1,80^308 à 1,80^308</a:t>
                      </a:r>
                      <a:endParaRPr sz="1400" u="none" cap="none" strike="noStrike"/>
                    </a:p>
                  </a:txBody>
                  <a:tcPr marT="45725" marB="45725" marR="91450" marL="91450"/>
                </a:tc>
              </a:tr>
            </a:tbl>
          </a:graphicData>
        </a:graphic>
      </p:graphicFrame>
      <p:sp>
        <p:nvSpPr>
          <p:cNvPr id="617" name="Google Shape;617;p38"/>
          <p:cNvSpPr txBox="1"/>
          <p:nvPr/>
        </p:nvSpPr>
        <p:spPr>
          <a:xfrm>
            <a:off x="539552" y="4365104"/>
            <a:ext cx="4827219" cy="4770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fr-BE" sz="2500" u="none" cap="none" strike="noStrike">
                <a:solidFill>
                  <a:srgbClr val="467299"/>
                </a:solidFill>
                <a:latin typeface="Calibri"/>
                <a:ea typeface="Calibri"/>
                <a:cs typeface="Calibri"/>
                <a:sym typeface="Calibri"/>
              </a:rPr>
              <a:t>Types de données d’approximation</a:t>
            </a:r>
            <a:endParaRPr b="1" i="0" sz="2500" u="none" cap="none" strike="noStrike">
              <a:solidFill>
                <a:srgbClr val="467299"/>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graphicFrame>
        <p:nvGraphicFramePr>
          <p:cNvPr id="622" name="Google Shape;622;p39"/>
          <p:cNvGraphicFramePr/>
          <p:nvPr/>
        </p:nvGraphicFramePr>
        <p:xfrm>
          <a:off x="604787" y="2122656"/>
          <a:ext cx="3000000" cy="3000000"/>
        </p:xfrm>
        <a:graphic>
          <a:graphicData uri="http://schemas.openxmlformats.org/drawingml/2006/table">
            <a:tbl>
              <a:tblPr bandRow="1" firstRow="1">
                <a:noFill/>
                <a:tableStyleId>{7DA6CE6D-E62C-4898-81FA-905E92679291}</a:tableStyleId>
              </a:tblPr>
              <a:tblGrid>
                <a:gridCol w="1509525"/>
                <a:gridCol w="2183375"/>
                <a:gridCol w="4355875"/>
              </a:tblGrid>
              <a:tr h="370850">
                <a:tc>
                  <a:txBody>
                    <a:bodyPr/>
                    <a:lstStyle/>
                    <a:p>
                      <a:pPr indent="0" lvl="0" marL="0" marR="0" rtl="0" algn="l">
                        <a:lnSpc>
                          <a:spcPct val="100000"/>
                        </a:lnSpc>
                        <a:spcBef>
                          <a:spcPts val="0"/>
                        </a:spcBef>
                        <a:spcAft>
                          <a:spcPts val="0"/>
                        </a:spcAft>
                        <a:buClr>
                          <a:srgbClr val="000000"/>
                        </a:buClr>
                        <a:buSzPts val="1200"/>
                        <a:buFont typeface="Arial"/>
                        <a:buNone/>
                      </a:pPr>
                      <a:r>
                        <a:rPr lang="fr-BE" sz="1200" u="none" cap="none" strike="noStrike"/>
                        <a:t>Nom</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fr-BE" sz="1200" u="none" cap="none" strike="noStrike"/>
                        <a:t>Taille sur le disque (octets)</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fr-BE" sz="1200" u="none" cap="none" strike="noStrike"/>
                        <a:t>Description</a:t>
                      </a:r>
                      <a:endParaRPr sz="1200" u="none" cap="none" strike="noStrike"/>
                    </a:p>
                  </a:txBody>
                  <a:tcPr marT="45725" marB="45725" marR="91450" marL="91450"/>
                </a:tc>
              </a:tr>
              <a:tr h="231400">
                <a:tc>
                  <a:txBody>
                    <a:bodyPr/>
                    <a:lstStyle/>
                    <a:p>
                      <a:pPr indent="0" lvl="0" marL="0" marR="0" rtl="0" algn="l">
                        <a:lnSpc>
                          <a:spcPct val="100000"/>
                        </a:lnSpc>
                        <a:spcBef>
                          <a:spcPts val="0"/>
                        </a:spcBef>
                        <a:spcAft>
                          <a:spcPts val="0"/>
                        </a:spcAft>
                        <a:buClr>
                          <a:srgbClr val="000000"/>
                        </a:buClr>
                        <a:buSzPts val="1200"/>
                        <a:buFont typeface="Arial"/>
                        <a:buNone/>
                      </a:pPr>
                      <a:r>
                        <a:rPr lang="fr-BE" sz="1200" u="none" cap="none" strike="noStrike"/>
                        <a:t>CHAR(n)</a:t>
                      </a:r>
                      <a:endParaRPr i="1" sz="9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fr-BE" sz="1200" u="none" cap="none" strike="noStrike"/>
                        <a:t>n (&lt;=255)</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i="1" lang="fr-BE" sz="1200" u="none" cap="none" strike="noStrike"/>
                        <a:t>(Idem VARCHAR mais de taille fixe, non-Unicode)</a:t>
                      </a:r>
                      <a:endParaRPr i="1" sz="12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i="0" lang="fr-BE" sz="1200" u="none" cap="none" strike="noStrike"/>
                        <a:t>NCHAR(n)</a:t>
                      </a:r>
                      <a:endParaRPr i="0"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fr-BE" sz="1200" u="none" cap="none" strike="noStrike"/>
                        <a:t>n (&lt;=255)</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fr-BE" sz="1200" u="none" cap="none" strike="noStrike"/>
                        <a:t>Chaîne de caractères d’une taille fixe pouvant aller de 0 caractère à 255 caractères (Unicode)</a:t>
                      </a:r>
                      <a:endParaRPr sz="12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fr-BE" sz="1200" u="none" cap="none" strike="noStrike"/>
                        <a:t>NVARCHAR(n)</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fr-BE" sz="1200" u="none" cap="none" strike="noStrike"/>
                        <a:t>n (&lt;= 21845)</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fr-BE" sz="1200" u="none" cap="none" strike="noStrike"/>
                        <a:t>Chaîne de caractères d’une taille variable pouvant aller de 1 caractère à 21845 caractères (Unicode)</a:t>
                      </a:r>
                      <a:endParaRPr sz="12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fr-BE" sz="1200" u="none" cap="none" strike="noStrike"/>
                        <a:t>TEXT(n)</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b="1" i="1" lang="fr-BE" sz="1200" u="none" cap="none" strike="noStrike">
                          <a:solidFill>
                            <a:srgbClr val="C00000"/>
                          </a:solidFill>
                        </a:rPr>
                        <a:t>DÉPRÉCIÉ*</a:t>
                      </a:r>
                      <a:endParaRPr b="1" i="1" sz="1200" u="none" cap="none" strike="noStrike">
                        <a:solidFill>
                          <a:srgbClr val="C0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fr-BE" sz="1200" u="none" cap="none" strike="noStrike"/>
                        <a:t>n (&lt;= 65.535)</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fr-BE" sz="1200" u="none" cap="none" strike="noStrike"/>
                        <a:t>Chaîne de caractères d’une taille variable pouvant aller jusqu’à 65.535 caractères (Unicode)</a:t>
                      </a:r>
                      <a:endParaRPr sz="12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chemeClr val="dk1"/>
                          </a:solidFill>
                        </a:rPr>
                        <a:t>LONGTEXT(n)</a:t>
                      </a:r>
                      <a:endParaRPr sz="1200" u="none" cap="none" strike="noStrike"/>
                    </a:p>
                    <a:p>
                      <a:pPr indent="0" lvl="0" marL="0" marR="0" rtl="0" algn="l">
                        <a:lnSpc>
                          <a:spcPct val="100000"/>
                        </a:lnSpc>
                        <a:spcBef>
                          <a:spcPts val="0"/>
                        </a:spcBef>
                        <a:spcAft>
                          <a:spcPts val="0"/>
                        </a:spcAft>
                        <a:buClr>
                          <a:srgbClr val="C00000"/>
                        </a:buClr>
                        <a:buSzPts val="1400"/>
                        <a:buFont typeface="Calibri"/>
                        <a:buNone/>
                      </a:pPr>
                      <a:r>
                        <a:rPr b="1" i="1" lang="fr-BE" sz="1200" u="none" cap="none" strike="noStrike">
                          <a:solidFill>
                            <a:srgbClr val="C00000"/>
                          </a:solidFill>
                        </a:rPr>
                        <a:t>DÉPRÉCIÉ*</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fr-BE" sz="1200" u="none" cap="none" strike="noStrike"/>
                        <a:t>n (&lt;=4,29^9)</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fr-BE" sz="1200" u="none" cap="none" strike="noStrike"/>
                        <a:t>Chaîne de caractères d’une taille variable pouvant aller jusqu’à 4,29^9 caractères (Unicode)</a:t>
                      </a:r>
                      <a:endParaRPr sz="1200" u="none" cap="none" strike="noStrike"/>
                    </a:p>
                  </a:txBody>
                  <a:tcPr marT="45725" marB="45725" marR="91450" marL="91450"/>
                </a:tc>
              </a:tr>
            </a:tbl>
          </a:graphicData>
        </a:graphic>
      </p:graphicFrame>
      <p:sp>
        <p:nvSpPr>
          <p:cNvPr id="623" name="Google Shape;623;p39"/>
          <p:cNvSpPr txBox="1"/>
          <p:nvPr>
            <p:ph idx="11" type="ftr"/>
          </p:nvPr>
        </p:nvSpPr>
        <p:spPr>
          <a:xfrm>
            <a:off x="3124200" y="6046059"/>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624" name="Google Shape;624;p39"/>
          <p:cNvSpPr txBox="1"/>
          <p:nvPr>
            <p:ph idx="12" type="sldNum"/>
          </p:nvPr>
        </p:nvSpPr>
        <p:spPr>
          <a:xfrm>
            <a:off x="6553200" y="6046059"/>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625" name="Google Shape;625;p39"/>
          <p:cNvSpPr txBox="1"/>
          <p:nvPr/>
        </p:nvSpPr>
        <p:spPr>
          <a:xfrm>
            <a:off x="457200" y="604605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2 : DDL</a:t>
            </a:r>
            <a:endParaRPr b="0" i="0" sz="1200" u="none" cap="none" strike="noStrike">
              <a:solidFill>
                <a:srgbClr val="888888"/>
              </a:solidFill>
              <a:latin typeface="Calibri"/>
              <a:ea typeface="Calibri"/>
              <a:cs typeface="Calibri"/>
              <a:sym typeface="Calibri"/>
            </a:endParaRPr>
          </a:p>
        </p:txBody>
      </p:sp>
      <p:sp>
        <p:nvSpPr>
          <p:cNvPr id="626" name="Google Shape;626;p39"/>
          <p:cNvSpPr txBox="1"/>
          <p:nvPr/>
        </p:nvSpPr>
        <p:spPr>
          <a:xfrm>
            <a:off x="538360" y="1555200"/>
            <a:ext cx="3939220" cy="4770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fr-BE" sz="2500" u="none" cap="none" strike="noStrike">
                <a:solidFill>
                  <a:srgbClr val="467299"/>
                </a:solidFill>
                <a:latin typeface="Calibri"/>
                <a:ea typeface="Calibri"/>
                <a:cs typeface="Calibri"/>
                <a:sym typeface="Calibri"/>
              </a:rPr>
              <a:t>Types de données textuelles</a:t>
            </a:r>
            <a:endParaRPr b="1" i="0" sz="2500" u="none" cap="none" strike="noStrike">
              <a:solidFill>
                <a:srgbClr val="467299"/>
              </a:solidFill>
              <a:latin typeface="Calibri"/>
              <a:ea typeface="Calibri"/>
              <a:cs typeface="Calibri"/>
              <a:sym typeface="Calibri"/>
            </a:endParaRPr>
          </a:p>
        </p:txBody>
      </p:sp>
      <p:sp>
        <p:nvSpPr>
          <p:cNvPr id="627" name="Google Shape;627;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CREATE TABLE</a:t>
            </a:r>
            <a:endParaRPr b="0" i="0" sz="4000" u="none" cap="none" strike="noStrike">
              <a:solidFill>
                <a:schemeClr val="dk1"/>
              </a:solidFill>
              <a:latin typeface="Calibri"/>
              <a:ea typeface="Calibri"/>
              <a:cs typeface="Calibri"/>
              <a:sym typeface="Calibri"/>
            </a:endParaRPr>
          </a:p>
        </p:txBody>
      </p:sp>
      <p:sp>
        <p:nvSpPr>
          <p:cNvPr id="628" name="Google Shape;628;p39"/>
          <p:cNvSpPr txBox="1"/>
          <p:nvPr/>
        </p:nvSpPr>
        <p:spPr>
          <a:xfrm>
            <a:off x="604787" y="4736592"/>
            <a:ext cx="8048775" cy="11387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fr-BE" sz="1100" u="none" cap="none" strike="noStrike">
                <a:solidFill>
                  <a:srgbClr val="000000"/>
                </a:solidFill>
                <a:latin typeface="Arial"/>
                <a:ea typeface="Arial"/>
                <a:cs typeface="Arial"/>
                <a:sym typeface="Arial"/>
              </a:rPr>
              <a:t>Unicode</a:t>
            </a:r>
            <a:r>
              <a:rPr b="0" i="0" lang="fr-BE" sz="1100" u="none" cap="none" strike="noStrike">
                <a:solidFill>
                  <a:srgbClr val="000000"/>
                </a:solidFill>
                <a:latin typeface="Arial"/>
                <a:ea typeface="Arial"/>
                <a:cs typeface="Arial"/>
                <a:sym typeface="Arial"/>
              </a:rPr>
              <a:t> représente chaque caractère comme un nombre codé sur 2 octets, de 0 à 65535. </a:t>
            </a:r>
            <a:endParaRPr/>
          </a:p>
          <a:p>
            <a:pPr indent="0" lvl="0" marL="0" marR="0" rtl="0" algn="l">
              <a:lnSpc>
                <a:spcPct val="100000"/>
              </a:lnSpc>
              <a:spcBef>
                <a:spcPts val="0"/>
              </a:spcBef>
              <a:spcAft>
                <a:spcPts val="0"/>
              </a:spcAft>
              <a:buNone/>
            </a:pPr>
            <a:r>
              <a:rPr b="0" i="0" lang="fr-BE" sz="1100" u="none" cap="none" strike="noStrike">
                <a:solidFill>
                  <a:srgbClr val="000000"/>
                </a:solidFill>
                <a:latin typeface="Arial"/>
                <a:ea typeface="Arial"/>
                <a:cs typeface="Arial"/>
                <a:sym typeface="Arial"/>
              </a:rPr>
              <a:t>Chaque nombre représente un caractère unique utilisé au moins dans l'une des langages existantes. (Les caractères présents dans de multiples langages ont le même code numérique.) </a:t>
            </a:r>
            <a:endParaRPr/>
          </a:p>
          <a:p>
            <a:pPr indent="0" lvl="0" marL="0" marR="0" rtl="0" algn="l">
              <a:lnSpc>
                <a:spcPct val="100000"/>
              </a:lnSpc>
              <a:spcBef>
                <a:spcPts val="0"/>
              </a:spcBef>
              <a:spcAft>
                <a:spcPts val="0"/>
              </a:spcAft>
              <a:buNone/>
            </a:pPr>
            <a:r>
              <a:rPr b="0" i="0" lang="fr-BE" sz="1100" u="none" cap="none" strike="noStrike">
                <a:solidFill>
                  <a:srgbClr val="000000"/>
                </a:solidFill>
                <a:latin typeface="Arial"/>
                <a:ea typeface="Arial"/>
                <a:cs typeface="Arial"/>
                <a:sym typeface="Arial"/>
              </a:rPr>
              <a:t>Il y a exactement un nombre par caractère et un caractère par nombre.  Un caractère Unicode n'est jamais ambigu.</a:t>
            </a:r>
            <a:endParaRPr/>
          </a:p>
          <a:p>
            <a:pPr indent="0" lvl="0" marL="0" marR="0" rtl="0" algn="l">
              <a:lnSpc>
                <a:spcPct val="100000"/>
              </a:lnSpc>
              <a:spcBef>
                <a:spcPts val="0"/>
              </a:spcBef>
              <a:spcAft>
                <a:spcPts val="0"/>
              </a:spcAft>
              <a:buNone/>
            </a:pPr>
            <a:r>
              <a:rPr b="1" i="1" lang="fr-BE" sz="1200" u="none" cap="none" strike="noStrike">
                <a:solidFill>
                  <a:srgbClr val="C00000"/>
                </a:solidFill>
                <a:latin typeface="Calibri"/>
                <a:ea typeface="Calibri"/>
                <a:cs typeface="Calibri"/>
                <a:sym typeface="Calibri"/>
              </a:rPr>
              <a:t>* car il n'indexe que les premiers caractères.  VARCHAR est donc préférable car il est plus rapide et meilleur pour effectuer des recherches sur la totalité du contenu du champ.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Plan du cours</a:t>
            </a:r>
            <a:endParaRPr b="0" i="0" sz="4000" u="none" cap="none" strike="noStrike">
              <a:solidFill>
                <a:schemeClr val="dk1"/>
              </a:solidFill>
              <a:latin typeface="Calibri"/>
              <a:ea typeface="Calibri"/>
              <a:cs typeface="Calibri"/>
              <a:sym typeface="Calibri"/>
            </a:endParaRPr>
          </a:p>
        </p:txBody>
      </p:sp>
      <p:sp>
        <p:nvSpPr>
          <p:cNvPr id="117" name="Google Shape;11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fr-BE" sz="2800" u="none" cap="none" strike="noStrike">
                <a:solidFill>
                  <a:schemeClr val="dk1"/>
                </a:solidFill>
                <a:latin typeface="Calibri"/>
                <a:ea typeface="Calibri"/>
                <a:cs typeface="Calibri"/>
                <a:sym typeface="Calibri"/>
              </a:rPr>
              <a:t>Partie 3 : DRL – Data Retrieval Language</a:t>
            </a:r>
            <a:endParaRPr b="1"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500"/>
              <a:buFont typeface="Arial"/>
              <a:buNone/>
            </a:pPr>
            <a:r>
              <a:rPr b="1" i="0" lang="fr-BE" sz="1500" u="none" cap="none" strike="noStrike">
                <a:solidFill>
                  <a:schemeClr val="dk1"/>
                </a:solidFill>
                <a:latin typeface="Calibri"/>
                <a:ea typeface="Calibri"/>
                <a:cs typeface="Calibri"/>
                <a:sym typeface="Calibri"/>
              </a:rPr>
              <a:t>		            </a:t>
            </a:r>
            <a:r>
              <a:rPr b="0" i="1" lang="fr-BE" sz="1500" u="none" cap="none" strike="noStrike">
                <a:solidFill>
                  <a:schemeClr val="dk1"/>
                </a:solidFill>
                <a:latin typeface="Calibri"/>
                <a:ea typeface="Calibri"/>
                <a:cs typeface="Calibri"/>
                <a:sym typeface="Calibri"/>
              </a:rPr>
              <a:t>(Langage de d’extraction des données)</a:t>
            </a:r>
            <a:endParaRPr/>
          </a:p>
          <a:p>
            <a:pPr indent="-285750" lvl="1" marL="742950" marR="0" rtl="0" algn="l">
              <a:lnSpc>
                <a:spcPct val="150000"/>
              </a:lnSpc>
              <a:spcBef>
                <a:spcPts val="1400"/>
              </a:spcBef>
              <a:spcAft>
                <a:spcPts val="0"/>
              </a:spcAft>
              <a:buClr>
                <a:schemeClr val="dk1"/>
              </a:buClr>
              <a:buSzPts val="2000"/>
              <a:buFont typeface="Arial"/>
              <a:buChar char="•"/>
            </a:pPr>
            <a:r>
              <a:rPr b="1" i="0" lang="fr-BE" sz="2000" u="none" cap="none" strike="noStrike">
                <a:solidFill>
                  <a:schemeClr val="dk1"/>
                </a:solidFill>
                <a:latin typeface="Calibri"/>
                <a:ea typeface="Calibri"/>
                <a:cs typeface="Calibri"/>
                <a:sym typeface="Calibri"/>
              </a:rPr>
              <a:t>La clause « SELECT »					  67</a:t>
            </a:r>
            <a:endParaRPr b="1" i="0" sz="2000" u="none" cap="none" strike="noStrike">
              <a:solidFill>
                <a:schemeClr val="dk1"/>
              </a:solidFill>
              <a:latin typeface="Calibri"/>
              <a:ea typeface="Calibri"/>
              <a:cs typeface="Calibri"/>
              <a:sym typeface="Calibri"/>
            </a:endParaRPr>
          </a:p>
          <a:p>
            <a:pPr indent="-285750" lvl="1" marL="742950" marR="0" rtl="0" algn="l">
              <a:lnSpc>
                <a:spcPct val="150000"/>
              </a:lnSpc>
              <a:spcBef>
                <a:spcPts val="400"/>
              </a:spcBef>
              <a:spcAft>
                <a:spcPts val="0"/>
              </a:spcAft>
              <a:buClr>
                <a:schemeClr val="dk1"/>
              </a:buClr>
              <a:buSzPts val="2000"/>
              <a:buFont typeface="Arial"/>
              <a:buChar char="•"/>
            </a:pPr>
            <a:r>
              <a:rPr b="1" i="0" lang="fr-BE" sz="2000" u="none" cap="none" strike="noStrike">
                <a:solidFill>
                  <a:schemeClr val="dk1"/>
                </a:solidFill>
                <a:latin typeface="Calibri"/>
                <a:ea typeface="Calibri"/>
                <a:cs typeface="Calibri"/>
                <a:sym typeface="Calibri"/>
              </a:rPr>
              <a:t>Limiter et ordonner					  78</a:t>
            </a:r>
            <a:endParaRPr b="1" i="0" sz="2000" u="none" cap="none" strike="noStrike">
              <a:solidFill>
                <a:schemeClr val="dk1"/>
              </a:solidFill>
              <a:latin typeface="Calibri"/>
              <a:ea typeface="Calibri"/>
              <a:cs typeface="Calibri"/>
              <a:sym typeface="Calibri"/>
            </a:endParaRPr>
          </a:p>
          <a:p>
            <a:pPr indent="-285750" lvl="1" marL="742950" marR="0" rtl="0" algn="l">
              <a:lnSpc>
                <a:spcPct val="150000"/>
              </a:lnSpc>
              <a:spcBef>
                <a:spcPts val="400"/>
              </a:spcBef>
              <a:spcAft>
                <a:spcPts val="0"/>
              </a:spcAft>
              <a:buClr>
                <a:schemeClr val="dk1"/>
              </a:buClr>
              <a:buSzPts val="2000"/>
              <a:buFont typeface="Arial"/>
              <a:buChar char="•"/>
            </a:pPr>
            <a:r>
              <a:rPr b="1" i="0" lang="fr-BE" sz="2000" u="none" cap="none" strike="noStrike">
                <a:solidFill>
                  <a:schemeClr val="dk1"/>
                </a:solidFill>
                <a:latin typeface="Calibri"/>
                <a:ea typeface="Calibri"/>
                <a:cs typeface="Calibri"/>
                <a:sym typeface="Calibri"/>
              </a:rPr>
              <a:t>Les fonctions						  96</a:t>
            </a:r>
            <a:endParaRPr b="1" i="0" sz="2000" u="none" cap="none" strike="noStrike">
              <a:solidFill>
                <a:schemeClr val="dk1"/>
              </a:solidFill>
              <a:latin typeface="Calibri"/>
              <a:ea typeface="Calibri"/>
              <a:cs typeface="Calibri"/>
              <a:sym typeface="Calibri"/>
            </a:endParaRPr>
          </a:p>
          <a:p>
            <a:pPr indent="-285750" lvl="1" marL="742950" marR="0" rtl="0" algn="l">
              <a:lnSpc>
                <a:spcPct val="150000"/>
              </a:lnSpc>
              <a:spcBef>
                <a:spcPts val="400"/>
              </a:spcBef>
              <a:spcAft>
                <a:spcPts val="0"/>
              </a:spcAft>
              <a:buClr>
                <a:schemeClr val="dk1"/>
              </a:buClr>
              <a:buSzPts val="2000"/>
              <a:buFont typeface="Arial"/>
              <a:buChar char="•"/>
            </a:pPr>
            <a:r>
              <a:rPr b="1" i="0" lang="fr-BE" sz="2000" u="none" cap="none" strike="noStrike">
                <a:solidFill>
                  <a:schemeClr val="dk1"/>
                </a:solidFill>
                <a:latin typeface="Calibri"/>
                <a:ea typeface="Calibri"/>
                <a:cs typeface="Calibri"/>
                <a:sym typeface="Calibri"/>
              </a:rPr>
              <a:t>GROUP BY						126</a:t>
            </a:r>
            <a:endParaRPr b="1" i="0" sz="2000" u="none" cap="none" strike="noStrike">
              <a:solidFill>
                <a:schemeClr val="dk1"/>
              </a:solidFill>
              <a:latin typeface="Calibri"/>
              <a:ea typeface="Calibri"/>
              <a:cs typeface="Calibri"/>
              <a:sym typeface="Calibri"/>
            </a:endParaRPr>
          </a:p>
          <a:p>
            <a:pPr indent="-285750" lvl="1" marL="742950" marR="0" rtl="0" algn="l">
              <a:lnSpc>
                <a:spcPct val="150000"/>
              </a:lnSpc>
              <a:spcBef>
                <a:spcPts val="400"/>
              </a:spcBef>
              <a:spcAft>
                <a:spcPts val="0"/>
              </a:spcAft>
              <a:buClr>
                <a:schemeClr val="dk1"/>
              </a:buClr>
              <a:buSzPts val="2000"/>
              <a:buFont typeface="Arial"/>
              <a:buChar char="•"/>
            </a:pPr>
            <a:r>
              <a:rPr b="1" i="0" lang="fr-BE" sz="2000" u="none" cap="none" strike="noStrike">
                <a:solidFill>
                  <a:schemeClr val="dk1"/>
                </a:solidFill>
                <a:latin typeface="Calibri"/>
                <a:ea typeface="Calibri"/>
                <a:cs typeface="Calibri"/>
                <a:sym typeface="Calibri"/>
              </a:rPr>
              <a:t>Jointures							137</a:t>
            </a:r>
            <a:endParaRPr b="1" i="0" sz="2000" u="none" cap="none" strike="noStrike">
              <a:solidFill>
                <a:schemeClr val="dk1"/>
              </a:solidFill>
              <a:latin typeface="Calibri"/>
              <a:ea typeface="Calibri"/>
              <a:cs typeface="Calibri"/>
              <a:sym typeface="Calibri"/>
            </a:endParaRPr>
          </a:p>
          <a:p>
            <a:pPr indent="-285750" lvl="1" marL="742950" marR="0" rtl="0" algn="l">
              <a:lnSpc>
                <a:spcPct val="150000"/>
              </a:lnSpc>
              <a:spcBef>
                <a:spcPts val="400"/>
              </a:spcBef>
              <a:spcAft>
                <a:spcPts val="0"/>
              </a:spcAft>
              <a:buClr>
                <a:schemeClr val="dk1"/>
              </a:buClr>
              <a:buSzPts val="2000"/>
              <a:buFont typeface="Arial"/>
              <a:buChar char="•"/>
            </a:pPr>
            <a:r>
              <a:rPr b="1" i="0" lang="fr-BE" sz="2000" u="none" cap="none" strike="noStrike">
                <a:solidFill>
                  <a:schemeClr val="dk1"/>
                </a:solidFill>
                <a:latin typeface="Calibri"/>
                <a:ea typeface="Calibri"/>
                <a:cs typeface="Calibri"/>
                <a:sym typeface="Calibri"/>
              </a:rPr>
              <a:t>Sous-requêtes						164</a:t>
            </a:r>
            <a:endParaRPr b="1" i="0" sz="2000" u="none" cap="none" strike="noStrike">
              <a:solidFill>
                <a:schemeClr val="dk1"/>
              </a:solidFill>
              <a:latin typeface="Calibri"/>
              <a:ea typeface="Calibri"/>
              <a:cs typeface="Calibri"/>
              <a:sym typeface="Calibri"/>
            </a:endParaRPr>
          </a:p>
        </p:txBody>
      </p:sp>
      <p:sp>
        <p:nvSpPr>
          <p:cNvPr id="118" name="Google Shape;118;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b="0" i="0" lang="fr-BE" sz="1200" u="none" cap="none" strike="noStrike">
                <a:solidFill>
                  <a:srgbClr val="888888"/>
                </a:solidFill>
                <a:latin typeface="Calibri"/>
                <a:ea typeface="Calibri"/>
                <a:cs typeface="Calibri"/>
                <a:sym typeface="Calibri"/>
              </a:rPr>
              <a:t>Cognitic © -  SQL Déclaratif</a:t>
            </a:r>
            <a:endParaRPr b="0" i="0" sz="1200" u="none" cap="none" strike="noStrike">
              <a:solidFill>
                <a:srgbClr val="888888"/>
              </a:solidFill>
              <a:latin typeface="Calibri"/>
              <a:ea typeface="Calibri"/>
              <a:cs typeface="Calibri"/>
              <a:sym typeface="Calibri"/>
            </a:endParaRPr>
          </a:p>
        </p:txBody>
      </p:sp>
      <p:sp>
        <p:nvSpPr>
          <p:cNvPr id="119" name="Google Shape;119;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r>
              <a:rPr b="0" i="0" lang="fr-BE" sz="1200" u="none" cap="none" strike="noStrike">
                <a:solidFill>
                  <a:schemeClr val="lt1"/>
                </a:solidFill>
                <a:latin typeface="Calibri"/>
                <a:ea typeface="Calibri"/>
                <a:cs typeface="Calibri"/>
                <a:sym typeface="Calibri"/>
              </a:rPr>
              <a:t>3</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graphicFrame>
        <p:nvGraphicFramePr>
          <p:cNvPr id="633" name="Google Shape;633;p40"/>
          <p:cNvGraphicFramePr/>
          <p:nvPr/>
        </p:nvGraphicFramePr>
        <p:xfrm>
          <a:off x="604787" y="2122656"/>
          <a:ext cx="3000000" cy="3000000"/>
        </p:xfrm>
        <a:graphic>
          <a:graphicData uri="http://schemas.openxmlformats.org/drawingml/2006/table">
            <a:tbl>
              <a:tblPr bandRow="1" firstRow="1">
                <a:noFill/>
                <a:tableStyleId>{7DA6CE6D-E62C-4898-81FA-905E92679291}</a:tableStyleId>
              </a:tblPr>
              <a:tblGrid>
                <a:gridCol w="1509525"/>
                <a:gridCol w="2180600"/>
                <a:gridCol w="435865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Nom</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Taille sur le disque (octets)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Description</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i="0" lang="fr-BE" sz="1400" u="none" cap="none" strike="noStrike"/>
                        <a:t>TIME</a:t>
                      </a:r>
                      <a:endParaRPr i="0"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i="0" lang="fr-BE" sz="1400" u="none" cap="none" strike="noStrike"/>
                        <a:t>Heures allant de -838:59:59 à 838:59:59</a:t>
                      </a:r>
                      <a:endParaRPr i="0"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DATETIME</a:t>
                      </a:r>
                      <a:endParaRPr i="1" sz="1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i="0" lang="fr-BE" sz="1400" u="none" cap="none" strike="noStrike"/>
                        <a:t>Dates allant du 01/01/1000 au 31/12/9999 et heures allant de 00:00:00 à 23:59:59</a:t>
                      </a:r>
                      <a:endParaRPr i="0"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i="0" lang="fr-BE" sz="1400" u="none" cap="none" strike="noStrike"/>
                        <a:t>DATE</a:t>
                      </a:r>
                      <a:endParaRPr i="0"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i="0" lang="fr-BE" sz="1400" u="none" cap="none" strike="noStrike"/>
                        <a:t>Dates allant du 01/01/1000 au 31/12/9999</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i="0" lang="fr-BE" sz="1400" u="none" cap="none" strike="noStrike"/>
                        <a:t>YEAR</a:t>
                      </a:r>
                      <a:endParaRPr i="0"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Années de 1901 à 2155 (4 chiffres) ou 70 à 69(2 chiffres) (1970 à 2069)</a:t>
                      </a:r>
                      <a:endParaRPr sz="1400" u="none" cap="none" strike="noStrike"/>
                    </a:p>
                  </a:txBody>
                  <a:tcPr marT="45725" marB="45725" marR="91450" marL="91450"/>
                </a:tc>
              </a:tr>
            </a:tbl>
          </a:graphicData>
        </a:graphic>
      </p:graphicFrame>
      <p:sp>
        <p:nvSpPr>
          <p:cNvPr id="634" name="Google Shape;634;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635" name="Google Shape;635;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636" name="Google Shape;636;p40"/>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2 : DDL</a:t>
            </a:r>
            <a:endParaRPr b="0" i="0" sz="1200" u="none" cap="none" strike="noStrike">
              <a:solidFill>
                <a:srgbClr val="888888"/>
              </a:solidFill>
              <a:latin typeface="Calibri"/>
              <a:ea typeface="Calibri"/>
              <a:cs typeface="Calibri"/>
              <a:sym typeface="Calibri"/>
            </a:endParaRPr>
          </a:p>
        </p:txBody>
      </p:sp>
      <p:sp>
        <p:nvSpPr>
          <p:cNvPr id="637" name="Google Shape;637;p40"/>
          <p:cNvSpPr txBox="1"/>
          <p:nvPr/>
        </p:nvSpPr>
        <p:spPr>
          <a:xfrm>
            <a:off x="538360" y="1555200"/>
            <a:ext cx="5086457" cy="4770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fr-BE" sz="2500" u="none" cap="none" strike="noStrike">
                <a:solidFill>
                  <a:srgbClr val="467299"/>
                </a:solidFill>
                <a:latin typeface="Calibri"/>
                <a:ea typeface="Calibri"/>
                <a:cs typeface="Calibri"/>
                <a:sym typeface="Calibri"/>
              </a:rPr>
              <a:t>Types de données de dates et heures</a:t>
            </a:r>
            <a:endParaRPr b="1" i="0" sz="2500" u="none" cap="none" strike="noStrike">
              <a:solidFill>
                <a:srgbClr val="467299"/>
              </a:solidFill>
              <a:latin typeface="Calibri"/>
              <a:ea typeface="Calibri"/>
              <a:cs typeface="Calibri"/>
              <a:sym typeface="Calibri"/>
            </a:endParaRPr>
          </a:p>
        </p:txBody>
      </p:sp>
      <p:sp>
        <p:nvSpPr>
          <p:cNvPr id="638" name="Google Shape;638;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CREATE TABLE</a:t>
            </a:r>
            <a:endParaRPr b="0" i="0" sz="4000" u="none" cap="none" strike="noStrike">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graphicFrame>
        <p:nvGraphicFramePr>
          <p:cNvPr id="643" name="Google Shape;643;p41"/>
          <p:cNvGraphicFramePr/>
          <p:nvPr/>
        </p:nvGraphicFramePr>
        <p:xfrm>
          <a:off x="604787" y="2122656"/>
          <a:ext cx="3000000" cy="3000000"/>
        </p:xfrm>
        <a:graphic>
          <a:graphicData uri="http://schemas.openxmlformats.org/drawingml/2006/table">
            <a:tbl>
              <a:tblPr bandRow="1" firstRow="1">
                <a:noFill/>
                <a:tableStyleId>{7DA6CE6D-E62C-4898-81FA-905E92679291}</a:tableStyleId>
              </a:tblPr>
              <a:tblGrid>
                <a:gridCol w="1509525"/>
                <a:gridCol w="2180600"/>
                <a:gridCol w="435865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Nom</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Taille sur le disque (octets)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Description</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i="0" lang="fr-BE" sz="1400" u="none" cap="none" strike="noStrike"/>
                        <a:t>TIMESTAMP</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BE" sz="14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fr-BE" sz="1400" u="none" cap="none" strike="noStrike"/>
                        <a:t>Dates allant du '1970-01-01 00:00:01' à '2038-01-09 23:59:59'.  Il est stocké comme étant le nombre de secondes qui se sont écoulées depuis '1970-01-01 00:00:00' </a:t>
                      </a:r>
                      <a:endParaRPr sz="1400" u="none" cap="none" strike="noStrike"/>
                    </a:p>
                  </a:txBody>
                  <a:tcPr marT="45725" marB="45725" marR="91450" marL="91450"/>
                </a:tc>
              </a:tr>
            </a:tbl>
          </a:graphicData>
        </a:graphic>
      </p:graphicFrame>
      <p:sp>
        <p:nvSpPr>
          <p:cNvPr id="644" name="Google Shape;644;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645" name="Google Shape;645;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646" name="Google Shape;646;p41"/>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2 : DDL</a:t>
            </a:r>
            <a:endParaRPr b="0" i="0" sz="1200" u="none" cap="none" strike="noStrike">
              <a:solidFill>
                <a:srgbClr val="888888"/>
              </a:solidFill>
              <a:latin typeface="Calibri"/>
              <a:ea typeface="Calibri"/>
              <a:cs typeface="Calibri"/>
              <a:sym typeface="Calibri"/>
            </a:endParaRPr>
          </a:p>
        </p:txBody>
      </p:sp>
      <p:sp>
        <p:nvSpPr>
          <p:cNvPr id="647" name="Google Shape;647;p41"/>
          <p:cNvSpPr txBox="1"/>
          <p:nvPr/>
        </p:nvSpPr>
        <p:spPr>
          <a:xfrm>
            <a:off x="538360" y="1555200"/>
            <a:ext cx="3475247" cy="4770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fr-BE" sz="2500" u="none" cap="none" strike="noStrike">
                <a:solidFill>
                  <a:srgbClr val="467299"/>
                </a:solidFill>
                <a:latin typeface="Calibri"/>
                <a:ea typeface="Calibri"/>
                <a:cs typeface="Calibri"/>
                <a:sym typeface="Calibri"/>
              </a:rPr>
              <a:t>Autres types de données</a:t>
            </a:r>
            <a:endParaRPr b="1" i="0" sz="2500" u="none" cap="none" strike="noStrike">
              <a:solidFill>
                <a:srgbClr val="467299"/>
              </a:solidFill>
              <a:latin typeface="Calibri"/>
              <a:ea typeface="Calibri"/>
              <a:cs typeface="Calibri"/>
              <a:sym typeface="Calibri"/>
            </a:endParaRPr>
          </a:p>
        </p:txBody>
      </p:sp>
      <p:sp>
        <p:nvSpPr>
          <p:cNvPr id="648" name="Google Shape;648;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CREATE TABLE</a:t>
            </a:r>
            <a:endParaRPr b="0" i="0" sz="4000" u="none" cap="none" strike="noStrike">
              <a:solidFill>
                <a:schemeClr val="dk1"/>
              </a:solidFill>
              <a:latin typeface="Calibri"/>
              <a:ea typeface="Calibri"/>
              <a:cs typeface="Calibri"/>
              <a:sym typeface="Calibri"/>
            </a:endParaRPr>
          </a:p>
        </p:txBody>
      </p:sp>
      <p:sp>
        <p:nvSpPr>
          <p:cNvPr id="649" name="Google Shape;649;p41"/>
          <p:cNvSpPr/>
          <p:nvPr/>
        </p:nvSpPr>
        <p:spPr>
          <a:xfrm>
            <a:off x="538360" y="4725144"/>
            <a:ext cx="8138096" cy="61555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fr-BE" sz="1700" u="none" cap="none" strike="noStrike">
                <a:solidFill>
                  <a:schemeClr val="dk1"/>
                </a:solidFill>
                <a:latin typeface="Calibri"/>
                <a:ea typeface="Calibri"/>
                <a:cs typeface="Calibri"/>
                <a:sym typeface="Calibri"/>
              </a:rPr>
              <a:t>Vous trouverez une liste complète des types utilisés sur MySQL à l’adresse suivante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1" lang="fr-BE" sz="1700" u="sng" cap="none" strike="noStrike">
                <a:solidFill>
                  <a:srgbClr val="467299"/>
                </a:solidFill>
                <a:latin typeface="Calibri"/>
                <a:ea typeface="Calibri"/>
                <a:cs typeface="Calibri"/>
                <a:sym typeface="Calibri"/>
              </a:rPr>
              <a:t>https://wiki.ispirer.com/sqlways/mysql/data-types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AUTO_INCREMENT et DEFAULT</a:t>
            </a:r>
            <a:endParaRPr b="1" i="0" sz="4000" u="none" cap="none" strike="noStrike">
              <a:solidFill>
                <a:schemeClr val="dk1"/>
              </a:solidFill>
              <a:latin typeface="Calibri"/>
              <a:ea typeface="Calibri"/>
              <a:cs typeface="Calibri"/>
              <a:sym typeface="Calibri"/>
            </a:endParaRPr>
          </a:p>
        </p:txBody>
      </p:sp>
      <p:sp>
        <p:nvSpPr>
          <p:cNvPr id="655" name="Google Shape;655;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656" name="Google Shape;656;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657" name="Google Shape;657;p42"/>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2 : DDL</a:t>
            </a:r>
            <a:endParaRPr b="0" i="0" sz="1200" u="none" cap="none" strike="noStrike">
              <a:solidFill>
                <a:srgbClr val="888888"/>
              </a:solidFill>
              <a:latin typeface="Calibri"/>
              <a:ea typeface="Calibri"/>
              <a:cs typeface="Calibri"/>
              <a:sym typeface="Calibri"/>
            </a:endParaRPr>
          </a:p>
        </p:txBody>
      </p:sp>
      <p:sp>
        <p:nvSpPr>
          <p:cNvPr id="658" name="Google Shape;658;p42"/>
          <p:cNvSpPr txBox="1"/>
          <p:nvPr/>
        </p:nvSpPr>
        <p:spPr>
          <a:xfrm>
            <a:off x="478160" y="1556792"/>
            <a:ext cx="8172000" cy="1523494"/>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659" name="Google Shape;659;p42"/>
          <p:cNvSpPr txBox="1"/>
          <p:nvPr/>
        </p:nvSpPr>
        <p:spPr>
          <a:xfrm>
            <a:off x="899592" y="1574439"/>
            <a:ext cx="4859215" cy="147732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CREATE TABLE</a:t>
            </a:r>
            <a:r>
              <a:rPr b="0" i="0"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nom_table</a:t>
            </a:r>
            <a:r>
              <a:rPr b="0" i="0"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fr-BE" sz="1800" u="none" cap="none" strike="noStrike">
                <a:solidFill>
                  <a:schemeClr val="dk1"/>
                </a:solidFill>
                <a:latin typeface="Calibri"/>
                <a:ea typeface="Calibri"/>
                <a:cs typeface="Calibri"/>
                <a:sym typeface="Calibri"/>
              </a:rPr>
              <a:t>nom_colonne1</a:t>
            </a:r>
            <a:r>
              <a:rPr b="0" i="0"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TYPE AUTO_INCREMENT,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fr-BE" sz="1800" u="none" cap="none" strike="noStrike">
                <a:solidFill>
                  <a:schemeClr val="dk1"/>
                </a:solidFill>
                <a:latin typeface="Calibri"/>
                <a:ea typeface="Calibri"/>
                <a:cs typeface="Calibri"/>
                <a:sym typeface="Calibri"/>
              </a:rPr>
              <a:t>nom_colonne2</a:t>
            </a:r>
            <a:r>
              <a:rPr b="0" i="0"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TYPE DEFAULT </a:t>
            </a:r>
            <a:r>
              <a:rPr b="0" i="1" lang="fr-BE" sz="1800" u="none" cap="none" strike="noStrike">
                <a:solidFill>
                  <a:schemeClr val="dk1"/>
                </a:solidFill>
                <a:latin typeface="Calibri"/>
                <a:ea typeface="Calibri"/>
                <a:cs typeface="Calibri"/>
                <a:sym typeface="Calibri"/>
              </a:rPr>
              <a:t>valeur_par_défaut</a:t>
            </a:r>
            <a:r>
              <a:rPr b="1" i="0"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fr-BE" sz="1800" u="none" cap="none" strike="noStrike">
                <a:solidFill>
                  <a:schemeClr val="dk1"/>
                </a:solidFill>
                <a:latin typeface="Calibri"/>
                <a:ea typeface="Calibri"/>
                <a:cs typeface="Calibri"/>
                <a:sym typeface="Calibri"/>
              </a:rPr>
              <a:t>nom_colonne3</a:t>
            </a:r>
            <a:r>
              <a:rPr b="0" i="0"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TYPE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a:t>
            </a:r>
            <a:endParaRPr b="1" i="0" sz="1800" u="none" cap="none" strike="noStrike">
              <a:solidFill>
                <a:schemeClr val="dk1"/>
              </a:solidFill>
              <a:latin typeface="Calibri"/>
              <a:ea typeface="Calibri"/>
              <a:cs typeface="Calibri"/>
              <a:sym typeface="Calibri"/>
            </a:endParaRPr>
          </a:p>
        </p:txBody>
      </p:sp>
      <p:sp>
        <p:nvSpPr>
          <p:cNvPr id="660" name="Google Shape;660;p42"/>
          <p:cNvSpPr/>
          <p:nvPr/>
        </p:nvSpPr>
        <p:spPr>
          <a:xfrm>
            <a:off x="478160" y="3429000"/>
            <a:ext cx="8172000" cy="2736303"/>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61" name="Google Shape;661;p42"/>
          <p:cNvSpPr txBox="1"/>
          <p:nvPr/>
        </p:nvSpPr>
        <p:spPr>
          <a:xfrm>
            <a:off x="914832" y="3519878"/>
            <a:ext cx="5638368" cy="25545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CREATE TABLE </a:t>
            </a:r>
            <a:r>
              <a:rPr b="0" i="0" lang="fr-BE" sz="1600" u="none" cap="none" strike="noStrike">
                <a:solidFill>
                  <a:srgbClr val="000000"/>
                </a:solidFill>
                <a:latin typeface="Consolas"/>
                <a:ea typeface="Consolas"/>
                <a:cs typeface="Consolas"/>
                <a:sym typeface="Consolas"/>
              </a:rPr>
              <a:t>student (</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student_id </a:t>
            </a:r>
            <a:r>
              <a:rPr b="0" i="0" lang="fr-BE" sz="1600" u="none" cap="none" strike="noStrike">
                <a:solidFill>
                  <a:srgbClr val="0E57C4"/>
                </a:solidFill>
                <a:latin typeface="Consolas"/>
                <a:ea typeface="Consolas"/>
                <a:cs typeface="Consolas"/>
                <a:sym typeface="Consolas"/>
              </a:rPr>
              <a:t>int </a:t>
            </a:r>
            <a:r>
              <a:rPr b="0" i="0" lang="fr-BE" sz="1600" u="none" cap="none" strike="noStrike">
                <a:solidFill>
                  <a:srgbClr val="CC0099"/>
                </a:solidFill>
                <a:latin typeface="Consolas"/>
                <a:ea typeface="Consolas"/>
                <a:cs typeface="Consolas"/>
                <a:sym typeface="Consolas"/>
              </a:rPr>
              <a:t>AUTO_INCREMENT</a:t>
            </a:r>
            <a:r>
              <a:rPr b="0" i="0" lang="fr-BE" sz="16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first_name </a:t>
            </a:r>
            <a:r>
              <a:rPr b="0" i="0" lang="fr-BE" sz="1600" u="none" cap="none" strike="noStrike">
                <a:solidFill>
                  <a:srgbClr val="0E57C4"/>
                </a:solidFill>
                <a:latin typeface="Consolas"/>
                <a:ea typeface="Consolas"/>
                <a:cs typeface="Consolas"/>
                <a:sym typeface="Consolas"/>
              </a:rPr>
              <a:t>varchar</a:t>
            </a:r>
            <a:r>
              <a:rPr b="0" i="0" lang="fr-BE" sz="1600" u="none" cap="none" strike="noStrike">
                <a:solidFill>
                  <a:srgbClr val="000000"/>
                </a:solidFill>
                <a:latin typeface="Consolas"/>
                <a:ea typeface="Consolas"/>
                <a:cs typeface="Consolas"/>
                <a:sym typeface="Consolas"/>
              </a:rPr>
              <a:t>(</a:t>
            </a:r>
            <a:r>
              <a:rPr b="0" i="0" lang="fr-BE" sz="1600" u="none" cap="none" strike="noStrike">
                <a:solidFill>
                  <a:srgbClr val="00B050"/>
                </a:solidFill>
                <a:latin typeface="Consolas"/>
                <a:ea typeface="Consolas"/>
                <a:cs typeface="Consolas"/>
                <a:sym typeface="Consolas"/>
              </a:rPr>
              <a:t>50</a:t>
            </a:r>
            <a:r>
              <a:rPr b="0" i="0" lang="fr-BE" sz="16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last_name </a:t>
            </a:r>
            <a:r>
              <a:rPr b="0" i="0" lang="fr-BE" sz="1600" u="none" cap="none" strike="noStrike">
                <a:solidFill>
                  <a:srgbClr val="0E57C4"/>
                </a:solidFill>
                <a:latin typeface="Consolas"/>
                <a:ea typeface="Consolas"/>
                <a:cs typeface="Consolas"/>
                <a:sym typeface="Consolas"/>
              </a:rPr>
              <a:t>varchar</a:t>
            </a:r>
            <a:r>
              <a:rPr b="0" i="0" lang="fr-BE" sz="1600" u="none" cap="none" strike="noStrike">
                <a:solidFill>
                  <a:srgbClr val="000000"/>
                </a:solidFill>
                <a:latin typeface="Consolas"/>
                <a:ea typeface="Consolas"/>
                <a:cs typeface="Consolas"/>
                <a:sym typeface="Consolas"/>
              </a:rPr>
              <a:t>(</a:t>
            </a:r>
            <a:r>
              <a:rPr b="0" i="0" lang="fr-BE" sz="1600" u="none" cap="none" strike="noStrike">
                <a:solidFill>
                  <a:srgbClr val="00B050"/>
                </a:solidFill>
                <a:latin typeface="Consolas"/>
                <a:ea typeface="Consolas"/>
                <a:cs typeface="Consolas"/>
                <a:sym typeface="Consolas"/>
              </a:rPr>
              <a:t>50</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DEFAULT</a:t>
            </a:r>
            <a:r>
              <a:rPr b="0" i="0" lang="fr-BE" sz="1600" u="none" cap="none" strike="noStrike">
                <a:solidFill>
                  <a:srgbClr val="000000"/>
                </a:solidFill>
                <a:latin typeface="Consolas"/>
                <a:ea typeface="Consolas"/>
                <a:cs typeface="Consolas"/>
                <a:sym typeface="Consolas"/>
              </a:rPr>
              <a:t> </a:t>
            </a:r>
            <a:r>
              <a:rPr b="0" i="0" lang="fr-BE" sz="1600" u="none" cap="none" strike="noStrike">
                <a:solidFill>
                  <a:srgbClr val="FF0000"/>
                </a:solidFill>
                <a:latin typeface="Consolas"/>
                <a:ea typeface="Consolas"/>
                <a:cs typeface="Consolas"/>
                <a:sym typeface="Consolas"/>
              </a:rPr>
              <a:t>'Smith'</a:t>
            </a:r>
            <a:r>
              <a:rPr b="0" i="0" lang="fr-BE" sz="16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birth_date </a:t>
            </a:r>
            <a:r>
              <a:rPr b="0" i="0" lang="fr-BE" sz="1600" u="none" cap="none" strike="noStrike">
                <a:solidFill>
                  <a:srgbClr val="0E57C4"/>
                </a:solidFill>
                <a:latin typeface="Consolas"/>
                <a:ea typeface="Consolas"/>
                <a:cs typeface="Consolas"/>
                <a:sym typeface="Consolas"/>
              </a:rPr>
              <a:t>datetime</a:t>
            </a:r>
            <a:r>
              <a:rPr b="0" i="0" lang="fr-BE" sz="16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login </a:t>
            </a:r>
            <a:r>
              <a:rPr b="0" i="0" lang="fr-BE" sz="1600" u="none" cap="none" strike="noStrike">
                <a:solidFill>
                  <a:srgbClr val="0E57C4"/>
                </a:solidFill>
                <a:latin typeface="Consolas"/>
                <a:ea typeface="Consolas"/>
                <a:cs typeface="Consolas"/>
                <a:sym typeface="Consolas"/>
              </a:rPr>
              <a:t>varchar</a:t>
            </a:r>
            <a:r>
              <a:rPr b="0" i="0" lang="fr-BE" sz="1600" u="none" cap="none" strike="noStrike">
                <a:solidFill>
                  <a:srgbClr val="000000"/>
                </a:solidFill>
                <a:latin typeface="Consolas"/>
                <a:ea typeface="Consolas"/>
                <a:cs typeface="Consolas"/>
                <a:sym typeface="Consolas"/>
              </a:rPr>
              <a:t>(</a:t>
            </a:r>
            <a:r>
              <a:rPr b="0" i="0" lang="fr-BE" sz="1600" u="none" cap="none" strike="noStrike">
                <a:solidFill>
                  <a:srgbClr val="00B050"/>
                </a:solidFill>
                <a:latin typeface="Consolas"/>
                <a:ea typeface="Consolas"/>
                <a:cs typeface="Consolas"/>
                <a:sym typeface="Consolas"/>
              </a:rPr>
              <a:t>50</a:t>
            </a:r>
            <a:r>
              <a:rPr b="0" i="0" lang="fr-BE" sz="16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section_id </a:t>
            </a:r>
            <a:r>
              <a:rPr b="0" i="0" lang="fr-BE" sz="1600" u="none" cap="none" strike="noStrike">
                <a:solidFill>
                  <a:srgbClr val="0E57C4"/>
                </a:solidFill>
                <a:latin typeface="Consolas"/>
                <a:ea typeface="Consolas"/>
                <a:cs typeface="Consolas"/>
                <a:sym typeface="Consolas"/>
              </a:rPr>
              <a:t>int</a:t>
            </a:r>
            <a:r>
              <a:rPr b="0" i="0" lang="fr-BE" sz="16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year_result </a:t>
            </a:r>
            <a:r>
              <a:rPr b="0" i="0" lang="fr-BE" sz="1600" u="none" cap="none" strike="noStrike">
                <a:solidFill>
                  <a:srgbClr val="0E57C4"/>
                </a:solidFill>
                <a:latin typeface="Consolas"/>
                <a:ea typeface="Consolas"/>
                <a:cs typeface="Consolas"/>
                <a:sym typeface="Consolas"/>
              </a:rPr>
              <a:t>int </a:t>
            </a:r>
            <a:r>
              <a:rPr b="0" i="0" lang="fr-BE" sz="1600" u="none" cap="none" strike="noStrike">
                <a:solidFill>
                  <a:srgbClr val="CC0099"/>
                </a:solidFill>
                <a:latin typeface="Consolas"/>
                <a:ea typeface="Consolas"/>
                <a:cs typeface="Consolas"/>
                <a:sym typeface="Consolas"/>
              </a:rPr>
              <a:t>DEFAULT</a:t>
            </a:r>
            <a:r>
              <a:rPr b="0" i="0" lang="fr-BE" sz="1600" u="none" cap="none" strike="noStrike">
                <a:solidFill>
                  <a:srgbClr val="0E57C4"/>
                </a:solidFill>
                <a:latin typeface="Consolas"/>
                <a:ea typeface="Consolas"/>
                <a:cs typeface="Consolas"/>
                <a:sym typeface="Consolas"/>
              </a:rPr>
              <a:t> </a:t>
            </a:r>
            <a:r>
              <a:rPr b="0" i="0" lang="fr-BE" sz="1600" u="none" cap="none" strike="noStrike">
                <a:solidFill>
                  <a:srgbClr val="00B050"/>
                </a:solidFill>
                <a:latin typeface="Consolas"/>
                <a:ea typeface="Consolas"/>
                <a:cs typeface="Consolas"/>
                <a:sym typeface="Consolas"/>
              </a:rPr>
              <a:t>0</a:t>
            </a:r>
            <a:r>
              <a:rPr b="0" i="0" lang="fr-BE" sz="16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	course_id </a:t>
            </a:r>
            <a:r>
              <a:rPr b="0" i="0" lang="fr-BE" sz="1600" u="none" cap="none" strike="noStrike">
                <a:solidFill>
                  <a:srgbClr val="0E57C4"/>
                </a:solidFill>
                <a:latin typeface="Consolas"/>
                <a:ea typeface="Consolas"/>
                <a:cs typeface="Consolas"/>
                <a:sym typeface="Consolas"/>
              </a:rPr>
              <a:t>varchar</a:t>
            </a:r>
            <a:r>
              <a:rPr b="0" i="0" lang="fr-BE" sz="1600" u="none" cap="none" strike="noStrike">
                <a:solidFill>
                  <a:srgbClr val="000000"/>
                </a:solidFill>
                <a:latin typeface="Consolas"/>
                <a:ea typeface="Consolas"/>
                <a:cs typeface="Consolas"/>
                <a:sym typeface="Consolas"/>
              </a:rPr>
              <a:t>(</a:t>
            </a:r>
            <a:r>
              <a:rPr b="0" i="0" lang="fr-BE" sz="1600" u="none" cap="none" strike="noStrike">
                <a:solidFill>
                  <a:srgbClr val="00B050"/>
                </a:solidFill>
                <a:latin typeface="Consolas"/>
                <a:ea typeface="Consolas"/>
                <a:cs typeface="Consolas"/>
                <a:sym typeface="Consolas"/>
              </a:rPr>
              <a:t>6</a:t>
            </a:r>
            <a:r>
              <a:rPr b="0" i="0" lang="fr-BE" sz="16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6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IDENTITY et DEFAULT</a:t>
            </a:r>
            <a:endParaRPr b="0" i="0" sz="4000" u="none" cap="none" strike="noStrike">
              <a:solidFill>
                <a:schemeClr val="dk1"/>
              </a:solidFill>
              <a:latin typeface="Calibri"/>
              <a:ea typeface="Calibri"/>
              <a:cs typeface="Calibri"/>
              <a:sym typeface="Calibri"/>
            </a:endParaRPr>
          </a:p>
        </p:txBody>
      </p:sp>
      <p:sp>
        <p:nvSpPr>
          <p:cNvPr id="667" name="Google Shape;667;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668" name="Google Shape;668;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669" name="Google Shape;669;p43"/>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2 : DDL</a:t>
            </a:r>
            <a:endParaRPr b="0" i="0" sz="1200" u="none" cap="none" strike="noStrike">
              <a:solidFill>
                <a:srgbClr val="888888"/>
              </a:solidFill>
              <a:latin typeface="Calibri"/>
              <a:ea typeface="Calibri"/>
              <a:cs typeface="Calibri"/>
              <a:sym typeface="Calibri"/>
            </a:endParaRPr>
          </a:p>
        </p:txBody>
      </p:sp>
      <p:sp>
        <p:nvSpPr>
          <p:cNvPr id="670" name="Google Shape;670;p43"/>
          <p:cNvSpPr txBox="1"/>
          <p:nvPr/>
        </p:nvSpPr>
        <p:spPr>
          <a:xfrm>
            <a:off x="467544" y="1556792"/>
            <a:ext cx="8219256" cy="4311437"/>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2200"/>
              <a:buFont typeface="Arial"/>
              <a:buChar char="•"/>
            </a:pPr>
            <a:r>
              <a:rPr b="1" i="0" lang="fr-BE" sz="2200" u="none" cap="none" strike="noStrike">
                <a:solidFill>
                  <a:schemeClr val="dk1"/>
                </a:solidFill>
                <a:latin typeface="Calibri"/>
                <a:ea typeface="Calibri"/>
                <a:cs typeface="Calibri"/>
                <a:sym typeface="Calibri"/>
              </a:rPr>
              <a:t>Les valeurs d’une colonne peuvent être AUTO-INCRÉMENTÉES</a:t>
            </a:r>
            <a:endParaRPr b="0" i="0" sz="1400" u="none" cap="none" strike="noStrike">
              <a:solidFill>
                <a:srgbClr val="000000"/>
              </a:solidFill>
              <a:latin typeface="Arial"/>
              <a:ea typeface="Arial"/>
              <a:cs typeface="Arial"/>
              <a:sym typeface="Arial"/>
            </a:endParaRPr>
          </a:p>
          <a:p>
            <a:pPr indent="-5000" lvl="0" marL="284400" marR="0" rtl="0" algn="l">
              <a:lnSpc>
                <a:spcPct val="100000"/>
              </a:lnSpc>
              <a:spcBef>
                <a:spcPts val="0"/>
              </a:spcBef>
              <a:spcAft>
                <a:spcPts val="0"/>
              </a:spcAft>
              <a:buClr>
                <a:srgbClr val="000000"/>
              </a:buClr>
              <a:buSzPts val="1500"/>
              <a:buFont typeface="Arial"/>
              <a:buNone/>
            </a:pPr>
            <a:r>
              <a:rPr b="0" i="0" lang="fr-BE" sz="1500" u="none" cap="none" strike="noStrike">
                <a:solidFill>
                  <a:schemeClr val="dk1"/>
                </a:solidFill>
                <a:latin typeface="Calibri"/>
                <a:ea typeface="Calibri"/>
                <a:cs typeface="Calibri"/>
                <a:sym typeface="Calibri"/>
              </a:rPr>
              <a:t>Sous MySQL, le mot-clé </a:t>
            </a:r>
            <a:r>
              <a:rPr b="1" i="0" lang="fr-BE" sz="1500" u="none" cap="none" strike="noStrike">
                <a:solidFill>
                  <a:schemeClr val="dk1"/>
                </a:solidFill>
                <a:latin typeface="Calibri"/>
                <a:ea typeface="Calibri"/>
                <a:cs typeface="Calibri"/>
                <a:sym typeface="Calibri"/>
              </a:rPr>
              <a:t>« AUTO_INCREMENT » </a:t>
            </a:r>
            <a:r>
              <a:rPr b="0" i="0" lang="fr-BE" sz="1500" u="none" cap="none" strike="noStrike">
                <a:solidFill>
                  <a:schemeClr val="dk1"/>
                </a:solidFill>
                <a:latin typeface="Calibri"/>
                <a:ea typeface="Calibri"/>
                <a:cs typeface="Calibri"/>
                <a:sym typeface="Calibri"/>
              </a:rPr>
              <a:t>permet de demander au système d’attribuer lui-même des valeurs à la colonne concernée. Ces valeurs commencent à 1 et sont incrémentées de 1 à chaque nouvelle ligne. Il ne faut pas s’occuper de cette colonne lors de l’insertion d’une nouvelle ligne dans la table</a:t>
            </a:r>
            <a:endParaRPr b="0" i="0" sz="1400" u="none" cap="none" strike="noStrike">
              <a:solidFill>
                <a:srgbClr val="000000"/>
              </a:solidFill>
              <a:latin typeface="Arial"/>
              <a:ea typeface="Arial"/>
              <a:cs typeface="Arial"/>
              <a:sym typeface="Arial"/>
            </a:endParaRPr>
          </a:p>
          <a:p>
            <a:pPr indent="-5000" lvl="0" marL="284400" marR="0" rtl="0" algn="l">
              <a:lnSpc>
                <a:spcPct val="100000"/>
              </a:lnSpc>
              <a:spcBef>
                <a:spcPts val="0"/>
              </a:spcBef>
              <a:spcAft>
                <a:spcPts val="0"/>
              </a:spcAft>
              <a:buClr>
                <a:srgbClr val="000000"/>
              </a:buClr>
              <a:buSzPts val="500"/>
              <a:buFont typeface="Arial"/>
              <a:buNone/>
            </a:pPr>
            <a:r>
              <a:t/>
            </a:r>
            <a:endParaRPr b="0" i="0" sz="500" u="none" cap="none" strike="noStrike">
              <a:solidFill>
                <a:schemeClr val="dk1"/>
              </a:solidFill>
              <a:latin typeface="Calibri"/>
              <a:ea typeface="Calibri"/>
              <a:cs typeface="Calibri"/>
              <a:sym typeface="Calibri"/>
            </a:endParaRPr>
          </a:p>
          <a:p>
            <a:pPr indent="-5000" lvl="0" marL="284400" marR="0" rtl="0" algn="l">
              <a:lnSpc>
                <a:spcPct val="100000"/>
              </a:lnSpc>
              <a:spcBef>
                <a:spcPts val="0"/>
              </a:spcBef>
              <a:spcAft>
                <a:spcPts val="0"/>
              </a:spcAft>
              <a:buClr>
                <a:srgbClr val="000000"/>
              </a:buClr>
              <a:buSzPts val="1200"/>
              <a:buFont typeface="Arial"/>
              <a:buNone/>
            </a:pPr>
            <a:r>
              <a:rPr b="1" i="1" lang="fr-BE" sz="1200" u="sng" cap="none" strike="noStrike">
                <a:solidFill>
                  <a:schemeClr val="dk1"/>
                </a:solidFill>
                <a:latin typeface="Calibri"/>
                <a:ea typeface="Calibri"/>
                <a:cs typeface="Calibri"/>
                <a:sym typeface="Calibri"/>
              </a:rPr>
              <a:t>ATTENTION :</a:t>
            </a:r>
            <a:r>
              <a:rPr b="0" i="1" lang="fr-BE" sz="1200" u="none" cap="none" strike="noStrike">
                <a:solidFill>
                  <a:schemeClr val="dk1"/>
                </a:solidFill>
                <a:latin typeface="Calibri"/>
                <a:ea typeface="Calibri"/>
                <a:cs typeface="Calibri"/>
                <a:sym typeface="Calibri"/>
              </a:rPr>
              <a:t> Sous MySQL, il est possible </a:t>
            </a:r>
            <a:r>
              <a:rPr b="1" i="1" lang="fr-BE" sz="1200" u="none" cap="none" strike="noStrike">
                <a:solidFill>
                  <a:schemeClr val="dk1"/>
                </a:solidFill>
                <a:latin typeface="Calibri"/>
                <a:ea typeface="Calibri"/>
                <a:cs typeface="Calibri"/>
                <a:sym typeface="Calibri"/>
              </a:rPr>
              <a:t>(en utilisant du code)</a:t>
            </a:r>
            <a:r>
              <a:rPr b="0" i="1" lang="fr-BE" sz="1200" u="none" cap="none" strike="noStrike">
                <a:solidFill>
                  <a:schemeClr val="dk1"/>
                </a:solidFill>
                <a:latin typeface="Calibri"/>
                <a:ea typeface="Calibri"/>
                <a:cs typeface="Calibri"/>
                <a:sym typeface="Calibri"/>
              </a:rPr>
              <a:t> de rajouter l’auto-incrémentation d’une colonne lorsque la table est déjà créée, il continuera l'incrémentation là où elle s'arrêtait.</a:t>
            </a:r>
            <a:endParaRPr b="0" i="0" sz="1400" u="none" cap="none" strike="noStrike">
              <a:solidFill>
                <a:srgbClr val="000000"/>
              </a:solidFill>
              <a:latin typeface="Arial"/>
              <a:ea typeface="Arial"/>
              <a:cs typeface="Arial"/>
              <a:sym typeface="Arial"/>
            </a:endParaRPr>
          </a:p>
          <a:p>
            <a:pPr indent="-5000" lvl="0" marL="284400" marR="0" rtl="0" algn="l">
              <a:lnSpc>
                <a:spcPct val="100000"/>
              </a:lnSpc>
              <a:spcBef>
                <a:spcPts val="500"/>
              </a:spcBef>
              <a:spcAft>
                <a:spcPts val="0"/>
              </a:spcAft>
              <a:buClr>
                <a:srgbClr val="000000"/>
              </a:buClr>
              <a:buSzPts val="1200"/>
              <a:buFont typeface="Arial"/>
              <a:buNone/>
            </a:pPr>
            <a:r>
              <a:rPr b="1" i="1" lang="fr-BE" sz="1200" u="sng" cap="none" strike="noStrike">
                <a:solidFill>
                  <a:schemeClr val="dk1"/>
                </a:solidFill>
                <a:latin typeface="Calibri"/>
                <a:ea typeface="Calibri"/>
                <a:cs typeface="Calibri"/>
                <a:sym typeface="Calibri"/>
              </a:rPr>
              <a:t>Remarque :</a:t>
            </a:r>
            <a:r>
              <a:rPr b="0" i="1" lang="fr-BE" sz="1200" u="none" cap="none" strike="noStrike">
                <a:solidFill>
                  <a:schemeClr val="dk1"/>
                </a:solidFill>
                <a:latin typeface="Calibri"/>
                <a:ea typeface="Calibri"/>
                <a:cs typeface="Calibri"/>
                <a:sym typeface="Calibri"/>
              </a:rPr>
              <a:t> Comme expliqué plus loin, l’ordre DDL « TRUNCATE TABLE » permet de vider la table de ses données et de réinitialiser le compteur de l’auto-incrémentation par la même occasion</a:t>
            </a:r>
            <a:endParaRPr b="0" i="0" sz="1400" u="none" cap="none" strike="noStrike">
              <a:solidFill>
                <a:srgbClr val="000000"/>
              </a:solidFill>
              <a:latin typeface="Arial"/>
              <a:ea typeface="Arial"/>
              <a:cs typeface="Arial"/>
              <a:sym typeface="Arial"/>
            </a:endParaRPr>
          </a:p>
          <a:p>
            <a:pPr indent="-5000" lvl="0" marL="2844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5000" lvl="0" marL="2844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120650" lvl="0" marL="171450" marR="0" rtl="0" algn="l">
              <a:lnSpc>
                <a:spcPct val="100000"/>
              </a:lnSpc>
              <a:spcBef>
                <a:spcPts val="0"/>
              </a:spcBef>
              <a:spcAft>
                <a:spcPts val="0"/>
              </a:spcAft>
              <a:buClr>
                <a:schemeClr val="dk1"/>
              </a:buClr>
              <a:buSzPts val="800"/>
              <a:buFont typeface="Arial"/>
              <a:buNone/>
            </a:pPr>
            <a:r>
              <a:t/>
            </a:r>
            <a:endParaRPr b="0" i="0" sz="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2200"/>
              <a:buFont typeface="Arial"/>
              <a:buChar char="•"/>
            </a:pPr>
            <a:r>
              <a:rPr b="1" i="0" lang="fr-BE" sz="2200" u="none" cap="none" strike="noStrike">
                <a:solidFill>
                  <a:schemeClr val="dk1"/>
                </a:solidFill>
                <a:latin typeface="Calibri"/>
                <a:ea typeface="Calibri"/>
                <a:cs typeface="Calibri"/>
                <a:sym typeface="Calibri"/>
              </a:rPr>
              <a:t>Une colonne peut posséder une VALEUR PAR DÉFAUT</a:t>
            </a:r>
            <a:endParaRPr b="1" i="0" sz="2200" u="none" cap="none" strike="noStrike">
              <a:solidFill>
                <a:schemeClr val="dk1"/>
              </a:solidFill>
              <a:latin typeface="Calibri"/>
              <a:ea typeface="Calibri"/>
              <a:cs typeface="Calibri"/>
              <a:sym typeface="Calibri"/>
            </a:endParaRPr>
          </a:p>
          <a:p>
            <a:pPr indent="-5000" lvl="0" marL="284400" marR="0" rtl="0" algn="l">
              <a:lnSpc>
                <a:spcPct val="100000"/>
              </a:lnSpc>
              <a:spcBef>
                <a:spcPts val="0"/>
              </a:spcBef>
              <a:spcAft>
                <a:spcPts val="0"/>
              </a:spcAft>
              <a:buClr>
                <a:srgbClr val="000000"/>
              </a:buClr>
              <a:buSzPts val="1500"/>
              <a:buFont typeface="Arial"/>
              <a:buNone/>
            </a:pPr>
            <a:r>
              <a:rPr b="0" i="0" lang="fr-BE" sz="1500" u="none" cap="none" strike="noStrike">
                <a:solidFill>
                  <a:schemeClr val="dk1"/>
                </a:solidFill>
                <a:latin typeface="Calibri"/>
                <a:ea typeface="Calibri"/>
                <a:cs typeface="Calibri"/>
                <a:sym typeface="Calibri"/>
              </a:rPr>
              <a:t>Le mot-clé </a:t>
            </a:r>
            <a:r>
              <a:rPr b="1" i="0" lang="fr-BE" sz="1500" u="none" cap="none" strike="noStrike">
                <a:solidFill>
                  <a:schemeClr val="dk1"/>
                </a:solidFill>
                <a:latin typeface="Calibri"/>
                <a:ea typeface="Calibri"/>
                <a:cs typeface="Calibri"/>
                <a:sym typeface="Calibri"/>
              </a:rPr>
              <a:t>« DEFAULT » </a:t>
            </a:r>
            <a:r>
              <a:rPr b="0" i="0" lang="fr-BE" sz="1500" u="none" cap="none" strike="noStrike">
                <a:solidFill>
                  <a:schemeClr val="dk1"/>
                </a:solidFill>
                <a:latin typeface="Calibri"/>
                <a:ea typeface="Calibri"/>
                <a:cs typeface="Calibri"/>
                <a:sym typeface="Calibri"/>
              </a:rPr>
              <a:t>permet d’insérer une valeur par défaut dans la colonne concernée, si aucune valeur n’est spécifiée pour cette colonne lors de l’insertion d’une nouvelle ligne dans la table. Si une valeur est renseignée, elle remplace bien entendu la valeur par défaut. Le contrainte </a:t>
            </a:r>
            <a:r>
              <a:rPr b="1" i="1" lang="fr-BE" sz="1500" u="none" cap="none" strike="noStrike">
                <a:solidFill>
                  <a:schemeClr val="dk1"/>
                </a:solidFill>
                <a:latin typeface="Calibri"/>
                <a:ea typeface="Calibri"/>
                <a:cs typeface="Calibri"/>
                <a:sym typeface="Calibri"/>
              </a:rPr>
              <a:t>« NOT NULL » </a:t>
            </a:r>
            <a:r>
              <a:rPr b="0" i="0" lang="fr-BE" sz="1500" u="none" cap="none" strike="noStrike">
                <a:solidFill>
                  <a:schemeClr val="dk1"/>
                </a:solidFill>
                <a:latin typeface="Calibri"/>
                <a:ea typeface="Calibri"/>
                <a:cs typeface="Calibri"/>
                <a:sym typeface="Calibri"/>
              </a:rPr>
              <a:t>n’a aucun sens lorsque </a:t>
            </a:r>
            <a:r>
              <a:rPr b="1" i="1" lang="fr-BE" sz="1500" u="none" cap="none" strike="noStrike">
                <a:solidFill>
                  <a:schemeClr val="dk1"/>
                </a:solidFill>
                <a:latin typeface="Calibri"/>
                <a:ea typeface="Calibri"/>
                <a:cs typeface="Calibri"/>
                <a:sym typeface="Calibri"/>
              </a:rPr>
              <a:t>« DEFAULT » </a:t>
            </a:r>
            <a:r>
              <a:rPr b="0" i="0" lang="fr-BE" sz="1500" u="none" cap="none" strike="noStrike">
                <a:solidFill>
                  <a:schemeClr val="dk1"/>
                </a:solidFill>
                <a:latin typeface="Calibri"/>
                <a:ea typeface="Calibri"/>
                <a:cs typeface="Calibri"/>
                <a:sym typeface="Calibri"/>
              </a:rPr>
              <a:t>est utilisé et peut être source d’erreur sur certaines plateformes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Contraintes</a:t>
            </a:r>
            <a:endParaRPr b="1" i="0" sz="4000" u="none" cap="none" strike="noStrike">
              <a:solidFill>
                <a:schemeClr val="dk1"/>
              </a:solidFill>
              <a:latin typeface="Calibri"/>
              <a:ea typeface="Calibri"/>
              <a:cs typeface="Calibri"/>
              <a:sym typeface="Calibri"/>
            </a:endParaRPr>
          </a:p>
        </p:txBody>
      </p:sp>
      <p:sp>
        <p:nvSpPr>
          <p:cNvPr id="676" name="Google Shape;676;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677" name="Google Shape;677;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678" name="Google Shape;678;p44"/>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2 : DDL</a:t>
            </a:r>
            <a:endParaRPr b="0" i="0" sz="1200" u="none" cap="none" strike="noStrike">
              <a:solidFill>
                <a:srgbClr val="888888"/>
              </a:solidFill>
              <a:latin typeface="Calibri"/>
              <a:ea typeface="Calibri"/>
              <a:cs typeface="Calibri"/>
              <a:sym typeface="Calibri"/>
            </a:endParaRPr>
          </a:p>
        </p:txBody>
      </p:sp>
      <p:sp>
        <p:nvSpPr>
          <p:cNvPr id="679" name="Google Shape;679;p44"/>
          <p:cNvSpPr txBox="1"/>
          <p:nvPr/>
        </p:nvSpPr>
        <p:spPr>
          <a:xfrm>
            <a:off x="457200" y="1417638"/>
            <a:ext cx="8172000" cy="1523494"/>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680" name="Google Shape;680;p44"/>
          <p:cNvSpPr txBox="1"/>
          <p:nvPr/>
        </p:nvSpPr>
        <p:spPr>
          <a:xfrm>
            <a:off x="888976" y="1389119"/>
            <a:ext cx="6918304" cy="147732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CREATE TABLE</a:t>
            </a:r>
            <a:r>
              <a:rPr b="0" i="0"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nom_table</a:t>
            </a:r>
            <a:r>
              <a:rPr b="0" i="0"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fr-BE" sz="1800" u="none" cap="none" strike="noStrike">
                <a:solidFill>
                  <a:schemeClr val="dk1"/>
                </a:solidFill>
                <a:latin typeface="Calibri"/>
                <a:ea typeface="Calibri"/>
                <a:cs typeface="Calibri"/>
                <a:sym typeface="Calibri"/>
              </a:rPr>
              <a:t>nom_colonne1</a:t>
            </a:r>
            <a:r>
              <a:rPr b="0" i="0"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TYPE,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fr-BE" sz="1800" u="none" cap="none" strike="noStrike">
                <a:solidFill>
                  <a:schemeClr val="dk1"/>
                </a:solidFill>
                <a:latin typeface="Calibri"/>
                <a:ea typeface="Calibri"/>
                <a:cs typeface="Calibri"/>
                <a:sym typeface="Calibri"/>
              </a:rPr>
              <a:t>nom_colonne2</a:t>
            </a:r>
            <a:r>
              <a:rPr b="0" i="0"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TYPE,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TYPE_CONTRAINTE </a:t>
            </a:r>
            <a:r>
              <a:rPr b="1" i="1" lang="fr-BE" sz="1800" u="none" cap="none" strike="noStrike">
                <a:solidFill>
                  <a:schemeClr val="dk1"/>
                </a:solidFill>
                <a:latin typeface="Calibri"/>
                <a:ea typeface="Calibri"/>
                <a:cs typeface="Calibri"/>
                <a:sym typeface="Calibri"/>
              </a:rPr>
              <a:t>(</a:t>
            </a:r>
            <a:r>
              <a:rPr b="0" i="1" lang="fr-BE" sz="1800" u="none" cap="none" strike="noStrike">
                <a:solidFill>
                  <a:schemeClr val="dk1"/>
                </a:solidFill>
                <a:latin typeface="Calibri"/>
                <a:ea typeface="Calibri"/>
                <a:cs typeface="Calibri"/>
                <a:sym typeface="Calibri"/>
              </a:rPr>
              <a:t>colonne_concernée</a:t>
            </a:r>
            <a:r>
              <a:rPr b="1" i="1"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a:t>
            </a:r>
            <a:endParaRPr b="1" i="0" sz="1800" u="none" cap="none" strike="noStrike">
              <a:solidFill>
                <a:schemeClr val="dk1"/>
              </a:solidFill>
              <a:latin typeface="Calibri"/>
              <a:ea typeface="Calibri"/>
              <a:cs typeface="Calibri"/>
              <a:sym typeface="Calibri"/>
            </a:endParaRPr>
          </a:p>
        </p:txBody>
      </p:sp>
      <p:sp>
        <p:nvSpPr>
          <p:cNvPr id="681" name="Google Shape;681;p44"/>
          <p:cNvSpPr txBox="1"/>
          <p:nvPr/>
        </p:nvSpPr>
        <p:spPr>
          <a:xfrm>
            <a:off x="457200" y="3050561"/>
            <a:ext cx="8172000" cy="1707609"/>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682" name="Google Shape;682;p44"/>
          <p:cNvSpPr txBox="1"/>
          <p:nvPr/>
        </p:nvSpPr>
        <p:spPr>
          <a:xfrm>
            <a:off x="888976" y="3061983"/>
            <a:ext cx="7304048" cy="170760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CREATE TABLE</a:t>
            </a:r>
            <a:r>
              <a:rPr b="0" i="0"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nom_table</a:t>
            </a:r>
            <a:r>
              <a:rPr b="0" i="0"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fr-BE" sz="1800" u="none" cap="none" strike="noStrike">
                <a:solidFill>
                  <a:schemeClr val="dk1"/>
                </a:solidFill>
                <a:latin typeface="Calibri"/>
                <a:ea typeface="Calibri"/>
                <a:cs typeface="Calibri"/>
                <a:sym typeface="Calibri"/>
              </a:rPr>
              <a:t>nom_colonne1</a:t>
            </a:r>
            <a:r>
              <a:rPr b="0" i="0"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TYPE,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fr-BE" sz="1800" u="none" cap="none" strike="noStrike">
                <a:solidFill>
                  <a:schemeClr val="dk1"/>
                </a:solidFill>
                <a:latin typeface="Calibri"/>
                <a:ea typeface="Calibri"/>
                <a:cs typeface="Calibri"/>
                <a:sym typeface="Calibri"/>
              </a:rPr>
              <a:t>nom_colonne2</a:t>
            </a:r>
            <a:r>
              <a:rPr b="0" i="0"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TYPE,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fr-BE" sz="1800" u="none" cap="none" strike="noStrike">
                <a:solidFill>
                  <a:schemeClr val="dk1"/>
                </a:solidFill>
                <a:latin typeface="Calibri"/>
                <a:ea typeface="Calibri"/>
                <a:cs typeface="Calibri"/>
                <a:sym typeface="Calibri"/>
              </a:rPr>
              <a:t>nom_colonne3</a:t>
            </a:r>
            <a:r>
              <a:rPr b="0" i="0"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TYPE,</a:t>
            </a:r>
            <a:endParaRPr/>
          </a:p>
          <a:p>
            <a:pPr indent="0" lvl="0" marL="0" marR="0" rtl="0" algn="l">
              <a:lnSpc>
                <a:spcPct val="100000"/>
              </a:lnSpc>
              <a:spcBef>
                <a:spcPts val="0"/>
              </a:spcBef>
              <a:spcAft>
                <a:spcPts val="0"/>
              </a:spcAft>
              <a:buNone/>
            </a:pPr>
            <a:r>
              <a:rPr b="1" i="0" lang="fr-BE" sz="1800" u="none" cap="none" strike="noStrike">
                <a:solidFill>
                  <a:schemeClr val="dk1"/>
                </a:solidFill>
                <a:latin typeface="Calibri"/>
                <a:ea typeface="Calibri"/>
                <a:cs typeface="Calibri"/>
                <a:sym typeface="Calibri"/>
              </a:rPr>
              <a:t>CONSTRAINT </a:t>
            </a:r>
            <a:r>
              <a:rPr b="0" i="1" lang="fr-BE" sz="1800" u="none" cap="none" strike="noStrike">
                <a:solidFill>
                  <a:schemeClr val="dk1"/>
                </a:solidFill>
                <a:latin typeface="Calibri"/>
                <a:ea typeface="Calibri"/>
                <a:cs typeface="Calibri"/>
                <a:sym typeface="Calibri"/>
              </a:rPr>
              <a:t>nom_contrainte </a:t>
            </a:r>
            <a:r>
              <a:rPr b="1" i="0" lang="fr-BE" sz="1800" u="none" cap="none" strike="noStrike">
                <a:solidFill>
                  <a:schemeClr val="dk1"/>
                </a:solidFill>
                <a:latin typeface="Calibri"/>
                <a:ea typeface="Calibri"/>
                <a:cs typeface="Calibri"/>
                <a:sym typeface="Calibri"/>
              </a:rPr>
              <a:t>TYPE_CONTRAINTE(</a:t>
            </a:r>
            <a:r>
              <a:rPr b="0" i="1" lang="fr-BE" sz="1800" u="none" cap="none" strike="noStrike">
                <a:solidFill>
                  <a:schemeClr val="dk1"/>
                </a:solidFill>
                <a:latin typeface="Calibri"/>
                <a:ea typeface="Calibri"/>
                <a:cs typeface="Calibri"/>
                <a:sym typeface="Calibri"/>
              </a:rPr>
              <a:t>colonne_concernée)</a:t>
            </a:r>
            <a:r>
              <a:rPr b="1" i="0" lang="fr-BE" sz="1800" u="none" cap="none" strike="noStrike">
                <a:solidFill>
                  <a:schemeClr val="dk1"/>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a:t>
            </a:r>
            <a:endParaRPr b="1" i="0" sz="1800" u="none" cap="none" strike="noStrike">
              <a:solidFill>
                <a:schemeClr val="dk1"/>
              </a:solidFill>
              <a:latin typeface="Calibri"/>
              <a:ea typeface="Calibri"/>
              <a:cs typeface="Calibri"/>
              <a:sym typeface="Calibri"/>
            </a:endParaRPr>
          </a:p>
        </p:txBody>
      </p:sp>
      <p:sp>
        <p:nvSpPr>
          <p:cNvPr id="683" name="Google Shape;683;p44"/>
          <p:cNvSpPr txBox="1"/>
          <p:nvPr/>
        </p:nvSpPr>
        <p:spPr>
          <a:xfrm>
            <a:off x="457200" y="4832856"/>
            <a:ext cx="8172000" cy="1523494"/>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684" name="Google Shape;684;p44"/>
          <p:cNvSpPr txBox="1"/>
          <p:nvPr/>
        </p:nvSpPr>
        <p:spPr>
          <a:xfrm>
            <a:off x="888976" y="4855938"/>
            <a:ext cx="5130824" cy="147732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CREATE TABLE</a:t>
            </a:r>
            <a:r>
              <a:rPr b="0" i="0"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nom_table</a:t>
            </a:r>
            <a:r>
              <a:rPr b="0" i="0"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fr-BE" sz="1800" u="none" cap="none" strike="noStrike">
                <a:solidFill>
                  <a:schemeClr val="dk1"/>
                </a:solidFill>
                <a:latin typeface="Calibri"/>
                <a:ea typeface="Calibri"/>
                <a:cs typeface="Calibri"/>
                <a:sym typeface="Calibri"/>
              </a:rPr>
              <a:t>nom_colonne1</a:t>
            </a:r>
            <a:r>
              <a:rPr b="0" i="0"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TYPE,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fr-BE" sz="1800" u="none" cap="none" strike="noStrike">
                <a:solidFill>
                  <a:schemeClr val="dk1"/>
                </a:solidFill>
                <a:latin typeface="Calibri"/>
                <a:ea typeface="Calibri"/>
                <a:cs typeface="Calibri"/>
                <a:sym typeface="Calibri"/>
              </a:rPr>
              <a:t>nom_colonne2</a:t>
            </a:r>
            <a:r>
              <a:rPr b="0" i="0"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TYPE TYPE_CONTRAINTE,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fr-BE" sz="1800" u="none" cap="none" strike="noStrike">
                <a:solidFill>
                  <a:schemeClr val="dk1"/>
                </a:solidFill>
                <a:latin typeface="Calibri"/>
                <a:ea typeface="Calibri"/>
                <a:cs typeface="Calibri"/>
                <a:sym typeface="Calibri"/>
              </a:rPr>
              <a:t>nom_colonne3</a:t>
            </a:r>
            <a:r>
              <a:rPr b="0" i="0"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TYPE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Contraintes : </a:t>
            </a:r>
            <a:r>
              <a:rPr b="1" i="0" lang="fr-BE" sz="4000" u="none" cap="none" strike="noStrike">
                <a:solidFill>
                  <a:schemeClr val="dk1"/>
                </a:solidFill>
                <a:latin typeface="Calibri"/>
                <a:ea typeface="Calibri"/>
                <a:cs typeface="Calibri"/>
                <a:sym typeface="Calibri"/>
              </a:rPr>
              <a:t>NOT NULL</a:t>
            </a:r>
            <a:endParaRPr b="1" i="0" sz="4000" u="none" cap="none" strike="noStrike">
              <a:solidFill>
                <a:schemeClr val="dk1"/>
              </a:solidFill>
              <a:latin typeface="Calibri"/>
              <a:ea typeface="Calibri"/>
              <a:cs typeface="Calibri"/>
              <a:sym typeface="Calibri"/>
            </a:endParaRPr>
          </a:p>
        </p:txBody>
      </p:sp>
      <p:sp>
        <p:nvSpPr>
          <p:cNvPr id="690" name="Google Shape;690;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691" name="Google Shape;691;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692" name="Google Shape;692;p45"/>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2 : DDL</a:t>
            </a:r>
            <a:endParaRPr b="0" i="0" sz="1200" u="none" cap="none" strike="noStrike">
              <a:solidFill>
                <a:srgbClr val="888888"/>
              </a:solidFill>
              <a:latin typeface="Calibri"/>
              <a:ea typeface="Calibri"/>
              <a:cs typeface="Calibri"/>
              <a:sym typeface="Calibri"/>
            </a:endParaRPr>
          </a:p>
        </p:txBody>
      </p:sp>
      <p:sp>
        <p:nvSpPr>
          <p:cNvPr id="693" name="Google Shape;693;p45"/>
          <p:cNvSpPr/>
          <p:nvPr/>
        </p:nvSpPr>
        <p:spPr>
          <a:xfrm>
            <a:off x="478160" y="1556792"/>
            <a:ext cx="8172000" cy="3096344"/>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94" name="Google Shape;694;p45"/>
          <p:cNvSpPr txBox="1"/>
          <p:nvPr/>
        </p:nvSpPr>
        <p:spPr>
          <a:xfrm>
            <a:off x="457200" y="5085183"/>
            <a:ext cx="8229600" cy="86409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500"/>
              <a:buFont typeface="Arial"/>
              <a:buNone/>
            </a:pPr>
            <a:r>
              <a:rPr b="1" i="1" lang="fr-BE" sz="1500" u="none" cap="none" strike="noStrike">
                <a:solidFill>
                  <a:schemeClr val="dk1"/>
                </a:solidFill>
                <a:latin typeface="Calibri"/>
                <a:ea typeface="Calibri"/>
                <a:cs typeface="Calibri"/>
                <a:sym typeface="Calibri"/>
              </a:rPr>
              <a:t>Les contraintes  NOT NULL </a:t>
            </a:r>
            <a:r>
              <a:rPr b="0" i="1" lang="fr-BE" sz="1500" u="none" cap="none" strike="noStrike">
                <a:solidFill>
                  <a:schemeClr val="dk1"/>
                </a:solidFill>
                <a:latin typeface="Calibri"/>
                <a:ea typeface="Calibri"/>
                <a:cs typeface="Calibri"/>
                <a:sym typeface="Calibri"/>
              </a:rPr>
              <a:t>est la seule contrainte qui </a:t>
            </a:r>
            <a:r>
              <a:rPr b="1" i="1" lang="fr-BE" sz="1500" u="none" cap="none" strike="noStrike">
                <a:solidFill>
                  <a:schemeClr val="dk1"/>
                </a:solidFill>
                <a:latin typeface="Calibri"/>
                <a:ea typeface="Calibri"/>
                <a:cs typeface="Calibri"/>
                <a:sym typeface="Calibri"/>
              </a:rPr>
              <a:t>n’est pas nommée</a:t>
            </a:r>
            <a:r>
              <a:rPr b="0" i="1" lang="fr-BE" sz="15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300"/>
              </a:spcBef>
              <a:spcAft>
                <a:spcPts val="0"/>
              </a:spcAft>
              <a:buClr>
                <a:schemeClr val="dk1"/>
              </a:buClr>
              <a:buSzPts val="1500"/>
              <a:buFont typeface="Arial"/>
              <a:buNone/>
            </a:pPr>
            <a:r>
              <a:rPr b="0" i="1" lang="fr-BE" sz="1500" u="none" cap="none" strike="noStrike">
                <a:solidFill>
                  <a:schemeClr val="dk1"/>
                </a:solidFill>
                <a:latin typeface="Calibri"/>
                <a:ea typeface="Calibri"/>
                <a:cs typeface="Calibri"/>
                <a:sym typeface="Calibri"/>
              </a:rPr>
              <a:t>elle est incluse dans la définition de la colonne</a:t>
            </a:r>
            <a:endParaRPr b="0" i="1" sz="1500" u="none" cap="none" strike="noStrike">
              <a:solidFill>
                <a:schemeClr val="dk1"/>
              </a:solidFill>
              <a:latin typeface="Calibri"/>
              <a:ea typeface="Calibri"/>
              <a:cs typeface="Calibri"/>
              <a:sym typeface="Calibri"/>
            </a:endParaRPr>
          </a:p>
        </p:txBody>
      </p:sp>
      <p:sp>
        <p:nvSpPr>
          <p:cNvPr id="695" name="Google Shape;695;p45"/>
          <p:cNvSpPr txBox="1"/>
          <p:nvPr/>
        </p:nvSpPr>
        <p:spPr>
          <a:xfrm>
            <a:off x="914832" y="1673803"/>
            <a:ext cx="5638368"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CREATE TABLE </a:t>
            </a:r>
            <a:r>
              <a:rPr b="0" i="0" lang="fr-BE" sz="1800" u="none" cap="none" strike="noStrike">
                <a:solidFill>
                  <a:srgbClr val="000000"/>
                </a:solidFill>
                <a:latin typeface="Consolas"/>
                <a:ea typeface="Consolas"/>
                <a:cs typeface="Consolas"/>
                <a:sym typeface="Consolas"/>
              </a:rPr>
              <a:t>student (</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student_id </a:t>
            </a:r>
            <a:r>
              <a:rPr b="0" i="0" lang="fr-BE" sz="1800" u="none" cap="none" strike="noStrike">
                <a:solidFill>
                  <a:srgbClr val="0E57C4"/>
                </a:solidFill>
                <a:latin typeface="Consolas"/>
                <a:ea typeface="Consolas"/>
                <a:cs typeface="Consolas"/>
                <a:sym typeface="Consolas"/>
              </a:rPr>
              <a:t>int </a:t>
            </a:r>
            <a:r>
              <a:rPr b="0" i="0" lang="fr-BE" sz="1800" u="none" cap="none" strike="noStrike">
                <a:solidFill>
                  <a:srgbClr val="CC0099"/>
                </a:solidFill>
                <a:latin typeface="Consolas"/>
                <a:ea typeface="Consolas"/>
                <a:cs typeface="Consolas"/>
                <a:sym typeface="Consolas"/>
              </a:rPr>
              <a:t>NOT </a:t>
            </a:r>
            <a:r>
              <a:rPr b="0" i="0" lang="fr-BE" sz="1800" u="none" cap="none" strike="noStrike">
                <a:solidFill>
                  <a:srgbClr val="0070C0"/>
                </a:solidFill>
                <a:latin typeface="Consolas"/>
                <a:ea typeface="Consolas"/>
                <a:cs typeface="Consolas"/>
                <a:sym typeface="Consolas"/>
              </a:rPr>
              <a:t>NULL</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first_name </a:t>
            </a:r>
            <a:r>
              <a:rPr b="0" i="0" lang="fr-BE" sz="1800" u="none" cap="none" strike="noStrike">
                <a:solidFill>
                  <a:srgbClr val="0E57C4"/>
                </a:solidFill>
                <a:latin typeface="Consolas"/>
                <a:ea typeface="Consolas"/>
                <a:cs typeface="Consolas"/>
                <a:sym typeface="Consolas"/>
              </a:rPr>
              <a:t>varchar</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50</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last_name </a:t>
            </a:r>
            <a:r>
              <a:rPr b="0" i="0" lang="fr-BE" sz="1800" u="none" cap="none" strike="noStrike">
                <a:solidFill>
                  <a:srgbClr val="0E57C4"/>
                </a:solidFill>
                <a:latin typeface="Consolas"/>
                <a:ea typeface="Consolas"/>
                <a:cs typeface="Consolas"/>
                <a:sym typeface="Consolas"/>
              </a:rPr>
              <a:t>varchar</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50</a:t>
            </a:r>
            <a:r>
              <a:rPr b="0" i="0" lang="fr-BE" sz="1800" u="none" cap="none" strike="noStrike">
                <a:solidFill>
                  <a:srgbClr val="000000"/>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NOT </a:t>
            </a:r>
            <a:r>
              <a:rPr b="0" i="0" lang="fr-BE" sz="1800" u="none" cap="none" strike="noStrike">
                <a:solidFill>
                  <a:srgbClr val="0070C0"/>
                </a:solidFill>
                <a:latin typeface="Consolas"/>
                <a:ea typeface="Consolas"/>
                <a:cs typeface="Consolas"/>
                <a:sym typeface="Consolas"/>
              </a:rPr>
              <a:t>NULL</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birth_date </a:t>
            </a:r>
            <a:r>
              <a:rPr b="0" i="0" lang="fr-BE" sz="1800" u="none" cap="none" strike="noStrike">
                <a:solidFill>
                  <a:srgbClr val="0E57C4"/>
                </a:solidFill>
                <a:latin typeface="Consolas"/>
                <a:ea typeface="Consolas"/>
                <a:cs typeface="Consolas"/>
                <a:sym typeface="Consolas"/>
              </a:rPr>
              <a:t>datetime</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login </a:t>
            </a:r>
            <a:r>
              <a:rPr b="0" i="0" lang="fr-BE" sz="1800" u="none" cap="none" strike="noStrike">
                <a:solidFill>
                  <a:srgbClr val="0E57C4"/>
                </a:solidFill>
                <a:latin typeface="Consolas"/>
                <a:ea typeface="Consolas"/>
                <a:cs typeface="Consolas"/>
                <a:sym typeface="Consolas"/>
              </a:rPr>
              <a:t>varchar</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50</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section_id </a:t>
            </a:r>
            <a:r>
              <a:rPr b="0" i="0" lang="fr-BE" sz="1800" u="none" cap="none" strike="noStrike">
                <a:solidFill>
                  <a:srgbClr val="0E57C4"/>
                </a:solidFill>
                <a:latin typeface="Consolas"/>
                <a:ea typeface="Consolas"/>
                <a:cs typeface="Consolas"/>
                <a:sym typeface="Consolas"/>
              </a:rPr>
              <a:t>int</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year_result </a:t>
            </a:r>
            <a:r>
              <a:rPr b="0" i="0" lang="fr-BE" sz="1800" u="none" cap="none" strike="noStrike">
                <a:solidFill>
                  <a:srgbClr val="0E57C4"/>
                </a:solidFill>
                <a:latin typeface="Consolas"/>
                <a:ea typeface="Consolas"/>
                <a:cs typeface="Consolas"/>
                <a:sym typeface="Consolas"/>
              </a:rPr>
              <a:t>int</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course_id </a:t>
            </a:r>
            <a:r>
              <a:rPr b="0" i="0" lang="fr-BE" sz="1800" u="none" cap="none" strike="noStrike">
                <a:solidFill>
                  <a:srgbClr val="0E57C4"/>
                </a:solidFill>
                <a:latin typeface="Consolas"/>
                <a:ea typeface="Consolas"/>
                <a:cs typeface="Consolas"/>
                <a:sym typeface="Consolas"/>
              </a:rPr>
              <a:t>varchar</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6</a:t>
            </a:r>
            <a:r>
              <a:rPr b="0" i="0" lang="fr-BE" sz="1800" u="none" cap="none" strike="noStrike">
                <a:solidFill>
                  <a:srgbClr val="000000"/>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NOT</a:t>
            </a:r>
            <a:r>
              <a:rPr b="0" i="0" lang="fr-BE" sz="1800" u="none" cap="none" strike="noStrike">
                <a:solidFill>
                  <a:srgbClr val="000000"/>
                </a:solidFill>
                <a:latin typeface="Consolas"/>
                <a:ea typeface="Consolas"/>
                <a:cs typeface="Consolas"/>
                <a:sym typeface="Consolas"/>
              </a:rPr>
              <a:t> </a:t>
            </a:r>
            <a:r>
              <a:rPr b="0" i="0" lang="fr-BE" sz="1800" u="none" cap="none" strike="noStrike">
                <a:solidFill>
                  <a:srgbClr val="0070C0"/>
                </a:solidFill>
                <a:latin typeface="Consolas"/>
                <a:ea typeface="Consolas"/>
                <a:cs typeface="Consolas"/>
                <a:sym typeface="Consolas"/>
              </a:rPr>
              <a:t>NULL</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Contraintes : </a:t>
            </a:r>
            <a:r>
              <a:rPr b="1" i="0" lang="fr-BE" sz="4000" u="none" cap="none" strike="noStrike">
                <a:solidFill>
                  <a:schemeClr val="dk1"/>
                </a:solidFill>
                <a:latin typeface="Calibri"/>
                <a:ea typeface="Calibri"/>
                <a:cs typeface="Calibri"/>
                <a:sym typeface="Calibri"/>
              </a:rPr>
              <a:t>UNIQUE</a:t>
            </a:r>
            <a:endParaRPr b="1" i="0" sz="4000" u="none" cap="none" strike="noStrike">
              <a:solidFill>
                <a:schemeClr val="dk1"/>
              </a:solidFill>
              <a:latin typeface="Calibri"/>
              <a:ea typeface="Calibri"/>
              <a:cs typeface="Calibri"/>
              <a:sym typeface="Calibri"/>
            </a:endParaRPr>
          </a:p>
        </p:txBody>
      </p:sp>
      <p:sp>
        <p:nvSpPr>
          <p:cNvPr id="701" name="Google Shape;701;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702" name="Google Shape;702;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703" name="Google Shape;703;p46"/>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2 : DDL</a:t>
            </a:r>
            <a:endParaRPr b="0" i="0" sz="1200" u="none" cap="none" strike="noStrike">
              <a:solidFill>
                <a:srgbClr val="888888"/>
              </a:solidFill>
              <a:latin typeface="Calibri"/>
              <a:ea typeface="Calibri"/>
              <a:cs typeface="Calibri"/>
              <a:sym typeface="Calibri"/>
            </a:endParaRPr>
          </a:p>
        </p:txBody>
      </p:sp>
      <p:sp>
        <p:nvSpPr>
          <p:cNvPr id="704" name="Google Shape;704;p46"/>
          <p:cNvSpPr/>
          <p:nvPr/>
        </p:nvSpPr>
        <p:spPr>
          <a:xfrm>
            <a:off x="478160" y="1556791"/>
            <a:ext cx="8172000" cy="3462469"/>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05" name="Google Shape;705;p46"/>
          <p:cNvSpPr txBox="1"/>
          <p:nvPr/>
        </p:nvSpPr>
        <p:spPr>
          <a:xfrm>
            <a:off x="457200" y="5301207"/>
            <a:ext cx="8229600" cy="86409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500"/>
              <a:buFont typeface="Arial"/>
              <a:buNone/>
            </a:pPr>
            <a:r>
              <a:rPr b="1" i="1" lang="fr-BE" sz="1500" u="none" cap="none" strike="noStrike">
                <a:solidFill>
                  <a:schemeClr val="dk1"/>
                </a:solidFill>
                <a:latin typeface="Calibri"/>
                <a:ea typeface="Calibri"/>
                <a:cs typeface="Calibri"/>
                <a:sym typeface="Calibri"/>
              </a:rPr>
              <a:t>Toute contrainte aura un nom</a:t>
            </a:r>
            <a:r>
              <a:rPr b="0" i="1" lang="fr-BE" sz="1500" u="none" cap="none" strike="noStrike">
                <a:solidFill>
                  <a:schemeClr val="dk1"/>
                </a:solidFill>
                <a:latin typeface="Calibri"/>
                <a:ea typeface="Calibri"/>
                <a:cs typeface="Calibri"/>
                <a:sym typeface="Calibri"/>
              </a:rPr>
              <a:t> dans le système. Ici , le nom de la première colonne spécifiée dans la création de l'index</a:t>
            </a:r>
            <a:endParaRPr b="0" i="1" sz="1500" u="none" cap="none" strike="noStrike">
              <a:solidFill>
                <a:schemeClr val="dk1"/>
              </a:solidFill>
              <a:latin typeface="Calibri"/>
              <a:ea typeface="Calibri"/>
              <a:cs typeface="Calibri"/>
              <a:sym typeface="Calibri"/>
            </a:endParaRPr>
          </a:p>
        </p:txBody>
      </p:sp>
      <p:sp>
        <p:nvSpPr>
          <p:cNvPr id="706" name="Google Shape;706;p46"/>
          <p:cNvSpPr txBox="1"/>
          <p:nvPr/>
        </p:nvSpPr>
        <p:spPr>
          <a:xfrm>
            <a:off x="1557219" y="4701446"/>
            <a:ext cx="1566981" cy="63562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fr-BE" sz="1200" u="none" cap="none" strike="noStrike">
                <a:solidFill>
                  <a:srgbClr val="C00000"/>
                </a:solidFill>
                <a:latin typeface="Calibri"/>
                <a:ea typeface="Calibri"/>
                <a:cs typeface="Calibri"/>
                <a:sym typeface="Calibri"/>
              </a:rPr>
              <a:t>Type contrainte</a:t>
            </a:r>
            <a:endParaRPr b="0" i="0" sz="1200" u="none" cap="none" strike="noStrike">
              <a:solidFill>
                <a:srgbClr val="C00000"/>
              </a:solidFill>
              <a:latin typeface="Calibri"/>
              <a:ea typeface="Calibri"/>
              <a:cs typeface="Calibri"/>
              <a:sym typeface="Calibri"/>
            </a:endParaRPr>
          </a:p>
        </p:txBody>
      </p:sp>
      <p:sp>
        <p:nvSpPr>
          <p:cNvPr id="707" name="Google Shape;707;p46"/>
          <p:cNvSpPr txBox="1"/>
          <p:nvPr/>
        </p:nvSpPr>
        <p:spPr>
          <a:xfrm>
            <a:off x="775098" y="1737940"/>
            <a:ext cx="8102307" cy="313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CREATE TABLE </a:t>
            </a:r>
            <a:r>
              <a:rPr b="0" i="0" lang="fr-BE" sz="1800" u="none" cap="none" strike="noStrike">
                <a:solidFill>
                  <a:srgbClr val="000000"/>
                </a:solidFill>
                <a:latin typeface="Consolas"/>
                <a:ea typeface="Consolas"/>
                <a:cs typeface="Consolas"/>
                <a:sym typeface="Consolas"/>
              </a:rPr>
              <a:t>student (</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student_id </a:t>
            </a:r>
            <a:r>
              <a:rPr b="0" i="0" lang="fr-BE" sz="1800" u="none" cap="none" strike="noStrike">
                <a:solidFill>
                  <a:srgbClr val="0E57C4"/>
                </a:solidFill>
                <a:latin typeface="Consolas"/>
                <a:ea typeface="Consolas"/>
                <a:cs typeface="Consolas"/>
                <a:sym typeface="Consolas"/>
              </a:rPr>
              <a:t>int </a:t>
            </a:r>
            <a:r>
              <a:rPr b="0" i="0" lang="fr-BE" sz="1800" u="none" cap="none" strike="noStrike">
                <a:solidFill>
                  <a:srgbClr val="CC0099"/>
                </a:solidFill>
                <a:latin typeface="Consolas"/>
                <a:ea typeface="Consolas"/>
                <a:cs typeface="Consolas"/>
                <a:sym typeface="Consolas"/>
              </a:rPr>
              <a:t>NOT </a:t>
            </a:r>
            <a:r>
              <a:rPr b="0" i="0" lang="fr-BE" sz="1800" u="none" cap="none" strike="noStrike">
                <a:solidFill>
                  <a:srgbClr val="0070C0"/>
                </a:solidFill>
                <a:latin typeface="Consolas"/>
                <a:ea typeface="Consolas"/>
                <a:cs typeface="Consolas"/>
                <a:sym typeface="Consolas"/>
              </a:rPr>
              <a:t>NULL UNIQUE</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first_name </a:t>
            </a:r>
            <a:r>
              <a:rPr b="0" i="0" lang="fr-BE" sz="1800" u="none" cap="none" strike="noStrike">
                <a:solidFill>
                  <a:srgbClr val="0E57C4"/>
                </a:solidFill>
                <a:latin typeface="Consolas"/>
                <a:ea typeface="Consolas"/>
                <a:cs typeface="Consolas"/>
                <a:sym typeface="Consolas"/>
              </a:rPr>
              <a:t>varchar</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50</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last_name </a:t>
            </a:r>
            <a:r>
              <a:rPr b="0" i="0" lang="fr-BE" sz="1800" u="none" cap="none" strike="noStrike">
                <a:solidFill>
                  <a:srgbClr val="0E57C4"/>
                </a:solidFill>
                <a:latin typeface="Consolas"/>
                <a:ea typeface="Consolas"/>
                <a:cs typeface="Consolas"/>
                <a:sym typeface="Consolas"/>
              </a:rPr>
              <a:t>varchar</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50</a:t>
            </a:r>
            <a:r>
              <a:rPr b="0" i="0" lang="fr-BE" sz="1800" u="none" cap="none" strike="noStrike">
                <a:solidFill>
                  <a:srgbClr val="000000"/>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NOT </a:t>
            </a:r>
            <a:r>
              <a:rPr b="0" i="0" lang="fr-BE" sz="1800" u="none" cap="none" strike="noStrike">
                <a:solidFill>
                  <a:srgbClr val="0070C0"/>
                </a:solidFill>
                <a:latin typeface="Consolas"/>
                <a:ea typeface="Consolas"/>
                <a:cs typeface="Consolas"/>
                <a:sym typeface="Consolas"/>
              </a:rPr>
              <a:t>NULL</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birth_date </a:t>
            </a:r>
            <a:r>
              <a:rPr b="0" i="0" lang="fr-BE" sz="1800" u="none" cap="none" strike="noStrike">
                <a:solidFill>
                  <a:srgbClr val="0E57C4"/>
                </a:solidFill>
                <a:latin typeface="Consolas"/>
                <a:ea typeface="Consolas"/>
                <a:cs typeface="Consolas"/>
                <a:sym typeface="Consolas"/>
              </a:rPr>
              <a:t>datetime</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login </a:t>
            </a:r>
            <a:r>
              <a:rPr b="0" i="0" lang="fr-BE" sz="1800" u="none" cap="none" strike="noStrike">
                <a:solidFill>
                  <a:srgbClr val="0E57C4"/>
                </a:solidFill>
                <a:latin typeface="Consolas"/>
                <a:ea typeface="Consolas"/>
                <a:cs typeface="Consolas"/>
                <a:sym typeface="Consolas"/>
              </a:rPr>
              <a:t>varchar</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50</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section_id </a:t>
            </a:r>
            <a:r>
              <a:rPr b="0" i="0" lang="fr-BE" sz="1800" u="none" cap="none" strike="noStrike">
                <a:solidFill>
                  <a:srgbClr val="0E57C4"/>
                </a:solidFill>
                <a:latin typeface="Consolas"/>
                <a:ea typeface="Consolas"/>
                <a:cs typeface="Consolas"/>
                <a:sym typeface="Consolas"/>
              </a:rPr>
              <a:t>int</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year_result </a:t>
            </a:r>
            <a:r>
              <a:rPr b="0" i="0" lang="fr-BE" sz="1800" u="none" cap="none" strike="noStrike">
                <a:solidFill>
                  <a:srgbClr val="0E57C4"/>
                </a:solidFill>
                <a:latin typeface="Consolas"/>
                <a:ea typeface="Consolas"/>
                <a:cs typeface="Consolas"/>
                <a:sym typeface="Consolas"/>
              </a:rPr>
              <a:t>int</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course_id </a:t>
            </a:r>
            <a:r>
              <a:rPr b="0" i="0" lang="fr-BE" sz="1800" u="none" cap="none" strike="noStrike">
                <a:solidFill>
                  <a:srgbClr val="0E57C4"/>
                </a:solidFill>
                <a:latin typeface="Consolas"/>
                <a:ea typeface="Consolas"/>
                <a:cs typeface="Consolas"/>
                <a:sym typeface="Consolas"/>
              </a:rPr>
              <a:t>varchar</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6</a:t>
            </a:r>
            <a:r>
              <a:rPr b="0" i="0" lang="fr-BE" sz="1800" u="none" cap="none" strike="noStrike">
                <a:solidFill>
                  <a:srgbClr val="000000"/>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NOT</a:t>
            </a:r>
            <a:r>
              <a:rPr b="0" i="0" lang="fr-BE" sz="1800" u="none" cap="none" strike="noStrike">
                <a:solidFill>
                  <a:srgbClr val="000000"/>
                </a:solidFill>
                <a:latin typeface="Consolas"/>
                <a:ea typeface="Consolas"/>
                <a:cs typeface="Consolas"/>
                <a:sym typeface="Consolas"/>
              </a:rPr>
              <a:t> </a:t>
            </a:r>
            <a:r>
              <a:rPr b="0" i="0" lang="fr-BE" sz="1800" u="none" cap="none" strike="noStrike">
                <a:solidFill>
                  <a:srgbClr val="0070C0"/>
                </a:solidFill>
                <a:latin typeface="Consolas"/>
                <a:ea typeface="Consolas"/>
                <a:cs typeface="Consolas"/>
                <a:sym typeface="Consolas"/>
              </a:rPr>
              <a:t>NULL,</a:t>
            </a:r>
            <a:endParaRPr/>
          </a:p>
          <a:p>
            <a:pPr indent="0" lvl="0" marL="0" marR="0" rtl="0" algn="l">
              <a:lnSpc>
                <a:spcPct val="100000"/>
              </a:lnSpc>
              <a:spcBef>
                <a:spcPts val="0"/>
              </a:spcBef>
              <a:spcAft>
                <a:spcPts val="0"/>
              </a:spcAft>
              <a:buNone/>
            </a:pPr>
            <a:r>
              <a:rPr b="0" i="0" lang="fr-BE" sz="1800" u="none" cap="none" strike="noStrike">
                <a:solidFill>
                  <a:srgbClr val="0070C0"/>
                </a:solidFill>
                <a:latin typeface="Consolas"/>
                <a:ea typeface="Consolas"/>
                <a:cs typeface="Consolas"/>
                <a:sym typeface="Consolas"/>
              </a:rPr>
              <a:t>	UNIQUE KEY(last_name, birth_date)</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a:t>
            </a:r>
            <a:endParaRPr/>
          </a:p>
        </p:txBody>
      </p:sp>
      <p:sp>
        <p:nvSpPr>
          <p:cNvPr id="708" name="Google Shape;708;p46"/>
          <p:cNvSpPr/>
          <p:nvPr/>
        </p:nvSpPr>
        <p:spPr>
          <a:xfrm rot="5400000">
            <a:off x="2286769" y="3998423"/>
            <a:ext cx="227059" cy="1295400"/>
          </a:xfrm>
          <a:prstGeom prst="rightBrace">
            <a:avLst>
              <a:gd fmla="val 8333" name="adj1"/>
              <a:gd fmla="val 49351" name="adj2"/>
            </a:avLst>
          </a:prstGeom>
          <a:noFill/>
          <a:ln cap="flat" cmpd="sng" w="317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C00000"/>
              </a:solidFill>
              <a:latin typeface="Calibri"/>
              <a:ea typeface="Calibri"/>
              <a:cs typeface="Calibri"/>
              <a:sym typeface="Calibri"/>
            </a:endParaRPr>
          </a:p>
        </p:txBody>
      </p:sp>
      <p:sp>
        <p:nvSpPr>
          <p:cNvPr id="709" name="Google Shape;709;p46"/>
          <p:cNvSpPr txBox="1"/>
          <p:nvPr/>
        </p:nvSpPr>
        <p:spPr>
          <a:xfrm>
            <a:off x="3207819" y="4738761"/>
            <a:ext cx="2584425"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fr-BE" sz="1200" u="none" cap="none" strike="noStrike">
                <a:solidFill>
                  <a:srgbClr val="C00000"/>
                </a:solidFill>
                <a:latin typeface="Calibri"/>
                <a:ea typeface="Calibri"/>
                <a:cs typeface="Calibri"/>
                <a:sym typeface="Calibri"/>
              </a:rPr>
              <a:t>Combinaison de colonnes concernées</a:t>
            </a:r>
            <a:endParaRPr b="0" i="0" sz="1200" u="none" cap="none" strike="noStrike">
              <a:solidFill>
                <a:srgbClr val="C00000"/>
              </a:solidFill>
              <a:latin typeface="Calibri"/>
              <a:ea typeface="Calibri"/>
              <a:cs typeface="Calibri"/>
              <a:sym typeface="Calibri"/>
            </a:endParaRPr>
          </a:p>
        </p:txBody>
      </p:sp>
      <p:sp>
        <p:nvSpPr>
          <p:cNvPr id="710" name="Google Shape;710;p46"/>
          <p:cNvSpPr/>
          <p:nvPr/>
        </p:nvSpPr>
        <p:spPr>
          <a:xfrm rot="5400000">
            <a:off x="4375902" y="3364678"/>
            <a:ext cx="219475" cy="2570480"/>
          </a:xfrm>
          <a:prstGeom prst="rightBrace">
            <a:avLst>
              <a:gd fmla="val 8333" name="adj1"/>
              <a:gd fmla="val 49351" name="adj2"/>
            </a:avLst>
          </a:prstGeom>
          <a:noFill/>
          <a:ln cap="flat" cmpd="sng" w="317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C00000"/>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Contraintes : </a:t>
            </a:r>
            <a:r>
              <a:rPr b="1" i="0" lang="fr-BE" sz="4000" u="none" cap="none" strike="noStrike">
                <a:solidFill>
                  <a:schemeClr val="dk1"/>
                </a:solidFill>
                <a:latin typeface="Calibri"/>
                <a:ea typeface="Calibri"/>
                <a:cs typeface="Calibri"/>
                <a:sym typeface="Calibri"/>
              </a:rPr>
              <a:t>PRIMARY KEY</a:t>
            </a:r>
            <a:endParaRPr b="1" i="0" sz="4000" u="none" cap="none" strike="noStrike">
              <a:solidFill>
                <a:schemeClr val="dk1"/>
              </a:solidFill>
              <a:latin typeface="Calibri"/>
              <a:ea typeface="Calibri"/>
              <a:cs typeface="Calibri"/>
              <a:sym typeface="Calibri"/>
            </a:endParaRPr>
          </a:p>
        </p:txBody>
      </p:sp>
      <p:sp>
        <p:nvSpPr>
          <p:cNvPr id="716" name="Google Shape;716;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717" name="Google Shape;717;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718" name="Google Shape;718;p47"/>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2 : DDL</a:t>
            </a:r>
            <a:endParaRPr b="0" i="0" sz="1200" u="none" cap="none" strike="noStrike">
              <a:solidFill>
                <a:srgbClr val="888888"/>
              </a:solidFill>
              <a:latin typeface="Calibri"/>
              <a:ea typeface="Calibri"/>
              <a:cs typeface="Calibri"/>
              <a:sym typeface="Calibri"/>
            </a:endParaRPr>
          </a:p>
        </p:txBody>
      </p:sp>
      <p:sp>
        <p:nvSpPr>
          <p:cNvPr id="719" name="Google Shape;719;p47"/>
          <p:cNvSpPr/>
          <p:nvPr/>
        </p:nvSpPr>
        <p:spPr>
          <a:xfrm>
            <a:off x="478160" y="2060848"/>
            <a:ext cx="8172000" cy="3456384"/>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20" name="Google Shape;720;p47"/>
          <p:cNvSpPr txBox="1"/>
          <p:nvPr/>
        </p:nvSpPr>
        <p:spPr>
          <a:xfrm>
            <a:off x="836058" y="2219379"/>
            <a:ext cx="8102307" cy="313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CREATE TABLE </a:t>
            </a:r>
            <a:r>
              <a:rPr b="0" i="0" lang="fr-BE" sz="1800" u="none" cap="none" strike="noStrike">
                <a:solidFill>
                  <a:srgbClr val="000000"/>
                </a:solidFill>
                <a:latin typeface="Consolas"/>
                <a:ea typeface="Consolas"/>
                <a:cs typeface="Consolas"/>
                <a:sym typeface="Consolas"/>
              </a:rPr>
              <a:t>student (</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student_id </a:t>
            </a:r>
            <a:r>
              <a:rPr b="0" i="0" lang="fr-BE" sz="1800" u="none" cap="none" strike="noStrike">
                <a:solidFill>
                  <a:srgbClr val="0E57C4"/>
                </a:solidFill>
                <a:latin typeface="Consolas"/>
                <a:ea typeface="Consolas"/>
                <a:cs typeface="Consolas"/>
                <a:sym typeface="Consolas"/>
              </a:rPr>
              <a:t>int</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first_name </a:t>
            </a:r>
            <a:r>
              <a:rPr b="0" i="0" lang="fr-BE" sz="1800" u="none" cap="none" strike="noStrike">
                <a:solidFill>
                  <a:srgbClr val="0E57C4"/>
                </a:solidFill>
                <a:latin typeface="Consolas"/>
                <a:ea typeface="Consolas"/>
                <a:cs typeface="Consolas"/>
                <a:sym typeface="Consolas"/>
              </a:rPr>
              <a:t>varchar</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50</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last_name </a:t>
            </a:r>
            <a:r>
              <a:rPr b="0" i="0" lang="fr-BE" sz="1800" u="none" cap="none" strike="noStrike">
                <a:solidFill>
                  <a:srgbClr val="0E57C4"/>
                </a:solidFill>
                <a:latin typeface="Consolas"/>
                <a:ea typeface="Consolas"/>
                <a:cs typeface="Consolas"/>
                <a:sym typeface="Consolas"/>
              </a:rPr>
              <a:t>varchar</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50</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birth_date </a:t>
            </a:r>
            <a:r>
              <a:rPr b="0" i="0" lang="fr-BE" sz="1800" u="none" cap="none" strike="noStrike">
                <a:solidFill>
                  <a:srgbClr val="0E57C4"/>
                </a:solidFill>
                <a:latin typeface="Consolas"/>
                <a:ea typeface="Consolas"/>
                <a:cs typeface="Consolas"/>
                <a:sym typeface="Consolas"/>
              </a:rPr>
              <a:t>datetime</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login </a:t>
            </a:r>
            <a:r>
              <a:rPr b="0" i="0" lang="fr-BE" sz="1800" u="none" cap="none" strike="noStrike">
                <a:solidFill>
                  <a:srgbClr val="0E57C4"/>
                </a:solidFill>
                <a:latin typeface="Consolas"/>
                <a:ea typeface="Consolas"/>
                <a:cs typeface="Consolas"/>
                <a:sym typeface="Consolas"/>
              </a:rPr>
              <a:t>varchar</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50</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section_id </a:t>
            </a:r>
            <a:r>
              <a:rPr b="0" i="0" lang="fr-BE" sz="1800" u="none" cap="none" strike="noStrike">
                <a:solidFill>
                  <a:srgbClr val="0E57C4"/>
                </a:solidFill>
                <a:latin typeface="Consolas"/>
                <a:ea typeface="Consolas"/>
                <a:cs typeface="Consolas"/>
                <a:sym typeface="Consolas"/>
              </a:rPr>
              <a:t>int</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year_result </a:t>
            </a:r>
            <a:r>
              <a:rPr b="0" i="0" lang="fr-BE" sz="1800" u="none" cap="none" strike="noStrike">
                <a:solidFill>
                  <a:srgbClr val="0E57C4"/>
                </a:solidFill>
                <a:latin typeface="Consolas"/>
                <a:ea typeface="Consolas"/>
                <a:cs typeface="Consolas"/>
                <a:sym typeface="Consolas"/>
              </a:rPr>
              <a:t>int</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course_id </a:t>
            </a:r>
            <a:r>
              <a:rPr b="0" i="0" lang="fr-BE" sz="1800" u="none" cap="none" strike="noStrike">
                <a:solidFill>
                  <a:srgbClr val="0E57C4"/>
                </a:solidFill>
                <a:latin typeface="Consolas"/>
                <a:ea typeface="Consolas"/>
                <a:cs typeface="Consolas"/>
                <a:sym typeface="Consolas"/>
              </a:rPr>
              <a:t>varchar</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6</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70C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70C0"/>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PRIMARY KEY</a:t>
            </a:r>
            <a:r>
              <a:rPr b="0" i="0" lang="fr-BE" sz="1800" u="none" cap="none" strike="noStrike">
                <a:solidFill>
                  <a:schemeClr val="dk1"/>
                </a:solidFill>
                <a:latin typeface="Consolas"/>
                <a:ea typeface="Consolas"/>
                <a:cs typeface="Consolas"/>
                <a:sym typeface="Consolas"/>
              </a:rPr>
              <a:t>(student_id)</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a:t>
            </a:r>
            <a:endParaRPr/>
          </a:p>
        </p:txBody>
      </p:sp>
      <p:sp>
        <p:nvSpPr>
          <p:cNvPr id="721" name="Google Shape;721;p47"/>
          <p:cNvSpPr txBox="1"/>
          <p:nvPr/>
        </p:nvSpPr>
        <p:spPr>
          <a:xfrm>
            <a:off x="2936240" y="5648960"/>
            <a:ext cx="289560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fr-BE" sz="1400" u="none" cap="none" strike="noStrike">
                <a:solidFill>
                  <a:srgbClr val="000000"/>
                </a:solidFill>
                <a:latin typeface="Arial"/>
                <a:ea typeface="Arial"/>
                <a:cs typeface="Arial"/>
                <a:sym typeface="Arial"/>
              </a:rPr>
              <a:t>Version 1</a:t>
            </a:r>
            <a:endParaRPr/>
          </a:p>
        </p:txBody>
      </p:sp>
      <p:sp>
        <p:nvSpPr>
          <p:cNvPr id="722" name="Google Shape;722;p47"/>
          <p:cNvSpPr txBox="1"/>
          <p:nvPr/>
        </p:nvSpPr>
        <p:spPr>
          <a:xfrm>
            <a:off x="478160" y="1403754"/>
            <a:ext cx="8229600" cy="38521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500"/>
              <a:buFont typeface="Arial"/>
              <a:buNone/>
            </a:pPr>
            <a:r>
              <a:rPr b="1" i="1" lang="fr-BE" sz="1500" u="none" cap="none" strike="noStrike">
                <a:solidFill>
                  <a:schemeClr val="dk1"/>
                </a:solidFill>
                <a:latin typeface="Calibri"/>
                <a:ea typeface="Calibri"/>
                <a:cs typeface="Calibri"/>
                <a:sym typeface="Calibri"/>
              </a:rPr>
              <a:t>Toute contrainte aura un nom</a:t>
            </a:r>
            <a:r>
              <a:rPr b="0" i="1" lang="fr-BE" sz="1500" u="none" cap="none" strike="noStrike">
                <a:solidFill>
                  <a:schemeClr val="dk1"/>
                </a:solidFill>
                <a:latin typeface="Calibri"/>
                <a:ea typeface="Calibri"/>
                <a:cs typeface="Calibri"/>
                <a:sym typeface="Calibri"/>
              </a:rPr>
              <a:t> dans le système. Ici , PRIMARY.</a:t>
            </a:r>
            <a:endParaRPr b="0" i="1" sz="1500" u="none" cap="none" strike="noStrike">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Contraintes : </a:t>
            </a:r>
            <a:r>
              <a:rPr b="1" i="0" lang="fr-BE" sz="4000" u="none" cap="none" strike="noStrike">
                <a:solidFill>
                  <a:schemeClr val="dk1"/>
                </a:solidFill>
                <a:latin typeface="Calibri"/>
                <a:ea typeface="Calibri"/>
                <a:cs typeface="Calibri"/>
                <a:sym typeface="Calibri"/>
              </a:rPr>
              <a:t>PRIMARY KEY</a:t>
            </a:r>
            <a:endParaRPr b="1" i="0" sz="4000" u="none" cap="none" strike="noStrike">
              <a:solidFill>
                <a:schemeClr val="dk1"/>
              </a:solidFill>
              <a:latin typeface="Calibri"/>
              <a:ea typeface="Calibri"/>
              <a:cs typeface="Calibri"/>
              <a:sym typeface="Calibri"/>
            </a:endParaRPr>
          </a:p>
        </p:txBody>
      </p:sp>
      <p:sp>
        <p:nvSpPr>
          <p:cNvPr id="728" name="Google Shape;728;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729" name="Google Shape;729;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730" name="Google Shape;730;p48"/>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2 : DDL</a:t>
            </a:r>
            <a:endParaRPr b="0" i="0" sz="1200" u="none" cap="none" strike="noStrike">
              <a:solidFill>
                <a:srgbClr val="888888"/>
              </a:solidFill>
              <a:latin typeface="Calibri"/>
              <a:ea typeface="Calibri"/>
              <a:cs typeface="Calibri"/>
              <a:sym typeface="Calibri"/>
            </a:endParaRPr>
          </a:p>
        </p:txBody>
      </p:sp>
      <p:sp>
        <p:nvSpPr>
          <p:cNvPr id="731" name="Google Shape;731;p48"/>
          <p:cNvSpPr/>
          <p:nvPr/>
        </p:nvSpPr>
        <p:spPr>
          <a:xfrm>
            <a:off x="478160" y="2060848"/>
            <a:ext cx="8172000" cy="3456384"/>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32" name="Google Shape;732;p48"/>
          <p:cNvSpPr/>
          <p:nvPr/>
        </p:nvSpPr>
        <p:spPr>
          <a:xfrm>
            <a:off x="944880" y="2256755"/>
            <a:ext cx="6451600"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CREATE TABLE </a:t>
            </a:r>
            <a:r>
              <a:rPr b="0" i="0" lang="fr-BE" sz="1800" u="none" cap="none" strike="noStrike">
                <a:solidFill>
                  <a:srgbClr val="000000"/>
                </a:solidFill>
                <a:latin typeface="Consolas"/>
                <a:ea typeface="Consolas"/>
                <a:cs typeface="Consolas"/>
                <a:sym typeface="Consolas"/>
              </a:rPr>
              <a:t>student (</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student_id </a:t>
            </a:r>
            <a:r>
              <a:rPr b="0" i="0" lang="fr-BE" sz="1800" u="none" cap="none" strike="noStrike">
                <a:solidFill>
                  <a:srgbClr val="0E57C4"/>
                </a:solidFill>
                <a:latin typeface="Consolas"/>
                <a:ea typeface="Consolas"/>
                <a:cs typeface="Consolas"/>
                <a:sym typeface="Consolas"/>
              </a:rPr>
              <a:t>int </a:t>
            </a:r>
            <a:r>
              <a:rPr b="0" i="0" lang="fr-BE" sz="1800" u="none" cap="none" strike="noStrike">
                <a:solidFill>
                  <a:srgbClr val="CC0099"/>
                </a:solidFill>
                <a:latin typeface="Consolas"/>
                <a:ea typeface="Consolas"/>
                <a:cs typeface="Consolas"/>
                <a:sym typeface="Consolas"/>
              </a:rPr>
              <a:t>PRIMARY KEY</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first_name </a:t>
            </a:r>
            <a:r>
              <a:rPr b="0" i="0" lang="fr-BE" sz="1800" u="none" cap="none" strike="noStrike">
                <a:solidFill>
                  <a:srgbClr val="0E57C4"/>
                </a:solidFill>
                <a:latin typeface="Consolas"/>
                <a:ea typeface="Consolas"/>
                <a:cs typeface="Consolas"/>
                <a:sym typeface="Consolas"/>
              </a:rPr>
              <a:t>varchar</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50</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last_name </a:t>
            </a:r>
            <a:r>
              <a:rPr b="0" i="0" lang="fr-BE" sz="1800" u="none" cap="none" strike="noStrike">
                <a:solidFill>
                  <a:srgbClr val="0E57C4"/>
                </a:solidFill>
                <a:latin typeface="Consolas"/>
                <a:ea typeface="Consolas"/>
                <a:cs typeface="Consolas"/>
                <a:sym typeface="Consolas"/>
              </a:rPr>
              <a:t>varchar</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50</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birth_date </a:t>
            </a:r>
            <a:r>
              <a:rPr b="0" i="0" lang="fr-BE" sz="1800" u="none" cap="none" strike="noStrike">
                <a:solidFill>
                  <a:srgbClr val="0E57C4"/>
                </a:solidFill>
                <a:latin typeface="Consolas"/>
                <a:ea typeface="Consolas"/>
                <a:cs typeface="Consolas"/>
                <a:sym typeface="Consolas"/>
              </a:rPr>
              <a:t>datetime</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login </a:t>
            </a:r>
            <a:r>
              <a:rPr b="0" i="0" lang="fr-BE" sz="1800" u="none" cap="none" strike="noStrike">
                <a:solidFill>
                  <a:srgbClr val="0E57C4"/>
                </a:solidFill>
                <a:latin typeface="Consolas"/>
                <a:ea typeface="Consolas"/>
                <a:cs typeface="Consolas"/>
                <a:sym typeface="Consolas"/>
              </a:rPr>
              <a:t>varchar</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50</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section_id </a:t>
            </a:r>
            <a:r>
              <a:rPr b="0" i="0" lang="fr-BE" sz="1800" u="none" cap="none" strike="noStrike">
                <a:solidFill>
                  <a:srgbClr val="0E57C4"/>
                </a:solidFill>
                <a:latin typeface="Consolas"/>
                <a:ea typeface="Consolas"/>
                <a:cs typeface="Consolas"/>
                <a:sym typeface="Consolas"/>
              </a:rPr>
              <a:t>int</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year_result </a:t>
            </a:r>
            <a:r>
              <a:rPr b="0" i="0" lang="fr-BE" sz="1800" u="none" cap="none" strike="noStrike">
                <a:solidFill>
                  <a:srgbClr val="0E57C4"/>
                </a:solidFill>
                <a:latin typeface="Consolas"/>
                <a:ea typeface="Consolas"/>
                <a:cs typeface="Consolas"/>
                <a:sym typeface="Consolas"/>
              </a:rPr>
              <a:t>int</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course_id </a:t>
            </a:r>
            <a:r>
              <a:rPr b="0" i="0" lang="fr-BE" sz="1800" u="none" cap="none" strike="noStrike">
                <a:solidFill>
                  <a:srgbClr val="0E57C4"/>
                </a:solidFill>
                <a:latin typeface="Consolas"/>
                <a:ea typeface="Consolas"/>
                <a:cs typeface="Consolas"/>
                <a:sym typeface="Consolas"/>
              </a:rPr>
              <a:t>varchar</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6</a:t>
            </a:r>
            <a:r>
              <a:rPr b="0" i="0" lang="fr-BE" sz="1800" u="none" cap="none" strike="noStrike">
                <a:solidFill>
                  <a:srgbClr val="000000"/>
                </a:solidFill>
                <a:latin typeface="Consolas"/>
                <a:ea typeface="Consolas"/>
                <a:cs typeface="Consolas"/>
                <a:sym typeface="Consolas"/>
              </a:rPr>
              <a:t>)</a:t>
            </a:r>
            <a:endParaRPr b="0" i="0" sz="1800" u="none" cap="none" strike="noStrike">
              <a:solidFill>
                <a:srgbClr val="0070C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Arial"/>
              <a:ea typeface="Arial"/>
              <a:cs typeface="Arial"/>
              <a:sym typeface="Arial"/>
            </a:endParaRPr>
          </a:p>
        </p:txBody>
      </p:sp>
      <p:sp>
        <p:nvSpPr>
          <p:cNvPr id="733" name="Google Shape;733;p48"/>
          <p:cNvSpPr txBox="1"/>
          <p:nvPr/>
        </p:nvSpPr>
        <p:spPr>
          <a:xfrm>
            <a:off x="2936240" y="5648960"/>
            <a:ext cx="289560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fr-BE" sz="1400" u="none" cap="none" strike="noStrike">
                <a:solidFill>
                  <a:srgbClr val="000000"/>
                </a:solidFill>
                <a:latin typeface="Arial"/>
                <a:ea typeface="Arial"/>
                <a:cs typeface="Arial"/>
                <a:sym typeface="Arial"/>
              </a:rPr>
              <a:t>Version 2</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Contraintes : </a:t>
            </a:r>
            <a:r>
              <a:rPr b="1" i="0" lang="fr-BE" sz="4000" u="none" cap="none" strike="noStrike">
                <a:solidFill>
                  <a:schemeClr val="dk1"/>
                </a:solidFill>
                <a:latin typeface="Calibri"/>
                <a:ea typeface="Calibri"/>
                <a:cs typeface="Calibri"/>
                <a:sym typeface="Calibri"/>
              </a:rPr>
              <a:t>FOREIGN KEY</a:t>
            </a:r>
            <a:endParaRPr b="1" i="0" sz="4000" u="none" cap="none" strike="noStrike">
              <a:solidFill>
                <a:schemeClr val="dk1"/>
              </a:solidFill>
              <a:latin typeface="Calibri"/>
              <a:ea typeface="Calibri"/>
              <a:cs typeface="Calibri"/>
              <a:sym typeface="Calibri"/>
            </a:endParaRPr>
          </a:p>
        </p:txBody>
      </p:sp>
      <p:sp>
        <p:nvSpPr>
          <p:cNvPr id="739" name="Google Shape;739;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740" name="Google Shape;740;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741" name="Google Shape;741;p49"/>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2 : DDL</a:t>
            </a:r>
            <a:endParaRPr b="0" i="0" sz="1200" u="none" cap="none" strike="noStrike">
              <a:solidFill>
                <a:srgbClr val="888888"/>
              </a:solidFill>
              <a:latin typeface="Calibri"/>
              <a:ea typeface="Calibri"/>
              <a:cs typeface="Calibri"/>
              <a:sym typeface="Calibri"/>
            </a:endParaRPr>
          </a:p>
        </p:txBody>
      </p:sp>
      <p:sp>
        <p:nvSpPr>
          <p:cNvPr id="742" name="Google Shape;742;p49"/>
          <p:cNvSpPr txBox="1"/>
          <p:nvPr/>
        </p:nvSpPr>
        <p:spPr>
          <a:xfrm>
            <a:off x="478160" y="1556792"/>
            <a:ext cx="8172000" cy="2192248"/>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743" name="Google Shape;743;p49"/>
          <p:cNvSpPr txBox="1"/>
          <p:nvPr/>
        </p:nvSpPr>
        <p:spPr>
          <a:xfrm>
            <a:off x="818715" y="1672295"/>
            <a:ext cx="6801285" cy="196124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CREATE TABLE</a:t>
            </a:r>
            <a:r>
              <a:rPr b="0" i="0"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nom_table</a:t>
            </a:r>
            <a:r>
              <a:rPr b="0" i="0"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fr-BE" sz="1800" u="none" cap="none" strike="noStrike">
                <a:solidFill>
                  <a:schemeClr val="dk1"/>
                </a:solidFill>
                <a:latin typeface="Calibri"/>
                <a:ea typeface="Calibri"/>
                <a:cs typeface="Calibri"/>
                <a:sym typeface="Calibri"/>
              </a:rPr>
              <a:t>nom_colonne1</a:t>
            </a:r>
            <a:r>
              <a:rPr b="0" i="0"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TYPE,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fr-BE" sz="1800" u="none" cap="none" strike="noStrike">
                <a:solidFill>
                  <a:schemeClr val="dk1"/>
                </a:solidFill>
                <a:latin typeface="Calibri"/>
                <a:ea typeface="Calibri"/>
                <a:cs typeface="Calibri"/>
                <a:sym typeface="Calibri"/>
              </a:rPr>
              <a:t>nom_colonne2</a:t>
            </a:r>
            <a:r>
              <a:rPr b="0" i="0"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TYPE,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CONSTRAINT</a:t>
            </a:r>
            <a:r>
              <a:rPr b="0" i="1" lang="fr-BE" sz="1800" u="none" cap="none" strike="noStrike">
                <a:solidFill>
                  <a:schemeClr val="dk1"/>
                </a:solidFill>
                <a:latin typeface="Calibri"/>
                <a:ea typeface="Calibri"/>
                <a:cs typeface="Calibri"/>
                <a:sym typeface="Calibri"/>
              </a:rPr>
              <a:t> FK_nom_contrainte </a:t>
            </a:r>
            <a:r>
              <a:rPr b="1" i="0" lang="fr-BE" sz="1800" u="none" cap="none" strike="noStrike">
                <a:solidFill>
                  <a:schemeClr val="dk1"/>
                </a:solidFill>
                <a:latin typeface="Calibri"/>
                <a:ea typeface="Calibri"/>
                <a:cs typeface="Calibri"/>
                <a:sym typeface="Calibri"/>
              </a:rPr>
              <a:t>FOREIGN KEY</a:t>
            </a:r>
            <a:r>
              <a:rPr b="1" i="1" lang="fr-BE" sz="1800" u="none" cap="none" strike="noStrike">
                <a:solidFill>
                  <a:schemeClr val="dk1"/>
                </a:solidFill>
                <a:latin typeface="Calibri"/>
                <a:ea typeface="Calibri"/>
                <a:cs typeface="Calibri"/>
                <a:sym typeface="Calibri"/>
              </a:rPr>
              <a:t>(</a:t>
            </a:r>
            <a:r>
              <a:rPr b="0" i="1" lang="fr-BE" sz="1800" u="none" cap="none" strike="noStrike">
                <a:solidFill>
                  <a:schemeClr val="dk1"/>
                </a:solidFill>
                <a:latin typeface="Calibri"/>
                <a:ea typeface="Calibri"/>
                <a:cs typeface="Calibri"/>
                <a:sym typeface="Calibri"/>
              </a:rPr>
              <a:t>colonne_concernée</a:t>
            </a:r>
            <a:r>
              <a:rPr b="1" i="1"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     REFERENCES</a:t>
            </a:r>
            <a:r>
              <a:rPr b="1" i="1"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table_référencée</a:t>
            </a:r>
            <a:r>
              <a:rPr b="1" i="1"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colonne_référencée</a:t>
            </a:r>
            <a:r>
              <a:rPr b="1" i="1"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a:t>
            </a:r>
            <a:endParaRPr b="1" i="0" sz="1800" u="none" cap="none" strike="noStrike">
              <a:solidFill>
                <a:schemeClr val="dk1"/>
              </a:solidFill>
              <a:latin typeface="Calibri"/>
              <a:ea typeface="Calibri"/>
              <a:cs typeface="Calibri"/>
              <a:sym typeface="Calibri"/>
            </a:endParaRPr>
          </a:p>
        </p:txBody>
      </p:sp>
      <p:sp>
        <p:nvSpPr>
          <p:cNvPr id="744" name="Google Shape;744;p49"/>
          <p:cNvSpPr txBox="1"/>
          <p:nvPr/>
        </p:nvSpPr>
        <p:spPr>
          <a:xfrm>
            <a:off x="457200" y="5301207"/>
            <a:ext cx="8229600" cy="86409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500"/>
              <a:buFont typeface="Arial"/>
              <a:buNone/>
            </a:pPr>
            <a:r>
              <a:t/>
            </a:r>
            <a:endParaRPr b="0" i="1" sz="1500" u="none" cap="none" strike="noStrike">
              <a:solidFill>
                <a:schemeClr val="dk1"/>
              </a:solidFill>
              <a:latin typeface="Calibri"/>
              <a:ea typeface="Calibri"/>
              <a:cs typeface="Calibri"/>
              <a:sym typeface="Calibri"/>
            </a:endParaRPr>
          </a:p>
        </p:txBody>
      </p:sp>
      <p:sp>
        <p:nvSpPr>
          <p:cNvPr id="745" name="Google Shape;745;p49"/>
          <p:cNvSpPr txBox="1"/>
          <p:nvPr/>
        </p:nvSpPr>
        <p:spPr>
          <a:xfrm>
            <a:off x="2921000" y="3891171"/>
            <a:ext cx="30988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400" u="none" cap="none" strike="noStrike">
                <a:solidFill>
                  <a:srgbClr val="000000"/>
                </a:solidFill>
                <a:latin typeface="Arial"/>
                <a:ea typeface="Arial"/>
                <a:cs typeface="Arial"/>
                <a:sym typeface="Arial"/>
              </a:rPr>
              <a:t>Le nom de la FK doit être unique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fr-BE" sz="2800" u="none" cap="none" strike="noStrike">
                <a:solidFill>
                  <a:schemeClr val="dk1"/>
                </a:solidFill>
                <a:latin typeface="Calibri"/>
                <a:ea typeface="Calibri"/>
                <a:cs typeface="Calibri"/>
                <a:sym typeface="Calibri"/>
              </a:rPr>
              <a:t>Partie 4 : DML – Data Manipulation Language</a:t>
            </a:r>
            <a:endParaRPr b="1"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500"/>
              <a:buFont typeface="Arial"/>
              <a:buNone/>
            </a:pPr>
            <a:r>
              <a:rPr b="1" i="0" lang="fr-BE" sz="1500" u="none" cap="none" strike="noStrike">
                <a:solidFill>
                  <a:schemeClr val="dk1"/>
                </a:solidFill>
                <a:latin typeface="Calibri"/>
                <a:ea typeface="Calibri"/>
                <a:cs typeface="Calibri"/>
                <a:sym typeface="Calibri"/>
              </a:rPr>
              <a:t>		               </a:t>
            </a:r>
            <a:r>
              <a:rPr b="0" i="1" lang="fr-BE" sz="1500" u="none" cap="none" strike="noStrike">
                <a:solidFill>
                  <a:schemeClr val="dk1"/>
                </a:solidFill>
                <a:latin typeface="Calibri"/>
                <a:ea typeface="Calibri"/>
                <a:cs typeface="Calibri"/>
                <a:sym typeface="Calibri"/>
              </a:rPr>
              <a:t>(Langage de de manipulation des données)</a:t>
            </a:r>
            <a:endParaRPr/>
          </a:p>
          <a:p>
            <a:pPr indent="-285750" lvl="1" marL="742950" marR="0" rtl="0" algn="l">
              <a:lnSpc>
                <a:spcPct val="100000"/>
              </a:lnSpc>
              <a:spcBef>
                <a:spcPts val="1400"/>
              </a:spcBef>
              <a:spcAft>
                <a:spcPts val="0"/>
              </a:spcAft>
              <a:buClr>
                <a:schemeClr val="dk1"/>
              </a:buClr>
              <a:buSzPts val="2000"/>
              <a:buFont typeface="Arial"/>
              <a:buChar char="•"/>
            </a:pPr>
            <a:r>
              <a:rPr b="1" i="0" lang="fr-BE" sz="2000" u="none" cap="none" strike="noStrike">
                <a:solidFill>
                  <a:schemeClr val="dk1"/>
                </a:solidFill>
                <a:latin typeface="Calibri"/>
                <a:ea typeface="Calibri"/>
                <a:cs typeface="Calibri"/>
                <a:sym typeface="Calibri"/>
              </a:rPr>
              <a:t>Insertion de données					187</a:t>
            </a:r>
            <a:endParaRPr b="1" i="0" sz="2000" u="none" cap="none" strike="noStrike">
              <a:solidFill>
                <a:schemeClr val="dk1"/>
              </a:solidFill>
              <a:latin typeface="Calibri"/>
              <a:ea typeface="Calibri"/>
              <a:cs typeface="Calibri"/>
              <a:sym typeface="Calibri"/>
            </a:endParaRPr>
          </a:p>
          <a:p>
            <a:pPr indent="-285750" lvl="1" marL="742950" marR="0" rtl="0" algn="l">
              <a:lnSpc>
                <a:spcPct val="100000"/>
              </a:lnSpc>
              <a:spcBef>
                <a:spcPts val="400"/>
              </a:spcBef>
              <a:spcAft>
                <a:spcPts val="0"/>
              </a:spcAft>
              <a:buClr>
                <a:schemeClr val="dk1"/>
              </a:buClr>
              <a:buSzPts val="2000"/>
              <a:buFont typeface="Arial"/>
              <a:buChar char="•"/>
            </a:pPr>
            <a:r>
              <a:rPr b="1" i="0" lang="fr-BE" sz="2000" u="none" cap="none" strike="noStrike">
                <a:solidFill>
                  <a:schemeClr val="dk1"/>
                </a:solidFill>
                <a:latin typeface="Calibri"/>
                <a:ea typeface="Calibri"/>
                <a:cs typeface="Calibri"/>
                <a:sym typeface="Calibri"/>
              </a:rPr>
              <a:t>Mise à jour de données					193</a:t>
            </a:r>
            <a:endParaRPr b="1" i="0" sz="2000" u="none" cap="none" strike="noStrike">
              <a:solidFill>
                <a:schemeClr val="dk1"/>
              </a:solidFill>
              <a:latin typeface="Calibri"/>
              <a:ea typeface="Calibri"/>
              <a:cs typeface="Calibri"/>
              <a:sym typeface="Calibri"/>
            </a:endParaRPr>
          </a:p>
          <a:p>
            <a:pPr indent="-285750" lvl="1" marL="742950" marR="0" rtl="0" algn="l">
              <a:lnSpc>
                <a:spcPct val="100000"/>
              </a:lnSpc>
              <a:spcBef>
                <a:spcPts val="400"/>
              </a:spcBef>
              <a:spcAft>
                <a:spcPts val="0"/>
              </a:spcAft>
              <a:buClr>
                <a:schemeClr val="dk1"/>
              </a:buClr>
              <a:buSzPts val="2000"/>
              <a:buFont typeface="Arial"/>
              <a:buChar char="•"/>
            </a:pPr>
            <a:r>
              <a:rPr b="1" i="0" lang="fr-BE" sz="2000" u="none" cap="none" strike="noStrike">
                <a:solidFill>
                  <a:schemeClr val="dk1"/>
                </a:solidFill>
                <a:latin typeface="Calibri"/>
                <a:ea typeface="Calibri"/>
                <a:cs typeface="Calibri"/>
                <a:sym typeface="Calibri"/>
              </a:rPr>
              <a:t>Suppression de données					196</a:t>
            </a:r>
            <a:endParaRPr b="1" i="0" sz="2000" u="none" cap="none" strike="noStrike">
              <a:solidFill>
                <a:schemeClr val="dk1"/>
              </a:solidFill>
              <a:latin typeface="Calibri"/>
              <a:ea typeface="Calibri"/>
              <a:cs typeface="Calibri"/>
              <a:sym typeface="Calibri"/>
            </a:endParaRPr>
          </a:p>
          <a:p>
            <a:pPr indent="0" lvl="1" marL="457200" marR="0" rtl="0" algn="l">
              <a:lnSpc>
                <a:spcPct val="100000"/>
              </a:lnSpc>
              <a:spcBef>
                <a:spcPts val="400"/>
              </a:spcBef>
              <a:spcAft>
                <a:spcPts val="0"/>
              </a:spcAft>
              <a:buClr>
                <a:schemeClr val="dk1"/>
              </a:buClr>
              <a:buSzPts val="2000"/>
              <a:buFont typeface="Arial"/>
              <a:buNone/>
            </a:pPr>
            <a:r>
              <a:t/>
            </a:r>
            <a:endParaRPr b="1" i="0" sz="2000" u="none" cap="none" strike="noStrike">
              <a:solidFill>
                <a:schemeClr val="dk1"/>
              </a:solidFill>
              <a:latin typeface="Calibri"/>
              <a:ea typeface="Calibri"/>
              <a:cs typeface="Calibri"/>
              <a:sym typeface="Calibri"/>
            </a:endParaRPr>
          </a:p>
        </p:txBody>
      </p:sp>
      <p:sp>
        <p:nvSpPr>
          <p:cNvPr id="125" name="Google Shape;125;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Plan du cours</a:t>
            </a:r>
            <a:endParaRPr b="0" i="0" sz="4000" u="none" cap="none" strike="noStrike">
              <a:solidFill>
                <a:schemeClr val="dk1"/>
              </a:solidFill>
              <a:latin typeface="Calibri"/>
              <a:ea typeface="Calibri"/>
              <a:cs typeface="Calibri"/>
              <a:sym typeface="Calibri"/>
            </a:endParaRPr>
          </a:p>
        </p:txBody>
      </p:sp>
      <p:sp>
        <p:nvSpPr>
          <p:cNvPr id="126" name="Google Shape;126;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b="0" i="0" lang="fr-BE" sz="1200" u="none" cap="none" strike="noStrike">
                <a:solidFill>
                  <a:srgbClr val="888888"/>
                </a:solidFill>
                <a:latin typeface="Calibri"/>
                <a:ea typeface="Calibri"/>
                <a:cs typeface="Calibri"/>
                <a:sym typeface="Calibri"/>
              </a:rPr>
              <a:t>Cognitic © -  SQL Déclaratif</a:t>
            </a:r>
            <a:endParaRPr b="0" i="0" sz="1200" u="none" cap="none" strike="noStrike">
              <a:solidFill>
                <a:srgbClr val="888888"/>
              </a:solidFill>
              <a:latin typeface="Calibri"/>
              <a:ea typeface="Calibri"/>
              <a:cs typeface="Calibri"/>
              <a:sym typeface="Calibri"/>
            </a:endParaRPr>
          </a:p>
        </p:txBody>
      </p:sp>
      <p:sp>
        <p:nvSpPr>
          <p:cNvPr id="127" name="Google Shape;127;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r>
              <a:rPr b="0" i="0" lang="fr-BE" sz="1200" u="none" cap="none" strike="noStrike">
                <a:solidFill>
                  <a:schemeClr val="lt1"/>
                </a:solidFill>
                <a:latin typeface="Calibri"/>
                <a:ea typeface="Calibri"/>
                <a:cs typeface="Calibri"/>
                <a:sym typeface="Calibri"/>
              </a:rPr>
              <a:t>4</a:t>
            </a:r>
            <a:endParaRPr b="0" i="0" sz="1200" u="none" cap="none" strike="noStrike">
              <a:solidFill>
                <a:schemeClr val="lt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Contraintes : FOREIGN KEY</a:t>
            </a:r>
            <a:endParaRPr b="0" i="0" sz="4000" u="none" cap="none" strike="noStrike">
              <a:solidFill>
                <a:schemeClr val="dk1"/>
              </a:solidFill>
              <a:latin typeface="Calibri"/>
              <a:ea typeface="Calibri"/>
              <a:cs typeface="Calibri"/>
              <a:sym typeface="Calibri"/>
            </a:endParaRPr>
          </a:p>
        </p:txBody>
      </p:sp>
      <p:sp>
        <p:nvSpPr>
          <p:cNvPr id="751" name="Google Shape;751;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752" name="Google Shape;752;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753" name="Google Shape;753;p50"/>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2 : DDL</a:t>
            </a:r>
            <a:endParaRPr b="0" i="0" sz="1200" u="none" cap="none" strike="noStrike">
              <a:solidFill>
                <a:srgbClr val="888888"/>
              </a:solidFill>
              <a:latin typeface="Calibri"/>
              <a:ea typeface="Calibri"/>
              <a:cs typeface="Calibri"/>
              <a:sym typeface="Calibri"/>
            </a:endParaRPr>
          </a:p>
        </p:txBody>
      </p:sp>
      <p:sp>
        <p:nvSpPr>
          <p:cNvPr id="754" name="Google Shape;754;p50"/>
          <p:cNvSpPr/>
          <p:nvPr/>
        </p:nvSpPr>
        <p:spPr>
          <a:xfrm>
            <a:off x="478160" y="1916832"/>
            <a:ext cx="8172000" cy="3744416"/>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55" name="Google Shape;755;p50"/>
          <p:cNvSpPr txBox="1"/>
          <p:nvPr/>
        </p:nvSpPr>
        <p:spPr>
          <a:xfrm>
            <a:off x="2365513" y="5854910"/>
            <a:ext cx="441297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fr-BE" sz="1400" u="none" cap="none" strike="noStrike">
                <a:solidFill>
                  <a:srgbClr val="000000"/>
                </a:solidFill>
                <a:latin typeface="Arial"/>
                <a:ea typeface="Arial"/>
                <a:cs typeface="Arial"/>
                <a:sym typeface="Arial"/>
              </a:rPr>
              <a:t>Première notation possible</a:t>
            </a:r>
            <a:endParaRPr/>
          </a:p>
        </p:txBody>
      </p:sp>
      <p:sp>
        <p:nvSpPr>
          <p:cNvPr id="756" name="Google Shape;756;p50"/>
          <p:cNvSpPr/>
          <p:nvPr/>
        </p:nvSpPr>
        <p:spPr>
          <a:xfrm>
            <a:off x="645160" y="2091039"/>
            <a:ext cx="7853680" cy="3416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CREATE TABLE </a:t>
            </a:r>
            <a:r>
              <a:rPr b="0" i="0" lang="fr-BE" sz="1800" u="none" cap="none" strike="noStrike">
                <a:solidFill>
                  <a:srgbClr val="000000"/>
                </a:solidFill>
                <a:latin typeface="Consolas"/>
                <a:ea typeface="Consolas"/>
                <a:cs typeface="Consolas"/>
                <a:sym typeface="Consolas"/>
              </a:rPr>
              <a:t>student (</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student_id </a:t>
            </a:r>
            <a:r>
              <a:rPr b="0" i="0" lang="fr-BE" sz="1800" u="none" cap="none" strike="noStrike">
                <a:solidFill>
                  <a:srgbClr val="0E57C4"/>
                </a:solidFill>
                <a:latin typeface="Consolas"/>
                <a:ea typeface="Consolas"/>
                <a:cs typeface="Consolas"/>
                <a:sym typeface="Consolas"/>
              </a:rPr>
              <a:t>int</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first_name </a:t>
            </a:r>
            <a:r>
              <a:rPr b="0" i="0" lang="fr-BE" sz="1800" u="none" cap="none" strike="noStrike">
                <a:solidFill>
                  <a:srgbClr val="0E57C4"/>
                </a:solidFill>
                <a:latin typeface="Consolas"/>
                <a:ea typeface="Consolas"/>
                <a:cs typeface="Consolas"/>
                <a:sym typeface="Consolas"/>
              </a:rPr>
              <a:t>varchar</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50</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last_name </a:t>
            </a:r>
            <a:r>
              <a:rPr b="0" i="0" lang="fr-BE" sz="1800" u="none" cap="none" strike="noStrike">
                <a:solidFill>
                  <a:srgbClr val="0E57C4"/>
                </a:solidFill>
                <a:latin typeface="Consolas"/>
                <a:ea typeface="Consolas"/>
                <a:cs typeface="Consolas"/>
                <a:sym typeface="Consolas"/>
              </a:rPr>
              <a:t>varchar</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50</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birth_date </a:t>
            </a:r>
            <a:r>
              <a:rPr b="0" i="0" lang="fr-BE" sz="1800" u="none" cap="none" strike="noStrike">
                <a:solidFill>
                  <a:srgbClr val="0E57C4"/>
                </a:solidFill>
                <a:latin typeface="Consolas"/>
                <a:ea typeface="Consolas"/>
                <a:cs typeface="Consolas"/>
                <a:sym typeface="Consolas"/>
              </a:rPr>
              <a:t>datetime</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login </a:t>
            </a:r>
            <a:r>
              <a:rPr b="0" i="0" lang="fr-BE" sz="1800" u="none" cap="none" strike="noStrike">
                <a:solidFill>
                  <a:srgbClr val="0E57C4"/>
                </a:solidFill>
                <a:latin typeface="Consolas"/>
                <a:ea typeface="Consolas"/>
                <a:cs typeface="Consolas"/>
                <a:sym typeface="Consolas"/>
              </a:rPr>
              <a:t>varchar</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50</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section_id </a:t>
            </a:r>
            <a:r>
              <a:rPr b="0" i="0" lang="fr-BE" sz="1800" u="none" cap="none" strike="noStrike">
                <a:solidFill>
                  <a:srgbClr val="0E57C4"/>
                </a:solidFill>
                <a:latin typeface="Consolas"/>
                <a:ea typeface="Consolas"/>
                <a:cs typeface="Consolas"/>
                <a:sym typeface="Consolas"/>
              </a:rPr>
              <a:t>int</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year_result </a:t>
            </a:r>
            <a:r>
              <a:rPr b="0" i="0" lang="fr-BE" sz="1800" u="none" cap="none" strike="noStrike">
                <a:solidFill>
                  <a:srgbClr val="0E57C4"/>
                </a:solidFill>
                <a:latin typeface="Consolas"/>
                <a:ea typeface="Consolas"/>
                <a:cs typeface="Consolas"/>
                <a:sym typeface="Consolas"/>
              </a:rPr>
              <a:t>int</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course_id </a:t>
            </a:r>
            <a:r>
              <a:rPr b="0" i="0" lang="fr-BE" sz="1800" u="none" cap="none" strike="noStrike">
                <a:solidFill>
                  <a:srgbClr val="0E57C4"/>
                </a:solidFill>
                <a:latin typeface="Consolas"/>
                <a:ea typeface="Consolas"/>
                <a:cs typeface="Consolas"/>
                <a:sym typeface="Consolas"/>
              </a:rPr>
              <a:t>varchar</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6</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70C0"/>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CONSTRAINT</a:t>
            </a:r>
            <a:r>
              <a:rPr b="0" i="0" lang="fr-BE" sz="1800" u="none" cap="none" strike="noStrike">
                <a:solidFill>
                  <a:schemeClr val="dk1"/>
                </a:solidFill>
                <a:latin typeface="Consolas"/>
                <a:ea typeface="Consolas"/>
                <a:cs typeface="Consolas"/>
                <a:sym typeface="Consolas"/>
              </a:rPr>
              <a:t> FK_student_section </a:t>
            </a:r>
            <a:r>
              <a:rPr b="0" i="0" lang="fr-BE" sz="1800" u="none" cap="none" strike="noStrike">
                <a:solidFill>
                  <a:srgbClr val="CC0099"/>
                </a:solidFill>
                <a:latin typeface="Consolas"/>
                <a:ea typeface="Consolas"/>
                <a:cs typeface="Consolas"/>
                <a:sym typeface="Consolas"/>
              </a:rPr>
              <a:t>FOREIGN KEY</a:t>
            </a:r>
            <a:r>
              <a:rPr b="0" i="0" lang="fr-BE" sz="1800" u="none" cap="none" strike="noStrike">
                <a:solidFill>
                  <a:schemeClr val="dk1"/>
                </a:solidFill>
                <a:latin typeface="Consolas"/>
                <a:ea typeface="Consolas"/>
                <a:cs typeface="Consolas"/>
                <a:sym typeface="Consolas"/>
              </a:rPr>
              <a:t>(section_id)</a:t>
            </a:r>
            <a:endParaRPr/>
          </a:p>
          <a:p>
            <a:pPr indent="0" lvl="0" marL="0" marR="0" rtl="0" algn="l">
              <a:lnSpc>
                <a:spcPct val="100000"/>
              </a:lnSpc>
              <a:spcBef>
                <a:spcPts val="0"/>
              </a:spcBef>
              <a:spcAft>
                <a:spcPts val="0"/>
              </a:spcAft>
              <a:buNone/>
            </a:pP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REFERENCES</a:t>
            </a:r>
            <a:r>
              <a:rPr b="0" i="0" lang="fr-BE" sz="1800" u="none" cap="none" strike="noStrike">
                <a:solidFill>
                  <a:schemeClr val="dk1"/>
                </a:solidFill>
                <a:latin typeface="Consolas"/>
                <a:ea typeface="Consolas"/>
                <a:cs typeface="Consolas"/>
                <a:sym typeface="Consolas"/>
              </a:rPr>
              <a:t> section(section_id)</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Contraintes : </a:t>
            </a:r>
            <a:r>
              <a:rPr b="1" i="0" lang="fr-BE" sz="4000" u="none" cap="none" strike="noStrike">
                <a:solidFill>
                  <a:schemeClr val="dk1"/>
                </a:solidFill>
                <a:latin typeface="Calibri"/>
                <a:ea typeface="Calibri"/>
                <a:cs typeface="Calibri"/>
                <a:sym typeface="Calibri"/>
              </a:rPr>
              <a:t>FOREIGN KEY</a:t>
            </a:r>
            <a:endParaRPr b="1" i="0" sz="4000" u="none" cap="none" strike="noStrike">
              <a:solidFill>
                <a:schemeClr val="dk1"/>
              </a:solidFill>
              <a:latin typeface="Calibri"/>
              <a:ea typeface="Calibri"/>
              <a:cs typeface="Calibri"/>
              <a:sym typeface="Calibri"/>
            </a:endParaRPr>
          </a:p>
        </p:txBody>
      </p:sp>
      <p:sp>
        <p:nvSpPr>
          <p:cNvPr id="762" name="Google Shape;762;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763" name="Google Shape;763;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764" name="Google Shape;764;p51"/>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2 : DDL</a:t>
            </a:r>
            <a:endParaRPr b="0" i="0" sz="1200" u="none" cap="none" strike="noStrike">
              <a:solidFill>
                <a:srgbClr val="888888"/>
              </a:solidFill>
              <a:latin typeface="Calibri"/>
              <a:ea typeface="Calibri"/>
              <a:cs typeface="Calibri"/>
              <a:sym typeface="Calibri"/>
            </a:endParaRPr>
          </a:p>
        </p:txBody>
      </p:sp>
      <p:pic>
        <p:nvPicPr>
          <p:cNvPr id="765" name="Google Shape;765;p51"/>
          <p:cNvPicPr preferRelativeResize="0"/>
          <p:nvPr/>
        </p:nvPicPr>
        <p:blipFill rotWithShape="1">
          <a:blip r:embed="rId3">
            <a:alphaModFix/>
          </a:blip>
          <a:srcRect b="23913" l="62716" r="21412" t="38406"/>
          <a:stretch/>
        </p:blipFill>
        <p:spPr>
          <a:xfrm>
            <a:off x="3200400" y="1417638"/>
            <a:ext cx="3308685" cy="441913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Contraintes : FOREIGN KEY</a:t>
            </a:r>
            <a:endParaRPr b="0" i="0" sz="4000" u="none" cap="none" strike="noStrike">
              <a:solidFill>
                <a:schemeClr val="dk1"/>
              </a:solidFill>
              <a:latin typeface="Calibri"/>
              <a:ea typeface="Calibri"/>
              <a:cs typeface="Calibri"/>
              <a:sym typeface="Calibri"/>
            </a:endParaRPr>
          </a:p>
        </p:txBody>
      </p:sp>
      <p:sp>
        <p:nvSpPr>
          <p:cNvPr id="771" name="Google Shape;771;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772" name="Google Shape;772;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773" name="Google Shape;773;p52"/>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2 : DDL</a:t>
            </a:r>
            <a:endParaRPr b="0" i="0" sz="1200" u="none" cap="none" strike="noStrike">
              <a:solidFill>
                <a:srgbClr val="888888"/>
              </a:solidFill>
              <a:latin typeface="Calibri"/>
              <a:ea typeface="Calibri"/>
              <a:cs typeface="Calibri"/>
              <a:sym typeface="Calibri"/>
            </a:endParaRPr>
          </a:p>
        </p:txBody>
      </p:sp>
      <p:sp>
        <p:nvSpPr>
          <p:cNvPr id="774" name="Google Shape;774;p52"/>
          <p:cNvSpPr txBox="1"/>
          <p:nvPr/>
        </p:nvSpPr>
        <p:spPr>
          <a:xfrm>
            <a:off x="478160" y="4231828"/>
            <a:ext cx="8172000" cy="2077492"/>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775" name="Google Shape;775;p52"/>
          <p:cNvSpPr txBox="1"/>
          <p:nvPr/>
        </p:nvSpPr>
        <p:spPr>
          <a:xfrm>
            <a:off x="899592" y="4249475"/>
            <a:ext cx="6801285" cy="2031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CREATE TABLE</a:t>
            </a:r>
            <a:r>
              <a:rPr b="0" i="0"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nom_table</a:t>
            </a:r>
            <a:r>
              <a:rPr b="0" i="0"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fr-BE" sz="1800" u="none" cap="none" strike="noStrike">
                <a:solidFill>
                  <a:schemeClr val="dk1"/>
                </a:solidFill>
                <a:latin typeface="Calibri"/>
                <a:ea typeface="Calibri"/>
                <a:cs typeface="Calibri"/>
                <a:sym typeface="Calibri"/>
              </a:rPr>
              <a:t>nom_colonne1</a:t>
            </a:r>
            <a:r>
              <a:rPr b="0" i="0"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TYPE,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fr-BE" sz="1800" u="none" cap="none" strike="noStrike">
                <a:solidFill>
                  <a:schemeClr val="dk1"/>
                </a:solidFill>
                <a:latin typeface="Calibri"/>
                <a:ea typeface="Calibri"/>
                <a:cs typeface="Calibri"/>
                <a:sym typeface="Calibri"/>
              </a:rPr>
              <a:t>nom_colonne2</a:t>
            </a:r>
            <a:r>
              <a:rPr b="0" i="0" lang="fr-BE" sz="1800" u="none" cap="none" strike="noStrike">
                <a:solidFill>
                  <a:schemeClr val="dk1"/>
                </a:solidFill>
                <a:latin typeface="Calibri"/>
                <a:ea typeface="Calibri"/>
                <a:cs typeface="Calibri"/>
                <a:sym typeface="Calibri"/>
              </a:rPr>
              <a:t> </a:t>
            </a:r>
            <a:r>
              <a:rPr b="1" i="0" lang="fr-BE" sz="1800" u="none" cap="none" strike="noStrike">
                <a:solidFill>
                  <a:schemeClr val="dk1"/>
                </a:solidFill>
                <a:latin typeface="Calibri"/>
                <a:ea typeface="Calibri"/>
                <a:cs typeface="Calibri"/>
                <a:sym typeface="Calibri"/>
              </a:rPr>
              <a:t>TYPE,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CONSTRAINT</a:t>
            </a:r>
            <a:r>
              <a:rPr b="0" i="1" lang="fr-BE" sz="1800" u="none" cap="none" strike="noStrike">
                <a:solidFill>
                  <a:schemeClr val="dk1"/>
                </a:solidFill>
                <a:latin typeface="Calibri"/>
                <a:ea typeface="Calibri"/>
                <a:cs typeface="Calibri"/>
                <a:sym typeface="Calibri"/>
              </a:rPr>
              <a:t> nom_contrainte </a:t>
            </a:r>
            <a:r>
              <a:rPr b="1" i="0" lang="fr-BE" sz="1800" u="none" cap="none" strike="noStrike">
                <a:solidFill>
                  <a:schemeClr val="dk1"/>
                </a:solidFill>
                <a:latin typeface="Calibri"/>
                <a:ea typeface="Calibri"/>
                <a:cs typeface="Calibri"/>
                <a:sym typeface="Calibri"/>
              </a:rPr>
              <a:t>TYPE CONTRAINTE </a:t>
            </a:r>
            <a:r>
              <a:rPr b="1" i="1" lang="fr-BE" sz="1800" u="none" cap="none" strike="noStrike">
                <a:solidFill>
                  <a:schemeClr val="dk1"/>
                </a:solidFill>
                <a:latin typeface="Calibri"/>
                <a:ea typeface="Calibri"/>
                <a:cs typeface="Calibri"/>
                <a:sym typeface="Calibri"/>
              </a:rPr>
              <a:t>(</a:t>
            </a:r>
            <a:r>
              <a:rPr b="0" i="1" lang="fr-BE" sz="1800" u="none" cap="none" strike="noStrike">
                <a:solidFill>
                  <a:schemeClr val="dk1"/>
                </a:solidFill>
                <a:latin typeface="Calibri"/>
                <a:ea typeface="Calibri"/>
                <a:cs typeface="Calibri"/>
                <a:sym typeface="Calibri"/>
              </a:rPr>
              <a:t>colonne_concernée</a:t>
            </a:r>
            <a:r>
              <a:rPr b="1" i="1"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     REFERENCES</a:t>
            </a:r>
            <a:r>
              <a:rPr b="1" i="1"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table_référencée</a:t>
            </a:r>
            <a:r>
              <a:rPr b="1" i="1"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colonne_référencée</a:t>
            </a:r>
            <a:r>
              <a:rPr b="1" i="1"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1" lang="fr-BE" sz="1800" u="none" cap="none" strike="noStrike">
                <a:solidFill>
                  <a:schemeClr val="dk1"/>
                </a:solidFill>
                <a:latin typeface="Calibri"/>
                <a:ea typeface="Calibri"/>
                <a:cs typeface="Calibri"/>
                <a:sym typeface="Calibri"/>
              </a:rPr>
              <a:t>     ON DELETE </a:t>
            </a:r>
            <a:r>
              <a:rPr b="0" i="1" lang="fr-BE" sz="1800" u="none" cap="none" strike="noStrike">
                <a:solidFill>
                  <a:schemeClr val="dk1"/>
                </a:solidFill>
                <a:latin typeface="Calibri"/>
                <a:ea typeface="Calibri"/>
                <a:cs typeface="Calibri"/>
                <a:sym typeface="Calibri"/>
              </a:rPr>
              <a:t>action</a:t>
            </a:r>
            <a:r>
              <a:rPr b="1" i="1" lang="fr-BE" sz="1800" u="none" cap="none" strike="noStrike">
                <a:solidFill>
                  <a:schemeClr val="dk1"/>
                </a:solidFill>
                <a:latin typeface="Calibri"/>
                <a:ea typeface="Calibri"/>
                <a:cs typeface="Calibri"/>
                <a:sym typeface="Calibri"/>
              </a:rPr>
              <a:t> ON UPDATE</a:t>
            </a:r>
            <a:r>
              <a:rPr b="0" i="1" lang="fr-BE" sz="1800" u="none" cap="none" strike="noStrike">
                <a:solidFill>
                  <a:schemeClr val="dk1"/>
                </a:solidFill>
                <a:latin typeface="Calibri"/>
                <a:ea typeface="Calibri"/>
                <a:cs typeface="Calibri"/>
                <a:sym typeface="Calibri"/>
              </a:rPr>
              <a:t> action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a:t>
            </a:r>
            <a:endParaRPr b="1" i="0" sz="1800" u="none" cap="none" strike="noStrike">
              <a:solidFill>
                <a:schemeClr val="dk1"/>
              </a:solidFill>
              <a:latin typeface="Calibri"/>
              <a:ea typeface="Calibri"/>
              <a:cs typeface="Calibri"/>
              <a:sym typeface="Calibri"/>
            </a:endParaRPr>
          </a:p>
        </p:txBody>
      </p:sp>
      <p:sp>
        <p:nvSpPr>
          <p:cNvPr id="776" name="Google Shape;776;p52"/>
          <p:cNvSpPr txBox="1"/>
          <p:nvPr/>
        </p:nvSpPr>
        <p:spPr>
          <a:xfrm>
            <a:off x="457200" y="1556792"/>
            <a:ext cx="8229600" cy="25922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500"/>
              <a:buFont typeface="Arial"/>
              <a:buNone/>
            </a:pPr>
            <a:r>
              <a:rPr b="0" i="0" lang="fr-BE" sz="1500" u="none" cap="none" strike="noStrike">
                <a:solidFill>
                  <a:schemeClr val="dk1"/>
                </a:solidFill>
                <a:latin typeface="Calibri"/>
                <a:ea typeface="Calibri"/>
                <a:cs typeface="Calibri"/>
                <a:sym typeface="Calibri"/>
              </a:rPr>
              <a:t>Les options </a:t>
            </a:r>
            <a:r>
              <a:rPr b="1" i="1" lang="fr-BE" sz="1500" u="none" cap="none" strike="noStrike">
                <a:solidFill>
                  <a:schemeClr val="dk1"/>
                </a:solidFill>
                <a:latin typeface="Calibri"/>
                <a:ea typeface="Calibri"/>
                <a:cs typeface="Calibri"/>
                <a:sym typeface="Calibri"/>
              </a:rPr>
              <a:t>« ON DELETE » </a:t>
            </a:r>
            <a:r>
              <a:rPr b="0" i="0" lang="fr-BE" sz="1500" u="none" cap="none" strike="noStrike">
                <a:solidFill>
                  <a:schemeClr val="dk1"/>
                </a:solidFill>
                <a:latin typeface="Calibri"/>
                <a:ea typeface="Calibri"/>
                <a:cs typeface="Calibri"/>
                <a:sym typeface="Calibri"/>
              </a:rPr>
              <a:t>et </a:t>
            </a:r>
            <a:r>
              <a:rPr b="1" i="1" lang="fr-BE" sz="1500" u="none" cap="none" strike="noStrike">
                <a:solidFill>
                  <a:schemeClr val="dk1"/>
                </a:solidFill>
                <a:latin typeface="Calibri"/>
                <a:ea typeface="Calibri"/>
                <a:cs typeface="Calibri"/>
                <a:sym typeface="Calibri"/>
              </a:rPr>
              <a:t>« ON UPDATE »</a:t>
            </a:r>
            <a:r>
              <a:rPr b="0" i="0" lang="fr-BE" sz="1500" u="none" cap="none" strike="noStrike">
                <a:solidFill>
                  <a:schemeClr val="dk1"/>
                </a:solidFill>
                <a:latin typeface="Calibri"/>
                <a:ea typeface="Calibri"/>
                <a:cs typeface="Calibri"/>
                <a:sym typeface="Calibri"/>
              </a:rPr>
              <a:t> peuvent être rajoutées à la contrainte de clé étrangère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rPr b="0" i="0" lang="fr-BE" sz="1500" u="none" cap="none" strike="noStrike">
                <a:solidFill>
                  <a:schemeClr val="dk1"/>
                </a:solidFill>
                <a:latin typeface="Calibri"/>
                <a:ea typeface="Calibri"/>
                <a:cs typeface="Calibri"/>
                <a:sym typeface="Calibri"/>
              </a:rPr>
              <a:t>de façon à ne pas lever d’erreur lorsqu’une ligne de la table référencée est supprimée ou mise à jour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500"/>
              </a:spcBef>
              <a:spcAft>
                <a:spcPts val="0"/>
              </a:spcAft>
              <a:buClr>
                <a:schemeClr val="dk1"/>
              </a:buClr>
              <a:buSzPts val="1500"/>
              <a:buFont typeface="Arial"/>
              <a:buNone/>
            </a:pPr>
            <a:r>
              <a:rPr b="0" i="0" lang="fr-BE" sz="1500" u="none" cap="none" strike="noStrike">
                <a:solidFill>
                  <a:schemeClr val="dk1"/>
                </a:solidFill>
                <a:latin typeface="Calibri"/>
                <a:ea typeface="Calibri"/>
                <a:cs typeface="Calibri"/>
                <a:sym typeface="Calibri"/>
              </a:rPr>
              <a:t>Dans ce cas, selon l’action spécifiée, la ligne de la table enfant sera supprimée ou modifiée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00"/>
              </a:spcBef>
              <a:spcAft>
                <a:spcPts val="0"/>
              </a:spcAft>
              <a:buClr>
                <a:schemeClr val="dk1"/>
              </a:buClr>
              <a:buSzPts val="1500"/>
              <a:buFont typeface="Arial"/>
              <a:buChar char="•"/>
            </a:pPr>
            <a:r>
              <a:rPr b="0" i="0" lang="fr-BE" sz="1500" u="none" cap="none" strike="noStrike">
                <a:solidFill>
                  <a:schemeClr val="dk1"/>
                </a:solidFill>
                <a:latin typeface="Calibri"/>
                <a:ea typeface="Calibri"/>
                <a:cs typeface="Calibri"/>
                <a:sym typeface="Calibri"/>
              </a:rPr>
              <a:t>L’action </a:t>
            </a:r>
            <a:r>
              <a:rPr b="1" i="1" lang="fr-BE" sz="1500" u="none" cap="none" strike="noStrike">
                <a:solidFill>
                  <a:schemeClr val="dk1"/>
                </a:solidFill>
                <a:latin typeface="Calibri"/>
                <a:ea typeface="Calibri"/>
                <a:cs typeface="Calibri"/>
                <a:sym typeface="Calibri"/>
              </a:rPr>
              <a:t>« CASCADE » </a:t>
            </a:r>
            <a:r>
              <a:rPr b="0" i="0" lang="fr-BE" sz="1500" u="none" cap="none" strike="noStrike">
                <a:solidFill>
                  <a:schemeClr val="dk1"/>
                </a:solidFill>
                <a:latin typeface="Calibri"/>
                <a:ea typeface="Calibri"/>
                <a:cs typeface="Calibri"/>
                <a:sym typeface="Calibri"/>
              </a:rPr>
              <a:t>répercute la modification (ou suppression de ligne) sur la table enfant</a:t>
            </a:r>
            <a:endParaRPr/>
          </a:p>
          <a:p>
            <a:pPr indent="0" lvl="0" marL="0" marR="0" rtl="0" algn="l">
              <a:lnSpc>
                <a:spcPct val="100000"/>
              </a:lnSpc>
              <a:spcBef>
                <a:spcPts val="500"/>
              </a:spcBef>
              <a:spcAft>
                <a:spcPts val="0"/>
              </a:spcAft>
              <a:buNone/>
            </a:pPr>
            <a:r>
              <a:rPr b="0" i="1" lang="fr-BE" sz="1500" u="none" cap="none" strike="noStrike">
                <a:solidFill>
                  <a:schemeClr val="dk1"/>
                </a:solidFill>
                <a:latin typeface="Calibri"/>
                <a:ea typeface="Calibri"/>
                <a:cs typeface="Calibri"/>
                <a:sym typeface="Calibri"/>
              </a:rPr>
              <a:t>Ex: une section disparait, l'étudiant dans cette section disparaît /!\ DANGER </a:t>
            </a:r>
            <a:endParaRPr b="0" i="1" sz="1400" u="none" cap="none" strike="noStrike">
              <a:solidFill>
                <a:srgbClr val="000000"/>
              </a:solidFill>
              <a:latin typeface="Arial"/>
              <a:ea typeface="Arial"/>
              <a:cs typeface="Arial"/>
              <a:sym typeface="Arial"/>
            </a:endParaRPr>
          </a:p>
          <a:p>
            <a:pPr indent="-342900" lvl="0" marL="342900" marR="0" rtl="0" algn="l">
              <a:lnSpc>
                <a:spcPct val="100000"/>
              </a:lnSpc>
              <a:spcBef>
                <a:spcPts val="500"/>
              </a:spcBef>
              <a:spcAft>
                <a:spcPts val="0"/>
              </a:spcAft>
              <a:buClr>
                <a:schemeClr val="dk1"/>
              </a:buClr>
              <a:buSzPts val="1500"/>
              <a:buFont typeface="Arial"/>
              <a:buChar char="•"/>
            </a:pPr>
            <a:r>
              <a:rPr b="0" i="0" lang="fr-BE" sz="1500" u="none" cap="none" strike="noStrike">
                <a:solidFill>
                  <a:schemeClr val="dk1"/>
                </a:solidFill>
                <a:latin typeface="Calibri"/>
                <a:ea typeface="Calibri"/>
                <a:cs typeface="Calibri"/>
                <a:sym typeface="Calibri"/>
              </a:rPr>
              <a:t>L’action </a:t>
            </a:r>
            <a:r>
              <a:rPr b="1" i="1" lang="fr-BE" sz="1500" u="none" cap="none" strike="noStrike">
                <a:solidFill>
                  <a:schemeClr val="dk1"/>
                </a:solidFill>
                <a:latin typeface="Calibri"/>
                <a:ea typeface="Calibri"/>
                <a:cs typeface="Calibri"/>
                <a:sym typeface="Calibri"/>
              </a:rPr>
              <a:t>« SET NULL » </a:t>
            </a:r>
            <a:r>
              <a:rPr b="0" i="0" lang="fr-BE" sz="1500" u="none" cap="none" strike="noStrike">
                <a:solidFill>
                  <a:schemeClr val="dk1"/>
                </a:solidFill>
                <a:latin typeface="Calibri"/>
                <a:ea typeface="Calibri"/>
                <a:cs typeface="Calibri"/>
                <a:sym typeface="Calibri"/>
              </a:rPr>
              <a:t>met à NULL les valeurs correspondantes dans la table enfant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rPr b="0" i="0" lang="fr-BE" sz="1500" u="none" cap="none" strike="noStrike">
                <a:solidFill>
                  <a:schemeClr val="dk1"/>
                </a:solidFill>
                <a:latin typeface="Calibri"/>
                <a:ea typeface="Calibri"/>
                <a:cs typeface="Calibri"/>
                <a:sym typeface="Calibri"/>
              </a:rPr>
              <a:t>        (possible uniquement si la colonne accepte les valeurs NULL…)</a:t>
            </a:r>
            <a:endParaRPr/>
          </a:p>
          <a:p>
            <a:pPr indent="0" lvl="0" marL="0" marR="0" rtl="0" algn="l">
              <a:lnSpc>
                <a:spcPct val="100000"/>
              </a:lnSpc>
              <a:spcBef>
                <a:spcPts val="0"/>
              </a:spcBef>
              <a:spcAft>
                <a:spcPts val="0"/>
              </a:spcAft>
              <a:buClr>
                <a:schemeClr val="dk1"/>
              </a:buClr>
              <a:buSzPts val="1500"/>
              <a:buFont typeface="Arial"/>
              <a:buNone/>
            </a:pPr>
            <a:r>
              <a:rPr b="0" i="1" lang="fr-BE" sz="1500" u="none" cap="none" strike="noStrike">
                <a:solidFill>
                  <a:schemeClr val="dk1"/>
                </a:solidFill>
                <a:latin typeface="Calibri"/>
                <a:ea typeface="Calibri"/>
                <a:cs typeface="Calibri"/>
                <a:sym typeface="Calibri"/>
              </a:rPr>
              <a:t>Ex : une section disparait, le champ passe à null dans l'étudiant</a:t>
            </a:r>
            <a:endParaRPr b="0" i="1" sz="1500" u="none" cap="none" strike="noStrike">
              <a:solidFill>
                <a:schemeClr val="dk1"/>
              </a:solidFill>
              <a:latin typeface="Calibri"/>
              <a:ea typeface="Calibri"/>
              <a:cs typeface="Calibri"/>
              <a:sym typeface="Calibri"/>
            </a:endParaRPr>
          </a:p>
          <a:p>
            <a:pPr indent="-342900" lvl="0" marL="342900" marR="0" rtl="0" algn="l">
              <a:lnSpc>
                <a:spcPct val="100000"/>
              </a:lnSpc>
              <a:spcBef>
                <a:spcPts val="500"/>
              </a:spcBef>
              <a:spcAft>
                <a:spcPts val="0"/>
              </a:spcAft>
              <a:buClr>
                <a:schemeClr val="dk1"/>
              </a:buClr>
              <a:buSzPts val="1500"/>
              <a:buFont typeface="Arial"/>
              <a:buChar char="•"/>
            </a:pPr>
            <a:r>
              <a:rPr b="0" i="0" lang="fr-BE" sz="1500" u="none" cap="none" strike="noStrike">
                <a:solidFill>
                  <a:schemeClr val="dk1"/>
                </a:solidFill>
                <a:latin typeface="Calibri"/>
                <a:ea typeface="Calibri"/>
                <a:cs typeface="Calibri"/>
                <a:sym typeface="Calibri"/>
              </a:rPr>
              <a:t>Si rien n’est spécifié, l’action par défaut est </a:t>
            </a:r>
            <a:r>
              <a:rPr b="1" i="1" lang="fr-BE" sz="1500" u="none" cap="none" strike="noStrike">
                <a:solidFill>
                  <a:schemeClr val="dk1"/>
                </a:solidFill>
                <a:latin typeface="Calibri"/>
                <a:ea typeface="Calibri"/>
                <a:cs typeface="Calibri"/>
                <a:sym typeface="Calibri"/>
              </a:rPr>
              <a:t>« NO ACTION » ou « RESTRICT » </a:t>
            </a:r>
            <a:r>
              <a:rPr b="0" i="0" lang="fr-BE" sz="1500" u="none" cap="none" strike="noStrike">
                <a:solidFill>
                  <a:schemeClr val="dk1"/>
                </a:solidFill>
                <a:latin typeface="Calibri"/>
                <a:ea typeface="Calibri"/>
                <a:cs typeface="Calibri"/>
                <a:sym typeface="Calibri"/>
              </a:rPr>
              <a:t>qui lève une erreur</a:t>
            </a:r>
            <a:endParaRPr b="0" i="0" sz="1500" u="none" cap="none" strike="noStrike">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Contraintes : FOREIGN KEY</a:t>
            </a:r>
            <a:endParaRPr b="0" i="0" sz="4000" u="none" cap="none" strike="noStrike">
              <a:solidFill>
                <a:schemeClr val="dk1"/>
              </a:solidFill>
              <a:latin typeface="Calibri"/>
              <a:ea typeface="Calibri"/>
              <a:cs typeface="Calibri"/>
              <a:sym typeface="Calibri"/>
            </a:endParaRPr>
          </a:p>
        </p:txBody>
      </p:sp>
      <p:sp>
        <p:nvSpPr>
          <p:cNvPr id="782" name="Google Shape;782;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783" name="Google Shape;783;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784" name="Google Shape;784;p53"/>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2 : DDL</a:t>
            </a:r>
            <a:endParaRPr b="0" i="0" sz="1200" u="none" cap="none" strike="noStrike">
              <a:solidFill>
                <a:srgbClr val="888888"/>
              </a:solidFill>
              <a:latin typeface="Calibri"/>
              <a:ea typeface="Calibri"/>
              <a:cs typeface="Calibri"/>
              <a:sym typeface="Calibri"/>
            </a:endParaRPr>
          </a:p>
        </p:txBody>
      </p:sp>
      <p:sp>
        <p:nvSpPr>
          <p:cNvPr id="785" name="Google Shape;785;p53"/>
          <p:cNvSpPr/>
          <p:nvPr/>
        </p:nvSpPr>
        <p:spPr>
          <a:xfrm>
            <a:off x="478160" y="1772816"/>
            <a:ext cx="8172000" cy="3672408"/>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86" name="Google Shape;786;p53"/>
          <p:cNvSpPr/>
          <p:nvPr/>
        </p:nvSpPr>
        <p:spPr>
          <a:xfrm>
            <a:off x="637320" y="1801945"/>
            <a:ext cx="7853680" cy="36933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CREATE TABLE </a:t>
            </a:r>
            <a:r>
              <a:rPr b="0" i="0" lang="fr-BE" sz="1800" u="none" cap="none" strike="noStrike">
                <a:solidFill>
                  <a:srgbClr val="000000"/>
                </a:solidFill>
                <a:latin typeface="Consolas"/>
                <a:ea typeface="Consolas"/>
                <a:cs typeface="Consolas"/>
                <a:sym typeface="Consolas"/>
              </a:rPr>
              <a:t>student (</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student_id </a:t>
            </a:r>
            <a:r>
              <a:rPr b="0" i="0" lang="fr-BE" sz="1800" u="none" cap="none" strike="noStrike">
                <a:solidFill>
                  <a:srgbClr val="0E57C4"/>
                </a:solidFill>
                <a:latin typeface="Consolas"/>
                <a:ea typeface="Consolas"/>
                <a:cs typeface="Consolas"/>
                <a:sym typeface="Consolas"/>
              </a:rPr>
              <a:t>int PRIMARY KEY</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first_name </a:t>
            </a:r>
            <a:r>
              <a:rPr b="0" i="0" lang="fr-BE" sz="1800" u="none" cap="none" strike="noStrike">
                <a:solidFill>
                  <a:srgbClr val="0E57C4"/>
                </a:solidFill>
                <a:latin typeface="Consolas"/>
                <a:ea typeface="Consolas"/>
                <a:cs typeface="Consolas"/>
                <a:sym typeface="Consolas"/>
              </a:rPr>
              <a:t>varchar</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50</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last_name </a:t>
            </a:r>
            <a:r>
              <a:rPr b="0" i="0" lang="fr-BE" sz="1800" u="none" cap="none" strike="noStrike">
                <a:solidFill>
                  <a:srgbClr val="0E57C4"/>
                </a:solidFill>
                <a:latin typeface="Consolas"/>
                <a:ea typeface="Consolas"/>
                <a:cs typeface="Consolas"/>
                <a:sym typeface="Consolas"/>
              </a:rPr>
              <a:t>varchar</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50</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birth_date </a:t>
            </a:r>
            <a:r>
              <a:rPr b="0" i="0" lang="fr-BE" sz="1800" u="none" cap="none" strike="noStrike">
                <a:solidFill>
                  <a:srgbClr val="0E57C4"/>
                </a:solidFill>
                <a:latin typeface="Consolas"/>
                <a:ea typeface="Consolas"/>
                <a:cs typeface="Consolas"/>
                <a:sym typeface="Consolas"/>
              </a:rPr>
              <a:t>datetime</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login </a:t>
            </a:r>
            <a:r>
              <a:rPr b="0" i="0" lang="fr-BE" sz="1800" u="none" cap="none" strike="noStrike">
                <a:solidFill>
                  <a:srgbClr val="0E57C4"/>
                </a:solidFill>
                <a:latin typeface="Consolas"/>
                <a:ea typeface="Consolas"/>
                <a:cs typeface="Consolas"/>
                <a:sym typeface="Consolas"/>
              </a:rPr>
              <a:t>varchar</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50</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section_id </a:t>
            </a:r>
            <a:r>
              <a:rPr b="0" i="0" lang="fr-BE" sz="1800" u="none" cap="none" strike="noStrike">
                <a:solidFill>
                  <a:srgbClr val="0E57C4"/>
                </a:solidFill>
                <a:latin typeface="Consolas"/>
                <a:ea typeface="Consolas"/>
                <a:cs typeface="Consolas"/>
                <a:sym typeface="Consolas"/>
              </a:rPr>
              <a:t>int</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year_result </a:t>
            </a:r>
            <a:r>
              <a:rPr b="0" i="0" lang="fr-BE" sz="1800" u="none" cap="none" strike="noStrike">
                <a:solidFill>
                  <a:srgbClr val="0E57C4"/>
                </a:solidFill>
                <a:latin typeface="Consolas"/>
                <a:ea typeface="Consolas"/>
                <a:cs typeface="Consolas"/>
                <a:sym typeface="Consolas"/>
              </a:rPr>
              <a:t>int</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	course_id </a:t>
            </a:r>
            <a:r>
              <a:rPr b="0" i="0" lang="fr-BE" sz="1800" u="none" cap="none" strike="noStrike">
                <a:solidFill>
                  <a:srgbClr val="0E57C4"/>
                </a:solidFill>
                <a:latin typeface="Consolas"/>
                <a:ea typeface="Consolas"/>
                <a:cs typeface="Consolas"/>
                <a:sym typeface="Consolas"/>
              </a:rPr>
              <a:t>varchar</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6</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0070C0"/>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CONSTRAINT</a:t>
            </a:r>
            <a:r>
              <a:rPr b="0" i="0" lang="fr-BE" sz="1800" u="none" cap="none" strike="noStrike">
                <a:solidFill>
                  <a:schemeClr val="dk1"/>
                </a:solidFill>
                <a:latin typeface="Consolas"/>
                <a:ea typeface="Consolas"/>
                <a:cs typeface="Consolas"/>
                <a:sym typeface="Consolas"/>
              </a:rPr>
              <a:t> FK_student_section </a:t>
            </a:r>
            <a:r>
              <a:rPr b="0" i="0" lang="fr-BE" sz="1800" u="none" cap="none" strike="noStrike">
                <a:solidFill>
                  <a:srgbClr val="CC0099"/>
                </a:solidFill>
                <a:latin typeface="Consolas"/>
                <a:ea typeface="Consolas"/>
                <a:cs typeface="Consolas"/>
                <a:sym typeface="Consolas"/>
              </a:rPr>
              <a:t>FOREIGN KEY</a:t>
            </a:r>
            <a:r>
              <a:rPr b="0" i="0" lang="fr-BE" sz="1800" u="none" cap="none" strike="noStrike">
                <a:solidFill>
                  <a:schemeClr val="dk1"/>
                </a:solidFill>
                <a:latin typeface="Consolas"/>
                <a:ea typeface="Consolas"/>
                <a:cs typeface="Consolas"/>
                <a:sym typeface="Consolas"/>
              </a:rPr>
              <a:t>(section_id)</a:t>
            </a:r>
            <a:endParaRPr/>
          </a:p>
          <a:p>
            <a:pPr indent="0" lvl="0" marL="0" marR="0" rtl="0" algn="l">
              <a:lnSpc>
                <a:spcPct val="100000"/>
              </a:lnSpc>
              <a:spcBef>
                <a:spcPts val="0"/>
              </a:spcBef>
              <a:spcAft>
                <a:spcPts val="0"/>
              </a:spcAft>
              <a:buNone/>
            </a:pP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REFERENCES</a:t>
            </a:r>
            <a:r>
              <a:rPr b="0" i="0" lang="fr-BE" sz="1800" u="none" cap="none" strike="noStrike">
                <a:solidFill>
                  <a:schemeClr val="dk1"/>
                </a:solidFill>
                <a:latin typeface="Consolas"/>
                <a:ea typeface="Consolas"/>
                <a:cs typeface="Consolas"/>
                <a:sym typeface="Consolas"/>
              </a:rPr>
              <a:t> section(section_id)</a:t>
            </a:r>
            <a:endParaRPr/>
          </a:p>
          <a:p>
            <a:pPr indent="0" lvl="0" marL="0" marR="0" rtl="0" algn="l">
              <a:lnSpc>
                <a:spcPct val="100000"/>
              </a:lnSpc>
              <a:spcBef>
                <a:spcPts val="0"/>
              </a:spcBef>
              <a:spcAft>
                <a:spcPts val="0"/>
              </a:spcAft>
              <a:buNone/>
            </a:pP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ON DELETE SET</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0070C0"/>
                </a:solidFill>
                <a:latin typeface="Consolas"/>
                <a:ea typeface="Consolas"/>
                <a:cs typeface="Consolas"/>
                <a:sym typeface="Consolas"/>
              </a:rPr>
              <a:t>NULL</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ON UPDATE CASCADE</a:t>
            </a:r>
            <a:endParaRPr/>
          </a:p>
          <a:p>
            <a:pPr indent="0" lvl="0" marL="0" marR="0" rtl="0" algn="l">
              <a:lnSpc>
                <a:spcPct val="100000"/>
              </a:lnSpc>
              <a:spcBef>
                <a:spcPts val="0"/>
              </a:spcBef>
              <a:spcAft>
                <a:spcPts val="0"/>
              </a:spcAft>
              <a:buNone/>
            </a:pPr>
            <a:r>
              <a:rPr b="0" i="0" lang="fr-BE"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ALTER TABLE</a:t>
            </a:r>
            <a:endParaRPr b="1" i="0" sz="4000" u="none" cap="none" strike="noStrike">
              <a:solidFill>
                <a:schemeClr val="dk1"/>
              </a:solidFill>
              <a:latin typeface="Calibri"/>
              <a:ea typeface="Calibri"/>
              <a:cs typeface="Calibri"/>
              <a:sym typeface="Calibri"/>
            </a:endParaRPr>
          </a:p>
        </p:txBody>
      </p:sp>
      <p:sp>
        <p:nvSpPr>
          <p:cNvPr id="792" name="Google Shape;792;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793" name="Google Shape;793;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794" name="Google Shape;794;p54"/>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2 : DDL</a:t>
            </a:r>
            <a:endParaRPr b="0" i="0" sz="1200" u="none" cap="none" strike="noStrike">
              <a:solidFill>
                <a:srgbClr val="888888"/>
              </a:solidFill>
              <a:latin typeface="Calibri"/>
              <a:ea typeface="Calibri"/>
              <a:cs typeface="Calibri"/>
              <a:sym typeface="Calibri"/>
            </a:endParaRPr>
          </a:p>
        </p:txBody>
      </p:sp>
      <p:sp>
        <p:nvSpPr>
          <p:cNvPr id="795" name="Google Shape;795;p54"/>
          <p:cNvSpPr txBox="1"/>
          <p:nvPr/>
        </p:nvSpPr>
        <p:spPr>
          <a:xfrm>
            <a:off x="514800" y="3152497"/>
            <a:ext cx="8172000" cy="1251718"/>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p:txBody>
      </p:sp>
      <p:sp>
        <p:nvSpPr>
          <p:cNvPr id="796" name="Google Shape;796;p54"/>
          <p:cNvSpPr txBox="1"/>
          <p:nvPr/>
        </p:nvSpPr>
        <p:spPr>
          <a:xfrm>
            <a:off x="551949" y="3198948"/>
            <a:ext cx="8040102" cy="115881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ALTER TABLE </a:t>
            </a:r>
            <a:r>
              <a:rPr b="0" i="1" lang="fr-BE" sz="1800" u="none" cap="none" strike="noStrike">
                <a:solidFill>
                  <a:schemeClr val="dk1"/>
                </a:solidFill>
                <a:latin typeface="Calibri"/>
                <a:ea typeface="Calibri"/>
                <a:cs typeface="Calibri"/>
                <a:sym typeface="Calibri"/>
              </a:rPr>
              <a:t>nom_table</a:t>
            </a:r>
            <a:r>
              <a:rPr b="1" i="0" lang="fr-BE" sz="1800" u="none" cap="none" strike="noStrike">
                <a:solidFill>
                  <a:schemeClr val="dk1"/>
                </a:solidFill>
                <a:latin typeface="Calibri"/>
                <a:ea typeface="Calibri"/>
                <a:cs typeface="Calibri"/>
                <a:sym typeface="Calibri"/>
              </a:rPr>
              <a:t> MODIFY COLUMN </a:t>
            </a:r>
            <a:r>
              <a:rPr b="0" i="1" lang="fr-BE" sz="1800" u="none" cap="none" strike="noStrike">
                <a:solidFill>
                  <a:schemeClr val="dk1"/>
                </a:solidFill>
                <a:latin typeface="Calibri"/>
                <a:ea typeface="Calibri"/>
                <a:cs typeface="Calibri"/>
                <a:sym typeface="Calibri"/>
              </a:rPr>
              <a:t>nom_colonne </a:t>
            </a:r>
            <a:r>
              <a:rPr b="1" i="0" lang="fr-BE" sz="1800" u="none" cap="none" strike="noStrike">
                <a:solidFill>
                  <a:schemeClr val="dk1"/>
                </a:solidFill>
                <a:latin typeface="Calibri"/>
                <a:ea typeface="Calibri"/>
                <a:cs typeface="Calibri"/>
                <a:sym typeface="Calibri"/>
              </a:rPr>
              <a:t>NOUVEAU_TYPE …;</a:t>
            </a:r>
            <a:endParaRPr/>
          </a:p>
          <a:p>
            <a:pPr indent="0" lvl="0" marL="0" marR="0" rtl="0" algn="l">
              <a:lnSpc>
                <a:spcPct val="100000"/>
              </a:lnSpc>
              <a:spcBef>
                <a:spcPts val="0"/>
              </a:spcBef>
              <a:spcAft>
                <a:spcPts val="0"/>
              </a:spcAft>
              <a:buNone/>
            </a:pPr>
            <a:r>
              <a:rPr b="1" i="0" lang="fr-BE" sz="1800" u="none" cap="none" strike="noStrike">
                <a:solidFill>
                  <a:schemeClr val="dk1"/>
                </a:solidFill>
                <a:latin typeface="Calibri"/>
                <a:ea typeface="Calibri"/>
                <a:cs typeface="Calibri"/>
                <a:sym typeface="Calibri"/>
              </a:rPr>
              <a:t>ALTER TABLE </a:t>
            </a:r>
            <a:r>
              <a:rPr b="0" i="1" lang="fr-BE" sz="1800" u="none" cap="none" strike="noStrike">
                <a:solidFill>
                  <a:schemeClr val="dk1"/>
                </a:solidFill>
                <a:latin typeface="Calibri"/>
                <a:ea typeface="Calibri"/>
                <a:cs typeface="Calibri"/>
                <a:sym typeface="Calibri"/>
              </a:rPr>
              <a:t>nom_table</a:t>
            </a:r>
            <a:r>
              <a:rPr b="1" i="0" lang="fr-BE" sz="1800" u="none" cap="none" strike="noStrike">
                <a:solidFill>
                  <a:schemeClr val="dk1"/>
                </a:solidFill>
                <a:latin typeface="Calibri"/>
                <a:ea typeface="Calibri"/>
                <a:cs typeface="Calibri"/>
                <a:sym typeface="Calibri"/>
              </a:rPr>
              <a:t> CHANGE COLUMN </a:t>
            </a:r>
            <a:r>
              <a:rPr b="0" i="1" lang="fr-BE" sz="1800" u="none" cap="none" strike="noStrike">
                <a:solidFill>
                  <a:schemeClr val="dk1"/>
                </a:solidFill>
                <a:latin typeface="Calibri"/>
                <a:ea typeface="Calibri"/>
                <a:cs typeface="Calibri"/>
                <a:sym typeface="Calibri"/>
              </a:rPr>
              <a:t>old_colonne new_colonne </a:t>
            </a:r>
            <a:r>
              <a:rPr b="1" i="0" lang="fr-BE" sz="1800" u="none" cap="none" strike="noStrike">
                <a:solidFill>
                  <a:schemeClr val="dk1"/>
                </a:solidFill>
                <a:latin typeface="Calibri"/>
                <a:ea typeface="Calibri"/>
                <a:cs typeface="Calibri"/>
                <a:sym typeface="Calibri"/>
              </a:rPr>
              <a:t>NOUVEAU_TYPE …;</a:t>
            </a:r>
            <a:endParaRPr/>
          </a:p>
          <a:p>
            <a:pPr indent="0" lvl="0" marL="0" marR="0" rtl="0" algn="l">
              <a:lnSpc>
                <a:spcPct val="100000"/>
              </a:lnSpc>
              <a:spcBef>
                <a:spcPts val="0"/>
              </a:spcBef>
              <a:spcAft>
                <a:spcPts val="0"/>
              </a:spcAft>
              <a:buNone/>
            </a:pPr>
            <a:r>
              <a:rPr b="1" i="0" lang="fr-BE" sz="1800" u="none" cap="none" strike="noStrike">
                <a:solidFill>
                  <a:schemeClr val="dk1"/>
                </a:solidFill>
                <a:latin typeface="Calibri"/>
                <a:ea typeface="Calibri"/>
                <a:cs typeface="Calibri"/>
                <a:sym typeface="Calibri"/>
              </a:rPr>
              <a:t>ALTER TABLE </a:t>
            </a:r>
            <a:r>
              <a:rPr b="0" i="1" lang="fr-BE" sz="1800" u="none" cap="none" strike="noStrike">
                <a:solidFill>
                  <a:schemeClr val="dk1"/>
                </a:solidFill>
                <a:latin typeface="Calibri"/>
                <a:ea typeface="Calibri"/>
                <a:cs typeface="Calibri"/>
                <a:sym typeface="Calibri"/>
              </a:rPr>
              <a:t>nom_table</a:t>
            </a:r>
            <a:r>
              <a:rPr b="1" i="0" lang="fr-BE" sz="1800" u="none" cap="none" strike="noStrike">
                <a:solidFill>
                  <a:schemeClr val="dk1"/>
                </a:solidFill>
                <a:latin typeface="Calibri"/>
                <a:ea typeface="Calibri"/>
                <a:cs typeface="Calibri"/>
                <a:sym typeface="Calibri"/>
              </a:rPr>
              <a:t> RENAME COLUMN </a:t>
            </a:r>
            <a:r>
              <a:rPr b="0" i="1" lang="fr-BE" sz="1800" u="none" cap="none" strike="noStrike">
                <a:solidFill>
                  <a:schemeClr val="dk1"/>
                </a:solidFill>
                <a:latin typeface="Calibri"/>
                <a:ea typeface="Calibri"/>
                <a:cs typeface="Calibri"/>
                <a:sym typeface="Calibri"/>
              </a:rPr>
              <a:t>old_colonne new_colonne</a:t>
            </a:r>
            <a:r>
              <a:rPr b="1" i="0" lang="fr-BE"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797" name="Google Shape;797;p54"/>
          <p:cNvSpPr txBox="1"/>
          <p:nvPr/>
        </p:nvSpPr>
        <p:spPr>
          <a:xfrm>
            <a:off x="457200" y="1556792"/>
            <a:ext cx="8229600" cy="1697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1" lang="fr-BE" sz="1600" u="none" cap="none" strike="noStrike">
                <a:solidFill>
                  <a:schemeClr val="dk1"/>
                </a:solidFill>
                <a:latin typeface="Calibri"/>
                <a:ea typeface="Calibri"/>
                <a:cs typeface="Calibri"/>
                <a:sym typeface="Calibri"/>
              </a:rPr>
              <a:t>L’ordre DDL « ALTER TABLE » </a:t>
            </a:r>
            <a:r>
              <a:rPr b="0" i="0" lang="fr-BE" sz="1600" u="none" cap="none" strike="noStrike">
                <a:solidFill>
                  <a:schemeClr val="dk1"/>
                </a:solidFill>
                <a:latin typeface="Calibri"/>
                <a:ea typeface="Calibri"/>
                <a:cs typeface="Calibri"/>
                <a:sym typeface="Calibri"/>
              </a:rPr>
              <a:t>permet de modifier la structure d’une table déjà existante. Certaines actions nécessiteront parfois de lourdes procédures, notamment lorsque l’on souhaite changer le type d’une colonne contenant déjà des données. </a:t>
            </a:r>
            <a:r>
              <a:rPr b="0" i="1" lang="fr-BE" sz="1600" u="none" cap="none" strike="noStrike">
                <a:solidFill>
                  <a:schemeClr val="dk1"/>
                </a:solidFill>
                <a:latin typeface="Calibri"/>
                <a:ea typeface="Calibri"/>
                <a:cs typeface="Calibri"/>
                <a:sym typeface="Calibri"/>
              </a:rPr>
              <a:t>C’est pourquoi, il est très important d’avoir réaliser une bonne analyse au préalable…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rPr b="1" i="0" lang="fr-BE" sz="1800" u="sng" cap="none" strike="noStrike">
                <a:solidFill>
                  <a:schemeClr val="dk1"/>
                </a:solidFill>
                <a:latin typeface="Calibri"/>
                <a:ea typeface="Calibri"/>
                <a:cs typeface="Calibri"/>
                <a:sym typeface="Calibri"/>
              </a:rPr>
              <a:t>Modifier une colonne</a:t>
            </a:r>
            <a:endParaRPr b="0" i="0" sz="1400" u="none" cap="none" strike="noStrike">
              <a:solidFill>
                <a:srgbClr val="000000"/>
              </a:solidFill>
              <a:latin typeface="Arial"/>
              <a:ea typeface="Arial"/>
              <a:cs typeface="Arial"/>
              <a:sym typeface="Arial"/>
            </a:endParaRPr>
          </a:p>
        </p:txBody>
      </p:sp>
      <p:sp>
        <p:nvSpPr>
          <p:cNvPr id="798" name="Google Shape;798;p54"/>
          <p:cNvSpPr/>
          <p:nvPr/>
        </p:nvSpPr>
        <p:spPr>
          <a:xfrm>
            <a:off x="551948" y="4519483"/>
            <a:ext cx="8087595" cy="1782579"/>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99" name="Google Shape;799;p54"/>
          <p:cNvSpPr/>
          <p:nvPr/>
        </p:nvSpPr>
        <p:spPr>
          <a:xfrm>
            <a:off x="551948" y="4552037"/>
            <a:ext cx="7853680"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7F7F7F"/>
                </a:solidFill>
                <a:latin typeface="Consolas"/>
                <a:ea typeface="Consolas"/>
                <a:cs typeface="Consolas"/>
                <a:sym typeface="Consolas"/>
              </a:rPr>
              <a:t># changer le type</a:t>
            </a:r>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ALTER TABLE </a:t>
            </a:r>
            <a:r>
              <a:rPr b="0" i="0" lang="fr-BE" sz="1800" u="none" cap="none" strike="noStrike">
                <a:solidFill>
                  <a:srgbClr val="000000"/>
                </a:solidFill>
                <a:latin typeface="Consolas"/>
                <a:ea typeface="Consolas"/>
                <a:cs typeface="Consolas"/>
                <a:sym typeface="Consolas"/>
              </a:rPr>
              <a:t>student </a:t>
            </a:r>
            <a:r>
              <a:rPr b="0" i="0" lang="fr-BE" sz="1800" u="none" cap="none" strike="noStrike">
                <a:solidFill>
                  <a:srgbClr val="CC0099"/>
                </a:solidFill>
                <a:latin typeface="Consolas"/>
                <a:ea typeface="Consolas"/>
                <a:cs typeface="Consolas"/>
                <a:sym typeface="Consolas"/>
              </a:rPr>
              <a:t>MODIFY COLUMN </a:t>
            </a:r>
            <a:r>
              <a:rPr b="0" i="0" lang="fr-BE" sz="1800" u="none" cap="none" strike="noStrike">
                <a:solidFill>
                  <a:srgbClr val="000000"/>
                </a:solidFill>
                <a:latin typeface="Consolas"/>
                <a:ea typeface="Consolas"/>
                <a:cs typeface="Consolas"/>
                <a:sym typeface="Consolas"/>
              </a:rPr>
              <a:t>langue </a:t>
            </a:r>
            <a:r>
              <a:rPr b="0" i="0" lang="fr-BE" sz="1800" u="none" cap="none" strike="noStrike">
                <a:solidFill>
                  <a:srgbClr val="0070C0"/>
                </a:solidFill>
                <a:latin typeface="Consolas"/>
                <a:ea typeface="Consolas"/>
                <a:cs typeface="Consolas"/>
                <a:sym typeface="Consolas"/>
              </a:rPr>
              <a:t>char</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2</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7F7F7F"/>
                </a:solidFill>
                <a:latin typeface="Consolas"/>
                <a:ea typeface="Consolas"/>
                <a:cs typeface="Consolas"/>
                <a:sym typeface="Consolas"/>
              </a:rPr>
              <a:t># renommer une colonne changer type</a:t>
            </a:r>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ALTER TABLE </a:t>
            </a:r>
            <a:r>
              <a:rPr b="0" i="0" lang="fr-BE" sz="1800" u="none" cap="none" strike="noStrike">
                <a:solidFill>
                  <a:srgbClr val="000000"/>
                </a:solidFill>
                <a:latin typeface="Consolas"/>
                <a:ea typeface="Consolas"/>
                <a:cs typeface="Consolas"/>
                <a:sym typeface="Consolas"/>
              </a:rPr>
              <a:t>student </a:t>
            </a:r>
            <a:r>
              <a:rPr b="0" i="0" lang="fr-BE" sz="1800" u="none" cap="none" strike="noStrike">
                <a:solidFill>
                  <a:srgbClr val="CC0099"/>
                </a:solidFill>
                <a:latin typeface="Consolas"/>
                <a:ea typeface="Consolas"/>
                <a:cs typeface="Consolas"/>
                <a:sym typeface="Consolas"/>
              </a:rPr>
              <a:t>CHANGE COLUMN </a:t>
            </a:r>
            <a:r>
              <a:rPr b="0" i="0" lang="fr-BE" sz="1800" u="none" cap="none" strike="noStrike">
                <a:solidFill>
                  <a:srgbClr val="000000"/>
                </a:solidFill>
                <a:latin typeface="Consolas"/>
                <a:ea typeface="Consolas"/>
                <a:cs typeface="Consolas"/>
                <a:sym typeface="Consolas"/>
              </a:rPr>
              <a:t>langue langage </a:t>
            </a:r>
            <a:r>
              <a:rPr b="0" i="0" lang="fr-BE" sz="1800" u="none" cap="none" strike="noStrike">
                <a:solidFill>
                  <a:srgbClr val="0070C0"/>
                </a:solidFill>
                <a:latin typeface="Consolas"/>
                <a:ea typeface="Consolas"/>
                <a:cs typeface="Consolas"/>
                <a:sym typeface="Consolas"/>
              </a:rPr>
              <a:t>char</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2</a:t>
            </a:r>
            <a:r>
              <a:rPr b="0" i="0" lang="fr-BE"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fr-BE" sz="1800" u="none" cap="none" strike="noStrike">
                <a:solidFill>
                  <a:srgbClr val="7F7F7F"/>
                </a:solidFill>
                <a:latin typeface="Consolas"/>
                <a:ea typeface="Consolas"/>
                <a:cs typeface="Consolas"/>
                <a:sym typeface="Consolas"/>
              </a:rPr>
              <a:t># renommer une colonne</a:t>
            </a:r>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ALTER TABLE </a:t>
            </a:r>
            <a:r>
              <a:rPr b="0" i="0" lang="fr-BE" sz="1800" u="none" cap="none" strike="noStrike">
                <a:solidFill>
                  <a:srgbClr val="000000"/>
                </a:solidFill>
                <a:latin typeface="Consolas"/>
                <a:ea typeface="Consolas"/>
                <a:cs typeface="Consolas"/>
                <a:sym typeface="Consolas"/>
              </a:rPr>
              <a:t>student </a:t>
            </a:r>
            <a:r>
              <a:rPr b="0" i="0" lang="fr-BE" sz="1800" u="none" cap="none" strike="noStrike">
                <a:solidFill>
                  <a:srgbClr val="CC0099"/>
                </a:solidFill>
                <a:latin typeface="Consolas"/>
                <a:ea typeface="Consolas"/>
                <a:cs typeface="Consolas"/>
                <a:sym typeface="Consolas"/>
              </a:rPr>
              <a:t>RENAME COLUMN </a:t>
            </a:r>
            <a:r>
              <a:rPr b="0" i="0" lang="fr-BE" sz="1800" u="none" cap="none" strike="noStrike">
                <a:solidFill>
                  <a:srgbClr val="000000"/>
                </a:solidFill>
                <a:latin typeface="Consolas"/>
                <a:ea typeface="Consolas"/>
                <a:cs typeface="Consolas"/>
                <a:sym typeface="Consolas"/>
              </a:rPr>
              <a:t>langue langage;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ALTER TABLE</a:t>
            </a:r>
            <a:endParaRPr b="0" i="0" sz="4000" u="none" cap="none" strike="noStrike">
              <a:solidFill>
                <a:schemeClr val="dk1"/>
              </a:solidFill>
              <a:latin typeface="Calibri"/>
              <a:ea typeface="Calibri"/>
              <a:cs typeface="Calibri"/>
              <a:sym typeface="Calibri"/>
            </a:endParaRPr>
          </a:p>
        </p:txBody>
      </p:sp>
      <p:sp>
        <p:nvSpPr>
          <p:cNvPr id="805" name="Google Shape;805;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806" name="Google Shape;806;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807" name="Google Shape;807;p55"/>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2 : DDL</a:t>
            </a:r>
            <a:endParaRPr b="0" i="0" sz="1200" u="none" cap="none" strike="noStrike">
              <a:solidFill>
                <a:srgbClr val="888888"/>
              </a:solidFill>
              <a:latin typeface="Calibri"/>
              <a:ea typeface="Calibri"/>
              <a:cs typeface="Calibri"/>
              <a:sym typeface="Calibri"/>
            </a:endParaRPr>
          </a:p>
        </p:txBody>
      </p:sp>
      <p:sp>
        <p:nvSpPr>
          <p:cNvPr id="808" name="Google Shape;808;p55"/>
          <p:cNvSpPr txBox="1"/>
          <p:nvPr/>
        </p:nvSpPr>
        <p:spPr>
          <a:xfrm>
            <a:off x="457200" y="4277469"/>
            <a:ext cx="8172000" cy="646331"/>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809" name="Google Shape;809;p55"/>
          <p:cNvSpPr txBox="1"/>
          <p:nvPr/>
        </p:nvSpPr>
        <p:spPr>
          <a:xfrm>
            <a:off x="600373" y="4324458"/>
            <a:ext cx="8172000" cy="6268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ALTER TABLE </a:t>
            </a:r>
            <a:r>
              <a:rPr b="0" i="1" lang="fr-BE" sz="1800" u="none" cap="none" strike="noStrike">
                <a:solidFill>
                  <a:schemeClr val="dk1"/>
                </a:solidFill>
                <a:latin typeface="Calibri"/>
                <a:ea typeface="Calibri"/>
                <a:cs typeface="Calibri"/>
                <a:sym typeface="Calibri"/>
              </a:rPr>
              <a:t>nom_table </a:t>
            </a:r>
            <a:r>
              <a:rPr b="1" i="0" lang="fr-BE" sz="1800" u="none" cap="none" strike="noStrike">
                <a:solidFill>
                  <a:schemeClr val="dk1"/>
                </a:solidFill>
                <a:latin typeface="Calibri"/>
                <a:ea typeface="Calibri"/>
                <a:cs typeface="Calibri"/>
                <a:sym typeface="Calibri"/>
              </a:rPr>
              <a:t>ADD CONSTRAINT </a:t>
            </a:r>
            <a:r>
              <a:rPr b="0" i="1" lang="fr-BE" sz="1800" u="none" cap="none" strike="noStrike">
                <a:solidFill>
                  <a:schemeClr val="dk1"/>
                </a:solidFill>
                <a:latin typeface="Calibri"/>
                <a:ea typeface="Calibri"/>
                <a:cs typeface="Calibri"/>
                <a:sym typeface="Calibri"/>
              </a:rPr>
              <a:t>nom_contrainte</a:t>
            </a:r>
            <a:r>
              <a:rPr b="1" i="0" lang="fr-BE" sz="1800" u="none" cap="none" strike="noStrike">
                <a:solidFill>
                  <a:schemeClr val="dk1"/>
                </a:solidFill>
                <a:latin typeface="Calibri"/>
                <a:ea typeface="Calibri"/>
                <a:cs typeface="Calibri"/>
                <a:sym typeface="Calibri"/>
              </a:rPr>
              <a:t> FOREIGN KEY (</a:t>
            </a:r>
            <a:r>
              <a:rPr b="0" i="1" lang="fr-BE" sz="1800" u="none" cap="none" strike="noStrike">
                <a:solidFill>
                  <a:schemeClr val="dk1"/>
                </a:solidFill>
                <a:latin typeface="Calibri"/>
                <a:ea typeface="Calibri"/>
                <a:cs typeface="Calibri"/>
                <a:sym typeface="Calibri"/>
              </a:rPr>
              <a:t>colonne</a:t>
            </a:r>
            <a:r>
              <a:rPr b="1" i="0" lang="fr-BE" sz="1800" u="none" cap="none" strike="noStrike">
                <a:solidFill>
                  <a:schemeClr val="dk1"/>
                </a:solidFill>
                <a:latin typeface="Calibri"/>
                <a:ea typeface="Calibri"/>
                <a:cs typeface="Calibri"/>
                <a:sym typeface="Calibri"/>
              </a:rPr>
              <a:t>) …;</a:t>
            </a:r>
            <a:endParaRPr b="0" i="1" sz="1800" u="none" cap="none" strike="noStrike">
              <a:solidFill>
                <a:schemeClr val="dk1"/>
              </a:solidFill>
              <a:latin typeface="Calibri"/>
              <a:ea typeface="Calibri"/>
              <a:cs typeface="Calibri"/>
              <a:sym typeface="Calibri"/>
            </a:endParaRPr>
          </a:p>
        </p:txBody>
      </p:sp>
      <p:sp>
        <p:nvSpPr>
          <p:cNvPr id="810" name="Google Shape;810;p55"/>
          <p:cNvSpPr txBox="1"/>
          <p:nvPr/>
        </p:nvSpPr>
        <p:spPr>
          <a:xfrm>
            <a:off x="609600" y="1376066"/>
            <a:ext cx="8229600" cy="4320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fr-BE" sz="1800" u="sng" cap="none" strike="noStrike">
                <a:solidFill>
                  <a:schemeClr val="dk1"/>
                </a:solidFill>
                <a:latin typeface="Calibri"/>
                <a:ea typeface="Calibri"/>
                <a:cs typeface="Calibri"/>
                <a:sym typeface="Calibri"/>
              </a:rPr>
              <a:t>Ajouter une colonne</a:t>
            </a:r>
            <a:endParaRPr b="0" i="0" sz="1400" u="none" cap="none" strike="noStrike">
              <a:solidFill>
                <a:srgbClr val="000000"/>
              </a:solidFill>
              <a:latin typeface="Arial"/>
              <a:ea typeface="Arial"/>
              <a:cs typeface="Arial"/>
              <a:sym typeface="Arial"/>
            </a:endParaRPr>
          </a:p>
        </p:txBody>
      </p:sp>
      <p:sp>
        <p:nvSpPr>
          <p:cNvPr id="811" name="Google Shape;811;p55"/>
          <p:cNvSpPr/>
          <p:nvPr/>
        </p:nvSpPr>
        <p:spPr>
          <a:xfrm>
            <a:off x="457200" y="5162475"/>
            <a:ext cx="8172000" cy="985461"/>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12" name="Google Shape;812;p55"/>
          <p:cNvSpPr/>
          <p:nvPr/>
        </p:nvSpPr>
        <p:spPr>
          <a:xfrm>
            <a:off x="616360" y="5162474"/>
            <a:ext cx="785368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ALTER TABLE </a:t>
            </a:r>
            <a:r>
              <a:rPr b="0" i="0" lang="fr-BE" sz="1800" u="none" cap="none" strike="noStrike">
                <a:solidFill>
                  <a:srgbClr val="000000"/>
                </a:solidFill>
                <a:latin typeface="Consolas"/>
                <a:ea typeface="Consolas"/>
                <a:cs typeface="Consolas"/>
                <a:sym typeface="Consolas"/>
              </a:rPr>
              <a:t>student </a:t>
            </a:r>
            <a:r>
              <a:rPr b="0" i="0" lang="fr-BE" sz="1800" u="none" cap="none" strike="noStrike">
                <a:solidFill>
                  <a:srgbClr val="CC0099"/>
                </a:solidFill>
                <a:latin typeface="Consolas"/>
                <a:ea typeface="Consolas"/>
                <a:cs typeface="Consolas"/>
                <a:sym typeface="Consolas"/>
              </a:rPr>
              <a:t>ADD CONSTRAINT </a:t>
            </a:r>
            <a:r>
              <a:rPr b="0" i="0" lang="fr-BE" sz="1800" u="none" cap="none" strike="noStrike">
                <a:solidFill>
                  <a:srgbClr val="000000"/>
                </a:solidFill>
                <a:latin typeface="Consolas"/>
                <a:ea typeface="Consolas"/>
                <a:cs typeface="Consolas"/>
                <a:sym typeface="Consolas"/>
              </a:rPr>
              <a:t>fk_student_section</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FOREIGN KEY</a:t>
            </a:r>
            <a:r>
              <a:rPr b="0" i="0" lang="fr-BE" sz="1800" u="none" cap="none" strike="noStrike">
                <a:solidFill>
                  <a:srgbClr val="000000"/>
                </a:solidFill>
                <a:latin typeface="Consolas"/>
                <a:ea typeface="Consolas"/>
                <a:cs typeface="Consolas"/>
                <a:sym typeface="Consolas"/>
              </a:rPr>
              <a:t>(section_id)</a:t>
            </a:r>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REFERENCES </a:t>
            </a:r>
            <a:r>
              <a:rPr b="0" i="0" lang="fr-BE" sz="1800" u="none" cap="none" strike="noStrike">
                <a:solidFill>
                  <a:srgbClr val="000000"/>
                </a:solidFill>
                <a:latin typeface="Consolas"/>
                <a:ea typeface="Consolas"/>
                <a:cs typeface="Consolas"/>
                <a:sym typeface="Consolas"/>
              </a:rPr>
              <a:t>section(section_id) </a:t>
            </a:r>
            <a:r>
              <a:rPr b="0" i="0" lang="fr-BE" sz="1800" u="none" cap="none" strike="noStrike">
                <a:solidFill>
                  <a:srgbClr val="CC0099"/>
                </a:solidFill>
                <a:latin typeface="Consolas"/>
                <a:ea typeface="Consolas"/>
                <a:cs typeface="Consolas"/>
                <a:sym typeface="Consolas"/>
              </a:rPr>
              <a:t>ON DELETE SET </a:t>
            </a:r>
            <a:r>
              <a:rPr b="0" i="0" lang="fr-BE" sz="1800" u="none" cap="none" strike="noStrike">
                <a:solidFill>
                  <a:srgbClr val="0070C0"/>
                </a:solidFill>
                <a:latin typeface="Consolas"/>
                <a:ea typeface="Consolas"/>
                <a:cs typeface="Consolas"/>
                <a:sym typeface="Consolas"/>
              </a:rPr>
              <a:t>NULL;</a:t>
            </a:r>
            <a:endParaRPr b="0" i="0" sz="1800" u="none" cap="none" strike="noStrike">
              <a:solidFill>
                <a:srgbClr val="0070C0"/>
              </a:solidFill>
              <a:latin typeface="Arial"/>
              <a:ea typeface="Arial"/>
              <a:cs typeface="Arial"/>
              <a:sym typeface="Arial"/>
            </a:endParaRPr>
          </a:p>
        </p:txBody>
      </p:sp>
      <p:sp>
        <p:nvSpPr>
          <p:cNvPr id="813" name="Google Shape;813;p55"/>
          <p:cNvSpPr txBox="1"/>
          <p:nvPr/>
        </p:nvSpPr>
        <p:spPr>
          <a:xfrm>
            <a:off x="616360" y="3698651"/>
            <a:ext cx="8229600" cy="4320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fr-BE" sz="1800" u="sng" cap="none" strike="noStrike">
                <a:solidFill>
                  <a:schemeClr val="dk1"/>
                </a:solidFill>
                <a:latin typeface="Calibri"/>
                <a:ea typeface="Calibri"/>
                <a:cs typeface="Calibri"/>
                <a:sym typeface="Calibri"/>
              </a:rPr>
              <a:t>Ajouter une contrainte</a:t>
            </a:r>
            <a:endParaRPr b="0" i="0" sz="1400" u="none" cap="none" strike="noStrike">
              <a:solidFill>
                <a:srgbClr val="000000"/>
              </a:solidFill>
              <a:latin typeface="Arial"/>
              <a:ea typeface="Arial"/>
              <a:cs typeface="Arial"/>
              <a:sym typeface="Arial"/>
            </a:endParaRPr>
          </a:p>
        </p:txBody>
      </p:sp>
      <p:sp>
        <p:nvSpPr>
          <p:cNvPr id="814" name="Google Shape;814;p55"/>
          <p:cNvSpPr txBox="1"/>
          <p:nvPr/>
        </p:nvSpPr>
        <p:spPr>
          <a:xfrm>
            <a:off x="514800" y="1897265"/>
            <a:ext cx="8172000" cy="432048"/>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p:txBody>
      </p:sp>
      <p:sp>
        <p:nvSpPr>
          <p:cNvPr id="815" name="Google Shape;815;p55"/>
          <p:cNvSpPr txBox="1"/>
          <p:nvPr/>
        </p:nvSpPr>
        <p:spPr>
          <a:xfrm>
            <a:off x="600373" y="1919509"/>
            <a:ext cx="7502728" cy="3617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ALTER TABLE </a:t>
            </a:r>
            <a:r>
              <a:rPr b="0" i="1" lang="fr-BE" sz="1800" u="none" cap="none" strike="noStrike">
                <a:solidFill>
                  <a:schemeClr val="dk1"/>
                </a:solidFill>
                <a:latin typeface="Calibri"/>
                <a:ea typeface="Calibri"/>
                <a:cs typeface="Calibri"/>
                <a:sym typeface="Calibri"/>
              </a:rPr>
              <a:t>nom_table </a:t>
            </a:r>
            <a:r>
              <a:rPr b="1" i="0" lang="fr-BE" sz="1800" u="none" cap="none" strike="noStrike">
                <a:solidFill>
                  <a:schemeClr val="dk1"/>
                </a:solidFill>
                <a:latin typeface="Calibri"/>
                <a:ea typeface="Calibri"/>
                <a:cs typeface="Calibri"/>
                <a:sym typeface="Calibri"/>
              </a:rPr>
              <a:t>ADD COLUMN </a:t>
            </a:r>
            <a:r>
              <a:rPr b="0" i="1" lang="fr-BE" sz="1800" u="none" cap="none" strike="noStrike">
                <a:solidFill>
                  <a:schemeClr val="dk1"/>
                </a:solidFill>
                <a:latin typeface="Calibri"/>
                <a:ea typeface="Calibri"/>
                <a:cs typeface="Calibri"/>
                <a:sym typeface="Calibri"/>
              </a:rPr>
              <a:t>nom_colonne</a:t>
            </a:r>
            <a:r>
              <a:rPr b="1" i="0" lang="fr-BE" sz="1800" u="none" cap="none" strike="noStrike">
                <a:solidFill>
                  <a:schemeClr val="dk1"/>
                </a:solidFill>
                <a:latin typeface="Calibri"/>
                <a:ea typeface="Calibri"/>
                <a:cs typeface="Calibri"/>
                <a:sym typeface="Calibri"/>
              </a:rPr>
              <a:t> TYPE </a:t>
            </a:r>
            <a:r>
              <a:rPr b="0" i="1" lang="fr-BE" sz="1800" u="none" cap="none" strike="noStrike">
                <a:solidFill>
                  <a:schemeClr val="dk1"/>
                </a:solidFill>
                <a:latin typeface="Calibri"/>
                <a:ea typeface="Calibri"/>
                <a:cs typeface="Calibri"/>
                <a:sym typeface="Calibri"/>
              </a:rPr>
              <a:t>contraintes;</a:t>
            </a:r>
            <a:endParaRPr b="0" i="0" sz="1400" u="none" cap="none" strike="noStrike">
              <a:solidFill>
                <a:srgbClr val="000000"/>
              </a:solidFill>
              <a:latin typeface="Arial"/>
              <a:ea typeface="Arial"/>
              <a:cs typeface="Arial"/>
              <a:sym typeface="Arial"/>
            </a:endParaRPr>
          </a:p>
        </p:txBody>
      </p:sp>
      <p:sp>
        <p:nvSpPr>
          <p:cNvPr id="816" name="Google Shape;816;p55"/>
          <p:cNvSpPr/>
          <p:nvPr/>
        </p:nvSpPr>
        <p:spPr>
          <a:xfrm>
            <a:off x="457200" y="2664674"/>
            <a:ext cx="8172000" cy="396051"/>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17" name="Google Shape;817;p55"/>
          <p:cNvSpPr/>
          <p:nvPr/>
        </p:nvSpPr>
        <p:spPr>
          <a:xfrm>
            <a:off x="703156" y="2691393"/>
            <a:ext cx="785368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ALTER TABLE </a:t>
            </a:r>
            <a:r>
              <a:rPr b="0" i="0" lang="fr-BE" sz="1800" u="none" cap="none" strike="noStrike">
                <a:solidFill>
                  <a:srgbClr val="000000"/>
                </a:solidFill>
                <a:latin typeface="Consolas"/>
                <a:ea typeface="Consolas"/>
                <a:cs typeface="Consolas"/>
                <a:sym typeface="Consolas"/>
              </a:rPr>
              <a:t>student </a:t>
            </a:r>
            <a:r>
              <a:rPr b="0" i="0" lang="fr-BE" sz="1800" u="none" cap="none" strike="noStrike">
                <a:solidFill>
                  <a:srgbClr val="CC0099"/>
                </a:solidFill>
                <a:latin typeface="Consolas"/>
                <a:ea typeface="Consolas"/>
                <a:cs typeface="Consolas"/>
                <a:sym typeface="Consolas"/>
              </a:rPr>
              <a:t>ADD COLUMN </a:t>
            </a:r>
            <a:r>
              <a:rPr b="0" i="0" lang="fr-BE" sz="1800" u="none" cap="none" strike="noStrike">
                <a:solidFill>
                  <a:srgbClr val="000000"/>
                </a:solidFill>
                <a:latin typeface="Consolas"/>
                <a:ea typeface="Consolas"/>
                <a:cs typeface="Consolas"/>
                <a:sym typeface="Consolas"/>
              </a:rPr>
              <a:t>langue </a:t>
            </a:r>
            <a:r>
              <a:rPr b="0" i="0" lang="fr-BE" sz="1800" u="none" cap="none" strike="noStrike">
                <a:solidFill>
                  <a:srgbClr val="0070C0"/>
                </a:solidFill>
                <a:latin typeface="Consolas"/>
                <a:ea typeface="Consolas"/>
                <a:cs typeface="Consolas"/>
                <a:sym typeface="Consolas"/>
              </a:rPr>
              <a:t>varchar</a:t>
            </a:r>
            <a:r>
              <a:rPr b="0" i="0" lang="fr-BE" sz="1800" u="none" cap="none" strike="noStrike">
                <a:solidFill>
                  <a:srgbClr val="000000"/>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10</a:t>
            </a:r>
            <a:r>
              <a:rPr b="0" i="0" lang="fr-BE"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ALTER TABLE</a:t>
            </a:r>
            <a:endParaRPr b="0" i="0" sz="4000" u="none" cap="none" strike="noStrike">
              <a:solidFill>
                <a:schemeClr val="dk1"/>
              </a:solidFill>
              <a:latin typeface="Calibri"/>
              <a:ea typeface="Calibri"/>
              <a:cs typeface="Calibri"/>
              <a:sym typeface="Calibri"/>
            </a:endParaRPr>
          </a:p>
        </p:txBody>
      </p:sp>
      <p:sp>
        <p:nvSpPr>
          <p:cNvPr id="823" name="Google Shape;823;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824" name="Google Shape;824;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825" name="Google Shape;825;p56"/>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2 : DDL</a:t>
            </a:r>
            <a:endParaRPr b="0" i="0" sz="1200" u="none" cap="none" strike="noStrike">
              <a:solidFill>
                <a:srgbClr val="888888"/>
              </a:solidFill>
              <a:latin typeface="Calibri"/>
              <a:ea typeface="Calibri"/>
              <a:cs typeface="Calibri"/>
              <a:sym typeface="Calibri"/>
            </a:endParaRPr>
          </a:p>
        </p:txBody>
      </p:sp>
      <p:sp>
        <p:nvSpPr>
          <p:cNvPr id="826" name="Google Shape;826;p56"/>
          <p:cNvSpPr txBox="1"/>
          <p:nvPr/>
        </p:nvSpPr>
        <p:spPr>
          <a:xfrm>
            <a:off x="457200" y="1910847"/>
            <a:ext cx="8172000" cy="1078379"/>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827" name="Google Shape;827;p56"/>
          <p:cNvSpPr txBox="1"/>
          <p:nvPr/>
        </p:nvSpPr>
        <p:spPr>
          <a:xfrm>
            <a:off x="575448" y="2051625"/>
            <a:ext cx="8172000" cy="6268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ALTER TABLE </a:t>
            </a:r>
            <a:r>
              <a:rPr b="0" i="1" lang="fr-BE" sz="1800" u="none" cap="none" strike="noStrike">
                <a:solidFill>
                  <a:schemeClr val="dk1"/>
                </a:solidFill>
                <a:latin typeface="Calibri"/>
                <a:ea typeface="Calibri"/>
                <a:cs typeface="Calibri"/>
                <a:sym typeface="Calibri"/>
              </a:rPr>
              <a:t>nom_table </a:t>
            </a:r>
            <a:r>
              <a:rPr b="1" i="0" lang="fr-BE" sz="1800" u="none" cap="none" strike="noStrike">
                <a:solidFill>
                  <a:srgbClr val="C00000"/>
                </a:solidFill>
                <a:latin typeface="Calibri"/>
                <a:ea typeface="Calibri"/>
                <a:cs typeface="Calibri"/>
                <a:sym typeface="Calibri"/>
              </a:rPr>
              <a:t>DROP</a:t>
            </a:r>
            <a:r>
              <a:rPr b="1" i="0" lang="fr-BE" sz="1800" u="none" cap="none" strike="noStrike">
                <a:solidFill>
                  <a:schemeClr val="dk1"/>
                </a:solidFill>
                <a:latin typeface="Calibri"/>
                <a:ea typeface="Calibri"/>
                <a:cs typeface="Calibri"/>
                <a:sym typeface="Calibri"/>
              </a:rPr>
              <a:t> CONSTRAINT </a:t>
            </a:r>
            <a:r>
              <a:rPr b="0" i="1" lang="fr-BE" sz="1800" u="none" cap="none" strike="noStrike">
                <a:solidFill>
                  <a:schemeClr val="dk1"/>
                </a:solidFill>
                <a:latin typeface="Calibri"/>
                <a:ea typeface="Calibri"/>
                <a:cs typeface="Calibri"/>
                <a:sym typeface="Calibri"/>
              </a:rPr>
              <a:t>nom_contrainte</a:t>
            </a:r>
            <a:r>
              <a:rPr b="1" i="0" lang="fr-BE"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ALTER TABLE </a:t>
            </a:r>
            <a:r>
              <a:rPr b="0" i="1" lang="fr-BE" sz="1800" u="none" cap="none" strike="noStrike">
                <a:solidFill>
                  <a:schemeClr val="dk1"/>
                </a:solidFill>
                <a:latin typeface="Calibri"/>
                <a:ea typeface="Calibri"/>
                <a:cs typeface="Calibri"/>
                <a:sym typeface="Calibri"/>
              </a:rPr>
              <a:t>nom_table </a:t>
            </a:r>
            <a:r>
              <a:rPr b="1" i="0" lang="fr-BE" sz="1800" u="none" cap="none" strike="noStrike">
                <a:solidFill>
                  <a:srgbClr val="C00000"/>
                </a:solidFill>
                <a:latin typeface="Calibri"/>
                <a:ea typeface="Calibri"/>
                <a:cs typeface="Calibri"/>
                <a:sym typeface="Calibri"/>
              </a:rPr>
              <a:t>ADD</a:t>
            </a:r>
            <a:r>
              <a:rPr b="1" i="0" lang="fr-BE" sz="1800" u="none" cap="none" strike="noStrike">
                <a:solidFill>
                  <a:schemeClr val="dk1"/>
                </a:solidFill>
                <a:latin typeface="Calibri"/>
                <a:ea typeface="Calibri"/>
                <a:cs typeface="Calibri"/>
                <a:sym typeface="Calibri"/>
              </a:rPr>
              <a:t> CONSTRAINT </a:t>
            </a:r>
            <a:r>
              <a:rPr b="0" i="1" lang="fr-BE" sz="1800" u="none" cap="none" strike="noStrike">
                <a:solidFill>
                  <a:schemeClr val="dk1"/>
                </a:solidFill>
                <a:latin typeface="Calibri"/>
                <a:ea typeface="Calibri"/>
                <a:cs typeface="Calibri"/>
                <a:sym typeface="Calibri"/>
              </a:rPr>
              <a:t>nom_contrainte</a:t>
            </a:r>
            <a:r>
              <a:rPr b="1" i="0" lang="fr-BE" sz="1800" u="none" cap="none" strike="noStrike">
                <a:solidFill>
                  <a:schemeClr val="dk1"/>
                </a:solidFill>
                <a:latin typeface="Calibri"/>
                <a:ea typeface="Calibri"/>
                <a:cs typeface="Calibri"/>
                <a:sym typeface="Calibri"/>
              </a:rPr>
              <a:t> FOREIGN KEY (</a:t>
            </a:r>
            <a:r>
              <a:rPr b="0" i="1" lang="fr-BE" sz="1800" u="none" cap="none" strike="noStrike">
                <a:solidFill>
                  <a:schemeClr val="dk1"/>
                </a:solidFill>
                <a:latin typeface="Calibri"/>
                <a:ea typeface="Calibri"/>
                <a:cs typeface="Calibri"/>
                <a:sym typeface="Calibri"/>
              </a:rPr>
              <a:t>colonne</a:t>
            </a:r>
            <a:r>
              <a:rPr b="1" i="0" lang="fr-BE" sz="1800" u="none" cap="none" strike="noStrike">
                <a:solidFill>
                  <a:schemeClr val="dk1"/>
                </a:solidFill>
                <a:latin typeface="Calibri"/>
                <a:ea typeface="Calibri"/>
                <a:cs typeface="Calibri"/>
                <a:sym typeface="Calibri"/>
              </a:rPr>
              <a:t>) …;</a:t>
            </a:r>
            <a:endParaRPr b="0" i="1" sz="1800" u="none" cap="none" strike="noStrike">
              <a:solidFill>
                <a:schemeClr val="dk1"/>
              </a:solidFill>
              <a:latin typeface="Calibri"/>
              <a:ea typeface="Calibri"/>
              <a:cs typeface="Calibri"/>
              <a:sym typeface="Calibri"/>
            </a:endParaRPr>
          </a:p>
        </p:txBody>
      </p:sp>
      <p:sp>
        <p:nvSpPr>
          <p:cNvPr id="828" name="Google Shape;828;p56"/>
          <p:cNvSpPr/>
          <p:nvPr/>
        </p:nvSpPr>
        <p:spPr>
          <a:xfrm>
            <a:off x="442272" y="3482435"/>
            <a:ext cx="8172000" cy="1451208"/>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29" name="Google Shape;829;p56"/>
          <p:cNvSpPr/>
          <p:nvPr/>
        </p:nvSpPr>
        <p:spPr>
          <a:xfrm>
            <a:off x="601432" y="3584433"/>
            <a:ext cx="785368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ALTER TABLE </a:t>
            </a:r>
            <a:r>
              <a:rPr b="0" i="0" lang="fr-BE" sz="1800" u="none" cap="none" strike="noStrike">
                <a:solidFill>
                  <a:schemeClr val="dk1"/>
                </a:solidFill>
                <a:latin typeface="Consolas"/>
                <a:ea typeface="Consolas"/>
                <a:cs typeface="Consolas"/>
                <a:sym typeface="Consolas"/>
              </a:rPr>
              <a:t>student</a:t>
            </a:r>
            <a:r>
              <a:rPr b="0" i="0" lang="fr-BE" sz="1800" u="none" cap="none" strike="noStrike">
                <a:solidFill>
                  <a:srgbClr val="CC0099"/>
                </a:solidFill>
                <a:latin typeface="Consolas"/>
                <a:ea typeface="Consolas"/>
                <a:cs typeface="Consolas"/>
                <a:sym typeface="Consolas"/>
              </a:rPr>
              <a:t> DROP CONSTRAINT </a:t>
            </a:r>
            <a:r>
              <a:rPr b="0" i="0" lang="fr-BE" sz="1800" u="none" cap="none" strike="noStrike">
                <a:solidFill>
                  <a:schemeClr val="dk1"/>
                </a:solidFill>
                <a:latin typeface="Consolas"/>
                <a:ea typeface="Consolas"/>
                <a:cs typeface="Consolas"/>
                <a:sym typeface="Consolas"/>
              </a:rPr>
              <a:t>fk_student_section</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ALTER TABLE </a:t>
            </a:r>
            <a:r>
              <a:rPr b="0" i="0" lang="fr-BE" sz="1800" u="none" cap="none" strike="noStrike">
                <a:solidFill>
                  <a:srgbClr val="000000"/>
                </a:solidFill>
                <a:latin typeface="Consolas"/>
                <a:ea typeface="Consolas"/>
                <a:cs typeface="Consolas"/>
                <a:sym typeface="Consolas"/>
              </a:rPr>
              <a:t>student </a:t>
            </a:r>
            <a:r>
              <a:rPr b="0" i="0" lang="fr-BE" sz="1800" u="none" cap="none" strike="noStrike">
                <a:solidFill>
                  <a:srgbClr val="CC0099"/>
                </a:solidFill>
                <a:latin typeface="Consolas"/>
                <a:ea typeface="Consolas"/>
                <a:cs typeface="Consolas"/>
                <a:sym typeface="Consolas"/>
              </a:rPr>
              <a:t>ADD CONSTRAINT </a:t>
            </a:r>
            <a:r>
              <a:rPr b="0" i="0" lang="fr-BE" sz="1800" u="none" cap="none" strike="noStrike">
                <a:solidFill>
                  <a:srgbClr val="000000"/>
                </a:solidFill>
                <a:latin typeface="Consolas"/>
                <a:ea typeface="Consolas"/>
                <a:cs typeface="Consolas"/>
                <a:sym typeface="Consolas"/>
              </a:rPr>
              <a:t>fk_student_section</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FOREIGN KEY</a:t>
            </a:r>
            <a:r>
              <a:rPr b="0" i="0" lang="fr-BE" sz="1800" u="none" cap="none" strike="noStrike">
                <a:solidFill>
                  <a:srgbClr val="000000"/>
                </a:solidFill>
                <a:latin typeface="Consolas"/>
                <a:ea typeface="Consolas"/>
                <a:cs typeface="Consolas"/>
                <a:sym typeface="Consolas"/>
              </a:rPr>
              <a:t>(section_id)</a:t>
            </a:r>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REFERENCES </a:t>
            </a:r>
            <a:r>
              <a:rPr b="0" i="0" lang="fr-BE" sz="1800" u="none" cap="none" strike="noStrike">
                <a:solidFill>
                  <a:srgbClr val="000000"/>
                </a:solidFill>
                <a:latin typeface="Consolas"/>
                <a:ea typeface="Consolas"/>
                <a:cs typeface="Consolas"/>
                <a:sym typeface="Consolas"/>
              </a:rPr>
              <a:t>section(section_id) </a:t>
            </a:r>
            <a:r>
              <a:rPr b="0" i="0" lang="fr-BE" sz="1800" u="none" cap="none" strike="noStrike">
                <a:solidFill>
                  <a:srgbClr val="CC0099"/>
                </a:solidFill>
                <a:latin typeface="Consolas"/>
                <a:ea typeface="Consolas"/>
                <a:cs typeface="Consolas"/>
                <a:sym typeface="Consolas"/>
              </a:rPr>
              <a:t>ON DELETE SET </a:t>
            </a:r>
            <a:r>
              <a:rPr b="0" i="0" lang="fr-BE" sz="1800" u="none" cap="none" strike="noStrike">
                <a:solidFill>
                  <a:srgbClr val="0070C0"/>
                </a:solidFill>
                <a:latin typeface="Consolas"/>
                <a:ea typeface="Consolas"/>
                <a:cs typeface="Consolas"/>
                <a:sym typeface="Consolas"/>
              </a:rPr>
              <a:t>NULL;</a:t>
            </a:r>
            <a:endParaRPr b="0" i="0" sz="1800" u="none" cap="none" strike="noStrike">
              <a:solidFill>
                <a:srgbClr val="0070C0"/>
              </a:solidFill>
              <a:latin typeface="Arial"/>
              <a:ea typeface="Arial"/>
              <a:cs typeface="Arial"/>
              <a:sym typeface="Arial"/>
            </a:endParaRPr>
          </a:p>
        </p:txBody>
      </p:sp>
      <p:sp>
        <p:nvSpPr>
          <p:cNvPr id="830" name="Google Shape;830;p56"/>
          <p:cNvSpPr txBox="1"/>
          <p:nvPr/>
        </p:nvSpPr>
        <p:spPr>
          <a:xfrm>
            <a:off x="529728" y="1410026"/>
            <a:ext cx="8229600" cy="4320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fr-BE" sz="1800" u="sng" cap="none" strike="noStrike">
                <a:solidFill>
                  <a:schemeClr val="dk1"/>
                </a:solidFill>
                <a:latin typeface="Calibri"/>
                <a:ea typeface="Calibri"/>
                <a:cs typeface="Calibri"/>
                <a:sym typeface="Calibri"/>
              </a:rPr>
              <a:t>Modifier une contrainte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ALTER TABLE</a:t>
            </a:r>
            <a:endParaRPr b="0" i="0" sz="4000" u="none" cap="none" strike="noStrike">
              <a:solidFill>
                <a:schemeClr val="dk1"/>
              </a:solidFill>
              <a:latin typeface="Calibri"/>
              <a:ea typeface="Calibri"/>
              <a:cs typeface="Calibri"/>
              <a:sym typeface="Calibri"/>
            </a:endParaRPr>
          </a:p>
        </p:txBody>
      </p:sp>
      <p:sp>
        <p:nvSpPr>
          <p:cNvPr id="836" name="Google Shape;836;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837" name="Google Shape;837;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838" name="Google Shape;838;p57"/>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2 : DDL</a:t>
            </a:r>
            <a:endParaRPr b="0" i="0" sz="1200" u="none" cap="none" strike="noStrike">
              <a:solidFill>
                <a:srgbClr val="888888"/>
              </a:solidFill>
              <a:latin typeface="Calibri"/>
              <a:ea typeface="Calibri"/>
              <a:cs typeface="Calibri"/>
              <a:sym typeface="Calibri"/>
            </a:endParaRPr>
          </a:p>
        </p:txBody>
      </p:sp>
      <p:sp>
        <p:nvSpPr>
          <p:cNvPr id="839" name="Google Shape;839;p57"/>
          <p:cNvSpPr txBox="1"/>
          <p:nvPr/>
        </p:nvSpPr>
        <p:spPr>
          <a:xfrm>
            <a:off x="478160" y="2132856"/>
            <a:ext cx="8172000" cy="646331"/>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840" name="Google Shape;840;p57"/>
          <p:cNvSpPr txBox="1"/>
          <p:nvPr/>
        </p:nvSpPr>
        <p:spPr>
          <a:xfrm>
            <a:off x="899592" y="2271355"/>
            <a:ext cx="565360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ALTER TABLE </a:t>
            </a:r>
            <a:r>
              <a:rPr b="0" i="1" lang="fr-BE" sz="1800" u="none" cap="none" strike="noStrike">
                <a:solidFill>
                  <a:schemeClr val="dk1"/>
                </a:solidFill>
                <a:latin typeface="Calibri"/>
                <a:ea typeface="Calibri"/>
                <a:cs typeface="Calibri"/>
                <a:sym typeface="Calibri"/>
              </a:rPr>
              <a:t>nom_table </a:t>
            </a:r>
            <a:r>
              <a:rPr b="1" i="0" lang="fr-BE" sz="1800" u="none" cap="none" strike="noStrike">
                <a:solidFill>
                  <a:schemeClr val="dk1"/>
                </a:solidFill>
                <a:latin typeface="Calibri"/>
                <a:ea typeface="Calibri"/>
                <a:cs typeface="Calibri"/>
                <a:sym typeface="Calibri"/>
              </a:rPr>
              <a:t>DROP COLUMN </a:t>
            </a:r>
            <a:r>
              <a:rPr b="0" i="1" lang="fr-BE" sz="1800" u="none" cap="none" strike="noStrike">
                <a:solidFill>
                  <a:schemeClr val="dk1"/>
                </a:solidFill>
                <a:latin typeface="Calibri"/>
                <a:ea typeface="Calibri"/>
                <a:cs typeface="Calibri"/>
                <a:sym typeface="Calibri"/>
              </a:rPr>
              <a:t>nom_colonne;</a:t>
            </a:r>
            <a:endParaRPr b="0" i="1" sz="1800" u="none" cap="none" strike="noStrike">
              <a:solidFill>
                <a:schemeClr val="dk1"/>
              </a:solidFill>
              <a:latin typeface="Calibri"/>
              <a:ea typeface="Calibri"/>
              <a:cs typeface="Calibri"/>
              <a:sym typeface="Calibri"/>
            </a:endParaRPr>
          </a:p>
        </p:txBody>
      </p:sp>
      <p:sp>
        <p:nvSpPr>
          <p:cNvPr id="841" name="Google Shape;841;p57"/>
          <p:cNvSpPr txBox="1"/>
          <p:nvPr/>
        </p:nvSpPr>
        <p:spPr>
          <a:xfrm>
            <a:off x="457200" y="1556792"/>
            <a:ext cx="8229600" cy="4320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fr-BE" sz="1800" u="sng" cap="none" strike="noStrike">
                <a:solidFill>
                  <a:schemeClr val="dk1"/>
                </a:solidFill>
                <a:latin typeface="Calibri"/>
                <a:ea typeface="Calibri"/>
                <a:cs typeface="Calibri"/>
                <a:sym typeface="Calibri"/>
              </a:rPr>
              <a:t>Supprimer une colonne</a:t>
            </a:r>
            <a:endParaRPr b="0" i="0" sz="1400" u="none" cap="none" strike="noStrike">
              <a:solidFill>
                <a:srgbClr val="000000"/>
              </a:solidFill>
              <a:latin typeface="Arial"/>
              <a:ea typeface="Arial"/>
              <a:cs typeface="Arial"/>
              <a:sym typeface="Arial"/>
            </a:endParaRPr>
          </a:p>
        </p:txBody>
      </p:sp>
      <p:sp>
        <p:nvSpPr>
          <p:cNvPr id="842" name="Google Shape;842;p57"/>
          <p:cNvSpPr/>
          <p:nvPr/>
        </p:nvSpPr>
        <p:spPr>
          <a:xfrm>
            <a:off x="478160" y="3152294"/>
            <a:ext cx="8172000" cy="504056"/>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43" name="Google Shape;843;p57"/>
          <p:cNvSpPr txBox="1"/>
          <p:nvPr/>
        </p:nvSpPr>
        <p:spPr>
          <a:xfrm>
            <a:off x="488504" y="4358641"/>
            <a:ext cx="8172000" cy="848484"/>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844" name="Google Shape;844;p57"/>
          <p:cNvSpPr txBox="1"/>
          <p:nvPr/>
        </p:nvSpPr>
        <p:spPr>
          <a:xfrm>
            <a:off x="909936" y="4477677"/>
            <a:ext cx="6323984" cy="72944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ALTER TABLE </a:t>
            </a:r>
            <a:r>
              <a:rPr b="0" i="1" lang="fr-BE" sz="1800" u="none" cap="none" strike="noStrike">
                <a:solidFill>
                  <a:schemeClr val="dk1"/>
                </a:solidFill>
                <a:latin typeface="Calibri"/>
                <a:ea typeface="Calibri"/>
                <a:cs typeface="Calibri"/>
                <a:sym typeface="Calibri"/>
              </a:rPr>
              <a:t>nom_table </a:t>
            </a:r>
            <a:r>
              <a:rPr b="1" i="0" lang="fr-BE" sz="1800" u="none" cap="none" strike="noStrike">
                <a:solidFill>
                  <a:schemeClr val="dk1"/>
                </a:solidFill>
                <a:latin typeface="Calibri"/>
                <a:ea typeface="Calibri"/>
                <a:cs typeface="Calibri"/>
                <a:sym typeface="Calibri"/>
              </a:rPr>
              <a:t>DROP FOREIGN KEY </a:t>
            </a:r>
            <a:r>
              <a:rPr b="0" i="1" lang="fr-BE" sz="1800" u="none" cap="none" strike="noStrike">
                <a:solidFill>
                  <a:schemeClr val="dk1"/>
                </a:solidFill>
                <a:latin typeface="Calibri"/>
                <a:ea typeface="Calibri"/>
                <a:cs typeface="Calibri"/>
                <a:sym typeface="Calibri"/>
              </a:rPr>
              <a:t>nom_contrainte;</a:t>
            </a:r>
            <a:endParaRPr/>
          </a:p>
          <a:p>
            <a:pPr indent="0" lvl="0" marL="0" marR="0" rtl="0" algn="l">
              <a:lnSpc>
                <a:spcPct val="100000"/>
              </a:lnSpc>
              <a:spcBef>
                <a:spcPts val="0"/>
              </a:spcBef>
              <a:spcAft>
                <a:spcPts val="0"/>
              </a:spcAft>
              <a:buNone/>
            </a:pPr>
            <a:r>
              <a:rPr b="1" i="0" lang="fr-BE" sz="1800" u="none" cap="none" strike="noStrike">
                <a:solidFill>
                  <a:schemeClr val="dk1"/>
                </a:solidFill>
                <a:latin typeface="Calibri"/>
                <a:ea typeface="Calibri"/>
                <a:cs typeface="Calibri"/>
                <a:sym typeface="Calibri"/>
              </a:rPr>
              <a:t>ALTER TABLE </a:t>
            </a:r>
            <a:r>
              <a:rPr b="0" i="1" lang="fr-BE" sz="1800" u="none" cap="none" strike="noStrike">
                <a:solidFill>
                  <a:schemeClr val="dk1"/>
                </a:solidFill>
                <a:latin typeface="Calibri"/>
                <a:ea typeface="Calibri"/>
                <a:cs typeface="Calibri"/>
                <a:sym typeface="Calibri"/>
              </a:rPr>
              <a:t>nom_table </a:t>
            </a:r>
            <a:r>
              <a:rPr b="1" i="0" lang="fr-BE" sz="1800" u="none" cap="none" strike="noStrike">
                <a:solidFill>
                  <a:schemeClr val="dk1"/>
                </a:solidFill>
                <a:latin typeface="Calibri"/>
                <a:ea typeface="Calibri"/>
                <a:cs typeface="Calibri"/>
                <a:sym typeface="Calibri"/>
              </a:rPr>
              <a:t>DROP PRIMARY KEY</a:t>
            </a:r>
            <a:r>
              <a:rPr b="0" i="1" lang="fr-BE" sz="1800" u="none" cap="none" strike="noStrike">
                <a:solidFill>
                  <a:schemeClr val="dk1"/>
                </a:solidFill>
                <a:latin typeface="Calibri"/>
                <a:ea typeface="Calibri"/>
                <a:cs typeface="Calibri"/>
                <a:sym typeface="Calibri"/>
              </a:rPr>
              <a:t>;</a:t>
            </a:r>
            <a:endParaRPr/>
          </a:p>
        </p:txBody>
      </p:sp>
      <p:sp>
        <p:nvSpPr>
          <p:cNvPr id="845" name="Google Shape;845;p57"/>
          <p:cNvSpPr txBox="1"/>
          <p:nvPr/>
        </p:nvSpPr>
        <p:spPr>
          <a:xfrm>
            <a:off x="457200" y="3926592"/>
            <a:ext cx="8229600" cy="4320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fr-BE" sz="1800" u="sng" cap="none" strike="noStrike">
                <a:solidFill>
                  <a:schemeClr val="dk1"/>
                </a:solidFill>
                <a:latin typeface="Calibri"/>
                <a:ea typeface="Calibri"/>
                <a:cs typeface="Calibri"/>
                <a:sym typeface="Calibri"/>
              </a:rPr>
              <a:t>Supprimer une contrainte</a:t>
            </a:r>
            <a:endParaRPr b="0" i="0" sz="1400" u="none" cap="none" strike="noStrike">
              <a:solidFill>
                <a:srgbClr val="000000"/>
              </a:solidFill>
              <a:latin typeface="Arial"/>
              <a:ea typeface="Arial"/>
              <a:cs typeface="Arial"/>
              <a:sym typeface="Arial"/>
            </a:endParaRPr>
          </a:p>
        </p:txBody>
      </p:sp>
      <p:sp>
        <p:nvSpPr>
          <p:cNvPr id="846" name="Google Shape;846;p57"/>
          <p:cNvSpPr/>
          <p:nvPr/>
        </p:nvSpPr>
        <p:spPr>
          <a:xfrm>
            <a:off x="488504" y="5388828"/>
            <a:ext cx="8172000" cy="848484"/>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47" name="Google Shape;847;p57"/>
          <p:cNvSpPr/>
          <p:nvPr/>
        </p:nvSpPr>
        <p:spPr>
          <a:xfrm>
            <a:off x="655504" y="3219656"/>
            <a:ext cx="785368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ALTER TABLE </a:t>
            </a:r>
            <a:r>
              <a:rPr b="0" i="0" lang="fr-BE" sz="1800" u="none" cap="none" strike="noStrike">
                <a:solidFill>
                  <a:srgbClr val="000000"/>
                </a:solidFill>
                <a:latin typeface="Consolas"/>
                <a:ea typeface="Consolas"/>
                <a:cs typeface="Consolas"/>
                <a:sym typeface="Consolas"/>
              </a:rPr>
              <a:t>student </a:t>
            </a:r>
            <a:r>
              <a:rPr b="0" i="0" lang="fr-BE" sz="1800" u="none" cap="none" strike="noStrike">
                <a:solidFill>
                  <a:srgbClr val="CC0099"/>
                </a:solidFill>
                <a:latin typeface="Consolas"/>
                <a:ea typeface="Consolas"/>
                <a:cs typeface="Consolas"/>
                <a:sym typeface="Consolas"/>
              </a:rPr>
              <a:t>DROP COLUMN </a:t>
            </a:r>
            <a:r>
              <a:rPr b="0" i="0" lang="fr-BE" sz="1800" u="none" cap="none" strike="noStrike">
                <a:solidFill>
                  <a:srgbClr val="000000"/>
                </a:solidFill>
                <a:latin typeface="Consolas"/>
                <a:ea typeface="Consolas"/>
                <a:cs typeface="Consolas"/>
                <a:sym typeface="Consolas"/>
              </a:rPr>
              <a:t>year_result;</a:t>
            </a:r>
            <a:endParaRPr b="0" i="0" sz="1800" u="none" cap="none" strike="noStrike">
              <a:solidFill>
                <a:srgbClr val="000000"/>
              </a:solidFill>
              <a:latin typeface="Arial"/>
              <a:ea typeface="Arial"/>
              <a:cs typeface="Arial"/>
              <a:sym typeface="Arial"/>
            </a:endParaRPr>
          </a:p>
        </p:txBody>
      </p:sp>
      <p:sp>
        <p:nvSpPr>
          <p:cNvPr id="848" name="Google Shape;848;p57"/>
          <p:cNvSpPr/>
          <p:nvPr/>
        </p:nvSpPr>
        <p:spPr>
          <a:xfrm>
            <a:off x="645160" y="5506045"/>
            <a:ext cx="785368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ALTER TABLE </a:t>
            </a:r>
            <a:r>
              <a:rPr b="0" i="0" lang="fr-BE" sz="1800" u="none" cap="none" strike="noStrike">
                <a:solidFill>
                  <a:srgbClr val="000000"/>
                </a:solidFill>
                <a:latin typeface="Consolas"/>
                <a:ea typeface="Consolas"/>
                <a:cs typeface="Consolas"/>
                <a:sym typeface="Consolas"/>
              </a:rPr>
              <a:t>student </a:t>
            </a:r>
            <a:r>
              <a:rPr b="0" i="0" lang="fr-BE" sz="1800" u="none" cap="none" strike="noStrike">
                <a:solidFill>
                  <a:srgbClr val="CC0099"/>
                </a:solidFill>
                <a:latin typeface="Consolas"/>
                <a:ea typeface="Consolas"/>
                <a:cs typeface="Consolas"/>
                <a:sym typeface="Consolas"/>
              </a:rPr>
              <a:t>DROP FOREIGN KEY </a:t>
            </a:r>
            <a:r>
              <a:rPr b="0" i="0" lang="fr-BE" sz="1800" u="none" cap="none" strike="noStrike">
                <a:solidFill>
                  <a:schemeClr val="dk1"/>
                </a:solidFill>
                <a:latin typeface="Consolas"/>
                <a:ea typeface="Consolas"/>
                <a:cs typeface="Consolas"/>
                <a:sym typeface="Consolas"/>
              </a:rPr>
              <a:t>fk_student_section</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ALTER TABLE </a:t>
            </a:r>
            <a:r>
              <a:rPr b="0" i="0" lang="fr-BE" sz="1800" u="none" cap="none" strike="noStrike">
                <a:solidFill>
                  <a:srgbClr val="000000"/>
                </a:solidFill>
                <a:latin typeface="Consolas"/>
                <a:ea typeface="Consolas"/>
                <a:cs typeface="Consolas"/>
                <a:sym typeface="Consolas"/>
              </a:rPr>
              <a:t>student </a:t>
            </a:r>
            <a:r>
              <a:rPr b="0" i="0" lang="fr-BE" sz="1800" u="none" cap="none" strike="noStrike">
                <a:solidFill>
                  <a:srgbClr val="CC0099"/>
                </a:solidFill>
                <a:latin typeface="Consolas"/>
                <a:ea typeface="Consolas"/>
                <a:cs typeface="Consolas"/>
                <a:sym typeface="Consolas"/>
              </a:rPr>
              <a:t>DROP PRIMARY KEY</a:t>
            </a:r>
            <a:r>
              <a:rPr b="0" i="0" lang="fr-BE" sz="18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TRUNCATE TABLE</a:t>
            </a:r>
            <a:endParaRPr b="1" i="0" sz="4000" u="none" cap="none" strike="noStrike">
              <a:solidFill>
                <a:schemeClr val="dk1"/>
              </a:solidFill>
              <a:latin typeface="Calibri"/>
              <a:ea typeface="Calibri"/>
              <a:cs typeface="Calibri"/>
              <a:sym typeface="Calibri"/>
            </a:endParaRPr>
          </a:p>
        </p:txBody>
      </p:sp>
      <p:sp>
        <p:nvSpPr>
          <p:cNvPr id="854" name="Google Shape;854;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855" name="Google Shape;855;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856" name="Google Shape;856;p58"/>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2 : DDL</a:t>
            </a:r>
            <a:endParaRPr b="0" i="0" sz="1200" u="none" cap="none" strike="noStrike">
              <a:solidFill>
                <a:srgbClr val="888888"/>
              </a:solidFill>
              <a:latin typeface="Calibri"/>
              <a:ea typeface="Calibri"/>
              <a:cs typeface="Calibri"/>
              <a:sym typeface="Calibri"/>
            </a:endParaRPr>
          </a:p>
        </p:txBody>
      </p:sp>
      <p:sp>
        <p:nvSpPr>
          <p:cNvPr id="857" name="Google Shape;857;p58"/>
          <p:cNvSpPr txBox="1"/>
          <p:nvPr/>
        </p:nvSpPr>
        <p:spPr>
          <a:xfrm>
            <a:off x="478160" y="3933056"/>
            <a:ext cx="8172000" cy="569387"/>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1" i="0" sz="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800"/>
              <a:buFont typeface="Arial"/>
              <a:buNone/>
            </a:pPr>
            <a:r>
              <a:t/>
            </a:r>
            <a:endParaRPr b="1" i="0" sz="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p:txBody>
      </p:sp>
      <p:sp>
        <p:nvSpPr>
          <p:cNvPr id="858" name="Google Shape;858;p58"/>
          <p:cNvSpPr txBox="1"/>
          <p:nvPr/>
        </p:nvSpPr>
        <p:spPr>
          <a:xfrm>
            <a:off x="899592" y="4018131"/>
            <a:ext cx="319488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TRUNCATE TABLE </a:t>
            </a:r>
            <a:r>
              <a:rPr b="0" i="1" lang="fr-BE" sz="1800" u="none" cap="none" strike="noStrike">
                <a:solidFill>
                  <a:schemeClr val="dk1"/>
                </a:solidFill>
                <a:latin typeface="Calibri"/>
                <a:ea typeface="Calibri"/>
                <a:cs typeface="Calibri"/>
                <a:sym typeface="Calibri"/>
              </a:rPr>
              <a:t>nom_table;</a:t>
            </a:r>
            <a:endParaRPr b="0" i="1" sz="1800" u="none" cap="none" strike="noStrike">
              <a:solidFill>
                <a:schemeClr val="dk1"/>
              </a:solidFill>
              <a:latin typeface="Calibri"/>
              <a:ea typeface="Calibri"/>
              <a:cs typeface="Calibri"/>
              <a:sym typeface="Calibri"/>
            </a:endParaRPr>
          </a:p>
        </p:txBody>
      </p:sp>
      <p:sp>
        <p:nvSpPr>
          <p:cNvPr id="859" name="Google Shape;859;p58"/>
          <p:cNvSpPr txBox="1"/>
          <p:nvPr/>
        </p:nvSpPr>
        <p:spPr>
          <a:xfrm>
            <a:off x="457200" y="1556792"/>
            <a:ext cx="8229600" cy="194421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1" lang="fr-BE" sz="1600" u="none" cap="none" strike="noStrike">
                <a:solidFill>
                  <a:schemeClr val="dk1"/>
                </a:solidFill>
                <a:latin typeface="Calibri"/>
                <a:ea typeface="Calibri"/>
                <a:cs typeface="Calibri"/>
                <a:sym typeface="Calibri"/>
              </a:rPr>
              <a:t>L’ordre DDL « TRUNCATE TABLE » </a:t>
            </a:r>
            <a:r>
              <a:rPr b="0" i="0" lang="fr-BE" sz="1600" u="none" cap="none" strike="noStrike">
                <a:solidFill>
                  <a:schemeClr val="dk1"/>
                </a:solidFill>
                <a:latin typeface="Calibri"/>
                <a:ea typeface="Calibri"/>
                <a:cs typeface="Calibri"/>
                <a:sym typeface="Calibri"/>
              </a:rPr>
              <a:t>permet de vider une table de son contenu. Cet ordre permet par la même occasion de réinitialiser le conteur utiliser pour la colonne éventuellement auto-incrémentée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Cette opération est </a:t>
            </a:r>
            <a:r>
              <a:rPr b="1" i="1" lang="fr-BE" sz="1600" u="none" cap="none" strike="noStrike">
                <a:solidFill>
                  <a:schemeClr val="dk1"/>
                </a:solidFill>
                <a:latin typeface="Calibri"/>
                <a:ea typeface="Calibri"/>
                <a:cs typeface="Calibri"/>
                <a:sym typeface="Calibri"/>
              </a:rPr>
              <a:t>plus rapide et efficace qu’un DELETE </a:t>
            </a:r>
            <a:r>
              <a:rPr b="0" i="0" lang="fr-BE" sz="1600" u="none" cap="none" strike="noStrike">
                <a:solidFill>
                  <a:schemeClr val="dk1"/>
                </a:solidFill>
                <a:latin typeface="Calibri"/>
                <a:ea typeface="Calibri"/>
                <a:cs typeface="Calibri"/>
                <a:sym typeface="Calibri"/>
              </a:rPr>
              <a:t>s’il s’agit de supprimer l’ensemble des données d’une table car l’ordre DELETE va créer une entrée par ligne supprimée au niveau du journal de transactions</a:t>
            </a:r>
            <a:endParaRPr b="0" i="0" sz="1400" u="none" cap="none" strike="noStrike">
              <a:solidFill>
                <a:srgbClr val="000000"/>
              </a:solidFill>
              <a:latin typeface="Arial"/>
              <a:ea typeface="Arial"/>
              <a:cs typeface="Arial"/>
              <a:sym typeface="Arial"/>
            </a:endParaRPr>
          </a:p>
        </p:txBody>
      </p:sp>
      <p:sp>
        <p:nvSpPr>
          <p:cNvPr id="860" name="Google Shape;860;p58"/>
          <p:cNvSpPr/>
          <p:nvPr/>
        </p:nvSpPr>
        <p:spPr>
          <a:xfrm>
            <a:off x="478160" y="5013176"/>
            <a:ext cx="8172000" cy="504056"/>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1" name="Google Shape;861;p58"/>
          <p:cNvSpPr/>
          <p:nvPr/>
        </p:nvSpPr>
        <p:spPr>
          <a:xfrm>
            <a:off x="637320" y="5080538"/>
            <a:ext cx="785368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TRUNCATE TABLE </a:t>
            </a:r>
            <a:r>
              <a:rPr b="0" i="0" lang="fr-BE" sz="1800" u="none" cap="none" strike="noStrike">
                <a:solidFill>
                  <a:srgbClr val="000000"/>
                </a:solidFill>
                <a:latin typeface="Consolas"/>
                <a:ea typeface="Consolas"/>
                <a:cs typeface="Consolas"/>
                <a:sym typeface="Consolas"/>
              </a:rPr>
              <a:t>student;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DROP TABLE</a:t>
            </a:r>
            <a:endParaRPr b="1" i="0" sz="4000" u="none" cap="none" strike="noStrike">
              <a:solidFill>
                <a:schemeClr val="dk1"/>
              </a:solidFill>
              <a:latin typeface="Calibri"/>
              <a:ea typeface="Calibri"/>
              <a:cs typeface="Calibri"/>
              <a:sym typeface="Calibri"/>
            </a:endParaRPr>
          </a:p>
        </p:txBody>
      </p:sp>
      <p:sp>
        <p:nvSpPr>
          <p:cNvPr id="867" name="Google Shape;867;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868" name="Google Shape;868;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869" name="Google Shape;869;p59"/>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2 : DDL</a:t>
            </a:r>
            <a:endParaRPr b="0" i="0" sz="1200" u="none" cap="none" strike="noStrike">
              <a:solidFill>
                <a:srgbClr val="888888"/>
              </a:solidFill>
              <a:latin typeface="Calibri"/>
              <a:ea typeface="Calibri"/>
              <a:cs typeface="Calibri"/>
              <a:sym typeface="Calibri"/>
            </a:endParaRPr>
          </a:p>
        </p:txBody>
      </p:sp>
      <p:sp>
        <p:nvSpPr>
          <p:cNvPr id="870" name="Google Shape;870;p59"/>
          <p:cNvSpPr txBox="1"/>
          <p:nvPr/>
        </p:nvSpPr>
        <p:spPr>
          <a:xfrm>
            <a:off x="478160" y="3068960"/>
            <a:ext cx="8172000" cy="569387"/>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1" i="0" sz="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800"/>
              <a:buFont typeface="Arial"/>
              <a:buNone/>
            </a:pPr>
            <a:r>
              <a:t/>
            </a:r>
            <a:endParaRPr b="1" i="0" sz="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p:txBody>
      </p:sp>
      <p:sp>
        <p:nvSpPr>
          <p:cNvPr id="871" name="Google Shape;871;p59"/>
          <p:cNvSpPr txBox="1"/>
          <p:nvPr/>
        </p:nvSpPr>
        <p:spPr>
          <a:xfrm>
            <a:off x="899592" y="3154035"/>
            <a:ext cx="295178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DROP TABLE </a:t>
            </a:r>
            <a:r>
              <a:rPr b="0" i="1" lang="fr-BE" sz="1800" u="none" cap="none" strike="noStrike">
                <a:solidFill>
                  <a:schemeClr val="dk1"/>
                </a:solidFill>
                <a:latin typeface="Calibri"/>
                <a:ea typeface="Calibri"/>
                <a:cs typeface="Calibri"/>
                <a:sym typeface="Calibri"/>
              </a:rPr>
              <a:t>nom_table;</a:t>
            </a:r>
            <a:endParaRPr b="0" i="1" sz="1800" u="none" cap="none" strike="noStrike">
              <a:solidFill>
                <a:schemeClr val="dk1"/>
              </a:solidFill>
              <a:latin typeface="Calibri"/>
              <a:ea typeface="Calibri"/>
              <a:cs typeface="Calibri"/>
              <a:sym typeface="Calibri"/>
            </a:endParaRPr>
          </a:p>
        </p:txBody>
      </p:sp>
      <p:sp>
        <p:nvSpPr>
          <p:cNvPr id="872" name="Google Shape;872;p59"/>
          <p:cNvSpPr txBox="1"/>
          <p:nvPr/>
        </p:nvSpPr>
        <p:spPr>
          <a:xfrm>
            <a:off x="457200" y="1556792"/>
            <a:ext cx="8229600" cy="8640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1" lang="fr-BE" sz="1600" u="none" cap="none" strike="noStrike">
                <a:solidFill>
                  <a:schemeClr val="dk1"/>
                </a:solidFill>
                <a:latin typeface="Calibri"/>
                <a:ea typeface="Calibri"/>
                <a:cs typeface="Calibri"/>
                <a:sym typeface="Calibri"/>
              </a:rPr>
              <a:t>L’ordre DDL « DROP TABLE » </a:t>
            </a:r>
            <a:r>
              <a:rPr b="0" i="0" lang="fr-BE" sz="1600" u="none" cap="none" strike="noStrike">
                <a:solidFill>
                  <a:schemeClr val="dk1"/>
                </a:solidFill>
                <a:latin typeface="Calibri"/>
                <a:ea typeface="Calibri"/>
                <a:cs typeface="Calibri"/>
                <a:sym typeface="Calibri"/>
              </a:rPr>
              <a:t>permet de supprimer une table. Attention aux contraintes de clés étrangères…</a:t>
            </a:r>
            <a:endParaRPr b="0" i="1" sz="1600" u="none" cap="none" strike="noStrike">
              <a:solidFill>
                <a:schemeClr val="dk1"/>
              </a:solidFill>
              <a:latin typeface="Calibri"/>
              <a:ea typeface="Calibri"/>
              <a:cs typeface="Calibri"/>
              <a:sym typeface="Calibri"/>
            </a:endParaRPr>
          </a:p>
        </p:txBody>
      </p:sp>
      <p:sp>
        <p:nvSpPr>
          <p:cNvPr id="873" name="Google Shape;873;p59"/>
          <p:cNvSpPr/>
          <p:nvPr/>
        </p:nvSpPr>
        <p:spPr>
          <a:xfrm>
            <a:off x="478160" y="4149080"/>
            <a:ext cx="8172000" cy="504056"/>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4" name="Google Shape;874;p59"/>
          <p:cNvSpPr/>
          <p:nvPr/>
        </p:nvSpPr>
        <p:spPr>
          <a:xfrm>
            <a:off x="645160" y="4203952"/>
            <a:ext cx="785368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DROP TABLE </a:t>
            </a:r>
            <a:r>
              <a:rPr b="0" i="0" lang="fr-BE" sz="1800" u="none" cap="none" strike="noStrike">
                <a:solidFill>
                  <a:srgbClr val="000000"/>
                </a:solidFill>
                <a:latin typeface="Consolas"/>
                <a:ea typeface="Consolas"/>
                <a:cs typeface="Consolas"/>
                <a:sym typeface="Consolas"/>
              </a:rPr>
              <a:t>student;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b="0" i="0" lang="fr-BE" sz="1200" u="none" cap="none" strike="noStrike">
                <a:solidFill>
                  <a:srgbClr val="888888"/>
                </a:solidFill>
                <a:latin typeface="Calibri"/>
                <a:ea typeface="Calibri"/>
                <a:cs typeface="Calibri"/>
                <a:sym typeface="Calibri"/>
              </a:rPr>
              <a:t>Cognitic © -  SQL Déclaratif</a:t>
            </a:r>
            <a:endParaRPr b="0" i="0" sz="1200" u="none" cap="none" strike="noStrike">
              <a:solidFill>
                <a:srgbClr val="888888"/>
              </a:solidFill>
              <a:latin typeface="Calibri"/>
              <a:ea typeface="Calibri"/>
              <a:cs typeface="Calibri"/>
              <a:sym typeface="Calibri"/>
            </a:endParaRPr>
          </a:p>
        </p:txBody>
      </p:sp>
      <p:sp>
        <p:nvSpPr>
          <p:cNvPr id="133" name="Google Shape;13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fr-BE"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134" name="Google Shape;1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Auto-Evaluation</a:t>
            </a:r>
            <a:endParaRPr b="1" i="0" sz="4000" u="none" cap="none" strike="noStrike">
              <a:solidFill>
                <a:schemeClr val="dk1"/>
              </a:solidFill>
              <a:latin typeface="Calibri"/>
              <a:ea typeface="Calibri"/>
              <a:cs typeface="Calibri"/>
              <a:sym typeface="Calibri"/>
            </a:endParaRPr>
          </a:p>
        </p:txBody>
      </p:sp>
      <p:sp>
        <p:nvSpPr>
          <p:cNvPr id="135" name="Google Shape;135;p6"/>
          <p:cNvSpPr txBox="1"/>
          <p:nvPr/>
        </p:nvSpPr>
        <p:spPr>
          <a:xfrm>
            <a:off x="467544" y="1556792"/>
            <a:ext cx="8219256" cy="436273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latin typeface="Calibri"/>
                <a:ea typeface="Calibri"/>
                <a:cs typeface="Calibri"/>
                <a:sym typeface="Calibri"/>
              </a:rPr>
              <a:t>Afin de vous assurer que vous êtes en phase avec la formation et que vous intégrez la matière correctement et à un bon rythme, nous vous proposerons, à la fin de chaque module du cours, un petit tableau d’évaluation. Ce tableau a pour but de rappeler les notions phares du module et nous vous invitons à le remplir pour vous-même afin de vous rendre compte des notions que vous devez peut-être revoir, de celles pour lesquelles vous devrez demander plus d’explications au formateur ou encore que vous avez tout compris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latin typeface="Calibri"/>
                <a:ea typeface="Calibri"/>
                <a:cs typeface="Calibri"/>
                <a:sym typeface="Calibri"/>
              </a:rPr>
              <a:t>Dans ces petites auto-évaluations, les lettres suivantes sont utilisées pour vous aider évaluer le niveau avec lequel vous sentez avoir compris la matière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500"/>
              </a:spcBef>
              <a:spcAft>
                <a:spcPts val="0"/>
              </a:spcAft>
              <a:buClr>
                <a:schemeClr val="dk1"/>
              </a:buClr>
              <a:buSzPts val="1600"/>
              <a:buFont typeface="Arial"/>
              <a:buChar char="•"/>
            </a:pPr>
            <a:r>
              <a:rPr b="1" i="0" lang="fr-BE" sz="1600" u="sng" cap="none" strike="noStrike">
                <a:solidFill>
                  <a:schemeClr val="dk1"/>
                </a:solidFill>
                <a:latin typeface="Calibri"/>
                <a:ea typeface="Calibri"/>
                <a:cs typeface="Calibri"/>
                <a:sym typeface="Calibri"/>
              </a:rPr>
              <a:t>Parfait (P) :</a:t>
            </a:r>
            <a:r>
              <a:rPr b="1" i="0" lang="fr-BE" sz="1600" u="none" cap="none" strike="noStrike">
                <a:solidFill>
                  <a:schemeClr val="dk1"/>
                </a:solidFill>
                <a:latin typeface="Calibri"/>
                <a:ea typeface="Calibri"/>
                <a:cs typeface="Calibri"/>
                <a:sym typeface="Calibri"/>
              </a:rPr>
              <a:t> </a:t>
            </a:r>
            <a:r>
              <a:rPr b="0" i="0" lang="fr-BE" sz="1600" u="none" cap="none" strike="noStrike">
                <a:solidFill>
                  <a:schemeClr val="dk1"/>
                </a:solidFill>
                <a:latin typeface="Calibri"/>
                <a:ea typeface="Calibri"/>
                <a:cs typeface="Calibri"/>
                <a:sym typeface="Calibri"/>
              </a:rPr>
              <a:t>vous avez parfaitement compris cette notion et vous vous sentez à votre aise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chemeClr val="dk1"/>
              </a:buClr>
              <a:buSzPts val="1600"/>
              <a:buFont typeface="Arial"/>
              <a:buChar char="•"/>
            </a:pPr>
            <a:r>
              <a:rPr b="1" i="0" lang="fr-BE" sz="1600" u="sng" cap="none" strike="noStrike">
                <a:solidFill>
                  <a:schemeClr val="dk1"/>
                </a:solidFill>
                <a:latin typeface="Calibri"/>
                <a:ea typeface="Calibri"/>
                <a:cs typeface="Calibri"/>
                <a:sym typeface="Calibri"/>
              </a:rPr>
              <a:t>Satisfaisant (S) :</a:t>
            </a:r>
            <a:r>
              <a:rPr b="0" i="0" lang="fr-BE" sz="1600" u="none" cap="none" strike="noStrike">
                <a:solidFill>
                  <a:schemeClr val="dk1"/>
                </a:solidFill>
                <a:latin typeface="Calibri"/>
                <a:ea typeface="Calibri"/>
                <a:cs typeface="Calibri"/>
                <a:sym typeface="Calibri"/>
              </a:rPr>
              <a:t> vous avez compris de quoi il s’agit mais la pratique vous manque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chemeClr val="dk1"/>
              </a:buClr>
              <a:buSzPts val="1600"/>
              <a:buFont typeface="Arial"/>
              <a:buChar char="•"/>
            </a:pPr>
            <a:r>
              <a:rPr b="1" i="0" lang="fr-BE" sz="1600" u="sng" cap="none" strike="noStrike">
                <a:solidFill>
                  <a:schemeClr val="dk1"/>
                </a:solidFill>
                <a:latin typeface="Calibri"/>
                <a:ea typeface="Calibri"/>
                <a:cs typeface="Calibri"/>
                <a:sym typeface="Calibri"/>
              </a:rPr>
              <a:t>Vague (V) :</a:t>
            </a:r>
            <a:r>
              <a:rPr b="0" i="0" lang="fr-BE" sz="1600" u="none" cap="none" strike="noStrike">
                <a:solidFill>
                  <a:schemeClr val="dk1"/>
                </a:solidFill>
                <a:latin typeface="Calibri"/>
                <a:ea typeface="Calibri"/>
                <a:cs typeface="Calibri"/>
                <a:sym typeface="Calibri"/>
              </a:rPr>
              <a:t> vous savez de quoi il s’agit, mais cela reste un peu vague dans votre esprit. Une explication supplémentaire du formateur ou une bonne révision de votre part s’impose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chemeClr val="dk1"/>
              </a:buClr>
              <a:buSzPts val="1600"/>
              <a:buFont typeface="Arial"/>
              <a:buChar char="•"/>
            </a:pPr>
            <a:r>
              <a:rPr b="1" i="0" lang="fr-BE" sz="1600" u="sng" cap="none" strike="noStrike">
                <a:solidFill>
                  <a:schemeClr val="dk1"/>
                </a:solidFill>
                <a:latin typeface="Calibri"/>
                <a:ea typeface="Calibri"/>
                <a:cs typeface="Calibri"/>
                <a:sym typeface="Calibri"/>
              </a:rPr>
              <a:t>Insatisfaisant (I) :</a:t>
            </a:r>
            <a:r>
              <a:rPr b="0" i="0" lang="fr-BE" sz="1600" u="none" cap="none" strike="noStrike">
                <a:solidFill>
                  <a:schemeClr val="dk1"/>
                </a:solidFill>
                <a:latin typeface="Calibri"/>
                <a:ea typeface="Calibri"/>
                <a:cs typeface="Calibri"/>
                <a:sym typeface="Calibri"/>
              </a:rPr>
              <a:t> Vous n’avez pas du tout compris la notion abordée, il faut tout faire pour y remédier !</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880" name="Google Shape;880;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881" name="Google Shape;881;p60"/>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2 : DDL</a:t>
            </a:r>
            <a:endParaRPr b="0" i="0" sz="1200" u="none" cap="none" strike="noStrike">
              <a:solidFill>
                <a:srgbClr val="888888"/>
              </a:solidFill>
              <a:latin typeface="Calibri"/>
              <a:ea typeface="Calibri"/>
              <a:cs typeface="Calibri"/>
              <a:sym typeface="Calibri"/>
            </a:endParaRPr>
          </a:p>
        </p:txBody>
      </p:sp>
      <p:sp>
        <p:nvSpPr>
          <p:cNvPr id="882" name="Google Shape;882;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Auto-Evaluation</a:t>
            </a:r>
            <a:endParaRPr b="1" i="0" sz="4000" u="none" cap="none" strike="noStrike">
              <a:solidFill>
                <a:schemeClr val="dk1"/>
              </a:solidFill>
              <a:latin typeface="Calibri"/>
              <a:ea typeface="Calibri"/>
              <a:cs typeface="Calibri"/>
              <a:sym typeface="Calibri"/>
            </a:endParaRPr>
          </a:p>
        </p:txBody>
      </p:sp>
      <p:sp>
        <p:nvSpPr>
          <p:cNvPr id="883" name="Google Shape;883;p60"/>
          <p:cNvSpPr txBox="1"/>
          <p:nvPr/>
        </p:nvSpPr>
        <p:spPr>
          <a:xfrm>
            <a:off x="467544" y="1556792"/>
            <a:ext cx="8219256"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latin typeface="Calibri"/>
                <a:ea typeface="Calibri"/>
                <a:cs typeface="Calibri"/>
                <a:sym typeface="Calibri"/>
              </a:rPr>
              <a:t>Ce premier module contenait une série de notions importantes, autant théoriques que pratiques. Nous vous invitons (suite à la réalisation des exercices) à évaluer le niveau de maîtrise que vous estimez avoir acquis personnellement concernant ces notions</a:t>
            </a:r>
            <a:endParaRPr b="0" i="0" sz="1400" u="none" cap="none" strike="noStrike">
              <a:solidFill>
                <a:srgbClr val="000000"/>
              </a:solidFill>
              <a:latin typeface="Arial"/>
              <a:ea typeface="Arial"/>
              <a:cs typeface="Arial"/>
              <a:sym typeface="Arial"/>
            </a:endParaRPr>
          </a:p>
        </p:txBody>
      </p:sp>
      <p:sp>
        <p:nvSpPr>
          <p:cNvPr id="884" name="Google Shape;884;p60"/>
          <p:cNvSpPr/>
          <p:nvPr/>
        </p:nvSpPr>
        <p:spPr>
          <a:xfrm>
            <a:off x="478160" y="2830870"/>
            <a:ext cx="8172000" cy="3118826"/>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5" name="Google Shape;885;p60"/>
          <p:cNvSpPr/>
          <p:nvPr/>
        </p:nvSpPr>
        <p:spPr>
          <a:xfrm>
            <a:off x="611560" y="2873417"/>
            <a:ext cx="7920880" cy="288540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Rappel de la signification des lettres dans les tableaux d’auto-évaluation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500"/>
              </a:spcBef>
              <a:spcAft>
                <a:spcPts val="0"/>
              </a:spcAft>
              <a:buClr>
                <a:schemeClr val="dk1"/>
              </a:buClr>
              <a:buSzPts val="1800"/>
              <a:buFont typeface="Arial"/>
              <a:buChar char="•"/>
            </a:pPr>
            <a:r>
              <a:rPr b="1" i="0" lang="fr-BE" sz="1800" u="none" cap="none" strike="noStrike">
                <a:solidFill>
                  <a:schemeClr val="dk1"/>
                </a:solidFill>
                <a:latin typeface="Calibri"/>
                <a:ea typeface="Calibri"/>
                <a:cs typeface="Calibri"/>
                <a:sym typeface="Calibri"/>
              </a:rPr>
              <a:t>Parfait (P) : </a:t>
            </a:r>
            <a:r>
              <a:rPr b="0" i="0" lang="fr-BE" sz="1600" u="none" cap="none" strike="noStrike">
                <a:solidFill>
                  <a:schemeClr val="dk1"/>
                </a:solidFill>
                <a:latin typeface="Calibri"/>
                <a:ea typeface="Calibri"/>
                <a:cs typeface="Calibri"/>
                <a:sym typeface="Calibri"/>
              </a:rPr>
              <a:t>vous avez parfaitement compris cette notion et vous vous sentez à votre aise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chemeClr val="dk1"/>
              </a:buClr>
              <a:buSzPts val="1800"/>
              <a:buFont typeface="Arial"/>
              <a:buChar char="•"/>
            </a:pPr>
            <a:r>
              <a:rPr b="1" i="0" lang="fr-BE" sz="1800" u="none" cap="none" strike="noStrike">
                <a:solidFill>
                  <a:schemeClr val="dk1"/>
                </a:solidFill>
                <a:latin typeface="Calibri"/>
                <a:ea typeface="Calibri"/>
                <a:cs typeface="Calibri"/>
                <a:sym typeface="Calibri"/>
              </a:rPr>
              <a:t>Satisfaisant (S) :</a:t>
            </a:r>
            <a:r>
              <a:rPr b="0" i="0" lang="fr-BE" sz="1800" u="none" cap="none" strike="noStrike">
                <a:solidFill>
                  <a:schemeClr val="dk1"/>
                </a:solidFill>
                <a:latin typeface="Calibri"/>
                <a:ea typeface="Calibri"/>
                <a:cs typeface="Calibri"/>
                <a:sym typeface="Calibri"/>
              </a:rPr>
              <a:t> </a:t>
            </a:r>
            <a:r>
              <a:rPr b="0" i="0" lang="fr-BE" sz="1600" u="none" cap="none" strike="noStrike">
                <a:solidFill>
                  <a:schemeClr val="dk1"/>
                </a:solidFill>
                <a:latin typeface="Calibri"/>
                <a:ea typeface="Calibri"/>
                <a:cs typeface="Calibri"/>
                <a:sym typeface="Calibri"/>
              </a:rPr>
              <a:t>vous avez compris de quoi il s’agit mais la pratique vous manque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chemeClr val="dk1"/>
              </a:buClr>
              <a:buSzPts val="1800"/>
              <a:buFont typeface="Arial"/>
              <a:buChar char="•"/>
            </a:pPr>
            <a:r>
              <a:rPr b="1" i="0" lang="fr-BE" sz="1800" u="none" cap="none" strike="noStrike">
                <a:solidFill>
                  <a:schemeClr val="dk1"/>
                </a:solidFill>
                <a:latin typeface="Calibri"/>
                <a:ea typeface="Calibri"/>
                <a:cs typeface="Calibri"/>
                <a:sym typeface="Calibri"/>
              </a:rPr>
              <a:t>Vague (V) :</a:t>
            </a:r>
            <a:r>
              <a:rPr b="0" i="0" lang="fr-BE" sz="1800" u="none" cap="none" strike="noStrike">
                <a:solidFill>
                  <a:schemeClr val="dk1"/>
                </a:solidFill>
                <a:latin typeface="Calibri"/>
                <a:ea typeface="Calibri"/>
                <a:cs typeface="Calibri"/>
                <a:sym typeface="Calibri"/>
              </a:rPr>
              <a:t> </a:t>
            </a:r>
            <a:r>
              <a:rPr b="0" i="0" lang="fr-BE" sz="1600" u="none" cap="none" strike="noStrike">
                <a:solidFill>
                  <a:schemeClr val="dk1"/>
                </a:solidFill>
                <a:latin typeface="Calibri"/>
                <a:ea typeface="Calibri"/>
                <a:cs typeface="Calibri"/>
                <a:sym typeface="Calibri"/>
              </a:rPr>
              <a:t>vous savez de quoi il s’agit, mais cela reste un peu vague dans votre esprit. Une explication supplémentaire du formateur ou une bonne révision de votre part s’impose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chemeClr val="dk1"/>
              </a:buClr>
              <a:buSzPts val="1800"/>
              <a:buFont typeface="Arial"/>
              <a:buChar char="•"/>
            </a:pPr>
            <a:r>
              <a:rPr b="1" i="0" lang="fr-BE" sz="1800" u="none" cap="none" strike="noStrike">
                <a:solidFill>
                  <a:schemeClr val="dk1"/>
                </a:solidFill>
                <a:latin typeface="Calibri"/>
                <a:ea typeface="Calibri"/>
                <a:cs typeface="Calibri"/>
                <a:sym typeface="Calibri"/>
              </a:rPr>
              <a:t>Insatisfaisant (I) :</a:t>
            </a:r>
            <a:r>
              <a:rPr b="0" i="0" lang="fr-BE" sz="1800" u="none" cap="none" strike="noStrike">
                <a:solidFill>
                  <a:schemeClr val="dk1"/>
                </a:solidFill>
                <a:latin typeface="Calibri"/>
                <a:ea typeface="Calibri"/>
                <a:cs typeface="Calibri"/>
                <a:sym typeface="Calibri"/>
              </a:rPr>
              <a:t> </a:t>
            </a:r>
            <a:r>
              <a:rPr b="0" i="0" lang="fr-BE" sz="1600" u="none" cap="none" strike="noStrike">
                <a:solidFill>
                  <a:schemeClr val="dk1"/>
                </a:solidFill>
                <a:latin typeface="Calibri"/>
                <a:ea typeface="Calibri"/>
                <a:cs typeface="Calibri"/>
                <a:sym typeface="Calibri"/>
              </a:rPr>
              <a:t>Vous n’avez pas du tout compris la notion abordée, il faut tout faire pour y remédier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graphicFrame>
        <p:nvGraphicFramePr>
          <p:cNvPr id="890" name="Google Shape;890;p61"/>
          <p:cNvGraphicFramePr/>
          <p:nvPr/>
        </p:nvGraphicFramePr>
        <p:xfrm>
          <a:off x="604787" y="2122656"/>
          <a:ext cx="3000000" cy="3000000"/>
        </p:xfrm>
        <a:graphic>
          <a:graphicData uri="http://schemas.openxmlformats.org/drawingml/2006/table">
            <a:tbl>
              <a:tblPr bandRow="1" firstRow="1">
                <a:noFill/>
                <a:tableStyleId>{7DA6CE6D-E62C-4898-81FA-905E92679291}</a:tableStyleId>
              </a:tblPr>
              <a:tblGrid>
                <a:gridCol w="6199450"/>
                <a:gridCol w="432050"/>
                <a:gridCol w="432050"/>
                <a:gridCol w="432050"/>
                <a:gridCol w="4320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b="1" lang="fr-BE" sz="1800" u="none" cap="none" strike="noStrike"/>
                        <a:t>Notions</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P</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S</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V</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I</a:t>
                      </a:r>
                      <a:endParaRPr b="1"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Base de données </a:t>
                      </a:r>
                      <a:r>
                        <a:rPr b="1" i="1" lang="fr-BE" sz="1600" u="none" cap="none" strike="noStrike">
                          <a:solidFill>
                            <a:schemeClr val="dk1"/>
                          </a:solidFill>
                        </a:rPr>
                        <a:t>(en théorie)</a:t>
                      </a:r>
                      <a:endParaRPr b="1" i="1"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Système de gestion de bases de données </a:t>
                      </a:r>
                      <a:r>
                        <a:rPr b="1" i="1" lang="fr-BE" sz="1600" u="none" cap="none" strike="noStrike">
                          <a:solidFill>
                            <a:schemeClr val="dk1"/>
                          </a:solidFill>
                        </a:rPr>
                        <a:t>(en théorie)</a:t>
                      </a:r>
                      <a:endParaRPr b="1" i="1"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Cycle d’analyse d’un projet </a:t>
                      </a:r>
                      <a:r>
                        <a:rPr b="1" i="1" lang="fr-BE" sz="1600" u="none" cap="none" strike="noStrike">
                          <a:solidFill>
                            <a:schemeClr val="dk1"/>
                          </a:solidFill>
                        </a:rPr>
                        <a:t>(en théorie)</a:t>
                      </a:r>
                      <a:endParaRPr b="1" i="1"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Schéma Entité-Association </a:t>
                      </a:r>
                      <a:r>
                        <a:rPr b="1" i="1" lang="fr-BE" sz="1600" u="none" cap="none" strike="noStrike">
                          <a:solidFill>
                            <a:schemeClr val="dk1"/>
                          </a:solidFill>
                        </a:rPr>
                        <a:t>(en théorie)</a:t>
                      </a:r>
                      <a:endParaRPr b="1" i="1"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Transformation du schéma EA vers les schéma Relationnel</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Schéma Relationnel (utilité, création, lecture)</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600"/>
                        <a:buFont typeface="Calibri"/>
                        <a:buNone/>
                      </a:pPr>
                      <a:r>
                        <a:rPr b="0" i="0" lang="fr-BE" sz="1600" u="none" cap="none" strike="noStrike">
                          <a:solidFill>
                            <a:schemeClr val="dk1"/>
                          </a:solidFill>
                        </a:rPr>
                        <a:t>Structure d’une table </a:t>
                      </a:r>
                      <a:r>
                        <a:rPr b="1" i="1" lang="fr-BE" sz="1600" u="none" cap="none" strike="noStrike">
                          <a:solidFill>
                            <a:schemeClr val="dk1"/>
                          </a:solidFill>
                        </a:rPr>
                        <a:t>(en théorie)</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600"/>
                        <a:buFont typeface="Calibri"/>
                        <a:buNone/>
                      </a:pPr>
                      <a:r>
                        <a:rPr b="0" i="0" lang="fr-BE" sz="1600" u="none" cap="none" strike="noStrike">
                          <a:solidFill>
                            <a:schemeClr val="dk1"/>
                          </a:solidFill>
                        </a:rPr>
                        <a:t>Notion de « contrainte » de façon générale </a:t>
                      </a:r>
                      <a:r>
                        <a:rPr b="1" i="1" lang="fr-BE" sz="1600" u="none" cap="none" strike="noStrike">
                          <a:solidFill>
                            <a:schemeClr val="dk1"/>
                          </a:solidFill>
                        </a:rPr>
                        <a:t>(en théorie)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Ordre « CREATE TABLE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bl>
          </a:graphicData>
        </a:graphic>
      </p:graphicFrame>
      <p:sp>
        <p:nvSpPr>
          <p:cNvPr id="891" name="Google Shape;891;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892" name="Google Shape;892;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893" name="Google Shape;893;p61"/>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2 : DDL</a:t>
            </a:r>
            <a:endParaRPr b="0" i="0" sz="1200" u="none" cap="none" strike="noStrike">
              <a:solidFill>
                <a:srgbClr val="888888"/>
              </a:solidFill>
              <a:latin typeface="Calibri"/>
              <a:ea typeface="Calibri"/>
              <a:cs typeface="Calibri"/>
              <a:sym typeface="Calibri"/>
            </a:endParaRPr>
          </a:p>
        </p:txBody>
      </p:sp>
      <p:sp>
        <p:nvSpPr>
          <p:cNvPr id="894" name="Google Shape;894;p61"/>
          <p:cNvSpPr txBox="1"/>
          <p:nvPr/>
        </p:nvSpPr>
        <p:spPr>
          <a:xfrm>
            <a:off x="538360" y="1555200"/>
            <a:ext cx="3259418" cy="4770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fr-BE" sz="2500" u="none" cap="none" strike="noStrike">
                <a:solidFill>
                  <a:srgbClr val="467299"/>
                </a:solidFill>
                <a:latin typeface="Calibri"/>
                <a:ea typeface="Calibri"/>
                <a:cs typeface="Calibri"/>
                <a:sym typeface="Calibri"/>
              </a:rPr>
              <a:t>Notions à évaluer (1/2)</a:t>
            </a:r>
            <a:endParaRPr b="1" i="0" sz="2500" u="none" cap="none" strike="noStrike">
              <a:solidFill>
                <a:srgbClr val="467299"/>
              </a:solidFill>
              <a:latin typeface="Calibri"/>
              <a:ea typeface="Calibri"/>
              <a:cs typeface="Calibri"/>
              <a:sym typeface="Calibri"/>
            </a:endParaRPr>
          </a:p>
        </p:txBody>
      </p:sp>
      <p:sp>
        <p:nvSpPr>
          <p:cNvPr id="895" name="Google Shape;895;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Auto-Evaluation</a:t>
            </a:r>
            <a:endParaRPr b="0" i="0" sz="4000" u="none" cap="none" strike="noStrike">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graphicFrame>
        <p:nvGraphicFramePr>
          <p:cNvPr id="900" name="Google Shape;900;p62"/>
          <p:cNvGraphicFramePr/>
          <p:nvPr/>
        </p:nvGraphicFramePr>
        <p:xfrm>
          <a:off x="604787" y="2122656"/>
          <a:ext cx="3000000" cy="3000000"/>
        </p:xfrm>
        <a:graphic>
          <a:graphicData uri="http://schemas.openxmlformats.org/drawingml/2006/table">
            <a:tbl>
              <a:tblPr bandRow="1" firstRow="1">
                <a:noFill/>
                <a:tableStyleId>{7DA6CE6D-E62C-4898-81FA-905E92679291}</a:tableStyleId>
              </a:tblPr>
              <a:tblGrid>
                <a:gridCol w="6199450"/>
                <a:gridCol w="432050"/>
                <a:gridCol w="432050"/>
                <a:gridCol w="432050"/>
                <a:gridCol w="4320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b="1" lang="fr-BE" sz="1800" u="none" cap="none" strike="noStrike"/>
                        <a:t>Notions</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P</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S</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V</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I</a:t>
                      </a:r>
                      <a:endParaRPr b="1"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Contrainte de « PRIMARY KEY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Contrainte de « FOREIGN KEY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Contraintes « UNIQUE KEY », « NOT NULL » (et « CHECK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Auto-incrémentation</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Valeur par défaut</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Ordre « ALTER TABLE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600"/>
                        <a:buFont typeface="Calibri"/>
                        <a:buNone/>
                      </a:pPr>
                      <a:r>
                        <a:rPr b="0" i="0" lang="fr-BE" sz="1600" u="none" cap="none" strike="noStrike">
                          <a:solidFill>
                            <a:schemeClr val="dk1"/>
                          </a:solidFill>
                        </a:rPr>
                        <a:t>Ordre « DROP TABLE »</a:t>
                      </a:r>
                      <a:endParaRPr b="1" i="1"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Ordre « TRUNCATE TABLE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bl>
          </a:graphicData>
        </a:graphic>
      </p:graphicFrame>
      <p:sp>
        <p:nvSpPr>
          <p:cNvPr id="901" name="Google Shape;901;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902" name="Google Shape;902;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903" name="Google Shape;903;p62"/>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2 : DDL</a:t>
            </a:r>
            <a:endParaRPr b="0" i="0" sz="1200" u="none" cap="none" strike="noStrike">
              <a:solidFill>
                <a:srgbClr val="888888"/>
              </a:solidFill>
              <a:latin typeface="Calibri"/>
              <a:ea typeface="Calibri"/>
              <a:cs typeface="Calibri"/>
              <a:sym typeface="Calibri"/>
            </a:endParaRPr>
          </a:p>
        </p:txBody>
      </p:sp>
      <p:sp>
        <p:nvSpPr>
          <p:cNvPr id="904" name="Google Shape;904;p62"/>
          <p:cNvSpPr txBox="1"/>
          <p:nvPr/>
        </p:nvSpPr>
        <p:spPr>
          <a:xfrm>
            <a:off x="538360" y="1555200"/>
            <a:ext cx="3259418" cy="4770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fr-BE" sz="2500" u="none" cap="none" strike="noStrike">
                <a:solidFill>
                  <a:srgbClr val="467299"/>
                </a:solidFill>
                <a:latin typeface="Calibri"/>
                <a:ea typeface="Calibri"/>
                <a:cs typeface="Calibri"/>
                <a:sym typeface="Calibri"/>
              </a:rPr>
              <a:t>Notions à évaluer (2/2)</a:t>
            </a:r>
            <a:endParaRPr b="1" i="0" sz="2500" u="none" cap="none" strike="noStrike">
              <a:solidFill>
                <a:srgbClr val="467299"/>
              </a:solidFill>
              <a:latin typeface="Calibri"/>
              <a:ea typeface="Calibri"/>
              <a:cs typeface="Calibri"/>
              <a:sym typeface="Calibri"/>
            </a:endParaRPr>
          </a:p>
        </p:txBody>
      </p:sp>
      <p:sp>
        <p:nvSpPr>
          <p:cNvPr id="905" name="Google Shape;905;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Auto-Evaluation</a:t>
            </a:r>
            <a:endParaRPr b="0" i="0" sz="4000" u="none" cap="none" strike="noStrike">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63"/>
          <p:cNvSpPr txBox="1"/>
          <p:nvPr>
            <p:ph type="title"/>
          </p:nvPr>
        </p:nvSpPr>
        <p:spPr>
          <a:xfrm>
            <a:off x="722313" y="1706885"/>
            <a:ext cx="7772400" cy="1362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DRL – DATA RETRIEVAL LANGUAGE</a:t>
            </a:r>
            <a:endParaRPr b="1" i="0" sz="4000" u="none" cap="none" strike="noStrike">
              <a:solidFill>
                <a:schemeClr val="dk1"/>
              </a:solidFill>
              <a:latin typeface="Calibri"/>
              <a:ea typeface="Calibri"/>
              <a:cs typeface="Calibri"/>
              <a:sym typeface="Calibri"/>
            </a:endParaRPr>
          </a:p>
        </p:txBody>
      </p:sp>
      <p:sp>
        <p:nvSpPr>
          <p:cNvPr id="911" name="Google Shape;911;p63"/>
          <p:cNvSpPr txBox="1"/>
          <p:nvPr>
            <p:ph idx="1" type="body"/>
          </p:nvPr>
        </p:nvSpPr>
        <p:spPr>
          <a:xfrm>
            <a:off x="722313" y="98401"/>
            <a:ext cx="7772400" cy="15001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888888"/>
              </a:buClr>
              <a:buSzPts val="2000"/>
              <a:buFont typeface="Arial"/>
              <a:buNone/>
            </a:pPr>
            <a:r>
              <a:rPr b="0" i="0" lang="fr-BE" sz="2000" u="none" cap="none" strike="noStrike">
                <a:solidFill>
                  <a:srgbClr val="888888"/>
                </a:solidFill>
                <a:latin typeface="Calibri"/>
                <a:ea typeface="Calibri"/>
                <a:cs typeface="Calibri"/>
                <a:sym typeface="Calibri"/>
              </a:rPr>
              <a:t>Partie 3</a:t>
            </a:r>
            <a:endParaRPr b="0" i="0" sz="2000" u="none" cap="none" strike="noStrike">
              <a:solidFill>
                <a:srgbClr val="888888"/>
              </a:solidFill>
              <a:latin typeface="Calibri"/>
              <a:ea typeface="Calibri"/>
              <a:cs typeface="Calibri"/>
              <a:sym typeface="Calibri"/>
            </a:endParaRPr>
          </a:p>
        </p:txBody>
      </p:sp>
      <p:sp>
        <p:nvSpPr>
          <p:cNvPr id="912" name="Google Shape;912;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913" name="Google Shape;913;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914" name="Google Shape;914;p63"/>
          <p:cNvSpPr txBox="1"/>
          <p:nvPr/>
        </p:nvSpPr>
        <p:spPr>
          <a:xfrm>
            <a:off x="722313" y="2648893"/>
            <a:ext cx="7772400" cy="22922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888888"/>
              </a:buClr>
              <a:buSzPts val="2000"/>
              <a:buFont typeface="Arial"/>
              <a:buNone/>
            </a:pPr>
            <a:r>
              <a:rPr b="0" i="0" lang="fr-BE" sz="2000" u="none" cap="none" strike="noStrike">
                <a:solidFill>
                  <a:srgbClr val="888888"/>
                </a:solidFill>
                <a:latin typeface="Calibri"/>
                <a:ea typeface="Calibri"/>
                <a:cs typeface="Calibri"/>
                <a:sym typeface="Calibri"/>
              </a:rPr>
              <a:t>La clause « SELECT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888888"/>
              </a:buClr>
              <a:buSzPts val="2000"/>
              <a:buFont typeface="Arial"/>
              <a:buNone/>
            </a:pPr>
            <a:r>
              <a:rPr b="0" i="0" lang="fr-BE" sz="2000" u="none" cap="none" strike="noStrike">
                <a:solidFill>
                  <a:srgbClr val="888888"/>
                </a:solidFill>
                <a:latin typeface="Calibri"/>
                <a:ea typeface="Calibri"/>
                <a:cs typeface="Calibri"/>
                <a:sym typeface="Calibri"/>
              </a:rPr>
              <a:t>Limiter et ordonner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888888"/>
              </a:buClr>
              <a:buSzPts val="2000"/>
              <a:buFont typeface="Arial"/>
              <a:buNone/>
            </a:pPr>
            <a:r>
              <a:rPr b="0" i="0" lang="fr-BE" sz="2000" u="none" cap="none" strike="noStrike">
                <a:solidFill>
                  <a:srgbClr val="888888"/>
                </a:solidFill>
                <a:latin typeface="Calibri"/>
                <a:ea typeface="Calibri"/>
                <a:cs typeface="Calibri"/>
                <a:sym typeface="Calibri"/>
              </a:rPr>
              <a:t>Les fonctions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888888"/>
              </a:buClr>
              <a:buSzPts val="2000"/>
              <a:buFont typeface="Arial"/>
              <a:buNone/>
            </a:pPr>
            <a:r>
              <a:rPr b="0" i="0" lang="fr-BE" sz="2000" u="none" cap="none" strike="noStrike">
                <a:solidFill>
                  <a:srgbClr val="888888"/>
                </a:solidFill>
                <a:latin typeface="Calibri"/>
                <a:ea typeface="Calibri"/>
                <a:cs typeface="Calibri"/>
                <a:sym typeface="Calibri"/>
              </a:rPr>
              <a:t>GROUP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888888"/>
              </a:buClr>
              <a:buSzPts val="2000"/>
              <a:buFont typeface="Arial"/>
              <a:buNone/>
            </a:pPr>
            <a:r>
              <a:rPr b="0" i="0" lang="fr-BE" sz="2000" u="none" cap="none" strike="noStrike">
                <a:solidFill>
                  <a:srgbClr val="888888"/>
                </a:solidFill>
                <a:latin typeface="Calibri"/>
                <a:ea typeface="Calibri"/>
                <a:cs typeface="Calibri"/>
                <a:sym typeface="Calibri"/>
              </a:rPr>
              <a:t>Jointures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888888"/>
              </a:buClr>
              <a:buSzPts val="2000"/>
              <a:buFont typeface="Arial"/>
              <a:buNone/>
            </a:pPr>
            <a:r>
              <a:rPr b="0" i="0" lang="fr-BE" sz="2000" u="none" cap="none" strike="noStrike">
                <a:solidFill>
                  <a:srgbClr val="888888"/>
                </a:solidFill>
                <a:latin typeface="Calibri"/>
                <a:ea typeface="Calibri"/>
                <a:cs typeface="Calibri"/>
                <a:sym typeface="Calibri"/>
              </a:rPr>
              <a:t>Sous-requêtes</a:t>
            </a:r>
            <a:endParaRPr b="0" i="0" sz="2000" u="none" cap="none" strike="noStrike">
              <a:solidFill>
                <a:srgbClr val="888888"/>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La clause « SELECT »</a:t>
            </a:r>
            <a:endParaRPr b="1" i="0" sz="4000" u="none" cap="none" strike="noStrike">
              <a:solidFill>
                <a:schemeClr val="dk1"/>
              </a:solidFill>
              <a:latin typeface="Calibri"/>
              <a:ea typeface="Calibri"/>
              <a:cs typeface="Calibri"/>
              <a:sym typeface="Calibri"/>
            </a:endParaRPr>
          </a:p>
        </p:txBody>
      </p:sp>
      <p:sp>
        <p:nvSpPr>
          <p:cNvPr id="920" name="Google Shape;920;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921" name="Google Shape;921;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922" name="Google Shape;922;p64"/>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923" name="Google Shape;923;p64"/>
          <p:cNvSpPr txBox="1"/>
          <p:nvPr/>
        </p:nvSpPr>
        <p:spPr>
          <a:xfrm>
            <a:off x="478160" y="1556792"/>
            <a:ext cx="8172000" cy="846386"/>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700"/>
              <a:buFont typeface="Arial"/>
              <a:buNone/>
            </a:pPr>
            <a:r>
              <a:t/>
            </a:r>
            <a:endParaRPr b="1" i="0" sz="17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700"/>
              <a:buFont typeface="Arial"/>
              <a:buNone/>
            </a:pPr>
            <a:r>
              <a:t/>
            </a:r>
            <a:endParaRPr b="1" i="0" sz="17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p:txBody>
      </p:sp>
      <p:sp>
        <p:nvSpPr>
          <p:cNvPr id="924" name="Google Shape;924;p64"/>
          <p:cNvSpPr txBox="1"/>
          <p:nvPr/>
        </p:nvSpPr>
        <p:spPr>
          <a:xfrm>
            <a:off x="899592" y="1641867"/>
            <a:ext cx="4034181"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SELECT </a:t>
            </a:r>
            <a:r>
              <a:rPr b="0" i="1" lang="fr-BE" sz="1800" u="none" cap="none" strike="noStrike">
                <a:solidFill>
                  <a:schemeClr val="dk1"/>
                </a:solidFill>
                <a:latin typeface="Calibri"/>
                <a:ea typeface="Calibri"/>
                <a:cs typeface="Calibri"/>
                <a:sym typeface="Calibri"/>
              </a:rPr>
              <a:t>colonne1</a:t>
            </a:r>
            <a:r>
              <a:rPr b="1" i="0"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colonne2</a:t>
            </a:r>
            <a:r>
              <a:rPr b="1" i="0"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colonne3</a:t>
            </a:r>
            <a:r>
              <a:rPr b="1" i="0" lang="fr-BE"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FROM </a:t>
            </a:r>
            <a:r>
              <a:rPr b="0" i="1" lang="fr-BE" sz="1800" u="none" cap="none" strike="noStrike">
                <a:solidFill>
                  <a:schemeClr val="dk1"/>
                </a:solidFill>
                <a:latin typeface="Calibri"/>
                <a:ea typeface="Calibri"/>
                <a:cs typeface="Calibri"/>
                <a:sym typeface="Calibri"/>
              </a:rPr>
              <a:t>nom_table;</a:t>
            </a:r>
            <a:endParaRPr b="0" i="1" sz="1800" u="none" cap="none" strike="noStrike">
              <a:solidFill>
                <a:schemeClr val="dk1"/>
              </a:solidFill>
              <a:latin typeface="Calibri"/>
              <a:ea typeface="Calibri"/>
              <a:cs typeface="Calibri"/>
              <a:sym typeface="Calibri"/>
            </a:endParaRPr>
          </a:p>
        </p:txBody>
      </p:sp>
      <p:sp>
        <p:nvSpPr>
          <p:cNvPr id="925" name="Google Shape;925;p64"/>
          <p:cNvSpPr txBox="1"/>
          <p:nvPr/>
        </p:nvSpPr>
        <p:spPr>
          <a:xfrm>
            <a:off x="457200" y="3140968"/>
            <a:ext cx="8229600" cy="223224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fr-BE" sz="1800" u="none" cap="none" strike="noStrike">
                <a:solidFill>
                  <a:schemeClr val="dk1"/>
                </a:solidFill>
                <a:latin typeface="Calibri"/>
                <a:ea typeface="Calibri"/>
                <a:cs typeface="Calibri"/>
                <a:sym typeface="Calibri"/>
              </a:rPr>
              <a:t>La casse n’a pas d’importance, mais on prendra l’habitude d’écrire les mots-clés du langage en majuscules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000"/>
              </a:spcBef>
              <a:spcAft>
                <a:spcPts val="0"/>
              </a:spcAft>
              <a:buClr>
                <a:schemeClr val="dk1"/>
              </a:buClr>
              <a:buSzPts val="1800"/>
              <a:buFont typeface="Arial"/>
              <a:buChar char="•"/>
            </a:pPr>
            <a:r>
              <a:rPr b="0" i="0" lang="fr-BE" sz="1800" u="none" cap="none" strike="noStrike">
                <a:solidFill>
                  <a:schemeClr val="dk1"/>
                </a:solidFill>
                <a:latin typeface="Calibri"/>
                <a:ea typeface="Calibri"/>
                <a:cs typeface="Calibri"/>
                <a:sym typeface="Calibri"/>
              </a:rPr>
              <a:t>On écrira généralement les clauses (</a:t>
            </a:r>
            <a:r>
              <a:rPr b="1" i="1" lang="fr-BE" sz="1800" u="none" cap="none" strike="noStrike">
                <a:solidFill>
                  <a:schemeClr val="dk1"/>
                </a:solidFill>
                <a:latin typeface="Calibri"/>
                <a:ea typeface="Calibri"/>
                <a:cs typeface="Calibri"/>
                <a:sym typeface="Calibri"/>
              </a:rPr>
              <a:t>« SELECT »</a:t>
            </a:r>
            <a:r>
              <a:rPr b="0" i="0" lang="fr-BE" sz="1800" u="none" cap="none" strike="noStrike">
                <a:solidFill>
                  <a:schemeClr val="dk1"/>
                </a:solidFill>
                <a:latin typeface="Calibri"/>
                <a:ea typeface="Calibri"/>
                <a:cs typeface="Calibri"/>
                <a:sym typeface="Calibri"/>
              </a:rPr>
              <a:t>, </a:t>
            </a:r>
            <a:r>
              <a:rPr b="1" i="1" lang="fr-BE" sz="1800" u="none" cap="none" strike="noStrike">
                <a:solidFill>
                  <a:schemeClr val="dk1"/>
                </a:solidFill>
                <a:latin typeface="Calibri"/>
                <a:ea typeface="Calibri"/>
                <a:cs typeface="Calibri"/>
                <a:sym typeface="Calibri"/>
              </a:rPr>
              <a:t>« FROM »</a:t>
            </a:r>
            <a:r>
              <a:rPr b="0" i="0" lang="fr-BE" sz="1800" u="none" cap="none" strike="noStrike">
                <a:solidFill>
                  <a:schemeClr val="dk1"/>
                </a:solidFill>
                <a:latin typeface="Calibri"/>
                <a:ea typeface="Calibri"/>
                <a:cs typeface="Calibri"/>
                <a:sym typeface="Calibri"/>
              </a:rPr>
              <a:t>, etc.) sur des lignes différentes afin d’indenter au mieux le code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La clause « SELECT »</a:t>
            </a:r>
            <a:endParaRPr b="0" i="0" sz="4000" u="none" cap="none" strike="noStrike">
              <a:solidFill>
                <a:schemeClr val="dk1"/>
              </a:solidFill>
              <a:latin typeface="Calibri"/>
              <a:ea typeface="Calibri"/>
              <a:cs typeface="Calibri"/>
              <a:sym typeface="Calibri"/>
            </a:endParaRPr>
          </a:p>
        </p:txBody>
      </p:sp>
      <p:sp>
        <p:nvSpPr>
          <p:cNvPr id="931" name="Google Shape;931;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932" name="Google Shape;932;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933" name="Google Shape;933;p65"/>
          <p:cNvSpPr txBox="1"/>
          <p:nvPr/>
        </p:nvSpPr>
        <p:spPr>
          <a:xfrm>
            <a:off x="457200" y="1556792"/>
            <a:ext cx="8229600" cy="36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fr-BE" sz="1800" u="sng" cap="none" strike="noStrike">
                <a:solidFill>
                  <a:schemeClr val="dk1"/>
                </a:solidFill>
                <a:latin typeface="Calibri"/>
                <a:ea typeface="Calibri"/>
                <a:cs typeface="Calibri"/>
                <a:sym typeface="Calibri"/>
              </a:rPr>
              <a:t>Sélectionner toutes les colonnes et toutes les lignes</a:t>
            </a:r>
            <a:endParaRPr b="0" i="0" sz="1400" u="none" cap="none" strike="noStrike">
              <a:solidFill>
                <a:srgbClr val="000000"/>
              </a:solidFill>
              <a:latin typeface="Arial"/>
              <a:ea typeface="Arial"/>
              <a:cs typeface="Arial"/>
              <a:sym typeface="Arial"/>
            </a:endParaRPr>
          </a:p>
        </p:txBody>
      </p:sp>
      <p:sp>
        <p:nvSpPr>
          <p:cNvPr id="934" name="Google Shape;934;p65"/>
          <p:cNvSpPr/>
          <p:nvPr/>
        </p:nvSpPr>
        <p:spPr>
          <a:xfrm>
            <a:off x="478160" y="2276872"/>
            <a:ext cx="8172000" cy="792088"/>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5" name="Google Shape;935;p65"/>
          <p:cNvSpPr txBox="1"/>
          <p:nvPr/>
        </p:nvSpPr>
        <p:spPr>
          <a:xfrm>
            <a:off x="467544" y="3789040"/>
            <a:ext cx="8229600" cy="36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fr-BE" sz="1800" u="sng" cap="none" strike="noStrike">
                <a:solidFill>
                  <a:schemeClr val="dk1"/>
                </a:solidFill>
                <a:latin typeface="Calibri"/>
                <a:ea typeface="Calibri"/>
                <a:cs typeface="Calibri"/>
                <a:sym typeface="Calibri"/>
              </a:rPr>
              <a:t>Sélectionner toutes les lignes de certaines colonnes uniquement</a:t>
            </a:r>
            <a:endParaRPr b="0" i="0" sz="1400" u="none" cap="none" strike="noStrike">
              <a:solidFill>
                <a:srgbClr val="000000"/>
              </a:solidFill>
              <a:latin typeface="Arial"/>
              <a:ea typeface="Arial"/>
              <a:cs typeface="Arial"/>
              <a:sym typeface="Arial"/>
            </a:endParaRPr>
          </a:p>
        </p:txBody>
      </p:sp>
      <p:sp>
        <p:nvSpPr>
          <p:cNvPr id="936" name="Google Shape;936;p65"/>
          <p:cNvSpPr/>
          <p:nvPr/>
        </p:nvSpPr>
        <p:spPr>
          <a:xfrm>
            <a:off x="488504" y="4509120"/>
            <a:ext cx="8172000" cy="792088"/>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7" name="Google Shape;937;p65"/>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938" name="Google Shape;938;p65"/>
          <p:cNvSpPr/>
          <p:nvPr/>
        </p:nvSpPr>
        <p:spPr>
          <a:xfrm>
            <a:off x="655504" y="2374135"/>
            <a:ext cx="785368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 </a:t>
            </a:r>
            <a:r>
              <a:rPr b="0" i="0" lang="fr-BE" sz="1800" u="none" cap="none" strike="noStrike">
                <a:solidFill>
                  <a:schemeClr val="dk1"/>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 </a:t>
            </a:r>
            <a:r>
              <a:rPr b="0" i="0" lang="fr-BE" sz="1800" u="none" cap="none" strike="noStrike">
                <a:solidFill>
                  <a:schemeClr val="dk1"/>
                </a:solidFill>
                <a:latin typeface="Consolas"/>
                <a:ea typeface="Consolas"/>
                <a:cs typeface="Consolas"/>
                <a:sym typeface="Consolas"/>
              </a:rPr>
              <a:t>student;</a:t>
            </a:r>
            <a:endParaRPr b="0" i="0" sz="1800" u="none" cap="none" strike="noStrike">
              <a:solidFill>
                <a:schemeClr val="dk1"/>
              </a:solidFill>
              <a:latin typeface="Arial"/>
              <a:ea typeface="Arial"/>
              <a:cs typeface="Arial"/>
              <a:sym typeface="Arial"/>
            </a:endParaRPr>
          </a:p>
        </p:txBody>
      </p:sp>
      <p:sp>
        <p:nvSpPr>
          <p:cNvPr id="939" name="Google Shape;939;p65"/>
          <p:cNvSpPr/>
          <p:nvPr/>
        </p:nvSpPr>
        <p:spPr>
          <a:xfrm>
            <a:off x="637320" y="4598207"/>
            <a:ext cx="785368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 </a:t>
            </a:r>
            <a:r>
              <a:rPr b="0" i="0" lang="fr-BE" sz="1800" u="none" cap="none" strike="noStrike">
                <a:solidFill>
                  <a:schemeClr val="dk1"/>
                </a:solidFill>
                <a:latin typeface="Consolas"/>
                <a:ea typeface="Consolas"/>
                <a:cs typeface="Consolas"/>
                <a:sym typeface="Consolas"/>
              </a:rPr>
              <a:t>first_name, last_name, year_result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 </a:t>
            </a:r>
            <a:r>
              <a:rPr b="0" i="0" lang="fr-BE" sz="1800" u="none" cap="none" strike="noStrike">
                <a:solidFill>
                  <a:schemeClr val="dk1"/>
                </a:solidFill>
                <a:latin typeface="Consolas"/>
                <a:ea typeface="Consolas"/>
                <a:cs typeface="Consolas"/>
                <a:sym typeface="Consolas"/>
              </a:rPr>
              <a:t>student;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La clause « SELECT » : </a:t>
            </a:r>
            <a:r>
              <a:rPr b="1" i="0" lang="fr-BE" sz="4000" u="none" cap="none" strike="noStrike">
                <a:solidFill>
                  <a:schemeClr val="dk1"/>
                </a:solidFill>
                <a:latin typeface="Calibri"/>
                <a:ea typeface="Calibri"/>
                <a:cs typeface="Calibri"/>
                <a:sym typeface="Calibri"/>
              </a:rPr>
              <a:t>Alias</a:t>
            </a:r>
            <a:endParaRPr b="1" i="0" sz="4000" u="none" cap="none" strike="noStrike">
              <a:solidFill>
                <a:schemeClr val="dk1"/>
              </a:solidFill>
              <a:latin typeface="Calibri"/>
              <a:ea typeface="Calibri"/>
              <a:cs typeface="Calibri"/>
              <a:sym typeface="Calibri"/>
            </a:endParaRPr>
          </a:p>
        </p:txBody>
      </p:sp>
      <p:sp>
        <p:nvSpPr>
          <p:cNvPr id="945" name="Google Shape;945;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946" name="Google Shape;946;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947" name="Google Shape;947;p66"/>
          <p:cNvSpPr/>
          <p:nvPr/>
        </p:nvSpPr>
        <p:spPr>
          <a:xfrm>
            <a:off x="478160" y="1556791"/>
            <a:ext cx="8172000" cy="1727771"/>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8" name="Google Shape;948;p66"/>
          <p:cNvSpPr txBox="1"/>
          <p:nvPr/>
        </p:nvSpPr>
        <p:spPr>
          <a:xfrm>
            <a:off x="457200" y="3284984"/>
            <a:ext cx="8229600" cy="172819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Les alias servent à renommer l’intitulé des colonnes à l’affichage des données. Cela ne change rien au niveau des données contenues dans les tables, bien entendu</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Le mot-clé </a:t>
            </a:r>
            <a:r>
              <a:rPr b="1" i="1" lang="fr-BE" sz="1600" u="none" cap="none" strike="noStrike">
                <a:solidFill>
                  <a:schemeClr val="dk1"/>
                </a:solidFill>
                <a:latin typeface="Calibri"/>
                <a:ea typeface="Calibri"/>
                <a:cs typeface="Calibri"/>
                <a:sym typeface="Calibri"/>
              </a:rPr>
              <a:t>« as » </a:t>
            </a:r>
            <a:r>
              <a:rPr b="0" i="0" lang="fr-BE" sz="1600" u="none" cap="none" strike="noStrike">
                <a:solidFill>
                  <a:schemeClr val="dk1"/>
                </a:solidFill>
                <a:latin typeface="Calibri"/>
                <a:ea typeface="Calibri"/>
                <a:cs typeface="Calibri"/>
                <a:sym typeface="Calibri"/>
              </a:rPr>
              <a:t>n’est pas obligatoire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dk1"/>
              </a:buClr>
              <a:buSzPts val="1600"/>
              <a:buFont typeface="Arial"/>
              <a:buChar char="•"/>
            </a:pPr>
            <a:r>
              <a:rPr b="1" i="1" lang="fr-BE" sz="1600" u="none" cap="none" strike="noStrike">
                <a:solidFill>
                  <a:schemeClr val="dk1"/>
                </a:solidFill>
                <a:latin typeface="Calibri"/>
                <a:ea typeface="Calibri"/>
                <a:cs typeface="Calibri"/>
                <a:sym typeface="Calibri"/>
              </a:rPr>
              <a:t>Sous MySQL</a:t>
            </a:r>
            <a:r>
              <a:rPr b="0" i="0" lang="fr-BE" sz="1600" u="none" cap="none" strike="noStrike">
                <a:solidFill>
                  <a:schemeClr val="dk1"/>
                </a:solidFill>
                <a:latin typeface="Calibri"/>
                <a:ea typeface="Calibri"/>
                <a:cs typeface="Calibri"/>
                <a:sym typeface="Calibri"/>
              </a:rPr>
              <a:t>, les alias doivent être accompagnés de </a:t>
            </a:r>
            <a:r>
              <a:rPr b="0" i="1" lang="fr-BE" sz="1600" u="sng" cap="none" strike="noStrike">
                <a:solidFill>
                  <a:schemeClr val="dk1"/>
                </a:solidFill>
                <a:latin typeface="Calibri"/>
                <a:ea typeface="Calibri"/>
                <a:cs typeface="Calibri"/>
                <a:sym typeface="Calibri"/>
              </a:rPr>
              <a:t>guillemets simples</a:t>
            </a:r>
            <a:r>
              <a:rPr b="0" i="0" lang="fr-BE" sz="1600" u="none" cap="none" strike="noStrike">
                <a:solidFill>
                  <a:schemeClr val="dk1"/>
                </a:solidFill>
                <a:latin typeface="Calibri"/>
                <a:ea typeface="Calibri"/>
                <a:cs typeface="Calibri"/>
                <a:sym typeface="Calibri"/>
              </a:rPr>
              <a:t>, </a:t>
            </a:r>
            <a:r>
              <a:rPr b="0" i="1" lang="fr-BE" sz="1600" u="sng" cap="none" strike="noStrike">
                <a:solidFill>
                  <a:schemeClr val="dk1"/>
                </a:solidFill>
                <a:latin typeface="Calibri"/>
                <a:ea typeface="Calibri"/>
                <a:cs typeface="Calibri"/>
                <a:sym typeface="Calibri"/>
              </a:rPr>
              <a:t>doubles</a:t>
            </a:r>
            <a:r>
              <a:rPr b="0" i="0" lang="fr-BE" sz="1600" u="none" cap="none" strike="noStrike">
                <a:solidFill>
                  <a:schemeClr val="dk1"/>
                </a:solidFill>
                <a:latin typeface="Calibri"/>
                <a:ea typeface="Calibri"/>
                <a:cs typeface="Calibri"/>
                <a:sym typeface="Calibri"/>
              </a:rPr>
              <a:t>  s’ils contiennent des espaces</a:t>
            </a:r>
            <a:endParaRPr b="0" i="0" sz="1400" u="none" cap="none" strike="noStrike">
              <a:solidFill>
                <a:srgbClr val="000000"/>
              </a:solidFill>
              <a:latin typeface="Arial"/>
              <a:ea typeface="Arial"/>
              <a:cs typeface="Arial"/>
              <a:sym typeface="Arial"/>
            </a:endParaRPr>
          </a:p>
        </p:txBody>
      </p:sp>
      <p:sp>
        <p:nvSpPr>
          <p:cNvPr id="949" name="Google Shape;949;p66"/>
          <p:cNvSpPr/>
          <p:nvPr/>
        </p:nvSpPr>
        <p:spPr>
          <a:xfrm>
            <a:off x="1320800" y="5013176"/>
            <a:ext cx="6817360" cy="1224137"/>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0" name="Google Shape;950;p66"/>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951" name="Google Shape;951;p66"/>
          <p:cNvSpPr/>
          <p:nvPr/>
        </p:nvSpPr>
        <p:spPr>
          <a:xfrm>
            <a:off x="796480" y="1510738"/>
            <a:ext cx="7853680"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 </a:t>
            </a:r>
            <a:r>
              <a:rPr b="0" i="0" lang="fr-BE" sz="1800" u="none" cap="none" strike="noStrike">
                <a:solidFill>
                  <a:schemeClr val="dk1"/>
                </a:solidFill>
                <a:latin typeface="Consolas"/>
                <a:ea typeface="Consolas"/>
                <a:cs typeface="Consolas"/>
                <a:sym typeface="Consolas"/>
              </a:rPr>
              <a:t>first_name </a:t>
            </a:r>
            <a:r>
              <a:rPr b="0" i="0" lang="fr-BE" sz="1800" u="none" cap="none" strike="noStrike">
                <a:solidFill>
                  <a:srgbClr val="CC0099"/>
                </a:solidFill>
                <a:latin typeface="Consolas"/>
                <a:ea typeface="Consolas"/>
                <a:cs typeface="Consolas"/>
                <a:sym typeface="Consolas"/>
              </a:rPr>
              <a:t>as</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'Prénom'</a:t>
            </a:r>
            <a:r>
              <a:rPr b="0" i="0" lang="fr-BE" sz="1800" u="none" cap="none" strike="noStrike">
                <a:solidFill>
                  <a:schemeClr val="dk1"/>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chemeClr val="dk1"/>
                </a:solidFill>
                <a:latin typeface="Consolas"/>
                <a:ea typeface="Consolas"/>
                <a:cs typeface="Consolas"/>
                <a:sym typeface="Consolas"/>
              </a:rPr>
              <a:t>	last_name </a:t>
            </a:r>
            <a:r>
              <a:rPr b="0" i="0" lang="fr-BE" sz="1800" u="none" cap="none" strike="noStrike">
                <a:solidFill>
                  <a:srgbClr val="C00000"/>
                </a:solidFill>
                <a:latin typeface="Consolas"/>
                <a:ea typeface="Consolas"/>
                <a:cs typeface="Consolas"/>
                <a:sym typeface="Consolas"/>
              </a:rPr>
              <a:t>'Nom de famille'</a:t>
            </a:r>
            <a:r>
              <a:rPr b="0" i="0" lang="fr-BE" sz="1800" u="none" cap="none" strike="noStrike">
                <a:solidFill>
                  <a:schemeClr val="dk1"/>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chemeClr val="dk1"/>
                </a:solidFill>
                <a:latin typeface="Consolas"/>
                <a:ea typeface="Consolas"/>
                <a:cs typeface="Consolas"/>
                <a:sym typeface="Consolas"/>
              </a:rPr>
              <a:t>	section_id Section,</a:t>
            </a:r>
            <a:endParaRPr/>
          </a:p>
          <a:p>
            <a:pPr indent="0" lvl="0" marL="0" marR="0" rtl="0" algn="l">
              <a:lnSpc>
                <a:spcPct val="100000"/>
              </a:lnSpc>
              <a:spcBef>
                <a:spcPts val="0"/>
              </a:spcBef>
              <a:spcAft>
                <a:spcPts val="0"/>
              </a:spcAft>
              <a:buNone/>
            </a:pPr>
            <a:r>
              <a:rPr b="0" i="0" lang="fr-BE" sz="1800" u="none" cap="none" strike="noStrike">
                <a:solidFill>
                  <a:schemeClr val="dk1"/>
                </a:solidFill>
                <a:latin typeface="Consolas"/>
                <a:ea typeface="Consolas"/>
                <a:cs typeface="Consolas"/>
                <a:sym typeface="Consolas"/>
              </a:rPr>
              <a:t>	year_result </a:t>
            </a:r>
            <a:r>
              <a:rPr b="0" i="0" lang="fr-BE" sz="1800" u="none" cap="none" strike="noStrike">
                <a:solidFill>
                  <a:srgbClr val="CC0099"/>
                </a:solidFill>
                <a:latin typeface="Consolas"/>
                <a:ea typeface="Consolas"/>
                <a:cs typeface="Consolas"/>
                <a:sym typeface="Consolas"/>
              </a:rPr>
              <a:t>as</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"Résultat annuel"</a:t>
            </a:r>
            <a:r>
              <a:rPr b="0" i="0" lang="fr-BE" sz="1800" u="none" cap="none" strike="noStrike">
                <a:solidFill>
                  <a:schemeClr val="dk1"/>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chemeClr val="dk1"/>
                </a:solidFill>
                <a:latin typeface="Consolas"/>
                <a:ea typeface="Consolas"/>
                <a:cs typeface="Consolas"/>
                <a:sym typeface="Consolas"/>
              </a:rPr>
              <a:t>	birth_date </a:t>
            </a:r>
            <a:r>
              <a:rPr b="0" i="0" lang="fr-BE" sz="1800" u="none" cap="none" strike="noStrike">
                <a:solidFill>
                  <a:srgbClr val="C00000"/>
                </a:solidFill>
                <a:latin typeface="Consolas"/>
                <a:ea typeface="Consolas"/>
                <a:cs typeface="Consolas"/>
                <a:sym typeface="Consolas"/>
              </a:rPr>
              <a:t>"Date de naissance"</a:t>
            </a:r>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 </a:t>
            </a:r>
            <a:r>
              <a:rPr b="0" i="0" lang="fr-BE" sz="1800" u="none" cap="none" strike="noStrike">
                <a:solidFill>
                  <a:schemeClr val="dk1"/>
                </a:solidFill>
                <a:latin typeface="Consolas"/>
                <a:ea typeface="Consolas"/>
                <a:cs typeface="Consolas"/>
                <a:sym typeface="Consolas"/>
              </a:rPr>
              <a:t>student;</a:t>
            </a:r>
            <a:endParaRPr b="0" i="0" sz="1800" u="none" cap="none" strike="noStrike">
              <a:solidFill>
                <a:schemeClr val="dk1"/>
              </a:solidFill>
              <a:latin typeface="Arial"/>
              <a:ea typeface="Arial"/>
              <a:cs typeface="Arial"/>
              <a:sym typeface="Arial"/>
            </a:endParaRPr>
          </a:p>
        </p:txBody>
      </p:sp>
      <p:pic>
        <p:nvPicPr>
          <p:cNvPr id="952" name="Google Shape;952;p66"/>
          <p:cNvPicPr preferRelativeResize="0"/>
          <p:nvPr/>
        </p:nvPicPr>
        <p:blipFill rotWithShape="1">
          <a:blip r:embed="rId3">
            <a:alphaModFix/>
          </a:blip>
          <a:srcRect b="0" l="0" r="0" t="0"/>
          <a:stretch/>
        </p:blipFill>
        <p:spPr>
          <a:xfrm>
            <a:off x="1396555" y="5074921"/>
            <a:ext cx="6653530" cy="110064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La clause « SELECT » :</a:t>
            </a:r>
            <a:br>
              <a:rPr b="0" i="0" lang="fr-BE" sz="4000" u="none" cap="none" strike="noStrike">
                <a:solidFill>
                  <a:schemeClr val="dk1"/>
                </a:solidFill>
                <a:latin typeface="Calibri"/>
                <a:ea typeface="Calibri"/>
                <a:cs typeface="Calibri"/>
                <a:sym typeface="Calibri"/>
              </a:rPr>
            </a:br>
            <a:r>
              <a:rPr b="1" i="0" lang="fr-BE" sz="4000" u="none" cap="none" strike="noStrike">
                <a:solidFill>
                  <a:schemeClr val="dk1"/>
                </a:solidFill>
                <a:latin typeface="Calibri"/>
                <a:ea typeface="Calibri"/>
                <a:cs typeface="Calibri"/>
                <a:sym typeface="Calibri"/>
              </a:rPr>
              <a:t>Opérations Arithmétiques</a:t>
            </a:r>
            <a:endParaRPr b="1" i="0" sz="4000" u="none" cap="none" strike="noStrike">
              <a:solidFill>
                <a:schemeClr val="dk1"/>
              </a:solidFill>
              <a:latin typeface="Calibri"/>
              <a:ea typeface="Calibri"/>
              <a:cs typeface="Calibri"/>
              <a:sym typeface="Calibri"/>
            </a:endParaRPr>
          </a:p>
        </p:txBody>
      </p:sp>
      <p:sp>
        <p:nvSpPr>
          <p:cNvPr id="958" name="Google Shape;958;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959" name="Google Shape;959;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960" name="Google Shape;960;p67"/>
          <p:cNvSpPr/>
          <p:nvPr/>
        </p:nvSpPr>
        <p:spPr>
          <a:xfrm>
            <a:off x="478160" y="1556792"/>
            <a:ext cx="8172000" cy="1008112"/>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61" name="Google Shape;961;p67"/>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graphicFrame>
        <p:nvGraphicFramePr>
          <p:cNvPr id="962" name="Google Shape;962;p67"/>
          <p:cNvGraphicFramePr/>
          <p:nvPr/>
        </p:nvGraphicFramePr>
        <p:xfrm>
          <a:off x="899592" y="3708424"/>
          <a:ext cx="3000000" cy="3000000"/>
        </p:xfrm>
        <a:graphic>
          <a:graphicData uri="http://schemas.openxmlformats.org/drawingml/2006/table">
            <a:tbl>
              <a:tblPr bandRow="1" firstRow="1">
                <a:noFill/>
                <a:tableStyleId>{7DA6CE6D-E62C-4898-81FA-905E92679291}</a:tableStyleId>
              </a:tblPr>
              <a:tblGrid>
                <a:gridCol w="980000"/>
                <a:gridCol w="2068700"/>
              </a:tblGrid>
              <a:tr h="370850">
                <a:tc>
                  <a:txBody>
                    <a:bodyPr/>
                    <a:lstStyle/>
                    <a:p>
                      <a:pPr indent="0" lvl="0" marL="0" marR="0" rtl="0" algn="ctr">
                        <a:lnSpc>
                          <a:spcPct val="100000"/>
                        </a:lnSpc>
                        <a:spcBef>
                          <a:spcPts val="0"/>
                        </a:spcBef>
                        <a:spcAft>
                          <a:spcPts val="0"/>
                        </a:spcAft>
                        <a:buClr>
                          <a:srgbClr val="000000"/>
                        </a:buClr>
                        <a:buSzPts val="1400"/>
                        <a:buFont typeface="Arial"/>
                        <a:buNone/>
                      </a:pPr>
                      <a:r>
                        <a:rPr lang="fr-BE" sz="1400" u="none" cap="none" strike="noStrike"/>
                        <a:t>Opérateur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fr-BE" sz="1400" u="none" cap="none" strike="noStrike"/>
                        <a:t>Signification</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i="0" lang="fr-BE" sz="1400" u="none" cap="none" strike="noStrike"/>
                        <a:t>/</a:t>
                      </a:r>
                      <a:endParaRPr i="0"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fr-BE" sz="1400" u="none" cap="none" strike="noStrike"/>
                        <a:t>Division</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i="0" lang="fr-BE" sz="1400" u="none" cap="none" strike="noStrike"/>
                        <a:t>*</a:t>
                      </a:r>
                      <a:endParaRPr i="0"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fr-BE" sz="1400" u="none" cap="none" strike="noStrike"/>
                        <a:t>Multiplication</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fr-BE" sz="1400" u="none" cap="none" strike="noStrike"/>
                        <a:t>+</a:t>
                      </a:r>
                      <a:endParaRPr i="1" sz="10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fr-BE" sz="1400" u="none" cap="none" strike="noStrike"/>
                        <a:t>Addition</a:t>
                      </a:r>
                      <a:endParaRPr b="1" sz="1400" u="none" cap="none" strike="noStrike">
                        <a:solidFill>
                          <a:srgbClr val="C00000"/>
                        </a:solidFill>
                      </a:endParaRPr>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i="0" lang="fr-BE" sz="1400" u="none" cap="none" strike="noStrike"/>
                        <a:t>-</a:t>
                      </a:r>
                      <a:endParaRPr i="0"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fr-BE" sz="1400" u="none" cap="none" strike="noStrike"/>
                        <a:t>Soustraction</a:t>
                      </a:r>
                      <a:endParaRPr sz="1400" u="none" cap="none" strike="noStrike"/>
                    </a:p>
                  </a:txBody>
                  <a:tcPr marT="45725" marB="45725" marR="91450" marL="91450"/>
                </a:tc>
              </a:tr>
            </a:tbl>
          </a:graphicData>
        </a:graphic>
      </p:graphicFrame>
      <p:sp>
        <p:nvSpPr>
          <p:cNvPr id="963" name="Google Shape;963;p67"/>
          <p:cNvSpPr txBox="1"/>
          <p:nvPr/>
        </p:nvSpPr>
        <p:spPr>
          <a:xfrm>
            <a:off x="906365" y="3140968"/>
            <a:ext cx="2968954" cy="4770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fr-BE" sz="2500" u="none" cap="none" strike="noStrike">
                <a:solidFill>
                  <a:srgbClr val="467299"/>
                </a:solidFill>
                <a:latin typeface="Calibri"/>
                <a:ea typeface="Calibri"/>
                <a:cs typeface="Calibri"/>
                <a:sym typeface="Calibri"/>
              </a:rPr>
              <a:t>Opérateurs autorisés</a:t>
            </a:r>
            <a:endParaRPr b="1" i="0" sz="2500" u="none" cap="none" strike="noStrike">
              <a:solidFill>
                <a:srgbClr val="467299"/>
              </a:solidFill>
              <a:latin typeface="Calibri"/>
              <a:ea typeface="Calibri"/>
              <a:cs typeface="Calibri"/>
              <a:sym typeface="Calibri"/>
            </a:endParaRPr>
          </a:p>
        </p:txBody>
      </p:sp>
      <p:sp>
        <p:nvSpPr>
          <p:cNvPr id="964" name="Google Shape;964;p67"/>
          <p:cNvSpPr/>
          <p:nvPr/>
        </p:nvSpPr>
        <p:spPr>
          <a:xfrm>
            <a:off x="4749315" y="2996953"/>
            <a:ext cx="3351531" cy="2565722"/>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65" name="Google Shape;965;p67"/>
          <p:cNvSpPr/>
          <p:nvPr/>
        </p:nvSpPr>
        <p:spPr>
          <a:xfrm>
            <a:off x="637320" y="1610785"/>
            <a:ext cx="785368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 </a:t>
            </a:r>
            <a:r>
              <a:rPr b="0" i="0" lang="fr-BE" sz="1800" u="none" cap="none" strike="noStrike">
                <a:solidFill>
                  <a:schemeClr val="dk1"/>
                </a:solidFill>
                <a:latin typeface="Consolas"/>
                <a:ea typeface="Consolas"/>
                <a:cs typeface="Consolas"/>
                <a:sym typeface="Consolas"/>
              </a:rPr>
              <a:t>first_name, year_result, </a:t>
            </a:r>
            <a:endParaRPr/>
          </a:p>
          <a:p>
            <a:pPr indent="0" lvl="0" marL="0" marR="0" rtl="0" algn="l">
              <a:lnSpc>
                <a:spcPct val="100000"/>
              </a:lnSpc>
              <a:spcBef>
                <a:spcPts val="0"/>
              </a:spcBef>
              <a:spcAft>
                <a:spcPts val="0"/>
              </a:spcAft>
              <a:buNone/>
            </a:pPr>
            <a:r>
              <a:rPr b="0" i="0" lang="fr-BE" sz="1800" u="none" cap="none" strike="noStrike">
                <a:solidFill>
                  <a:schemeClr val="dk1"/>
                </a:solidFill>
                <a:latin typeface="Consolas"/>
                <a:ea typeface="Consolas"/>
                <a:cs typeface="Consolas"/>
                <a:sym typeface="Consolas"/>
              </a:rPr>
              <a:t>	(year_result/</a:t>
            </a:r>
            <a:r>
              <a:rPr b="0" i="0" lang="fr-BE" sz="1800" u="none" cap="none" strike="noStrike">
                <a:solidFill>
                  <a:srgbClr val="00B050"/>
                </a:solidFill>
                <a:latin typeface="Consolas"/>
                <a:ea typeface="Consolas"/>
                <a:cs typeface="Consolas"/>
                <a:sym typeface="Consolas"/>
              </a:rPr>
              <a:t>20</a:t>
            </a:r>
            <a:r>
              <a:rPr b="0" i="0" lang="fr-BE" sz="1800" u="none" cap="none" strike="noStrike">
                <a:solidFill>
                  <a:schemeClr val="dk1"/>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100</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AS</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"Nouveau Résulat"</a:t>
            </a:r>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 </a:t>
            </a:r>
            <a:r>
              <a:rPr b="0" i="0" lang="fr-BE" sz="1800" u="none" cap="none" strike="noStrike">
                <a:solidFill>
                  <a:schemeClr val="dk1"/>
                </a:solidFill>
                <a:latin typeface="Consolas"/>
                <a:ea typeface="Consolas"/>
                <a:cs typeface="Consolas"/>
                <a:sym typeface="Consolas"/>
              </a:rPr>
              <a:t>student;</a:t>
            </a:r>
            <a:endParaRPr b="0" i="0" sz="1800" u="none" cap="none" strike="noStrike">
              <a:solidFill>
                <a:schemeClr val="dk1"/>
              </a:solidFill>
              <a:latin typeface="Arial"/>
              <a:ea typeface="Arial"/>
              <a:cs typeface="Arial"/>
              <a:sym typeface="Arial"/>
            </a:endParaRPr>
          </a:p>
        </p:txBody>
      </p:sp>
      <p:pic>
        <p:nvPicPr>
          <p:cNvPr id="966" name="Google Shape;966;p67"/>
          <p:cNvPicPr preferRelativeResize="0"/>
          <p:nvPr/>
        </p:nvPicPr>
        <p:blipFill rotWithShape="1">
          <a:blip r:embed="rId3">
            <a:alphaModFix/>
          </a:blip>
          <a:srcRect b="0" l="0" r="0" t="0"/>
          <a:stretch/>
        </p:blipFill>
        <p:spPr>
          <a:xfrm>
            <a:off x="4822288" y="3112123"/>
            <a:ext cx="3193952" cy="2371679"/>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La clause « SELECT » : </a:t>
            </a:r>
            <a:r>
              <a:rPr b="1" i="0" lang="fr-BE" sz="4000" u="none" cap="none" strike="noStrike">
                <a:solidFill>
                  <a:schemeClr val="dk1"/>
                </a:solidFill>
                <a:latin typeface="Calibri"/>
                <a:ea typeface="Calibri"/>
                <a:cs typeface="Calibri"/>
                <a:sym typeface="Calibri"/>
              </a:rPr>
              <a:t>Concaténation</a:t>
            </a:r>
            <a:endParaRPr b="1" i="0" sz="4000" u="none" cap="none" strike="noStrike">
              <a:solidFill>
                <a:schemeClr val="dk1"/>
              </a:solidFill>
              <a:latin typeface="Calibri"/>
              <a:ea typeface="Calibri"/>
              <a:cs typeface="Calibri"/>
              <a:sym typeface="Calibri"/>
            </a:endParaRPr>
          </a:p>
        </p:txBody>
      </p:sp>
      <p:sp>
        <p:nvSpPr>
          <p:cNvPr id="972" name="Google Shape;972;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973" name="Google Shape;973;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974" name="Google Shape;974;p68"/>
          <p:cNvSpPr/>
          <p:nvPr/>
        </p:nvSpPr>
        <p:spPr>
          <a:xfrm>
            <a:off x="478160" y="1556792"/>
            <a:ext cx="8172000" cy="1080120"/>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5" name="Google Shape;975;p68"/>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976" name="Google Shape;976;p68"/>
          <p:cNvSpPr/>
          <p:nvPr/>
        </p:nvSpPr>
        <p:spPr>
          <a:xfrm>
            <a:off x="3048000" y="2935777"/>
            <a:ext cx="2820144" cy="2652223"/>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7" name="Google Shape;977;p68"/>
          <p:cNvSpPr/>
          <p:nvPr/>
        </p:nvSpPr>
        <p:spPr>
          <a:xfrm>
            <a:off x="637320" y="1635187"/>
            <a:ext cx="785368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 CONCAT</a:t>
            </a:r>
            <a:r>
              <a:rPr b="0" i="0" lang="fr-BE" sz="1800" u="none" cap="none" strike="noStrike">
                <a:solidFill>
                  <a:schemeClr val="dk1"/>
                </a:solidFill>
                <a:latin typeface="Consolas"/>
                <a:ea typeface="Consolas"/>
                <a:cs typeface="Consolas"/>
                <a:sym typeface="Consolas"/>
              </a:rPr>
              <a:t>(first_name, </a:t>
            </a:r>
            <a:r>
              <a:rPr b="0" i="0" lang="fr-BE" sz="1800" u="none" cap="none" strike="noStrike">
                <a:solidFill>
                  <a:srgbClr val="C00000"/>
                </a:solidFill>
                <a:latin typeface="Consolas"/>
                <a:ea typeface="Consolas"/>
                <a:cs typeface="Consolas"/>
                <a:sym typeface="Consolas"/>
              </a:rPr>
              <a:t>' '</a:t>
            </a:r>
            <a:r>
              <a:rPr b="0" i="0" lang="fr-BE" sz="1800" u="none" cap="none" strike="noStrike">
                <a:solidFill>
                  <a:schemeClr val="dk1"/>
                </a:solidFill>
                <a:latin typeface="Consolas"/>
                <a:ea typeface="Consolas"/>
                <a:cs typeface="Consolas"/>
                <a:sym typeface="Consolas"/>
              </a:rPr>
              <a:t>, last_name) </a:t>
            </a:r>
            <a:r>
              <a:rPr b="0" i="0" lang="fr-BE" sz="1800" u="none" cap="none" strike="noStrike">
                <a:solidFill>
                  <a:srgbClr val="CC0099"/>
                </a:solidFill>
                <a:latin typeface="Consolas"/>
                <a:ea typeface="Consolas"/>
                <a:cs typeface="Consolas"/>
                <a:sym typeface="Consolas"/>
              </a:rPr>
              <a:t>AS</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'Nom complet'</a:t>
            </a:r>
            <a:r>
              <a:rPr b="0" i="0" lang="fr-BE" sz="1800" u="none" cap="none" strike="noStrike">
                <a:solidFill>
                  <a:schemeClr val="dk1"/>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CONCAT</a:t>
            </a:r>
            <a:r>
              <a:rPr b="0" i="0" lang="fr-BE" sz="1800" u="none" cap="none" strike="noStrike">
                <a:solidFill>
                  <a:schemeClr val="dk1"/>
                </a:solidFill>
                <a:latin typeface="Consolas"/>
                <a:ea typeface="Consolas"/>
                <a:cs typeface="Consolas"/>
                <a:sym typeface="Consolas"/>
              </a:rPr>
              <a:t>(login, student_id) </a:t>
            </a:r>
            <a:r>
              <a:rPr b="0" i="0" lang="fr-BE" sz="1800" u="none" cap="none" strike="noStrike">
                <a:solidFill>
                  <a:srgbClr val="CC0099"/>
                </a:solidFill>
                <a:latin typeface="Consolas"/>
                <a:ea typeface="Consolas"/>
                <a:cs typeface="Consolas"/>
                <a:sym typeface="Consolas"/>
              </a:rPr>
              <a:t>AS</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'Code étudiant'</a:t>
            </a:r>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 </a:t>
            </a:r>
            <a:r>
              <a:rPr b="0" i="0" lang="fr-BE" sz="1800" u="none" cap="none" strike="noStrike">
                <a:solidFill>
                  <a:schemeClr val="dk1"/>
                </a:solidFill>
                <a:latin typeface="Consolas"/>
                <a:ea typeface="Consolas"/>
                <a:cs typeface="Consolas"/>
                <a:sym typeface="Consolas"/>
              </a:rPr>
              <a:t>student;</a:t>
            </a:r>
            <a:endParaRPr b="0" i="0" sz="1800" u="none" cap="none" strike="noStrike">
              <a:solidFill>
                <a:schemeClr val="dk1"/>
              </a:solidFill>
              <a:latin typeface="Arial"/>
              <a:ea typeface="Arial"/>
              <a:cs typeface="Arial"/>
              <a:sym typeface="Arial"/>
            </a:endParaRPr>
          </a:p>
        </p:txBody>
      </p:sp>
      <p:pic>
        <p:nvPicPr>
          <p:cNvPr id="978" name="Google Shape;978;p68"/>
          <p:cNvPicPr preferRelativeResize="0"/>
          <p:nvPr/>
        </p:nvPicPr>
        <p:blipFill rotWithShape="1">
          <a:blip r:embed="rId3">
            <a:alphaModFix/>
          </a:blip>
          <a:srcRect b="0" l="0" r="0" t="0"/>
          <a:stretch/>
        </p:blipFill>
        <p:spPr>
          <a:xfrm>
            <a:off x="3124200" y="3054828"/>
            <a:ext cx="2673150" cy="2444431"/>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La clause « SELECT » : </a:t>
            </a:r>
            <a:r>
              <a:rPr b="1" i="0" lang="fr-BE" sz="4000" u="none" cap="none" strike="noStrike">
                <a:solidFill>
                  <a:schemeClr val="dk1"/>
                </a:solidFill>
                <a:latin typeface="Calibri"/>
                <a:ea typeface="Calibri"/>
                <a:cs typeface="Calibri"/>
                <a:sym typeface="Calibri"/>
              </a:rPr>
              <a:t>DISTINCT</a:t>
            </a:r>
            <a:endParaRPr b="1" i="0" sz="4000" u="none" cap="none" strike="noStrike">
              <a:solidFill>
                <a:schemeClr val="dk1"/>
              </a:solidFill>
              <a:latin typeface="Calibri"/>
              <a:ea typeface="Calibri"/>
              <a:cs typeface="Calibri"/>
              <a:sym typeface="Calibri"/>
            </a:endParaRPr>
          </a:p>
        </p:txBody>
      </p:sp>
      <p:sp>
        <p:nvSpPr>
          <p:cNvPr id="984" name="Google Shape;984;p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985" name="Google Shape;985;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986" name="Google Shape;986;p69"/>
          <p:cNvSpPr/>
          <p:nvPr/>
        </p:nvSpPr>
        <p:spPr>
          <a:xfrm>
            <a:off x="478160" y="1556792"/>
            <a:ext cx="8172000" cy="792088"/>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87" name="Google Shape;987;p69"/>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988" name="Google Shape;988;p69"/>
          <p:cNvSpPr/>
          <p:nvPr/>
        </p:nvSpPr>
        <p:spPr>
          <a:xfrm>
            <a:off x="2771799" y="2924944"/>
            <a:ext cx="1566519" cy="3240360"/>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89" name="Google Shape;989;p69"/>
          <p:cNvSpPr/>
          <p:nvPr/>
        </p:nvSpPr>
        <p:spPr>
          <a:xfrm>
            <a:off x="4805680" y="2924944"/>
            <a:ext cx="1566520" cy="3240360"/>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0" name="Google Shape;990;p69"/>
          <p:cNvSpPr txBox="1"/>
          <p:nvPr/>
        </p:nvSpPr>
        <p:spPr>
          <a:xfrm>
            <a:off x="1752600" y="3573016"/>
            <a:ext cx="868315"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Sans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DISTINCT</a:t>
            </a:r>
            <a:endParaRPr b="0" i="0" sz="1400" u="none" cap="none" strike="noStrike">
              <a:solidFill>
                <a:srgbClr val="000000"/>
              </a:solidFill>
              <a:latin typeface="Arial"/>
              <a:ea typeface="Arial"/>
              <a:cs typeface="Arial"/>
              <a:sym typeface="Arial"/>
            </a:endParaRPr>
          </a:p>
        </p:txBody>
      </p:sp>
      <p:sp>
        <p:nvSpPr>
          <p:cNvPr id="991" name="Google Shape;991;p69"/>
          <p:cNvSpPr txBox="1"/>
          <p:nvPr/>
        </p:nvSpPr>
        <p:spPr>
          <a:xfrm>
            <a:off x="6511997" y="4797152"/>
            <a:ext cx="868315"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Avec</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DISTINCT</a:t>
            </a:r>
            <a:endParaRPr b="0" i="0" sz="1400" u="none" cap="none" strike="noStrike">
              <a:solidFill>
                <a:srgbClr val="000000"/>
              </a:solidFill>
              <a:latin typeface="Arial"/>
              <a:ea typeface="Arial"/>
              <a:cs typeface="Arial"/>
              <a:sym typeface="Arial"/>
            </a:endParaRPr>
          </a:p>
        </p:txBody>
      </p:sp>
      <p:pic>
        <p:nvPicPr>
          <p:cNvPr id="992" name="Google Shape;992;p69"/>
          <p:cNvPicPr preferRelativeResize="0"/>
          <p:nvPr/>
        </p:nvPicPr>
        <p:blipFill rotWithShape="1">
          <a:blip r:embed="rId3">
            <a:alphaModFix/>
          </a:blip>
          <a:srcRect b="0" l="0" r="0" t="0"/>
          <a:stretch/>
        </p:blipFill>
        <p:spPr>
          <a:xfrm>
            <a:off x="2842594" y="3022799"/>
            <a:ext cx="1410059" cy="3044649"/>
          </a:xfrm>
          <a:prstGeom prst="rect">
            <a:avLst/>
          </a:prstGeom>
          <a:noFill/>
          <a:ln>
            <a:noFill/>
          </a:ln>
        </p:spPr>
      </p:pic>
      <p:sp>
        <p:nvSpPr>
          <p:cNvPr id="993" name="Google Shape;993;p69"/>
          <p:cNvSpPr/>
          <p:nvPr/>
        </p:nvSpPr>
        <p:spPr>
          <a:xfrm>
            <a:off x="2848885" y="4592468"/>
            <a:ext cx="1403767" cy="466294"/>
          </a:xfrm>
          <a:prstGeom prst="roundRect">
            <a:avLst>
              <a:gd fmla="val 5131" name="adj"/>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94" name="Google Shape;994;p69"/>
          <p:cNvPicPr preferRelativeResize="0"/>
          <p:nvPr/>
        </p:nvPicPr>
        <p:blipFill rotWithShape="1">
          <a:blip r:embed="rId4">
            <a:alphaModFix/>
          </a:blip>
          <a:srcRect b="0" l="0" r="0" t="0"/>
          <a:stretch/>
        </p:blipFill>
        <p:spPr>
          <a:xfrm>
            <a:off x="4867050" y="3022799"/>
            <a:ext cx="1443779" cy="2627342"/>
          </a:xfrm>
          <a:prstGeom prst="rect">
            <a:avLst/>
          </a:prstGeom>
          <a:noFill/>
          <a:ln>
            <a:noFill/>
          </a:ln>
        </p:spPr>
      </p:pic>
      <p:sp>
        <p:nvSpPr>
          <p:cNvPr id="995" name="Google Shape;995;p69"/>
          <p:cNvSpPr/>
          <p:nvPr/>
        </p:nvSpPr>
        <p:spPr>
          <a:xfrm>
            <a:off x="4888901" y="4534045"/>
            <a:ext cx="1421928" cy="263107"/>
          </a:xfrm>
          <a:prstGeom prst="roundRect">
            <a:avLst>
              <a:gd fmla="val 5131" name="adj"/>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6" name="Google Shape;996;p69"/>
          <p:cNvSpPr/>
          <p:nvPr/>
        </p:nvSpPr>
        <p:spPr>
          <a:xfrm>
            <a:off x="637320" y="1618204"/>
            <a:ext cx="785368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 DISTINCT </a:t>
            </a:r>
            <a:r>
              <a:rPr b="0" i="0" lang="fr-BE" sz="1800" u="none" cap="none" strike="noStrike">
                <a:solidFill>
                  <a:schemeClr val="dk1"/>
                </a:solidFill>
                <a:latin typeface="Consolas"/>
                <a:ea typeface="Consolas"/>
                <a:cs typeface="Consolas"/>
                <a:sym typeface="Consolas"/>
              </a:rPr>
              <a:t>first_name</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 </a:t>
            </a:r>
            <a:r>
              <a:rPr b="0" i="0" lang="fr-BE" sz="1800" u="none" cap="none" strike="noStrike">
                <a:solidFill>
                  <a:schemeClr val="dk1"/>
                </a:solidFill>
                <a:latin typeface="Consolas"/>
                <a:ea typeface="Consolas"/>
                <a:cs typeface="Consolas"/>
                <a:sym typeface="Consolas"/>
              </a:rPr>
              <a:t>student;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graphicFrame>
        <p:nvGraphicFramePr>
          <p:cNvPr id="140" name="Google Shape;140;p7"/>
          <p:cNvGraphicFramePr/>
          <p:nvPr/>
        </p:nvGraphicFramePr>
        <p:xfrm>
          <a:off x="604787" y="2122656"/>
          <a:ext cx="3000000" cy="3000000"/>
        </p:xfrm>
        <a:graphic>
          <a:graphicData uri="http://schemas.openxmlformats.org/drawingml/2006/table">
            <a:tbl>
              <a:tblPr bandRow="1" firstRow="1">
                <a:noFill/>
                <a:tableStyleId>{7DA6CE6D-E62C-4898-81FA-905E92679291}</a:tableStyleId>
              </a:tblPr>
              <a:tblGrid>
                <a:gridCol w="6199450"/>
                <a:gridCol w="432050"/>
                <a:gridCol w="432050"/>
                <a:gridCol w="432050"/>
                <a:gridCol w="4320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b="1" lang="fr-BE" sz="1800" u="none" cap="none" strike="noStrike"/>
                        <a:t>Notions</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P</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S</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V</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I</a:t>
                      </a:r>
                      <a:endParaRPr b="1"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Base de données et SGBD</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Schéma relationnel (création, fonctionnement, lecture)</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Contrainte de « PRIMARY KEY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Contrainte de « FOREIGN KEY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Contraintes « UNIQUE », « CHECK », « NOT NULL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600"/>
                        <a:buFont typeface="Calibri"/>
                        <a:buNone/>
                      </a:pPr>
                      <a:r>
                        <a:rPr b="0" i="0" lang="fr-BE" sz="1600" u="none" cap="none" strike="noStrike">
                          <a:solidFill>
                            <a:schemeClr val="dk1"/>
                          </a:solidFill>
                        </a:rPr>
                        <a:t>Création de table et contraintes (CREATE TABLE)</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Auto-incrémentation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Modification de la structure d’une table existante (ALTER TABLE)</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Réinitialisation d’une table et suppression (TRUNCATE et DROP)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bl>
          </a:graphicData>
        </a:graphic>
      </p:graphicFrame>
      <p:sp>
        <p:nvSpPr>
          <p:cNvPr id="141" name="Google Shape;14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42" name="Google Shape;14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43" name="Google Shape;143;p7"/>
          <p:cNvSpPr txBox="1"/>
          <p:nvPr/>
        </p:nvSpPr>
        <p:spPr>
          <a:xfrm>
            <a:off x="538360" y="1555200"/>
            <a:ext cx="4773743" cy="4770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fr-BE" sz="2500" u="none" cap="none" strike="noStrike">
                <a:solidFill>
                  <a:srgbClr val="467299"/>
                </a:solidFill>
                <a:latin typeface="Calibri"/>
                <a:ea typeface="Calibri"/>
                <a:cs typeface="Calibri"/>
                <a:sym typeface="Calibri"/>
              </a:rPr>
              <a:t>Résumé de l’ensemble des notions</a:t>
            </a:r>
            <a:endParaRPr b="1" i="0" sz="2500" u="none" cap="none" strike="noStrike">
              <a:solidFill>
                <a:srgbClr val="467299"/>
              </a:solidFill>
              <a:latin typeface="Calibri"/>
              <a:ea typeface="Calibri"/>
              <a:cs typeface="Calibri"/>
              <a:sym typeface="Calibri"/>
            </a:endParaRPr>
          </a:p>
        </p:txBody>
      </p:sp>
      <p:sp>
        <p:nvSpPr>
          <p:cNvPr id="144" name="Google Shape;144;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Auto-Evaluation</a:t>
            </a:r>
            <a:endParaRPr b="0" i="0" sz="4000" u="none" cap="none" strike="noStrike">
              <a:solidFill>
                <a:schemeClr val="dk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La clause « SELECT » : DISTINCT</a:t>
            </a:r>
            <a:endParaRPr b="0" i="0" sz="4000" u="none" cap="none" strike="noStrike">
              <a:solidFill>
                <a:schemeClr val="dk1"/>
              </a:solidFill>
              <a:latin typeface="Calibri"/>
              <a:ea typeface="Calibri"/>
              <a:cs typeface="Calibri"/>
              <a:sym typeface="Calibri"/>
            </a:endParaRPr>
          </a:p>
        </p:txBody>
      </p:sp>
      <p:sp>
        <p:nvSpPr>
          <p:cNvPr id="1002" name="Google Shape;1002;p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003" name="Google Shape;1003;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004" name="Google Shape;1004;p70"/>
          <p:cNvSpPr/>
          <p:nvPr/>
        </p:nvSpPr>
        <p:spPr>
          <a:xfrm>
            <a:off x="478160" y="1556792"/>
            <a:ext cx="8172000" cy="792088"/>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5" name="Google Shape;1005;p70"/>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006" name="Google Shape;1006;p70"/>
          <p:cNvSpPr/>
          <p:nvPr/>
        </p:nvSpPr>
        <p:spPr>
          <a:xfrm>
            <a:off x="4751203" y="2924944"/>
            <a:ext cx="2797224" cy="2500163"/>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7" name="Google Shape;1007;p70"/>
          <p:cNvSpPr txBox="1"/>
          <p:nvPr/>
        </p:nvSpPr>
        <p:spPr>
          <a:xfrm>
            <a:off x="480181" y="3606962"/>
            <a:ext cx="868315"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Sans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DISTINCT</a:t>
            </a:r>
            <a:endParaRPr b="0" i="0" sz="1400" u="none" cap="none" strike="noStrike">
              <a:solidFill>
                <a:srgbClr val="000000"/>
              </a:solidFill>
              <a:latin typeface="Arial"/>
              <a:ea typeface="Arial"/>
              <a:cs typeface="Arial"/>
              <a:sym typeface="Arial"/>
            </a:endParaRPr>
          </a:p>
        </p:txBody>
      </p:sp>
      <p:sp>
        <p:nvSpPr>
          <p:cNvPr id="1008" name="Google Shape;1008;p70"/>
          <p:cNvSpPr txBox="1"/>
          <p:nvPr/>
        </p:nvSpPr>
        <p:spPr>
          <a:xfrm>
            <a:off x="7733763" y="4021904"/>
            <a:ext cx="868315"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Avec</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fr-BE" sz="1400" u="none" cap="none" strike="noStrike">
                <a:solidFill>
                  <a:srgbClr val="467299"/>
                </a:solidFill>
                <a:latin typeface="Calibri"/>
                <a:ea typeface="Calibri"/>
                <a:cs typeface="Calibri"/>
                <a:sym typeface="Calibri"/>
              </a:rPr>
              <a:t>DISTINCT</a:t>
            </a:r>
            <a:endParaRPr b="0" i="0" sz="1400" u="none" cap="none" strike="noStrike">
              <a:solidFill>
                <a:srgbClr val="000000"/>
              </a:solidFill>
              <a:latin typeface="Arial"/>
              <a:ea typeface="Arial"/>
              <a:cs typeface="Arial"/>
              <a:sym typeface="Arial"/>
            </a:endParaRPr>
          </a:p>
        </p:txBody>
      </p:sp>
      <p:sp>
        <p:nvSpPr>
          <p:cNvPr id="1009" name="Google Shape;1009;p70"/>
          <p:cNvSpPr/>
          <p:nvPr/>
        </p:nvSpPr>
        <p:spPr>
          <a:xfrm>
            <a:off x="1410237" y="2880100"/>
            <a:ext cx="2797224" cy="2799340"/>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0" name="Google Shape;1010;p70"/>
          <p:cNvSpPr/>
          <p:nvPr/>
        </p:nvSpPr>
        <p:spPr>
          <a:xfrm>
            <a:off x="637320" y="1618204"/>
            <a:ext cx="785368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 DISTINCT </a:t>
            </a:r>
            <a:r>
              <a:rPr b="0" i="0" lang="fr-BE" sz="1800" u="none" cap="none" strike="noStrike">
                <a:solidFill>
                  <a:schemeClr val="dk1"/>
                </a:solidFill>
                <a:latin typeface="Consolas"/>
                <a:ea typeface="Consolas"/>
                <a:cs typeface="Consolas"/>
                <a:sym typeface="Consolas"/>
              </a:rPr>
              <a:t>first_name, year_result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 </a:t>
            </a:r>
            <a:r>
              <a:rPr b="0" i="0" lang="fr-BE" sz="1800" u="none" cap="none" strike="noStrike">
                <a:solidFill>
                  <a:schemeClr val="dk1"/>
                </a:solidFill>
                <a:latin typeface="Consolas"/>
                <a:ea typeface="Consolas"/>
                <a:cs typeface="Consolas"/>
                <a:sym typeface="Consolas"/>
              </a:rPr>
              <a:t>student;</a:t>
            </a:r>
            <a:endParaRPr b="0" i="0" sz="1800" u="none" cap="none" strike="noStrike">
              <a:solidFill>
                <a:schemeClr val="dk1"/>
              </a:solidFill>
              <a:latin typeface="Arial"/>
              <a:ea typeface="Arial"/>
              <a:cs typeface="Arial"/>
              <a:sym typeface="Arial"/>
            </a:endParaRPr>
          </a:p>
        </p:txBody>
      </p:sp>
      <p:pic>
        <p:nvPicPr>
          <p:cNvPr id="1011" name="Google Shape;1011;p70"/>
          <p:cNvPicPr preferRelativeResize="0"/>
          <p:nvPr/>
        </p:nvPicPr>
        <p:blipFill rotWithShape="1">
          <a:blip r:embed="rId3">
            <a:alphaModFix/>
          </a:blip>
          <a:srcRect b="0" l="0" r="0" t="0"/>
          <a:stretch/>
        </p:blipFill>
        <p:spPr>
          <a:xfrm>
            <a:off x="4826505" y="3002716"/>
            <a:ext cx="2646619" cy="2314780"/>
          </a:xfrm>
          <a:prstGeom prst="rect">
            <a:avLst/>
          </a:prstGeom>
          <a:noFill/>
          <a:ln>
            <a:noFill/>
          </a:ln>
        </p:spPr>
      </p:pic>
      <p:sp>
        <p:nvSpPr>
          <p:cNvPr id="1012" name="Google Shape;1012;p70"/>
          <p:cNvSpPr/>
          <p:nvPr/>
        </p:nvSpPr>
        <p:spPr>
          <a:xfrm>
            <a:off x="4826505" y="3226089"/>
            <a:ext cx="2646619" cy="279111"/>
          </a:xfrm>
          <a:prstGeom prst="roundRect">
            <a:avLst>
              <a:gd fmla="val 5131" name="adj"/>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13" name="Google Shape;1013;p70"/>
          <p:cNvPicPr preferRelativeResize="0"/>
          <p:nvPr/>
        </p:nvPicPr>
        <p:blipFill rotWithShape="1">
          <a:blip r:embed="rId4">
            <a:alphaModFix/>
          </a:blip>
          <a:srcRect b="0" l="0" r="0" t="0"/>
          <a:stretch/>
        </p:blipFill>
        <p:spPr>
          <a:xfrm>
            <a:off x="1466791" y="2995277"/>
            <a:ext cx="2648009" cy="2606504"/>
          </a:xfrm>
          <a:prstGeom prst="rect">
            <a:avLst/>
          </a:prstGeom>
          <a:noFill/>
          <a:ln>
            <a:noFill/>
          </a:ln>
        </p:spPr>
      </p:pic>
      <p:sp>
        <p:nvSpPr>
          <p:cNvPr id="1014" name="Google Shape;1014;p70"/>
          <p:cNvSpPr/>
          <p:nvPr/>
        </p:nvSpPr>
        <p:spPr>
          <a:xfrm>
            <a:off x="1466791" y="3272812"/>
            <a:ext cx="2629500" cy="464775"/>
          </a:xfrm>
          <a:prstGeom prst="roundRect">
            <a:avLst>
              <a:gd fmla="val 5131" name="adj"/>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La clause « SELECT » : </a:t>
            </a:r>
            <a:r>
              <a:rPr b="1" i="0" lang="fr-BE" sz="4000" u="none" cap="none" strike="noStrike">
                <a:solidFill>
                  <a:schemeClr val="dk1"/>
                </a:solidFill>
                <a:latin typeface="Calibri"/>
                <a:ea typeface="Calibri"/>
                <a:cs typeface="Calibri"/>
                <a:sym typeface="Calibri"/>
              </a:rPr>
              <a:t>SANS FROM</a:t>
            </a:r>
            <a:endParaRPr b="1" i="0" sz="4000" u="none" cap="none" strike="noStrike">
              <a:solidFill>
                <a:schemeClr val="dk1"/>
              </a:solidFill>
              <a:latin typeface="Calibri"/>
              <a:ea typeface="Calibri"/>
              <a:cs typeface="Calibri"/>
              <a:sym typeface="Calibri"/>
            </a:endParaRPr>
          </a:p>
        </p:txBody>
      </p:sp>
      <p:sp>
        <p:nvSpPr>
          <p:cNvPr id="1020" name="Google Shape;1020;p7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021" name="Google Shape;1021;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022" name="Google Shape;1022;p71"/>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023" name="Google Shape;1023;p71"/>
          <p:cNvSpPr/>
          <p:nvPr/>
        </p:nvSpPr>
        <p:spPr>
          <a:xfrm>
            <a:off x="478160" y="3600822"/>
            <a:ext cx="8172000" cy="792088"/>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4" name="Google Shape;1024;p71"/>
          <p:cNvSpPr txBox="1"/>
          <p:nvPr/>
        </p:nvSpPr>
        <p:spPr>
          <a:xfrm>
            <a:off x="457200" y="2492896"/>
            <a:ext cx="8229600" cy="64807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Sous SQL Server, la clause </a:t>
            </a:r>
            <a:r>
              <a:rPr b="1" i="1" lang="fr-BE" sz="1600" u="none" cap="none" strike="noStrike">
                <a:solidFill>
                  <a:schemeClr val="dk1"/>
                </a:solidFill>
                <a:latin typeface="Calibri"/>
                <a:ea typeface="Calibri"/>
                <a:cs typeface="Calibri"/>
                <a:sym typeface="Calibri"/>
              </a:rPr>
              <a:t>« SELECT » </a:t>
            </a:r>
            <a:r>
              <a:rPr b="0" i="0" lang="fr-BE" sz="1600" u="none" cap="none" strike="noStrike">
                <a:solidFill>
                  <a:schemeClr val="dk1"/>
                </a:solidFill>
                <a:latin typeface="Calibri"/>
                <a:ea typeface="Calibri"/>
                <a:cs typeface="Calibri"/>
                <a:sym typeface="Calibri"/>
              </a:rPr>
              <a:t>peut s’utiliser seule, si le but est simplement d’afficher un résultat structuré dans un tableau</a:t>
            </a:r>
            <a:endParaRPr b="1" i="1" sz="1600" u="none" cap="none" strike="noStrike">
              <a:solidFill>
                <a:schemeClr val="dk1"/>
              </a:solidFill>
              <a:latin typeface="Calibri"/>
              <a:ea typeface="Calibri"/>
              <a:cs typeface="Calibri"/>
              <a:sym typeface="Calibri"/>
            </a:endParaRPr>
          </a:p>
        </p:txBody>
      </p:sp>
      <p:sp>
        <p:nvSpPr>
          <p:cNvPr id="1025" name="Google Shape;1025;p71"/>
          <p:cNvSpPr txBox="1"/>
          <p:nvPr/>
        </p:nvSpPr>
        <p:spPr>
          <a:xfrm>
            <a:off x="478160" y="1556792"/>
            <a:ext cx="8172000" cy="553998"/>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p:txBody>
      </p:sp>
      <p:sp>
        <p:nvSpPr>
          <p:cNvPr id="1026" name="Google Shape;1026;p71"/>
          <p:cNvSpPr txBox="1"/>
          <p:nvPr/>
        </p:nvSpPr>
        <p:spPr>
          <a:xfrm>
            <a:off x="899592" y="1641867"/>
            <a:ext cx="384547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SELECT </a:t>
            </a:r>
            <a:r>
              <a:rPr b="0" i="1" lang="fr-BE" sz="1800" u="none" cap="none" strike="noStrike">
                <a:solidFill>
                  <a:schemeClr val="dk1"/>
                </a:solidFill>
                <a:latin typeface="Calibri"/>
                <a:ea typeface="Calibri"/>
                <a:cs typeface="Calibri"/>
                <a:sym typeface="Calibri"/>
              </a:rPr>
              <a:t>col1 </a:t>
            </a:r>
            <a:r>
              <a:rPr b="1" i="0" lang="fr-BE" sz="1800" u="none" cap="none" strike="noStrike">
                <a:solidFill>
                  <a:schemeClr val="dk1"/>
                </a:solidFill>
                <a:latin typeface="Calibri"/>
                <a:ea typeface="Calibri"/>
                <a:cs typeface="Calibri"/>
                <a:sym typeface="Calibri"/>
              </a:rPr>
              <a:t>as </a:t>
            </a:r>
            <a:r>
              <a:rPr b="0" i="1" lang="fr-BE" sz="1800" u="none" cap="none" strike="noStrike">
                <a:solidFill>
                  <a:schemeClr val="dk1"/>
                </a:solidFill>
                <a:latin typeface="Calibri"/>
                <a:ea typeface="Calibri"/>
                <a:cs typeface="Calibri"/>
                <a:sym typeface="Calibri"/>
              </a:rPr>
              <a:t>alias_col1</a:t>
            </a:r>
            <a:r>
              <a:rPr b="1" i="0"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col2</a:t>
            </a:r>
            <a:r>
              <a:rPr b="1" i="0"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col3</a:t>
            </a:r>
            <a:r>
              <a:rPr b="1" i="0"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a:t>
            </a:r>
            <a:endParaRPr b="0" i="1" sz="1800" u="none" cap="none" strike="noStrike">
              <a:solidFill>
                <a:schemeClr val="dk1"/>
              </a:solidFill>
              <a:latin typeface="Calibri"/>
              <a:ea typeface="Calibri"/>
              <a:cs typeface="Calibri"/>
              <a:sym typeface="Calibri"/>
            </a:endParaRPr>
          </a:p>
        </p:txBody>
      </p:sp>
      <p:sp>
        <p:nvSpPr>
          <p:cNvPr id="1027" name="Google Shape;1027;p71"/>
          <p:cNvSpPr/>
          <p:nvPr/>
        </p:nvSpPr>
        <p:spPr>
          <a:xfrm>
            <a:off x="2843809" y="4927600"/>
            <a:ext cx="2895600" cy="661640"/>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8" name="Google Shape;1028;p71"/>
          <p:cNvSpPr/>
          <p:nvPr/>
        </p:nvSpPr>
        <p:spPr>
          <a:xfrm>
            <a:off x="645160" y="3789972"/>
            <a:ext cx="785368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 CURDATE</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AS</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'Date du jour'</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'Vive le SQL'</a:t>
            </a:r>
            <a:r>
              <a:rPr b="0" i="0" lang="fr-BE"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Arial"/>
              <a:ea typeface="Arial"/>
              <a:cs typeface="Arial"/>
              <a:sym typeface="Arial"/>
            </a:endParaRPr>
          </a:p>
        </p:txBody>
      </p:sp>
      <p:pic>
        <p:nvPicPr>
          <p:cNvPr id="1029" name="Google Shape;1029;p71"/>
          <p:cNvPicPr preferRelativeResize="0"/>
          <p:nvPr/>
        </p:nvPicPr>
        <p:blipFill rotWithShape="1">
          <a:blip r:embed="rId3">
            <a:alphaModFix/>
          </a:blip>
          <a:srcRect b="0" l="0" r="0" t="0"/>
          <a:stretch/>
        </p:blipFill>
        <p:spPr>
          <a:xfrm>
            <a:off x="2894608" y="4972670"/>
            <a:ext cx="2809875" cy="5715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Limiter et ordonner</a:t>
            </a:r>
            <a:endParaRPr b="1" i="0" sz="4000" u="none" cap="none" strike="noStrike">
              <a:solidFill>
                <a:schemeClr val="dk1"/>
              </a:solidFill>
              <a:latin typeface="Calibri"/>
              <a:ea typeface="Calibri"/>
              <a:cs typeface="Calibri"/>
              <a:sym typeface="Calibri"/>
            </a:endParaRPr>
          </a:p>
        </p:txBody>
      </p:sp>
      <p:sp>
        <p:nvSpPr>
          <p:cNvPr id="1035" name="Google Shape;1035;p7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036" name="Google Shape;1036;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037" name="Google Shape;1037;p72"/>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038" name="Google Shape;1038;p72"/>
          <p:cNvSpPr txBox="1"/>
          <p:nvPr/>
        </p:nvSpPr>
        <p:spPr>
          <a:xfrm>
            <a:off x="478160" y="1556792"/>
            <a:ext cx="8172000" cy="1400383"/>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1" i="0" sz="3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500"/>
              <a:buFont typeface="Arial"/>
              <a:buNone/>
            </a:pPr>
            <a:r>
              <a:t/>
            </a:r>
            <a:endParaRPr b="1" i="0" sz="3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p:txBody>
      </p:sp>
      <p:sp>
        <p:nvSpPr>
          <p:cNvPr id="1039" name="Google Shape;1039;p72"/>
          <p:cNvSpPr txBox="1"/>
          <p:nvPr/>
        </p:nvSpPr>
        <p:spPr>
          <a:xfrm>
            <a:off x="899592" y="1641867"/>
            <a:ext cx="3950120"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SELECT </a:t>
            </a:r>
            <a:r>
              <a:rPr b="0" i="1" lang="fr-BE" sz="1800" u="none" cap="none" strike="noStrike">
                <a:solidFill>
                  <a:schemeClr val="dk1"/>
                </a:solidFill>
                <a:latin typeface="Calibri"/>
                <a:ea typeface="Calibri"/>
                <a:cs typeface="Calibri"/>
                <a:sym typeface="Calibri"/>
              </a:rPr>
              <a:t>colonne1</a:t>
            </a:r>
            <a:r>
              <a:rPr b="1" i="0"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colonne2</a:t>
            </a:r>
            <a:r>
              <a:rPr b="1" i="0"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colonne3</a:t>
            </a:r>
            <a:r>
              <a:rPr b="1" i="0" lang="fr-BE"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FROM </a:t>
            </a:r>
            <a:r>
              <a:rPr b="0" i="1" lang="fr-BE" sz="1800" u="none" cap="none" strike="noStrike">
                <a:solidFill>
                  <a:schemeClr val="dk1"/>
                </a:solidFill>
                <a:latin typeface="Calibri"/>
                <a:ea typeface="Calibri"/>
                <a:cs typeface="Calibri"/>
                <a:sym typeface="Calibri"/>
              </a:rPr>
              <a:t>nom_table</a:t>
            </a:r>
            <a:endParaRPr b="0" i="1"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WHERE</a:t>
            </a:r>
            <a:r>
              <a:rPr b="0" i="1" lang="fr-BE" sz="1800" u="none" cap="none" strike="noStrike">
                <a:solidFill>
                  <a:schemeClr val="dk1"/>
                </a:solidFill>
                <a:latin typeface="Calibri"/>
                <a:ea typeface="Calibri"/>
                <a:cs typeface="Calibri"/>
                <a:sym typeface="Calibri"/>
              </a:rPr>
              <a:t> conditions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ORDER BY </a:t>
            </a:r>
            <a:r>
              <a:rPr b="0" i="1" lang="fr-BE" sz="1800" u="none" cap="none" strike="noStrike">
                <a:solidFill>
                  <a:schemeClr val="dk1"/>
                </a:solidFill>
                <a:latin typeface="Calibri"/>
                <a:ea typeface="Calibri"/>
                <a:cs typeface="Calibri"/>
                <a:sym typeface="Calibri"/>
              </a:rPr>
              <a:t>liste_colonnes;</a:t>
            </a:r>
            <a:endParaRPr b="0" i="1" sz="1800" u="none" cap="none" strike="noStrike">
              <a:solidFill>
                <a:schemeClr val="dk1"/>
              </a:solidFill>
              <a:latin typeface="Calibri"/>
              <a:ea typeface="Calibri"/>
              <a:cs typeface="Calibri"/>
              <a:sym typeface="Calibri"/>
            </a:endParaRPr>
          </a:p>
        </p:txBody>
      </p:sp>
      <p:sp>
        <p:nvSpPr>
          <p:cNvPr id="1040" name="Google Shape;1040;p72"/>
          <p:cNvSpPr txBox="1"/>
          <p:nvPr/>
        </p:nvSpPr>
        <p:spPr>
          <a:xfrm>
            <a:off x="457200" y="3284984"/>
            <a:ext cx="8229600" cy="285534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fr-BE" sz="1800" u="none" cap="none" strike="noStrike">
                <a:solidFill>
                  <a:schemeClr val="dk1"/>
                </a:solidFill>
                <a:latin typeface="Calibri"/>
                <a:ea typeface="Calibri"/>
                <a:cs typeface="Calibri"/>
                <a:sym typeface="Calibri"/>
              </a:rPr>
              <a:t>La clause </a:t>
            </a:r>
            <a:r>
              <a:rPr b="1" i="1" lang="fr-BE" sz="1800" u="none" cap="none" strike="noStrike">
                <a:solidFill>
                  <a:schemeClr val="dk1"/>
                </a:solidFill>
                <a:latin typeface="Calibri"/>
                <a:ea typeface="Calibri"/>
                <a:cs typeface="Calibri"/>
                <a:sym typeface="Calibri"/>
              </a:rPr>
              <a:t>« WHERE » </a:t>
            </a:r>
            <a:r>
              <a:rPr b="0" i="0" lang="fr-BE" sz="1800" u="none" cap="none" strike="noStrike">
                <a:solidFill>
                  <a:schemeClr val="dk1"/>
                </a:solidFill>
                <a:latin typeface="Calibri"/>
                <a:ea typeface="Calibri"/>
                <a:cs typeface="Calibri"/>
                <a:sym typeface="Calibri"/>
              </a:rPr>
              <a:t>permet de limiter le nombre de lignes sélectionnées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2000"/>
              </a:spcBef>
              <a:spcAft>
                <a:spcPts val="0"/>
              </a:spcAft>
              <a:buClr>
                <a:schemeClr val="dk1"/>
              </a:buClr>
              <a:buSzPts val="1800"/>
              <a:buFont typeface="Arial"/>
              <a:buChar char="•"/>
            </a:pPr>
            <a:r>
              <a:rPr b="0" i="0" lang="fr-BE" sz="1800" u="none" cap="none" strike="noStrike">
                <a:solidFill>
                  <a:schemeClr val="dk1"/>
                </a:solidFill>
                <a:latin typeface="Calibri"/>
                <a:ea typeface="Calibri"/>
                <a:cs typeface="Calibri"/>
                <a:sym typeface="Calibri"/>
              </a:rPr>
              <a:t>La clause </a:t>
            </a:r>
            <a:r>
              <a:rPr b="1" i="1" lang="fr-BE" sz="1800" u="none" cap="none" strike="noStrike">
                <a:solidFill>
                  <a:schemeClr val="dk1"/>
                </a:solidFill>
                <a:latin typeface="Calibri"/>
                <a:ea typeface="Calibri"/>
                <a:cs typeface="Calibri"/>
                <a:sym typeface="Calibri"/>
              </a:rPr>
              <a:t>« ORDER BY » </a:t>
            </a:r>
            <a:r>
              <a:rPr b="0" i="0" lang="fr-BE" sz="1800" u="none" cap="none" strike="noStrike">
                <a:solidFill>
                  <a:schemeClr val="dk1"/>
                </a:solidFill>
                <a:latin typeface="Calibri"/>
                <a:ea typeface="Calibri"/>
                <a:cs typeface="Calibri"/>
                <a:sym typeface="Calibri"/>
              </a:rPr>
              <a:t>permet de trier les résultats affichés, selon une ou plusieurs colonnes données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2000"/>
              </a:spcBef>
              <a:spcAft>
                <a:spcPts val="0"/>
              </a:spcAft>
              <a:buClr>
                <a:schemeClr val="dk1"/>
              </a:buClr>
              <a:buSzPts val="1800"/>
              <a:buFont typeface="Arial"/>
              <a:buChar char="•"/>
            </a:pPr>
            <a:r>
              <a:rPr b="0" i="0" lang="fr-BE" sz="1800" u="none" cap="none" strike="noStrike">
                <a:solidFill>
                  <a:schemeClr val="dk1"/>
                </a:solidFill>
                <a:latin typeface="Calibri"/>
                <a:ea typeface="Calibri"/>
                <a:cs typeface="Calibri"/>
                <a:sym typeface="Calibri"/>
              </a:rPr>
              <a:t>Comme vu précédemment, </a:t>
            </a:r>
            <a:r>
              <a:rPr b="1" i="1" lang="fr-BE" sz="1800" u="none" cap="none" strike="noStrike">
                <a:solidFill>
                  <a:schemeClr val="dk1"/>
                </a:solidFill>
                <a:latin typeface="Calibri"/>
                <a:ea typeface="Calibri"/>
                <a:cs typeface="Calibri"/>
                <a:sym typeface="Calibri"/>
              </a:rPr>
              <a:t>ces clauses ne sont pas obligatoires</a:t>
            </a:r>
            <a:r>
              <a:rPr b="0" i="0" lang="fr-BE" sz="1800" u="none" cap="none" strike="noStrike">
                <a:solidFill>
                  <a:schemeClr val="dk1"/>
                </a:solidFill>
                <a:latin typeface="Calibri"/>
                <a:ea typeface="Calibri"/>
                <a:cs typeface="Calibri"/>
                <a:sym typeface="Calibri"/>
              </a:rPr>
              <a:t> mais si elles sont présentes, elles apparaissent dans cet ordre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2000"/>
              </a:spcBef>
              <a:spcAft>
                <a:spcPts val="0"/>
              </a:spcAft>
              <a:buClr>
                <a:schemeClr val="dk1"/>
              </a:buClr>
              <a:buSzPts val="1800"/>
              <a:buFont typeface="Arial"/>
              <a:buChar char="•"/>
            </a:pPr>
            <a:r>
              <a:rPr b="1" i="1" lang="fr-BE" sz="1800" u="none" cap="none" strike="noStrike">
                <a:solidFill>
                  <a:schemeClr val="dk1"/>
                </a:solidFill>
                <a:latin typeface="Calibri"/>
                <a:ea typeface="Calibri"/>
                <a:cs typeface="Calibri"/>
                <a:sym typeface="Calibri"/>
              </a:rPr>
              <a:t>Il n’y a qu’une seule clause de chaque type.</a:t>
            </a:r>
            <a:r>
              <a:rPr b="0" i="0" lang="fr-BE" sz="1800" u="none" cap="none" strike="noStrike">
                <a:solidFill>
                  <a:schemeClr val="dk1"/>
                </a:solidFill>
                <a:latin typeface="Calibri"/>
                <a:ea typeface="Calibri"/>
                <a:cs typeface="Calibri"/>
                <a:sym typeface="Calibri"/>
              </a:rPr>
              <a:t> Il n’y aura donc jamais deux </a:t>
            </a:r>
            <a:r>
              <a:rPr b="1" i="1" lang="fr-BE" sz="1800" u="none" cap="none" strike="noStrike">
                <a:solidFill>
                  <a:schemeClr val="dk1"/>
                </a:solidFill>
                <a:latin typeface="Calibri"/>
                <a:ea typeface="Calibri"/>
                <a:cs typeface="Calibri"/>
                <a:sym typeface="Calibri"/>
              </a:rPr>
              <a:t>« WHERE » </a:t>
            </a:r>
            <a:r>
              <a:rPr b="0" i="0" lang="fr-BE" sz="1800" u="none" cap="none" strike="noStrike">
                <a:solidFill>
                  <a:schemeClr val="dk1"/>
                </a:solidFill>
                <a:latin typeface="Calibri"/>
                <a:ea typeface="Calibri"/>
                <a:cs typeface="Calibri"/>
                <a:sym typeface="Calibri"/>
              </a:rPr>
              <a:t>dans une même requête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Limiter et ordonner : « </a:t>
            </a:r>
            <a:r>
              <a:rPr b="1" i="0" lang="fr-BE" sz="4000" u="none" cap="none" strike="noStrike">
                <a:solidFill>
                  <a:schemeClr val="dk1"/>
                </a:solidFill>
                <a:latin typeface="Calibri"/>
                <a:ea typeface="Calibri"/>
                <a:cs typeface="Calibri"/>
                <a:sym typeface="Calibri"/>
              </a:rPr>
              <a:t>WHERE »</a:t>
            </a:r>
            <a:endParaRPr b="1" i="0" sz="4000" u="none" cap="none" strike="noStrike">
              <a:solidFill>
                <a:schemeClr val="dk1"/>
              </a:solidFill>
              <a:latin typeface="Calibri"/>
              <a:ea typeface="Calibri"/>
              <a:cs typeface="Calibri"/>
              <a:sym typeface="Calibri"/>
            </a:endParaRPr>
          </a:p>
        </p:txBody>
      </p:sp>
      <p:sp>
        <p:nvSpPr>
          <p:cNvPr id="1046" name="Google Shape;1046;p7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047" name="Google Shape;1047;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048" name="Google Shape;1048;p73"/>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049" name="Google Shape;1049;p73"/>
          <p:cNvSpPr/>
          <p:nvPr/>
        </p:nvSpPr>
        <p:spPr>
          <a:xfrm>
            <a:off x="478160" y="1556792"/>
            <a:ext cx="8172000" cy="1008112"/>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aphicFrame>
        <p:nvGraphicFramePr>
          <p:cNvPr id="1050" name="Google Shape;1050;p73"/>
          <p:cNvGraphicFramePr/>
          <p:nvPr/>
        </p:nvGraphicFramePr>
        <p:xfrm>
          <a:off x="827584" y="3380576"/>
          <a:ext cx="3000000" cy="3000000"/>
        </p:xfrm>
        <a:graphic>
          <a:graphicData uri="http://schemas.openxmlformats.org/drawingml/2006/table">
            <a:tbl>
              <a:tblPr bandRow="1" firstRow="1">
                <a:noFill/>
                <a:tableStyleId>{7DA6CE6D-E62C-4898-81FA-905E92679291}</a:tableStyleId>
              </a:tblPr>
              <a:tblGrid>
                <a:gridCol w="980000"/>
                <a:gridCol w="2068700"/>
              </a:tblGrid>
              <a:tr h="370850">
                <a:tc>
                  <a:txBody>
                    <a:bodyPr/>
                    <a:lstStyle/>
                    <a:p>
                      <a:pPr indent="0" lvl="0" marL="0" marR="0" rtl="0" algn="ctr">
                        <a:lnSpc>
                          <a:spcPct val="100000"/>
                        </a:lnSpc>
                        <a:spcBef>
                          <a:spcPts val="0"/>
                        </a:spcBef>
                        <a:spcAft>
                          <a:spcPts val="0"/>
                        </a:spcAft>
                        <a:buClr>
                          <a:srgbClr val="000000"/>
                        </a:buClr>
                        <a:buSzPts val="1400"/>
                        <a:buFont typeface="Arial"/>
                        <a:buNone/>
                      </a:pPr>
                      <a:r>
                        <a:rPr lang="fr-BE" sz="1400" u="none" cap="none" strike="noStrike"/>
                        <a:t>Opérateur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fr-BE" sz="1400" u="none" cap="none" strike="noStrike"/>
                        <a:t>Signification</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i="0" lang="fr-BE" sz="1400" u="none" cap="none" strike="noStrike"/>
                        <a:t>&gt;</a:t>
                      </a:r>
                      <a:endParaRPr i="0"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fr-BE" sz="1400" u="none" cap="none" strike="noStrike"/>
                        <a:t>Plus grand</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i="0" lang="fr-BE" sz="1400" u="none" cap="none" strike="noStrike"/>
                        <a:t>&lt;</a:t>
                      </a:r>
                      <a:endParaRPr i="0"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fr-BE" sz="1400" u="none" cap="none" strike="noStrike"/>
                        <a:t>Plus petit</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fr-BE" sz="1400" u="none" cap="none" strike="noStrike"/>
                        <a:t>&gt;=</a:t>
                      </a:r>
                      <a:endParaRPr i="1" sz="10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fr-BE" sz="1400" u="none" cap="none" strike="noStrike"/>
                        <a:t>Plus grand ou égal</a:t>
                      </a:r>
                      <a:endParaRPr b="1" sz="1400" u="none" cap="none" strike="noStrike">
                        <a:solidFill>
                          <a:srgbClr val="C00000"/>
                        </a:solidFill>
                      </a:endParaRPr>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i="0" lang="fr-BE" sz="1400" u="none" cap="none" strike="noStrike"/>
                        <a:t>&lt;=</a:t>
                      </a:r>
                      <a:endParaRPr i="0"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fr-BE" sz="1400" u="none" cap="none" strike="noStrike"/>
                        <a:t>Plus petit ou égal</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i="0" lang="fr-BE" sz="1400" u="none" cap="none" strike="noStrike"/>
                        <a:t>&lt;&gt;</a:t>
                      </a:r>
                      <a:endParaRPr i="0"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fr-BE" sz="1400" u="none" cap="none" strike="noStrike"/>
                        <a:t>Différent</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i="0" lang="fr-BE" sz="1400" u="none" cap="none" strike="noStrike"/>
                        <a:t>!</a:t>
                      </a:r>
                      <a:endParaRPr i="0"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fr-BE" sz="1400" u="none" cap="none" strike="noStrike"/>
                        <a:t>Négation</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i="1" lang="fr-BE" sz="1200" u="none" cap="none" strike="noStrike"/>
                        <a:t>(« !&gt; » = « pas plus grand »)</a:t>
                      </a:r>
                      <a:endParaRPr i="1" sz="1200" u="none" cap="none" strike="noStrike"/>
                    </a:p>
                  </a:txBody>
                  <a:tcPr marT="45725" marB="45725" marR="91450" marL="91450"/>
                </a:tc>
              </a:tr>
            </a:tbl>
          </a:graphicData>
        </a:graphic>
      </p:graphicFrame>
      <p:sp>
        <p:nvSpPr>
          <p:cNvPr id="1051" name="Google Shape;1051;p73"/>
          <p:cNvSpPr txBox="1"/>
          <p:nvPr/>
        </p:nvSpPr>
        <p:spPr>
          <a:xfrm>
            <a:off x="467544" y="2813120"/>
            <a:ext cx="3867597" cy="4770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fr-BE" sz="2500" u="none" cap="none" strike="noStrike">
                <a:solidFill>
                  <a:srgbClr val="467299"/>
                </a:solidFill>
                <a:latin typeface="Calibri"/>
                <a:ea typeface="Calibri"/>
                <a:cs typeface="Calibri"/>
                <a:sym typeface="Calibri"/>
              </a:rPr>
              <a:t>Opérateurs de comparaison</a:t>
            </a:r>
            <a:endParaRPr b="1" i="0" sz="2500" u="none" cap="none" strike="noStrike">
              <a:solidFill>
                <a:srgbClr val="467299"/>
              </a:solidFill>
              <a:latin typeface="Calibri"/>
              <a:ea typeface="Calibri"/>
              <a:cs typeface="Calibri"/>
              <a:sym typeface="Calibri"/>
            </a:endParaRPr>
          </a:p>
        </p:txBody>
      </p:sp>
      <p:sp>
        <p:nvSpPr>
          <p:cNvPr id="1052" name="Google Shape;1052;p73"/>
          <p:cNvSpPr/>
          <p:nvPr/>
        </p:nvSpPr>
        <p:spPr>
          <a:xfrm>
            <a:off x="4714240" y="3637280"/>
            <a:ext cx="3507301" cy="1755267"/>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53" name="Google Shape;1053;p73"/>
          <p:cNvSpPr/>
          <p:nvPr/>
        </p:nvSpPr>
        <p:spPr>
          <a:xfrm>
            <a:off x="637320" y="1599183"/>
            <a:ext cx="785368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 </a:t>
            </a:r>
            <a:r>
              <a:rPr b="0" i="0" lang="fr-BE" sz="1800" u="none" cap="none" strike="noStrike">
                <a:solidFill>
                  <a:schemeClr val="dk2"/>
                </a:solidFill>
                <a:latin typeface="Consolas"/>
                <a:ea typeface="Consolas"/>
                <a:cs typeface="Consolas"/>
                <a:sym typeface="Consolas"/>
              </a:rPr>
              <a:t>student_id, </a:t>
            </a:r>
            <a:r>
              <a:rPr b="0" i="0" lang="fr-BE" sz="1800" u="none" cap="none" strike="noStrike">
                <a:solidFill>
                  <a:schemeClr val="dk1"/>
                </a:solidFill>
                <a:latin typeface="Consolas"/>
                <a:ea typeface="Consolas"/>
                <a:cs typeface="Consolas"/>
                <a:sym typeface="Consolas"/>
              </a:rPr>
              <a:t>first_name, last_name, year_result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 </a:t>
            </a:r>
            <a:r>
              <a:rPr b="0" i="0" lang="fr-BE" sz="1800" u="none" cap="none" strike="noStrike">
                <a:solidFill>
                  <a:schemeClr val="dk1"/>
                </a:solidFill>
                <a:latin typeface="Consolas"/>
                <a:ea typeface="Consolas"/>
                <a:cs typeface="Consolas"/>
                <a:sym typeface="Consolas"/>
              </a:rPr>
              <a:t>student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WHERE</a:t>
            </a:r>
            <a:r>
              <a:rPr b="0" i="0" lang="fr-BE" sz="1800" u="none" cap="none" strike="noStrike">
                <a:solidFill>
                  <a:schemeClr val="dk1"/>
                </a:solidFill>
                <a:latin typeface="Consolas"/>
                <a:ea typeface="Consolas"/>
                <a:cs typeface="Consolas"/>
                <a:sym typeface="Consolas"/>
              </a:rPr>
              <a:t> year_result &gt;= </a:t>
            </a:r>
            <a:r>
              <a:rPr b="0" i="0" lang="fr-BE" sz="1800" u="none" cap="none" strike="noStrike">
                <a:solidFill>
                  <a:srgbClr val="00B050"/>
                </a:solidFill>
                <a:latin typeface="Consolas"/>
                <a:ea typeface="Consolas"/>
                <a:cs typeface="Consolas"/>
                <a:sym typeface="Consolas"/>
              </a:rPr>
              <a:t>16</a:t>
            </a:r>
            <a:r>
              <a:rPr b="0" i="0" lang="fr-BE"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Arial"/>
              <a:ea typeface="Arial"/>
              <a:cs typeface="Arial"/>
              <a:sym typeface="Arial"/>
            </a:endParaRPr>
          </a:p>
        </p:txBody>
      </p:sp>
      <p:pic>
        <p:nvPicPr>
          <p:cNvPr id="1054" name="Google Shape;1054;p73"/>
          <p:cNvPicPr preferRelativeResize="0"/>
          <p:nvPr/>
        </p:nvPicPr>
        <p:blipFill rotWithShape="1">
          <a:blip r:embed="rId3">
            <a:alphaModFix/>
          </a:blip>
          <a:srcRect b="0" l="0" r="0" t="0"/>
          <a:stretch/>
        </p:blipFill>
        <p:spPr>
          <a:xfrm>
            <a:off x="4773174" y="3709292"/>
            <a:ext cx="3397567" cy="168325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Limiter et ordonner : </a:t>
            </a:r>
            <a:r>
              <a:rPr b="1" i="0" lang="fr-BE" sz="4000" u="none" cap="none" strike="noStrike">
                <a:solidFill>
                  <a:schemeClr val="dk1"/>
                </a:solidFill>
                <a:latin typeface="Calibri"/>
                <a:ea typeface="Calibri"/>
                <a:cs typeface="Calibri"/>
                <a:sym typeface="Calibri"/>
              </a:rPr>
              <a:t>BETWEEN</a:t>
            </a:r>
            <a:endParaRPr b="1" i="0" sz="4000" u="none" cap="none" strike="noStrike">
              <a:solidFill>
                <a:schemeClr val="dk1"/>
              </a:solidFill>
              <a:latin typeface="Calibri"/>
              <a:ea typeface="Calibri"/>
              <a:cs typeface="Calibri"/>
              <a:sym typeface="Calibri"/>
            </a:endParaRPr>
          </a:p>
        </p:txBody>
      </p:sp>
      <p:sp>
        <p:nvSpPr>
          <p:cNvPr id="1060" name="Google Shape;1060;p7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061" name="Google Shape;1061;p7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062" name="Google Shape;1062;p74"/>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063" name="Google Shape;1063;p74"/>
          <p:cNvSpPr/>
          <p:nvPr/>
        </p:nvSpPr>
        <p:spPr>
          <a:xfrm>
            <a:off x="478160" y="1556792"/>
            <a:ext cx="8172000" cy="936104"/>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64" name="Google Shape;1064;p74"/>
          <p:cNvSpPr/>
          <p:nvPr/>
        </p:nvSpPr>
        <p:spPr>
          <a:xfrm>
            <a:off x="2846525" y="4293096"/>
            <a:ext cx="4126277" cy="1689896"/>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65" name="Google Shape;1065;p74"/>
          <p:cNvSpPr txBox="1"/>
          <p:nvPr/>
        </p:nvSpPr>
        <p:spPr>
          <a:xfrm>
            <a:off x="457200" y="2780929"/>
            <a:ext cx="8229600" cy="115212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Liste des étudiants ayant obtenu un résultat annuel compris entre 10 et 16, ces valeurs incluses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Cela revient à demander la liste des étudiants qui ont un résultat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1" i="1" lang="fr-BE" sz="1600" u="none" cap="none" strike="noStrike">
                <a:solidFill>
                  <a:schemeClr val="dk1"/>
                </a:solidFill>
                <a:latin typeface="Calibri"/>
                <a:ea typeface="Calibri"/>
                <a:cs typeface="Calibri"/>
                <a:sym typeface="Calibri"/>
              </a:rPr>
              <a:t>plus grand ou égal à 10</a:t>
            </a:r>
            <a:r>
              <a:rPr b="0" i="0" lang="fr-BE" sz="1600" u="none" cap="none" strike="noStrike">
                <a:solidFill>
                  <a:schemeClr val="dk1"/>
                </a:solidFill>
                <a:latin typeface="Calibri"/>
                <a:ea typeface="Calibri"/>
                <a:cs typeface="Calibri"/>
                <a:sym typeface="Calibri"/>
              </a:rPr>
              <a:t> ET </a:t>
            </a:r>
            <a:r>
              <a:rPr b="1" i="1" lang="fr-BE" sz="1600" u="none" cap="none" strike="noStrike">
                <a:solidFill>
                  <a:schemeClr val="dk1"/>
                </a:solidFill>
                <a:latin typeface="Calibri"/>
                <a:ea typeface="Calibri"/>
                <a:cs typeface="Calibri"/>
                <a:sym typeface="Calibri"/>
              </a:rPr>
              <a:t>plus petit ou égal à 16</a:t>
            </a:r>
            <a:endParaRPr b="1" i="1" sz="1600" u="none" cap="none" strike="noStrike">
              <a:solidFill>
                <a:schemeClr val="dk1"/>
              </a:solidFill>
              <a:latin typeface="Calibri"/>
              <a:ea typeface="Calibri"/>
              <a:cs typeface="Calibri"/>
              <a:sym typeface="Calibri"/>
            </a:endParaRPr>
          </a:p>
        </p:txBody>
      </p:sp>
      <p:sp>
        <p:nvSpPr>
          <p:cNvPr id="1066" name="Google Shape;1066;p74"/>
          <p:cNvSpPr/>
          <p:nvPr/>
        </p:nvSpPr>
        <p:spPr>
          <a:xfrm>
            <a:off x="637320" y="1569566"/>
            <a:ext cx="785368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 </a:t>
            </a:r>
            <a:r>
              <a:rPr b="0" i="0" lang="fr-BE" sz="1800" u="none" cap="none" strike="noStrike">
                <a:solidFill>
                  <a:schemeClr val="dk2"/>
                </a:solidFill>
                <a:latin typeface="Consolas"/>
                <a:ea typeface="Consolas"/>
                <a:cs typeface="Consolas"/>
                <a:sym typeface="Consolas"/>
              </a:rPr>
              <a:t>student_id, </a:t>
            </a:r>
            <a:r>
              <a:rPr b="0" i="0" lang="fr-BE" sz="1800" u="none" cap="none" strike="noStrike">
                <a:solidFill>
                  <a:schemeClr val="dk1"/>
                </a:solidFill>
                <a:latin typeface="Consolas"/>
                <a:ea typeface="Consolas"/>
                <a:cs typeface="Consolas"/>
                <a:sym typeface="Consolas"/>
              </a:rPr>
              <a:t>first_name, last_name, year_result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 </a:t>
            </a:r>
            <a:r>
              <a:rPr b="0" i="0" lang="fr-BE" sz="1800" u="none" cap="none" strike="noStrike">
                <a:solidFill>
                  <a:schemeClr val="dk1"/>
                </a:solidFill>
                <a:latin typeface="Consolas"/>
                <a:ea typeface="Consolas"/>
                <a:cs typeface="Consolas"/>
                <a:sym typeface="Consolas"/>
              </a:rPr>
              <a:t>student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WHERE</a:t>
            </a:r>
            <a:r>
              <a:rPr b="0" i="0" lang="fr-BE" sz="1800" u="none" cap="none" strike="noStrike">
                <a:solidFill>
                  <a:schemeClr val="dk1"/>
                </a:solidFill>
                <a:latin typeface="Consolas"/>
                <a:ea typeface="Consolas"/>
                <a:cs typeface="Consolas"/>
                <a:sym typeface="Consolas"/>
              </a:rPr>
              <a:t> year_result </a:t>
            </a:r>
            <a:r>
              <a:rPr b="0" i="0" lang="fr-BE" sz="1800" u="none" cap="none" strike="noStrike">
                <a:solidFill>
                  <a:srgbClr val="CC0099"/>
                </a:solidFill>
                <a:latin typeface="Consolas"/>
                <a:ea typeface="Consolas"/>
                <a:cs typeface="Consolas"/>
                <a:sym typeface="Consolas"/>
              </a:rPr>
              <a:t>BETWEEN</a:t>
            </a:r>
            <a:r>
              <a:rPr b="0" i="0" lang="fr-BE" sz="1800" u="none" cap="none" strike="noStrike">
                <a:solidFill>
                  <a:schemeClr val="dk1"/>
                </a:solidFill>
                <a:latin typeface="Consolas"/>
                <a:ea typeface="Consolas"/>
                <a:cs typeface="Consolas"/>
                <a:sym typeface="Consolas"/>
              </a:rPr>
              <a:t> 10 </a:t>
            </a:r>
            <a:r>
              <a:rPr b="0" i="0" lang="fr-BE" sz="1800" u="none" cap="none" strike="noStrike">
                <a:solidFill>
                  <a:srgbClr val="CC0099"/>
                </a:solidFill>
                <a:latin typeface="Consolas"/>
                <a:ea typeface="Consolas"/>
                <a:cs typeface="Consolas"/>
                <a:sym typeface="Consolas"/>
              </a:rPr>
              <a:t>AND</a:t>
            </a:r>
            <a:r>
              <a:rPr b="0" i="0" lang="fr-BE" sz="1800" u="none" cap="none" strike="noStrike">
                <a:solidFill>
                  <a:schemeClr val="dk1"/>
                </a:solidFill>
                <a:latin typeface="Consolas"/>
                <a:ea typeface="Consolas"/>
                <a:cs typeface="Consolas"/>
                <a:sym typeface="Consolas"/>
              </a:rPr>
              <a:t> 16;</a:t>
            </a:r>
            <a:endParaRPr b="0" i="0" sz="1800" u="none" cap="none" strike="noStrike">
              <a:solidFill>
                <a:schemeClr val="dk1"/>
              </a:solidFill>
              <a:latin typeface="Arial"/>
              <a:ea typeface="Arial"/>
              <a:cs typeface="Arial"/>
              <a:sym typeface="Arial"/>
            </a:endParaRPr>
          </a:p>
        </p:txBody>
      </p:sp>
      <p:pic>
        <p:nvPicPr>
          <p:cNvPr id="1067" name="Google Shape;1067;p74"/>
          <p:cNvPicPr preferRelativeResize="0"/>
          <p:nvPr/>
        </p:nvPicPr>
        <p:blipFill rotWithShape="1">
          <a:blip r:embed="rId3">
            <a:alphaModFix/>
          </a:blip>
          <a:srcRect b="0" l="0" r="0" t="0"/>
          <a:stretch/>
        </p:blipFill>
        <p:spPr>
          <a:xfrm>
            <a:off x="2896777" y="4349622"/>
            <a:ext cx="4035385" cy="163337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Limiter et ordonner : BETWEEN</a:t>
            </a:r>
            <a:endParaRPr b="0" i="0" sz="4000" u="none" cap="none" strike="noStrike">
              <a:solidFill>
                <a:schemeClr val="dk1"/>
              </a:solidFill>
              <a:latin typeface="Calibri"/>
              <a:ea typeface="Calibri"/>
              <a:cs typeface="Calibri"/>
              <a:sym typeface="Calibri"/>
            </a:endParaRPr>
          </a:p>
        </p:txBody>
      </p:sp>
      <p:sp>
        <p:nvSpPr>
          <p:cNvPr id="1073" name="Google Shape;1073;p7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074" name="Google Shape;1074;p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075" name="Google Shape;1075;p75"/>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076" name="Google Shape;1076;p75"/>
          <p:cNvSpPr/>
          <p:nvPr/>
        </p:nvSpPr>
        <p:spPr>
          <a:xfrm>
            <a:off x="478160" y="1556792"/>
            <a:ext cx="8172000" cy="1080120"/>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77" name="Google Shape;1077;p75"/>
          <p:cNvSpPr/>
          <p:nvPr/>
        </p:nvSpPr>
        <p:spPr>
          <a:xfrm>
            <a:off x="2387601" y="3861048"/>
            <a:ext cx="3840584" cy="2407672"/>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78" name="Google Shape;1078;p75"/>
          <p:cNvSpPr txBox="1"/>
          <p:nvPr/>
        </p:nvSpPr>
        <p:spPr>
          <a:xfrm>
            <a:off x="457200" y="2780929"/>
            <a:ext cx="8229600" cy="93610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1" lang="fr-BE" sz="1600" u="none" cap="none" strike="noStrike">
                <a:solidFill>
                  <a:schemeClr val="dk1"/>
                </a:solidFill>
                <a:latin typeface="Calibri"/>
                <a:ea typeface="Calibri"/>
                <a:cs typeface="Calibri"/>
                <a:sym typeface="Calibri"/>
              </a:rPr>
              <a:t>Les bornes de l’intervalle doivent être du même type que la valeur comparée. </a:t>
            </a:r>
            <a:r>
              <a:rPr b="0" i="0" lang="fr-BE" sz="1600" u="none" cap="none" strike="noStrike">
                <a:solidFill>
                  <a:schemeClr val="dk1"/>
                </a:solidFill>
                <a:latin typeface="Calibri"/>
                <a:ea typeface="Calibri"/>
                <a:cs typeface="Calibri"/>
                <a:sym typeface="Calibri"/>
              </a:rPr>
              <a:t>Dans cet exemple, les chaînes de caractères </a:t>
            </a:r>
            <a:r>
              <a:rPr b="1" i="1" lang="fr-BE" sz="1600" u="none" cap="none" strike="noStrike">
                <a:solidFill>
                  <a:schemeClr val="dk1"/>
                </a:solidFill>
                <a:latin typeface="Calibri"/>
                <a:ea typeface="Calibri"/>
                <a:cs typeface="Calibri"/>
                <a:sym typeface="Calibri"/>
              </a:rPr>
              <a:t>‘1960-01-01’ </a:t>
            </a:r>
            <a:r>
              <a:rPr b="0" i="0" lang="fr-BE" sz="1600" u="none" cap="none" strike="noStrike">
                <a:solidFill>
                  <a:schemeClr val="dk1"/>
                </a:solidFill>
                <a:latin typeface="Calibri"/>
                <a:ea typeface="Calibri"/>
                <a:cs typeface="Calibri"/>
                <a:sym typeface="Calibri"/>
              </a:rPr>
              <a:t>et </a:t>
            </a:r>
            <a:r>
              <a:rPr b="1" i="1" lang="fr-BE" sz="1600" u="none" cap="none" strike="noStrike">
                <a:solidFill>
                  <a:schemeClr val="dk1"/>
                </a:solidFill>
                <a:latin typeface="Calibri"/>
                <a:ea typeface="Calibri"/>
                <a:cs typeface="Calibri"/>
                <a:sym typeface="Calibri"/>
              </a:rPr>
              <a:t>‘1970-12-31’ </a:t>
            </a:r>
            <a:r>
              <a:rPr b="0" i="0" lang="fr-BE" sz="1600" u="none" cap="none" strike="noStrike">
                <a:solidFill>
                  <a:schemeClr val="dk1"/>
                </a:solidFill>
                <a:latin typeface="Calibri"/>
                <a:ea typeface="Calibri"/>
                <a:cs typeface="Calibri"/>
                <a:sym typeface="Calibri"/>
              </a:rPr>
              <a:t>seront automatiquement converties en dates afin de pouvoir être comparées aux valeurs de la colonne </a:t>
            </a:r>
            <a:r>
              <a:rPr b="1" i="1" lang="fr-BE" sz="1600" u="none" cap="none" strike="noStrike">
                <a:solidFill>
                  <a:schemeClr val="dk1"/>
                </a:solidFill>
                <a:latin typeface="Calibri"/>
                <a:ea typeface="Calibri"/>
                <a:cs typeface="Calibri"/>
                <a:sym typeface="Calibri"/>
              </a:rPr>
              <a:t>« birth_date »</a:t>
            </a:r>
            <a:endParaRPr b="1" i="1" sz="1600" u="none" cap="none" strike="noStrike">
              <a:solidFill>
                <a:schemeClr val="dk1"/>
              </a:solidFill>
              <a:latin typeface="Calibri"/>
              <a:ea typeface="Calibri"/>
              <a:cs typeface="Calibri"/>
              <a:sym typeface="Calibri"/>
            </a:endParaRPr>
          </a:p>
        </p:txBody>
      </p:sp>
      <p:sp>
        <p:nvSpPr>
          <p:cNvPr id="1079" name="Google Shape;1079;p75"/>
          <p:cNvSpPr/>
          <p:nvPr/>
        </p:nvSpPr>
        <p:spPr>
          <a:xfrm>
            <a:off x="637320" y="1629107"/>
            <a:ext cx="785368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 </a:t>
            </a:r>
            <a:r>
              <a:rPr b="0" i="0" lang="fr-BE" sz="1800" u="none" cap="none" strike="noStrike">
                <a:solidFill>
                  <a:schemeClr val="dk1"/>
                </a:solidFill>
                <a:latin typeface="Consolas"/>
                <a:ea typeface="Consolas"/>
                <a:cs typeface="Consolas"/>
                <a:sym typeface="Consolas"/>
              </a:rPr>
              <a:t>first_name, last_name, birth_date</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 </a:t>
            </a:r>
            <a:r>
              <a:rPr b="0" i="0" lang="fr-BE" sz="1800" u="none" cap="none" strike="noStrike">
                <a:solidFill>
                  <a:schemeClr val="dk1"/>
                </a:solidFill>
                <a:latin typeface="Consolas"/>
                <a:ea typeface="Consolas"/>
                <a:cs typeface="Consolas"/>
                <a:sym typeface="Consolas"/>
              </a:rPr>
              <a:t>student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WHERE</a:t>
            </a:r>
            <a:r>
              <a:rPr b="0" i="0" lang="fr-BE" sz="1800" u="none" cap="none" strike="noStrike">
                <a:solidFill>
                  <a:schemeClr val="dk1"/>
                </a:solidFill>
                <a:latin typeface="Consolas"/>
                <a:ea typeface="Consolas"/>
                <a:cs typeface="Consolas"/>
                <a:sym typeface="Consolas"/>
              </a:rPr>
              <a:t> birth_date </a:t>
            </a:r>
            <a:r>
              <a:rPr b="0" i="0" lang="fr-BE" sz="1800" u="none" cap="none" strike="noStrike">
                <a:solidFill>
                  <a:srgbClr val="CC0099"/>
                </a:solidFill>
                <a:latin typeface="Consolas"/>
                <a:ea typeface="Consolas"/>
                <a:cs typeface="Consolas"/>
                <a:sym typeface="Consolas"/>
              </a:rPr>
              <a:t>BETWEEN</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'1960-01-01'</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AND</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'1970-12-31'</a:t>
            </a:r>
            <a:r>
              <a:rPr b="0" i="0" lang="fr-BE"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Arial"/>
              <a:ea typeface="Arial"/>
              <a:cs typeface="Arial"/>
              <a:sym typeface="Arial"/>
            </a:endParaRPr>
          </a:p>
        </p:txBody>
      </p:sp>
      <p:pic>
        <p:nvPicPr>
          <p:cNvPr id="1080" name="Google Shape;1080;p75"/>
          <p:cNvPicPr preferRelativeResize="0"/>
          <p:nvPr/>
        </p:nvPicPr>
        <p:blipFill rotWithShape="1">
          <a:blip r:embed="rId3">
            <a:alphaModFix/>
          </a:blip>
          <a:srcRect b="0" l="0" r="0" t="0"/>
          <a:stretch/>
        </p:blipFill>
        <p:spPr>
          <a:xfrm>
            <a:off x="2453203" y="3915728"/>
            <a:ext cx="3754661" cy="2280437"/>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Limiter et ordonner : </a:t>
            </a:r>
            <a:r>
              <a:rPr b="1" i="0" lang="fr-BE" sz="4000" u="none" cap="none" strike="noStrike">
                <a:solidFill>
                  <a:schemeClr val="dk1"/>
                </a:solidFill>
                <a:latin typeface="Calibri"/>
                <a:ea typeface="Calibri"/>
                <a:cs typeface="Calibri"/>
                <a:sym typeface="Calibri"/>
              </a:rPr>
              <a:t>IN</a:t>
            </a:r>
            <a:endParaRPr b="1" i="0" sz="4000" u="none" cap="none" strike="noStrike">
              <a:solidFill>
                <a:schemeClr val="dk1"/>
              </a:solidFill>
              <a:latin typeface="Calibri"/>
              <a:ea typeface="Calibri"/>
              <a:cs typeface="Calibri"/>
              <a:sym typeface="Calibri"/>
            </a:endParaRPr>
          </a:p>
        </p:txBody>
      </p:sp>
      <p:sp>
        <p:nvSpPr>
          <p:cNvPr id="1086" name="Google Shape;1086;p7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087" name="Google Shape;1087;p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088" name="Google Shape;1088;p76"/>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089" name="Google Shape;1089;p76"/>
          <p:cNvSpPr/>
          <p:nvPr/>
        </p:nvSpPr>
        <p:spPr>
          <a:xfrm>
            <a:off x="478160" y="1556792"/>
            <a:ext cx="8172000" cy="1152128"/>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0" name="Google Shape;1090;p76"/>
          <p:cNvSpPr/>
          <p:nvPr/>
        </p:nvSpPr>
        <p:spPr>
          <a:xfrm>
            <a:off x="2265680" y="3933056"/>
            <a:ext cx="4001107" cy="1440160"/>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1" name="Google Shape;1091;p76"/>
          <p:cNvSpPr txBox="1"/>
          <p:nvPr/>
        </p:nvSpPr>
        <p:spPr>
          <a:xfrm>
            <a:off x="457200" y="3032957"/>
            <a:ext cx="8229600" cy="4680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fr-BE" sz="1800" u="none" cap="none" strike="noStrike">
                <a:solidFill>
                  <a:schemeClr val="dk1"/>
                </a:solidFill>
                <a:latin typeface="Calibri"/>
                <a:ea typeface="Calibri"/>
                <a:cs typeface="Calibri"/>
                <a:sym typeface="Calibri"/>
              </a:rPr>
              <a:t>Liste des étudiants dont le résultat annuel est </a:t>
            </a:r>
            <a:r>
              <a:rPr b="1" i="1" lang="fr-BE" sz="1800" u="none" cap="none" strike="noStrike">
                <a:solidFill>
                  <a:schemeClr val="dk1"/>
                </a:solidFill>
                <a:latin typeface="Calibri"/>
                <a:ea typeface="Calibri"/>
                <a:cs typeface="Calibri"/>
                <a:sym typeface="Calibri"/>
              </a:rPr>
              <a:t>égal à 12</a:t>
            </a:r>
            <a:r>
              <a:rPr b="0" i="0" lang="fr-BE" sz="1800" u="none" cap="none" strike="noStrike">
                <a:solidFill>
                  <a:schemeClr val="dk1"/>
                </a:solidFill>
                <a:latin typeface="Calibri"/>
                <a:ea typeface="Calibri"/>
                <a:cs typeface="Calibri"/>
                <a:sym typeface="Calibri"/>
              </a:rPr>
              <a:t> OU </a:t>
            </a:r>
            <a:r>
              <a:rPr b="1" i="1" lang="fr-BE" sz="1800" u="none" cap="none" strike="noStrike">
                <a:solidFill>
                  <a:schemeClr val="dk1"/>
                </a:solidFill>
                <a:latin typeface="Calibri"/>
                <a:ea typeface="Calibri"/>
                <a:cs typeface="Calibri"/>
                <a:sym typeface="Calibri"/>
              </a:rPr>
              <a:t>égal à 16</a:t>
            </a:r>
            <a:r>
              <a:rPr b="0" i="0" lang="fr-BE" sz="1800" u="none" cap="none" strike="noStrike">
                <a:solidFill>
                  <a:schemeClr val="dk1"/>
                </a:solidFill>
                <a:latin typeface="Calibri"/>
                <a:ea typeface="Calibri"/>
                <a:cs typeface="Calibri"/>
                <a:sym typeface="Calibri"/>
              </a:rPr>
              <a:t> OU </a:t>
            </a:r>
            <a:r>
              <a:rPr b="1" i="1" lang="fr-BE" sz="1800" u="none" cap="none" strike="noStrike">
                <a:solidFill>
                  <a:schemeClr val="dk1"/>
                </a:solidFill>
                <a:latin typeface="Calibri"/>
                <a:ea typeface="Calibri"/>
                <a:cs typeface="Calibri"/>
                <a:sym typeface="Calibri"/>
              </a:rPr>
              <a:t>égal à 18</a:t>
            </a:r>
            <a:endParaRPr b="1" i="1" sz="1800" u="none" cap="none" strike="noStrike">
              <a:solidFill>
                <a:schemeClr val="dk1"/>
              </a:solidFill>
              <a:latin typeface="Calibri"/>
              <a:ea typeface="Calibri"/>
              <a:cs typeface="Calibri"/>
              <a:sym typeface="Calibri"/>
            </a:endParaRPr>
          </a:p>
        </p:txBody>
      </p:sp>
      <p:sp>
        <p:nvSpPr>
          <p:cNvPr id="1092" name="Google Shape;1092;p76"/>
          <p:cNvSpPr/>
          <p:nvPr/>
        </p:nvSpPr>
        <p:spPr>
          <a:xfrm>
            <a:off x="645160" y="1671191"/>
            <a:ext cx="785368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 </a:t>
            </a:r>
            <a:r>
              <a:rPr b="0" i="0" lang="fr-BE" sz="1800" u="none" cap="none" strike="noStrike">
                <a:solidFill>
                  <a:schemeClr val="dk1"/>
                </a:solidFill>
                <a:latin typeface="Consolas"/>
                <a:ea typeface="Consolas"/>
                <a:cs typeface="Consolas"/>
                <a:sym typeface="Consolas"/>
              </a:rPr>
              <a:t>student_id, first_name, last_name, year_result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 </a:t>
            </a:r>
            <a:r>
              <a:rPr b="0" i="0" lang="fr-BE" sz="1800" u="none" cap="none" strike="noStrike">
                <a:solidFill>
                  <a:schemeClr val="dk1"/>
                </a:solidFill>
                <a:latin typeface="Consolas"/>
                <a:ea typeface="Consolas"/>
                <a:cs typeface="Consolas"/>
                <a:sym typeface="Consolas"/>
              </a:rPr>
              <a:t>student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WHERE</a:t>
            </a:r>
            <a:r>
              <a:rPr b="0" i="0" lang="fr-BE" sz="1800" u="none" cap="none" strike="noStrike">
                <a:solidFill>
                  <a:schemeClr val="dk1"/>
                </a:solidFill>
                <a:latin typeface="Consolas"/>
                <a:ea typeface="Consolas"/>
                <a:cs typeface="Consolas"/>
                <a:sym typeface="Consolas"/>
              </a:rPr>
              <a:t> year_result </a:t>
            </a:r>
            <a:r>
              <a:rPr b="0" i="0" lang="fr-BE" sz="1800" u="none" cap="none" strike="noStrike">
                <a:solidFill>
                  <a:srgbClr val="CC0099"/>
                </a:solidFill>
                <a:latin typeface="Consolas"/>
                <a:ea typeface="Consolas"/>
                <a:cs typeface="Consolas"/>
                <a:sym typeface="Consolas"/>
              </a:rPr>
              <a:t>IN</a:t>
            </a:r>
            <a:r>
              <a:rPr b="0" i="0" lang="fr-BE" sz="1800" u="none" cap="none" strike="noStrike">
                <a:solidFill>
                  <a:schemeClr val="dk1"/>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12</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00B050"/>
                </a:solidFill>
                <a:latin typeface="Consolas"/>
                <a:ea typeface="Consolas"/>
                <a:cs typeface="Consolas"/>
                <a:sym typeface="Consolas"/>
              </a:rPr>
              <a:t>16</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00B050"/>
                </a:solidFill>
                <a:latin typeface="Consolas"/>
                <a:ea typeface="Consolas"/>
                <a:cs typeface="Consolas"/>
                <a:sym typeface="Consolas"/>
              </a:rPr>
              <a:t>18</a:t>
            </a:r>
            <a:r>
              <a:rPr b="0" i="0" lang="fr-BE"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Arial"/>
              <a:ea typeface="Arial"/>
              <a:cs typeface="Arial"/>
              <a:sym typeface="Arial"/>
            </a:endParaRPr>
          </a:p>
        </p:txBody>
      </p:sp>
      <p:pic>
        <p:nvPicPr>
          <p:cNvPr id="1093" name="Google Shape;1093;p76"/>
          <p:cNvPicPr preferRelativeResize="0"/>
          <p:nvPr/>
        </p:nvPicPr>
        <p:blipFill rotWithShape="1">
          <a:blip r:embed="rId3">
            <a:alphaModFix/>
          </a:blip>
          <a:srcRect b="0" l="0" r="0" t="0"/>
          <a:stretch/>
        </p:blipFill>
        <p:spPr>
          <a:xfrm>
            <a:off x="2367279" y="4024089"/>
            <a:ext cx="3818255" cy="1298207"/>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Limiter et ordonner : IN</a:t>
            </a:r>
            <a:endParaRPr b="0" i="0" sz="4000" u="none" cap="none" strike="noStrike">
              <a:solidFill>
                <a:schemeClr val="dk1"/>
              </a:solidFill>
              <a:latin typeface="Calibri"/>
              <a:ea typeface="Calibri"/>
              <a:cs typeface="Calibri"/>
              <a:sym typeface="Calibri"/>
            </a:endParaRPr>
          </a:p>
        </p:txBody>
      </p:sp>
      <p:sp>
        <p:nvSpPr>
          <p:cNvPr id="1099" name="Google Shape;1099;p7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100" name="Google Shape;1100;p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101" name="Google Shape;1101;p77"/>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102" name="Google Shape;1102;p77"/>
          <p:cNvSpPr/>
          <p:nvPr/>
        </p:nvSpPr>
        <p:spPr>
          <a:xfrm>
            <a:off x="478160" y="1556792"/>
            <a:ext cx="8172000" cy="1152128"/>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3" name="Google Shape;1103;p77"/>
          <p:cNvSpPr/>
          <p:nvPr/>
        </p:nvSpPr>
        <p:spPr>
          <a:xfrm>
            <a:off x="2627784" y="4324240"/>
            <a:ext cx="3996536" cy="1456194"/>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4" name="Google Shape;1104;p77"/>
          <p:cNvSpPr txBox="1"/>
          <p:nvPr/>
        </p:nvSpPr>
        <p:spPr>
          <a:xfrm>
            <a:off x="457200" y="3032957"/>
            <a:ext cx="8229600" cy="9000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fr-BE" sz="1800" u="none" cap="none" strike="noStrike">
                <a:solidFill>
                  <a:schemeClr val="dk1"/>
                </a:solidFill>
                <a:latin typeface="Calibri"/>
                <a:ea typeface="Calibri"/>
                <a:cs typeface="Calibri"/>
                <a:sym typeface="Calibri"/>
              </a:rPr>
              <a:t>L’opérateur </a:t>
            </a:r>
            <a:r>
              <a:rPr b="1" i="1" lang="fr-BE" sz="1800" u="none" cap="none" strike="noStrike">
                <a:solidFill>
                  <a:schemeClr val="dk1"/>
                </a:solidFill>
                <a:latin typeface="Calibri"/>
                <a:ea typeface="Calibri"/>
                <a:cs typeface="Calibri"/>
                <a:sym typeface="Calibri"/>
              </a:rPr>
              <a:t>« IN » </a:t>
            </a:r>
            <a:r>
              <a:rPr b="0" i="0" lang="fr-BE" sz="1800" u="none" cap="none" strike="noStrike">
                <a:solidFill>
                  <a:schemeClr val="dk1"/>
                </a:solidFill>
                <a:latin typeface="Calibri"/>
                <a:ea typeface="Calibri"/>
                <a:cs typeface="Calibri"/>
                <a:sym typeface="Calibri"/>
              </a:rPr>
              <a:t>permet de comparer tous types de données, tant que les valeurs entre parenthèses sont bien du même type que la valeur comparée. </a:t>
            </a:r>
            <a:r>
              <a:rPr b="1" i="1" lang="fr-BE" sz="1800" u="none" cap="none" strike="noStrike">
                <a:solidFill>
                  <a:schemeClr val="dk1"/>
                </a:solidFill>
                <a:latin typeface="Calibri"/>
                <a:ea typeface="Calibri"/>
                <a:cs typeface="Calibri"/>
                <a:sym typeface="Calibri"/>
              </a:rPr>
              <a:t>La casse n’a PAS d’importance</a:t>
            </a:r>
            <a:endParaRPr b="1" i="1" sz="1800" u="none" cap="none" strike="noStrike">
              <a:solidFill>
                <a:schemeClr val="dk1"/>
              </a:solidFill>
              <a:latin typeface="Calibri"/>
              <a:ea typeface="Calibri"/>
              <a:cs typeface="Calibri"/>
              <a:sym typeface="Calibri"/>
            </a:endParaRPr>
          </a:p>
        </p:txBody>
      </p:sp>
      <p:sp>
        <p:nvSpPr>
          <p:cNvPr id="1105" name="Google Shape;1105;p77"/>
          <p:cNvSpPr/>
          <p:nvPr/>
        </p:nvSpPr>
        <p:spPr>
          <a:xfrm>
            <a:off x="812160" y="1677579"/>
            <a:ext cx="785368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 </a:t>
            </a:r>
            <a:r>
              <a:rPr b="0" i="0" lang="fr-BE" sz="1800" u="none" cap="none" strike="noStrike">
                <a:solidFill>
                  <a:schemeClr val="dk1"/>
                </a:solidFill>
                <a:latin typeface="Consolas"/>
                <a:ea typeface="Consolas"/>
                <a:cs typeface="Consolas"/>
                <a:sym typeface="Consolas"/>
              </a:rPr>
              <a:t>student_id, first_name, last_name, year_result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 </a:t>
            </a:r>
            <a:r>
              <a:rPr b="0" i="0" lang="fr-BE" sz="1800" u="none" cap="none" strike="noStrike">
                <a:solidFill>
                  <a:schemeClr val="dk1"/>
                </a:solidFill>
                <a:latin typeface="Consolas"/>
                <a:ea typeface="Consolas"/>
                <a:cs typeface="Consolas"/>
                <a:sym typeface="Consolas"/>
              </a:rPr>
              <a:t>student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WHERE</a:t>
            </a:r>
            <a:r>
              <a:rPr b="0" i="0" lang="fr-BE" sz="1800" u="none" cap="none" strike="noStrike">
                <a:solidFill>
                  <a:schemeClr val="dk1"/>
                </a:solidFill>
                <a:latin typeface="Consolas"/>
                <a:ea typeface="Consolas"/>
                <a:cs typeface="Consolas"/>
                <a:sym typeface="Consolas"/>
              </a:rPr>
              <a:t> first_name </a:t>
            </a:r>
            <a:r>
              <a:rPr b="0" i="0" lang="fr-BE" sz="1800" u="none" cap="none" strike="noStrike">
                <a:solidFill>
                  <a:srgbClr val="CC0099"/>
                </a:solidFill>
                <a:latin typeface="Consolas"/>
                <a:ea typeface="Consolas"/>
                <a:cs typeface="Consolas"/>
                <a:sym typeface="Consolas"/>
              </a:rPr>
              <a:t>IN</a:t>
            </a:r>
            <a:r>
              <a:rPr b="0" i="0" lang="fr-BE" sz="1800" u="none" cap="none" strike="noStrike">
                <a:solidFill>
                  <a:schemeClr val="dk1"/>
                </a:solidFill>
                <a:latin typeface="Consolas"/>
                <a:ea typeface="Consolas"/>
                <a:cs typeface="Consolas"/>
                <a:sym typeface="Consolas"/>
              </a:rPr>
              <a:t>(</a:t>
            </a:r>
            <a:r>
              <a:rPr b="0" i="0" lang="fr-BE" sz="1800" u="none" cap="none" strike="noStrike">
                <a:solidFill>
                  <a:srgbClr val="C00000"/>
                </a:solidFill>
                <a:latin typeface="Consolas"/>
                <a:ea typeface="Consolas"/>
                <a:cs typeface="Consolas"/>
                <a:sym typeface="Consolas"/>
              </a:rPr>
              <a:t>'Tom'</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'Jennifer'</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'Halle'</a:t>
            </a:r>
            <a:r>
              <a:rPr b="0" i="0" lang="fr-BE"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Arial"/>
              <a:ea typeface="Arial"/>
              <a:cs typeface="Arial"/>
              <a:sym typeface="Arial"/>
            </a:endParaRPr>
          </a:p>
        </p:txBody>
      </p:sp>
      <p:pic>
        <p:nvPicPr>
          <p:cNvPr id="1106" name="Google Shape;1106;p77"/>
          <p:cNvPicPr preferRelativeResize="0"/>
          <p:nvPr/>
        </p:nvPicPr>
        <p:blipFill rotWithShape="1">
          <a:blip r:embed="rId3">
            <a:alphaModFix/>
          </a:blip>
          <a:srcRect b="0" l="0" r="0" t="0"/>
          <a:stretch/>
        </p:blipFill>
        <p:spPr>
          <a:xfrm>
            <a:off x="2664768" y="4407180"/>
            <a:ext cx="3888432" cy="133117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Limiter et ordonner : </a:t>
            </a:r>
            <a:r>
              <a:rPr b="1" i="0" lang="fr-BE" sz="4000" u="none" cap="none" strike="noStrike">
                <a:solidFill>
                  <a:schemeClr val="dk1"/>
                </a:solidFill>
                <a:latin typeface="Calibri"/>
                <a:ea typeface="Calibri"/>
                <a:cs typeface="Calibri"/>
                <a:sym typeface="Calibri"/>
              </a:rPr>
              <a:t>LIKE</a:t>
            </a:r>
            <a:endParaRPr b="1" i="0" sz="4000" u="none" cap="none" strike="noStrike">
              <a:solidFill>
                <a:schemeClr val="dk1"/>
              </a:solidFill>
              <a:latin typeface="Calibri"/>
              <a:ea typeface="Calibri"/>
              <a:cs typeface="Calibri"/>
              <a:sym typeface="Calibri"/>
            </a:endParaRPr>
          </a:p>
        </p:txBody>
      </p:sp>
      <p:sp>
        <p:nvSpPr>
          <p:cNvPr id="1112" name="Google Shape;1112;p7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113" name="Google Shape;1113;p7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114" name="Google Shape;1114;p78"/>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115" name="Google Shape;1115;p78"/>
          <p:cNvSpPr/>
          <p:nvPr/>
        </p:nvSpPr>
        <p:spPr>
          <a:xfrm>
            <a:off x="478160" y="1556792"/>
            <a:ext cx="8172000" cy="1080120"/>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16" name="Google Shape;1116;p78"/>
          <p:cNvSpPr/>
          <p:nvPr/>
        </p:nvSpPr>
        <p:spPr>
          <a:xfrm>
            <a:off x="1981200" y="4344330"/>
            <a:ext cx="4623574" cy="1244910"/>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17" name="Google Shape;1117;p78"/>
          <p:cNvSpPr txBox="1"/>
          <p:nvPr/>
        </p:nvSpPr>
        <p:spPr>
          <a:xfrm>
            <a:off x="457200" y="2924944"/>
            <a:ext cx="8229600" cy="1008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fr-BE" sz="1800" u="none" cap="none" strike="noStrike">
                <a:solidFill>
                  <a:schemeClr val="dk1"/>
                </a:solidFill>
                <a:latin typeface="Calibri"/>
                <a:ea typeface="Calibri"/>
                <a:cs typeface="Calibri"/>
                <a:sym typeface="Calibri"/>
              </a:rPr>
              <a:t>L’opérateur </a:t>
            </a:r>
            <a:r>
              <a:rPr b="1" i="1" lang="fr-BE" sz="1800" u="none" cap="none" strike="noStrike">
                <a:solidFill>
                  <a:schemeClr val="dk1"/>
                </a:solidFill>
                <a:latin typeface="Calibri"/>
                <a:ea typeface="Calibri"/>
                <a:cs typeface="Calibri"/>
                <a:sym typeface="Calibri"/>
              </a:rPr>
              <a:t>« LIKE » </a:t>
            </a:r>
            <a:r>
              <a:rPr b="0" i="0" lang="fr-BE" sz="1800" u="none" cap="none" strike="noStrike">
                <a:solidFill>
                  <a:schemeClr val="dk1"/>
                </a:solidFill>
                <a:latin typeface="Calibri"/>
                <a:ea typeface="Calibri"/>
                <a:cs typeface="Calibri"/>
                <a:sym typeface="Calibri"/>
              </a:rPr>
              <a:t>est utilisé pour comparer des chaînes de caractères entre elles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fr-BE" sz="1800" u="none" cap="none" strike="noStrike">
                <a:solidFill>
                  <a:schemeClr val="dk1"/>
                </a:solidFill>
                <a:latin typeface="Calibri"/>
                <a:ea typeface="Calibri"/>
                <a:cs typeface="Calibri"/>
                <a:sym typeface="Calibri"/>
              </a:rPr>
              <a:t>Le symbole </a:t>
            </a:r>
            <a:r>
              <a:rPr b="1" i="1" lang="fr-BE" sz="1800" u="none" cap="none" strike="noStrike">
                <a:solidFill>
                  <a:schemeClr val="dk1"/>
                </a:solidFill>
                <a:latin typeface="Calibri"/>
                <a:ea typeface="Calibri"/>
                <a:cs typeface="Calibri"/>
                <a:sym typeface="Calibri"/>
              </a:rPr>
              <a:t>« % »</a:t>
            </a:r>
            <a:r>
              <a:rPr b="0" i="0" lang="fr-BE" sz="1800" u="none" cap="none" strike="noStrike">
                <a:solidFill>
                  <a:schemeClr val="dk1"/>
                </a:solidFill>
                <a:latin typeface="Calibri"/>
                <a:ea typeface="Calibri"/>
                <a:cs typeface="Calibri"/>
                <a:sym typeface="Calibri"/>
              </a:rPr>
              <a:t> peut être utilisé pour remplacer </a:t>
            </a:r>
            <a:r>
              <a:rPr b="1" i="1" lang="fr-BE" sz="1800" u="none" cap="none" strike="noStrike">
                <a:solidFill>
                  <a:schemeClr val="dk1"/>
                </a:solidFill>
                <a:latin typeface="Calibri"/>
                <a:ea typeface="Calibri"/>
                <a:cs typeface="Calibri"/>
                <a:sym typeface="Calibri"/>
              </a:rPr>
              <a:t>de 0 à N caractères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fr-BE" sz="1800" u="none" cap="none" strike="noStrike">
                <a:solidFill>
                  <a:schemeClr val="dk1"/>
                </a:solidFill>
                <a:latin typeface="Calibri"/>
                <a:ea typeface="Calibri"/>
                <a:cs typeface="Calibri"/>
                <a:sym typeface="Calibri"/>
              </a:rPr>
              <a:t>Le symbole </a:t>
            </a:r>
            <a:r>
              <a:rPr b="1" i="1" lang="fr-BE" sz="1800" u="none" cap="none" strike="noStrike">
                <a:solidFill>
                  <a:schemeClr val="dk1"/>
                </a:solidFill>
                <a:latin typeface="Calibri"/>
                <a:ea typeface="Calibri"/>
                <a:cs typeface="Calibri"/>
                <a:sym typeface="Calibri"/>
              </a:rPr>
              <a:t>« _ »</a:t>
            </a:r>
            <a:r>
              <a:rPr b="0" i="0" lang="fr-BE" sz="1800" u="none" cap="none" strike="noStrike">
                <a:solidFill>
                  <a:schemeClr val="dk1"/>
                </a:solidFill>
                <a:latin typeface="Calibri"/>
                <a:ea typeface="Calibri"/>
                <a:cs typeface="Calibri"/>
                <a:sym typeface="Calibri"/>
              </a:rPr>
              <a:t> peut être utilisé pour remplacer </a:t>
            </a:r>
            <a:r>
              <a:rPr b="1" i="1" lang="fr-BE" sz="1800" u="none" cap="none" strike="noStrike">
                <a:solidFill>
                  <a:schemeClr val="dk1"/>
                </a:solidFill>
                <a:latin typeface="Calibri"/>
                <a:ea typeface="Calibri"/>
                <a:cs typeface="Calibri"/>
                <a:sym typeface="Calibri"/>
              </a:rPr>
              <a:t>1 caractère</a:t>
            </a:r>
            <a:endParaRPr b="0" i="0" sz="1400" u="none" cap="none" strike="noStrike">
              <a:solidFill>
                <a:srgbClr val="000000"/>
              </a:solidFill>
              <a:latin typeface="Arial"/>
              <a:ea typeface="Arial"/>
              <a:cs typeface="Arial"/>
              <a:sym typeface="Arial"/>
            </a:endParaRPr>
          </a:p>
        </p:txBody>
      </p:sp>
      <p:sp>
        <p:nvSpPr>
          <p:cNvPr id="1118" name="Google Shape;1118;p78"/>
          <p:cNvSpPr/>
          <p:nvPr/>
        </p:nvSpPr>
        <p:spPr>
          <a:xfrm>
            <a:off x="817240" y="1617901"/>
            <a:ext cx="785368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 </a:t>
            </a:r>
            <a:r>
              <a:rPr b="0" i="0" lang="fr-BE" sz="1800" u="none" cap="none" strike="noStrike">
                <a:solidFill>
                  <a:schemeClr val="dk1"/>
                </a:solidFill>
                <a:latin typeface="Consolas"/>
                <a:ea typeface="Consolas"/>
                <a:cs typeface="Consolas"/>
                <a:sym typeface="Consolas"/>
              </a:rPr>
              <a:t>student_id, first_name, last_name, year_result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 </a:t>
            </a:r>
            <a:r>
              <a:rPr b="0" i="0" lang="fr-BE" sz="1800" u="none" cap="none" strike="noStrike">
                <a:solidFill>
                  <a:schemeClr val="dk1"/>
                </a:solidFill>
                <a:latin typeface="Consolas"/>
                <a:ea typeface="Consolas"/>
                <a:cs typeface="Consolas"/>
                <a:sym typeface="Consolas"/>
              </a:rPr>
              <a:t>student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WHERE</a:t>
            </a:r>
            <a:r>
              <a:rPr b="0" i="0" lang="fr-BE" sz="1800" u="none" cap="none" strike="noStrike">
                <a:solidFill>
                  <a:schemeClr val="dk1"/>
                </a:solidFill>
                <a:latin typeface="Consolas"/>
                <a:ea typeface="Consolas"/>
                <a:cs typeface="Consolas"/>
                <a:sym typeface="Consolas"/>
              </a:rPr>
              <a:t> first_name </a:t>
            </a:r>
            <a:r>
              <a:rPr b="0" i="0" lang="fr-BE" sz="1800" u="none" cap="none" strike="noStrike">
                <a:solidFill>
                  <a:srgbClr val="CC0099"/>
                </a:solidFill>
                <a:latin typeface="Consolas"/>
                <a:ea typeface="Consolas"/>
                <a:cs typeface="Consolas"/>
                <a:sym typeface="Consolas"/>
              </a:rPr>
              <a:t>LIKE </a:t>
            </a:r>
            <a:r>
              <a:rPr b="0" i="0" lang="fr-BE" sz="1800" u="none" cap="none" strike="noStrike">
                <a:solidFill>
                  <a:srgbClr val="C00000"/>
                </a:solidFill>
                <a:latin typeface="Consolas"/>
                <a:ea typeface="Consolas"/>
                <a:cs typeface="Consolas"/>
                <a:sym typeface="Consolas"/>
              </a:rPr>
              <a:t>'j%'</a:t>
            </a:r>
            <a:r>
              <a:rPr b="0" i="0" lang="fr-BE"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Arial"/>
              <a:ea typeface="Arial"/>
              <a:cs typeface="Arial"/>
              <a:sym typeface="Arial"/>
            </a:endParaRPr>
          </a:p>
        </p:txBody>
      </p:sp>
      <p:pic>
        <p:nvPicPr>
          <p:cNvPr id="1119" name="Google Shape;1119;p78"/>
          <p:cNvPicPr preferRelativeResize="0"/>
          <p:nvPr/>
        </p:nvPicPr>
        <p:blipFill rotWithShape="1">
          <a:blip r:embed="rId3">
            <a:alphaModFix/>
          </a:blip>
          <a:srcRect b="0" l="0" r="0" t="0"/>
          <a:stretch/>
        </p:blipFill>
        <p:spPr>
          <a:xfrm>
            <a:off x="2052320" y="4383930"/>
            <a:ext cx="4500880" cy="1177026"/>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Limiter et ordonner : LIKE</a:t>
            </a:r>
            <a:endParaRPr b="0" i="0" sz="4000" u="none" cap="none" strike="noStrike">
              <a:solidFill>
                <a:schemeClr val="dk1"/>
              </a:solidFill>
              <a:latin typeface="Calibri"/>
              <a:ea typeface="Calibri"/>
              <a:cs typeface="Calibri"/>
              <a:sym typeface="Calibri"/>
            </a:endParaRPr>
          </a:p>
        </p:txBody>
      </p:sp>
      <p:sp>
        <p:nvSpPr>
          <p:cNvPr id="1125" name="Google Shape;1125;p7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126" name="Google Shape;1126;p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127" name="Google Shape;1127;p79"/>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128" name="Google Shape;1128;p79"/>
          <p:cNvSpPr/>
          <p:nvPr/>
        </p:nvSpPr>
        <p:spPr>
          <a:xfrm>
            <a:off x="478160" y="1556792"/>
            <a:ext cx="8172000" cy="1080120"/>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29" name="Google Shape;1129;p79"/>
          <p:cNvSpPr/>
          <p:nvPr/>
        </p:nvSpPr>
        <p:spPr>
          <a:xfrm>
            <a:off x="2483768" y="4221088"/>
            <a:ext cx="4104456" cy="976746"/>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30" name="Google Shape;1130;p79"/>
          <p:cNvSpPr txBox="1"/>
          <p:nvPr/>
        </p:nvSpPr>
        <p:spPr>
          <a:xfrm>
            <a:off x="457200" y="3068960"/>
            <a:ext cx="8229600" cy="64807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fr-BE" sz="1800" u="none" cap="none" strike="noStrike">
                <a:solidFill>
                  <a:schemeClr val="dk1"/>
                </a:solidFill>
                <a:latin typeface="Calibri"/>
                <a:ea typeface="Calibri"/>
                <a:cs typeface="Calibri"/>
                <a:sym typeface="Calibri"/>
              </a:rPr>
              <a:t>Liste des étudiants dont les trois dernières lettres du nom de famille sont « o », « o » et un caractère indéfini</a:t>
            </a:r>
            <a:endParaRPr b="1" i="1" sz="1800" u="none" cap="none" strike="noStrike">
              <a:solidFill>
                <a:schemeClr val="dk1"/>
              </a:solidFill>
              <a:latin typeface="Calibri"/>
              <a:ea typeface="Calibri"/>
              <a:cs typeface="Calibri"/>
              <a:sym typeface="Calibri"/>
            </a:endParaRPr>
          </a:p>
        </p:txBody>
      </p:sp>
      <p:sp>
        <p:nvSpPr>
          <p:cNvPr id="1131" name="Google Shape;1131;p79"/>
          <p:cNvSpPr/>
          <p:nvPr/>
        </p:nvSpPr>
        <p:spPr>
          <a:xfrm>
            <a:off x="622548" y="1635187"/>
            <a:ext cx="785368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 </a:t>
            </a:r>
            <a:r>
              <a:rPr b="0" i="0" lang="fr-BE" sz="1800" u="none" cap="none" strike="noStrike">
                <a:solidFill>
                  <a:schemeClr val="dk1"/>
                </a:solidFill>
                <a:latin typeface="Consolas"/>
                <a:ea typeface="Consolas"/>
                <a:cs typeface="Consolas"/>
                <a:sym typeface="Consolas"/>
              </a:rPr>
              <a:t>student_id, first_name, last_name, year_result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 </a:t>
            </a:r>
            <a:r>
              <a:rPr b="0" i="0" lang="fr-BE" sz="1800" u="none" cap="none" strike="noStrike">
                <a:solidFill>
                  <a:schemeClr val="dk1"/>
                </a:solidFill>
                <a:latin typeface="Consolas"/>
                <a:ea typeface="Consolas"/>
                <a:cs typeface="Consolas"/>
                <a:sym typeface="Consolas"/>
              </a:rPr>
              <a:t>student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WHERE</a:t>
            </a:r>
            <a:r>
              <a:rPr b="0" i="0" lang="fr-BE" sz="1800" u="none" cap="none" strike="noStrike">
                <a:solidFill>
                  <a:schemeClr val="dk1"/>
                </a:solidFill>
                <a:latin typeface="Consolas"/>
                <a:ea typeface="Consolas"/>
                <a:cs typeface="Consolas"/>
                <a:sym typeface="Consolas"/>
              </a:rPr>
              <a:t> last_name </a:t>
            </a:r>
            <a:r>
              <a:rPr b="0" i="0" lang="fr-BE" sz="1800" u="none" cap="none" strike="noStrike">
                <a:solidFill>
                  <a:srgbClr val="CC0099"/>
                </a:solidFill>
                <a:latin typeface="Consolas"/>
                <a:ea typeface="Consolas"/>
                <a:cs typeface="Consolas"/>
                <a:sym typeface="Consolas"/>
              </a:rPr>
              <a:t>LIKE </a:t>
            </a:r>
            <a:r>
              <a:rPr b="0" i="0" lang="fr-BE" sz="1800" u="none" cap="none" strike="noStrike">
                <a:solidFill>
                  <a:srgbClr val="C00000"/>
                </a:solidFill>
                <a:latin typeface="Consolas"/>
                <a:ea typeface="Consolas"/>
                <a:cs typeface="Consolas"/>
                <a:sym typeface="Consolas"/>
              </a:rPr>
              <a:t>'%oo_'</a:t>
            </a:r>
            <a:r>
              <a:rPr b="0" i="0" lang="fr-BE"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Arial"/>
              <a:ea typeface="Arial"/>
              <a:cs typeface="Arial"/>
              <a:sym typeface="Arial"/>
            </a:endParaRPr>
          </a:p>
        </p:txBody>
      </p:sp>
      <p:pic>
        <p:nvPicPr>
          <p:cNvPr id="1132" name="Google Shape;1132;p79"/>
          <p:cNvPicPr preferRelativeResize="0"/>
          <p:nvPr/>
        </p:nvPicPr>
        <p:blipFill rotWithShape="1">
          <a:blip r:embed="rId3">
            <a:alphaModFix/>
          </a:blip>
          <a:srcRect b="0" l="0" r="0" t="0"/>
          <a:stretch/>
        </p:blipFill>
        <p:spPr>
          <a:xfrm>
            <a:off x="2621280" y="4331399"/>
            <a:ext cx="3843972" cy="7771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graphicFrame>
        <p:nvGraphicFramePr>
          <p:cNvPr id="149" name="Google Shape;149;p8"/>
          <p:cNvGraphicFramePr/>
          <p:nvPr/>
        </p:nvGraphicFramePr>
        <p:xfrm>
          <a:off x="604787" y="2122656"/>
          <a:ext cx="3000000" cy="3000000"/>
        </p:xfrm>
        <a:graphic>
          <a:graphicData uri="http://schemas.openxmlformats.org/drawingml/2006/table">
            <a:tbl>
              <a:tblPr bandRow="1" firstRow="1">
                <a:noFill/>
                <a:tableStyleId>{7DA6CE6D-E62C-4898-81FA-905E92679291}</a:tableStyleId>
              </a:tblPr>
              <a:tblGrid>
                <a:gridCol w="6199450"/>
                <a:gridCol w="432050"/>
                <a:gridCol w="432050"/>
                <a:gridCol w="432050"/>
                <a:gridCol w="4320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b="1" lang="fr-BE" sz="1800" u="none" cap="none" strike="noStrike"/>
                        <a:t>Notions</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P</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S</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V</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I</a:t>
                      </a:r>
                      <a:endParaRPr b="1"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Ordre « SELECT … FROM » simple</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Clauses WHERE, GROUP BY et HAVING, ORDER BY</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Fonctions simples et fonctions d’agrégation</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Jointures</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Requêtes imbriquées</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600"/>
                        <a:buFont typeface="Calibri"/>
                        <a:buNone/>
                      </a:pPr>
                      <a:r>
                        <a:rPr b="0" i="0" lang="fr-BE" sz="1600" u="none" cap="none" strike="noStrike">
                          <a:solidFill>
                            <a:schemeClr val="dk1"/>
                          </a:solidFill>
                        </a:rPr>
                        <a:t>Ordres DML (INSERT, UPDATE, DELETE)</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Transaction (principes, loi ACID, ordres COMMIT et ROLLBACK)</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bl>
          </a:graphicData>
        </a:graphic>
      </p:graphicFrame>
      <p:sp>
        <p:nvSpPr>
          <p:cNvPr id="150" name="Google Shape;150;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51" name="Google Shape;151;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52" name="Google Shape;152;p8"/>
          <p:cNvSpPr txBox="1"/>
          <p:nvPr/>
        </p:nvSpPr>
        <p:spPr>
          <a:xfrm>
            <a:off x="538360" y="1555200"/>
            <a:ext cx="4773743" cy="4770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fr-BE" sz="2500" u="none" cap="none" strike="noStrike">
                <a:solidFill>
                  <a:srgbClr val="467299"/>
                </a:solidFill>
                <a:latin typeface="Calibri"/>
                <a:ea typeface="Calibri"/>
                <a:cs typeface="Calibri"/>
                <a:sym typeface="Calibri"/>
              </a:rPr>
              <a:t>Résumé de l’ensemble des notions</a:t>
            </a:r>
            <a:endParaRPr b="1" i="0" sz="2500" u="none" cap="none" strike="noStrike">
              <a:solidFill>
                <a:srgbClr val="467299"/>
              </a:solidFill>
              <a:latin typeface="Calibri"/>
              <a:ea typeface="Calibri"/>
              <a:cs typeface="Calibri"/>
              <a:sym typeface="Calibri"/>
            </a:endParaRPr>
          </a:p>
        </p:txBody>
      </p:sp>
      <p:sp>
        <p:nvSpPr>
          <p:cNvPr id="153" name="Google Shape;153;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Auto-Evaluation</a:t>
            </a:r>
            <a:endParaRPr b="0" i="0" sz="4000" u="none" cap="none" strike="noStrike">
              <a:solidFill>
                <a:schemeClr val="dk1"/>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Limiter et ordonner : </a:t>
            </a:r>
            <a:r>
              <a:rPr b="1" i="0" lang="fr-BE" sz="4000" u="none" cap="none" strike="noStrike">
                <a:solidFill>
                  <a:schemeClr val="dk1"/>
                </a:solidFill>
                <a:latin typeface="Calibri"/>
                <a:ea typeface="Calibri"/>
                <a:cs typeface="Calibri"/>
                <a:sym typeface="Calibri"/>
              </a:rPr>
              <a:t>NOT</a:t>
            </a:r>
            <a:endParaRPr b="1" i="0" sz="4000" u="none" cap="none" strike="noStrike">
              <a:solidFill>
                <a:schemeClr val="dk1"/>
              </a:solidFill>
              <a:latin typeface="Calibri"/>
              <a:ea typeface="Calibri"/>
              <a:cs typeface="Calibri"/>
              <a:sym typeface="Calibri"/>
            </a:endParaRPr>
          </a:p>
        </p:txBody>
      </p:sp>
      <p:sp>
        <p:nvSpPr>
          <p:cNvPr id="1138" name="Google Shape;1138;p8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139" name="Google Shape;1139;p8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140" name="Google Shape;1140;p80"/>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141" name="Google Shape;1141;p80"/>
          <p:cNvSpPr/>
          <p:nvPr/>
        </p:nvSpPr>
        <p:spPr>
          <a:xfrm>
            <a:off x="478160" y="1556792"/>
            <a:ext cx="8172000" cy="1152128"/>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2" name="Google Shape;1142;p80"/>
          <p:cNvSpPr txBox="1"/>
          <p:nvPr/>
        </p:nvSpPr>
        <p:spPr>
          <a:xfrm>
            <a:off x="457200" y="3068960"/>
            <a:ext cx="8229600" cy="64807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fr-BE" sz="1800" u="none" cap="none" strike="noStrike">
                <a:solidFill>
                  <a:schemeClr val="dk1"/>
                </a:solidFill>
                <a:latin typeface="Calibri"/>
                <a:ea typeface="Calibri"/>
                <a:cs typeface="Calibri"/>
                <a:sym typeface="Calibri"/>
              </a:rPr>
              <a:t>L’opérateur </a:t>
            </a:r>
            <a:r>
              <a:rPr b="1" i="1" lang="fr-BE" sz="1800" u="none" cap="none" strike="noStrike">
                <a:solidFill>
                  <a:schemeClr val="dk1"/>
                </a:solidFill>
                <a:latin typeface="Calibri"/>
                <a:ea typeface="Calibri"/>
                <a:cs typeface="Calibri"/>
                <a:sym typeface="Calibri"/>
              </a:rPr>
              <a:t>« NOT » </a:t>
            </a:r>
            <a:r>
              <a:rPr b="0" i="0" lang="fr-BE" sz="1800" u="none" cap="none" strike="noStrike">
                <a:solidFill>
                  <a:schemeClr val="dk1"/>
                </a:solidFill>
                <a:latin typeface="Calibri"/>
                <a:ea typeface="Calibri"/>
                <a:cs typeface="Calibri"/>
                <a:sym typeface="Calibri"/>
              </a:rPr>
              <a:t>marque la négation des opérateurs </a:t>
            </a:r>
            <a:r>
              <a:rPr b="1" i="1" lang="fr-BE" sz="1800" u="none" cap="none" strike="noStrike">
                <a:solidFill>
                  <a:schemeClr val="dk1"/>
                </a:solidFill>
                <a:latin typeface="Calibri"/>
                <a:ea typeface="Calibri"/>
                <a:cs typeface="Calibri"/>
                <a:sym typeface="Calibri"/>
              </a:rPr>
              <a:t>« BETWEEN »</a:t>
            </a:r>
            <a:r>
              <a:rPr b="0" i="0" lang="fr-BE" sz="1800" u="none" cap="none" strike="noStrike">
                <a:solidFill>
                  <a:schemeClr val="dk1"/>
                </a:solidFill>
                <a:latin typeface="Calibri"/>
                <a:ea typeface="Calibri"/>
                <a:cs typeface="Calibri"/>
                <a:sym typeface="Calibri"/>
              </a:rPr>
              <a:t>, </a:t>
            </a:r>
            <a:r>
              <a:rPr b="1" i="1" lang="fr-BE" sz="1800" u="none" cap="none" strike="noStrike">
                <a:solidFill>
                  <a:schemeClr val="dk1"/>
                </a:solidFill>
                <a:latin typeface="Calibri"/>
                <a:ea typeface="Calibri"/>
                <a:cs typeface="Calibri"/>
                <a:sym typeface="Calibri"/>
              </a:rPr>
              <a:t>« IN »</a:t>
            </a:r>
            <a:r>
              <a:rPr b="0" i="0" lang="fr-BE" sz="1800" u="none" cap="none" strike="noStrike">
                <a:solidFill>
                  <a:schemeClr val="dk1"/>
                </a:solidFill>
                <a:latin typeface="Calibri"/>
                <a:ea typeface="Calibri"/>
                <a:cs typeface="Calibri"/>
                <a:sym typeface="Calibri"/>
              </a:rPr>
              <a:t> et </a:t>
            </a:r>
            <a:r>
              <a:rPr b="1" i="1" lang="fr-BE" sz="1800" u="none" cap="none" strike="noStrike">
                <a:solidFill>
                  <a:schemeClr val="dk1"/>
                </a:solidFill>
                <a:latin typeface="Calibri"/>
                <a:ea typeface="Calibri"/>
                <a:cs typeface="Calibri"/>
                <a:sym typeface="Calibri"/>
              </a:rPr>
              <a:t>« LIKE »</a:t>
            </a:r>
            <a:endParaRPr b="0" i="0" sz="1400" u="none" cap="none" strike="noStrike">
              <a:solidFill>
                <a:srgbClr val="000000"/>
              </a:solidFill>
              <a:latin typeface="Arial"/>
              <a:ea typeface="Arial"/>
              <a:cs typeface="Arial"/>
              <a:sym typeface="Arial"/>
            </a:endParaRPr>
          </a:p>
        </p:txBody>
      </p:sp>
      <p:sp>
        <p:nvSpPr>
          <p:cNvPr id="1143" name="Google Shape;1143;p80"/>
          <p:cNvSpPr/>
          <p:nvPr/>
        </p:nvSpPr>
        <p:spPr>
          <a:xfrm>
            <a:off x="2794000" y="3789040"/>
            <a:ext cx="3449050" cy="2439040"/>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4" name="Google Shape;1144;p80"/>
          <p:cNvSpPr/>
          <p:nvPr/>
        </p:nvSpPr>
        <p:spPr>
          <a:xfrm>
            <a:off x="616589" y="1683965"/>
            <a:ext cx="785368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 </a:t>
            </a:r>
            <a:r>
              <a:rPr b="0" i="0" lang="fr-BE" sz="1800" u="none" cap="none" strike="noStrike">
                <a:solidFill>
                  <a:schemeClr val="dk1"/>
                </a:solidFill>
                <a:latin typeface="Consolas"/>
                <a:ea typeface="Consolas"/>
                <a:cs typeface="Consolas"/>
                <a:sym typeface="Consolas"/>
              </a:rPr>
              <a:t>student_id, first_name, last_name, year_result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 </a:t>
            </a:r>
            <a:r>
              <a:rPr b="0" i="0" lang="fr-BE" sz="1800" u="none" cap="none" strike="noStrike">
                <a:solidFill>
                  <a:schemeClr val="dk1"/>
                </a:solidFill>
                <a:latin typeface="Consolas"/>
                <a:ea typeface="Consolas"/>
                <a:cs typeface="Consolas"/>
                <a:sym typeface="Consolas"/>
              </a:rPr>
              <a:t>student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WHERE</a:t>
            </a:r>
            <a:r>
              <a:rPr b="0" i="0" lang="fr-BE" sz="1800" u="none" cap="none" strike="noStrike">
                <a:solidFill>
                  <a:schemeClr val="dk1"/>
                </a:solidFill>
                <a:latin typeface="Consolas"/>
                <a:ea typeface="Consolas"/>
                <a:cs typeface="Consolas"/>
                <a:sym typeface="Consolas"/>
              </a:rPr>
              <a:t> year_result </a:t>
            </a:r>
            <a:r>
              <a:rPr b="0" i="0" lang="fr-BE" sz="1800" u="none" cap="none" strike="noStrike">
                <a:solidFill>
                  <a:srgbClr val="CC0099"/>
                </a:solidFill>
                <a:latin typeface="Consolas"/>
                <a:ea typeface="Consolas"/>
                <a:cs typeface="Consolas"/>
                <a:sym typeface="Consolas"/>
              </a:rPr>
              <a:t>NOT BETWEEN </a:t>
            </a:r>
            <a:r>
              <a:rPr b="0" i="0" lang="fr-BE" sz="1800" u="none" cap="none" strike="noStrike">
                <a:solidFill>
                  <a:srgbClr val="00B050"/>
                </a:solidFill>
                <a:latin typeface="Consolas"/>
                <a:ea typeface="Consolas"/>
                <a:cs typeface="Consolas"/>
                <a:sym typeface="Consolas"/>
              </a:rPr>
              <a:t>10</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AND</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00B050"/>
                </a:solidFill>
                <a:latin typeface="Consolas"/>
                <a:ea typeface="Consolas"/>
                <a:cs typeface="Consolas"/>
                <a:sym typeface="Consolas"/>
              </a:rPr>
              <a:t>15</a:t>
            </a:r>
            <a:r>
              <a:rPr b="0" i="0" lang="fr-BE"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Arial"/>
              <a:ea typeface="Arial"/>
              <a:cs typeface="Arial"/>
              <a:sym typeface="Arial"/>
            </a:endParaRPr>
          </a:p>
        </p:txBody>
      </p:sp>
      <p:pic>
        <p:nvPicPr>
          <p:cNvPr id="1145" name="Google Shape;1145;p80"/>
          <p:cNvPicPr preferRelativeResize="0"/>
          <p:nvPr/>
        </p:nvPicPr>
        <p:blipFill rotWithShape="1">
          <a:blip r:embed="rId3">
            <a:alphaModFix/>
          </a:blip>
          <a:srcRect b="0" l="0" r="0" t="0"/>
          <a:stretch/>
        </p:blipFill>
        <p:spPr>
          <a:xfrm>
            <a:off x="2936240" y="3887757"/>
            <a:ext cx="3198812" cy="2270307"/>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Limiter et ordonner : NOT</a:t>
            </a:r>
            <a:endParaRPr b="0" i="0" sz="4000" u="none" cap="none" strike="noStrike">
              <a:solidFill>
                <a:schemeClr val="dk1"/>
              </a:solidFill>
              <a:latin typeface="Calibri"/>
              <a:ea typeface="Calibri"/>
              <a:cs typeface="Calibri"/>
              <a:sym typeface="Calibri"/>
            </a:endParaRPr>
          </a:p>
        </p:txBody>
      </p:sp>
      <p:sp>
        <p:nvSpPr>
          <p:cNvPr id="1151" name="Google Shape;1151;p8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152" name="Google Shape;1152;p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153" name="Google Shape;1153;p81"/>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154" name="Google Shape;1154;p81"/>
          <p:cNvSpPr/>
          <p:nvPr/>
        </p:nvSpPr>
        <p:spPr>
          <a:xfrm>
            <a:off x="478160" y="2204864"/>
            <a:ext cx="8172000" cy="1152128"/>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55" name="Google Shape;1155;p81"/>
          <p:cNvSpPr txBox="1"/>
          <p:nvPr/>
        </p:nvSpPr>
        <p:spPr>
          <a:xfrm>
            <a:off x="457200" y="1556792"/>
            <a:ext cx="8229600" cy="4320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fr-BE" sz="1800" u="sng" cap="none" strike="noStrike">
                <a:solidFill>
                  <a:schemeClr val="dk1"/>
                </a:solidFill>
                <a:latin typeface="Calibri"/>
                <a:ea typeface="Calibri"/>
                <a:cs typeface="Calibri"/>
                <a:sym typeface="Calibri"/>
              </a:rPr>
              <a:t>Liste des étudiants dont le nom de famille ne contient pas de « e »</a:t>
            </a:r>
            <a:endParaRPr b="1" i="1" sz="1800" u="sng" cap="none" strike="noStrike">
              <a:solidFill>
                <a:schemeClr val="dk1"/>
              </a:solidFill>
              <a:latin typeface="Calibri"/>
              <a:ea typeface="Calibri"/>
              <a:cs typeface="Calibri"/>
              <a:sym typeface="Calibri"/>
            </a:endParaRPr>
          </a:p>
        </p:txBody>
      </p:sp>
      <p:sp>
        <p:nvSpPr>
          <p:cNvPr id="1156" name="Google Shape;1156;p81"/>
          <p:cNvSpPr/>
          <p:nvPr/>
        </p:nvSpPr>
        <p:spPr>
          <a:xfrm>
            <a:off x="488504" y="4509120"/>
            <a:ext cx="8172000" cy="1152128"/>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57" name="Google Shape;1157;p81"/>
          <p:cNvSpPr txBox="1"/>
          <p:nvPr/>
        </p:nvSpPr>
        <p:spPr>
          <a:xfrm>
            <a:off x="467544" y="3861048"/>
            <a:ext cx="8229600" cy="4320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fr-BE" sz="1800" u="sng" cap="none" strike="noStrike">
                <a:solidFill>
                  <a:schemeClr val="dk1"/>
                </a:solidFill>
                <a:latin typeface="Calibri"/>
                <a:ea typeface="Calibri"/>
                <a:cs typeface="Calibri"/>
                <a:sym typeface="Calibri"/>
              </a:rPr>
              <a:t>Liste des étudiants dont le résultat annuel est différent de 12, 16 ou 18</a:t>
            </a:r>
            <a:endParaRPr b="1" i="1" sz="1800" u="sng" cap="none" strike="noStrike">
              <a:solidFill>
                <a:schemeClr val="dk1"/>
              </a:solidFill>
              <a:latin typeface="Calibri"/>
              <a:ea typeface="Calibri"/>
              <a:cs typeface="Calibri"/>
              <a:sym typeface="Calibri"/>
            </a:endParaRPr>
          </a:p>
        </p:txBody>
      </p:sp>
      <p:sp>
        <p:nvSpPr>
          <p:cNvPr id="1158" name="Google Shape;1158;p81"/>
          <p:cNvSpPr/>
          <p:nvPr/>
        </p:nvSpPr>
        <p:spPr>
          <a:xfrm>
            <a:off x="690076" y="2319548"/>
            <a:ext cx="785368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 </a:t>
            </a:r>
            <a:r>
              <a:rPr b="0" i="0" lang="fr-BE" sz="1800" u="none" cap="none" strike="noStrike">
                <a:solidFill>
                  <a:schemeClr val="dk1"/>
                </a:solidFill>
                <a:latin typeface="Consolas"/>
                <a:ea typeface="Consolas"/>
                <a:cs typeface="Consolas"/>
                <a:sym typeface="Consolas"/>
              </a:rPr>
              <a:t>student_id, first_name, last_name, year_result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 </a:t>
            </a:r>
            <a:r>
              <a:rPr b="0" i="0" lang="fr-BE" sz="1800" u="none" cap="none" strike="noStrike">
                <a:solidFill>
                  <a:schemeClr val="dk1"/>
                </a:solidFill>
                <a:latin typeface="Consolas"/>
                <a:ea typeface="Consolas"/>
                <a:cs typeface="Consolas"/>
                <a:sym typeface="Consolas"/>
              </a:rPr>
              <a:t>student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WHERE</a:t>
            </a:r>
            <a:r>
              <a:rPr b="0" i="0" lang="fr-BE" sz="1800" u="none" cap="none" strike="noStrike">
                <a:solidFill>
                  <a:schemeClr val="dk1"/>
                </a:solidFill>
                <a:latin typeface="Consolas"/>
                <a:ea typeface="Consolas"/>
                <a:cs typeface="Consolas"/>
                <a:sym typeface="Consolas"/>
              </a:rPr>
              <a:t> last_name </a:t>
            </a:r>
            <a:r>
              <a:rPr b="0" i="0" lang="fr-BE" sz="1800" u="none" cap="none" strike="noStrike">
                <a:solidFill>
                  <a:srgbClr val="CC0099"/>
                </a:solidFill>
                <a:latin typeface="Consolas"/>
                <a:ea typeface="Consolas"/>
                <a:cs typeface="Consolas"/>
                <a:sym typeface="Consolas"/>
              </a:rPr>
              <a:t>NOT LIKE </a:t>
            </a:r>
            <a:r>
              <a:rPr b="0" i="0" lang="fr-BE" sz="1800" u="none" cap="none" strike="noStrike">
                <a:solidFill>
                  <a:srgbClr val="C00000"/>
                </a:solidFill>
                <a:latin typeface="Consolas"/>
                <a:ea typeface="Consolas"/>
                <a:cs typeface="Consolas"/>
                <a:sym typeface="Consolas"/>
              </a:rPr>
              <a:t>'%e%</a:t>
            </a:r>
            <a:r>
              <a:rPr b="0" i="0" lang="fr-BE"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Arial"/>
              <a:ea typeface="Arial"/>
              <a:cs typeface="Arial"/>
              <a:sym typeface="Arial"/>
            </a:endParaRPr>
          </a:p>
        </p:txBody>
      </p:sp>
      <p:sp>
        <p:nvSpPr>
          <p:cNvPr id="1159" name="Google Shape;1159;p81"/>
          <p:cNvSpPr/>
          <p:nvPr/>
        </p:nvSpPr>
        <p:spPr>
          <a:xfrm>
            <a:off x="655504" y="4623803"/>
            <a:ext cx="785368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 </a:t>
            </a:r>
            <a:r>
              <a:rPr b="0" i="0" lang="fr-BE" sz="1800" u="none" cap="none" strike="noStrike">
                <a:solidFill>
                  <a:schemeClr val="dk1"/>
                </a:solidFill>
                <a:latin typeface="Consolas"/>
                <a:ea typeface="Consolas"/>
                <a:cs typeface="Consolas"/>
                <a:sym typeface="Consolas"/>
              </a:rPr>
              <a:t>student_id, first_name, last_name, year_result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 </a:t>
            </a:r>
            <a:r>
              <a:rPr b="0" i="0" lang="fr-BE" sz="1800" u="none" cap="none" strike="noStrike">
                <a:solidFill>
                  <a:schemeClr val="dk1"/>
                </a:solidFill>
                <a:latin typeface="Consolas"/>
                <a:ea typeface="Consolas"/>
                <a:cs typeface="Consolas"/>
                <a:sym typeface="Consolas"/>
              </a:rPr>
              <a:t>student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WHERE</a:t>
            </a:r>
            <a:r>
              <a:rPr b="0" i="0" lang="fr-BE" sz="1800" u="none" cap="none" strike="noStrike">
                <a:solidFill>
                  <a:schemeClr val="dk1"/>
                </a:solidFill>
                <a:latin typeface="Consolas"/>
                <a:ea typeface="Consolas"/>
                <a:cs typeface="Consolas"/>
                <a:sym typeface="Consolas"/>
              </a:rPr>
              <a:t> year_result </a:t>
            </a:r>
            <a:r>
              <a:rPr b="0" i="0" lang="fr-BE" sz="1800" u="none" cap="none" strike="noStrike">
                <a:solidFill>
                  <a:srgbClr val="CC0099"/>
                </a:solidFill>
                <a:latin typeface="Consolas"/>
                <a:ea typeface="Consolas"/>
                <a:cs typeface="Consolas"/>
                <a:sym typeface="Consolas"/>
              </a:rPr>
              <a:t>NOT IN </a:t>
            </a:r>
            <a:r>
              <a:rPr b="0" i="0" lang="fr-BE" sz="1800" u="none" cap="none" strike="noStrike">
                <a:solidFill>
                  <a:schemeClr val="dk1"/>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12</a:t>
            </a:r>
            <a:r>
              <a:rPr b="0" i="0" lang="fr-BE" sz="1800" u="none" cap="none" strike="noStrike">
                <a:solidFill>
                  <a:schemeClr val="dk1"/>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16</a:t>
            </a:r>
            <a:r>
              <a:rPr b="0" i="0" lang="fr-BE" sz="1800" u="none" cap="none" strike="noStrike">
                <a:solidFill>
                  <a:schemeClr val="dk1"/>
                </a:solidFill>
                <a:latin typeface="Consolas"/>
                <a:ea typeface="Consolas"/>
                <a:cs typeface="Consolas"/>
                <a:sym typeface="Consolas"/>
              </a:rPr>
              <a:t>,</a:t>
            </a:r>
            <a:r>
              <a:rPr b="0" i="0" lang="fr-BE" sz="1800" u="none" cap="none" strike="noStrike">
                <a:solidFill>
                  <a:srgbClr val="00B050"/>
                </a:solidFill>
                <a:latin typeface="Consolas"/>
                <a:ea typeface="Consolas"/>
                <a:cs typeface="Consolas"/>
                <a:sym typeface="Consolas"/>
              </a:rPr>
              <a:t>18</a:t>
            </a:r>
            <a:r>
              <a:rPr b="0" i="0" lang="fr-BE"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Limiter et ordonner : </a:t>
            </a:r>
            <a:r>
              <a:rPr b="1" i="0" lang="fr-BE" sz="4000" u="none" cap="none" strike="noStrike">
                <a:solidFill>
                  <a:schemeClr val="dk1"/>
                </a:solidFill>
                <a:latin typeface="Calibri"/>
                <a:ea typeface="Calibri"/>
                <a:cs typeface="Calibri"/>
                <a:sym typeface="Calibri"/>
              </a:rPr>
              <a:t>IS (NOT) NULL</a:t>
            </a:r>
            <a:endParaRPr b="1" i="0" sz="4000" u="none" cap="none" strike="noStrike">
              <a:solidFill>
                <a:schemeClr val="dk1"/>
              </a:solidFill>
              <a:latin typeface="Calibri"/>
              <a:ea typeface="Calibri"/>
              <a:cs typeface="Calibri"/>
              <a:sym typeface="Calibri"/>
            </a:endParaRPr>
          </a:p>
        </p:txBody>
      </p:sp>
      <p:sp>
        <p:nvSpPr>
          <p:cNvPr id="1165" name="Google Shape;1165;p8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166" name="Google Shape;1166;p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167" name="Google Shape;1167;p82"/>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168" name="Google Shape;1168;p82"/>
          <p:cNvSpPr/>
          <p:nvPr/>
        </p:nvSpPr>
        <p:spPr>
          <a:xfrm>
            <a:off x="478160" y="1556792"/>
            <a:ext cx="8172000" cy="1080120"/>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69" name="Google Shape;1169;p82"/>
          <p:cNvSpPr txBox="1"/>
          <p:nvPr/>
        </p:nvSpPr>
        <p:spPr>
          <a:xfrm>
            <a:off x="457200" y="2924944"/>
            <a:ext cx="8229600" cy="64807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fr-BE" sz="1800" u="none" cap="none" strike="noStrike">
                <a:solidFill>
                  <a:schemeClr val="dk1"/>
                </a:solidFill>
                <a:latin typeface="Calibri"/>
                <a:ea typeface="Calibri"/>
                <a:cs typeface="Calibri"/>
                <a:sym typeface="Calibri"/>
              </a:rPr>
              <a:t>Afin de déterminer si une valeur est </a:t>
            </a:r>
            <a:r>
              <a:rPr b="1" i="1" lang="fr-BE" sz="1800" u="none" cap="none" strike="noStrike">
                <a:solidFill>
                  <a:schemeClr val="dk1"/>
                </a:solidFill>
                <a:latin typeface="Calibri"/>
                <a:ea typeface="Calibri"/>
                <a:cs typeface="Calibri"/>
                <a:sym typeface="Calibri"/>
              </a:rPr>
              <a:t>« NULL » </a:t>
            </a:r>
            <a:r>
              <a:rPr b="0" i="0" lang="fr-BE" sz="1800" u="none" cap="none" strike="noStrike">
                <a:solidFill>
                  <a:schemeClr val="dk1"/>
                </a:solidFill>
                <a:latin typeface="Calibri"/>
                <a:ea typeface="Calibri"/>
                <a:cs typeface="Calibri"/>
                <a:sym typeface="Calibri"/>
              </a:rPr>
              <a:t>ou non, il faudra utiliser la syntaxe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1" i="1" lang="fr-BE" sz="1800" u="none" cap="none" strike="noStrike">
                <a:solidFill>
                  <a:schemeClr val="dk1"/>
                </a:solidFill>
                <a:latin typeface="Calibri"/>
                <a:ea typeface="Calibri"/>
                <a:cs typeface="Calibri"/>
                <a:sym typeface="Calibri"/>
              </a:rPr>
              <a:t>« IS NULL »</a:t>
            </a:r>
            <a:r>
              <a:rPr b="0" i="0" lang="fr-BE" sz="1800" u="none" cap="none" strike="noStrike">
                <a:solidFill>
                  <a:schemeClr val="dk1"/>
                </a:solidFill>
                <a:latin typeface="Calibri"/>
                <a:ea typeface="Calibri"/>
                <a:cs typeface="Calibri"/>
                <a:sym typeface="Calibri"/>
              </a:rPr>
              <a:t> dont la négation sera </a:t>
            </a:r>
            <a:r>
              <a:rPr b="1" i="1" lang="fr-BE" sz="1800" u="none" cap="none" strike="noStrike">
                <a:solidFill>
                  <a:schemeClr val="dk1"/>
                </a:solidFill>
                <a:latin typeface="Calibri"/>
                <a:ea typeface="Calibri"/>
                <a:cs typeface="Calibri"/>
                <a:sym typeface="Calibri"/>
              </a:rPr>
              <a:t>« IS NOT NULL »</a:t>
            </a:r>
            <a:endParaRPr b="0" i="0" sz="1400" u="none" cap="none" strike="noStrike">
              <a:solidFill>
                <a:srgbClr val="000000"/>
              </a:solidFill>
              <a:latin typeface="Arial"/>
              <a:ea typeface="Arial"/>
              <a:cs typeface="Arial"/>
              <a:sym typeface="Arial"/>
            </a:endParaRPr>
          </a:p>
        </p:txBody>
      </p:sp>
      <p:sp>
        <p:nvSpPr>
          <p:cNvPr id="1170" name="Google Shape;1170;p82"/>
          <p:cNvSpPr/>
          <p:nvPr/>
        </p:nvSpPr>
        <p:spPr>
          <a:xfrm>
            <a:off x="2578354" y="4077072"/>
            <a:ext cx="4009870" cy="1224136"/>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71" name="Google Shape;1171;p82"/>
          <p:cNvSpPr/>
          <p:nvPr/>
        </p:nvSpPr>
        <p:spPr>
          <a:xfrm>
            <a:off x="637320" y="1635187"/>
            <a:ext cx="785368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 </a:t>
            </a:r>
            <a:r>
              <a:rPr b="0" i="0" lang="fr-BE" sz="1800" u="none" cap="none" strike="noStrike">
                <a:solidFill>
                  <a:schemeClr val="dk1"/>
                </a:solidFill>
                <a:latin typeface="Consolas"/>
                <a:ea typeface="Consolas"/>
                <a:cs typeface="Consolas"/>
                <a:sym typeface="Consolas"/>
              </a:rPr>
              <a:t>student_id, first_name, last_name, year_result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 </a:t>
            </a:r>
            <a:r>
              <a:rPr b="0" i="0" lang="fr-BE" sz="1800" u="none" cap="none" strike="noStrike">
                <a:solidFill>
                  <a:schemeClr val="dk1"/>
                </a:solidFill>
                <a:latin typeface="Consolas"/>
                <a:ea typeface="Consolas"/>
                <a:cs typeface="Consolas"/>
                <a:sym typeface="Consolas"/>
              </a:rPr>
              <a:t>student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WHERE</a:t>
            </a:r>
            <a:r>
              <a:rPr b="0" i="0" lang="fr-BE" sz="1800" u="none" cap="none" strike="noStrike">
                <a:solidFill>
                  <a:schemeClr val="dk1"/>
                </a:solidFill>
                <a:latin typeface="Consolas"/>
                <a:ea typeface="Consolas"/>
                <a:cs typeface="Consolas"/>
                <a:sym typeface="Consolas"/>
              </a:rPr>
              <a:t> year_result </a:t>
            </a:r>
            <a:r>
              <a:rPr b="0" i="0" lang="fr-BE" sz="1800" u="none" cap="none" strike="noStrike">
                <a:solidFill>
                  <a:srgbClr val="CC0099"/>
                </a:solidFill>
                <a:latin typeface="Consolas"/>
                <a:ea typeface="Consolas"/>
                <a:cs typeface="Consolas"/>
                <a:sym typeface="Consolas"/>
              </a:rPr>
              <a:t>IS </a:t>
            </a:r>
            <a:r>
              <a:rPr b="0" i="0" lang="fr-BE" sz="1800" u="none" cap="none" strike="noStrike">
                <a:solidFill>
                  <a:srgbClr val="0070C0"/>
                </a:solidFill>
                <a:latin typeface="Consolas"/>
                <a:ea typeface="Consolas"/>
                <a:cs typeface="Consolas"/>
                <a:sym typeface="Consolas"/>
              </a:rPr>
              <a:t>NULL</a:t>
            </a:r>
            <a:r>
              <a:rPr b="0" i="0" lang="fr-BE"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Arial"/>
              <a:ea typeface="Arial"/>
              <a:cs typeface="Arial"/>
              <a:sym typeface="Arial"/>
            </a:endParaRPr>
          </a:p>
        </p:txBody>
      </p:sp>
      <p:pic>
        <p:nvPicPr>
          <p:cNvPr id="1172" name="Google Shape;1172;p82"/>
          <p:cNvPicPr preferRelativeResize="0"/>
          <p:nvPr/>
        </p:nvPicPr>
        <p:blipFill rotWithShape="1">
          <a:blip r:embed="rId3">
            <a:alphaModFix/>
          </a:blip>
          <a:srcRect b="0" l="0" r="0" t="0"/>
          <a:stretch/>
        </p:blipFill>
        <p:spPr>
          <a:xfrm>
            <a:off x="2682239" y="4200971"/>
            <a:ext cx="3831449" cy="10462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sp>
        <p:nvSpPr>
          <p:cNvPr id="1177" name="Google Shape;1177;p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Limiter et ordonner : </a:t>
            </a:r>
            <a:r>
              <a:rPr b="1" i="0" lang="fr-BE" sz="4000" u="none" cap="none" strike="noStrike">
                <a:solidFill>
                  <a:schemeClr val="dk1"/>
                </a:solidFill>
                <a:latin typeface="Calibri"/>
                <a:ea typeface="Calibri"/>
                <a:cs typeface="Calibri"/>
                <a:sym typeface="Calibri"/>
              </a:rPr>
              <a:t>AND</a:t>
            </a:r>
            <a:endParaRPr b="1" i="0" sz="4000" u="none" cap="none" strike="noStrike">
              <a:solidFill>
                <a:schemeClr val="dk1"/>
              </a:solidFill>
              <a:latin typeface="Calibri"/>
              <a:ea typeface="Calibri"/>
              <a:cs typeface="Calibri"/>
              <a:sym typeface="Calibri"/>
            </a:endParaRPr>
          </a:p>
        </p:txBody>
      </p:sp>
      <p:sp>
        <p:nvSpPr>
          <p:cNvPr id="1178" name="Google Shape;1178;p8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179" name="Google Shape;1179;p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180" name="Google Shape;1180;p83"/>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181" name="Google Shape;1181;p83"/>
          <p:cNvSpPr/>
          <p:nvPr/>
        </p:nvSpPr>
        <p:spPr>
          <a:xfrm>
            <a:off x="478160" y="1556792"/>
            <a:ext cx="8172000" cy="1296144"/>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82" name="Google Shape;1182;p83"/>
          <p:cNvSpPr txBox="1"/>
          <p:nvPr/>
        </p:nvSpPr>
        <p:spPr>
          <a:xfrm>
            <a:off x="457200" y="3140968"/>
            <a:ext cx="8229600" cy="10801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fr-BE" sz="1800" u="none" cap="none" strike="noStrike">
                <a:solidFill>
                  <a:schemeClr val="dk1"/>
                </a:solidFill>
                <a:latin typeface="Calibri"/>
                <a:ea typeface="Calibri"/>
                <a:cs typeface="Calibri"/>
                <a:sym typeface="Calibri"/>
              </a:rPr>
              <a:t>L’opérateur </a:t>
            </a:r>
            <a:r>
              <a:rPr b="1" i="1" lang="fr-BE" sz="1800" u="none" cap="none" strike="noStrike">
                <a:solidFill>
                  <a:schemeClr val="dk1"/>
                </a:solidFill>
                <a:latin typeface="Calibri"/>
                <a:ea typeface="Calibri"/>
                <a:cs typeface="Calibri"/>
                <a:sym typeface="Calibri"/>
              </a:rPr>
              <a:t>« AND » </a:t>
            </a:r>
            <a:r>
              <a:rPr b="0" i="0" lang="fr-BE" sz="1800" u="none" cap="none" strike="noStrike">
                <a:solidFill>
                  <a:schemeClr val="dk1"/>
                </a:solidFill>
                <a:latin typeface="Calibri"/>
                <a:ea typeface="Calibri"/>
                <a:cs typeface="Calibri"/>
                <a:sym typeface="Calibri"/>
              </a:rPr>
              <a:t>permet de combiner plusieurs conditions en même temps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chemeClr val="dk1"/>
              </a:buClr>
              <a:buSzPts val="1800"/>
              <a:buFont typeface="Arial"/>
              <a:buNone/>
            </a:pPr>
            <a:r>
              <a:rPr b="1" i="1" lang="fr-BE" sz="1800" u="none" cap="none" strike="noStrike">
                <a:solidFill>
                  <a:schemeClr val="dk1"/>
                </a:solidFill>
                <a:latin typeface="Calibri"/>
                <a:ea typeface="Calibri"/>
                <a:cs typeface="Calibri"/>
                <a:sym typeface="Calibri"/>
              </a:rPr>
              <a:t>Une ligne doit répondre simultanément à toutes les conditions pour faire partie du résultat</a:t>
            </a:r>
            <a:endParaRPr b="0" i="0" sz="1400" u="none" cap="none" strike="noStrike">
              <a:solidFill>
                <a:srgbClr val="000000"/>
              </a:solidFill>
              <a:latin typeface="Arial"/>
              <a:ea typeface="Arial"/>
              <a:cs typeface="Arial"/>
              <a:sym typeface="Arial"/>
            </a:endParaRPr>
          </a:p>
        </p:txBody>
      </p:sp>
      <p:sp>
        <p:nvSpPr>
          <p:cNvPr id="1183" name="Google Shape;1183;p83"/>
          <p:cNvSpPr/>
          <p:nvPr/>
        </p:nvSpPr>
        <p:spPr>
          <a:xfrm>
            <a:off x="2326640" y="4509120"/>
            <a:ext cx="4261584" cy="1209734"/>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84" name="Google Shape;1184;p83"/>
          <p:cNvSpPr/>
          <p:nvPr/>
        </p:nvSpPr>
        <p:spPr>
          <a:xfrm>
            <a:off x="637320" y="1769266"/>
            <a:ext cx="785368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 </a:t>
            </a:r>
            <a:r>
              <a:rPr b="0" i="0" lang="fr-BE" sz="1800" u="none" cap="none" strike="noStrike">
                <a:solidFill>
                  <a:schemeClr val="dk1"/>
                </a:solidFill>
                <a:latin typeface="Consolas"/>
                <a:ea typeface="Consolas"/>
                <a:cs typeface="Consolas"/>
                <a:sym typeface="Consolas"/>
              </a:rPr>
              <a:t>student_id, first_name, last_name, year_result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 </a:t>
            </a:r>
            <a:r>
              <a:rPr b="0" i="0" lang="fr-BE" sz="1800" u="none" cap="none" strike="noStrike">
                <a:solidFill>
                  <a:schemeClr val="dk1"/>
                </a:solidFill>
                <a:latin typeface="Consolas"/>
                <a:ea typeface="Consolas"/>
                <a:cs typeface="Consolas"/>
                <a:sym typeface="Consolas"/>
              </a:rPr>
              <a:t>student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WHERE</a:t>
            </a:r>
            <a:r>
              <a:rPr b="0" i="0" lang="fr-BE" sz="1800" u="none" cap="none" strike="noStrike">
                <a:solidFill>
                  <a:schemeClr val="dk1"/>
                </a:solidFill>
                <a:latin typeface="Consolas"/>
                <a:ea typeface="Consolas"/>
                <a:cs typeface="Consolas"/>
                <a:sym typeface="Consolas"/>
              </a:rPr>
              <a:t> first_name </a:t>
            </a:r>
            <a:r>
              <a:rPr b="0" i="0" lang="fr-BE" sz="1800" u="none" cap="none" strike="noStrike">
                <a:solidFill>
                  <a:srgbClr val="CC0099"/>
                </a:solidFill>
                <a:latin typeface="Consolas"/>
                <a:ea typeface="Consolas"/>
                <a:cs typeface="Consolas"/>
                <a:sym typeface="Consolas"/>
              </a:rPr>
              <a:t>LIKE</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'J%' </a:t>
            </a:r>
            <a:r>
              <a:rPr b="0" i="0" lang="fr-BE" sz="1800" u="none" cap="none" strike="noStrike">
                <a:solidFill>
                  <a:srgbClr val="CC0099"/>
                </a:solidFill>
                <a:latin typeface="Consolas"/>
                <a:ea typeface="Consolas"/>
                <a:cs typeface="Consolas"/>
                <a:sym typeface="Consolas"/>
              </a:rPr>
              <a:t>AND</a:t>
            </a:r>
            <a:r>
              <a:rPr b="0" i="0" lang="fr-BE" sz="1800" u="none" cap="none" strike="noStrike">
                <a:solidFill>
                  <a:schemeClr val="dk1"/>
                </a:solidFill>
                <a:latin typeface="Consolas"/>
                <a:ea typeface="Consolas"/>
                <a:cs typeface="Consolas"/>
                <a:sym typeface="Consolas"/>
              </a:rPr>
              <a:t> year_result &gt;= </a:t>
            </a:r>
            <a:r>
              <a:rPr b="0" i="0" lang="fr-BE" sz="1800" u="none" cap="none" strike="noStrike">
                <a:solidFill>
                  <a:srgbClr val="00B050"/>
                </a:solidFill>
                <a:latin typeface="Consolas"/>
                <a:ea typeface="Consolas"/>
                <a:cs typeface="Consolas"/>
                <a:sym typeface="Consolas"/>
              </a:rPr>
              <a:t>10</a:t>
            </a:r>
            <a:r>
              <a:rPr b="0" i="0" lang="fr-BE"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Arial"/>
              <a:ea typeface="Arial"/>
              <a:cs typeface="Arial"/>
              <a:sym typeface="Arial"/>
            </a:endParaRPr>
          </a:p>
        </p:txBody>
      </p:sp>
      <p:pic>
        <p:nvPicPr>
          <p:cNvPr id="1185" name="Google Shape;1185;p83"/>
          <p:cNvPicPr preferRelativeResize="0"/>
          <p:nvPr/>
        </p:nvPicPr>
        <p:blipFill rotWithShape="1">
          <a:blip r:embed="rId3">
            <a:alphaModFix/>
          </a:blip>
          <a:srcRect b="0" l="0" r="0" t="0"/>
          <a:stretch/>
        </p:blipFill>
        <p:spPr>
          <a:xfrm>
            <a:off x="2387349" y="4590275"/>
            <a:ext cx="4145531" cy="108012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8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Limiter et ordonner : </a:t>
            </a:r>
            <a:r>
              <a:rPr b="1" i="0" lang="fr-BE" sz="4000" u="none" cap="none" strike="noStrike">
                <a:solidFill>
                  <a:schemeClr val="dk1"/>
                </a:solidFill>
                <a:latin typeface="Calibri"/>
                <a:ea typeface="Calibri"/>
                <a:cs typeface="Calibri"/>
                <a:sym typeface="Calibri"/>
              </a:rPr>
              <a:t>OR</a:t>
            </a:r>
            <a:endParaRPr b="1" i="0" sz="4000" u="none" cap="none" strike="noStrike">
              <a:solidFill>
                <a:schemeClr val="dk1"/>
              </a:solidFill>
              <a:latin typeface="Calibri"/>
              <a:ea typeface="Calibri"/>
              <a:cs typeface="Calibri"/>
              <a:sym typeface="Calibri"/>
            </a:endParaRPr>
          </a:p>
        </p:txBody>
      </p:sp>
      <p:sp>
        <p:nvSpPr>
          <p:cNvPr id="1191" name="Google Shape;1191;p8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192" name="Google Shape;1192;p8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193" name="Google Shape;1193;p84"/>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194" name="Google Shape;1194;p84"/>
          <p:cNvSpPr/>
          <p:nvPr/>
        </p:nvSpPr>
        <p:spPr>
          <a:xfrm>
            <a:off x="478160" y="1556792"/>
            <a:ext cx="8172000" cy="1296144"/>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95" name="Google Shape;1195;p84"/>
          <p:cNvSpPr txBox="1"/>
          <p:nvPr/>
        </p:nvSpPr>
        <p:spPr>
          <a:xfrm>
            <a:off x="457200" y="3068960"/>
            <a:ext cx="8229600" cy="10801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Tout comme son compère </a:t>
            </a:r>
            <a:r>
              <a:rPr b="1" i="1" lang="fr-BE" sz="1600" u="none" cap="none" strike="noStrike">
                <a:solidFill>
                  <a:schemeClr val="dk1"/>
                </a:solidFill>
                <a:latin typeface="Calibri"/>
                <a:ea typeface="Calibri"/>
                <a:cs typeface="Calibri"/>
                <a:sym typeface="Calibri"/>
              </a:rPr>
              <a:t>« AND »</a:t>
            </a:r>
            <a:r>
              <a:rPr b="0" i="0" lang="fr-BE" sz="1600" u="none" cap="none" strike="noStrike">
                <a:solidFill>
                  <a:schemeClr val="dk1"/>
                </a:solidFill>
                <a:latin typeface="Calibri"/>
                <a:ea typeface="Calibri"/>
                <a:cs typeface="Calibri"/>
                <a:sym typeface="Calibri"/>
              </a:rPr>
              <a:t>, l’opérateur </a:t>
            </a:r>
            <a:r>
              <a:rPr b="1" i="1" lang="fr-BE" sz="1600" u="none" cap="none" strike="noStrike">
                <a:solidFill>
                  <a:schemeClr val="dk1"/>
                </a:solidFill>
                <a:latin typeface="Calibri"/>
                <a:ea typeface="Calibri"/>
                <a:cs typeface="Calibri"/>
                <a:sym typeface="Calibri"/>
              </a:rPr>
              <a:t>« OR » </a:t>
            </a:r>
            <a:r>
              <a:rPr b="0" i="0" lang="fr-BE" sz="1600" u="none" cap="none" strike="noStrike">
                <a:solidFill>
                  <a:schemeClr val="dk1"/>
                </a:solidFill>
                <a:latin typeface="Calibri"/>
                <a:ea typeface="Calibri"/>
                <a:cs typeface="Calibri"/>
                <a:sym typeface="Calibri"/>
              </a:rPr>
              <a:t>permet également de combiner plusieurs conditions en même temps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chemeClr val="dk1"/>
              </a:buClr>
              <a:buSzPts val="1600"/>
              <a:buFont typeface="Arial"/>
              <a:buNone/>
            </a:pPr>
            <a:r>
              <a:rPr b="1" i="1" lang="fr-BE" sz="1600" u="none" cap="none" strike="noStrike">
                <a:solidFill>
                  <a:schemeClr val="dk1"/>
                </a:solidFill>
                <a:latin typeface="Calibri"/>
                <a:ea typeface="Calibri"/>
                <a:cs typeface="Calibri"/>
                <a:sym typeface="Calibri"/>
              </a:rPr>
              <a:t>Il suffit qu’une ligne réponde à l’une des conditions pour faire partie du résultat</a:t>
            </a:r>
            <a:endParaRPr b="0" i="0" sz="1400" u="none" cap="none" strike="noStrike">
              <a:solidFill>
                <a:srgbClr val="000000"/>
              </a:solidFill>
              <a:latin typeface="Arial"/>
              <a:ea typeface="Arial"/>
              <a:cs typeface="Arial"/>
              <a:sym typeface="Arial"/>
            </a:endParaRPr>
          </a:p>
        </p:txBody>
      </p:sp>
      <p:sp>
        <p:nvSpPr>
          <p:cNvPr id="1196" name="Google Shape;1196;p84"/>
          <p:cNvSpPr/>
          <p:nvPr/>
        </p:nvSpPr>
        <p:spPr>
          <a:xfrm>
            <a:off x="2499360" y="4293096"/>
            <a:ext cx="3766035" cy="2016224"/>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97" name="Google Shape;1197;p84"/>
          <p:cNvSpPr/>
          <p:nvPr/>
        </p:nvSpPr>
        <p:spPr>
          <a:xfrm>
            <a:off x="637320" y="1757044"/>
            <a:ext cx="785368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 </a:t>
            </a:r>
            <a:r>
              <a:rPr b="0" i="0" lang="fr-BE" sz="1800" u="none" cap="none" strike="noStrike">
                <a:solidFill>
                  <a:schemeClr val="dk1"/>
                </a:solidFill>
                <a:latin typeface="Consolas"/>
                <a:ea typeface="Consolas"/>
                <a:cs typeface="Consolas"/>
                <a:sym typeface="Consolas"/>
              </a:rPr>
              <a:t>student_id, first_name, last_name, year_result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 </a:t>
            </a:r>
            <a:r>
              <a:rPr b="0" i="0" lang="fr-BE" sz="1800" u="none" cap="none" strike="noStrike">
                <a:solidFill>
                  <a:schemeClr val="dk1"/>
                </a:solidFill>
                <a:latin typeface="Consolas"/>
                <a:ea typeface="Consolas"/>
                <a:cs typeface="Consolas"/>
                <a:sym typeface="Consolas"/>
              </a:rPr>
              <a:t>student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WHERE</a:t>
            </a:r>
            <a:r>
              <a:rPr b="0" i="0" lang="fr-BE" sz="1800" u="none" cap="none" strike="noStrike">
                <a:solidFill>
                  <a:schemeClr val="dk1"/>
                </a:solidFill>
                <a:latin typeface="Consolas"/>
                <a:ea typeface="Consolas"/>
                <a:cs typeface="Consolas"/>
                <a:sym typeface="Consolas"/>
              </a:rPr>
              <a:t> first_name </a:t>
            </a:r>
            <a:r>
              <a:rPr b="0" i="0" lang="fr-BE" sz="1800" u="none" cap="none" strike="noStrike">
                <a:solidFill>
                  <a:srgbClr val="CC0099"/>
                </a:solidFill>
                <a:latin typeface="Consolas"/>
                <a:ea typeface="Consolas"/>
                <a:cs typeface="Consolas"/>
                <a:sym typeface="Consolas"/>
              </a:rPr>
              <a:t>LIKE</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'J%' </a:t>
            </a:r>
            <a:r>
              <a:rPr b="0" i="0" lang="fr-BE" sz="1800" u="none" cap="none" strike="noStrike">
                <a:solidFill>
                  <a:srgbClr val="CC0099"/>
                </a:solidFill>
                <a:latin typeface="Consolas"/>
                <a:ea typeface="Consolas"/>
                <a:cs typeface="Consolas"/>
                <a:sym typeface="Consolas"/>
              </a:rPr>
              <a:t>OR</a:t>
            </a:r>
            <a:r>
              <a:rPr b="0" i="0" lang="fr-BE" sz="1800" u="none" cap="none" strike="noStrike">
                <a:solidFill>
                  <a:schemeClr val="dk1"/>
                </a:solidFill>
                <a:latin typeface="Consolas"/>
                <a:ea typeface="Consolas"/>
                <a:cs typeface="Consolas"/>
                <a:sym typeface="Consolas"/>
              </a:rPr>
              <a:t> year_result &gt;= </a:t>
            </a:r>
            <a:r>
              <a:rPr b="0" i="0" lang="fr-BE" sz="1800" u="none" cap="none" strike="noStrike">
                <a:solidFill>
                  <a:srgbClr val="00B050"/>
                </a:solidFill>
                <a:latin typeface="Consolas"/>
                <a:ea typeface="Consolas"/>
                <a:cs typeface="Consolas"/>
                <a:sym typeface="Consolas"/>
              </a:rPr>
              <a:t>10</a:t>
            </a:r>
            <a:r>
              <a:rPr b="0" i="0" lang="fr-BE"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Arial"/>
              <a:ea typeface="Arial"/>
              <a:cs typeface="Arial"/>
              <a:sym typeface="Arial"/>
            </a:endParaRPr>
          </a:p>
        </p:txBody>
      </p:sp>
      <p:pic>
        <p:nvPicPr>
          <p:cNvPr id="1198" name="Google Shape;1198;p84"/>
          <p:cNvPicPr preferRelativeResize="0"/>
          <p:nvPr/>
        </p:nvPicPr>
        <p:blipFill rotWithShape="1">
          <a:blip r:embed="rId3">
            <a:alphaModFix/>
          </a:blip>
          <a:srcRect b="0" l="0" r="0" t="0"/>
          <a:stretch/>
        </p:blipFill>
        <p:spPr>
          <a:xfrm>
            <a:off x="2590799" y="4370748"/>
            <a:ext cx="3603475" cy="1860919"/>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Limiter et ordonner : </a:t>
            </a:r>
            <a:r>
              <a:rPr b="1" i="0" lang="fr-BE" sz="4000" u="none" cap="none" strike="noStrike">
                <a:solidFill>
                  <a:schemeClr val="dk1"/>
                </a:solidFill>
                <a:latin typeface="Calibri"/>
                <a:ea typeface="Calibri"/>
                <a:cs typeface="Calibri"/>
                <a:sym typeface="Calibri"/>
              </a:rPr>
              <a:t>Précédence</a:t>
            </a:r>
            <a:endParaRPr b="1" i="0" sz="4000" u="none" cap="none" strike="noStrike">
              <a:solidFill>
                <a:schemeClr val="dk1"/>
              </a:solidFill>
              <a:latin typeface="Calibri"/>
              <a:ea typeface="Calibri"/>
              <a:cs typeface="Calibri"/>
              <a:sym typeface="Calibri"/>
            </a:endParaRPr>
          </a:p>
        </p:txBody>
      </p:sp>
      <p:sp>
        <p:nvSpPr>
          <p:cNvPr id="1204" name="Google Shape;1204;p8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205" name="Google Shape;1205;p8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206" name="Google Shape;1206;p85"/>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graphicFrame>
        <p:nvGraphicFramePr>
          <p:cNvPr id="1207" name="Google Shape;1207;p85"/>
          <p:cNvGraphicFramePr/>
          <p:nvPr/>
        </p:nvGraphicFramePr>
        <p:xfrm>
          <a:off x="1653116" y="2492896"/>
          <a:ext cx="3000000" cy="3000000"/>
        </p:xfrm>
        <a:graphic>
          <a:graphicData uri="http://schemas.openxmlformats.org/drawingml/2006/table">
            <a:tbl>
              <a:tblPr bandRow="1" firstRow="1">
                <a:noFill/>
                <a:tableStyleId>{7DA6CE6D-E62C-4898-81FA-905E92679291}</a:tableStyleId>
              </a:tblPr>
              <a:tblGrid>
                <a:gridCol w="1293275"/>
                <a:gridCol w="5154075"/>
              </a:tblGrid>
              <a:tr h="349500">
                <a:tc>
                  <a:txBody>
                    <a:bodyPr/>
                    <a:lstStyle/>
                    <a:p>
                      <a:pPr indent="0" lvl="0" marL="0" marR="0" rtl="0" algn="ctr">
                        <a:lnSpc>
                          <a:spcPct val="120000"/>
                        </a:lnSpc>
                        <a:spcBef>
                          <a:spcPts val="0"/>
                        </a:spcBef>
                        <a:spcAft>
                          <a:spcPts val="0"/>
                        </a:spcAft>
                        <a:buClr>
                          <a:schemeClr val="dk1"/>
                        </a:buClr>
                        <a:buSzPts val="1600"/>
                        <a:buFont typeface="Calibri"/>
                        <a:buNone/>
                      </a:pPr>
                      <a:r>
                        <a:rPr lang="fr-BE" sz="1400" u="none" cap="none" strike="noStrike"/>
                        <a:t>Ordre</a:t>
                      </a:r>
                      <a:endParaRPr b="1" i="0" sz="1400" u="none" cap="none" strike="noStrike">
                        <a:solidFill>
                          <a:schemeClr val="dk1"/>
                        </a:solidFill>
                        <a:latin typeface="Calibri"/>
                        <a:ea typeface="Calibri"/>
                        <a:cs typeface="Calibri"/>
                        <a:sym typeface="Calibri"/>
                      </a:endParaRPr>
                    </a:p>
                  </a:txBody>
                  <a:tcPr marT="46800" marB="46800" marR="115725" marL="115725" anchor="ctr"/>
                </a:tc>
                <a:tc>
                  <a:txBody>
                    <a:bodyPr/>
                    <a:lstStyle/>
                    <a:p>
                      <a:pPr indent="0" lvl="0" marL="0" marR="0" rtl="0" algn="ctr">
                        <a:lnSpc>
                          <a:spcPct val="120000"/>
                        </a:lnSpc>
                        <a:spcBef>
                          <a:spcPts val="0"/>
                        </a:spcBef>
                        <a:spcAft>
                          <a:spcPts val="0"/>
                        </a:spcAft>
                        <a:buClr>
                          <a:schemeClr val="dk1"/>
                        </a:buClr>
                        <a:buSzPts val="1600"/>
                        <a:buFont typeface="Calibri"/>
                        <a:buNone/>
                      </a:pPr>
                      <a:r>
                        <a:rPr lang="fr-BE" sz="1400" u="none" cap="none" strike="noStrike"/>
                        <a:t>Opérateurs évalués</a:t>
                      </a:r>
                      <a:endParaRPr b="1" i="0" sz="1400" u="none" cap="none" strike="noStrike">
                        <a:solidFill>
                          <a:schemeClr val="dk1"/>
                        </a:solidFill>
                        <a:latin typeface="Calibri"/>
                        <a:ea typeface="Calibri"/>
                        <a:cs typeface="Calibri"/>
                        <a:sym typeface="Calibri"/>
                      </a:endParaRPr>
                    </a:p>
                  </a:txBody>
                  <a:tcPr marT="46800" marB="46800" marR="115725" marL="115725" anchor="ctr"/>
                </a:tc>
              </a:tr>
              <a:tr h="329825">
                <a:tc>
                  <a:txBody>
                    <a:bodyPr/>
                    <a:lstStyle/>
                    <a:p>
                      <a:pPr indent="0" lvl="0" marL="0" marR="0" rtl="0" algn="ctr">
                        <a:lnSpc>
                          <a:spcPct val="120000"/>
                        </a:lnSpc>
                        <a:spcBef>
                          <a:spcPts val="0"/>
                        </a:spcBef>
                        <a:spcAft>
                          <a:spcPts val="0"/>
                        </a:spcAft>
                        <a:buClr>
                          <a:schemeClr val="dk1"/>
                        </a:buClr>
                        <a:buSzPts val="1600"/>
                        <a:buFont typeface="Calibri"/>
                        <a:buNone/>
                      </a:pPr>
                      <a:r>
                        <a:rPr lang="fr-BE" sz="1400" u="none" cap="none" strike="noStrike"/>
                        <a:t>1</a:t>
                      </a:r>
                      <a:endParaRPr b="0" i="0" sz="1400" u="none" cap="none" strike="noStrike">
                        <a:solidFill>
                          <a:schemeClr val="dk1"/>
                        </a:solidFill>
                        <a:latin typeface="Calibri"/>
                        <a:ea typeface="Calibri"/>
                        <a:cs typeface="Calibri"/>
                        <a:sym typeface="Calibri"/>
                      </a:endParaRPr>
                    </a:p>
                  </a:txBody>
                  <a:tcPr marT="46800" marB="46800" marR="115725" marL="115725" anchor="ctr"/>
                </a:tc>
                <a:tc>
                  <a:txBody>
                    <a:bodyPr/>
                    <a:lstStyle/>
                    <a:p>
                      <a:pPr indent="0" lvl="0" marL="444500" marR="0" rtl="0" algn="l">
                        <a:lnSpc>
                          <a:spcPct val="120000"/>
                        </a:lnSpc>
                        <a:spcBef>
                          <a:spcPts val="0"/>
                        </a:spcBef>
                        <a:spcAft>
                          <a:spcPts val="0"/>
                        </a:spcAft>
                        <a:buClr>
                          <a:schemeClr val="dk1"/>
                        </a:buClr>
                        <a:buSzPts val="1600"/>
                        <a:buFont typeface="Calibri"/>
                        <a:buNone/>
                      </a:pPr>
                      <a:r>
                        <a:rPr lang="fr-BE" sz="1400" u="none" cap="none" strike="noStrike"/>
                        <a:t>!</a:t>
                      </a:r>
                      <a:endParaRPr b="0" i="0" sz="1400" u="none" cap="none" strike="noStrike">
                        <a:solidFill>
                          <a:schemeClr val="dk1"/>
                        </a:solidFill>
                        <a:latin typeface="Calibri"/>
                        <a:ea typeface="Calibri"/>
                        <a:cs typeface="Calibri"/>
                        <a:sym typeface="Calibri"/>
                      </a:endParaRPr>
                    </a:p>
                  </a:txBody>
                  <a:tcPr marT="46800" marB="46800" marR="115725" marL="115725" anchor="ctr"/>
                </a:tc>
              </a:tr>
              <a:tr h="329825">
                <a:tc>
                  <a:txBody>
                    <a:bodyPr/>
                    <a:lstStyle/>
                    <a:p>
                      <a:pPr indent="0" lvl="0" marL="0" marR="0" rtl="0" algn="ctr">
                        <a:lnSpc>
                          <a:spcPct val="120000"/>
                        </a:lnSpc>
                        <a:spcBef>
                          <a:spcPts val="0"/>
                        </a:spcBef>
                        <a:spcAft>
                          <a:spcPts val="0"/>
                        </a:spcAft>
                        <a:buClr>
                          <a:schemeClr val="dk1"/>
                        </a:buClr>
                        <a:buSzPts val="1600"/>
                        <a:buFont typeface="Calibri"/>
                        <a:buNone/>
                      </a:pPr>
                      <a:r>
                        <a:rPr lang="fr-BE" sz="1400" u="none" cap="none" strike="noStrike"/>
                        <a:t>2</a:t>
                      </a:r>
                      <a:endParaRPr b="0" i="0" sz="1400" u="none" cap="none" strike="noStrike">
                        <a:solidFill>
                          <a:schemeClr val="dk1"/>
                        </a:solidFill>
                        <a:latin typeface="Calibri"/>
                        <a:ea typeface="Calibri"/>
                        <a:cs typeface="Calibri"/>
                        <a:sym typeface="Calibri"/>
                      </a:endParaRPr>
                    </a:p>
                  </a:txBody>
                  <a:tcPr marT="46800" marB="46800" marR="115725" marL="115725" anchor="ctr"/>
                </a:tc>
                <a:tc>
                  <a:txBody>
                    <a:bodyPr/>
                    <a:lstStyle/>
                    <a:p>
                      <a:pPr indent="0" lvl="0" marL="444500" marR="0" rtl="0" algn="l">
                        <a:lnSpc>
                          <a:spcPct val="120000"/>
                        </a:lnSpc>
                        <a:spcBef>
                          <a:spcPts val="0"/>
                        </a:spcBef>
                        <a:spcAft>
                          <a:spcPts val="0"/>
                        </a:spcAft>
                        <a:buClr>
                          <a:schemeClr val="dk1"/>
                        </a:buClr>
                        <a:buSzPts val="1600"/>
                        <a:buFont typeface="Calibri"/>
                        <a:buNone/>
                      </a:pPr>
                      <a:r>
                        <a:rPr lang="fr-BE" sz="1400" u="none" cap="none" strike="noStrike"/>
                        <a:t>Multiplication, Division, Modulo</a:t>
                      </a:r>
                      <a:endParaRPr b="0" i="0" sz="1400" u="none" cap="none" strike="noStrike">
                        <a:solidFill>
                          <a:schemeClr val="dk1"/>
                        </a:solidFill>
                        <a:latin typeface="Calibri"/>
                        <a:ea typeface="Calibri"/>
                        <a:cs typeface="Calibri"/>
                        <a:sym typeface="Calibri"/>
                      </a:endParaRPr>
                    </a:p>
                  </a:txBody>
                  <a:tcPr marT="46800" marB="46800" marR="115725" marL="115725" anchor="ctr"/>
                </a:tc>
              </a:tr>
              <a:tr h="329825">
                <a:tc>
                  <a:txBody>
                    <a:bodyPr/>
                    <a:lstStyle/>
                    <a:p>
                      <a:pPr indent="0" lvl="0" marL="0" marR="0" rtl="0" algn="ctr">
                        <a:lnSpc>
                          <a:spcPct val="120000"/>
                        </a:lnSpc>
                        <a:spcBef>
                          <a:spcPts val="0"/>
                        </a:spcBef>
                        <a:spcAft>
                          <a:spcPts val="0"/>
                        </a:spcAft>
                        <a:buClr>
                          <a:schemeClr val="dk1"/>
                        </a:buClr>
                        <a:buSzPts val="1600"/>
                        <a:buFont typeface="Calibri"/>
                        <a:buNone/>
                      </a:pPr>
                      <a:r>
                        <a:rPr lang="fr-BE" sz="1400" u="none" cap="none" strike="noStrike"/>
                        <a:t>3 </a:t>
                      </a:r>
                      <a:endParaRPr b="0" i="0" sz="1400" u="none" cap="none" strike="noStrike">
                        <a:solidFill>
                          <a:schemeClr val="dk1"/>
                        </a:solidFill>
                        <a:latin typeface="Calibri"/>
                        <a:ea typeface="Calibri"/>
                        <a:cs typeface="Calibri"/>
                        <a:sym typeface="Calibri"/>
                      </a:endParaRPr>
                    </a:p>
                  </a:txBody>
                  <a:tcPr marT="46800" marB="46800" marR="115725" marL="115725" anchor="ctr"/>
                </a:tc>
                <a:tc>
                  <a:txBody>
                    <a:bodyPr/>
                    <a:lstStyle/>
                    <a:p>
                      <a:pPr indent="0" lvl="0" marL="444500" marR="0" rtl="0" algn="l">
                        <a:lnSpc>
                          <a:spcPct val="120000"/>
                        </a:lnSpc>
                        <a:spcBef>
                          <a:spcPts val="0"/>
                        </a:spcBef>
                        <a:spcAft>
                          <a:spcPts val="0"/>
                        </a:spcAft>
                        <a:buClr>
                          <a:schemeClr val="dk1"/>
                        </a:buClr>
                        <a:buSzPts val="1600"/>
                        <a:buFont typeface="Calibri"/>
                        <a:buNone/>
                      </a:pPr>
                      <a:r>
                        <a:rPr lang="fr-BE" sz="1400" u="none" cap="none" strike="noStrike"/>
                        <a:t>Addition, Soustraction</a:t>
                      </a:r>
                      <a:endParaRPr b="0" i="0" sz="1400" u="none" cap="none" strike="noStrike">
                        <a:solidFill>
                          <a:schemeClr val="dk1"/>
                        </a:solidFill>
                        <a:latin typeface="Calibri"/>
                        <a:ea typeface="Calibri"/>
                        <a:cs typeface="Calibri"/>
                        <a:sym typeface="Calibri"/>
                      </a:endParaRPr>
                    </a:p>
                  </a:txBody>
                  <a:tcPr marT="46800" marB="46800" marR="115725" marL="115725" anchor="ctr"/>
                </a:tc>
              </a:tr>
              <a:tr h="329825">
                <a:tc>
                  <a:txBody>
                    <a:bodyPr/>
                    <a:lstStyle/>
                    <a:p>
                      <a:pPr indent="0" lvl="0" marL="0" marR="0" rtl="0" algn="ctr">
                        <a:lnSpc>
                          <a:spcPct val="120000"/>
                        </a:lnSpc>
                        <a:spcBef>
                          <a:spcPts val="0"/>
                        </a:spcBef>
                        <a:spcAft>
                          <a:spcPts val="0"/>
                        </a:spcAft>
                        <a:buClr>
                          <a:schemeClr val="dk1"/>
                        </a:buClr>
                        <a:buSzPts val="1600"/>
                        <a:buFont typeface="Calibri"/>
                        <a:buNone/>
                      </a:pPr>
                      <a:r>
                        <a:rPr lang="fr-BE" sz="1400" u="none" cap="none" strike="noStrike"/>
                        <a:t>4 </a:t>
                      </a:r>
                      <a:endParaRPr b="0" i="0" sz="1400" u="none" cap="none" strike="noStrike">
                        <a:solidFill>
                          <a:schemeClr val="dk1"/>
                        </a:solidFill>
                        <a:latin typeface="Calibri"/>
                        <a:ea typeface="Calibri"/>
                        <a:cs typeface="Calibri"/>
                        <a:sym typeface="Calibri"/>
                      </a:endParaRPr>
                    </a:p>
                  </a:txBody>
                  <a:tcPr marT="46800" marB="46800" marR="115725" marL="115725" anchor="ctr"/>
                </a:tc>
                <a:tc>
                  <a:txBody>
                    <a:bodyPr/>
                    <a:lstStyle/>
                    <a:p>
                      <a:pPr indent="0" lvl="0" marL="444500" marR="0" rtl="0" algn="l">
                        <a:lnSpc>
                          <a:spcPct val="120000"/>
                        </a:lnSpc>
                        <a:spcBef>
                          <a:spcPts val="0"/>
                        </a:spcBef>
                        <a:spcAft>
                          <a:spcPts val="0"/>
                        </a:spcAft>
                        <a:buClr>
                          <a:schemeClr val="dk1"/>
                        </a:buClr>
                        <a:buSzPts val="1600"/>
                        <a:buFont typeface="Calibri"/>
                        <a:buNone/>
                      </a:pPr>
                      <a:r>
                        <a:rPr lang="fr-BE" sz="1400" u="none" cap="none" strike="noStrike"/>
                        <a:t>Opérateurs de comparaisons (=,&gt;,&lt;,!=,…), IS, LIKE, IN</a:t>
                      </a:r>
                      <a:endParaRPr b="0" i="0" sz="1400" u="none" cap="none" strike="noStrike">
                        <a:solidFill>
                          <a:schemeClr val="dk1"/>
                        </a:solidFill>
                        <a:latin typeface="Calibri"/>
                        <a:ea typeface="Calibri"/>
                        <a:cs typeface="Calibri"/>
                        <a:sym typeface="Calibri"/>
                      </a:endParaRPr>
                    </a:p>
                  </a:txBody>
                  <a:tcPr marT="46800" marB="46800" marR="115725" marL="115725" anchor="ctr"/>
                </a:tc>
              </a:tr>
              <a:tr h="329825">
                <a:tc>
                  <a:txBody>
                    <a:bodyPr/>
                    <a:lstStyle/>
                    <a:p>
                      <a:pPr indent="0" lvl="0" marL="0" marR="0" rtl="0" algn="ctr">
                        <a:lnSpc>
                          <a:spcPct val="120000"/>
                        </a:lnSpc>
                        <a:spcBef>
                          <a:spcPts val="0"/>
                        </a:spcBef>
                        <a:spcAft>
                          <a:spcPts val="0"/>
                        </a:spcAft>
                        <a:buClr>
                          <a:schemeClr val="dk1"/>
                        </a:buClr>
                        <a:buSzPts val="1600"/>
                        <a:buFont typeface="Calibri"/>
                        <a:buNone/>
                      </a:pPr>
                      <a:r>
                        <a:rPr lang="fr-BE" sz="1400" u="none" cap="none" strike="noStrike"/>
                        <a:t>5 </a:t>
                      </a:r>
                      <a:endParaRPr b="0" i="0" sz="1400" u="none" cap="none" strike="noStrike">
                        <a:solidFill>
                          <a:schemeClr val="dk1"/>
                        </a:solidFill>
                        <a:latin typeface="Calibri"/>
                        <a:ea typeface="Calibri"/>
                        <a:cs typeface="Calibri"/>
                        <a:sym typeface="Calibri"/>
                      </a:endParaRPr>
                    </a:p>
                  </a:txBody>
                  <a:tcPr marT="46800" marB="46800" marR="115725" marL="115725" anchor="ctr"/>
                </a:tc>
                <a:tc>
                  <a:txBody>
                    <a:bodyPr/>
                    <a:lstStyle/>
                    <a:p>
                      <a:pPr indent="0" lvl="0" marL="444500" marR="0" rtl="0" algn="l">
                        <a:lnSpc>
                          <a:spcPct val="120000"/>
                        </a:lnSpc>
                        <a:spcBef>
                          <a:spcPts val="0"/>
                        </a:spcBef>
                        <a:spcAft>
                          <a:spcPts val="0"/>
                        </a:spcAft>
                        <a:buClr>
                          <a:schemeClr val="dk1"/>
                        </a:buClr>
                        <a:buSzPts val="1600"/>
                        <a:buFont typeface="Calibri"/>
                        <a:buNone/>
                      </a:pPr>
                      <a:r>
                        <a:rPr lang="fr-BE" sz="1400" u="none" cap="none" strike="noStrike"/>
                        <a:t>BETWEEN, CASE, WHEN, THEN, ELSE</a:t>
                      </a:r>
                      <a:endParaRPr b="0" i="0" sz="1400" u="none" cap="none" strike="noStrike">
                        <a:solidFill>
                          <a:schemeClr val="dk1"/>
                        </a:solidFill>
                        <a:latin typeface="Calibri"/>
                        <a:ea typeface="Calibri"/>
                        <a:cs typeface="Calibri"/>
                        <a:sym typeface="Calibri"/>
                      </a:endParaRPr>
                    </a:p>
                  </a:txBody>
                  <a:tcPr marT="46800" marB="46800" marR="115725" marL="115725" anchor="ctr"/>
                </a:tc>
              </a:tr>
              <a:tr h="329825">
                <a:tc>
                  <a:txBody>
                    <a:bodyPr/>
                    <a:lstStyle/>
                    <a:p>
                      <a:pPr indent="0" lvl="0" marL="0" marR="0" rtl="0" algn="ctr">
                        <a:lnSpc>
                          <a:spcPct val="120000"/>
                        </a:lnSpc>
                        <a:spcBef>
                          <a:spcPts val="0"/>
                        </a:spcBef>
                        <a:spcAft>
                          <a:spcPts val="0"/>
                        </a:spcAft>
                        <a:buClr>
                          <a:schemeClr val="dk1"/>
                        </a:buClr>
                        <a:buSzPts val="1600"/>
                        <a:buFont typeface="Calibri"/>
                        <a:buNone/>
                      </a:pPr>
                      <a:r>
                        <a:rPr lang="fr-BE" sz="1400" u="none" cap="none" strike="noStrike"/>
                        <a:t>6 </a:t>
                      </a:r>
                      <a:endParaRPr b="0" i="0" sz="1400" u="none" cap="none" strike="noStrike">
                        <a:solidFill>
                          <a:schemeClr val="dk1"/>
                        </a:solidFill>
                        <a:latin typeface="Calibri"/>
                        <a:ea typeface="Calibri"/>
                        <a:cs typeface="Calibri"/>
                        <a:sym typeface="Calibri"/>
                      </a:endParaRPr>
                    </a:p>
                  </a:txBody>
                  <a:tcPr marT="46800" marB="46800" marR="115725" marL="115725" anchor="ctr"/>
                </a:tc>
                <a:tc>
                  <a:txBody>
                    <a:bodyPr/>
                    <a:lstStyle/>
                    <a:p>
                      <a:pPr indent="0" lvl="0" marL="444500" marR="0" rtl="0" algn="l">
                        <a:lnSpc>
                          <a:spcPct val="120000"/>
                        </a:lnSpc>
                        <a:spcBef>
                          <a:spcPts val="0"/>
                        </a:spcBef>
                        <a:spcAft>
                          <a:spcPts val="0"/>
                        </a:spcAft>
                        <a:buClr>
                          <a:schemeClr val="dk1"/>
                        </a:buClr>
                        <a:buSzPts val="1600"/>
                        <a:buFont typeface="Calibri"/>
                        <a:buNone/>
                      </a:pPr>
                      <a:r>
                        <a:rPr lang="fr-BE" sz="1400" u="none" cap="none" strike="noStrike"/>
                        <a:t>NOT</a:t>
                      </a:r>
                      <a:endParaRPr b="0" i="0" sz="1400" u="none" cap="none" strike="noStrike">
                        <a:solidFill>
                          <a:schemeClr val="dk1"/>
                        </a:solidFill>
                        <a:latin typeface="Calibri"/>
                        <a:ea typeface="Calibri"/>
                        <a:cs typeface="Calibri"/>
                        <a:sym typeface="Calibri"/>
                      </a:endParaRPr>
                    </a:p>
                  </a:txBody>
                  <a:tcPr marT="46800" marB="46800" marR="115725" marL="115725" anchor="ctr"/>
                </a:tc>
              </a:tr>
              <a:tr h="329825">
                <a:tc>
                  <a:txBody>
                    <a:bodyPr/>
                    <a:lstStyle/>
                    <a:p>
                      <a:pPr indent="0" lvl="0" marL="0" marR="0" rtl="0" algn="ctr">
                        <a:lnSpc>
                          <a:spcPct val="120000"/>
                        </a:lnSpc>
                        <a:spcBef>
                          <a:spcPts val="0"/>
                        </a:spcBef>
                        <a:spcAft>
                          <a:spcPts val="0"/>
                        </a:spcAft>
                        <a:buClr>
                          <a:schemeClr val="dk1"/>
                        </a:buClr>
                        <a:buSzPts val="1600"/>
                        <a:buFont typeface="Calibri"/>
                        <a:buNone/>
                      </a:pPr>
                      <a:r>
                        <a:rPr lang="fr-BE" sz="1400" u="none" cap="none" strike="noStrike"/>
                        <a:t>7 </a:t>
                      </a:r>
                      <a:endParaRPr b="0" i="0" sz="1400" u="none" cap="none" strike="noStrike">
                        <a:solidFill>
                          <a:schemeClr val="dk1"/>
                        </a:solidFill>
                        <a:latin typeface="Calibri"/>
                        <a:ea typeface="Calibri"/>
                        <a:cs typeface="Calibri"/>
                        <a:sym typeface="Calibri"/>
                      </a:endParaRPr>
                    </a:p>
                  </a:txBody>
                  <a:tcPr marT="46800" marB="46800" marR="115725" marL="115725" anchor="ctr"/>
                </a:tc>
                <a:tc>
                  <a:txBody>
                    <a:bodyPr/>
                    <a:lstStyle/>
                    <a:p>
                      <a:pPr indent="0" lvl="0" marL="444500" marR="0" rtl="0" algn="l">
                        <a:lnSpc>
                          <a:spcPct val="120000"/>
                        </a:lnSpc>
                        <a:spcBef>
                          <a:spcPts val="0"/>
                        </a:spcBef>
                        <a:spcAft>
                          <a:spcPts val="0"/>
                        </a:spcAft>
                        <a:buClr>
                          <a:schemeClr val="dk1"/>
                        </a:buClr>
                        <a:buSzPts val="1600"/>
                        <a:buFont typeface="Calibri"/>
                        <a:buNone/>
                      </a:pPr>
                      <a:r>
                        <a:rPr lang="fr-BE" sz="1400" u="none" cap="none" strike="noStrike"/>
                        <a:t>AND</a:t>
                      </a:r>
                      <a:endParaRPr b="0" i="0" sz="1400" u="none" cap="none" strike="noStrike">
                        <a:solidFill>
                          <a:schemeClr val="dk1"/>
                        </a:solidFill>
                        <a:latin typeface="Calibri"/>
                        <a:ea typeface="Calibri"/>
                        <a:cs typeface="Calibri"/>
                        <a:sym typeface="Calibri"/>
                      </a:endParaRPr>
                    </a:p>
                  </a:txBody>
                  <a:tcPr marT="46800" marB="46800" marR="115725" marL="115725" anchor="ctr"/>
                </a:tc>
              </a:tr>
              <a:tr h="329825">
                <a:tc>
                  <a:txBody>
                    <a:bodyPr/>
                    <a:lstStyle/>
                    <a:p>
                      <a:pPr indent="0" lvl="0" marL="0" marR="0" rtl="0" algn="ctr">
                        <a:lnSpc>
                          <a:spcPct val="120000"/>
                        </a:lnSpc>
                        <a:spcBef>
                          <a:spcPts val="0"/>
                        </a:spcBef>
                        <a:spcAft>
                          <a:spcPts val="0"/>
                        </a:spcAft>
                        <a:buClr>
                          <a:schemeClr val="dk1"/>
                        </a:buClr>
                        <a:buSzPts val="1600"/>
                        <a:buFont typeface="Calibri"/>
                        <a:buNone/>
                      </a:pPr>
                      <a:r>
                        <a:rPr lang="fr-BE" sz="1400" u="none" cap="none" strike="noStrike"/>
                        <a:t>8</a:t>
                      </a:r>
                      <a:endParaRPr b="0" i="0" sz="1400" u="none" cap="none" strike="noStrike">
                        <a:solidFill>
                          <a:schemeClr val="dk1"/>
                        </a:solidFill>
                        <a:latin typeface="Calibri"/>
                        <a:ea typeface="Calibri"/>
                        <a:cs typeface="Calibri"/>
                        <a:sym typeface="Calibri"/>
                      </a:endParaRPr>
                    </a:p>
                  </a:txBody>
                  <a:tcPr marT="46800" marB="46800" marR="115725" marL="115725" anchor="ctr"/>
                </a:tc>
                <a:tc>
                  <a:txBody>
                    <a:bodyPr/>
                    <a:lstStyle/>
                    <a:p>
                      <a:pPr indent="0" lvl="0" marL="444500" marR="0" rtl="0" algn="l">
                        <a:lnSpc>
                          <a:spcPct val="120000"/>
                        </a:lnSpc>
                        <a:spcBef>
                          <a:spcPts val="0"/>
                        </a:spcBef>
                        <a:spcAft>
                          <a:spcPts val="0"/>
                        </a:spcAft>
                        <a:buClr>
                          <a:schemeClr val="dk1"/>
                        </a:buClr>
                        <a:buSzPts val="1600"/>
                        <a:buFont typeface="Calibri"/>
                        <a:buNone/>
                      </a:pPr>
                      <a:r>
                        <a:rPr lang="fr-BE" sz="1400" u="none" cap="none" strike="noStrike"/>
                        <a:t>OR</a:t>
                      </a:r>
                      <a:endParaRPr b="0" i="0" sz="1400" u="none" cap="none" strike="noStrike">
                        <a:solidFill>
                          <a:schemeClr val="dk1"/>
                        </a:solidFill>
                        <a:latin typeface="Calibri"/>
                        <a:ea typeface="Calibri"/>
                        <a:cs typeface="Calibri"/>
                        <a:sym typeface="Calibri"/>
                      </a:endParaRPr>
                    </a:p>
                  </a:txBody>
                  <a:tcPr marT="46800" marB="46800" marR="115725" marL="115725" anchor="ctr"/>
                </a:tc>
              </a:tr>
              <a:tr h="329825">
                <a:tc>
                  <a:txBody>
                    <a:bodyPr/>
                    <a:lstStyle/>
                    <a:p>
                      <a:pPr indent="0" lvl="0" marL="0" marR="0" rtl="0" algn="ctr">
                        <a:lnSpc>
                          <a:spcPct val="120000"/>
                        </a:lnSpc>
                        <a:spcBef>
                          <a:spcPts val="0"/>
                        </a:spcBef>
                        <a:spcAft>
                          <a:spcPts val="0"/>
                        </a:spcAft>
                        <a:buClr>
                          <a:schemeClr val="dk1"/>
                        </a:buClr>
                        <a:buSzPts val="1600"/>
                        <a:buFont typeface="Calibri"/>
                        <a:buNone/>
                      </a:pPr>
                      <a:r>
                        <a:rPr lang="fr-BE" sz="1400" u="none" cap="none" strike="noStrike"/>
                        <a:t>9</a:t>
                      </a:r>
                      <a:endParaRPr b="0" i="0" sz="1400" u="none" cap="none" strike="noStrike">
                        <a:solidFill>
                          <a:schemeClr val="dk1"/>
                        </a:solidFill>
                        <a:latin typeface="Calibri"/>
                        <a:ea typeface="Calibri"/>
                        <a:cs typeface="Calibri"/>
                        <a:sym typeface="Calibri"/>
                      </a:endParaRPr>
                    </a:p>
                  </a:txBody>
                  <a:tcPr marT="46800" marB="46800" marR="115725" marL="115725" anchor="ctr"/>
                </a:tc>
                <a:tc>
                  <a:txBody>
                    <a:bodyPr/>
                    <a:lstStyle/>
                    <a:p>
                      <a:pPr indent="0" lvl="0" marL="444500" marR="0" rtl="0" algn="l">
                        <a:lnSpc>
                          <a:spcPct val="120000"/>
                        </a:lnSpc>
                        <a:spcBef>
                          <a:spcPts val="0"/>
                        </a:spcBef>
                        <a:spcAft>
                          <a:spcPts val="0"/>
                        </a:spcAft>
                        <a:buClr>
                          <a:schemeClr val="dk1"/>
                        </a:buClr>
                        <a:buSzPts val="1600"/>
                        <a:buFont typeface="Calibri"/>
                        <a:buNone/>
                      </a:pPr>
                      <a:r>
                        <a:rPr lang="fr-BE" sz="1400" u="none" cap="none" strike="noStrike"/>
                        <a:t>:= (Affectation)</a:t>
                      </a:r>
                      <a:endParaRPr b="0" i="0" sz="1400" u="none" cap="none" strike="noStrike">
                        <a:solidFill>
                          <a:schemeClr val="dk1"/>
                        </a:solidFill>
                        <a:latin typeface="Calibri"/>
                        <a:ea typeface="Calibri"/>
                        <a:cs typeface="Calibri"/>
                        <a:sym typeface="Calibri"/>
                      </a:endParaRPr>
                    </a:p>
                  </a:txBody>
                  <a:tcPr marT="46800" marB="46800" marR="115725" marL="115725" anchor="ctr"/>
                </a:tc>
              </a:tr>
            </a:tbl>
          </a:graphicData>
        </a:graphic>
      </p:graphicFrame>
      <p:sp>
        <p:nvSpPr>
          <p:cNvPr id="1208" name="Google Shape;1208;p85"/>
          <p:cNvSpPr txBox="1"/>
          <p:nvPr/>
        </p:nvSpPr>
        <p:spPr>
          <a:xfrm>
            <a:off x="762000" y="5900474"/>
            <a:ext cx="8229600" cy="45587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fr-BE" sz="1800" u="sng" cap="none" strike="noStrike">
                <a:solidFill>
                  <a:srgbClr val="9FC3E3"/>
                </a:solidFill>
                <a:latin typeface="Calibri"/>
                <a:ea typeface="Calibri"/>
                <a:cs typeface="Calibri"/>
                <a:sym typeface="Calibri"/>
              </a:rPr>
              <a:t>https://fr.wikibooks.org/wiki/MySQL/Opérateurs#Précédence_des_opérateurs</a:t>
            </a:r>
            <a:endParaRPr b="0" i="0" sz="1400" u="none" cap="none" strike="noStrike">
              <a:solidFill>
                <a:srgbClr val="000000"/>
              </a:solidFill>
              <a:latin typeface="Arial"/>
              <a:ea typeface="Arial"/>
              <a:cs typeface="Arial"/>
              <a:sym typeface="Arial"/>
            </a:endParaRPr>
          </a:p>
        </p:txBody>
      </p:sp>
      <p:sp>
        <p:nvSpPr>
          <p:cNvPr id="1209" name="Google Shape;1209;p85"/>
          <p:cNvSpPr txBox="1"/>
          <p:nvPr/>
        </p:nvSpPr>
        <p:spPr>
          <a:xfrm>
            <a:off x="457200" y="1556792"/>
            <a:ext cx="8229600" cy="9361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fr-BE" sz="1800" u="none" cap="none" strike="noStrike">
                <a:solidFill>
                  <a:schemeClr val="dk1"/>
                </a:solidFill>
                <a:latin typeface="Calibri"/>
                <a:ea typeface="Calibri"/>
                <a:cs typeface="Calibri"/>
                <a:sym typeface="Calibri"/>
              </a:rPr>
              <a:t>Il est conseillé d’</a:t>
            </a:r>
            <a:r>
              <a:rPr b="1" i="1" lang="fr-BE" sz="1800" u="none" cap="none" strike="noStrike">
                <a:solidFill>
                  <a:schemeClr val="dk1"/>
                </a:solidFill>
                <a:latin typeface="Calibri"/>
                <a:ea typeface="Calibri"/>
                <a:cs typeface="Calibri"/>
                <a:sym typeface="Calibri"/>
              </a:rPr>
              <a:t>utiliser des parenthèses </a:t>
            </a:r>
            <a:r>
              <a:rPr b="0" i="0" lang="fr-BE" sz="1800" u="none" cap="none" strike="noStrike">
                <a:solidFill>
                  <a:schemeClr val="dk1"/>
                </a:solidFill>
                <a:latin typeface="Calibri"/>
                <a:ea typeface="Calibri"/>
                <a:cs typeface="Calibri"/>
                <a:sym typeface="Calibri"/>
              </a:rPr>
              <a:t>afin de forcer le système à tester les conditions dans l’ordre souhaité. Sous MySQL, si aucune parenthèse n’est utilisée, l’ordre de précédence suivant est appliqué</a:t>
            </a:r>
            <a:endParaRPr b="0" i="1" sz="1800" u="none" cap="none" strike="noStrike">
              <a:solidFill>
                <a:schemeClr val="dk1"/>
              </a:solidFill>
              <a:latin typeface="Calibri"/>
              <a:ea typeface="Calibri"/>
              <a:cs typeface="Calibri"/>
              <a:sym typeface="Calibri"/>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3" name="Shape 1213"/>
        <p:cNvGrpSpPr/>
        <p:nvPr/>
      </p:nvGrpSpPr>
      <p:grpSpPr>
        <a:xfrm>
          <a:off x="0" y="0"/>
          <a:ext cx="0" cy="0"/>
          <a:chOff x="0" y="0"/>
          <a:chExt cx="0" cy="0"/>
        </a:xfrm>
      </p:grpSpPr>
      <p:sp>
        <p:nvSpPr>
          <p:cNvPr id="1214" name="Google Shape;1214;p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Limiter et ordonner : </a:t>
            </a:r>
            <a:r>
              <a:rPr b="1" i="0" lang="fr-BE" sz="4000" u="none" cap="none" strike="noStrike">
                <a:solidFill>
                  <a:schemeClr val="dk1"/>
                </a:solidFill>
                <a:latin typeface="Calibri"/>
                <a:ea typeface="Calibri"/>
                <a:cs typeface="Calibri"/>
                <a:sym typeface="Calibri"/>
              </a:rPr>
              <a:t>« ORDER BY »</a:t>
            </a:r>
            <a:endParaRPr b="1" i="0" sz="4000" u="none" cap="none" strike="noStrike">
              <a:solidFill>
                <a:schemeClr val="dk1"/>
              </a:solidFill>
              <a:latin typeface="Calibri"/>
              <a:ea typeface="Calibri"/>
              <a:cs typeface="Calibri"/>
              <a:sym typeface="Calibri"/>
            </a:endParaRPr>
          </a:p>
        </p:txBody>
      </p:sp>
      <p:sp>
        <p:nvSpPr>
          <p:cNvPr id="1215" name="Google Shape;1215;p8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216" name="Google Shape;1216;p8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217" name="Google Shape;1217;p86"/>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218" name="Google Shape;1218;p86"/>
          <p:cNvSpPr/>
          <p:nvPr/>
        </p:nvSpPr>
        <p:spPr>
          <a:xfrm>
            <a:off x="478160" y="1556792"/>
            <a:ext cx="8172000" cy="1080120"/>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19" name="Google Shape;1219;p86"/>
          <p:cNvSpPr txBox="1"/>
          <p:nvPr/>
        </p:nvSpPr>
        <p:spPr>
          <a:xfrm>
            <a:off x="457200" y="2852936"/>
            <a:ext cx="8229600" cy="129614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La clause </a:t>
            </a:r>
            <a:r>
              <a:rPr b="1" i="1" lang="fr-BE" sz="1600" u="none" cap="none" strike="noStrike">
                <a:solidFill>
                  <a:schemeClr val="dk1"/>
                </a:solidFill>
                <a:latin typeface="Calibri"/>
                <a:ea typeface="Calibri"/>
                <a:cs typeface="Calibri"/>
                <a:sym typeface="Calibri"/>
              </a:rPr>
              <a:t>« ORDER BY » </a:t>
            </a:r>
            <a:r>
              <a:rPr b="0" i="0" lang="fr-BE" sz="1600" u="none" cap="none" strike="noStrike">
                <a:solidFill>
                  <a:schemeClr val="dk1"/>
                </a:solidFill>
                <a:latin typeface="Calibri"/>
                <a:ea typeface="Calibri"/>
                <a:cs typeface="Calibri"/>
                <a:sym typeface="Calibri"/>
              </a:rPr>
              <a:t>permet de trier le résultat d’une requête selon une ou plusieurs colonnes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Le tri peut se faire de façon croissante (</a:t>
            </a:r>
            <a:r>
              <a:rPr b="1" i="1" lang="fr-BE" sz="1600" u="none" cap="none" strike="noStrike">
                <a:solidFill>
                  <a:schemeClr val="dk1"/>
                </a:solidFill>
                <a:latin typeface="Calibri"/>
                <a:ea typeface="Calibri"/>
                <a:cs typeface="Calibri"/>
                <a:sym typeface="Calibri"/>
              </a:rPr>
              <a:t>« ASC »</a:t>
            </a:r>
            <a:r>
              <a:rPr b="0" i="0" lang="fr-BE" sz="1600" u="none" cap="none" strike="noStrike">
                <a:solidFill>
                  <a:schemeClr val="dk1"/>
                </a:solidFill>
                <a:latin typeface="Calibri"/>
                <a:ea typeface="Calibri"/>
                <a:cs typeface="Calibri"/>
                <a:sym typeface="Calibri"/>
              </a:rPr>
              <a:t> – ascendant) ou décroissante (</a:t>
            </a:r>
            <a:r>
              <a:rPr b="1" i="1" lang="fr-BE" sz="1600" u="none" cap="none" strike="noStrike">
                <a:solidFill>
                  <a:schemeClr val="dk1"/>
                </a:solidFill>
                <a:latin typeface="Calibri"/>
                <a:ea typeface="Calibri"/>
                <a:cs typeface="Calibri"/>
                <a:sym typeface="Calibri"/>
              </a:rPr>
              <a:t>« DESC »</a:t>
            </a:r>
            <a:r>
              <a:rPr b="0" i="0" lang="fr-BE" sz="1600" u="none" cap="none" strike="noStrike">
                <a:solidFill>
                  <a:schemeClr val="dk1"/>
                </a:solidFill>
                <a:latin typeface="Calibri"/>
                <a:ea typeface="Calibri"/>
                <a:cs typeface="Calibri"/>
                <a:sym typeface="Calibri"/>
              </a:rPr>
              <a:t> – descendant) sur les valeurs. La valeur par défaut est </a:t>
            </a:r>
            <a:r>
              <a:rPr b="1" i="1" lang="fr-BE" sz="1600" u="none" cap="none" strike="noStrike">
                <a:solidFill>
                  <a:schemeClr val="dk1"/>
                </a:solidFill>
                <a:latin typeface="Calibri"/>
                <a:ea typeface="Calibri"/>
                <a:cs typeface="Calibri"/>
                <a:sym typeface="Calibri"/>
              </a:rPr>
              <a:t>« ASC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chemeClr val="dk1"/>
              </a:buClr>
              <a:buSzPts val="1600"/>
              <a:buFont typeface="Arial"/>
              <a:buNone/>
            </a:pPr>
            <a:r>
              <a:rPr b="1" i="1" lang="fr-BE" sz="1600" u="none" cap="none" strike="noStrike">
                <a:solidFill>
                  <a:schemeClr val="dk1"/>
                </a:solidFill>
                <a:latin typeface="Calibri"/>
                <a:ea typeface="Calibri"/>
                <a:cs typeface="Calibri"/>
                <a:sym typeface="Calibri"/>
              </a:rPr>
              <a:t>Il est possible de trier selon une colonne qui n’est pas affichée</a:t>
            </a:r>
            <a:endParaRPr b="1" i="1" sz="1600" u="none" cap="none" strike="noStrike">
              <a:solidFill>
                <a:schemeClr val="dk1"/>
              </a:solidFill>
              <a:latin typeface="Calibri"/>
              <a:ea typeface="Calibri"/>
              <a:cs typeface="Calibri"/>
              <a:sym typeface="Calibri"/>
            </a:endParaRPr>
          </a:p>
        </p:txBody>
      </p:sp>
      <p:sp>
        <p:nvSpPr>
          <p:cNvPr id="1220" name="Google Shape;1220;p86"/>
          <p:cNvSpPr/>
          <p:nvPr/>
        </p:nvSpPr>
        <p:spPr>
          <a:xfrm>
            <a:off x="2509520" y="4437112"/>
            <a:ext cx="3574647" cy="1705341"/>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21" name="Google Shape;1221;p86"/>
          <p:cNvSpPr/>
          <p:nvPr/>
        </p:nvSpPr>
        <p:spPr>
          <a:xfrm>
            <a:off x="623073" y="1614636"/>
            <a:ext cx="785368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 </a:t>
            </a:r>
            <a:r>
              <a:rPr b="0" i="0" lang="fr-BE" sz="1800" u="none" cap="none" strike="noStrike">
                <a:solidFill>
                  <a:schemeClr val="dk1"/>
                </a:solidFill>
                <a:latin typeface="Consolas"/>
                <a:ea typeface="Consolas"/>
                <a:cs typeface="Consolas"/>
                <a:sym typeface="Consolas"/>
              </a:rPr>
              <a:t>student_id, first_name, last_name, year_result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 </a:t>
            </a:r>
            <a:r>
              <a:rPr b="0" i="0" lang="fr-BE" sz="1800" u="none" cap="none" strike="noStrike">
                <a:solidFill>
                  <a:schemeClr val="dk1"/>
                </a:solidFill>
                <a:latin typeface="Consolas"/>
                <a:ea typeface="Consolas"/>
                <a:cs typeface="Consolas"/>
                <a:sym typeface="Consolas"/>
              </a:rPr>
              <a:t>student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ORDER BY </a:t>
            </a:r>
            <a:r>
              <a:rPr b="0" i="0" lang="fr-BE" sz="1800" u="none" cap="none" strike="noStrike">
                <a:solidFill>
                  <a:schemeClr val="dk1"/>
                </a:solidFill>
                <a:latin typeface="Consolas"/>
                <a:ea typeface="Consolas"/>
                <a:cs typeface="Consolas"/>
                <a:sym typeface="Consolas"/>
              </a:rPr>
              <a:t>last_name </a:t>
            </a:r>
            <a:r>
              <a:rPr b="0" i="0" lang="fr-BE" sz="1800" u="none" cap="none" strike="noStrike">
                <a:solidFill>
                  <a:srgbClr val="CC0099"/>
                </a:solidFill>
                <a:latin typeface="Consolas"/>
                <a:ea typeface="Consolas"/>
                <a:cs typeface="Consolas"/>
                <a:sym typeface="Consolas"/>
              </a:rPr>
              <a:t>ASC</a:t>
            </a:r>
            <a:r>
              <a:rPr b="0" i="0" lang="fr-BE" sz="1800" u="none" cap="none" strike="noStrike">
                <a:solidFill>
                  <a:schemeClr val="dk1"/>
                </a:solidFill>
                <a:latin typeface="Consolas"/>
                <a:ea typeface="Consolas"/>
                <a:cs typeface="Consolas"/>
                <a:sym typeface="Consolas"/>
              </a:rPr>
              <a:t>;</a:t>
            </a:r>
            <a:endParaRPr/>
          </a:p>
        </p:txBody>
      </p:sp>
      <p:pic>
        <p:nvPicPr>
          <p:cNvPr id="1222" name="Google Shape;1222;p86"/>
          <p:cNvPicPr preferRelativeResize="0"/>
          <p:nvPr/>
        </p:nvPicPr>
        <p:blipFill rotWithShape="1">
          <a:blip r:embed="rId3">
            <a:alphaModFix/>
          </a:blip>
          <a:srcRect b="0" l="0" r="0" t="0"/>
          <a:stretch/>
        </p:blipFill>
        <p:spPr>
          <a:xfrm>
            <a:off x="2603229" y="4489055"/>
            <a:ext cx="3416572" cy="1612757"/>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Limiter et ordonner : « ORDER BY »</a:t>
            </a:r>
            <a:endParaRPr b="0" i="0" sz="4000" u="none" cap="none" strike="noStrike">
              <a:solidFill>
                <a:schemeClr val="dk1"/>
              </a:solidFill>
              <a:latin typeface="Calibri"/>
              <a:ea typeface="Calibri"/>
              <a:cs typeface="Calibri"/>
              <a:sym typeface="Calibri"/>
            </a:endParaRPr>
          </a:p>
        </p:txBody>
      </p:sp>
      <p:sp>
        <p:nvSpPr>
          <p:cNvPr id="1228" name="Google Shape;1228;p8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229" name="Google Shape;1229;p8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230" name="Google Shape;1230;p87"/>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231" name="Google Shape;1231;p87"/>
          <p:cNvSpPr/>
          <p:nvPr/>
        </p:nvSpPr>
        <p:spPr>
          <a:xfrm>
            <a:off x="478160" y="1556792"/>
            <a:ext cx="8172000" cy="1224136"/>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32" name="Google Shape;1232;p87"/>
          <p:cNvSpPr txBox="1"/>
          <p:nvPr/>
        </p:nvSpPr>
        <p:spPr>
          <a:xfrm>
            <a:off x="457200" y="3068960"/>
            <a:ext cx="8229600" cy="79901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Il est possible de trier les résultat </a:t>
            </a:r>
            <a:r>
              <a:rPr b="1" i="1" lang="fr-BE" sz="1600" u="none" cap="none" strike="noStrike">
                <a:solidFill>
                  <a:schemeClr val="dk1"/>
                </a:solidFill>
                <a:latin typeface="Calibri"/>
                <a:ea typeface="Calibri"/>
                <a:cs typeface="Calibri"/>
                <a:sym typeface="Calibri"/>
              </a:rPr>
              <a:t>en fonction d’un alias </a:t>
            </a:r>
            <a:r>
              <a:rPr b="0" i="0" lang="fr-BE" sz="1600" u="none" cap="none" strike="noStrike">
                <a:solidFill>
                  <a:schemeClr val="dk1"/>
                </a:solidFill>
                <a:latin typeface="Calibri"/>
                <a:ea typeface="Calibri"/>
                <a:cs typeface="Calibri"/>
                <a:sym typeface="Calibri"/>
              </a:rPr>
              <a:t>de colonne ainsi que sur </a:t>
            </a:r>
            <a:r>
              <a:rPr b="1" i="1" lang="fr-BE" sz="1600" u="none" cap="none" strike="noStrike">
                <a:solidFill>
                  <a:schemeClr val="dk1"/>
                </a:solidFill>
                <a:latin typeface="Calibri"/>
                <a:ea typeface="Calibri"/>
                <a:cs typeface="Calibri"/>
                <a:sym typeface="Calibri"/>
              </a:rPr>
              <a:t>une combinaison de plusieurs colonnes.</a:t>
            </a:r>
            <a:r>
              <a:rPr b="0" i="1" lang="fr-BE" sz="1600" u="none" cap="none" strike="noStrike">
                <a:solidFill>
                  <a:schemeClr val="dk1"/>
                </a:solidFill>
                <a:latin typeface="Calibri"/>
                <a:ea typeface="Calibri"/>
                <a:cs typeface="Calibri"/>
                <a:sym typeface="Calibri"/>
              </a:rPr>
              <a:t> /!\ Si le nom de l'alias comporte un espace, utilisez des backticks `nom de colonne`</a:t>
            </a:r>
            <a:endParaRPr b="0" i="0" sz="1400" u="none" cap="none" strike="noStrike">
              <a:solidFill>
                <a:srgbClr val="000000"/>
              </a:solidFill>
              <a:latin typeface="Arial"/>
              <a:ea typeface="Arial"/>
              <a:cs typeface="Arial"/>
              <a:sym typeface="Arial"/>
            </a:endParaRPr>
          </a:p>
        </p:txBody>
      </p:sp>
      <p:sp>
        <p:nvSpPr>
          <p:cNvPr id="1233" name="Google Shape;1233;p87"/>
          <p:cNvSpPr/>
          <p:nvPr/>
        </p:nvSpPr>
        <p:spPr>
          <a:xfrm>
            <a:off x="2930971" y="3852854"/>
            <a:ext cx="3256136" cy="2316232"/>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34" name="Google Shape;1234;p87"/>
          <p:cNvSpPr/>
          <p:nvPr/>
        </p:nvSpPr>
        <p:spPr>
          <a:xfrm>
            <a:off x="632199" y="1536967"/>
            <a:ext cx="785368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 </a:t>
            </a:r>
            <a:r>
              <a:rPr b="0" i="0" lang="fr-BE" sz="1800" u="none" cap="none" strike="noStrike">
                <a:solidFill>
                  <a:schemeClr val="dk1"/>
                </a:solidFill>
                <a:latin typeface="Consolas"/>
                <a:ea typeface="Consolas"/>
                <a:cs typeface="Consolas"/>
                <a:sym typeface="Consolas"/>
              </a:rPr>
              <a:t>section_id, </a:t>
            </a:r>
            <a:endParaRPr/>
          </a:p>
          <a:p>
            <a:pPr indent="0" lvl="0" marL="0" marR="0" rtl="0" algn="l">
              <a:lnSpc>
                <a:spcPct val="100000"/>
              </a:lnSpc>
              <a:spcBef>
                <a:spcPts val="0"/>
              </a:spcBef>
              <a:spcAft>
                <a:spcPts val="0"/>
              </a:spcAft>
              <a:buNone/>
            </a:pP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CONCAT</a:t>
            </a:r>
            <a:r>
              <a:rPr b="0" i="0" lang="fr-BE" sz="1800" u="none" cap="none" strike="noStrike">
                <a:solidFill>
                  <a:schemeClr val="dk1"/>
                </a:solidFill>
                <a:latin typeface="Consolas"/>
                <a:ea typeface="Consolas"/>
                <a:cs typeface="Consolas"/>
                <a:sym typeface="Consolas"/>
              </a:rPr>
              <a:t>(first_name, </a:t>
            </a:r>
            <a:r>
              <a:rPr b="0" i="0" lang="fr-BE" sz="1800" u="none" cap="none" strike="noStrike">
                <a:solidFill>
                  <a:srgbClr val="C00000"/>
                </a:solidFill>
                <a:latin typeface="Consolas"/>
                <a:ea typeface="Consolas"/>
                <a:cs typeface="Consolas"/>
                <a:sym typeface="Consolas"/>
              </a:rPr>
              <a:t>' '</a:t>
            </a:r>
            <a:r>
              <a:rPr b="0" i="0" lang="fr-BE" sz="1800" u="none" cap="none" strike="noStrike">
                <a:solidFill>
                  <a:schemeClr val="dk1"/>
                </a:solidFill>
                <a:latin typeface="Consolas"/>
                <a:ea typeface="Consolas"/>
                <a:cs typeface="Consolas"/>
                <a:sym typeface="Consolas"/>
              </a:rPr>
              <a:t>, last_name) </a:t>
            </a:r>
            <a:r>
              <a:rPr b="0" i="0" lang="fr-BE" sz="1800" u="none" cap="none" strike="noStrike">
                <a:solidFill>
                  <a:srgbClr val="CC0099"/>
                </a:solidFill>
                <a:latin typeface="Consolas"/>
                <a:ea typeface="Consolas"/>
                <a:cs typeface="Consolas"/>
                <a:sym typeface="Consolas"/>
              </a:rPr>
              <a:t>AS</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0070C0"/>
                </a:solidFill>
                <a:latin typeface="Consolas"/>
                <a:ea typeface="Consolas"/>
                <a:cs typeface="Consolas"/>
                <a:sym typeface="Consolas"/>
              </a:rPr>
              <a:t>`Nom complet`</a:t>
            </a:r>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 </a:t>
            </a:r>
            <a:r>
              <a:rPr b="0" i="0" lang="fr-BE" sz="1800" u="none" cap="none" strike="noStrike">
                <a:solidFill>
                  <a:schemeClr val="dk1"/>
                </a:solidFill>
                <a:latin typeface="Consolas"/>
                <a:ea typeface="Consolas"/>
                <a:cs typeface="Consolas"/>
                <a:sym typeface="Consolas"/>
              </a:rPr>
              <a:t>student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ORDER BY </a:t>
            </a:r>
            <a:r>
              <a:rPr b="0" i="0" lang="fr-BE" sz="1800" u="none" cap="none" strike="noStrike">
                <a:solidFill>
                  <a:schemeClr val="dk1"/>
                </a:solidFill>
                <a:latin typeface="Consolas"/>
                <a:ea typeface="Consolas"/>
                <a:cs typeface="Consolas"/>
                <a:sym typeface="Consolas"/>
              </a:rPr>
              <a:t>section_id, </a:t>
            </a:r>
            <a:r>
              <a:rPr b="0" i="0" lang="fr-BE" sz="1800" u="none" cap="none" strike="noStrike">
                <a:solidFill>
                  <a:srgbClr val="0070C0"/>
                </a:solidFill>
                <a:latin typeface="Consolas"/>
                <a:ea typeface="Consolas"/>
                <a:cs typeface="Consolas"/>
                <a:sym typeface="Consolas"/>
              </a:rPr>
              <a:t>`Nom complet`</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DESC</a:t>
            </a:r>
            <a:r>
              <a:rPr b="0" i="0" lang="fr-BE" sz="1800" u="none" cap="none" strike="noStrike">
                <a:solidFill>
                  <a:schemeClr val="dk1"/>
                </a:solidFill>
                <a:latin typeface="Consolas"/>
                <a:ea typeface="Consolas"/>
                <a:cs typeface="Consolas"/>
                <a:sym typeface="Consolas"/>
              </a:rPr>
              <a:t>;</a:t>
            </a:r>
            <a:endParaRPr/>
          </a:p>
        </p:txBody>
      </p:sp>
      <p:pic>
        <p:nvPicPr>
          <p:cNvPr id="1235" name="Google Shape;1235;p87"/>
          <p:cNvPicPr preferRelativeResize="0"/>
          <p:nvPr/>
        </p:nvPicPr>
        <p:blipFill rotWithShape="1">
          <a:blip r:embed="rId3">
            <a:alphaModFix/>
          </a:blip>
          <a:srcRect b="0" l="0" r="0" t="0"/>
          <a:stretch/>
        </p:blipFill>
        <p:spPr>
          <a:xfrm>
            <a:off x="3038653" y="3946180"/>
            <a:ext cx="3040772" cy="2144699"/>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sp>
        <p:nvSpPr>
          <p:cNvPr id="1240" name="Google Shape;1240;p8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241" name="Google Shape;1241;p8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242" name="Google Shape;1242;p88"/>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243" name="Google Shape;1243;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Auto-Evaluation</a:t>
            </a:r>
            <a:endParaRPr b="1" i="0" sz="4000" u="none" cap="none" strike="noStrike">
              <a:solidFill>
                <a:schemeClr val="dk1"/>
              </a:solidFill>
              <a:latin typeface="Calibri"/>
              <a:ea typeface="Calibri"/>
              <a:cs typeface="Calibri"/>
              <a:sym typeface="Calibri"/>
            </a:endParaRPr>
          </a:p>
        </p:txBody>
      </p:sp>
      <p:sp>
        <p:nvSpPr>
          <p:cNvPr id="1244" name="Google Shape;1244;p88"/>
          <p:cNvSpPr txBox="1"/>
          <p:nvPr/>
        </p:nvSpPr>
        <p:spPr>
          <a:xfrm>
            <a:off x="467544" y="1556792"/>
            <a:ext cx="8219256"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latin typeface="Calibri"/>
                <a:ea typeface="Calibri"/>
                <a:cs typeface="Calibri"/>
                <a:sym typeface="Calibri"/>
              </a:rPr>
              <a:t>N’oubliez pas de prendre le temps d’évaluer le niveau de maîtrise que vous estimez avoir acquis personnellement concernant les notions abordées dans ce module !</a:t>
            </a:r>
            <a:endParaRPr b="0" i="0" sz="1400" u="none" cap="none" strike="noStrike">
              <a:solidFill>
                <a:srgbClr val="000000"/>
              </a:solidFill>
              <a:latin typeface="Arial"/>
              <a:ea typeface="Arial"/>
              <a:cs typeface="Arial"/>
              <a:sym typeface="Arial"/>
            </a:endParaRPr>
          </a:p>
        </p:txBody>
      </p:sp>
      <p:sp>
        <p:nvSpPr>
          <p:cNvPr id="1245" name="Google Shape;1245;p88"/>
          <p:cNvSpPr/>
          <p:nvPr/>
        </p:nvSpPr>
        <p:spPr>
          <a:xfrm>
            <a:off x="514800" y="2962405"/>
            <a:ext cx="8172000" cy="2974394"/>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46" name="Google Shape;1246;p88"/>
          <p:cNvSpPr/>
          <p:nvPr/>
        </p:nvSpPr>
        <p:spPr>
          <a:xfrm>
            <a:off x="611560" y="2919859"/>
            <a:ext cx="7920880" cy="288540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Rappel de la signification des lettres dans les tableaux d’auto-évaluation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500"/>
              </a:spcBef>
              <a:spcAft>
                <a:spcPts val="0"/>
              </a:spcAft>
              <a:buClr>
                <a:schemeClr val="dk1"/>
              </a:buClr>
              <a:buSzPts val="1800"/>
              <a:buFont typeface="Arial"/>
              <a:buChar char="•"/>
            </a:pPr>
            <a:r>
              <a:rPr b="1" i="0" lang="fr-BE" sz="1800" u="none" cap="none" strike="noStrike">
                <a:solidFill>
                  <a:schemeClr val="dk1"/>
                </a:solidFill>
                <a:latin typeface="Calibri"/>
                <a:ea typeface="Calibri"/>
                <a:cs typeface="Calibri"/>
                <a:sym typeface="Calibri"/>
              </a:rPr>
              <a:t>Parfait (P) : </a:t>
            </a:r>
            <a:r>
              <a:rPr b="0" i="0" lang="fr-BE" sz="1600" u="none" cap="none" strike="noStrike">
                <a:solidFill>
                  <a:schemeClr val="dk1"/>
                </a:solidFill>
                <a:latin typeface="Calibri"/>
                <a:ea typeface="Calibri"/>
                <a:cs typeface="Calibri"/>
                <a:sym typeface="Calibri"/>
              </a:rPr>
              <a:t>vous avez parfaitement compris cette notion et vous vous sentez à votre aise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chemeClr val="dk1"/>
              </a:buClr>
              <a:buSzPts val="1800"/>
              <a:buFont typeface="Arial"/>
              <a:buChar char="•"/>
            </a:pPr>
            <a:r>
              <a:rPr b="1" i="0" lang="fr-BE" sz="1800" u="none" cap="none" strike="noStrike">
                <a:solidFill>
                  <a:schemeClr val="dk1"/>
                </a:solidFill>
                <a:latin typeface="Calibri"/>
                <a:ea typeface="Calibri"/>
                <a:cs typeface="Calibri"/>
                <a:sym typeface="Calibri"/>
              </a:rPr>
              <a:t>Satisfaisant (S) :</a:t>
            </a:r>
            <a:r>
              <a:rPr b="0" i="0" lang="fr-BE" sz="1800" u="none" cap="none" strike="noStrike">
                <a:solidFill>
                  <a:schemeClr val="dk1"/>
                </a:solidFill>
                <a:latin typeface="Calibri"/>
                <a:ea typeface="Calibri"/>
                <a:cs typeface="Calibri"/>
                <a:sym typeface="Calibri"/>
              </a:rPr>
              <a:t> </a:t>
            </a:r>
            <a:r>
              <a:rPr b="0" i="0" lang="fr-BE" sz="1600" u="none" cap="none" strike="noStrike">
                <a:solidFill>
                  <a:schemeClr val="dk1"/>
                </a:solidFill>
                <a:latin typeface="Calibri"/>
                <a:ea typeface="Calibri"/>
                <a:cs typeface="Calibri"/>
                <a:sym typeface="Calibri"/>
              </a:rPr>
              <a:t>vous avez compris de quoi il s’agit mais la pratique vous manque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chemeClr val="dk1"/>
              </a:buClr>
              <a:buSzPts val="1800"/>
              <a:buFont typeface="Arial"/>
              <a:buChar char="•"/>
            </a:pPr>
            <a:r>
              <a:rPr b="1" i="0" lang="fr-BE" sz="1800" u="none" cap="none" strike="noStrike">
                <a:solidFill>
                  <a:schemeClr val="dk1"/>
                </a:solidFill>
                <a:latin typeface="Calibri"/>
                <a:ea typeface="Calibri"/>
                <a:cs typeface="Calibri"/>
                <a:sym typeface="Calibri"/>
              </a:rPr>
              <a:t>Vague (V) :</a:t>
            </a:r>
            <a:r>
              <a:rPr b="0" i="0" lang="fr-BE" sz="1800" u="none" cap="none" strike="noStrike">
                <a:solidFill>
                  <a:schemeClr val="dk1"/>
                </a:solidFill>
                <a:latin typeface="Calibri"/>
                <a:ea typeface="Calibri"/>
                <a:cs typeface="Calibri"/>
                <a:sym typeface="Calibri"/>
              </a:rPr>
              <a:t> </a:t>
            </a:r>
            <a:r>
              <a:rPr b="0" i="0" lang="fr-BE" sz="1600" u="none" cap="none" strike="noStrike">
                <a:solidFill>
                  <a:schemeClr val="dk1"/>
                </a:solidFill>
                <a:latin typeface="Calibri"/>
                <a:ea typeface="Calibri"/>
                <a:cs typeface="Calibri"/>
                <a:sym typeface="Calibri"/>
              </a:rPr>
              <a:t>vous savez de quoi il s’agit, mais cela reste un peu vague dans votre esprit. Une explication supplémentaire du formateur ou une bonne révision de votre part s’impose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chemeClr val="dk1"/>
              </a:buClr>
              <a:buSzPts val="1800"/>
              <a:buFont typeface="Arial"/>
              <a:buChar char="•"/>
            </a:pPr>
            <a:r>
              <a:rPr b="1" i="0" lang="fr-BE" sz="1800" u="none" cap="none" strike="noStrike">
                <a:solidFill>
                  <a:schemeClr val="dk1"/>
                </a:solidFill>
                <a:latin typeface="Calibri"/>
                <a:ea typeface="Calibri"/>
                <a:cs typeface="Calibri"/>
                <a:sym typeface="Calibri"/>
              </a:rPr>
              <a:t>Insatisfaisant (I) :</a:t>
            </a:r>
            <a:r>
              <a:rPr b="0" i="0" lang="fr-BE" sz="1800" u="none" cap="none" strike="noStrike">
                <a:solidFill>
                  <a:schemeClr val="dk1"/>
                </a:solidFill>
                <a:latin typeface="Calibri"/>
                <a:ea typeface="Calibri"/>
                <a:cs typeface="Calibri"/>
                <a:sym typeface="Calibri"/>
              </a:rPr>
              <a:t> </a:t>
            </a:r>
            <a:r>
              <a:rPr b="0" i="0" lang="fr-BE" sz="1600" u="none" cap="none" strike="noStrike">
                <a:solidFill>
                  <a:schemeClr val="dk1"/>
                </a:solidFill>
                <a:latin typeface="Calibri"/>
                <a:ea typeface="Calibri"/>
                <a:cs typeface="Calibri"/>
                <a:sym typeface="Calibri"/>
              </a:rPr>
              <a:t>Vous n’avez pas du tout compris la notion abordée, il faut tout faire pour y remédier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0" name="Shape 1250"/>
        <p:cNvGrpSpPr/>
        <p:nvPr/>
      </p:nvGrpSpPr>
      <p:grpSpPr>
        <a:xfrm>
          <a:off x="0" y="0"/>
          <a:ext cx="0" cy="0"/>
          <a:chOff x="0" y="0"/>
          <a:chExt cx="0" cy="0"/>
        </a:xfrm>
      </p:grpSpPr>
      <p:graphicFrame>
        <p:nvGraphicFramePr>
          <p:cNvPr id="1251" name="Google Shape;1251;p89"/>
          <p:cNvGraphicFramePr/>
          <p:nvPr/>
        </p:nvGraphicFramePr>
        <p:xfrm>
          <a:off x="604787" y="2122656"/>
          <a:ext cx="3000000" cy="3000000"/>
        </p:xfrm>
        <a:graphic>
          <a:graphicData uri="http://schemas.openxmlformats.org/drawingml/2006/table">
            <a:tbl>
              <a:tblPr bandRow="1" firstRow="1">
                <a:noFill/>
                <a:tableStyleId>{7DA6CE6D-E62C-4898-81FA-905E92679291}</a:tableStyleId>
              </a:tblPr>
              <a:tblGrid>
                <a:gridCol w="6199450"/>
                <a:gridCol w="432050"/>
                <a:gridCol w="432050"/>
                <a:gridCol w="432050"/>
                <a:gridCol w="4320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b="1" lang="fr-BE" sz="1800" u="none" cap="none" strike="noStrike"/>
                        <a:t>Notions</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P</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S</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V</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fr-BE" sz="1800" u="none" cap="none" strike="noStrike"/>
                        <a:t>I</a:t>
                      </a:r>
                      <a:endParaRPr b="1"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Ordre « SELECT … FROM »</a:t>
                      </a:r>
                      <a:endParaRPr b="1" i="1"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Alias</a:t>
                      </a:r>
                      <a:endParaRPr b="1" i="1"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Concaténation et conversion de type de données (CONVERT)</a:t>
                      </a:r>
                      <a:endParaRPr b="1" i="1"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Clause « WHERE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600"/>
                        <a:buFont typeface="Calibri"/>
                        <a:buNone/>
                      </a:pPr>
                      <a:r>
                        <a:rPr b="0" i="0" lang="fr-BE" sz="1600" u="none" cap="none" strike="noStrike">
                          <a:solidFill>
                            <a:schemeClr val="dk1"/>
                          </a:solidFill>
                        </a:rPr>
                        <a:t>Opérations arithmétiques</a:t>
                      </a:r>
                      <a:endParaRPr b="1" i="1"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Opérateurs « BETWEEN », « IN », « LIKE » et leur négation</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600"/>
                        <a:buFont typeface="Calibri"/>
                        <a:buNone/>
                      </a:pPr>
                      <a:r>
                        <a:rPr b="0" i="0" lang="fr-BE" sz="1600" u="none" cap="none" strike="noStrike">
                          <a:solidFill>
                            <a:schemeClr val="dk1"/>
                          </a:solidFill>
                        </a:rPr>
                        <a:t>Comparaison avec une valeur « NULL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600"/>
                        <a:buFont typeface="Calibri"/>
                        <a:buNone/>
                      </a:pPr>
                      <a:r>
                        <a:rPr b="0" i="0" lang="fr-BE" sz="1600" u="none" cap="none" strike="noStrike">
                          <a:solidFill>
                            <a:schemeClr val="dk1"/>
                          </a:solidFill>
                        </a:rPr>
                        <a:t>Opérateurs « AND » et « OR »</a:t>
                      </a:r>
                      <a:endParaRPr b="1" i="1"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fr-BE" sz="1600" u="none" cap="none" strike="noStrike">
                          <a:solidFill>
                            <a:schemeClr val="dk1"/>
                          </a:solidFill>
                        </a:rPr>
                        <a:t>Clause « ORDER BY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endParaRPr>
                    </a:p>
                  </a:txBody>
                  <a:tcPr marT="45725" marB="45725" marR="91450" marL="91450"/>
                </a:tc>
              </a:tr>
            </a:tbl>
          </a:graphicData>
        </a:graphic>
      </p:graphicFrame>
      <p:sp>
        <p:nvSpPr>
          <p:cNvPr id="1252" name="Google Shape;1252;p8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253" name="Google Shape;1253;p8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254" name="Google Shape;1254;p89"/>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255" name="Google Shape;1255;p89"/>
          <p:cNvSpPr txBox="1"/>
          <p:nvPr/>
        </p:nvSpPr>
        <p:spPr>
          <a:xfrm>
            <a:off x="538360" y="1555200"/>
            <a:ext cx="2526846" cy="4770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fr-BE" sz="2500" u="none" cap="none" strike="noStrike">
                <a:solidFill>
                  <a:srgbClr val="467299"/>
                </a:solidFill>
                <a:latin typeface="Calibri"/>
                <a:ea typeface="Calibri"/>
                <a:cs typeface="Calibri"/>
                <a:sym typeface="Calibri"/>
              </a:rPr>
              <a:t>Notions à évaluer</a:t>
            </a:r>
            <a:endParaRPr b="1" i="0" sz="2500" u="none" cap="none" strike="noStrike">
              <a:solidFill>
                <a:srgbClr val="467299"/>
              </a:solidFill>
              <a:latin typeface="Calibri"/>
              <a:ea typeface="Calibri"/>
              <a:cs typeface="Calibri"/>
              <a:sym typeface="Calibri"/>
            </a:endParaRPr>
          </a:p>
        </p:txBody>
      </p:sp>
      <p:sp>
        <p:nvSpPr>
          <p:cNvPr id="1256" name="Google Shape;1256;p8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Auto-Evaluation</a:t>
            </a:r>
            <a:endParaRPr b="0" i="0" sz="40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type="title"/>
          </p:nvPr>
        </p:nvSpPr>
        <p:spPr>
          <a:xfrm>
            <a:off x="722313" y="1706885"/>
            <a:ext cx="7772400" cy="1362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INTRODUCTION AUX CONCEPTS</a:t>
            </a:r>
            <a:endParaRPr b="1" i="0" sz="4000" u="none" cap="none" strike="noStrike">
              <a:solidFill>
                <a:schemeClr val="dk1"/>
              </a:solidFill>
              <a:latin typeface="Calibri"/>
              <a:ea typeface="Calibri"/>
              <a:cs typeface="Calibri"/>
              <a:sym typeface="Calibri"/>
            </a:endParaRPr>
          </a:p>
        </p:txBody>
      </p:sp>
      <p:sp>
        <p:nvSpPr>
          <p:cNvPr id="159" name="Google Shape;159;p9"/>
          <p:cNvSpPr txBox="1"/>
          <p:nvPr>
            <p:ph idx="1" type="body"/>
          </p:nvPr>
        </p:nvSpPr>
        <p:spPr>
          <a:xfrm>
            <a:off x="722313" y="98401"/>
            <a:ext cx="7772400" cy="15001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888888"/>
              </a:buClr>
              <a:buSzPts val="2000"/>
              <a:buFont typeface="Arial"/>
              <a:buNone/>
            </a:pPr>
            <a:r>
              <a:rPr b="0" i="0" lang="fr-BE" sz="2000" u="none" cap="none" strike="noStrike">
                <a:solidFill>
                  <a:srgbClr val="888888"/>
                </a:solidFill>
                <a:latin typeface="Calibri"/>
                <a:ea typeface="Calibri"/>
                <a:cs typeface="Calibri"/>
                <a:sym typeface="Calibri"/>
              </a:rPr>
              <a:t>Partie 1</a:t>
            </a:r>
            <a:endParaRPr b="0" i="0" sz="2000" u="none" cap="none" strike="noStrike">
              <a:solidFill>
                <a:srgbClr val="888888"/>
              </a:solidFill>
              <a:latin typeface="Calibri"/>
              <a:ea typeface="Calibri"/>
              <a:cs typeface="Calibri"/>
              <a:sym typeface="Calibri"/>
            </a:endParaRPr>
          </a:p>
        </p:txBody>
      </p:sp>
      <p:sp>
        <p:nvSpPr>
          <p:cNvPr id="160" name="Google Shape;160;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61" name="Google Shape;161;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62" name="Google Shape;162;p9"/>
          <p:cNvSpPr txBox="1"/>
          <p:nvPr/>
        </p:nvSpPr>
        <p:spPr>
          <a:xfrm>
            <a:off x="722313" y="2648893"/>
            <a:ext cx="7772400" cy="15001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888888"/>
              </a:buClr>
              <a:buSzPts val="2000"/>
              <a:buFont typeface="Arial"/>
              <a:buNone/>
            </a:pPr>
            <a:r>
              <a:rPr b="0" i="0" lang="fr-BE" sz="2000" u="none" cap="none" strike="noStrike">
                <a:solidFill>
                  <a:srgbClr val="888888"/>
                </a:solidFill>
                <a:latin typeface="Calibri"/>
                <a:ea typeface="Calibri"/>
                <a:cs typeface="Calibri"/>
                <a:sym typeface="Calibri"/>
              </a:rPr>
              <a:t>Base de données et SGBD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888888"/>
              </a:buClr>
              <a:buSzPts val="2000"/>
              <a:buFont typeface="Arial"/>
              <a:buNone/>
            </a:pPr>
            <a:r>
              <a:rPr b="0" i="0" lang="fr-BE" sz="2000" u="none" cap="none" strike="noStrike">
                <a:solidFill>
                  <a:srgbClr val="888888"/>
                </a:solidFill>
                <a:latin typeface="Calibri"/>
                <a:ea typeface="Calibri"/>
                <a:cs typeface="Calibri"/>
                <a:sym typeface="Calibri"/>
              </a:rPr>
              <a:t>De l’analyse au relationnel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888888"/>
              </a:buClr>
              <a:buSzPts val="2000"/>
              <a:buFont typeface="Arial"/>
              <a:buNone/>
            </a:pPr>
            <a:r>
              <a:rPr b="0" i="0" lang="fr-BE" sz="2000" u="none" cap="none" strike="noStrike">
                <a:solidFill>
                  <a:srgbClr val="888888"/>
                </a:solidFill>
                <a:latin typeface="Calibri"/>
                <a:ea typeface="Calibri"/>
                <a:cs typeface="Calibri"/>
                <a:sym typeface="Calibri"/>
              </a:rPr>
              <a:t>Notions de tables</a:t>
            </a:r>
            <a:endParaRPr b="0" i="0" sz="2000" u="none" cap="none" strike="noStrike">
              <a:solidFill>
                <a:srgbClr val="888888"/>
              </a:solidFill>
              <a:latin typeface="Calibri"/>
              <a:ea typeface="Calibri"/>
              <a:cs typeface="Calibri"/>
              <a:sym typeface="Calibri"/>
            </a:endParaRPr>
          </a:p>
          <a:p>
            <a:pPr indent="0" lvl="0" marL="0" marR="0" rtl="0" algn="l">
              <a:lnSpc>
                <a:spcPct val="100000"/>
              </a:lnSpc>
              <a:spcBef>
                <a:spcPts val="400"/>
              </a:spcBef>
              <a:spcAft>
                <a:spcPts val="0"/>
              </a:spcAft>
              <a:buClr>
                <a:srgbClr val="888888"/>
              </a:buClr>
              <a:buSzPts val="2000"/>
              <a:buFont typeface="Arial"/>
              <a:buNone/>
            </a:pPr>
            <a:r>
              <a:rPr b="0" i="0" lang="fr-BE" sz="2000" u="none" cap="none" strike="noStrike">
                <a:solidFill>
                  <a:srgbClr val="888888"/>
                </a:solidFill>
                <a:latin typeface="Calibri"/>
                <a:ea typeface="Calibri"/>
                <a:cs typeface="Calibri"/>
                <a:sym typeface="Calibri"/>
              </a:rPr>
              <a:t>Contraintes</a:t>
            </a:r>
            <a:endParaRPr b="0" i="0" sz="2000" u="none" cap="none" strike="noStrike">
              <a:solidFill>
                <a:srgbClr val="888888"/>
              </a:solidFill>
              <a:latin typeface="Calibri"/>
              <a:ea typeface="Calibri"/>
              <a:cs typeface="Calibri"/>
              <a:sym typeface="Calibri"/>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1" i="0" lang="fr-BE" sz="4000" u="none" cap="none" strike="noStrike">
                <a:solidFill>
                  <a:schemeClr val="dk1"/>
                </a:solidFill>
                <a:latin typeface="Calibri"/>
                <a:ea typeface="Calibri"/>
                <a:cs typeface="Calibri"/>
                <a:sym typeface="Calibri"/>
              </a:rPr>
              <a:t>Les fonctions</a:t>
            </a:r>
            <a:endParaRPr b="1" i="0" sz="4000" u="none" cap="none" strike="noStrike">
              <a:solidFill>
                <a:schemeClr val="dk1"/>
              </a:solidFill>
              <a:latin typeface="Calibri"/>
              <a:ea typeface="Calibri"/>
              <a:cs typeface="Calibri"/>
              <a:sym typeface="Calibri"/>
            </a:endParaRPr>
          </a:p>
        </p:txBody>
      </p:sp>
      <p:sp>
        <p:nvSpPr>
          <p:cNvPr id="1262" name="Google Shape;1262;p9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263" name="Google Shape;1263;p9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264" name="Google Shape;1264;p90"/>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265" name="Google Shape;1265;p90"/>
          <p:cNvSpPr txBox="1"/>
          <p:nvPr/>
        </p:nvSpPr>
        <p:spPr>
          <a:xfrm>
            <a:off x="457200" y="3284984"/>
            <a:ext cx="8229600" cy="122413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Le nom de la fonction est </a:t>
            </a:r>
            <a:r>
              <a:rPr b="1" i="1" lang="fr-BE" sz="1600" u="none" cap="none" strike="noStrike">
                <a:solidFill>
                  <a:schemeClr val="dk1"/>
                </a:solidFill>
                <a:latin typeface="Calibri"/>
                <a:ea typeface="Calibri"/>
                <a:cs typeface="Calibri"/>
                <a:sym typeface="Calibri"/>
              </a:rPr>
              <a:t>toujours suivi de parenthèses</a:t>
            </a:r>
            <a:r>
              <a:rPr b="0" i="0" lang="fr-BE" sz="1600" u="none" cap="none" strike="noStrike">
                <a:solidFill>
                  <a:schemeClr val="dk1"/>
                </a:solidFill>
                <a:latin typeface="Calibri"/>
                <a:ea typeface="Calibri"/>
                <a:cs typeface="Calibri"/>
                <a:sym typeface="Calibri"/>
              </a:rPr>
              <a:t>, même si aucun paramètre n’est fourni ou attendu</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dk1"/>
              </a:buClr>
              <a:buSzPts val="1600"/>
              <a:buFont typeface="Arial"/>
              <a:buChar char="•"/>
            </a:pPr>
            <a:r>
              <a:rPr b="0" i="0" lang="fr-BE" sz="1600" u="none" cap="none" strike="noStrike">
                <a:solidFill>
                  <a:schemeClr val="dk1"/>
                </a:solidFill>
                <a:latin typeface="Calibri"/>
                <a:ea typeface="Calibri"/>
                <a:cs typeface="Calibri"/>
                <a:sym typeface="Calibri"/>
              </a:rPr>
              <a:t>Les fonctions renvoient des valeurs de types divers. Le tableau suivant classe les fonctions présentées dans cette formation, selon le type de valeur qu’elles renvoient</a:t>
            </a:r>
            <a:endParaRPr b="0" i="0" sz="1600" u="none" cap="none" strike="noStrike">
              <a:solidFill>
                <a:schemeClr val="dk1"/>
              </a:solidFill>
              <a:latin typeface="Calibri"/>
              <a:ea typeface="Calibri"/>
              <a:cs typeface="Calibri"/>
              <a:sym typeface="Calibri"/>
            </a:endParaRPr>
          </a:p>
        </p:txBody>
      </p:sp>
      <p:sp>
        <p:nvSpPr>
          <p:cNvPr id="1266" name="Google Shape;1266;p90"/>
          <p:cNvSpPr txBox="1"/>
          <p:nvPr/>
        </p:nvSpPr>
        <p:spPr>
          <a:xfrm>
            <a:off x="478160" y="1556792"/>
            <a:ext cx="8172000" cy="1477328"/>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Une fonction </a:t>
            </a:r>
            <a:r>
              <a:rPr b="0" i="0" lang="fr-BE" sz="1800" u="none" cap="none" strike="noStrike">
                <a:solidFill>
                  <a:schemeClr val="dk1"/>
                </a:solidFill>
                <a:latin typeface="Calibri"/>
                <a:ea typeface="Calibri"/>
                <a:cs typeface="Calibri"/>
                <a:sym typeface="Calibri"/>
              </a:rPr>
              <a:t>est un ensemble de lignes de code stocké dans le système,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qui exécute à la demande, une tâche pour l’utilisateur et renvoie un résultat.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Une fonction demande souvent que </a:t>
            </a:r>
            <a:r>
              <a:rPr b="1" i="0" lang="fr-BE" sz="1800" u="none" cap="none" strike="noStrike">
                <a:solidFill>
                  <a:schemeClr val="dk1"/>
                </a:solidFill>
                <a:latin typeface="Calibri"/>
                <a:ea typeface="Calibri"/>
                <a:cs typeface="Calibri"/>
                <a:sym typeface="Calibri"/>
              </a:rPr>
              <a:t>des paramètres soient fournis </a:t>
            </a:r>
            <a:r>
              <a:rPr b="0" i="0" lang="fr-BE" sz="1800" u="none" cap="none" strike="noStrike">
                <a:solidFill>
                  <a:schemeClr val="dk1"/>
                </a:solidFill>
                <a:latin typeface="Calibri"/>
                <a:ea typeface="Calibri"/>
                <a:cs typeface="Calibri"/>
                <a:sym typeface="Calibri"/>
              </a:rPr>
              <a:t>en entrée.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Le résultat renvoyé </a:t>
            </a:r>
            <a:r>
              <a:rPr b="0" i="0" lang="fr-BE" sz="1800" u="none" cap="none" strike="noStrike">
                <a:solidFill>
                  <a:schemeClr val="dk1"/>
                </a:solidFill>
                <a:latin typeface="Calibri"/>
                <a:ea typeface="Calibri"/>
                <a:cs typeface="Calibri"/>
                <a:sym typeface="Calibri"/>
              </a:rPr>
              <a:t>doit ensuite être affiché ou inclus dans une expression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fr-BE" sz="1800" u="none" cap="none" strike="noStrike">
                <a:solidFill>
                  <a:schemeClr val="dk1"/>
                </a:solidFill>
                <a:latin typeface="Calibri"/>
                <a:ea typeface="Calibri"/>
                <a:cs typeface="Calibri"/>
                <a:sym typeface="Calibri"/>
              </a:rPr>
              <a:t>ou une requête. Une fonction peut bien sûr utiliser le résultat d’une autre fonction</a:t>
            </a:r>
            <a:endParaRPr b="0" i="0" sz="1400" u="none" cap="none" strike="noStrike">
              <a:solidFill>
                <a:srgbClr val="000000"/>
              </a:solidFill>
              <a:latin typeface="Arial"/>
              <a:ea typeface="Arial"/>
              <a:cs typeface="Arial"/>
              <a:sym typeface="Arial"/>
            </a:endParaRPr>
          </a:p>
        </p:txBody>
      </p:sp>
      <p:graphicFrame>
        <p:nvGraphicFramePr>
          <p:cNvPr id="1267" name="Google Shape;1267;p90"/>
          <p:cNvGraphicFramePr/>
          <p:nvPr/>
        </p:nvGraphicFramePr>
        <p:xfrm>
          <a:off x="1367424" y="4653136"/>
          <a:ext cx="3000000" cy="3000000"/>
        </p:xfrm>
        <a:graphic>
          <a:graphicData uri="http://schemas.openxmlformats.org/drawingml/2006/table">
            <a:tbl>
              <a:tblPr bandRow="1" firstRow="1">
                <a:noFill/>
                <a:tableStyleId>{7DA6CE6D-E62C-4898-81FA-905E92679291}</a:tableStyleId>
              </a:tblPr>
              <a:tblGrid>
                <a:gridCol w="2287250"/>
                <a:gridCol w="4085700"/>
              </a:tblGrid>
              <a:tr h="406450">
                <a:tc>
                  <a:txBody>
                    <a:bodyPr/>
                    <a:lstStyle/>
                    <a:p>
                      <a:pPr indent="0" lvl="0" marL="0" marR="0" rtl="0" algn="ctr">
                        <a:lnSpc>
                          <a:spcPct val="120000"/>
                        </a:lnSpc>
                        <a:spcBef>
                          <a:spcPts val="0"/>
                        </a:spcBef>
                        <a:spcAft>
                          <a:spcPts val="0"/>
                        </a:spcAft>
                        <a:buClr>
                          <a:schemeClr val="dk1"/>
                        </a:buClr>
                        <a:buSzPts val="1800"/>
                        <a:buFont typeface="Calibri"/>
                        <a:buNone/>
                      </a:pPr>
                      <a:r>
                        <a:rPr lang="fr-BE" sz="1800" u="none" cap="none" strike="noStrike"/>
                        <a:t>Type retourné</a:t>
                      </a:r>
                      <a:endParaRPr b="1" i="0" sz="1800" u="none" cap="none" strike="noStrike">
                        <a:solidFill>
                          <a:schemeClr val="dk1"/>
                        </a:solidFill>
                        <a:latin typeface="Arial"/>
                        <a:ea typeface="Arial"/>
                        <a:cs typeface="Arial"/>
                        <a:sym typeface="Arial"/>
                      </a:endParaRPr>
                    </a:p>
                  </a:txBody>
                  <a:tcPr marT="46800" marB="46800" marR="115725" marL="115725" anchor="ctr">
                    <a:solidFill>
                      <a:schemeClr val="accent1"/>
                    </a:solidFill>
                  </a:tcPr>
                </a:tc>
                <a:tc>
                  <a:txBody>
                    <a:bodyPr/>
                    <a:lstStyle/>
                    <a:p>
                      <a:pPr indent="0" lvl="0" marL="0" marR="0" rtl="0" algn="ctr">
                        <a:lnSpc>
                          <a:spcPct val="120000"/>
                        </a:lnSpc>
                        <a:spcBef>
                          <a:spcPts val="0"/>
                        </a:spcBef>
                        <a:spcAft>
                          <a:spcPts val="0"/>
                        </a:spcAft>
                        <a:buClr>
                          <a:schemeClr val="lt1"/>
                        </a:buClr>
                        <a:buSzPts val="1800"/>
                        <a:buFont typeface="Calibri"/>
                        <a:buNone/>
                      </a:pPr>
                      <a:r>
                        <a:rPr b="1" i="0" lang="fr-BE" sz="1800" u="none" cap="none" strike="noStrike">
                          <a:solidFill>
                            <a:schemeClr val="lt1"/>
                          </a:solidFill>
                          <a:latin typeface="Calibri"/>
                          <a:ea typeface="Calibri"/>
                          <a:cs typeface="Calibri"/>
                          <a:sym typeface="Calibri"/>
                        </a:rPr>
                        <a:t>Noms des fonctions</a:t>
                      </a:r>
                      <a:endParaRPr b="1" i="0" sz="1800" u="none" cap="none" strike="noStrike">
                        <a:solidFill>
                          <a:schemeClr val="dk1"/>
                        </a:solidFill>
                        <a:latin typeface="Arial"/>
                        <a:ea typeface="Arial"/>
                        <a:cs typeface="Arial"/>
                        <a:sym typeface="Arial"/>
                      </a:endParaRPr>
                    </a:p>
                  </a:txBody>
                  <a:tcPr marT="46800" marB="46800" marR="115725" marL="115725" anchor="ctr">
                    <a:solidFill>
                      <a:schemeClr val="accent1"/>
                    </a:solidFill>
                  </a:tcPr>
                </a:tc>
              </a:tr>
              <a:tr h="364350">
                <a:tc>
                  <a:txBody>
                    <a:bodyPr/>
                    <a:lstStyle/>
                    <a:p>
                      <a:pPr indent="0" lvl="0" marL="0" marR="0" rtl="0" algn="ctr">
                        <a:lnSpc>
                          <a:spcPct val="120000"/>
                        </a:lnSpc>
                        <a:spcBef>
                          <a:spcPts val="0"/>
                        </a:spcBef>
                        <a:spcAft>
                          <a:spcPts val="0"/>
                        </a:spcAft>
                        <a:buClr>
                          <a:schemeClr val="dk1"/>
                        </a:buClr>
                        <a:buSzPts val="1400"/>
                        <a:buFont typeface="Calibri"/>
                        <a:buNone/>
                      </a:pPr>
                      <a:r>
                        <a:rPr b="0" i="0" lang="fr-BE" sz="1400" u="none" cap="none" strike="noStrike">
                          <a:solidFill>
                            <a:schemeClr val="dk1"/>
                          </a:solidFill>
                          <a:latin typeface="Calibri"/>
                          <a:ea typeface="Calibri"/>
                          <a:cs typeface="Calibri"/>
                          <a:sym typeface="Calibri"/>
                        </a:rPr>
                        <a:t>numérique</a:t>
                      </a:r>
                      <a:endParaRPr b="0" i="0" sz="1400" u="none" cap="none" strike="noStrike">
                        <a:solidFill>
                          <a:schemeClr val="dk1"/>
                        </a:solidFill>
                        <a:latin typeface="Calibri"/>
                        <a:ea typeface="Calibri"/>
                        <a:cs typeface="Calibri"/>
                        <a:sym typeface="Calibri"/>
                      </a:endParaRPr>
                    </a:p>
                  </a:txBody>
                  <a:tcPr marT="46800" marB="46800" marR="115725" marL="115725" anchor="ctr">
                    <a:solidFill>
                      <a:srgbClr val="DEEAF5"/>
                    </a:solidFill>
                  </a:tcPr>
                </a:tc>
                <a:tc>
                  <a:txBody>
                    <a:bodyPr/>
                    <a:lstStyle/>
                    <a:p>
                      <a:pPr indent="0" lvl="0" marL="0" marR="0" rtl="0" algn="ctr">
                        <a:lnSpc>
                          <a:spcPct val="120000"/>
                        </a:lnSpc>
                        <a:spcBef>
                          <a:spcPts val="0"/>
                        </a:spcBef>
                        <a:spcAft>
                          <a:spcPts val="0"/>
                        </a:spcAft>
                        <a:buClr>
                          <a:schemeClr val="dk1"/>
                        </a:buClr>
                        <a:buSzPts val="1400"/>
                        <a:buFont typeface="Calibri"/>
                        <a:buNone/>
                      </a:pPr>
                      <a:r>
                        <a:rPr b="0" i="0" lang="fr-BE" sz="1400" u="none" cap="none" strike="noStrike">
                          <a:solidFill>
                            <a:schemeClr val="dk1"/>
                          </a:solidFill>
                          <a:latin typeface="Calibri"/>
                          <a:ea typeface="Calibri"/>
                          <a:cs typeface="Calibri"/>
                          <a:sym typeface="Calibri"/>
                        </a:rPr>
                        <a:t>datepart, charindex, len, abs, modulo</a:t>
                      </a:r>
                      <a:endParaRPr b="0" i="0" sz="1400" u="none" cap="none" strike="noStrike">
                        <a:solidFill>
                          <a:schemeClr val="dk1"/>
                        </a:solidFill>
                        <a:latin typeface="Calibri"/>
                        <a:ea typeface="Calibri"/>
                        <a:cs typeface="Calibri"/>
                        <a:sym typeface="Calibri"/>
                      </a:endParaRPr>
                    </a:p>
                  </a:txBody>
                  <a:tcPr marT="46800" marB="46800" marR="115725" marL="115725" anchor="ctr">
                    <a:solidFill>
                      <a:srgbClr val="DEEAF5"/>
                    </a:solidFill>
                  </a:tcPr>
                </a:tc>
              </a:tr>
              <a:tr h="364350">
                <a:tc>
                  <a:txBody>
                    <a:bodyPr/>
                    <a:lstStyle/>
                    <a:p>
                      <a:pPr indent="0" lvl="0" marL="0" marR="0" rtl="0" algn="ctr">
                        <a:lnSpc>
                          <a:spcPct val="120000"/>
                        </a:lnSpc>
                        <a:spcBef>
                          <a:spcPts val="0"/>
                        </a:spcBef>
                        <a:spcAft>
                          <a:spcPts val="0"/>
                        </a:spcAft>
                        <a:buClr>
                          <a:schemeClr val="dk1"/>
                        </a:buClr>
                        <a:buSzPts val="1400"/>
                        <a:buFont typeface="Calibri"/>
                        <a:buNone/>
                      </a:pPr>
                      <a:r>
                        <a:rPr b="0" i="0" lang="fr-BE" sz="1400" u="none" cap="none" strike="noStrike">
                          <a:solidFill>
                            <a:schemeClr val="dk1"/>
                          </a:solidFill>
                          <a:latin typeface="Calibri"/>
                          <a:ea typeface="Calibri"/>
                          <a:cs typeface="Calibri"/>
                          <a:sym typeface="Calibri"/>
                        </a:rPr>
                        <a:t>chaine de caracatères</a:t>
                      </a:r>
                      <a:endParaRPr b="0" i="0" sz="1400" u="none" cap="none" strike="noStrike">
                        <a:solidFill>
                          <a:schemeClr val="dk1"/>
                        </a:solidFill>
                        <a:latin typeface="Calibri"/>
                        <a:ea typeface="Calibri"/>
                        <a:cs typeface="Calibri"/>
                        <a:sym typeface="Calibri"/>
                      </a:endParaRPr>
                    </a:p>
                  </a:txBody>
                  <a:tcPr marT="46800" marB="46800" marR="115725" marL="115725" anchor="ctr">
                    <a:solidFill>
                      <a:srgbClr val="BED7EC"/>
                    </a:solidFill>
                  </a:tcPr>
                </a:tc>
                <a:tc>
                  <a:txBody>
                    <a:bodyPr/>
                    <a:lstStyle/>
                    <a:p>
                      <a:pPr indent="0" lvl="0" marL="0" marR="0" rtl="0" algn="ctr">
                        <a:lnSpc>
                          <a:spcPct val="120000"/>
                        </a:lnSpc>
                        <a:spcBef>
                          <a:spcPts val="0"/>
                        </a:spcBef>
                        <a:spcAft>
                          <a:spcPts val="0"/>
                        </a:spcAft>
                        <a:buClr>
                          <a:schemeClr val="dk1"/>
                        </a:buClr>
                        <a:buSzPts val="1400"/>
                        <a:buFont typeface="Calibri"/>
                        <a:buNone/>
                      </a:pPr>
                      <a:r>
                        <a:rPr lang="fr-BE" sz="1400" u="none" cap="none" strike="noStrike">
                          <a:latin typeface="Calibri"/>
                          <a:ea typeface="Calibri"/>
                          <a:cs typeface="Calibri"/>
                          <a:sym typeface="Calibri"/>
                        </a:rPr>
                        <a:t>substring, upper, lower, replace, trim</a:t>
                      </a:r>
                      <a:endParaRPr b="0" i="0" sz="1400" u="none" cap="none" strike="noStrike">
                        <a:solidFill>
                          <a:schemeClr val="dk1"/>
                        </a:solidFill>
                        <a:latin typeface="Calibri"/>
                        <a:ea typeface="Calibri"/>
                        <a:cs typeface="Calibri"/>
                        <a:sym typeface="Calibri"/>
                      </a:endParaRPr>
                    </a:p>
                  </a:txBody>
                  <a:tcPr marT="46800" marB="46800" marR="115725" marL="115725" anchor="ctr">
                    <a:solidFill>
                      <a:srgbClr val="BED7EC"/>
                    </a:solidFill>
                  </a:tcPr>
                </a:tc>
              </a:tr>
              <a:tr h="365725">
                <a:tc>
                  <a:txBody>
                    <a:bodyPr/>
                    <a:lstStyle/>
                    <a:p>
                      <a:pPr indent="0" lvl="0" marL="0" marR="0" rtl="0" algn="ctr">
                        <a:lnSpc>
                          <a:spcPct val="120000"/>
                        </a:lnSpc>
                        <a:spcBef>
                          <a:spcPts val="0"/>
                        </a:spcBef>
                        <a:spcAft>
                          <a:spcPts val="0"/>
                        </a:spcAft>
                        <a:buClr>
                          <a:schemeClr val="dk1"/>
                        </a:buClr>
                        <a:buSzPts val="1400"/>
                        <a:buFont typeface="Calibri"/>
                        <a:buNone/>
                      </a:pPr>
                      <a:r>
                        <a:rPr lang="fr-BE" sz="1400" u="none" cap="none" strike="noStrike">
                          <a:latin typeface="Calibri"/>
                          <a:ea typeface="Calibri"/>
                          <a:cs typeface="Calibri"/>
                          <a:sym typeface="Calibri"/>
                        </a:rPr>
                        <a:t>datetime</a:t>
                      </a:r>
                      <a:endParaRPr b="0" i="0" sz="1400" u="none" cap="none" strike="noStrike">
                        <a:solidFill>
                          <a:schemeClr val="dk1"/>
                        </a:solidFill>
                        <a:latin typeface="Calibri"/>
                        <a:ea typeface="Calibri"/>
                        <a:cs typeface="Calibri"/>
                        <a:sym typeface="Calibri"/>
                      </a:endParaRPr>
                    </a:p>
                  </a:txBody>
                  <a:tcPr marT="46800" marB="46800" marR="115725" marL="115725" anchor="ctr">
                    <a:solidFill>
                      <a:srgbClr val="DEEAF5"/>
                    </a:solidFill>
                  </a:tcPr>
                </a:tc>
                <a:tc>
                  <a:txBody>
                    <a:bodyPr/>
                    <a:lstStyle/>
                    <a:p>
                      <a:pPr indent="0" lvl="0" marL="0" marR="0" rtl="0" algn="ctr">
                        <a:lnSpc>
                          <a:spcPct val="120000"/>
                        </a:lnSpc>
                        <a:spcBef>
                          <a:spcPts val="0"/>
                        </a:spcBef>
                        <a:spcAft>
                          <a:spcPts val="0"/>
                        </a:spcAft>
                        <a:buClr>
                          <a:schemeClr val="dk1"/>
                        </a:buClr>
                        <a:buSzPts val="1400"/>
                        <a:buFont typeface="Calibri"/>
                        <a:buNone/>
                      </a:pPr>
                      <a:r>
                        <a:rPr lang="fr-BE" sz="1400" u="none" cap="none" strike="noStrike">
                          <a:latin typeface="Calibri"/>
                          <a:ea typeface="Calibri"/>
                          <a:cs typeface="Calibri"/>
                          <a:sym typeface="Calibri"/>
                        </a:rPr>
                        <a:t>curdate()</a:t>
                      </a:r>
                      <a:endParaRPr b="0" i="0" sz="1400" u="none" cap="none" strike="noStrike">
                        <a:solidFill>
                          <a:schemeClr val="dk1"/>
                        </a:solidFill>
                        <a:latin typeface="Calibri"/>
                        <a:ea typeface="Calibri"/>
                        <a:cs typeface="Calibri"/>
                        <a:sym typeface="Calibri"/>
                      </a:endParaRPr>
                    </a:p>
                  </a:txBody>
                  <a:tcPr marT="46800" marB="46800" marR="115725" marL="115725" anchor="ctr">
                    <a:solidFill>
                      <a:srgbClr val="DEEAF5"/>
                    </a:solidFill>
                  </a:tcPr>
                </a:tc>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sp>
        <p:nvSpPr>
          <p:cNvPr id="1272" name="Google Shape;1272;p9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Les fonctions : </a:t>
            </a:r>
            <a:r>
              <a:rPr b="1" i="0" lang="fr-BE" sz="4000" u="none" cap="none" strike="noStrike">
                <a:solidFill>
                  <a:schemeClr val="dk1"/>
                </a:solidFill>
                <a:latin typeface="Calibri"/>
                <a:ea typeface="Calibri"/>
                <a:cs typeface="Calibri"/>
                <a:sym typeface="Calibri"/>
              </a:rPr>
              <a:t>CONVERT/CAST</a:t>
            </a:r>
            <a:endParaRPr b="1" i="0" sz="4000" u="none" cap="none" strike="noStrike">
              <a:solidFill>
                <a:schemeClr val="dk1"/>
              </a:solidFill>
              <a:latin typeface="Calibri"/>
              <a:ea typeface="Calibri"/>
              <a:cs typeface="Calibri"/>
              <a:sym typeface="Calibri"/>
            </a:endParaRPr>
          </a:p>
        </p:txBody>
      </p:sp>
      <p:sp>
        <p:nvSpPr>
          <p:cNvPr id="1273" name="Google Shape;1273;p9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274" name="Google Shape;1274;p9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275" name="Google Shape;1275;p91"/>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276" name="Google Shape;1276;p91"/>
          <p:cNvSpPr/>
          <p:nvPr/>
        </p:nvSpPr>
        <p:spPr>
          <a:xfrm>
            <a:off x="478160" y="3429000"/>
            <a:ext cx="8172000" cy="1193800"/>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77" name="Google Shape;1277;p91"/>
          <p:cNvSpPr txBox="1"/>
          <p:nvPr/>
        </p:nvSpPr>
        <p:spPr>
          <a:xfrm>
            <a:off x="457200" y="2636912"/>
            <a:ext cx="8229600" cy="8640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fr-BE" sz="1600" u="none" cap="none" strike="noStrike">
                <a:solidFill>
                  <a:schemeClr val="dk1"/>
                </a:solidFill>
                <a:latin typeface="Calibri"/>
                <a:ea typeface="Calibri"/>
                <a:cs typeface="Calibri"/>
                <a:sym typeface="Calibri"/>
              </a:rPr>
              <a:t>La fonction </a:t>
            </a:r>
            <a:r>
              <a:rPr b="1" i="1" lang="fr-BE" sz="1600" u="none" cap="none" strike="noStrike">
                <a:solidFill>
                  <a:schemeClr val="dk1"/>
                </a:solidFill>
                <a:latin typeface="Calibri"/>
                <a:ea typeface="Calibri"/>
                <a:cs typeface="Calibri"/>
                <a:sym typeface="Calibri"/>
              </a:rPr>
              <a:t>« CONVERT » ou « CAST » </a:t>
            </a:r>
            <a:r>
              <a:rPr b="0" i="0" lang="fr-BE" sz="1600" u="none" cap="none" strike="noStrike">
                <a:solidFill>
                  <a:schemeClr val="dk1"/>
                </a:solidFill>
                <a:latin typeface="Calibri"/>
                <a:ea typeface="Calibri"/>
                <a:cs typeface="Calibri"/>
                <a:sym typeface="Calibri"/>
              </a:rPr>
              <a:t>attend 2 paramètres en entrée et </a:t>
            </a:r>
            <a:r>
              <a:rPr b="1" i="1" lang="fr-BE" sz="1600" u="none" cap="none" strike="noStrike">
                <a:solidFill>
                  <a:schemeClr val="dk1"/>
                </a:solidFill>
                <a:latin typeface="Calibri"/>
                <a:ea typeface="Calibri"/>
                <a:cs typeface="Calibri"/>
                <a:sym typeface="Calibri"/>
              </a:rPr>
              <a:t>renvoie une valeur correspondant au premier paramètre dans le type spécifié par le deuxième</a:t>
            </a:r>
            <a:endParaRPr b="1" i="1" sz="1600" u="none" cap="none" strike="noStrike">
              <a:solidFill>
                <a:schemeClr val="dk1"/>
              </a:solidFill>
              <a:latin typeface="Calibri"/>
              <a:ea typeface="Calibri"/>
              <a:cs typeface="Calibri"/>
              <a:sym typeface="Calibri"/>
            </a:endParaRPr>
          </a:p>
        </p:txBody>
      </p:sp>
      <p:sp>
        <p:nvSpPr>
          <p:cNvPr id="1278" name="Google Shape;1278;p91"/>
          <p:cNvSpPr txBox="1"/>
          <p:nvPr/>
        </p:nvSpPr>
        <p:spPr>
          <a:xfrm>
            <a:off x="478160" y="1556792"/>
            <a:ext cx="8172000" cy="861774"/>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p:txBody>
      </p:sp>
      <p:sp>
        <p:nvSpPr>
          <p:cNvPr id="1279" name="Google Shape;1279;p91"/>
          <p:cNvSpPr txBox="1"/>
          <p:nvPr/>
        </p:nvSpPr>
        <p:spPr>
          <a:xfrm>
            <a:off x="816800" y="1654300"/>
            <a:ext cx="7483715" cy="78661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fr-BE" sz="1800" u="none" cap="none" strike="noStrike">
                <a:solidFill>
                  <a:schemeClr val="dk1"/>
                </a:solidFill>
                <a:latin typeface="Calibri"/>
                <a:ea typeface="Calibri"/>
                <a:cs typeface="Calibri"/>
                <a:sym typeface="Calibri"/>
              </a:rPr>
              <a:t>CONVERT (</a:t>
            </a:r>
            <a:r>
              <a:rPr b="0" i="1" lang="fr-BE" sz="1800" u="none" cap="none" strike="noStrike">
                <a:solidFill>
                  <a:schemeClr val="dk1"/>
                </a:solidFill>
                <a:latin typeface="Calibri"/>
                <a:ea typeface="Calibri"/>
                <a:cs typeface="Calibri"/>
                <a:sym typeface="Calibri"/>
              </a:rPr>
              <a:t>valeur_à_convertir</a:t>
            </a:r>
            <a:r>
              <a:rPr b="1" i="0" lang="fr-BE" sz="1800" u="none" cap="none" strike="noStrike">
                <a:solidFill>
                  <a:schemeClr val="dk1"/>
                </a:solidFill>
                <a:latin typeface="Calibri"/>
                <a:ea typeface="Calibri"/>
                <a:cs typeface="Calibri"/>
                <a:sym typeface="Calibri"/>
              </a:rPr>
              <a:t> , NOUVEAU_TYPE)</a:t>
            </a:r>
            <a:endParaRPr/>
          </a:p>
          <a:p>
            <a:pPr indent="0" lvl="0" marL="0" marR="0" rtl="0" algn="l">
              <a:lnSpc>
                <a:spcPct val="100000"/>
              </a:lnSpc>
              <a:spcBef>
                <a:spcPts val="0"/>
              </a:spcBef>
              <a:spcAft>
                <a:spcPts val="0"/>
              </a:spcAft>
              <a:buNone/>
            </a:pPr>
            <a:r>
              <a:rPr b="1" i="0" lang="fr-BE" sz="1800" u="none" cap="none" strike="noStrike">
                <a:solidFill>
                  <a:schemeClr val="dk1"/>
                </a:solidFill>
                <a:latin typeface="Calibri"/>
                <a:ea typeface="Calibri"/>
                <a:cs typeface="Calibri"/>
                <a:sym typeface="Calibri"/>
              </a:rPr>
              <a:t>CAST (</a:t>
            </a:r>
            <a:r>
              <a:rPr b="0" i="1" lang="fr-BE" sz="1800" u="none" cap="none" strike="noStrike">
                <a:solidFill>
                  <a:schemeClr val="dk1"/>
                </a:solidFill>
                <a:latin typeface="Calibri"/>
                <a:ea typeface="Calibri"/>
                <a:cs typeface="Calibri"/>
                <a:sym typeface="Calibri"/>
              </a:rPr>
              <a:t>valeur_à_convertir</a:t>
            </a:r>
            <a:r>
              <a:rPr b="1" i="0" lang="fr-BE" sz="1800" u="none" cap="none" strike="noStrike">
                <a:solidFill>
                  <a:schemeClr val="dk1"/>
                </a:solidFill>
                <a:latin typeface="Calibri"/>
                <a:ea typeface="Calibri"/>
                <a:cs typeface="Calibri"/>
                <a:sym typeface="Calibri"/>
              </a:rPr>
              <a:t>  AS NOUVEAU_TYPE)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80" name="Google Shape;1280;p91"/>
          <p:cNvSpPr/>
          <p:nvPr/>
        </p:nvSpPr>
        <p:spPr>
          <a:xfrm>
            <a:off x="3638559" y="4720282"/>
            <a:ext cx="1624320" cy="1470999"/>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81" name="Google Shape;1281;p91"/>
          <p:cNvSpPr/>
          <p:nvPr/>
        </p:nvSpPr>
        <p:spPr>
          <a:xfrm>
            <a:off x="816800" y="3420870"/>
            <a:ext cx="7853680"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 CONVERT</a:t>
            </a:r>
            <a:r>
              <a:rPr b="0" i="0" lang="fr-BE" sz="1800" u="none" cap="none" strike="noStrike">
                <a:solidFill>
                  <a:schemeClr val="dk1"/>
                </a:solidFill>
                <a:latin typeface="Consolas"/>
                <a:ea typeface="Consolas"/>
                <a:cs typeface="Consolas"/>
                <a:sym typeface="Consolas"/>
              </a:rPr>
              <a:t>(birth_date, char(10)) </a:t>
            </a:r>
            <a:r>
              <a:rPr b="0" i="0" lang="fr-BE" sz="1800" u="none" cap="none" strike="noStrike">
                <a:solidFill>
                  <a:srgbClr val="CC0099"/>
                </a:solidFill>
                <a:latin typeface="Consolas"/>
                <a:ea typeface="Consolas"/>
                <a:cs typeface="Consolas"/>
                <a:sym typeface="Consolas"/>
              </a:rPr>
              <a:t>AS</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'Date de naissance'</a:t>
            </a:r>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 </a:t>
            </a:r>
            <a:r>
              <a:rPr b="0" i="0" lang="fr-BE" sz="1800" u="none" cap="none" strike="noStrike">
                <a:solidFill>
                  <a:schemeClr val="dk1"/>
                </a:solidFill>
                <a:latin typeface="Consolas"/>
                <a:ea typeface="Consolas"/>
                <a:cs typeface="Consolas"/>
                <a:sym typeface="Consolas"/>
              </a:rPr>
              <a:t>student;</a:t>
            </a:r>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SELECT CAST</a:t>
            </a:r>
            <a:r>
              <a:rPr b="0" i="0" lang="fr-BE" sz="1800" u="none" cap="none" strike="noStrike">
                <a:solidFill>
                  <a:schemeClr val="dk1"/>
                </a:solidFill>
                <a:latin typeface="Consolas"/>
                <a:ea typeface="Consolas"/>
                <a:cs typeface="Consolas"/>
                <a:sym typeface="Consolas"/>
              </a:rPr>
              <a:t>(birth_date </a:t>
            </a:r>
            <a:r>
              <a:rPr b="0" i="0" lang="fr-BE" sz="1800" u="none" cap="none" strike="noStrike">
                <a:solidFill>
                  <a:srgbClr val="CC0099"/>
                </a:solidFill>
                <a:latin typeface="Consolas"/>
                <a:ea typeface="Consolas"/>
                <a:cs typeface="Consolas"/>
                <a:sym typeface="Consolas"/>
              </a:rPr>
              <a:t>AS</a:t>
            </a:r>
            <a:r>
              <a:rPr b="0" i="0" lang="fr-BE" sz="1800" u="none" cap="none" strike="noStrike">
                <a:solidFill>
                  <a:schemeClr val="dk1"/>
                </a:solidFill>
                <a:latin typeface="Consolas"/>
                <a:ea typeface="Consolas"/>
                <a:cs typeface="Consolas"/>
                <a:sym typeface="Consolas"/>
              </a:rPr>
              <a:t> char(10)) </a:t>
            </a:r>
            <a:r>
              <a:rPr b="0" i="0" lang="fr-BE" sz="1800" u="none" cap="none" strike="noStrike">
                <a:solidFill>
                  <a:srgbClr val="CC0099"/>
                </a:solidFill>
                <a:latin typeface="Consolas"/>
                <a:ea typeface="Consolas"/>
                <a:cs typeface="Consolas"/>
                <a:sym typeface="Consolas"/>
              </a:rPr>
              <a:t>AS</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'Date de naissance'</a:t>
            </a:r>
            <a:endParaRPr/>
          </a:p>
          <a:p>
            <a:pPr indent="0" lvl="0" marL="0" marR="0" rtl="0" algn="l">
              <a:lnSpc>
                <a:spcPct val="100000"/>
              </a:lnSpc>
              <a:spcBef>
                <a:spcPts val="0"/>
              </a:spcBef>
              <a:spcAft>
                <a:spcPts val="0"/>
              </a:spcAft>
              <a:buNone/>
            </a:pPr>
            <a:r>
              <a:rPr b="0" i="0" lang="fr-BE" sz="1800" u="none" cap="none" strike="noStrike">
                <a:solidFill>
                  <a:srgbClr val="CC0099"/>
                </a:solidFill>
                <a:latin typeface="Consolas"/>
                <a:ea typeface="Consolas"/>
                <a:cs typeface="Consolas"/>
                <a:sym typeface="Consolas"/>
              </a:rPr>
              <a:t>FROM </a:t>
            </a:r>
            <a:r>
              <a:rPr b="0" i="0" lang="fr-BE" sz="1800" u="none" cap="none" strike="noStrike">
                <a:solidFill>
                  <a:schemeClr val="dk1"/>
                </a:solidFill>
                <a:latin typeface="Consolas"/>
                <a:ea typeface="Consolas"/>
                <a:cs typeface="Consolas"/>
                <a:sym typeface="Consolas"/>
              </a:rPr>
              <a:t>student;</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onsolas"/>
              <a:ea typeface="Consolas"/>
              <a:cs typeface="Consolas"/>
              <a:sym typeface="Consolas"/>
            </a:endParaRPr>
          </a:p>
        </p:txBody>
      </p:sp>
      <p:pic>
        <p:nvPicPr>
          <p:cNvPr id="1282" name="Google Shape;1282;p91"/>
          <p:cNvPicPr preferRelativeResize="0"/>
          <p:nvPr/>
        </p:nvPicPr>
        <p:blipFill rotWithShape="1">
          <a:blip r:embed="rId3">
            <a:alphaModFix/>
          </a:blip>
          <a:srcRect b="0" l="0" r="0" t="0"/>
          <a:stretch/>
        </p:blipFill>
        <p:spPr>
          <a:xfrm>
            <a:off x="3719305" y="4790720"/>
            <a:ext cx="1462829" cy="129303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sp>
        <p:nvSpPr>
          <p:cNvPr id="1287" name="Google Shape;1287;p9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Les fonctions : </a:t>
            </a:r>
            <a:r>
              <a:rPr b="1" i="0" lang="fr-BE" sz="4000" u="none" cap="none" strike="noStrike">
                <a:solidFill>
                  <a:schemeClr val="dk1"/>
                </a:solidFill>
                <a:latin typeface="Calibri"/>
                <a:ea typeface="Calibri"/>
                <a:cs typeface="Calibri"/>
                <a:sym typeface="Calibri"/>
              </a:rPr>
              <a:t>DATE_FORMAT</a:t>
            </a:r>
            <a:endParaRPr b="1" i="0" sz="4000" u="none" cap="none" strike="noStrike">
              <a:solidFill>
                <a:schemeClr val="dk1"/>
              </a:solidFill>
              <a:latin typeface="Calibri"/>
              <a:ea typeface="Calibri"/>
              <a:cs typeface="Calibri"/>
              <a:sym typeface="Calibri"/>
            </a:endParaRPr>
          </a:p>
        </p:txBody>
      </p:sp>
      <p:sp>
        <p:nvSpPr>
          <p:cNvPr id="1288" name="Google Shape;1288;p9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289" name="Google Shape;1289;p9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290" name="Google Shape;1290;p92"/>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291" name="Google Shape;1291;p92"/>
          <p:cNvSpPr/>
          <p:nvPr/>
        </p:nvSpPr>
        <p:spPr>
          <a:xfrm>
            <a:off x="478159" y="2812181"/>
            <a:ext cx="8172000" cy="639091"/>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92" name="Google Shape;1292;p92"/>
          <p:cNvSpPr txBox="1"/>
          <p:nvPr/>
        </p:nvSpPr>
        <p:spPr>
          <a:xfrm>
            <a:off x="514800" y="2170901"/>
            <a:ext cx="8229600" cy="8640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La fonction </a:t>
            </a:r>
            <a:r>
              <a:rPr b="1" i="1" lang="fr-BE" sz="1600" u="none" cap="none" strike="noStrike">
                <a:solidFill>
                  <a:schemeClr val="dk1"/>
                </a:solidFill>
                <a:latin typeface="Calibri"/>
                <a:ea typeface="Calibri"/>
                <a:cs typeface="Calibri"/>
                <a:sym typeface="Calibri"/>
              </a:rPr>
              <a:t>« DATE_FORMAT » </a:t>
            </a:r>
            <a:r>
              <a:rPr b="0" i="0" lang="fr-BE" sz="1600" u="none" cap="none" strike="noStrike">
                <a:solidFill>
                  <a:schemeClr val="dk1"/>
                </a:solidFill>
                <a:latin typeface="Calibri"/>
                <a:ea typeface="Calibri"/>
                <a:cs typeface="Calibri"/>
                <a:sym typeface="Calibri"/>
              </a:rPr>
              <a:t>attend 2 paramètres en entrée et </a:t>
            </a:r>
            <a:r>
              <a:rPr b="1" i="1" lang="fr-BE" sz="1600" u="none" cap="none" strike="noStrike">
                <a:solidFill>
                  <a:schemeClr val="dk1"/>
                </a:solidFill>
                <a:latin typeface="Calibri"/>
                <a:ea typeface="Calibri"/>
                <a:cs typeface="Calibri"/>
                <a:sym typeface="Calibri"/>
              </a:rPr>
              <a:t>renvoie une valeur correspondant au premier paramètre dans le format spécifié par le deuxième</a:t>
            </a:r>
            <a:endParaRPr b="1" i="1" sz="1600" u="none" cap="none" strike="noStrike">
              <a:solidFill>
                <a:schemeClr val="dk1"/>
              </a:solidFill>
              <a:latin typeface="Calibri"/>
              <a:ea typeface="Calibri"/>
              <a:cs typeface="Calibri"/>
              <a:sym typeface="Calibri"/>
            </a:endParaRPr>
          </a:p>
        </p:txBody>
      </p:sp>
      <p:sp>
        <p:nvSpPr>
          <p:cNvPr id="1293" name="Google Shape;1293;p92"/>
          <p:cNvSpPr txBox="1"/>
          <p:nvPr/>
        </p:nvSpPr>
        <p:spPr>
          <a:xfrm>
            <a:off x="478160" y="1556792"/>
            <a:ext cx="8172000" cy="529034"/>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p:txBody>
      </p:sp>
      <p:sp>
        <p:nvSpPr>
          <p:cNvPr id="1294" name="Google Shape;1294;p92"/>
          <p:cNvSpPr txBox="1"/>
          <p:nvPr/>
        </p:nvSpPr>
        <p:spPr>
          <a:xfrm>
            <a:off x="899592" y="1641867"/>
            <a:ext cx="7483715" cy="44395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fr-BE" sz="1800" u="none" cap="none" strike="noStrike">
                <a:solidFill>
                  <a:schemeClr val="dk1"/>
                </a:solidFill>
                <a:latin typeface="Calibri"/>
                <a:ea typeface="Calibri"/>
                <a:cs typeface="Calibri"/>
                <a:sym typeface="Calibri"/>
              </a:rPr>
              <a:t>DATE_FORMAT (</a:t>
            </a:r>
            <a:r>
              <a:rPr b="0" i="1" lang="fr-BE" sz="1800" u="none" cap="none" strike="noStrike">
                <a:solidFill>
                  <a:schemeClr val="dk1"/>
                </a:solidFill>
                <a:latin typeface="Calibri"/>
                <a:ea typeface="Calibri"/>
                <a:cs typeface="Calibri"/>
                <a:sym typeface="Calibri"/>
              </a:rPr>
              <a:t>valeur_à_convertir</a:t>
            </a:r>
            <a:r>
              <a:rPr b="1" i="0" lang="fr-BE" sz="1800" u="none" cap="none" strike="noStrike">
                <a:solidFill>
                  <a:schemeClr val="dk1"/>
                </a:solidFill>
                <a:latin typeface="Calibri"/>
                <a:ea typeface="Calibri"/>
                <a:cs typeface="Calibri"/>
                <a:sym typeface="Calibri"/>
              </a:rPr>
              <a:t> , NOUVEAU_FORMAT)</a:t>
            </a:r>
            <a:endParaRPr b="0" i="0" sz="1400" u="none" cap="none" strike="noStrike">
              <a:solidFill>
                <a:srgbClr val="000000"/>
              </a:solidFill>
              <a:latin typeface="Arial"/>
              <a:ea typeface="Arial"/>
              <a:cs typeface="Arial"/>
              <a:sym typeface="Arial"/>
            </a:endParaRPr>
          </a:p>
        </p:txBody>
      </p:sp>
      <p:sp>
        <p:nvSpPr>
          <p:cNvPr id="1295" name="Google Shape;1295;p92"/>
          <p:cNvSpPr/>
          <p:nvPr/>
        </p:nvSpPr>
        <p:spPr>
          <a:xfrm>
            <a:off x="6508542" y="3728391"/>
            <a:ext cx="1431404" cy="1188650"/>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96" name="Google Shape;1296;p92"/>
          <p:cNvSpPr/>
          <p:nvPr/>
        </p:nvSpPr>
        <p:spPr>
          <a:xfrm>
            <a:off x="568547" y="2866497"/>
            <a:ext cx="804541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SELECT DATE_FORMAT</a:t>
            </a:r>
            <a:r>
              <a:rPr b="0" i="0" lang="fr-BE" sz="1600" u="none" cap="none" strike="noStrike">
                <a:solidFill>
                  <a:schemeClr val="dk1"/>
                </a:solidFill>
                <a:latin typeface="Consolas"/>
                <a:ea typeface="Consolas"/>
                <a:cs typeface="Consolas"/>
                <a:sym typeface="Consolas"/>
              </a:rPr>
              <a:t>(birth_date, </a:t>
            </a:r>
            <a:r>
              <a:rPr b="0" i="0" lang="fr-BE" sz="1600" u="none" cap="none" strike="noStrike">
                <a:solidFill>
                  <a:srgbClr val="C00000"/>
                </a:solidFill>
                <a:latin typeface="Consolas"/>
                <a:ea typeface="Consolas"/>
                <a:cs typeface="Consolas"/>
                <a:sym typeface="Consolas"/>
              </a:rPr>
              <a:t>'%d-%m-%Y'</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AS</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'Date de naissance'</a:t>
            </a:r>
            <a:endParaRPr/>
          </a:p>
          <a:p>
            <a:pPr indent="0" lvl="0" marL="0" marR="0" rtl="0" algn="l">
              <a:lnSpc>
                <a:spcPct val="100000"/>
              </a:lnSpc>
              <a:spcBef>
                <a:spcPts val="0"/>
              </a:spcBef>
              <a:spcAft>
                <a:spcPts val="0"/>
              </a:spcAft>
              <a:buNone/>
            </a:pPr>
            <a:r>
              <a:rPr b="0" i="0" lang="fr-BE" sz="1600" u="none" cap="none" strike="noStrike">
                <a:solidFill>
                  <a:srgbClr val="CC0099"/>
                </a:solidFill>
                <a:latin typeface="Consolas"/>
                <a:ea typeface="Consolas"/>
                <a:cs typeface="Consolas"/>
                <a:sym typeface="Consolas"/>
              </a:rPr>
              <a:t>FROM </a:t>
            </a:r>
            <a:r>
              <a:rPr b="0" i="0" lang="fr-BE" sz="1600" u="none" cap="none" strike="noStrike">
                <a:solidFill>
                  <a:schemeClr val="dk1"/>
                </a:solidFill>
                <a:latin typeface="Consolas"/>
                <a:ea typeface="Consolas"/>
                <a:cs typeface="Consolas"/>
                <a:sym typeface="Consolas"/>
              </a:rPr>
              <a:t>student;</a:t>
            </a:r>
            <a:endParaRPr/>
          </a:p>
        </p:txBody>
      </p:sp>
      <p:pic>
        <p:nvPicPr>
          <p:cNvPr id="1297" name="Google Shape;1297;p92"/>
          <p:cNvPicPr preferRelativeResize="0"/>
          <p:nvPr/>
        </p:nvPicPr>
        <p:blipFill rotWithShape="1">
          <a:blip r:embed="rId3">
            <a:alphaModFix/>
          </a:blip>
          <a:srcRect b="0" l="0" r="0" t="0"/>
          <a:stretch/>
        </p:blipFill>
        <p:spPr>
          <a:xfrm>
            <a:off x="6553200" y="3829294"/>
            <a:ext cx="1342088" cy="1008112"/>
          </a:xfrm>
          <a:prstGeom prst="rect">
            <a:avLst/>
          </a:prstGeom>
          <a:noFill/>
          <a:ln>
            <a:noFill/>
          </a:ln>
        </p:spPr>
      </p:pic>
      <p:graphicFrame>
        <p:nvGraphicFramePr>
          <p:cNvPr id="1298" name="Google Shape;1298;p92"/>
          <p:cNvGraphicFramePr/>
          <p:nvPr/>
        </p:nvGraphicFramePr>
        <p:xfrm>
          <a:off x="501143" y="3572004"/>
          <a:ext cx="3000000" cy="3000000"/>
        </p:xfrm>
        <a:graphic>
          <a:graphicData uri="http://schemas.openxmlformats.org/drawingml/2006/table">
            <a:tbl>
              <a:tblPr>
                <a:noFill/>
                <a:tableStyleId>{9EB39258-619E-4BEB-80AC-DE443B11ABA8}</a:tableStyleId>
              </a:tblPr>
              <a:tblGrid>
                <a:gridCol w="1217550"/>
                <a:gridCol w="4028575"/>
              </a:tblGrid>
              <a:tr h="201325">
                <a:tc>
                  <a:txBody>
                    <a:bodyPr/>
                    <a:lstStyle/>
                    <a:p>
                      <a:pPr indent="0" lvl="0" marL="0" marR="0" rtl="0" algn="l">
                        <a:lnSpc>
                          <a:spcPct val="100000"/>
                        </a:lnSpc>
                        <a:spcBef>
                          <a:spcPts val="0"/>
                        </a:spcBef>
                        <a:spcAft>
                          <a:spcPts val="0"/>
                        </a:spcAft>
                        <a:buNone/>
                      </a:pPr>
                      <a:r>
                        <a:rPr b="1" lang="fr-BE" sz="900" u="none" cap="none" strike="noStrike"/>
                        <a:t>Format</a:t>
                      </a:r>
                      <a:endParaRPr/>
                    </a:p>
                  </a:txBody>
                  <a:tcPr marT="17725" marB="17725" marR="35450" marL="35450" anchor="ctr">
                    <a:solidFill>
                      <a:srgbClr val="D3E5F6"/>
                    </a:solidFill>
                  </a:tcPr>
                </a:tc>
                <a:tc>
                  <a:txBody>
                    <a:bodyPr/>
                    <a:lstStyle/>
                    <a:p>
                      <a:pPr indent="0" lvl="0" marL="0" marR="0" rtl="0" algn="l">
                        <a:lnSpc>
                          <a:spcPct val="100000"/>
                        </a:lnSpc>
                        <a:spcBef>
                          <a:spcPts val="0"/>
                        </a:spcBef>
                        <a:spcAft>
                          <a:spcPts val="0"/>
                        </a:spcAft>
                        <a:buNone/>
                      </a:pPr>
                      <a:r>
                        <a:rPr b="1" lang="fr-BE" sz="900" u="none" cap="none" strike="noStrike"/>
                        <a:t>Description</a:t>
                      </a:r>
                      <a:endParaRPr/>
                    </a:p>
                  </a:txBody>
                  <a:tcPr marT="17725" marB="17725" marR="35450" marL="35450" anchor="ctr">
                    <a:solidFill>
                      <a:srgbClr val="D3E5F6"/>
                    </a:solidFill>
                  </a:tcPr>
                </a:tc>
              </a:tr>
              <a:tr h="201325">
                <a:tc>
                  <a:txBody>
                    <a:bodyPr/>
                    <a:lstStyle/>
                    <a:p>
                      <a:pPr indent="0" lvl="0" marL="0" marR="0" rtl="0" algn="l">
                        <a:lnSpc>
                          <a:spcPct val="100000"/>
                        </a:lnSpc>
                        <a:spcBef>
                          <a:spcPts val="0"/>
                        </a:spcBef>
                        <a:spcAft>
                          <a:spcPts val="0"/>
                        </a:spcAft>
                        <a:buNone/>
                      </a:pPr>
                      <a:r>
                        <a:rPr lang="fr-BE" sz="900" u="none" cap="none" strike="noStrike"/>
                        <a:t>%c</a:t>
                      </a:r>
                      <a:endParaRPr/>
                    </a:p>
                  </a:txBody>
                  <a:tcPr marT="17725" marB="17725" marR="35450" marL="35450" anchor="ctr"/>
                </a:tc>
                <a:tc>
                  <a:txBody>
                    <a:bodyPr/>
                    <a:lstStyle/>
                    <a:p>
                      <a:pPr indent="0" lvl="0" marL="0" marR="0" rtl="0" algn="l">
                        <a:lnSpc>
                          <a:spcPct val="100000"/>
                        </a:lnSpc>
                        <a:spcBef>
                          <a:spcPts val="0"/>
                        </a:spcBef>
                        <a:spcAft>
                          <a:spcPts val="0"/>
                        </a:spcAft>
                        <a:buNone/>
                      </a:pPr>
                      <a:r>
                        <a:rPr lang="fr-BE" sz="900" u="none" cap="none" strike="noStrike"/>
                        <a:t>Numeric month name (0 to 12)</a:t>
                      </a:r>
                      <a:endParaRPr/>
                    </a:p>
                  </a:txBody>
                  <a:tcPr marT="17725" marB="17725" marR="35450" marL="35450" anchor="ctr"/>
                </a:tc>
              </a:tr>
              <a:tr h="201325">
                <a:tc>
                  <a:txBody>
                    <a:bodyPr/>
                    <a:lstStyle/>
                    <a:p>
                      <a:pPr indent="0" lvl="0" marL="0" marR="0" rtl="0" algn="l">
                        <a:lnSpc>
                          <a:spcPct val="100000"/>
                        </a:lnSpc>
                        <a:spcBef>
                          <a:spcPts val="0"/>
                        </a:spcBef>
                        <a:spcAft>
                          <a:spcPts val="0"/>
                        </a:spcAft>
                        <a:buNone/>
                      </a:pPr>
                      <a:r>
                        <a:rPr lang="fr-BE" sz="900" u="none" cap="none" strike="noStrike"/>
                        <a:t>%d</a:t>
                      </a:r>
                      <a:endParaRPr/>
                    </a:p>
                  </a:txBody>
                  <a:tcPr marT="17725" marB="17725" marR="35450" marL="35450" anchor="ctr">
                    <a:solidFill>
                      <a:srgbClr val="DEEAF5"/>
                    </a:solidFill>
                  </a:tcPr>
                </a:tc>
                <a:tc>
                  <a:txBody>
                    <a:bodyPr/>
                    <a:lstStyle/>
                    <a:p>
                      <a:pPr indent="0" lvl="0" marL="0" marR="0" rtl="0" algn="l">
                        <a:lnSpc>
                          <a:spcPct val="100000"/>
                        </a:lnSpc>
                        <a:spcBef>
                          <a:spcPts val="0"/>
                        </a:spcBef>
                        <a:spcAft>
                          <a:spcPts val="0"/>
                        </a:spcAft>
                        <a:buNone/>
                      </a:pPr>
                      <a:r>
                        <a:rPr lang="fr-BE" sz="900" u="none" cap="none" strike="noStrike"/>
                        <a:t>Day of the month as a numeric value (01 to 31)</a:t>
                      </a:r>
                      <a:endParaRPr/>
                    </a:p>
                  </a:txBody>
                  <a:tcPr marT="17725" marB="17725" marR="35450" marL="35450" anchor="ctr">
                    <a:solidFill>
                      <a:srgbClr val="DEEAF5"/>
                    </a:solidFill>
                  </a:tcPr>
                </a:tc>
              </a:tr>
              <a:tr h="201325">
                <a:tc>
                  <a:txBody>
                    <a:bodyPr/>
                    <a:lstStyle/>
                    <a:p>
                      <a:pPr indent="0" lvl="0" marL="0" marR="0" rtl="0" algn="l">
                        <a:lnSpc>
                          <a:spcPct val="100000"/>
                        </a:lnSpc>
                        <a:spcBef>
                          <a:spcPts val="0"/>
                        </a:spcBef>
                        <a:spcAft>
                          <a:spcPts val="0"/>
                        </a:spcAft>
                        <a:buNone/>
                      </a:pPr>
                      <a:r>
                        <a:rPr lang="fr-BE" sz="900" u="none" cap="none" strike="noStrike"/>
                        <a:t>%e</a:t>
                      </a:r>
                      <a:endParaRPr/>
                    </a:p>
                  </a:txBody>
                  <a:tcPr marT="17725" marB="17725" marR="35450" marL="35450" anchor="ctr"/>
                </a:tc>
                <a:tc>
                  <a:txBody>
                    <a:bodyPr/>
                    <a:lstStyle/>
                    <a:p>
                      <a:pPr indent="0" lvl="0" marL="0" marR="0" rtl="0" algn="l">
                        <a:lnSpc>
                          <a:spcPct val="100000"/>
                        </a:lnSpc>
                        <a:spcBef>
                          <a:spcPts val="0"/>
                        </a:spcBef>
                        <a:spcAft>
                          <a:spcPts val="0"/>
                        </a:spcAft>
                        <a:buNone/>
                      </a:pPr>
                      <a:r>
                        <a:rPr lang="fr-BE" sz="900" u="none" cap="none" strike="noStrike"/>
                        <a:t>Day of the month as a numeric value (0 to 31)</a:t>
                      </a:r>
                      <a:endParaRPr/>
                    </a:p>
                  </a:txBody>
                  <a:tcPr marT="17725" marB="17725" marR="35450" marL="35450" anchor="ctr"/>
                </a:tc>
              </a:tr>
              <a:tr h="201325">
                <a:tc>
                  <a:txBody>
                    <a:bodyPr/>
                    <a:lstStyle/>
                    <a:p>
                      <a:pPr indent="0" lvl="0" marL="0" marR="0" rtl="0" algn="l">
                        <a:lnSpc>
                          <a:spcPct val="100000"/>
                        </a:lnSpc>
                        <a:spcBef>
                          <a:spcPts val="0"/>
                        </a:spcBef>
                        <a:spcAft>
                          <a:spcPts val="0"/>
                        </a:spcAft>
                        <a:buNone/>
                      </a:pPr>
                      <a:r>
                        <a:rPr lang="fr-BE" sz="900" u="none" cap="none" strike="noStrike"/>
                        <a:t>%H</a:t>
                      </a:r>
                      <a:endParaRPr/>
                    </a:p>
                  </a:txBody>
                  <a:tcPr marT="17725" marB="17725" marR="35450" marL="35450" anchor="ctr">
                    <a:solidFill>
                      <a:srgbClr val="DEEAF5"/>
                    </a:solidFill>
                  </a:tcPr>
                </a:tc>
                <a:tc>
                  <a:txBody>
                    <a:bodyPr/>
                    <a:lstStyle/>
                    <a:p>
                      <a:pPr indent="0" lvl="0" marL="0" marR="0" rtl="0" algn="l">
                        <a:lnSpc>
                          <a:spcPct val="100000"/>
                        </a:lnSpc>
                        <a:spcBef>
                          <a:spcPts val="0"/>
                        </a:spcBef>
                        <a:spcAft>
                          <a:spcPts val="0"/>
                        </a:spcAft>
                        <a:buNone/>
                      </a:pPr>
                      <a:r>
                        <a:rPr lang="fr-BE" sz="900" u="none" cap="none" strike="noStrike"/>
                        <a:t>Hour (00 to 23)</a:t>
                      </a:r>
                      <a:endParaRPr/>
                    </a:p>
                  </a:txBody>
                  <a:tcPr marT="17725" marB="17725" marR="35450" marL="35450" anchor="ctr">
                    <a:solidFill>
                      <a:srgbClr val="DEEAF5"/>
                    </a:solidFill>
                  </a:tcPr>
                </a:tc>
              </a:tr>
              <a:tr h="201325">
                <a:tc>
                  <a:txBody>
                    <a:bodyPr/>
                    <a:lstStyle/>
                    <a:p>
                      <a:pPr indent="0" lvl="0" marL="0" marR="0" rtl="0" algn="l">
                        <a:lnSpc>
                          <a:spcPct val="100000"/>
                        </a:lnSpc>
                        <a:spcBef>
                          <a:spcPts val="0"/>
                        </a:spcBef>
                        <a:spcAft>
                          <a:spcPts val="0"/>
                        </a:spcAft>
                        <a:buNone/>
                      </a:pPr>
                      <a:r>
                        <a:rPr lang="fr-BE" sz="900" u="none" cap="none" strike="noStrike"/>
                        <a:t>%h</a:t>
                      </a:r>
                      <a:endParaRPr/>
                    </a:p>
                  </a:txBody>
                  <a:tcPr marT="17725" marB="17725" marR="35450" marL="35450" anchor="ctr"/>
                </a:tc>
                <a:tc>
                  <a:txBody>
                    <a:bodyPr/>
                    <a:lstStyle/>
                    <a:p>
                      <a:pPr indent="0" lvl="0" marL="0" marR="0" rtl="0" algn="l">
                        <a:lnSpc>
                          <a:spcPct val="100000"/>
                        </a:lnSpc>
                        <a:spcBef>
                          <a:spcPts val="0"/>
                        </a:spcBef>
                        <a:spcAft>
                          <a:spcPts val="0"/>
                        </a:spcAft>
                        <a:buNone/>
                      </a:pPr>
                      <a:r>
                        <a:rPr lang="fr-BE" sz="900" u="none" cap="none" strike="noStrike"/>
                        <a:t>Hour (00 to 12)</a:t>
                      </a:r>
                      <a:endParaRPr/>
                    </a:p>
                  </a:txBody>
                  <a:tcPr marT="17725" marB="17725" marR="35450" marL="35450" anchor="ctr"/>
                </a:tc>
              </a:tr>
              <a:tr h="201325">
                <a:tc>
                  <a:txBody>
                    <a:bodyPr/>
                    <a:lstStyle/>
                    <a:p>
                      <a:pPr indent="0" lvl="0" marL="0" marR="0" rtl="0" algn="l">
                        <a:lnSpc>
                          <a:spcPct val="100000"/>
                        </a:lnSpc>
                        <a:spcBef>
                          <a:spcPts val="0"/>
                        </a:spcBef>
                        <a:spcAft>
                          <a:spcPts val="0"/>
                        </a:spcAft>
                        <a:buNone/>
                      </a:pPr>
                      <a:r>
                        <a:rPr lang="fr-BE" sz="900" u="none" cap="none" strike="noStrike"/>
                        <a:t>%I</a:t>
                      </a:r>
                      <a:endParaRPr/>
                    </a:p>
                  </a:txBody>
                  <a:tcPr marT="17725" marB="17725" marR="35450" marL="35450" anchor="ctr">
                    <a:solidFill>
                      <a:srgbClr val="DEEAF5"/>
                    </a:solidFill>
                  </a:tcPr>
                </a:tc>
                <a:tc>
                  <a:txBody>
                    <a:bodyPr/>
                    <a:lstStyle/>
                    <a:p>
                      <a:pPr indent="0" lvl="0" marL="0" marR="0" rtl="0" algn="l">
                        <a:lnSpc>
                          <a:spcPct val="100000"/>
                        </a:lnSpc>
                        <a:spcBef>
                          <a:spcPts val="0"/>
                        </a:spcBef>
                        <a:spcAft>
                          <a:spcPts val="0"/>
                        </a:spcAft>
                        <a:buNone/>
                      </a:pPr>
                      <a:r>
                        <a:rPr lang="fr-BE" sz="900" u="none" cap="none" strike="noStrike"/>
                        <a:t>Hour (00 to 12)</a:t>
                      </a:r>
                      <a:endParaRPr/>
                    </a:p>
                  </a:txBody>
                  <a:tcPr marT="17725" marB="17725" marR="35450" marL="35450" anchor="ctr">
                    <a:solidFill>
                      <a:srgbClr val="DEEAF5"/>
                    </a:solidFill>
                  </a:tcPr>
                </a:tc>
              </a:tr>
              <a:tr h="201325">
                <a:tc>
                  <a:txBody>
                    <a:bodyPr/>
                    <a:lstStyle/>
                    <a:p>
                      <a:pPr indent="0" lvl="0" marL="0" marR="0" rtl="0" algn="l">
                        <a:lnSpc>
                          <a:spcPct val="100000"/>
                        </a:lnSpc>
                        <a:spcBef>
                          <a:spcPts val="0"/>
                        </a:spcBef>
                        <a:spcAft>
                          <a:spcPts val="0"/>
                        </a:spcAft>
                        <a:buNone/>
                      </a:pPr>
                      <a:r>
                        <a:rPr lang="fr-BE" sz="900" u="none" cap="none" strike="noStrike"/>
                        <a:t>%i</a:t>
                      </a:r>
                      <a:endParaRPr/>
                    </a:p>
                  </a:txBody>
                  <a:tcPr marT="17725" marB="17725" marR="35450" marL="35450" anchor="ctr"/>
                </a:tc>
                <a:tc>
                  <a:txBody>
                    <a:bodyPr/>
                    <a:lstStyle/>
                    <a:p>
                      <a:pPr indent="0" lvl="0" marL="0" marR="0" rtl="0" algn="l">
                        <a:lnSpc>
                          <a:spcPct val="100000"/>
                        </a:lnSpc>
                        <a:spcBef>
                          <a:spcPts val="0"/>
                        </a:spcBef>
                        <a:spcAft>
                          <a:spcPts val="0"/>
                        </a:spcAft>
                        <a:buNone/>
                      </a:pPr>
                      <a:r>
                        <a:rPr lang="fr-BE" sz="900" u="none" cap="none" strike="noStrike"/>
                        <a:t>Minutes (00 to 59)</a:t>
                      </a:r>
                      <a:endParaRPr/>
                    </a:p>
                  </a:txBody>
                  <a:tcPr marT="17725" marB="17725" marR="35450" marL="35450" anchor="ctr"/>
                </a:tc>
              </a:tr>
              <a:tr h="201325">
                <a:tc>
                  <a:txBody>
                    <a:bodyPr/>
                    <a:lstStyle/>
                    <a:p>
                      <a:pPr indent="0" lvl="0" marL="0" marR="0" rtl="0" algn="l">
                        <a:lnSpc>
                          <a:spcPct val="100000"/>
                        </a:lnSpc>
                        <a:spcBef>
                          <a:spcPts val="0"/>
                        </a:spcBef>
                        <a:spcAft>
                          <a:spcPts val="0"/>
                        </a:spcAft>
                        <a:buNone/>
                      </a:pPr>
                      <a:r>
                        <a:rPr lang="fr-BE" sz="900" u="none" cap="none" strike="noStrike"/>
                        <a:t>%k</a:t>
                      </a:r>
                      <a:endParaRPr/>
                    </a:p>
                  </a:txBody>
                  <a:tcPr marT="17725" marB="17725" marR="35450" marL="35450" anchor="ctr">
                    <a:solidFill>
                      <a:srgbClr val="DEEAF5"/>
                    </a:solidFill>
                  </a:tcPr>
                </a:tc>
                <a:tc>
                  <a:txBody>
                    <a:bodyPr/>
                    <a:lstStyle/>
                    <a:p>
                      <a:pPr indent="0" lvl="0" marL="0" marR="0" rtl="0" algn="l">
                        <a:lnSpc>
                          <a:spcPct val="100000"/>
                        </a:lnSpc>
                        <a:spcBef>
                          <a:spcPts val="0"/>
                        </a:spcBef>
                        <a:spcAft>
                          <a:spcPts val="0"/>
                        </a:spcAft>
                        <a:buNone/>
                      </a:pPr>
                      <a:r>
                        <a:rPr lang="fr-BE" sz="900" u="none" cap="none" strike="noStrike"/>
                        <a:t>Hour (0 to 23)</a:t>
                      </a:r>
                      <a:endParaRPr/>
                    </a:p>
                  </a:txBody>
                  <a:tcPr marT="17725" marB="17725" marR="35450" marL="35450" anchor="ctr">
                    <a:solidFill>
                      <a:srgbClr val="DEEAF5"/>
                    </a:solidFill>
                  </a:tcPr>
                </a:tc>
              </a:tr>
              <a:tr h="201325">
                <a:tc>
                  <a:txBody>
                    <a:bodyPr/>
                    <a:lstStyle/>
                    <a:p>
                      <a:pPr indent="0" lvl="0" marL="0" marR="0" rtl="0" algn="l">
                        <a:lnSpc>
                          <a:spcPct val="100000"/>
                        </a:lnSpc>
                        <a:spcBef>
                          <a:spcPts val="0"/>
                        </a:spcBef>
                        <a:spcAft>
                          <a:spcPts val="0"/>
                        </a:spcAft>
                        <a:buNone/>
                      </a:pPr>
                      <a:r>
                        <a:rPr lang="fr-BE" sz="900" u="none" cap="none" strike="noStrike"/>
                        <a:t>%M</a:t>
                      </a:r>
                      <a:endParaRPr/>
                    </a:p>
                  </a:txBody>
                  <a:tcPr marT="17725" marB="17725" marR="35450" marL="35450" anchor="ctr"/>
                </a:tc>
                <a:tc>
                  <a:txBody>
                    <a:bodyPr/>
                    <a:lstStyle/>
                    <a:p>
                      <a:pPr indent="0" lvl="0" marL="0" marR="0" rtl="0" algn="l">
                        <a:lnSpc>
                          <a:spcPct val="100000"/>
                        </a:lnSpc>
                        <a:spcBef>
                          <a:spcPts val="0"/>
                        </a:spcBef>
                        <a:spcAft>
                          <a:spcPts val="0"/>
                        </a:spcAft>
                        <a:buNone/>
                      </a:pPr>
                      <a:r>
                        <a:rPr lang="fr-BE" sz="900" u="none" cap="none" strike="noStrike"/>
                        <a:t>Month name in full (January to December)</a:t>
                      </a:r>
                      <a:endParaRPr/>
                    </a:p>
                  </a:txBody>
                  <a:tcPr marT="17725" marB="17725" marR="35450" marL="35450" anchor="ctr"/>
                </a:tc>
              </a:tr>
              <a:tr h="201325">
                <a:tc>
                  <a:txBody>
                    <a:bodyPr/>
                    <a:lstStyle/>
                    <a:p>
                      <a:pPr indent="0" lvl="0" marL="0" marR="0" rtl="0" algn="l">
                        <a:lnSpc>
                          <a:spcPct val="100000"/>
                        </a:lnSpc>
                        <a:spcBef>
                          <a:spcPts val="0"/>
                        </a:spcBef>
                        <a:spcAft>
                          <a:spcPts val="0"/>
                        </a:spcAft>
                        <a:buNone/>
                      </a:pPr>
                      <a:r>
                        <a:rPr lang="fr-BE" sz="900" u="none" cap="none" strike="noStrike"/>
                        <a:t>%S</a:t>
                      </a:r>
                      <a:endParaRPr/>
                    </a:p>
                  </a:txBody>
                  <a:tcPr marT="17725" marB="17725" marR="35450" marL="35450" anchor="ctr">
                    <a:solidFill>
                      <a:srgbClr val="DEEAF5"/>
                    </a:solidFill>
                  </a:tcPr>
                </a:tc>
                <a:tc>
                  <a:txBody>
                    <a:bodyPr/>
                    <a:lstStyle/>
                    <a:p>
                      <a:pPr indent="0" lvl="0" marL="0" marR="0" rtl="0" algn="l">
                        <a:lnSpc>
                          <a:spcPct val="100000"/>
                        </a:lnSpc>
                        <a:spcBef>
                          <a:spcPts val="0"/>
                        </a:spcBef>
                        <a:spcAft>
                          <a:spcPts val="0"/>
                        </a:spcAft>
                        <a:buNone/>
                      </a:pPr>
                      <a:r>
                        <a:rPr lang="fr-BE" sz="900" u="none" cap="none" strike="noStrike"/>
                        <a:t>Seconds (00 to 59)</a:t>
                      </a:r>
                      <a:endParaRPr/>
                    </a:p>
                  </a:txBody>
                  <a:tcPr marT="17725" marB="17725" marR="35450" marL="35450" anchor="ctr">
                    <a:solidFill>
                      <a:srgbClr val="DEEAF5"/>
                    </a:solidFill>
                  </a:tcPr>
                </a:tc>
              </a:tr>
              <a:tr h="201325">
                <a:tc>
                  <a:txBody>
                    <a:bodyPr/>
                    <a:lstStyle/>
                    <a:p>
                      <a:pPr indent="0" lvl="0" marL="0" marR="0" rtl="0" algn="l">
                        <a:lnSpc>
                          <a:spcPct val="100000"/>
                        </a:lnSpc>
                        <a:spcBef>
                          <a:spcPts val="0"/>
                        </a:spcBef>
                        <a:spcAft>
                          <a:spcPts val="0"/>
                        </a:spcAft>
                        <a:buNone/>
                      </a:pPr>
                      <a:r>
                        <a:rPr lang="fr-BE" sz="900" u="none" cap="none" strike="noStrike"/>
                        <a:t>%T</a:t>
                      </a:r>
                      <a:endParaRPr/>
                    </a:p>
                  </a:txBody>
                  <a:tcPr marT="17725" marB="17725" marR="35450" marL="35450" anchor="ctr"/>
                </a:tc>
                <a:tc>
                  <a:txBody>
                    <a:bodyPr/>
                    <a:lstStyle/>
                    <a:p>
                      <a:pPr indent="0" lvl="0" marL="0" marR="0" rtl="0" algn="l">
                        <a:lnSpc>
                          <a:spcPct val="100000"/>
                        </a:lnSpc>
                        <a:spcBef>
                          <a:spcPts val="0"/>
                        </a:spcBef>
                        <a:spcAft>
                          <a:spcPts val="0"/>
                        </a:spcAft>
                        <a:buNone/>
                      </a:pPr>
                      <a:r>
                        <a:rPr lang="fr-BE" sz="900" u="none" cap="none" strike="noStrike"/>
                        <a:t>Time in 24 hour format (hh:mm:ss)</a:t>
                      </a:r>
                      <a:endParaRPr/>
                    </a:p>
                  </a:txBody>
                  <a:tcPr marT="17725" marB="17725" marR="35450" marL="35450" anchor="ctr"/>
                </a:tc>
              </a:tr>
              <a:tr h="91250">
                <a:tc>
                  <a:txBody>
                    <a:bodyPr/>
                    <a:lstStyle/>
                    <a:p>
                      <a:pPr indent="0" lvl="0" marL="0" marR="0" rtl="0" algn="l">
                        <a:lnSpc>
                          <a:spcPct val="100000"/>
                        </a:lnSpc>
                        <a:spcBef>
                          <a:spcPts val="0"/>
                        </a:spcBef>
                        <a:spcAft>
                          <a:spcPts val="0"/>
                        </a:spcAft>
                        <a:buNone/>
                      </a:pPr>
                      <a:r>
                        <a:rPr lang="fr-BE" sz="900" u="none" cap="none" strike="noStrike"/>
                        <a:t>%Y</a:t>
                      </a:r>
                      <a:endParaRPr/>
                    </a:p>
                  </a:txBody>
                  <a:tcPr marT="17725" marB="17725" marR="35450" marL="35450" anchor="ctr">
                    <a:solidFill>
                      <a:srgbClr val="DEEAF5"/>
                    </a:solidFill>
                  </a:tcPr>
                </a:tc>
                <a:tc>
                  <a:txBody>
                    <a:bodyPr/>
                    <a:lstStyle/>
                    <a:p>
                      <a:pPr indent="0" lvl="0" marL="0" marR="0" rtl="0" algn="l">
                        <a:lnSpc>
                          <a:spcPct val="100000"/>
                        </a:lnSpc>
                        <a:spcBef>
                          <a:spcPts val="0"/>
                        </a:spcBef>
                        <a:spcAft>
                          <a:spcPts val="0"/>
                        </a:spcAft>
                        <a:buNone/>
                      </a:pPr>
                      <a:r>
                        <a:rPr lang="fr-BE" sz="900" u="none" cap="none" strike="noStrike"/>
                        <a:t>Year as a numeric, 4-digit value</a:t>
                      </a:r>
                      <a:endParaRPr/>
                    </a:p>
                  </a:txBody>
                  <a:tcPr marT="17725" marB="17725" marR="35450" marL="35450" anchor="ctr">
                    <a:solidFill>
                      <a:srgbClr val="DEEAF5"/>
                    </a:solidFill>
                  </a:tcPr>
                </a:tc>
              </a:tr>
              <a:tr h="201325">
                <a:tc>
                  <a:txBody>
                    <a:bodyPr/>
                    <a:lstStyle/>
                    <a:p>
                      <a:pPr indent="0" lvl="0" marL="0" marR="0" rtl="0" algn="l">
                        <a:lnSpc>
                          <a:spcPct val="100000"/>
                        </a:lnSpc>
                        <a:spcBef>
                          <a:spcPts val="0"/>
                        </a:spcBef>
                        <a:spcAft>
                          <a:spcPts val="0"/>
                        </a:spcAft>
                        <a:buNone/>
                      </a:pPr>
                      <a:r>
                        <a:rPr lang="fr-BE" sz="900" u="none" cap="none" strike="noStrike"/>
                        <a:t>%y</a:t>
                      </a:r>
                      <a:endParaRPr/>
                    </a:p>
                  </a:txBody>
                  <a:tcPr marT="17725" marB="17725" marR="35450" marL="35450" anchor="ctr"/>
                </a:tc>
                <a:tc>
                  <a:txBody>
                    <a:bodyPr/>
                    <a:lstStyle/>
                    <a:p>
                      <a:pPr indent="0" lvl="0" marL="0" marR="0" rtl="0" algn="l">
                        <a:lnSpc>
                          <a:spcPct val="100000"/>
                        </a:lnSpc>
                        <a:spcBef>
                          <a:spcPts val="0"/>
                        </a:spcBef>
                        <a:spcAft>
                          <a:spcPts val="0"/>
                        </a:spcAft>
                        <a:buNone/>
                      </a:pPr>
                      <a:r>
                        <a:rPr lang="fr-BE" sz="900" u="none" cap="none" strike="noStrike"/>
                        <a:t>Year as a numeric, 2-digit value</a:t>
                      </a:r>
                      <a:endParaRPr/>
                    </a:p>
                  </a:txBody>
                  <a:tcPr marT="17725" marB="17725" marR="35450" marL="35450" anchor="ctr"/>
                </a:tc>
              </a:tr>
            </a:tbl>
          </a:graphicData>
        </a:graphic>
      </p:graphicFrame>
      <p:sp>
        <p:nvSpPr>
          <p:cNvPr id="1299" name="Google Shape;1299;p92"/>
          <p:cNvSpPr txBox="1"/>
          <p:nvPr/>
        </p:nvSpPr>
        <p:spPr>
          <a:xfrm>
            <a:off x="6157444" y="5153916"/>
            <a:ext cx="2133600"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BE" sz="1400" u="sng" cap="none" strike="noStrike">
                <a:solidFill>
                  <a:srgbClr val="000000"/>
                </a:solidFill>
                <a:latin typeface="Arial"/>
                <a:ea typeface="Arial"/>
                <a:cs typeface="Arial"/>
                <a:sym typeface="Arial"/>
                <a:hlinkClick r:id="rId4">
                  <a:extLst>
                    <a:ext uri="{A12FA001-AC4F-418D-AE19-62706E023703}">
                      <ahyp:hlinkClr val="tx"/>
                    </a:ext>
                  </a:extLst>
                </a:hlinkClick>
              </a:rPr>
              <a:t>Et bien d'autres formats sur : </a:t>
            </a:r>
            <a:endParaRPr/>
          </a:p>
          <a:p>
            <a:pPr indent="0" lvl="0" marL="0" marR="0" rtl="0" algn="l">
              <a:lnSpc>
                <a:spcPct val="100000"/>
              </a:lnSpc>
              <a:spcBef>
                <a:spcPts val="0"/>
              </a:spcBef>
              <a:spcAft>
                <a:spcPts val="0"/>
              </a:spcAft>
              <a:buNone/>
            </a:pPr>
            <a:r>
              <a:rPr b="0" i="0" lang="fr-BE" sz="1400" u="sng" cap="none" strike="noStrike">
                <a:solidFill>
                  <a:srgbClr val="253356"/>
                </a:solidFill>
                <a:latin typeface="Calibri"/>
                <a:ea typeface="Calibri"/>
                <a:cs typeface="Calibri"/>
                <a:sym typeface="Calibri"/>
                <a:hlinkClick r:id="rId5">
                  <a:extLst>
                    <a:ext uri="{A12FA001-AC4F-418D-AE19-62706E023703}">
                      <ahyp:hlinkClr val="tx"/>
                    </a:ext>
                  </a:extLst>
                </a:hlinkClick>
              </a:rPr>
              <a:t>https://www.w3schools.com/sql/func_mysql_date_format.asp</a:t>
            </a:r>
            <a:endParaRPr b="0" i="0" sz="1400" u="none" cap="none" strike="noStrike">
              <a:solidFill>
                <a:srgbClr val="253356"/>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3" name="Shape 1303"/>
        <p:cNvGrpSpPr/>
        <p:nvPr/>
      </p:nvGrpSpPr>
      <p:grpSpPr>
        <a:xfrm>
          <a:off x="0" y="0"/>
          <a:ext cx="0" cy="0"/>
          <a:chOff x="0" y="0"/>
          <a:chExt cx="0" cy="0"/>
        </a:xfrm>
      </p:grpSpPr>
      <p:sp>
        <p:nvSpPr>
          <p:cNvPr id="1304" name="Google Shape;1304;p9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Les fonctions : </a:t>
            </a:r>
            <a:r>
              <a:rPr b="1" i="0" lang="fr-BE" sz="4000" u="none" cap="none" strike="noStrike">
                <a:solidFill>
                  <a:schemeClr val="dk1"/>
                </a:solidFill>
                <a:latin typeface="Calibri"/>
                <a:ea typeface="Calibri"/>
                <a:cs typeface="Calibri"/>
                <a:sym typeface="Calibri"/>
              </a:rPr>
              <a:t>CURDATE/CURTIME</a:t>
            </a:r>
            <a:endParaRPr b="1" i="0" sz="4000" u="none" cap="none" strike="noStrike">
              <a:solidFill>
                <a:schemeClr val="dk1"/>
              </a:solidFill>
              <a:latin typeface="Calibri"/>
              <a:ea typeface="Calibri"/>
              <a:cs typeface="Calibri"/>
              <a:sym typeface="Calibri"/>
            </a:endParaRPr>
          </a:p>
        </p:txBody>
      </p:sp>
      <p:sp>
        <p:nvSpPr>
          <p:cNvPr id="1305" name="Google Shape;1305;p9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306" name="Google Shape;1306;p9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307" name="Google Shape;1307;p93"/>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308" name="Google Shape;1308;p93"/>
          <p:cNvSpPr/>
          <p:nvPr/>
        </p:nvSpPr>
        <p:spPr>
          <a:xfrm>
            <a:off x="478160" y="1556792"/>
            <a:ext cx="8172000" cy="1296144"/>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09" name="Google Shape;1309;p93"/>
          <p:cNvSpPr txBox="1"/>
          <p:nvPr/>
        </p:nvSpPr>
        <p:spPr>
          <a:xfrm>
            <a:off x="457200" y="3356992"/>
            <a:ext cx="8229600" cy="10801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1" lang="fr-BE" sz="1600" u="none" cap="none" strike="noStrike">
                <a:solidFill>
                  <a:schemeClr val="dk1"/>
                </a:solidFill>
                <a:latin typeface="Calibri"/>
                <a:ea typeface="Calibri"/>
                <a:cs typeface="Calibri"/>
                <a:sym typeface="Calibri"/>
              </a:rPr>
              <a:t>Sous MySQL</a:t>
            </a:r>
            <a:r>
              <a:rPr b="0" i="0" lang="fr-BE" sz="1600" u="none" cap="none" strike="noStrike">
                <a:solidFill>
                  <a:schemeClr val="dk1"/>
                </a:solidFill>
                <a:latin typeface="Calibri"/>
                <a:ea typeface="Calibri"/>
                <a:cs typeface="Calibri"/>
                <a:sym typeface="Calibri"/>
              </a:rPr>
              <a:t>, la fonction </a:t>
            </a:r>
            <a:r>
              <a:rPr b="1" i="1" lang="fr-BE" sz="1600" u="none" cap="none" strike="noStrike">
                <a:solidFill>
                  <a:schemeClr val="dk1"/>
                </a:solidFill>
                <a:latin typeface="Calibri"/>
                <a:ea typeface="Calibri"/>
                <a:cs typeface="Calibri"/>
                <a:sym typeface="Calibri"/>
              </a:rPr>
              <a:t>« CURRENT_TIMESTAMP() »</a:t>
            </a:r>
            <a:r>
              <a:rPr b="0" i="0" lang="fr-BE" sz="1600" u="none" cap="none" strike="noStrike">
                <a:solidFill>
                  <a:schemeClr val="dk1"/>
                </a:solidFill>
                <a:latin typeface="Calibri"/>
                <a:ea typeface="Calibri"/>
                <a:cs typeface="Calibri"/>
                <a:sym typeface="Calibri"/>
              </a:rPr>
              <a:t> renvoie la date et l’heure actuelles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500"/>
              </a:spcBef>
              <a:spcAft>
                <a:spcPts val="0"/>
              </a:spcAft>
              <a:buClr>
                <a:schemeClr val="dk1"/>
              </a:buClr>
              <a:buSzPts val="1600"/>
              <a:buFont typeface="Arial"/>
              <a:buNone/>
            </a:pPr>
            <a:r>
              <a:rPr b="1" i="0" lang="fr-BE" sz="1600" u="sng" cap="none" strike="noStrike">
                <a:solidFill>
                  <a:schemeClr val="dk1"/>
                </a:solidFill>
                <a:latin typeface="Calibri"/>
                <a:ea typeface="Calibri"/>
                <a:cs typeface="Calibri"/>
                <a:sym typeface="Calibri"/>
              </a:rPr>
              <a:t>Type retourné :</a:t>
            </a:r>
            <a:r>
              <a:rPr b="0" i="0" lang="fr-BE" sz="1600" u="none" cap="none" strike="noStrike">
                <a:solidFill>
                  <a:schemeClr val="dk1"/>
                </a:solidFill>
                <a:latin typeface="Calibri"/>
                <a:ea typeface="Calibri"/>
                <a:cs typeface="Calibri"/>
                <a:sym typeface="Calibri"/>
              </a:rPr>
              <a:t> DATE , TIME, DATETIME</a:t>
            </a:r>
            <a:endParaRPr b="0" i="0" sz="1400" u="none" cap="none" strike="noStrike">
              <a:solidFill>
                <a:srgbClr val="000000"/>
              </a:solidFill>
              <a:latin typeface="Arial"/>
              <a:ea typeface="Arial"/>
              <a:cs typeface="Arial"/>
              <a:sym typeface="Arial"/>
            </a:endParaRPr>
          </a:p>
        </p:txBody>
      </p:sp>
      <p:sp>
        <p:nvSpPr>
          <p:cNvPr id="1310" name="Google Shape;1310;p93"/>
          <p:cNvSpPr/>
          <p:nvPr/>
        </p:nvSpPr>
        <p:spPr>
          <a:xfrm>
            <a:off x="1041165" y="4792289"/>
            <a:ext cx="6822675" cy="724943"/>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11" name="Google Shape;1311;p93"/>
          <p:cNvSpPr/>
          <p:nvPr/>
        </p:nvSpPr>
        <p:spPr>
          <a:xfrm>
            <a:off x="631507" y="1697032"/>
            <a:ext cx="7853680" cy="10272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fr-BE" sz="1400" u="none" cap="none" strike="noStrike">
                <a:solidFill>
                  <a:srgbClr val="CC0099"/>
                </a:solidFill>
                <a:latin typeface="Consolas"/>
                <a:ea typeface="Consolas"/>
                <a:cs typeface="Consolas"/>
                <a:sym typeface="Consolas"/>
              </a:rPr>
              <a:t>SELECT</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DATE_FORMAT</a:t>
            </a:r>
            <a:r>
              <a:rPr b="0" i="0" lang="fr-BE" sz="1400" u="none" cap="none" strike="noStrike">
                <a:solidFill>
                  <a:srgbClr val="000000"/>
                </a:solidFill>
                <a:latin typeface="Consolas"/>
                <a:ea typeface="Consolas"/>
                <a:cs typeface="Consolas"/>
                <a:sym typeface="Consolas"/>
              </a:rPr>
              <a:t>(</a:t>
            </a:r>
            <a:r>
              <a:rPr b="0" i="0" lang="fr-BE" sz="1400" u="none" cap="none" strike="noStrike">
                <a:solidFill>
                  <a:srgbClr val="CC0099"/>
                </a:solidFill>
                <a:latin typeface="Consolas"/>
                <a:ea typeface="Consolas"/>
                <a:cs typeface="Consolas"/>
                <a:sym typeface="Consolas"/>
              </a:rPr>
              <a:t>CURRENT_TIMESTAMP</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00000"/>
                </a:solidFill>
                <a:latin typeface="Consolas"/>
                <a:ea typeface="Consolas"/>
                <a:cs typeface="Consolas"/>
                <a:sym typeface="Consolas"/>
              </a:rPr>
              <a:t>'%Y-%m-%d %T'</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AS</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00000"/>
                </a:solidFill>
                <a:latin typeface="Consolas"/>
                <a:ea typeface="Consolas"/>
                <a:cs typeface="Consolas"/>
                <a:sym typeface="Consolas"/>
              </a:rPr>
              <a:t>'Date du jour'</a:t>
            </a:r>
            <a:r>
              <a:rPr b="0" i="0" lang="fr-BE" sz="1400" u="none" cap="none" strike="noStrike">
                <a:solidFill>
                  <a:srgbClr val="000000"/>
                </a:solidFill>
                <a:latin typeface="Consolas"/>
                <a:ea typeface="Consolas"/>
                <a:cs typeface="Consolas"/>
                <a:sym typeface="Consolas"/>
              </a:rPr>
              <a:t>,</a:t>
            </a:r>
            <a:endParaRPr/>
          </a:p>
          <a:p>
            <a:pPr indent="0" lvl="0" marL="0" marR="0" rtl="0" algn="l">
              <a:lnSpc>
                <a:spcPct val="150000"/>
              </a:lnSpc>
              <a:spcBef>
                <a:spcPts val="0"/>
              </a:spcBef>
              <a:spcAft>
                <a:spcPts val="0"/>
              </a:spcAft>
              <a:buNone/>
            </a:pP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DATE_FORMAT</a:t>
            </a:r>
            <a:r>
              <a:rPr b="0" i="0" lang="fr-BE" sz="1400" u="none" cap="none" strike="noStrike">
                <a:solidFill>
                  <a:srgbClr val="000000"/>
                </a:solidFill>
                <a:latin typeface="Consolas"/>
                <a:ea typeface="Consolas"/>
                <a:cs typeface="Consolas"/>
                <a:sym typeface="Consolas"/>
              </a:rPr>
              <a:t>(</a:t>
            </a:r>
            <a:r>
              <a:rPr b="0" i="0" lang="fr-BE" sz="1400" u="none" cap="none" strike="noStrike">
                <a:solidFill>
                  <a:srgbClr val="CC0099"/>
                </a:solidFill>
                <a:latin typeface="Consolas"/>
                <a:ea typeface="Consolas"/>
                <a:cs typeface="Consolas"/>
                <a:sym typeface="Consolas"/>
              </a:rPr>
              <a:t>CURRENT_TIMESTAMP</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00000"/>
                </a:solidFill>
                <a:latin typeface="Consolas"/>
                <a:ea typeface="Consolas"/>
                <a:cs typeface="Consolas"/>
                <a:sym typeface="Consolas"/>
              </a:rPr>
              <a:t>'%b %d %Y %r'</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AS</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00000"/>
                </a:solidFill>
                <a:latin typeface="Consolas"/>
                <a:ea typeface="Consolas"/>
                <a:cs typeface="Consolas"/>
                <a:sym typeface="Consolas"/>
              </a:rPr>
              <a:t>'Date du jour formatée'</a:t>
            </a:r>
            <a:r>
              <a:rPr b="0" i="0" lang="fr-BE" sz="1400" u="none" cap="none" strike="noStrike">
                <a:solidFill>
                  <a:srgbClr val="000000"/>
                </a:solidFill>
                <a:latin typeface="Consolas"/>
                <a:ea typeface="Consolas"/>
                <a:cs typeface="Consolas"/>
                <a:sym typeface="Consolas"/>
              </a:rPr>
              <a:t>, </a:t>
            </a:r>
            <a:endParaRPr/>
          </a:p>
          <a:p>
            <a:pPr indent="0" lvl="0" marL="0" marR="0" rtl="0" algn="l">
              <a:lnSpc>
                <a:spcPct val="150000"/>
              </a:lnSpc>
              <a:spcBef>
                <a:spcPts val="0"/>
              </a:spcBef>
              <a:spcAft>
                <a:spcPts val="0"/>
              </a:spcAft>
              <a:buNone/>
            </a:pP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CURDATE</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as</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00000"/>
                </a:solidFill>
                <a:latin typeface="Consolas"/>
                <a:ea typeface="Consolas"/>
                <a:cs typeface="Consolas"/>
                <a:sym typeface="Consolas"/>
              </a:rPr>
              <a:t>'Date uniquement'</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CURTIME</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as</a:t>
            </a:r>
            <a:r>
              <a:rPr b="0" i="0" lang="fr-BE" sz="1400" u="none" cap="none" strike="noStrike">
                <a:solidFill>
                  <a:srgbClr val="000000"/>
                </a:solidFill>
                <a:latin typeface="Consolas"/>
                <a:ea typeface="Consolas"/>
                <a:cs typeface="Consolas"/>
                <a:sym typeface="Consolas"/>
              </a:rPr>
              <a:t> </a:t>
            </a:r>
            <a:r>
              <a:rPr b="0" i="0" lang="fr-BE" sz="1400" u="none" cap="none" strike="noStrike">
                <a:solidFill>
                  <a:srgbClr val="C00000"/>
                </a:solidFill>
                <a:latin typeface="Consolas"/>
                <a:ea typeface="Consolas"/>
                <a:cs typeface="Consolas"/>
                <a:sym typeface="Consolas"/>
              </a:rPr>
              <a:t>'Heure uniquement'</a:t>
            </a:r>
            <a:endParaRPr b="0" i="0" sz="1800" u="none" cap="none" strike="noStrike">
              <a:solidFill>
                <a:srgbClr val="C00000"/>
              </a:solidFill>
              <a:latin typeface="Consolas"/>
              <a:ea typeface="Consolas"/>
              <a:cs typeface="Consolas"/>
              <a:sym typeface="Consolas"/>
            </a:endParaRPr>
          </a:p>
        </p:txBody>
      </p:sp>
      <p:pic>
        <p:nvPicPr>
          <p:cNvPr id="1312" name="Google Shape;1312;p93"/>
          <p:cNvPicPr preferRelativeResize="0"/>
          <p:nvPr/>
        </p:nvPicPr>
        <p:blipFill rotWithShape="1">
          <a:blip r:embed="rId3">
            <a:alphaModFix/>
          </a:blip>
          <a:srcRect b="0" l="0" r="0" t="0"/>
          <a:stretch/>
        </p:blipFill>
        <p:spPr>
          <a:xfrm>
            <a:off x="1098164" y="4902440"/>
            <a:ext cx="6725920" cy="527973"/>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Les fonctions : </a:t>
            </a:r>
            <a:r>
              <a:rPr b="1" i="0" lang="fr-BE" sz="4000" u="none" cap="none" strike="noStrike">
                <a:solidFill>
                  <a:schemeClr val="dk1"/>
                </a:solidFill>
                <a:latin typeface="Calibri"/>
                <a:ea typeface="Calibri"/>
                <a:cs typeface="Calibri"/>
                <a:sym typeface="Calibri"/>
              </a:rPr>
              <a:t>LOCATE</a:t>
            </a:r>
            <a:endParaRPr b="1" i="0" sz="4000" u="none" cap="none" strike="noStrike">
              <a:solidFill>
                <a:schemeClr val="dk1"/>
              </a:solidFill>
              <a:latin typeface="Calibri"/>
              <a:ea typeface="Calibri"/>
              <a:cs typeface="Calibri"/>
              <a:sym typeface="Calibri"/>
            </a:endParaRPr>
          </a:p>
        </p:txBody>
      </p:sp>
      <p:sp>
        <p:nvSpPr>
          <p:cNvPr id="1318" name="Google Shape;1318;p9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319" name="Google Shape;1319;p9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320" name="Google Shape;1320;p94"/>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321" name="Google Shape;1321;p94"/>
          <p:cNvSpPr/>
          <p:nvPr/>
        </p:nvSpPr>
        <p:spPr>
          <a:xfrm>
            <a:off x="478160" y="3861048"/>
            <a:ext cx="8172000" cy="1224136"/>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22" name="Google Shape;1322;p94"/>
          <p:cNvSpPr txBox="1"/>
          <p:nvPr/>
        </p:nvSpPr>
        <p:spPr>
          <a:xfrm>
            <a:off x="457200" y="2420888"/>
            <a:ext cx="8229600" cy="10801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La fonction </a:t>
            </a:r>
            <a:r>
              <a:rPr b="1" i="1" lang="fr-BE" sz="1600" u="none" cap="none" strike="noStrike">
                <a:solidFill>
                  <a:schemeClr val="dk1"/>
                </a:solidFill>
                <a:latin typeface="Calibri"/>
                <a:ea typeface="Calibri"/>
                <a:cs typeface="Calibri"/>
                <a:sym typeface="Calibri"/>
              </a:rPr>
              <a:t>« LOCATE » </a:t>
            </a:r>
            <a:r>
              <a:rPr b="0" i="0" lang="fr-BE" sz="1600" u="none" cap="none" strike="noStrike">
                <a:solidFill>
                  <a:schemeClr val="dk1"/>
                </a:solidFill>
                <a:latin typeface="Calibri"/>
                <a:ea typeface="Calibri"/>
                <a:cs typeface="Calibri"/>
                <a:sym typeface="Calibri"/>
              </a:rPr>
              <a:t>renvoie la position du début de l’occurrence d’une chaine de caractère dans une autre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chemeClr val="dk1"/>
              </a:buClr>
              <a:buSzPts val="1600"/>
              <a:buFont typeface="Arial"/>
              <a:buNone/>
            </a:pPr>
            <a:r>
              <a:rPr b="1" i="0" lang="fr-BE" sz="1600" u="sng" cap="none" strike="noStrike">
                <a:solidFill>
                  <a:schemeClr val="dk1"/>
                </a:solidFill>
                <a:latin typeface="Calibri"/>
                <a:ea typeface="Calibri"/>
                <a:cs typeface="Calibri"/>
                <a:sym typeface="Calibri"/>
              </a:rPr>
              <a:t>Type retourné :</a:t>
            </a:r>
            <a:r>
              <a:rPr b="0" i="0" lang="fr-BE" sz="1600" u="none" cap="none" strike="noStrike">
                <a:solidFill>
                  <a:schemeClr val="dk1"/>
                </a:solidFill>
                <a:latin typeface="Calibri"/>
                <a:ea typeface="Calibri"/>
                <a:cs typeface="Calibri"/>
                <a:sym typeface="Calibri"/>
              </a:rPr>
              <a:t> NOMBRE</a:t>
            </a:r>
            <a:endParaRPr b="0" i="0" sz="1400" u="none" cap="none" strike="noStrike">
              <a:solidFill>
                <a:srgbClr val="000000"/>
              </a:solidFill>
              <a:latin typeface="Arial"/>
              <a:ea typeface="Arial"/>
              <a:cs typeface="Arial"/>
              <a:sym typeface="Arial"/>
            </a:endParaRPr>
          </a:p>
        </p:txBody>
      </p:sp>
      <p:sp>
        <p:nvSpPr>
          <p:cNvPr id="1323" name="Google Shape;1323;p94"/>
          <p:cNvSpPr txBox="1"/>
          <p:nvPr/>
        </p:nvSpPr>
        <p:spPr>
          <a:xfrm>
            <a:off x="478160" y="1556792"/>
            <a:ext cx="8172000" cy="747869"/>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p:txBody>
      </p:sp>
      <p:sp>
        <p:nvSpPr>
          <p:cNvPr id="1324" name="Google Shape;1324;p94"/>
          <p:cNvSpPr txBox="1"/>
          <p:nvPr/>
        </p:nvSpPr>
        <p:spPr>
          <a:xfrm>
            <a:off x="493841" y="1641867"/>
            <a:ext cx="8043872" cy="6627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LOCATE (</a:t>
            </a:r>
            <a:r>
              <a:rPr b="0" i="1" lang="fr-BE" sz="1800" u="none" cap="none" strike="noStrike">
                <a:solidFill>
                  <a:schemeClr val="dk1"/>
                </a:solidFill>
                <a:latin typeface="Calibri"/>
                <a:ea typeface="Calibri"/>
                <a:cs typeface="Calibri"/>
                <a:sym typeface="Calibri"/>
              </a:rPr>
              <a:t>chaine_de_caractères_recherchée</a:t>
            </a:r>
            <a:r>
              <a:rPr b="1" i="0"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valeur_à_évaluer [, position_départ]</a:t>
            </a:r>
            <a:r>
              <a:rPr b="1" i="0"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325" name="Google Shape;1325;p94"/>
          <p:cNvSpPr/>
          <p:nvPr/>
        </p:nvSpPr>
        <p:spPr>
          <a:xfrm>
            <a:off x="1780032" y="5465416"/>
            <a:ext cx="5154102" cy="667160"/>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26" name="Google Shape;1326;p94"/>
          <p:cNvSpPr/>
          <p:nvPr/>
        </p:nvSpPr>
        <p:spPr>
          <a:xfrm>
            <a:off x="597407" y="3935883"/>
            <a:ext cx="7940305" cy="107721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C0099"/>
              </a:buClr>
              <a:buSzPts val="1600"/>
              <a:buFont typeface="Arial"/>
              <a:buNone/>
            </a:pPr>
            <a:r>
              <a:rPr b="0" i="0" lang="fr-BE" sz="1600" u="none" cap="none" strike="noStrike">
                <a:solidFill>
                  <a:srgbClr val="CC0099"/>
                </a:solidFill>
                <a:latin typeface="Consolas"/>
                <a:ea typeface="Consolas"/>
                <a:cs typeface="Consolas"/>
                <a:sym typeface="Consolas"/>
              </a:rPr>
              <a:t>SELECT </a:t>
            </a:r>
            <a:r>
              <a:rPr b="0" i="0" lang="fr-BE" sz="1600" u="none" cap="none" strike="noStrike">
                <a:solidFill>
                  <a:srgbClr val="CC0099"/>
                </a:solidFill>
                <a:latin typeface="Consolas"/>
                <a:ea typeface="Consolas"/>
                <a:cs typeface="Consolas"/>
                <a:sym typeface="Consolas"/>
              </a:rPr>
              <a:t>LOCATE</a:t>
            </a:r>
            <a:r>
              <a:rPr b="0" i="0" lang="fr-BE" sz="1600" u="none" cap="none" strike="noStrike">
                <a:solidFill>
                  <a:schemeClr val="dk1"/>
                </a:solidFill>
                <a:latin typeface="Consolas"/>
                <a:ea typeface="Consolas"/>
                <a:cs typeface="Consolas"/>
                <a:sym typeface="Consolas"/>
              </a:rPr>
              <a:t>(</a:t>
            </a:r>
            <a:r>
              <a:rPr b="0" i="0" lang="fr-BE" sz="1600" u="none" cap="none" strike="noStrike">
                <a:solidFill>
                  <a:srgbClr val="C00000"/>
                </a:solidFill>
                <a:latin typeface="Consolas"/>
                <a:ea typeface="Consolas"/>
                <a:cs typeface="Consolas"/>
                <a:sym typeface="Consolas"/>
              </a:rPr>
              <a:t>'i'</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'Kim Basinger'</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as</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'Position du premier i'</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LOCATE</a:t>
            </a:r>
            <a:r>
              <a:rPr b="0" i="0" lang="fr-BE" sz="1600" u="none" cap="none" strike="noStrike">
                <a:solidFill>
                  <a:schemeClr val="dk1"/>
                </a:solidFill>
                <a:latin typeface="Consolas"/>
                <a:ea typeface="Consolas"/>
                <a:cs typeface="Consolas"/>
                <a:sym typeface="Consolas"/>
              </a:rPr>
              <a:t>(</a:t>
            </a:r>
            <a:r>
              <a:rPr b="0" i="0" lang="fr-BE" sz="1600" u="none" cap="none" strike="noStrike">
                <a:solidFill>
                  <a:srgbClr val="C00000"/>
                </a:solidFill>
                <a:latin typeface="Consolas"/>
                <a:ea typeface="Consolas"/>
                <a:cs typeface="Consolas"/>
                <a:sym typeface="Consolas"/>
              </a:rPr>
              <a:t>'08'</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'Basinger 08/12/1953'</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as</a:t>
            </a:r>
            <a:r>
              <a:rPr b="0" i="0" lang="fr-BE" sz="1600" u="none" cap="none" strike="noStrike">
                <a:solidFill>
                  <a:srgbClr val="C00000"/>
                </a:solidFill>
                <a:latin typeface="Consolas"/>
                <a:ea typeface="Consolas"/>
                <a:cs typeface="Consolas"/>
                <a:sym typeface="Consolas"/>
              </a:rPr>
              <a:t> 'Position du 08'</a:t>
            </a:r>
            <a:r>
              <a:rPr b="0" i="0" lang="fr-BE" sz="16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CC0099"/>
              </a:buClr>
              <a:buSzPts val="1600"/>
              <a:buFont typeface="Arial"/>
              <a:buNone/>
            </a:pPr>
            <a:r>
              <a:rPr b="0" i="0" lang="fr-BE" sz="1600" u="none" cap="none" strike="noStrike">
                <a:solidFill>
                  <a:srgbClr val="CC0099"/>
                </a:solidFill>
                <a:latin typeface="Consolas"/>
                <a:ea typeface="Consolas"/>
                <a:cs typeface="Consolas"/>
                <a:sym typeface="Consolas"/>
              </a:rPr>
              <a:t>LOCATE</a:t>
            </a:r>
            <a:r>
              <a:rPr b="0" i="0" lang="fr-BE" sz="1600" u="none" cap="none" strike="noStrike">
                <a:solidFill>
                  <a:schemeClr val="dk1"/>
                </a:solidFill>
                <a:latin typeface="Consolas"/>
                <a:ea typeface="Consolas"/>
                <a:cs typeface="Consolas"/>
                <a:sym typeface="Consolas"/>
              </a:rPr>
              <a:t>(</a:t>
            </a:r>
            <a:r>
              <a:rPr b="0" i="0" lang="fr-BE" sz="1600" u="none" cap="none" strike="noStrike">
                <a:solidFill>
                  <a:srgbClr val="C00000"/>
                </a:solidFill>
                <a:latin typeface="Consolas"/>
                <a:ea typeface="Consolas"/>
                <a:cs typeface="Consolas"/>
                <a:sym typeface="Consolas"/>
              </a:rPr>
              <a:t>'y'</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'Kim Basinger'</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as</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'pas de y'</a:t>
            </a:r>
            <a:r>
              <a:rPr b="0" i="0" lang="fr-BE" sz="16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CC0099"/>
              </a:buClr>
              <a:buSzPts val="1600"/>
              <a:buFont typeface="Arial"/>
              <a:buNone/>
            </a:pPr>
            <a:r>
              <a:rPr b="0" i="0" lang="fr-BE" sz="1600" u="none" cap="none" strike="noStrike">
                <a:solidFill>
                  <a:srgbClr val="CC0099"/>
                </a:solidFill>
                <a:latin typeface="Consolas"/>
                <a:ea typeface="Consolas"/>
                <a:cs typeface="Consolas"/>
                <a:sym typeface="Consolas"/>
              </a:rPr>
              <a:t>LOCATE</a:t>
            </a:r>
            <a:r>
              <a:rPr b="0" i="0" lang="fr-BE" sz="1600" u="none" cap="none" strike="noStrike">
                <a:solidFill>
                  <a:schemeClr val="dk1"/>
                </a:solidFill>
                <a:latin typeface="Consolas"/>
                <a:ea typeface="Consolas"/>
                <a:cs typeface="Consolas"/>
                <a:sym typeface="Consolas"/>
              </a:rPr>
              <a:t>(</a:t>
            </a:r>
            <a:r>
              <a:rPr b="0" i="0" lang="fr-BE" sz="1600" u="none" cap="none" strike="noStrike">
                <a:solidFill>
                  <a:srgbClr val="C00000"/>
                </a:solidFill>
                <a:latin typeface="Consolas"/>
                <a:ea typeface="Consolas"/>
                <a:cs typeface="Consolas"/>
                <a:sym typeface="Consolas"/>
              </a:rPr>
              <a:t>' '</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'Kim Basinger'</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as</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'espace'</a:t>
            </a:r>
            <a:r>
              <a:rPr b="0" i="0" lang="fr-BE" sz="1600" u="none" cap="none" strike="noStrike">
                <a:solidFill>
                  <a:schemeClr val="dk1"/>
                </a:solidFill>
                <a:latin typeface="Consolas"/>
                <a:ea typeface="Consolas"/>
                <a:cs typeface="Consolas"/>
                <a:sym typeface="Consolas"/>
              </a:rPr>
              <a:t> </a:t>
            </a:r>
            <a:endParaRPr b="0" i="0" sz="3600" u="none" cap="none" strike="noStrike">
              <a:solidFill>
                <a:schemeClr val="dk1"/>
              </a:solidFill>
              <a:latin typeface="Consolas"/>
              <a:ea typeface="Consolas"/>
              <a:cs typeface="Consolas"/>
              <a:sym typeface="Consolas"/>
            </a:endParaRPr>
          </a:p>
        </p:txBody>
      </p:sp>
      <p:pic>
        <p:nvPicPr>
          <p:cNvPr id="1327" name="Google Shape;1327;p94"/>
          <p:cNvPicPr preferRelativeResize="0"/>
          <p:nvPr/>
        </p:nvPicPr>
        <p:blipFill rotWithShape="1">
          <a:blip r:embed="rId3">
            <a:alphaModFix/>
          </a:blip>
          <a:srcRect b="0" l="0" r="0" t="0"/>
          <a:stretch/>
        </p:blipFill>
        <p:spPr>
          <a:xfrm>
            <a:off x="1947258" y="5544311"/>
            <a:ext cx="4819650" cy="50482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9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Les fonctions : </a:t>
            </a:r>
            <a:r>
              <a:rPr b="1" i="0" lang="fr-BE" sz="4000" u="none" cap="none" strike="noStrike">
                <a:solidFill>
                  <a:schemeClr val="dk1"/>
                </a:solidFill>
                <a:latin typeface="Calibri"/>
                <a:ea typeface="Calibri"/>
                <a:cs typeface="Calibri"/>
                <a:sym typeface="Calibri"/>
              </a:rPr>
              <a:t>CHAR_LENGTH</a:t>
            </a:r>
            <a:endParaRPr b="1" i="0" sz="4000" u="none" cap="none" strike="noStrike">
              <a:solidFill>
                <a:schemeClr val="dk1"/>
              </a:solidFill>
              <a:latin typeface="Calibri"/>
              <a:ea typeface="Calibri"/>
              <a:cs typeface="Calibri"/>
              <a:sym typeface="Calibri"/>
            </a:endParaRPr>
          </a:p>
        </p:txBody>
      </p:sp>
      <p:sp>
        <p:nvSpPr>
          <p:cNvPr id="1333" name="Google Shape;1333;p9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334" name="Google Shape;1334;p9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335" name="Google Shape;1335;p95"/>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336" name="Google Shape;1336;p95"/>
          <p:cNvSpPr txBox="1"/>
          <p:nvPr/>
        </p:nvSpPr>
        <p:spPr>
          <a:xfrm>
            <a:off x="478160" y="1556792"/>
            <a:ext cx="8172000" cy="553998"/>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p:txBody>
      </p:sp>
      <p:sp>
        <p:nvSpPr>
          <p:cNvPr id="1337" name="Google Shape;1337;p95"/>
          <p:cNvSpPr txBox="1"/>
          <p:nvPr/>
        </p:nvSpPr>
        <p:spPr>
          <a:xfrm>
            <a:off x="899592" y="1593367"/>
            <a:ext cx="5120208" cy="45440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CHAR_LENGTH (</a:t>
            </a:r>
            <a:r>
              <a:rPr b="0" i="1" lang="fr-BE" sz="1800" u="none" cap="none" strike="noStrike">
                <a:solidFill>
                  <a:schemeClr val="dk1"/>
                </a:solidFill>
                <a:latin typeface="Calibri"/>
                <a:ea typeface="Calibri"/>
                <a:cs typeface="Calibri"/>
                <a:sym typeface="Calibri"/>
              </a:rPr>
              <a:t>chaine_de_caractères_à_mesurer</a:t>
            </a:r>
            <a:r>
              <a:rPr b="1" i="0"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338" name="Google Shape;1338;p95"/>
          <p:cNvSpPr txBox="1"/>
          <p:nvPr/>
        </p:nvSpPr>
        <p:spPr>
          <a:xfrm>
            <a:off x="457200" y="2420888"/>
            <a:ext cx="8229600" cy="10801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La fonction </a:t>
            </a:r>
            <a:r>
              <a:rPr b="1" i="1" lang="fr-BE" sz="1600" u="none" cap="none" strike="noStrike">
                <a:solidFill>
                  <a:schemeClr val="dk1"/>
                </a:solidFill>
                <a:latin typeface="Calibri"/>
                <a:ea typeface="Calibri"/>
                <a:cs typeface="Calibri"/>
                <a:sym typeface="Calibri"/>
              </a:rPr>
              <a:t>« CHAR_LENGTH » </a:t>
            </a:r>
            <a:r>
              <a:rPr b="0" i="0" lang="fr-BE" sz="1600" u="none" cap="none" strike="noStrike">
                <a:solidFill>
                  <a:schemeClr val="dk1"/>
                </a:solidFill>
                <a:latin typeface="Calibri"/>
                <a:ea typeface="Calibri"/>
                <a:cs typeface="Calibri"/>
                <a:sym typeface="Calibri"/>
              </a:rPr>
              <a:t>renvoie le nombre de lettres composant une chaine de caractères donnée, espaces blancs compris. CHARACTER_LENGTH fait la même chose. Mais attention, LENGTH, elle renvoie la taille en bytes. (si caractère accentué alors un caractère en plus)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chemeClr val="dk1"/>
              </a:buClr>
              <a:buSzPts val="1600"/>
              <a:buFont typeface="Arial"/>
              <a:buNone/>
            </a:pPr>
            <a:r>
              <a:rPr b="1" i="0" lang="fr-BE" sz="1600" u="sng" cap="none" strike="noStrike">
                <a:solidFill>
                  <a:schemeClr val="dk1"/>
                </a:solidFill>
                <a:latin typeface="Calibri"/>
                <a:ea typeface="Calibri"/>
                <a:cs typeface="Calibri"/>
                <a:sym typeface="Calibri"/>
              </a:rPr>
              <a:t>Type retourné :</a:t>
            </a:r>
            <a:r>
              <a:rPr b="0" i="0" lang="fr-BE" sz="1600" u="none" cap="none" strike="noStrike">
                <a:solidFill>
                  <a:schemeClr val="dk1"/>
                </a:solidFill>
                <a:latin typeface="Calibri"/>
                <a:ea typeface="Calibri"/>
                <a:cs typeface="Calibri"/>
                <a:sym typeface="Calibri"/>
              </a:rPr>
              <a:t> NOMBRE</a:t>
            </a:r>
            <a:endParaRPr b="0" i="0" sz="1400" u="none" cap="none" strike="noStrike">
              <a:solidFill>
                <a:srgbClr val="000000"/>
              </a:solidFill>
              <a:latin typeface="Arial"/>
              <a:ea typeface="Arial"/>
              <a:cs typeface="Arial"/>
              <a:sym typeface="Arial"/>
            </a:endParaRPr>
          </a:p>
        </p:txBody>
      </p:sp>
      <p:sp>
        <p:nvSpPr>
          <p:cNvPr id="1339" name="Google Shape;1339;p95"/>
          <p:cNvSpPr/>
          <p:nvPr/>
        </p:nvSpPr>
        <p:spPr>
          <a:xfrm>
            <a:off x="478160" y="4077072"/>
            <a:ext cx="8172000" cy="432048"/>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40" name="Google Shape;1340;p95"/>
          <p:cNvSpPr/>
          <p:nvPr/>
        </p:nvSpPr>
        <p:spPr>
          <a:xfrm>
            <a:off x="3097587" y="5085184"/>
            <a:ext cx="2922213" cy="555872"/>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341" name="Google Shape;1341;p95"/>
          <p:cNvPicPr preferRelativeResize="0"/>
          <p:nvPr/>
        </p:nvPicPr>
        <p:blipFill rotWithShape="1">
          <a:blip r:embed="rId3">
            <a:alphaModFix/>
          </a:blip>
          <a:srcRect b="0" l="0" r="0" t="0"/>
          <a:stretch/>
        </p:blipFill>
        <p:spPr>
          <a:xfrm>
            <a:off x="3109779" y="5109568"/>
            <a:ext cx="2887960" cy="513258"/>
          </a:xfrm>
          <a:prstGeom prst="rect">
            <a:avLst/>
          </a:prstGeom>
          <a:noFill/>
          <a:ln>
            <a:noFill/>
          </a:ln>
        </p:spPr>
      </p:pic>
      <p:sp>
        <p:nvSpPr>
          <p:cNvPr id="1342" name="Google Shape;1342;p95"/>
          <p:cNvSpPr/>
          <p:nvPr/>
        </p:nvSpPr>
        <p:spPr>
          <a:xfrm>
            <a:off x="493840" y="4116449"/>
            <a:ext cx="7738016" cy="30777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C0099"/>
              </a:buClr>
              <a:buSzPts val="1400"/>
              <a:buFont typeface="Arial"/>
              <a:buNone/>
            </a:pPr>
            <a:r>
              <a:rPr b="0" i="0" lang="fr-BE" sz="1400" u="none" cap="none" strike="noStrike">
                <a:solidFill>
                  <a:srgbClr val="CC0099"/>
                </a:solidFill>
                <a:latin typeface="Consolas"/>
                <a:ea typeface="Consolas"/>
                <a:cs typeface="Consolas"/>
                <a:sym typeface="Consolas"/>
              </a:rPr>
              <a:t>SELECT</a:t>
            </a:r>
            <a:r>
              <a:rPr b="0" i="0" lang="fr-BE" sz="1400" u="none" cap="none" strike="noStrike">
                <a:solidFill>
                  <a:schemeClr val="dk1"/>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CHAR_LENGTH</a:t>
            </a:r>
            <a:r>
              <a:rPr b="0" i="0" lang="fr-BE" sz="1400" u="none" cap="none" strike="noStrike">
                <a:solidFill>
                  <a:schemeClr val="dk1"/>
                </a:solidFill>
                <a:latin typeface="Consolas"/>
                <a:ea typeface="Consolas"/>
                <a:cs typeface="Consolas"/>
                <a:sym typeface="Consolas"/>
              </a:rPr>
              <a:t>(</a:t>
            </a:r>
            <a:r>
              <a:rPr b="0" i="0" lang="fr-BE" sz="1400" u="none" cap="none" strike="noStrike">
                <a:solidFill>
                  <a:srgbClr val="C00000"/>
                </a:solidFill>
                <a:latin typeface="Consolas"/>
                <a:ea typeface="Consolas"/>
                <a:cs typeface="Consolas"/>
                <a:sym typeface="Consolas"/>
              </a:rPr>
              <a:t>'Kim Basinger'</a:t>
            </a:r>
            <a:r>
              <a:rPr b="0" i="0" lang="fr-BE" sz="1400" u="none" cap="none" strike="noStrike">
                <a:solidFill>
                  <a:schemeClr val="dk1"/>
                </a:solidFill>
                <a:latin typeface="Consolas"/>
                <a:ea typeface="Consolas"/>
                <a:cs typeface="Consolas"/>
                <a:sym typeface="Consolas"/>
              </a:rPr>
              <a:t>) </a:t>
            </a:r>
            <a:r>
              <a:rPr b="0" i="0" lang="fr-BE" sz="1400" u="none" cap="none" strike="noStrike">
                <a:solidFill>
                  <a:srgbClr val="CC0099"/>
                </a:solidFill>
                <a:latin typeface="Consolas"/>
                <a:ea typeface="Consolas"/>
                <a:cs typeface="Consolas"/>
                <a:sym typeface="Consolas"/>
              </a:rPr>
              <a:t>as</a:t>
            </a:r>
            <a:r>
              <a:rPr b="0" i="0" lang="fr-BE" sz="1400" u="none" cap="none" strike="noStrike">
                <a:solidFill>
                  <a:schemeClr val="dk1"/>
                </a:solidFill>
                <a:latin typeface="Consolas"/>
                <a:ea typeface="Consolas"/>
                <a:cs typeface="Consolas"/>
                <a:sym typeface="Consolas"/>
              </a:rPr>
              <a:t> </a:t>
            </a:r>
            <a:r>
              <a:rPr b="0" i="0" lang="fr-BE" sz="1400" u="none" cap="none" strike="noStrike">
                <a:solidFill>
                  <a:srgbClr val="C00000"/>
                </a:solidFill>
                <a:latin typeface="Consolas"/>
                <a:ea typeface="Consolas"/>
                <a:cs typeface="Consolas"/>
                <a:sym typeface="Consolas"/>
              </a:rPr>
              <a:t>'Longueur de la chaine de caractères'</a:t>
            </a:r>
            <a:r>
              <a:rPr b="0" i="0" lang="fr-BE" sz="1400" u="none" cap="none" strike="noStrike">
                <a:solidFill>
                  <a:schemeClr val="dk1"/>
                </a:solidFill>
                <a:latin typeface="Consolas"/>
                <a:ea typeface="Consolas"/>
                <a:cs typeface="Consolas"/>
                <a:sym typeface="Consolas"/>
              </a:rPr>
              <a:t> </a:t>
            </a:r>
            <a:endParaRPr b="0" i="0" sz="3200" u="none" cap="none" strike="noStrike">
              <a:solidFill>
                <a:schemeClr val="dk1"/>
              </a:solidFill>
              <a:latin typeface="Consolas"/>
              <a:ea typeface="Consolas"/>
              <a:cs typeface="Consolas"/>
              <a:sym typeface="Consolas"/>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sp>
        <p:nvSpPr>
          <p:cNvPr id="1347" name="Google Shape;1347;p9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Les fonctions : </a:t>
            </a:r>
            <a:r>
              <a:rPr b="1" i="0" lang="fr-BE" sz="4000" u="none" cap="none" strike="noStrike">
                <a:solidFill>
                  <a:schemeClr val="dk1"/>
                </a:solidFill>
                <a:latin typeface="Calibri"/>
                <a:ea typeface="Calibri"/>
                <a:cs typeface="Calibri"/>
                <a:sym typeface="Calibri"/>
              </a:rPr>
              <a:t>ABS</a:t>
            </a:r>
            <a:endParaRPr b="1" i="0" sz="4000" u="none" cap="none" strike="noStrike">
              <a:solidFill>
                <a:schemeClr val="dk1"/>
              </a:solidFill>
              <a:latin typeface="Calibri"/>
              <a:ea typeface="Calibri"/>
              <a:cs typeface="Calibri"/>
              <a:sym typeface="Calibri"/>
            </a:endParaRPr>
          </a:p>
        </p:txBody>
      </p:sp>
      <p:sp>
        <p:nvSpPr>
          <p:cNvPr id="1348" name="Google Shape;1348;p9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349" name="Google Shape;1349;p9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350" name="Google Shape;1350;p96"/>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351" name="Google Shape;1351;p96"/>
          <p:cNvSpPr txBox="1"/>
          <p:nvPr/>
        </p:nvSpPr>
        <p:spPr>
          <a:xfrm>
            <a:off x="478160" y="1556792"/>
            <a:ext cx="8172000" cy="553998"/>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p:txBody>
      </p:sp>
      <p:sp>
        <p:nvSpPr>
          <p:cNvPr id="1352" name="Google Shape;1352;p96"/>
          <p:cNvSpPr txBox="1"/>
          <p:nvPr/>
        </p:nvSpPr>
        <p:spPr>
          <a:xfrm>
            <a:off x="899592" y="1641867"/>
            <a:ext cx="148790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ABS (</a:t>
            </a:r>
            <a:r>
              <a:rPr b="0" i="1" lang="fr-BE" sz="1800" u="none" cap="none" strike="noStrike">
                <a:solidFill>
                  <a:schemeClr val="dk1"/>
                </a:solidFill>
                <a:latin typeface="Calibri"/>
                <a:ea typeface="Calibri"/>
                <a:cs typeface="Calibri"/>
                <a:sym typeface="Calibri"/>
              </a:rPr>
              <a:t>nombre</a:t>
            </a:r>
            <a:r>
              <a:rPr b="1" i="0"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353" name="Google Shape;1353;p96"/>
          <p:cNvSpPr txBox="1"/>
          <p:nvPr/>
        </p:nvSpPr>
        <p:spPr>
          <a:xfrm>
            <a:off x="457200" y="2348880"/>
            <a:ext cx="8229600" cy="10801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La fonction </a:t>
            </a:r>
            <a:r>
              <a:rPr b="1" i="1" lang="fr-BE" sz="1600" u="none" cap="none" strike="noStrike">
                <a:solidFill>
                  <a:schemeClr val="dk1"/>
                </a:solidFill>
                <a:latin typeface="Calibri"/>
                <a:ea typeface="Calibri"/>
                <a:cs typeface="Calibri"/>
                <a:sym typeface="Calibri"/>
              </a:rPr>
              <a:t>« ABS » </a:t>
            </a:r>
            <a:r>
              <a:rPr b="0" i="0" lang="fr-BE" sz="1600" u="none" cap="none" strike="noStrike">
                <a:solidFill>
                  <a:schemeClr val="dk1"/>
                </a:solidFill>
                <a:latin typeface="Calibri"/>
                <a:ea typeface="Calibri"/>
                <a:cs typeface="Calibri"/>
                <a:sym typeface="Calibri"/>
              </a:rPr>
              <a:t>renvoie la valeur absolue du nombre passé en paramètre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chemeClr val="dk1"/>
              </a:buClr>
              <a:buSzPts val="1600"/>
              <a:buFont typeface="Arial"/>
              <a:buNone/>
            </a:pPr>
            <a:r>
              <a:rPr b="1" i="0" lang="fr-BE" sz="1600" u="sng" cap="none" strike="noStrike">
                <a:solidFill>
                  <a:schemeClr val="dk1"/>
                </a:solidFill>
                <a:latin typeface="Calibri"/>
                <a:ea typeface="Calibri"/>
                <a:cs typeface="Calibri"/>
                <a:sym typeface="Calibri"/>
              </a:rPr>
              <a:t>Type retourné :</a:t>
            </a:r>
            <a:r>
              <a:rPr b="0" i="0" lang="fr-BE" sz="1600" u="none" cap="none" strike="noStrike">
                <a:solidFill>
                  <a:schemeClr val="dk1"/>
                </a:solidFill>
                <a:latin typeface="Calibri"/>
                <a:ea typeface="Calibri"/>
                <a:cs typeface="Calibri"/>
                <a:sym typeface="Calibri"/>
              </a:rPr>
              <a:t> NOMBRE</a:t>
            </a:r>
            <a:endParaRPr b="0" i="0" sz="1400" u="none" cap="none" strike="noStrike">
              <a:solidFill>
                <a:srgbClr val="000000"/>
              </a:solidFill>
              <a:latin typeface="Arial"/>
              <a:ea typeface="Arial"/>
              <a:cs typeface="Arial"/>
              <a:sym typeface="Arial"/>
            </a:endParaRPr>
          </a:p>
        </p:txBody>
      </p:sp>
      <p:sp>
        <p:nvSpPr>
          <p:cNvPr id="1354" name="Google Shape;1354;p96"/>
          <p:cNvSpPr/>
          <p:nvPr/>
        </p:nvSpPr>
        <p:spPr>
          <a:xfrm>
            <a:off x="478160" y="3643896"/>
            <a:ext cx="8172000" cy="792088"/>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55" name="Google Shape;1355;p96"/>
          <p:cNvSpPr/>
          <p:nvPr/>
        </p:nvSpPr>
        <p:spPr>
          <a:xfrm>
            <a:off x="3547872" y="4796024"/>
            <a:ext cx="1747408" cy="721208"/>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56" name="Google Shape;1356;p96"/>
          <p:cNvSpPr/>
          <p:nvPr/>
        </p:nvSpPr>
        <p:spPr>
          <a:xfrm>
            <a:off x="875208" y="3909611"/>
            <a:ext cx="770275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C0099"/>
              </a:buClr>
              <a:buSzPts val="1600"/>
              <a:buFont typeface="Arial"/>
              <a:buNone/>
            </a:pPr>
            <a:r>
              <a:rPr b="0" i="0" lang="fr-BE" sz="1600" u="none" cap="none" strike="noStrike">
                <a:solidFill>
                  <a:srgbClr val="CC0099"/>
                </a:solidFill>
                <a:latin typeface="Consolas"/>
                <a:ea typeface="Consolas"/>
                <a:cs typeface="Consolas"/>
                <a:sym typeface="Consolas"/>
              </a:rPr>
              <a:t>SELECT</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ABS</a:t>
            </a:r>
            <a:r>
              <a:rPr b="0" i="0" lang="fr-BE" sz="1600" u="none" cap="none" strike="noStrike">
                <a:solidFill>
                  <a:schemeClr val="dk1"/>
                </a:solidFill>
                <a:latin typeface="Consolas"/>
                <a:ea typeface="Consolas"/>
                <a:cs typeface="Consolas"/>
                <a:sym typeface="Consolas"/>
              </a:rPr>
              <a:t>(-</a:t>
            </a:r>
            <a:r>
              <a:rPr b="0" i="0" lang="fr-BE" sz="1600" u="none" cap="none" strike="noStrike">
                <a:solidFill>
                  <a:srgbClr val="00B050"/>
                </a:solidFill>
                <a:latin typeface="Consolas"/>
                <a:ea typeface="Consolas"/>
                <a:cs typeface="Consolas"/>
                <a:sym typeface="Consolas"/>
              </a:rPr>
              <a:t>1.0</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AS</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'val1'</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ABS</a:t>
            </a:r>
            <a:r>
              <a:rPr b="0" i="0" lang="fr-BE" sz="1600" u="none" cap="none" strike="noStrike">
                <a:solidFill>
                  <a:schemeClr val="dk1"/>
                </a:solidFill>
                <a:latin typeface="Consolas"/>
                <a:ea typeface="Consolas"/>
                <a:cs typeface="Consolas"/>
                <a:sym typeface="Consolas"/>
              </a:rPr>
              <a:t>(</a:t>
            </a:r>
            <a:r>
              <a:rPr b="0" i="0" lang="fr-BE" sz="1600" u="none" cap="none" strike="noStrike">
                <a:solidFill>
                  <a:srgbClr val="00B050"/>
                </a:solidFill>
                <a:latin typeface="Consolas"/>
                <a:ea typeface="Consolas"/>
                <a:cs typeface="Consolas"/>
                <a:sym typeface="Consolas"/>
              </a:rPr>
              <a:t>0.0</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AS</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'val2'</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ABS</a:t>
            </a:r>
            <a:r>
              <a:rPr b="0" i="0" lang="fr-BE" sz="1600" u="none" cap="none" strike="noStrike">
                <a:solidFill>
                  <a:schemeClr val="dk1"/>
                </a:solidFill>
                <a:latin typeface="Consolas"/>
                <a:ea typeface="Consolas"/>
                <a:cs typeface="Consolas"/>
                <a:sym typeface="Consolas"/>
              </a:rPr>
              <a:t>(</a:t>
            </a:r>
            <a:r>
              <a:rPr b="0" i="0" lang="fr-BE" sz="1600" u="none" cap="none" strike="noStrike">
                <a:solidFill>
                  <a:srgbClr val="00B050"/>
                </a:solidFill>
                <a:latin typeface="Consolas"/>
                <a:ea typeface="Consolas"/>
                <a:cs typeface="Consolas"/>
                <a:sym typeface="Consolas"/>
              </a:rPr>
              <a:t>1.1</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AS</a:t>
            </a:r>
            <a:r>
              <a:rPr b="0" i="0" lang="fr-BE" sz="1600" u="none" cap="none" strike="noStrike">
                <a:solidFill>
                  <a:srgbClr val="C00000"/>
                </a:solidFill>
                <a:latin typeface="Consolas"/>
                <a:ea typeface="Consolas"/>
                <a:cs typeface="Consolas"/>
                <a:sym typeface="Consolas"/>
              </a:rPr>
              <a:t> 'val3'</a:t>
            </a:r>
            <a:r>
              <a:rPr b="0" i="0" lang="fr-BE" sz="1600" u="none" cap="none" strike="noStrike">
                <a:solidFill>
                  <a:schemeClr val="dk1"/>
                </a:solidFill>
                <a:latin typeface="Consolas"/>
                <a:ea typeface="Consolas"/>
                <a:cs typeface="Consolas"/>
                <a:sym typeface="Consolas"/>
              </a:rPr>
              <a:t> </a:t>
            </a:r>
            <a:endParaRPr b="0" i="0" sz="3600" u="none" cap="none" strike="noStrike">
              <a:solidFill>
                <a:schemeClr val="dk1"/>
              </a:solidFill>
              <a:latin typeface="Consolas"/>
              <a:ea typeface="Consolas"/>
              <a:cs typeface="Consolas"/>
              <a:sym typeface="Consolas"/>
            </a:endParaRPr>
          </a:p>
        </p:txBody>
      </p:sp>
      <p:pic>
        <p:nvPicPr>
          <p:cNvPr id="1357" name="Google Shape;1357;p96"/>
          <p:cNvPicPr preferRelativeResize="0"/>
          <p:nvPr/>
        </p:nvPicPr>
        <p:blipFill rotWithShape="1">
          <a:blip r:embed="rId3">
            <a:alphaModFix/>
          </a:blip>
          <a:srcRect b="0" l="0" r="0" t="0"/>
          <a:stretch/>
        </p:blipFill>
        <p:spPr>
          <a:xfrm>
            <a:off x="3602426" y="4867666"/>
            <a:ext cx="1638300" cy="51435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Les fonctions : </a:t>
            </a:r>
            <a:r>
              <a:rPr b="1" i="0" lang="fr-BE" sz="4000" u="none" cap="none" strike="noStrike">
                <a:solidFill>
                  <a:schemeClr val="dk1"/>
                </a:solidFill>
                <a:latin typeface="Calibri"/>
                <a:ea typeface="Calibri"/>
                <a:cs typeface="Calibri"/>
                <a:sym typeface="Calibri"/>
              </a:rPr>
              <a:t>Modulo</a:t>
            </a:r>
            <a:endParaRPr b="1" i="0" sz="4000" u="none" cap="none" strike="noStrike">
              <a:solidFill>
                <a:schemeClr val="dk1"/>
              </a:solidFill>
              <a:latin typeface="Calibri"/>
              <a:ea typeface="Calibri"/>
              <a:cs typeface="Calibri"/>
              <a:sym typeface="Calibri"/>
            </a:endParaRPr>
          </a:p>
        </p:txBody>
      </p:sp>
      <p:sp>
        <p:nvSpPr>
          <p:cNvPr id="1363" name="Google Shape;1363;p9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364" name="Google Shape;1364;p9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365" name="Google Shape;1365;p97"/>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366" name="Google Shape;1366;p97"/>
          <p:cNvSpPr txBox="1"/>
          <p:nvPr/>
        </p:nvSpPr>
        <p:spPr>
          <a:xfrm>
            <a:off x="478160" y="1556792"/>
            <a:ext cx="8172000" cy="553998"/>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p:txBody>
      </p:sp>
      <p:sp>
        <p:nvSpPr>
          <p:cNvPr id="1367" name="Google Shape;1367;p97"/>
          <p:cNvSpPr txBox="1"/>
          <p:nvPr/>
        </p:nvSpPr>
        <p:spPr>
          <a:xfrm>
            <a:off x="899592" y="1641867"/>
            <a:ext cx="208743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fr-BE" sz="1800" u="none" cap="none" strike="noStrike">
                <a:solidFill>
                  <a:schemeClr val="dk1"/>
                </a:solidFill>
                <a:latin typeface="Calibri"/>
                <a:ea typeface="Calibri"/>
                <a:cs typeface="Calibri"/>
                <a:sym typeface="Calibri"/>
              </a:rPr>
              <a:t>dividende</a:t>
            </a:r>
            <a:r>
              <a:rPr b="1" i="0"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 diviseur</a:t>
            </a:r>
            <a:endParaRPr b="0" i="0" sz="1400" u="none" cap="none" strike="noStrike">
              <a:solidFill>
                <a:srgbClr val="000000"/>
              </a:solidFill>
              <a:latin typeface="Arial"/>
              <a:ea typeface="Arial"/>
              <a:cs typeface="Arial"/>
              <a:sym typeface="Arial"/>
            </a:endParaRPr>
          </a:p>
        </p:txBody>
      </p:sp>
      <p:sp>
        <p:nvSpPr>
          <p:cNvPr id="1368" name="Google Shape;1368;p97"/>
          <p:cNvSpPr txBox="1"/>
          <p:nvPr/>
        </p:nvSpPr>
        <p:spPr>
          <a:xfrm>
            <a:off x="457200" y="2420888"/>
            <a:ext cx="8229600" cy="129614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Le </a:t>
            </a:r>
            <a:r>
              <a:rPr b="1" i="1" lang="fr-BE" sz="1600" u="none" cap="none" strike="noStrike">
                <a:solidFill>
                  <a:schemeClr val="dk1"/>
                </a:solidFill>
                <a:latin typeface="Calibri"/>
                <a:ea typeface="Calibri"/>
                <a:cs typeface="Calibri"/>
                <a:sym typeface="Calibri"/>
              </a:rPr>
              <a:t>« % »</a:t>
            </a:r>
            <a:r>
              <a:rPr b="0" i="0" lang="fr-BE" sz="1600" u="none" cap="none" strike="noStrike">
                <a:solidFill>
                  <a:schemeClr val="dk1"/>
                </a:solidFill>
                <a:latin typeface="Calibri"/>
                <a:ea typeface="Calibri"/>
                <a:cs typeface="Calibri"/>
                <a:sym typeface="Calibri"/>
              </a:rPr>
              <a:t>, qui représente la fonction </a:t>
            </a:r>
            <a:r>
              <a:rPr b="1" i="1" lang="fr-BE" sz="1600" u="none" cap="none" strike="noStrike">
                <a:solidFill>
                  <a:schemeClr val="dk1"/>
                </a:solidFill>
                <a:latin typeface="Calibri"/>
                <a:ea typeface="Calibri"/>
                <a:cs typeface="Calibri"/>
                <a:sym typeface="Calibri"/>
              </a:rPr>
              <a:t>« modulo »</a:t>
            </a:r>
            <a:r>
              <a:rPr b="0" i="0" lang="fr-BE" sz="1600" u="none" cap="none" strike="noStrike">
                <a:solidFill>
                  <a:schemeClr val="dk1"/>
                </a:solidFill>
                <a:latin typeface="Calibri"/>
                <a:ea typeface="Calibri"/>
                <a:cs typeface="Calibri"/>
                <a:sym typeface="Calibri"/>
              </a:rPr>
              <a:t> que l’on rencontre fréquemment dans d’autres langages également, </a:t>
            </a:r>
            <a:r>
              <a:rPr b="1" i="1" lang="fr-BE" sz="1600" u="none" cap="none" strike="noStrike">
                <a:solidFill>
                  <a:schemeClr val="dk1"/>
                </a:solidFill>
                <a:latin typeface="Calibri"/>
                <a:ea typeface="Calibri"/>
                <a:cs typeface="Calibri"/>
                <a:sym typeface="Calibri"/>
              </a:rPr>
              <a:t>renvoie le reste de la division ENTIÈRE du premier nombre (dividende) par le second (diviseur)</a:t>
            </a:r>
            <a:r>
              <a:rPr b="0" i="0" lang="fr-BE" sz="1600" u="none" cap="none" strike="noStrike">
                <a:solidFill>
                  <a:schemeClr val="dk1"/>
                </a:solidFill>
                <a:latin typeface="Calibri"/>
                <a:ea typeface="Calibri"/>
                <a:cs typeface="Calibri"/>
                <a:sym typeface="Calibri"/>
              </a:rPr>
              <a:t>. Cette fonction permet de savoir si le premier chiffre est multiple du second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chemeClr val="dk1"/>
              </a:buClr>
              <a:buSzPts val="1600"/>
              <a:buFont typeface="Arial"/>
              <a:buNone/>
            </a:pPr>
            <a:r>
              <a:rPr b="1" i="0" lang="fr-BE" sz="1600" u="sng" cap="none" strike="noStrike">
                <a:solidFill>
                  <a:schemeClr val="dk1"/>
                </a:solidFill>
                <a:latin typeface="Calibri"/>
                <a:ea typeface="Calibri"/>
                <a:cs typeface="Calibri"/>
                <a:sym typeface="Calibri"/>
              </a:rPr>
              <a:t>Type retourné :</a:t>
            </a:r>
            <a:r>
              <a:rPr b="0" i="0" lang="fr-BE" sz="1600" u="none" cap="none" strike="noStrike">
                <a:solidFill>
                  <a:schemeClr val="dk1"/>
                </a:solidFill>
                <a:latin typeface="Calibri"/>
                <a:ea typeface="Calibri"/>
                <a:cs typeface="Calibri"/>
                <a:sym typeface="Calibri"/>
              </a:rPr>
              <a:t> NOMBRE</a:t>
            </a:r>
            <a:endParaRPr b="0" i="0" sz="1600" u="none" cap="none" strike="noStrike">
              <a:solidFill>
                <a:schemeClr val="dk1"/>
              </a:solidFill>
              <a:latin typeface="Calibri"/>
              <a:ea typeface="Calibri"/>
              <a:cs typeface="Calibri"/>
              <a:sym typeface="Calibri"/>
            </a:endParaRPr>
          </a:p>
        </p:txBody>
      </p:sp>
      <p:sp>
        <p:nvSpPr>
          <p:cNvPr id="1369" name="Google Shape;1369;p97"/>
          <p:cNvSpPr/>
          <p:nvPr/>
        </p:nvSpPr>
        <p:spPr>
          <a:xfrm>
            <a:off x="478160" y="4014602"/>
            <a:ext cx="8172000" cy="494518"/>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0" name="Google Shape;1370;p97"/>
          <p:cNvSpPr/>
          <p:nvPr/>
        </p:nvSpPr>
        <p:spPr>
          <a:xfrm>
            <a:off x="4833212" y="5022713"/>
            <a:ext cx="1827020" cy="670949"/>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371" name="Google Shape;1371;p97"/>
          <p:cNvCxnSpPr/>
          <p:nvPr/>
        </p:nvCxnSpPr>
        <p:spPr>
          <a:xfrm>
            <a:off x="3071664" y="5147654"/>
            <a:ext cx="492224" cy="0"/>
          </a:xfrm>
          <a:prstGeom prst="straightConnector1">
            <a:avLst/>
          </a:prstGeom>
          <a:noFill/>
          <a:ln cap="flat" cmpd="sng" w="9525">
            <a:solidFill>
              <a:schemeClr val="dk1"/>
            </a:solidFill>
            <a:prstDash val="solid"/>
            <a:round/>
            <a:headEnd len="sm" w="sm" type="none"/>
            <a:tailEnd len="sm" w="sm" type="none"/>
          </a:ln>
        </p:spPr>
      </p:cxnSp>
      <p:cxnSp>
        <p:nvCxnSpPr>
          <p:cNvPr id="1372" name="Google Shape;1372;p97"/>
          <p:cNvCxnSpPr/>
          <p:nvPr/>
        </p:nvCxnSpPr>
        <p:spPr>
          <a:xfrm rot="10800000">
            <a:off x="3071664" y="4797152"/>
            <a:ext cx="0" cy="1333635"/>
          </a:xfrm>
          <a:prstGeom prst="straightConnector1">
            <a:avLst/>
          </a:prstGeom>
          <a:noFill/>
          <a:ln cap="flat" cmpd="sng" w="9525">
            <a:solidFill>
              <a:schemeClr val="dk1"/>
            </a:solidFill>
            <a:prstDash val="solid"/>
            <a:round/>
            <a:headEnd len="sm" w="sm" type="none"/>
            <a:tailEnd len="sm" w="sm" type="none"/>
          </a:ln>
        </p:spPr>
      </p:cxnSp>
      <p:sp>
        <p:nvSpPr>
          <p:cNvPr id="1373" name="Google Shape;1373;p97"/>
          <p:cNvSpPr txBox="1"/>
          <p:nvPr/>
        </p:nvSpPr>
        <p:spPr>
          <a:xfrm>
            <a:off x="2271192" y="4823710"/>
            <a:ext cx="656456" cy="13070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38</a:t>
            </a:r>
            <a:r>
              <a:rPr b="0" i="0" lang="fr-BE" sz="1600" u="none" cap="none" strike="noStrike">
                <a:solidFill>
                  <a:srgbClr val="C00000"/>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35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  </a:t>
            </a:r>
            <a:r>
              <a:rPr b="1" i="0" lang="fr-BE" sz="1600" u="none" cap="none" strike="noStrike">
                <a:solidFill>
                  <a:schemeClr val="dk1"/>
                </a:solidFill>
                <a:latin typeface="Calibri"/>
                <a:ea typeface="Calibri"/>
                <a:cs typeface="Calibri"/>
                <a:sym typeface="Calibri"/>
              </a:rPr>
              <a:t>3</a:t>
            </a:r>
            <a:r>
              <a:rPr b="0" i="0" lang="fr-BE" sz="1600" u="none" cap="none" strike="noStrike">
                <a:solidFill>
                  <a:srgbClr val="C00000"/>
                </a:solidFill>
                <a:latin typeface="Calibri"/>
                <a:ea typeface="Calibri"/>
                <a:cs typeface="Calibri"/>
                <a:sym typeface="Calibri"/>
              </a:rPr>
              <a:t>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C00000"/>
              </a:buClr>
              <a:buSzPts val="1600"/>
              <a:buFont typeface="Arial"/>
              <a:buNone/>
            </a:pPr>
            <a:r>
              <a:rPr b="0" i="0" lang="fr-BE" sz="1600" u="none" cap="none" strike="noStrike">
                <a:solidFill>
                  <a:srgbClr val="C00000"/>
                </a:solidFill>
                <a:latin typeface="Calibri"/>
                <a:ea typeface="Calibri"/>
                <a:cs typeface="Calibri"/>
                <a:sym typeface="Calibri"/>
              </a:rPr>
              <a:t>   30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C00000"/>
              </a:buClr>
              <a:buSzPts val="1600"/>
              <a:buFont typeface="Arial"/>
              <a:buNone/>
            </a:pPr>
            <a:r>
              <a:rPr b="0" i="0" lang="fr-BE" sz="1600" u="none" cap="none" strike="noStrike">
                <a:solidFill>
                  <a:srgbClr val="C00000"/>
                </a:solidFill>
                <a:latin typeface="Calibri"/>
                <a:ea typeface="Calibri"/>
                <a:cs typeface="Calibri"/>
                <a:sym typeface="Calibri"/>
              </a:rPr>
              <a:t>     0</a:t>
            </a:r>
            <a:endParaRPr b="0" i="0" sz="1600" u="none" cap="none" strike="noStrike">
              <a:solidFill>
                <a:srgbClr val="C00000"/>
              </a:solidFill>
              <a:latin typeface="Calibri"/>
              <a:ea typeface="Calibri"/>
              <a:cs typeface="Calibri"/>
              <a:sym typeface="Calibri"/>
            </a:endParaRPr>
          </a:p>
        </p:txBody>
      </p:sp>
      <p:sp>
        <p:nvSpPr>
          <p:cNvPr id="1374" name="Google Shape;1374;p97"/>
          <p:cNvSpPr txBox="1"/>
          <p:nvPr/>
        </p:nvSpPr>
        <p:spPr>
          <a:xfrm>
            <a:off x="3071664" y="4823711"/>
            <a:ext cx="408987" cy="32403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5</a:t>
            </a:r>
            <a:endParaRPr b="0" i="0" sz="1600" u="none" cap="none" strike="noStrike">
              <a:solidFill>
                <a:schemeClr val="dk1"/>
              </a:solidFill>
              <a:latin typeface="Calibri"/>
              <a:ea typeface="Calibri"/>
              <a:cs typeface="Calibri"/>
              <a:sym typeface="Calibri"/>
            </a:endParaRPr>
          </a:p>
        </p:txBody>
      </p:sp>
      <p:sp>
        <p:nvSpPr>
          <p:cNvPr id="1375" name="Google Shape;1375;p97"/>
          <p:cNvSpPr txBox="1"/>
          <p:nvPr/>
        </p:nvSpPr>
        <p:spPr>
          <a:xfrm>
            <a:off x="3071664" y="5161172"/>
            <a:ext cx="553003" cy="3560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7</a:t>
            </a:r>
            <a:r>
              <a:rPr b="0" i="0" lang="fr-BE" sz="1600" u="none" cap="none" strike="noStrike">
                <a:solidFill>
                  <a:srgbClr val="C00000"/>
                </a:solidFill>
                <a:latin typeface="Calibri"/>
                <a:ea typeface="Calibri"/>
                <a:cs typeface="Calibri"/>
                <a:sym typeface="Calibri"/>
              </a:rPr>
              <a:t>,6</a:t>
            </a:r>
            <a:endParaRPr b="0" i="0" sz="1600" u="none" cap="none" strike="noStrike">
              <a:solidFill>
                <a:srgbClr val="C00000"/>
              </a:solidFill>
              <a:latin typeface="Calibri"/>
              <a:ea typeface="Calibri"/>
              <a:cs typeface="Calibri"/>
              <a:sym typeface="Calibri"/>
            </a:endParaRPr>
          </a:p>
        </p:txBody>
      </p:sp>
      <p:cxnSp>
        <p:nvCxnSpPr>
          <p:cNvPr id="1376" name="Google Shape;1376;p97"/>
          <p:cNvCxnSpPr/>
          <p:nvPr/>
        </p:nvCxnSpPr>
        <p:spPr>
          <a:xfrm>
            <a:off x="2339752" y="5373216"/>
            <a:ext cx="246112" cy="0"/>
          </a:xfrm>
          <a:prstGeom prst="straightConnector1">
            <a:avLst/>
          </a:prstGeom>
          <a:noFill/>
          <a:ln cap="flat" cmpd="sng" w="9525">
            <a:solidFill>
              <a:schemeClr val="dk1"/>
            </a:solidFill>
            <a:prstDash val="solid"/>
            <a:round/>
            <a:headEnd len="sm" w="sm" type="none"/>
            <a:tailEnd len="sm" w="sm" type="none"/>
          </a:ln>
        </p:spPr>
      </p:cxnSp>
      <p:cxnSp>
        <p:nvCxnSpPr>
          <p:cNvPr id="1377" name="Google Shape;1377;p97"/>
          <p:cNvCxnSpPr/>
          <p:nvPr/>
        </p:nvCxnSpPr>
        <p:spPr>
          <a:xfrm>
            <a:off x="2453680" y="5877272"/>
            <a:ext cx="246112" cy="0"/>
          </a:xfrm>
          <a:prstGeom prst="straightConnector1">
            <a:avLst/>
          </a:prstGeom>
          <a:noFill/>
          <a:ln cap="flat" cmpd="sng" w="9525">
            <a:solidFill>
              <a:schemeClr val="dk1"/>
            </a:solidFill>
            <a:prstDash val="solid"/>
            <a:round/>
            <a:headEnd len="sm" w="sm" type="none"/>
            <a:tailEnd len="sm" w="sm" type="none"/>
          </a:ln>
        </p:spPr>
      </p:cxnSp>
      <p:sp>
        <p:nvSpPr>
          <p:cNvPr id="1378" name="Google Shape;1378;p97"/>
          <p:cNvSpPr/>
          <p:nvPr/>
        </p:nvSpPr>
        <p:spPr>
          <a:xfrm>
            <a:off x="835409" y="4066140"/>
            <a:ext cx="534633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C0099"/>
              </a:buClr>
              <a:buSzPts val="1600"/>
              <a:buFont typeface="Arial"/>
              <a:buNone/>
            </a:pPr>
            <a:r>
              <a:rPr b="0" i="0" lang="fr-BE" sz="1600" u="none" cap="none" strike="noStrike">
                <a:solidFill>
                  <a:srgbClr val="CC0099"/>
                </a:solidFill>
                <a:latin typeface="Consolas"/>
                <a:ea typeface="Consolas"/>
                <a:cs typeface="Consolas"/>
                <a:sym typeface="Consolas"/>
              </a:rPr>
              <a:t>SELECT</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00B050"/>
                </a:solidFill>
                <a:latin typeface="Consolas"/>
                <a:ea typeface="Consolas"/>
                <a:cs typeface="Consolas"/>
                <a:sym typeface="Consolas"/>
              </a:rPr>
              <a:t>38</a:t>
            </a:r>
            <a:r>
              <a:rPr b="0" i="0" lang="fr-BE" sz="1600" u="none" cap="none" strike="noStrike">
                <a:solidFill>
                  <a:schemeClr val="dk1"/>
                </a:solidFill>
                <a:latin typeface="Consolas"/>
                <a:ea typeface="Consolas"/>
                <a:cs typeface="Consolas"/>
                <a:sym typeface="Consolas"/>
              </a:rPr>
              <a:t> / </a:t>
            </a:r>
            <a:r>
              <a:rPr b="0" i="0" lang="fr-BE" sz="1600" u="none" cap="none" strike="noStrike">
                <a:solidFill>
                  <a:srgbClr val="00B050"/>
                </a:solidFill>
                <a:latin typeface="Consolas"/>
                <a:ea typeface="Consolas"/>
                <a:cs typeface="Consolas"/>
                <a:sym typeface="Consolas"/>
              </a:rPr>
              <a:t>5</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AS</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'Division'</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00B050"/>
                </a:solidFill>
                <a:latin typeface="Consolas"/>
                <a:ea typeface="Consolas"/>
                <a:cs typeface="Consolas"/>
                <a:sym typeface="Consolas"/>
              </a:rPr>
              <a:t>38</a:t>
            </a:r>
            <a:r>
              <a:rPr b="0" i="0" lang="fr-BE" sz="1600" u="none" cap="none" strike="noStrike">
                <a:solidFill>
                  <a:schemeClr val="dk1"/>
                </a:solidFill>
                <a:latin typeface="Consolas"/>
                <a:ea typeface="Consolas"/>
                <a:cs typeface="Consolas"/>
                <a:sym typeface="Consolas"/>
              </a:rPr>
              <a:t> % </a:t>
            </a:r>
            <a:r>
              <a:rPr b="0" i="0" lang="fr-BE" sz="1600" u="none" cap="none" strike="noStrike">
                <a:solidFill>
                  <a:srgbClr val="00B050"/>
                </a:solidFill>
                <a:latin typeface="Consolas"/>
                <a:ea typeface="Consolas"/>
                <a:cs typeface="Consolas"/>
                <a:sym typeface="Consolas"/>
              </a:rPr>
              <a:t>5</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C0099"/>
                </a:solidFill>
                <a:latin typeface="Consolas"/>
                <a:ea typeface="Consolas"/>
                <a:cs typeface="Consolas"/>
                <a:sym typeface="Consolas"/>
              </a:rPr>
              <a:t>AS</a:t>
            </a:r>
            <a:r>
              <a:rPr b="0" i="0" lang="fr-BE" sz="1600" u="none" cap="none" strike="noStrike">
                <a:solidFill>
                  <a:schemeClr val="dk1"/>
                </a:solidFill>
                <a:latin typeface="Consolas"/>
                <a:ea typeface="Consolas"/>
                <a:cs typeface="Consolas"/>
                <a:sym typeface="Consolas"/>
              </a:rPr>
              <a:t> </a:t>
            </a:r>
            <a:r>
              <a:rPr b="0" i="0" lang="fr-BE" sz="1600" u="none" cap="none" strike="noStrike">
                <a:solidFill>
                  <a:srgbClr val="C00000"/>
                </a:solidFill>
                <a:latin typeface="Consolas"/>
                <a:ea typeface="Consolas"/>
                <a:cs typeface="Consolas"/>
                <a:sym typeface="Consolas"/>
              </a:rPr>
              <a:t>'Reste'</a:t>
            </a:r>
            <a:endParaRPr b="0" i="0" sz="3600" u="none" cap="none" strike="noStrike">
              <a:solidFill>
                <a:srgbClr val="C00000"/>
              </a:solidFill>
              <a:latin typeface="Consolas"/>
              <a:ea typeface="Consolas"/>
              <a:cs typeface="Consolas"/>
              <a:sym typeface="Consolas"/>
            </a:endParaRPr>
          </a:p>
        </p:txBody>
      </p:sp>
      <p:pic>
        <p:nvPicPr>
          <p:cNvPr id="1379" name="Google Shape;1379;p97"/>
          <p:cNvPicPr preferRelativeResize="0"/>
          <p:nvPr/>
        </p:nvPicPr>
        <p:blipFill rotWithShape="1">
          <a:blip r:embed="rId3">
            <a:alphaModFix/>
          </a:blip>
          <a:srcRect b="0" l="0" r="0" t="0"/>
          <a:stretch/>
        </p:blipFill>
        <p:spPr>
          <a:xfrm>
            <a:off x="4954951" y="5084694"/>
            <a:ext cx="1543050" cy="53340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3" name="Shape 1383"/>
        <p:cNvGrpSpPr/>
        <p:nvPr/>
      </p:nvGrpSpPr>
      <p:grpSpPr>
        <a:xfrm>
          <a:off x="0" y="0"/>
          <a:ext cx="0" cy="0"/>
          <a:chOff x="0" y="0"/>
          <a:chExt cx="0" cy="0"/>
        </a:xfrm>
      </p:grpSpPr>
      <p:sp>
        <p:nvSpPr>
          <p:cNvPr id="1384" name="Google Shape;1384;p9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Les fonctions : </a:t>
            </a:r>
            <a:r>
              <a:rPr b="1" i="0" lang="fr-BE" sz="4000" u="none" cap="none" strike="noStrike">
                <a:solidFill>
                  <a:schemeClr val="dk1"/>
                </a:solidFill>
                <a:latin typeface="Calibri"/>
                <a:ea typeface="Calibri"/>
                <a:cs typeface="Calibri"/>
                <a:sym typeface="Calibri"/>
              </a:rPr>
              <a:t>SUBSTRING</a:t>
            </a:r>
            <a:endParaRPr b="1" i="0" sz="4000" u="none" cap="none" strike="noStrike">
              <a:solidFill>
                <a:schemeClr val="dk1"/>
              </a:solidFill>
              <a:latin typeface="Calibri"/>
              <a:ea typeface="Calibri"/>
              <a:cs typeface="Calibri"/>
              <a:sym typeface="Calibri"/>
            </a:endParaRPr>
          </a:p>
        </p:txBody>
      </p:sp>
      <p:sp>
        <p:nvSpPr>
          <p:cNvPr id="1385" name="Google Shape;1385;p9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386" name="Google Shape;1386;p9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387" name="Google Shape;1387;p98"/>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388" name="Google Shape;1388;p98"/>
          <p:cNvSpPr txBox="1"/>
          <p:nvPr/>
        </p:nvSpPr>
        <p:spPr>
          <a:xfrm>
            <a:off x="478160" y="1556792"/>
            <a:ext cx="8172000" cy="553998"/>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p:txBody>
      </p:sp>
      <p:sp>
        <p:nvSpPr>
          <p:cNvPr id="1389" name="Google Shape;1389;p98"/>
          <p:cNvSpPr txBox="1"/>
          <p:nvPr/>
        </p:nvSpPr>
        <p:spPr>
          <a:xfrm>
            <a:off x="899592" y="1641867"/>
            <a:ext cx="705135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SUBSTRING (</a:t>
            </a:r>
            <a:r>
              <a:rPr b="0" i="1" lang="fr-BE" sz="1800" u="none" cap="none" strike="noStrike">
                <a:solidFill>
                  <a:schemeClr val="dk1"/>
                </a:solidFill>
                <a:latin typeface="Calibri"/>
                <a:ea typeface="Calibri"/>
                <a:cs typeface="Calibri"/>
                <a:sym typeface="Calibri"/>
              </a:rPr>
              <a:t>chaine_de_caractères</a:t>
            </a:r>
            <a:r>
              <a:rPr b="1" i="0"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position_départ</a:t>
            </a:r>
            <a:r>
              <a:rPr b="1" i="0"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nombre_caractères</a:t>
            </a:r>
            <a:r>
              <a:rPr b="1" i="0" lang="fr-BE"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390" name="Google Shape;1390;p98"/>
          <p:cNvSpPr txBox="1"/>
          <p:nvPr/>
        </p:nvSpPr>
        <p:spPr>
          <a:xfrm>
            <a:off x="457200" y="2420888"/>
            <a:ext cx="8229600" cy="10801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fr-BE" sz="1600" u="none" cap="none" strike="noStrike">
                <a:solidFill>
                  <a:schemeClr val="dk1"/>
                </a:solidFill>
                <a:latin typeface="Calibri"/>
                <a:ea typeface="Calibri"/>
                <a:cs typeface="Calibri"/>
                <a:sym typeface="Calibri"/>
              </a:rPr>
              <a:t>La fonction </a:t>
            </a:r>
            <a:r>
              <a:rPr b="1" i="1" lang="fr-BE" sz="1600" u="none" cap="none" strike="noStrike">
                <a:solidFill>
                  <a:schemeClr val="dk1"/>
                </a:solidFill>
                <a:latin typeface="Calibri"/>
                <a:ea typeface="Calibri"/>
                <a:cs typeface="Calibri"/>
                <a:sym typeface="Calibri"/>
              </a:rPr>
              <a:t>« SUBSTRING » </a:t>
            </a:r>
            <a:r>
              <a:rPr b="0" i="0" lang="fr-BE" sz="1600" u="none" cap="none" strike="noStrike">
                <a:solidFill>
                  <a:schemeClr val="dk1"/>
                </a:solidFill>
                <a:latin typeface="Calibri"/>
                <a:ea typeface="Calibri"/>
                <a:cs typeface="Calibri"/>
                <a:sym typeface="Calibri"/>
              </a:rPr>
              <a:t>renvoie une chaine de caractère d’une longueur souhaitée, à partir d’une position donnée, à l’intérieur d’une chaine de caractères passée en paramètre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chemeClr val="dk1"/>
              </a:buClr>
              <a:buSzPts val="1600"/>
              <a:buFont typeface="Arial"/>
              <a:buNone/>
            </a:pPr>
            <a:r>
              <a:rPr b="1" i="0" lang="fr-BE" sz="1600" u="sng" cap="none" strike="noStrike">
                <a:solidFill>
                  <a:schemeClr val="dk1"/>
                </a:solidFill>
                <a:latin typeface="Calibri"/>
                <a:ea typeface="Calibri"/>
                <a:cs typeface="Calibri"/>
                <a:sym typeface="Calibri"/>
              </a:rPr>
              <a:t>Type retourné :</a:t>
            </a:r>
            <a:r>
              <a:rPr b="0" i="0" lang="fr-BE" sz="1600" u="none" cap="none" strike="noStrike">
                <a:solidFill>
                  <a:schemeClr val="dk1"/>
                </a:solidFill>
                <a:latin typeface="Calibri"/>
                <a:ea typeface="Calibri"/>
                <a:cs typeface="Calibri"/>
                <a:sym typeface="Calibri"/>
              </a:rPr>
              <a:t> CHAINE DE CARACTÈRES</a:t>
            </a:r>
            <a:endParaRPr b="0" i="0" sz="1600" u="none" cap="none" strike="noStrike">
              <a:solidFill>
                <a:schemeClr val="dk1"/>
              </a:solidFill>
              <a:latin typeface="Calibri"/>
              <a:ea typeface="Calibri"/>
              <a:cs typeface="Calibri"/>
              <a:sym typeface="Calibri"/>
            </a:endParaRPr>
          </a:p>
        </p:txBody>
      </p:sp>
      <p:sp>
        <p:nvSpPr>
          <p:cNvPr id="1391" name="Google Shape;1391;p98"/>
          <p:cNvSpPr/>
          <p:nvPr/>
        </p:nvSpPr>
        <p:spPr>
          <a:xfrm>
            <a:off x="478160" y="3467535"/>
            <a:ext cx="8172000" cy="1329617"/>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92" name="Google Shape;1392;p98"/>
          <p:cNvSpPr/>
          <p:nvPr/>
        </p:nvSpPr>
        <p:spPr>
          <a:xfrm>
            <a:off x="1979713" y="5283001"/>
            <a:ext cx="1964493" cy="720233"/>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93" name="Google Shape;1393;p98"/>
          <p:cNvSpPr/>
          <p:nvPr/>
        </p:nvSpPr>
        <p:spPr>
          <a:xfrm>
            <a:off x="5199795" y="5026731"/>
            <a:ext cx="2542788" cy="1329617"/>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94" name="Google Shape;1394;p98"/>
          <p:cNvSpPr/>
          <p:nvPr/>
        </p:nvSpPr>
        <p:spPr>
          <a:xfrm>
            <a:off x="530185" y="3484791"/>
            <a:ext cx="8083630"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C0099"/>
              </a:buClr>
              <a:buSzPts val="1800"/>
              <a:buFont typeface="Arial"/>
              <a:buNone/>
            </a:pPr>
            <a:r>
              <a:rPr b="0" i="0" lang="fr-BE" sz="1800" u="none" cap="none" strike="noStrike">
                <a:solidFill>
                  <a:srgbClr val="CC0099"/>
                </a:solidFill>
                <a:latin typeface="Consolas"/>
                <a:ea typeface="Consolas"/>
                <a:cs typeface="Consolas"/>
                <a:sym typeface="Consolas"/>
              </a:rPr>
              <a:t>SELECT</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SUBSTRING</a:t>
            </a:r>
            <a:r>
              <a:rPr b="0" i="0" lang="fr-BE" sz="1800" u="none" cap="none" strike="noStrike">
                <a:solidFill>
                  <a:schemeClr val="dk1"/>
                </a:solidFill>
                <a:latin typeface="Consolas"/>
                <a:ea typeface="Consolas"/>
                <a:cs typeface="Consolas"/>
                <a:sym typeface="Consolas"/>
              </a:rPr>
              <a:t>(</a:t>
            </a:r>
            <a:r>
              <a:rPr b="0" i="0" lang="fr-BE" sz="1800" u="none" cap="none" strike="noStrike">
                <a:solidFill>
                  <a:srgbClr val="C00000"/>
                </a:solidFill>
                <a:latin typeface="Consolas"/>
                <a:ea typeface="Consolas"/>
                <a:cs typeface="Consolas"/>
                <a:sym typeface="Consolas"/>
              </a:rPr>
              <a:t>'Basinger'</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00B050"/>
                </a:solidFill>
                <a:latin typeface="Consolas"/>
                <a:ea typeface="Consolas"/>
                <a:cs typeface="Consolas"/>
                <a:sym typeface="Consolas"/>
              </a:rPr>
              <a:t>4</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00B050"/>
                </a:solidFill>
                <a:latin typeface="Consolas"/>
                <a:ea typeface="Consolas"/>
                <a:cs typeface="Consolas"/>
                <a:sym typeface="Consolas"/>
              </a:rPr>
              <a:t>3</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AS</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"Caractères 4, 5 et 6" </a:t>
            </a:r>
            <a:endParaRPr b="0" i="0" sz="4000" u="none" cap="none" strike="noStrike">
              <a:solidFill>
                <a:srgbClr val="C00000"/>
              </a:solidFill>
              <a:latin typeface="Consolas"/>
              <a:ea typeface="Consolas"/>
              <a:cs typeface="Consolas"/>
              <a:sym typeface="Consolas"/>
            </a:endParaRPr>
          </a:p>
        </p:txBody>
      </p:sp>
      <p:pic>
        <p:nvPicPr>
          <p:cNvPr id="1395" name="Google Shape;1395;p98"/>
          <p:cNvPicPr preferRelativeResize="0"/>
          <p:nvPr/>
        </p:nvPicPr>
        <p:blipFill rotWithShape="1">
          <a:blip r:embed="rId3">
            <a:alphaModFix/>
          </a:blip>
          <a:srcRect b="0" l="0" r="0" t="8766"/>
          <a:stretch/>
        </p:blipFill>
        <p:spPr>
          <a:xfrm>
            <a:off x="2058099" y="5384728"/>
            <a:ext cx="1790700" cy="492543"/>
          </a:xfrm>
          <a:prstGeom prst="rect">
            <a:avLst/>
          </a:prstGeom>
          <a:noFill/>
          <a:ln>
            <a:noFill/>
          </a:ln>
        </p:spPr>
      </p:pic>
      <p:pic>
        <p:nvPicPr>
          <p:cNvPr id="1396" name="Google Shape;1396;p98"/>
          <p:cNvPicPr preferRelativeResize="0"/>
          <p:nvPr/>
        </p:nvPicPr>
        <p:blipFill rotWithShape="1">
          <a:blip r:embed="rId4">
            <a:alphaModFix/>
          </a:blip>
          <a:srcRect b="0" l="0" r="0" t="0"/>
          <a:stretch/>
        </p:blipFill>
        <p:spPr>
          <a:xfrm>
            <a:off x="5297427" y="5080084"/>
            <a:ext cx="2362183" cy="1213450"/>
          </a:xfrm>
          <a:prstGeom prst="rect">
            <a:avLst/>
          </a:prstGeom>
          <a:noFill/>
          <a:ln>
            <a:noFill/>
          </a:ln>
        </p:spPr>
      </p:pic>
      <p:sp>
        <p:nvSpPr>
          <p:cNvPr id="1397" name="Google Shape;1397;p98"/>
          <p:cNvSpPr/>
          <p:nvPr/>
        </p:nvSpPr>
        <p:spPr>
          <a:xfrm>
            <a:off x="543221" y="3775604"/>
            <a:ext cx="6009979" cy="92333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C0099"/>
              </a:buClr>
              <a:buSzPts val="1800"/>
              <a:buFont typeface="Arial"/>
              <a:buNone/>
            </a:pPr>
            <a:r>
              <a:rPr b="0" i="0" lang="fr-BE" sz="1800" u="none" cap="none" strike="noStrike">
                <a:solidFill>
                  <a:srgbClr val="CC0099"/>
                </a:solidFill>
                <a:latin typeface="Consolas"/>
                <a:ea typeface="Consolas"/>
                <a:cs typeface="Consolas"/>
                <a:sym typeface="Consolas"/>
              </a:rPr>
              <a:t>SELECT</a:t>
            </a:r>
            <a:r>
              <a:rPr b="0" i="0" lang="fr-BE" sz="1800" u="none" cap="none" strike="noStrike">
                <a:solidFill>
                  <a:schemeClr val="dk1"/>
                </a:solidFill>
                <a:latin typeface="Consolas"/>
                <a:ea typeface="Consolas"/>
                <a:cs typeface="Consolas"/>
                <a:sym typeface="Consolas"/>
              </a:rPr>
              <a:t> last_name, </a:t>
            </a:r>
            <a:r>
              <a:rPr b="0" i="0" lang="fr-BE" sz="1800" u="none" cap="none" strike="noStrike">
                <a:solidFill>
                  <a:srgbClr val="CC0099"/>
                </a:solidFill>
                <a:latin typeface="Consolas"/>
                <a:ea typeface="Consolas"/>
                <a:cs typeface="Consolas"/>
                <a:sym typeface="Consolas"/>
              </a:rPr>
              <a:t>SUBSTRING</a:t>
            </a:r>
            <a:r>
              <a:rPr b="0" i="0" lang="fr-BE" sz="1800" u="none" cap="none" strike="noStrike">
                <a:solidFill>
                  <a:schemeClr val="dk1"/>
                </a:solidFill>
                <a:latin typeface="Consolas"/>
                <a:ea typeface="Consolas"/>
                <a:cs typeface="Consolas"/>
                <a:sym typeface="Consolas"/>
              </a:rPr>
              <a:t>(first_name, </a:t>
            </a:r>
            <a:r>
              <a:rPr b="0" i="0" lang="fr-BE" sz="1800" u="none" cap="none" strike="noStrike">
                <a:solidFill>
                  <a:srgbClr val="00B050"/>
                </a:solidFill>
                <a:latin typeface="Consolas"/>
                <a:ea typeface="Consolas"/>
                <a:cs typeface="Consolas"/>
                <a:sym typeface="Consolas"/>
              </a:rPr>
              <a:t>1</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00B050"/>
                </a:solidFill>
                <a:latin typeface="Consolas"/>
                <a:ea typeface="Consolas"/>
                <a:cs typeface="Consolas"/>
                <a:sym typeface="Consolas"/>
              </a:rPr>
              <a:t>1</a:t>
            </a:r>
            <a:r>
              <a:rPr b="0" i="0" lang="fr-BE" sz="18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CC0099"/>
              </a:buClr>
              <a:buSzPts val="1800"/>
              <a:buFont typeface="Arial"/>
              <a:buNone/>
            </a:pPr>
            <a:r>
              <a:rPr b="0" i="0" lang="fr-BE" sz="1800" u="none" cap="none" strike="noStrike">
                <a:solidFill>
                  <a:srgbClr val="CC0099"/>
                </a:solidFill>
                <a:latin typeface="Consolas"/>
                <a:ea typeface="Consolas"/>
                <a:cs typeface="Consolas"/>
                <a:sym typeface="Consolas"/>
              </a:rPr>
              <a:t>AS</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"Initiale du prénom"</a:t>
            </a:r>
            <a:r>
              <a:rPr b="0" i="0" lang="fr-BE" sz="18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CC0099"/>
              </a:buClr>
              <a:buSzPts val="1800"/>
              <a:buFont typeface="Arial"/>
              <a:buNone/>
            </a:pPr>
            <a:r>
              <a:rPr b="0" i="0" lang="fr-BE" sz="1800" u="none" cap="none" strike="noStrike">
                <a:solidFill>
                  <a:srgbClr val="CC0099"/>
                </a:solidFill>
                <a:latin typeface="Consolas"/>
                <a:ea typeface="Consolas"/>
                <a:cs typeface="Consolas"/>
                <a:sym typeface="Consolas"/>
              </a:rPr>
              <a:t>FROM</a:t>
            </a:r>
            <a:r>
              <a:rPr b="0" i="0" lang="fr-BE" sz="1800" u="none" cap="none" strike="noStrike">
                <a:solidFill>
                  <a:schemeClr val="dk1"/>
                </a:solidFill>
                <a:latin typeface="Consolas"/>
                <a:ea typeface="Consolas"/>
                <a:cs typeface="Consolas"/>
                <a:sym typeface="Consolas"/>
              </a:rPr>
              <a:t> student </a:t>
            </a:r>
            <a:endParaRPr b="0" i="0" sz="1100" u="none" cap="none" strike="noStrike">
              <a:solidFill>
                <a:schemeClr val="dk1"/>
              </a:solidFill>
              <a:latin typeface="Consolas"/>
              <a:ea typeface="Consolas"/>
              <a:cs typeface="Consolas"/>
              <a:sym typeface="Consolas"/>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sp>
        <p:nvSpPr>
          <p:cNvPr id="1402" name="Google Shape;1402;p9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fr-BE" sz="4000" u="none" cap="none" strike="noStrike">
                <a:solidFill>
                  <a:schemeClr val="dk1"/>
                </a:solidFill>
                <a:latin typeface="Calibri"/>
                <a:ea typeface="Calibri"/>
                <a:cs typeface="Calibri"/>
                <a:sym typeface="Calibri"/>
              </a:rPr>
              <a:t>Les fonctions : </a:t>
            </a:r>
            <a:r>
              <a:rPr b="1" i="0" lang="fr-BE" sz="4000" u="none" cap="none" strike="noStrike">
                <a:solidFill>
                  <a:schemeClr val="dk1"/>
                </a:solidFill>
                <a:latin typeface="Calibri"/>
                <a:ea typeface="Calibri"/>
                <a:cs typeface="Calibri"/>
                <a:sym typeface="Calibri"/>
              </a:rPr>
              <a:t>LEFT </a:t>
            </a:r>
            <a:r>
              <a:rPr i="0" lang="fr-BE" sz="4000" u="none" cap="none" strike="noStrike">
                <a:solidFill>
                  <a:schemeClr val="dk1"/>
                </a:solidFill>
                <a:latin typeface="Calibri"/>
                <a:ea typeface="Calibri"/>
                <a:cs typeface="Calibri"/>
                <a:sym typeface="Calibri"/>
              </a:rPr>
              <a:t>et</a:t>
            </a:r>
            <a:r>
              <a:rPr b="1" i="0" lang="fr-BE" sz="4000" u="none" cap="none" strike="noStrike">
                <a:solidFill>
                  <a:schemeClr val="dk1"/>
                </a:solidFill>
                <a:latin typeface="Calibri"/>
                <a:ea typeface="Calibri"/>
                <a:cs typeface="Calibri"/>
                <a:sym typeface="Calibri"/>
              </a:rPr>
              <a:t> RIGHT</a:t>
            </a:r>
            <a:endParaRPr b="1" i="0" sz="4000" u="none" cap="none" strike="noStrike">
              <a:solidFill>
                <a:schemeClr val="dk1"/>
              </a:solidFill>
              <a:latin typeface="Calibri"/>
              <a:ea typeface="Calibri"/>
              <a:cs typeface="Calibri"/>
              <a:sym typeface="Calibri"/>
            </a:endParaRPr>
          </a:p>
        </p:txBody>
      </p:sp>
      <p:sp>
        <p:nvSpPr>
          <p:cNvPr id="1403" name="Google Shape;1403;p9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fr-BE" sz="1200">
                <a:solidFill>
                  <a:srgbClr val="888888"/>
                </a:solidFill>
                <a:latin typeface="Calibri"/>
                <a:ea typeface="Calibri"/>
                <a:cs typeface="Calibri"/>
                <a:sym typeface="Calibri"/>
              </a:rPr>
              <a:t>Cognitic © -  SQL Déclaratif</a:t>
            </a:r>
            <a:endParaRPr sz="1200">
              <a:solidFill>
                <a:srgbClr val="888888"/>
              </a:solidFill>
              <a:latin typeface="Calibri"/>
              <a:ea typeface="Calibri"/>
              <a:cs typeface="Calibri"/>
              <a:sym typeface="Calibri"/>
            </a:endParaRPr>
          </a:p>
        </p:txBody>
      </p:sp>
      <p:sp>
        <p:nvSpPr>
          <p:cNvPr id="1404" name="Google Shape;1404;p9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fr-BE"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405" name="Google Shape;1405;p99"/>
          <p:cNvSpPr txBox="1"/>
          <p:nvPr/>
        </p:nvSpPr>
        <p:spPr>
          <a:xfrm>
            <a:off x="304800" y="6356349"/>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fr-BE" sz="1200" u="none" cap="none" strike="noStrike">
                <a:solidFill>
                  <a:srgbClr val="888888"/>
                </a:solidFill>
                <a:latin typeface="Calibri"/>
                <a:ea typeface="Calibri"/>
                <a:cs typeface="Calibri"/>
                <a:sym typeface="Calibri"/>
              </a:rPr>
              <a:t>Partie 3 : DRL</a:t>
            </a:r>
            <a:endParaRPr b="0" i="0" sz="1200" u="none" cap="none" strike="noStrike">
              <a:solidFill>
                <a:srgbClr val="888888"/>
              </a:solidFill>
              <a:latin typeface="Calibri"/>
              <a:ea typeface="Calibri"/>
              <a:cs typeface="Calibri"/>
              <a:sym typeface="Calibri"/>
            </a:endParaRPr>
          </a:p>
        </p:txBody>
      </p:sp>
      <p:sp>
        <p:nvSpPr>
          <p:cNvPr id="1406" name="Google Shape;1406;p99"/>
          <p:cNvSpPr txBox="1"/>
          <p:nvPr/>
        </p:nvSpPr>
        <p:spPr>
          <a:xfrm>
            <a:off x="530185" y="1301571"/>
            <a:ext cx="8172000" cy="822040"/>
          </a:xfrm>
          <a:prstGeom prst="rect">
            <a:avLst/>
          </a:prstGeom>
          <a:gradFill>
            <a:gsLst>
              <a:gs pos="0">
                <a:srgbClr val="F5F9FC"/>
              </a:gs>
              <a:gs pos="29232">
                <a:srgbClr val="D7E6F3"/>
              </a:gs>
              <a:gs pos="58000">
                <a:srgbClr val="B7D2EA"/>
              </a:gs>
              <a:gs pos="83000">
                <a:srgbClr val="B7D2EA"/>
              </a:gs>
              <a:gs pos="100000">
                <a:srgbClr val="CEE1F1"/>
              </a:gs>
            </a:gsLst>
            <a:lin ang="5400000" scaled="0"/>
          </a:gradFill>
          <a:ln cap="flat" cmpd="sng" w="9525">
            <a:solidFill>
              <a:srgbClr val="347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p:txBody>
      </p:sp>
      <p:sp>
        <p:nvSpPr>
          <p:cNvPr id="1407" name="Google Shape;1407;p99"/>
          <p:cNvSpPr txBox="1"/>
          <p:nvPr/>
        </p:nvSpPr>
        <p:spPr>
          <a:xfrm>
            <a:off x="1499295" y="1460757"/>
            <a:ext cx="5827565" cy="71620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BE" sz="1800" u="none" cap="none" strike="noStrike">
                <a:solidFill>
                  <a:schemeClr val="dk1"/>
                </a:solidFill>
                <a:latin typeface="Calibri"/>
                <a:ea typeface="Calibri"/>
                <a:cs typeface="Calibri"/>
                <a:sym typeface="Calibri"/>
              </a:rPr>
              <a:t>LEFT (</a:t>
            </a:r>
            <a:r>
              <a:rPr b="0" i="1" lang="fr-BE" sz="1800" u="none" cap="none" strike="noStrike">
                <a:solidFill>
                  <a:schemeClr val="dk1"/>
                </a:solidFill>
                <a:latin typeface="Calibri"/>
                <a:ea typeface="Calibri"/>
                <a:cs typeface="Calibri"/>
                <a:sym typeface="Calibri"/>
              </a:rPr>
              <a:t>chaine_de_caractères</a:t>
            </a:r>
            <a:r>
              <a:rPr b="1" i="0"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nombre_caractères</a:t>
            </a:r>
            <a:r>
              <a:rPr b="1" i="0" lang="fr-BE"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1" i="0" lang="fr-BE" sz="1800" u="none" cap="none" strike="noStrike">
                <a:solidFill>
                  <a:schemeClr val="dk1"/>
                </a:solidFill>
                <a:latin typeface="Calibri"/>
                <a:ea typeface="Calibri"/>
                <a:cs typeface="Calibri"/>
                <a:sym typeface="Calibri"/>
              </a:rPr>
              <a:t>RIGHT (</a:t>
            </a:r>
            <a:r>
              <a:rPr b="0" i="1" lang="fr-BE" sz="1800" u="none" cap="none" strike="noStrike">
                <a:solidFill>
                  <a:schemeClr val="dk1"/>
                </a:solidFill>
                <a:latin typeface="Calibri"/>
                <a:ea typeface="Calibri"/>
                <a:cs typeface="Calibri"/>
                <a:sym typeface="Calibri"/>
              </a:rPr>
              <a:t>chaine_de_caractères</a:t>
            </a:r>
            <a:r>
              <a:rPr b="1" i="0" lang="fr-BE" sz="1800" u="none" cap="none" strike="noStrike">
                <a:solidFill>
                  <a:schemeClr val="dk1"/>
                </a:solidFill>
                <a:latin typeface="Calibri"/>
                <a:ea typeface="Calibri"/>
                <a:cs typeface="Calibri"/>
                <a:sym typeface="Calibri"/>
              </a:rPr>
              <a:t>, </a:t>
            </a:r>
            <a:r>
              <a:rPr b="0" i="1" lang="fr-BE" sz="1800" u="none" cap="none" strike="noStrike">
                <a:solidFill>
                  <a:schemeClr val="dk1"/>
                </a:solidFill>
                <a:latin typeface="Calibri"/>
                <a:ea typeface="Calibri"/>
                <a:cs typeface="Calibri"/>
                <a:sym typeface="Calibri"/>
              </a:rPr>
              <a:t>nombre_caractères</a:t>
            </a:r>
            <a:r>
              <a:rPr b="1" i="0" lang="fr-BE" sz="1800" u="none" cap="none" strike="noStrike">
                <a:solidFill>
                  <a:schemeClr val="dk1"/>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99"/>
          <p:cNvSpPr txBox="1"/>
          <p:nvPr/>
        </p:nvSpPr>
        <p:spPr>
          <a:xfrm>
            <a:off x="457200" y="2420888"/>
            <a:ext cx="8229600" cy="10801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fr-BE" sz="1600" u="none" cap="none" strike="noStrike">
                <a:solidFill>
                  <a:schemeClr val="dk1"/>
                </a:solidFill>
                <a:latin typeface="Calibri"/>
                <a:ea typeface="Calibri"/>
                <a:cs typeface="Calibri"/>
                <a:sym typeface="Calibri"/>
              </a:rPr>
              <a:t>La fonction </a:t>
            </a:r>
            <a:r>
              <a:rPr b="1" i="1" lang="fr-BE" sz="1600" u="none" cap="none" strike="noStrike">
                <a:solidFill>
                  <a:schemeClr val="dk1"/>
                </a:solidFill>
                <a:latin typeface="Calibri"/>
                <a:ea typeface="Calibri"/>
                <a:cs typeface="Calibri"/>
                <a:sym typeface="Calibri"/>
              </a:rPr>
              <a:t>« LEFT » </a:t>
            </a:r>
            <a:r>
              <a:rPr b="0" i="0" lang="fr-BE" sz="1600" u="none" cap="none" strike="noStrike">
                <a:solidFill>
                  <a:schemeClr val="dk1"/>
                </a:solidFill>
                <a:latin typeface="Calibri"/>
                <a:ea typeface="Calibri"/>
                <a:cs typeface="Calibri"/>
                <a:sym typeface="Calibri"/>
              </a:rPr>
              <a:t>renvoie une chaine de caractère du nombre de caractère souhaité à partir de la gauche, et </a:t>
            </a:r>
            <a:r>
              <a:rPr b="1" i="1" lang="fr-BE" sz="1600" u="none" cap="none" strike="noStrike">
                <a:solidFill>
                  <a:schemeClr val="dk1"/>
                </a:solidFill>
                <a:latin typeface="Calibri"/>
                <a:ea typeface="Calibri"/>
                <a:cs typeface="Calibri"/>
                <a:sym typeface="Calibri"/>
              </a:rPr>
              <a:t>« RIGHT » </a:t>
            </a:r>
            <a:r>
              <a:rPr b="0" i="0" lang="fr-BE" sz="1600" u="none" cap="none" strike="noStrike">
                <a:solidFill>
                  <a:schemeClr val="dk1"/>
                </a:solidFill>
                <a:latin typeface="Calibri"/>
                <a:ea typeface="Calibri"/>
                <a:cs typeface="Calibri"/>
                <a:sym typeface="Calibri"/>
              </a:rPr>
              <a:t>à partir de la droite.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Clr>
                <a:schemeClr val="dk1"/>
              </a:buClr>
              <a:buSzPts val="1600"/>
              <a:buFont typeface="Arial"/>
              <a:buNone/>
            </a:pPr>
            <a:r>
              <a:rPr b="1" i="0" lang="fr-BE" sz="1600" u="sng" cap="none" strike="noStrike">
                <a:solidFill>
                  <a:schemeClr val="dk1"/>
                </a:solidFill>
                <a:latin typeface="Calibri"/>
                <a:ea typeface="Calibri"/>
                <a:cs typeface="Calibri"/>
                <a:sym typeface="Calibri"/>
              </a:rPr>
              <a:t>Type retourné :</a:t>
            </a:r>
            <a:r>
              <a:rPr b="0" i="0" lang="fr-BE" sz="1600" u="none" cap="none" strike="noStrike">
                <a:solidFill>
                  <a:schemeClr val="dk1"/>
                </a:solidFill>
                <a:latin typeface="Calibri"/>
                <a:ea typeface="Calibri"/>
                <a:cs typeface="Calibri"/>
                <a:sym typeface="Calibri"/>
              </a:rPr>
              <a:t> CHAINE DE CARACTÈRES</a:t>
            </a:r>
            <a:endParaRPr b="0" i="0" sz="1600" u="none" cap="none" strike="noStrike">
              <a:solidFill>
                <a:schemeClr val="dk1"/>
              </a:solidFill>
              <a:latin typeface="Calibri"/>
              <a:ea typeface="Calibri"/>
              <a:cs typeface="Calibri"/>
              <a:sym typeface="Calibri"/>
            </a:endParaRPr>
          </a:p>
        </p:txBody>
      </p:sp>
      <p:sp>
        <p:nvSpPr>
          <p:cNvPr id="1409" name="Google Shape;1409;p99"/>
          <p:cNvSpPr/>
          <p:nvPr/>
        </p:nvSpPr>
        <p:spPr>
          <a:xfrm>
            <a:off x="478160" y="3467535"/>
            <a:ext cx="8172000" cy="1329617"/>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10" name="Google Shape;1410;p99"/>
          <p:cNvSpPr/>
          <p:nvPr/>
        </p:nvSpPr>
        <p:spPr>
          <a:xfrm>
            <a:off x="1979713" y="5283001"/>
            <a:ext cx="1964493" cy="720233"/>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11" name="Google Shape;1411;p99"/>
          <p:cNvSpPr/>
          <p:nvPr/>
        </p:nvSpPr>
        <p:spPr>
          <a:xfrm>
            <a:off x="5199795" y="5026731"/>
            <a:ext cx="2542788" cy="1329617"/>
          </a:xfrm>
          <a:prstGeom prst="roundRect">
            <a:avLst>
              <a:gd fmla="val 5131" name="adj"/>
            </a:avLst>
          </a:prstGeom>
          <a:noFill/>
          <a:ln cap="flat" cmpd="sng" w="25400">
            <a:solidFill>
              <a:srgbClr val="4772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12" name="Google Shape;1412;p99"/>
          <p:cNvSpPr/>
          <p:nvPr/>
        </p:nvSpPr>
        <p:spPr>
          <a:xfrm>
            <a:off x="530185" y="3484791"/>
            <a:ext cx="8083630"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C0099"/>
              </a:buClr>
              <a:buSzPts val="1800"/>
              <a:buFont typeface="Arial"/>
              <a:buNone/>
            </a:pPr>
            <a:r>
              <a:rPr b="0" i="0" lang="fr-BE" sz="1800" u="none" cap="none" strike="noStrike">
                <a:solidFill>
                  <a:srgbClr val="CC0099"/>
                </a:solidFill>
                <a:latin typeface="Consolas"/>
                <a:ea typeface="Consolas"/>
                <a:cs typeface="Consolas"/>
                <a:sym typeface="Consolas"/>
              </a:rPr>
              <a:t>SELECT</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LEFT</a:t>
            </a:r>
            <a:r>
              <a:rPr b="0" i="0" lang="fr-BE" sz="1800" u="none" cap="none" strike="noStrike">
                <a:solidFill>
                  <a:schemeClr val="dk1"/>
                </a:solidFill>
                <a:latin typeface="Consolas"/>
                <a:ea typeface="Consolas"/>
                <a:cs typeface="Consolas"/>
                <a:sym typeface="Consolas"/>
              </a:rPr>
              <a:t>(</a:t>
            </a:r>
            <a:r>
              <a:rPr b="0" i="0" lang="fr-BE" sz="1800" u="none" cap="none" strike="noStrike">
                <a:solidFill>
                  <a:srgbClr val="C00000"/>
                </a:solidFill>
                <a:latin typeface="Consolas"/>
                <a:ea typeface="Consolas"/>
                <a:cs typeface="Consolas"/>
                <a:sym typeface="Consolas"/>
              </a:rPr>
              <a:t>'Basinger'</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00B050"/>
                </a:solidFill>
                <a:latin typeface="Consolas"/>
                <a:ea typeface="Consolas"/>
                <a:cs typeface="Consolas"/>
                <a:sym typeface="Consolas"/>
              </a:rPr>
              <a:t>4</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C0099"/>
                </a:solidFill>
                <a:latin typeface="Consolas"/>
                <a:ea typeface="Consolas"/>
                <a:cs typeface="Consolas"/>
                <a:sym typeface="Consolas"/>
              </a:rPr>
              <a:t>AS</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"4 premiers caractères" </a:t>
            </a:r>
            <a:endParaRPr b="0" i="0" sz="4000" u="none" cap="none" strike="noStrike">
              <a:solidFill>
                <a:srgbClr val="C00000"/>
              </a:solidFill>
              <a:latin typeface="Consolas"/>
              <a:ea typeface="Consolas"/>
              <a:cs typeface="Consolas"/>
              <a:sym typeface="Consolas"/>
            </a:endParaRPr>
          </a:p>
        </p:txBody>
      </p:sp>
      <p:sp>
        <p:nvSpPr>
          <p:cNvPr id="1413" name="Google Shape;1413;p99"/>
          <p:cNvSpPr/>
          <p:nvPr/>
        </p:nvSpPr>
        <p:spPr>
          <a:xfrm>
            <a:off x="543221" y="3775604"/>
            <a:ext cx="5250155" cy="92333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C0099"/>
              </a:buClr>
              <a:buSzPts val="1800"/>
              <a:buFont typeface="Arial"/>
              <a:buNone/>
            </a:pPr>
            <a:r>
              <a:rPr b="0" i="0" lang="fr-BE" sz="1800" u="none" cap="none" strike="noStrike">
                <a:solidFill>
                  <a:srgbClr val="CC0099"/>
                </a:solidFill>
                <a:latin typeface="Consolas"/>
                <a:ea typeface="Consolas"/>
                <a:cs typeface="Consolas"/>
                <a:sym typeface="Consolas"/>
              </a:rPr>
              <a:t>SELECT</a:t>
            </a:r>
            <a:r>
              <a:rPr b="0" i="0" lang="fr-BE" sz="1800" u="none" cap="none" strike="noStrike">
                <a:solidFill>
                  <a:schemeClr val="dk1"/>
                </a:solidFill>
                <a:latin typeface="Consolas"/>
                <a:ea typeface="Consolas"/>
                <a:cs typeface="Consolas"/>
                <a:sym typeface="Consolas"/>
              </a:rPr>
              <a:t> last_name, </a:t>
            </a:r>
            <a:r>
              <a:rPr b="0" i="0" lang="fr-BE" sz="1800" u="none" cap="none" strike="noStrike">
                <a:solidFill>
                  <a:srgbClr val="CC0099"/>
                </a:solidFill>
                <a:latin typeface="Consolas"/>
                <a:ea typeface="Consolas"/>
                <a:cs typeface="Consolas"/>
                <a:sym typeface="Consolas"/>
              </a:rPr>
              <a:t>RIGHT</a:t>
            </a:r>
            <a:r>
              <a:rPr b="0" i="0" lang="fr-BE" sz="1800" u="none" cap="none" strike="noStrike">
                <a:solidFill>
                  <a:schemeClr val="dk1"/>
                </a:solidFill>
                <a:latin typeface="Consolas"/>
                <a:ea typeface="Consolas"/>
                <a:cs typeface="Consolas"/>
                <a:sym typeface="Consolas"/>
              </a:rPr>
              <a:t>(first_name, </a:t>
            </a:r>
            <a:r>
              <a:rPr b="0" i="0" lang="fr-BE" sz="1800" u="none" cap="none" strike="noStrike">
                <a:solidFill>
                  <a:srgbClr val="00B050"/>
                </a:solidFill>
                <a:latin typeface="Consolas"/>
                <a:ea typeface="Consolas"/>
                <a:cs typeface="Consolas"/>
                <a:sym typeface="Consolas"/>
              </a:rPr>
              <a:t>1</a:t>
            </a:r>
            <a:r>
              <a:rPr b="0" i="0" lang="fr-BE" sz="18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CC0099"/>
              </a:buClr>
              <a:buSzPts val="1800"/>
              <a:buFont typeface="Arial"/>
              <a:buNone/>
            </a:pPr>
            <a:r>
              <a:rPr b="0" i="0" lang="fr-BE" sz="1800" u="none" cap="none" strike="noStrike">
                <a:solidFill>
                  <a:srgbClr val="CC0099"/>
                </a:solidFill>
                <a:latin typeface="Consolas"/>
                <a:ea typeface="Consolas"/>
                <a:cs typeface="Consolas"/>
                <a:sym typeface="Consolas"/>
              </a:rPr>
              <a:t>AS</a:t>
            </a:r>
            <a:r>
              <a:rPr b="0" i="0" lang="fr-BE" sz="1800" u="none" cap="none" strike="noStrike">
                <a:solidFill>
                  <a:schemeClr val="dk1"/>
                </a:solidFill>
                <a:latin typeface="Consolas"/>
                <a:ea typeface="Consolas"/>
                <a:cs typeface="Consolas"/>
                <a:sym typeface="Consolas"/>
              </a:rPr>
              <a:t> </a:t>
            </a:r>
            <a:r>
              <a:rPr b="0" i="0" lang="fr-BE" sz="1800" u="none" cap="none" strike="noStrike">
                <a:solidFill>
                  <a:srgbClr val="C00000"/>
                </a:solidFill>
                <a:latin typeface="Consolas"/>
                <a:ea typeface="Consolas"/>
                <a:cs typeface="Consolas"/>
                <a:sym typeface="Consolas"/>
              </a:rPr>
              <a:t>"Dernière lettre du prénom"</a:t>
            </a:r>
            <a:r>
              <a:rPr b="0" i="0" lang="fr-BE" sz="18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CC0099"/>
              </a:buClr>
              <a:buSzPts val="1800"/>
              <a:buFont typeface="Arial"/>
              <a:buNone/>
            </a:pPr>
            <a:r>
              <a:rPr b="0" i="0" lang="fr-BE" sz="1800" u="none" cap="none" strike="noStrike">
                <a:solidFill>
                  <a:srgbClr val="CC0099"/>
                </a:solidFill>
                <a:latin typeface="Consolas"/>
                <a:ea typeface="Consolas"/>
                <a:cs typeface="Consolas"/>
                <a:sym typeface="Consolas"/>
              </a:rPr>
              <a:t>FROM</a:t>
            </a:r>
            <a:r>
              <a:rPr b="0" i="0" lang="fr-BE" sz="1800" u="none" cap="none" strike="noStrike">
                <a:solidFill>
                  <a:schemeClr val="dk1"/>
                </a:solidFill>
                <a:latin typeface="Consolas"/>
                <a:ea typeface="Consolas"/>
                <a:cs typeface="Consolas"/>
                <a:sym typeface="Consolas"/>
              </a:rPr>
              <a:t> student </a:t>
            </a:r>
            <a:endParaRPr b="0" i="0" sz="1100" u="none" cap="none" strike="noStrike">
              <a:solidFill>
                <a:schemeClr val="dk1"/>
              </a:solidFill>
              <a:latin typeface="Consolas"/>
              <a:ea typeface="Consolas"/>
              <a:cs typeface="Consolas"/>
              <a:sym typeface="Consolas"/>
            </a:endParaRPr>
          </a:p>
        </p:txBody>
      </p:sp>
      <p:pic>
        <p:nvPicPr>
          <p:cNvPr id="1414" name="Google Shape;1414;p99"/>
          <p:cNvPicPr preferRelativeResize="0"/>
          <p:nvPr/>
        </p:nvPicPr>
        <p:blipFill rotWithShape="1">
          <a:blip r:embed="rId3">
            <a:alphaModFix/>
          </a:blip>
          <a:srcRect b="0" l="0" r="0" t="0"/>
          <a:stretch/>
        </p:blipFill>
        <p:spPr>
          <a:xfrm>
            <a:off x="2009459" y="5391818"/>
            <a:ext cx="1905000" cy="466725"/>
          </a:xfrm>
          <a:prstGeom prst="rect">
            <a:avLst/>
          </a:prstGeom>
          <a:noFill/>
          <a:ln>
            <a:noFill/>
          </a:ln>
        </p:spPr>
      </p:pic>
      <p:pic>
        <p:nvPicPr>
          <p:cNvPr id="1415" name="Google Shape;1415;p99"/>
          <p:cNvPicPr preferRelativeResize="0"/>
          <p:nvPr/>
        </p:nvPicPr>
        <p:blipFill rotWithShape="1">
          <a:blip r:embed="rId4">
            <a:alphaModFix/>
          </a:blip>
          <a:srcRect b="0" l="0" r="0" t="0"/>
          <a:stretch/>
        </p:blipFill>
        <p:spPr>
          <a:xfrm>
            <a:off x="5287617" y="5103018"/>
            <a:ext cx="2389739" cy="11948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plateSlidesCogniTIC">
  <a:themeElements>
    <a:clrScheme name="Élémentaire">
      <a:dk1>
        <a:srgbClr val="000000"/>
      </a:dk1>
      <a:lt1>
        <a:srgbClr val="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