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Cabin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Cabin-bold.fntdata"/><Relationship Id="rId52" Type="http://schemas.openxmlformats.org/officeDocument/2006/relationships/font" Target="fonts/Cabin-regular.fntdata"/><Relationship Id="rId11" Type="http://schemas.openxmlformats.org/officeDocument/2006/relationships/slide" Target="slides/slide7.xml"/><Relationship Id="rId55" Type="http://schemas.openxmlformats.org/officeDocument/2006/relationships/font" Target="fonts/Cabin-boldItalic.fntdata"/><Relationship Id="rId10" Type="http://schemas.openxmlformats.org/officeDocument/2006/relationships/slide" Target="slides/slide6.xml"/><Relationship Id="rId54" Type="http://schemas.openxmlformats.org/officeDocument/2006/relationships/font" Target="fonts/Cabin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CSS/CSS_Flexible_Box_Layout/Mastering_Wrapping_of_Flex_Item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fr/docs/Web/CSS/Disposition_flexbox_CSS/Aligner_des_%C3%A9l%C3%A9ments_dans_un_conteneur_flexible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fr/docs/Web/CSS/flex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da1a37e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dda1a37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da1a37e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da1a37e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da1a37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da1a37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Attention, l’ordre dépend de la langue du document!</a:t>
            </a:r>
            <a:br>
              <a:rPr lang="fr" sz="1800"/>
            </a:br>
            <a:r>
              <a:rPr lang="fr" sz="1800"/>
              <a:t>En Arabe, la direction « row » ira de la droite vers la gauche.</a:t>
            </a: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221cb52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0221cb52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Attention, l’ordre dépend de la langue du document!</a:t>
            </a:r>
            <a:br>
              <a:rPr lang="fr" sz="1800"/>
            </a:br>
            <a:r>
              <a:rPr lang="fr" sz="1800"/>
              <a:t>En Arabe, la direction « row » ira de la droite vers la gauche.</a:t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da1a37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da1a37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da1a37e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da1a37e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dda1a37e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dda1a37e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https://developer.mozilla.org/en-US/docs/Web/CSS/CSS_Flexible_Box_Layout/Mastering_Wrapping_of_Flex_Items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da1a37e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da1a37e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221cb52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221cb52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dda1a37e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dda1a37e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fcea19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fcea19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dda1a37e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dda1a37e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https://developer.mozilla.org/fr/docs/Web/CSS/Disposition_flexbox_CSS/Aligner_des_%C3%A9l%C3%A9ments_dans_un_conteneur_flexible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da1a37e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dda1a37e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da1a37e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dda1a37e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0221cb52b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0221cb52b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dda1a37e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dda1a37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da1a37e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da1a37e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dda1a37e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dda1a37e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0221cb52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0221cb52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ec1444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dec1444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dec14448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dec1444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dda1a37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dda1a37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dec144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dec144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dec1444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dec1444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dec1444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dec1444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dec1444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dec1444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dfc5ca8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dfc5ca8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dfc5ca8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dfc5ca8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dfc5ca8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dfc5ca8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dfc5ca8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dfc5ca8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dfc5ca8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dfc5ca8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dfc5ca88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dfc5ca8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bca4227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bca4227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dfc5ca8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dfc5ca8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dfc5ca8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dfc5ca8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dfc5ca8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dfc5ca8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L’élément 2 </a:t>
            </a:r>
            <a:r>
              <a:rPr lang="fr" sz="1400"/>
              <a:t>agrandi</a:t>
            </a:r>
            <a:r>
              <a:rPr lang="fr" sz="1400"/>
              <a:t> deux fois plus vite que l’élément 4.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Une fois la taille “base” atteint, </a:t>
            </a:r>
            <a:r>
              <a:rPr lang="fr" sz="1400"/>
              <a:t>l'élément</a:t>
            </a:r>
            <a:r>
              <a:rPr lang="fr" sz="1400"/>
              <a:t> 2 ne se </a:t>
            </a:r>
            <a:r>
              <a:rPr lang="fr" sz="1400"/>
              <a:t>réduit</a:t>
            </a:r>
            <a:r>
              <a:rPr lang="fr" sz="1400"/>
              <a:t> pas.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L’élément 4 se </a:t>
            </a:r>
            <a:r>
              <a:rPr lang="fr" sz="1400"/>
              <a:t>réduit</a:t>
            </a:r>
            <a:r>
              <a:rPr lang="fr" sz="1400"/>
              <a:t> deux fois plus vite que l’élément 1.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 </a:t>
            </a:r>
            <a:r>
              <a:rPr lang="fr" sz="1400"/>
              <a:t>dépassement</a:t>
            </a:r>
            <a:r>
              <a:rPr lang="fr" sz="1400"/>
              <a:t> se produit lors de la </a:t>
            </a:r>
            <a:r>
              <a:rPr lang="fr" sz="1400"/>
              <a:t>dernière</a:t>
            </a:r>
            <a:r>
              <a:rPr lang="fr" sz="1400"/>
              <a:t> étape.</a:t>
            </a:r>
            <a:endParaRPr sz="14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dfc5ca8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dfc5ca8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Cas particulier dispo sur </a:t>
            </a:r>
            <a:r>
              <a:rPr lang="fr" sz="1800" u="sng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https://developer.mozilla.org/fr/docs/Web/CSS/flex</a:t>
            </a:r>
            <a:endParaRPr sz="18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dfc5ca8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dfc5ca8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dfc5ca88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dfc5ca88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0221cb52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0221cb52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dfc5ca88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dfc5ca88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a1a3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a1a3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da1a37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da1a37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da1a37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da1a37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remarquer que les éléments s’affiche en ligne horizontal et qu’il sont placé de la gauche vers la droite.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da1a37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da1a37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da1a37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da1a37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4008600"/>
          </a:xfrm>
          <a:prstGeom prst="rect">
            <a:avLst/>
          </a:prstGeom>
          <a:solidFill>
            <a:srgbClr val="2819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559500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3000"/>
              <a:buNone/>
              <a:defRPr sz="3000">
                <a:solidFill>
                  <a:srgbClr val="4590B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0" y="1626500"/>
            <a:ext cx="852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0" y="4738350"/>
            <a:ext cx="9144000" cy="4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oter-logo.png"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375" y="4258119"/>
            <a:ext cx="2177475" cy="6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deux contenus">
  <p:cSld name="CUSTOM_9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692900" y="1152325"/>
            <a:ext cx="4139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311700" y="1152325"/>
            <a:ext cx="4139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mparaison (1 sous-titre)">
  <p:cSld name="CUSTOM_10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311700" y="1152475"/>
            <a:ext cx="8160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692900" y="1669525"/>
            <a:ext cx="41394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311700" y="1669525"/>
            <a:ext cx="41394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mparaison (2 sous-titre)">
  <p:cSld name="CUSTOM_1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152475"/>
            <a:ext cx="3999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2" type="subTitle"/>
          </p:nvPr>
        </p:nvSpPr>
        <p:spPr>
          <a:xfrm>
            <a:off x="4636050" y="1152475"/>
            <a:ext cx="3999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4692900" y="1669525"/>
            <a:ext cx="4139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311700" y="1669525"/>
            <a:ext cx="4139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>
  <p:cSld name="CUSTOM_1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429125"/>
            <a:ext cx="30492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3799900" y="1152475"/>
            <a:ext cx="50325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CUSTOM_1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33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8199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906750" y="4226400"/>
            <a:ext cx="73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590B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_1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>
  <p:cSld name="CUSTOM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81995"/>
              </a:buClr>
              <a:buSzPts val="3600"/>
              <a:buNone/>
              <a:defRPr sz="3600">
                <a:solidFill>
                  <a:srgbClr val="28199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590B8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>
  <p:cSld name="CUSTOM_5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CUSTOM_6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b="0"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es matières">
  <p:cSld name="CUSTOM_6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235500" y="451025"/>
            <a:ext cx="3230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Table des matières</a:t>
            </a:r>
            <a:endParaRPr sz="2800"/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000075"/>
            <a:ext cx="4158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50175" y="1000075"/>
            <a:ext cx="4158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 (Grand texte)">
  <p:cSld name="CUSTOM_7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(Petit texte)">
  <p:cSld name="CUSTOM_7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15247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(Petit texte avec sous-titre)">
  <p:cSld name="CUSTOM_7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632475"/>
            <a:ext cx="85206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b="0" sz="16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subTitle"/>
          </p:nvPr>
        </p:nvSpPr>
        <p:spPr>
          <a:xfrm>
            <a:off x="311700" y="1152475"/>
            <a:ext cx="8160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 de présentation">
  <p:cSld name="CUSTOM_8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661950" y="1730675"/>
            <a:ext cx="7820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281995"/>
                </a:solidFill>
                <a:latin typeface="Cabin"/>
                <a:ea typeface="Cabin"/>
                <a:cs typeface="Cabin"/>
                <a:sym typeface="Cabin"/>
              </a:rPr>
              <a:t>Merci pour votre attention.</a:t>
            </a:r>
            <a:endParaRPr sz="4800">
              <a:solidFill>
                <a:srgbClr val="281995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footer-logo.png"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1113" y="2370875"/>
            <a:ext cx="3941775" cy="12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7167950" y="0"/>
            <a:ext cx="1976100" cy="6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10525"/>
            <a:ext cx="9144000" cy="350400"/>
          </a:xfrm>
          <a:prstGeom prst="rect">
            <a:avLst/>
          </a:prstGeom>
          <a:solidFill>
            <a:srgbClr val="DED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38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○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■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11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●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11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○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11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■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11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●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11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○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11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bin"/>
              <a:buChar char="■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235500" y="4858675"/>
            <a:ext cx="1870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Brainstorm Consulting</a:t>
            </a:r>
            <a:endParaRPr b="1" sz="1200"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000"/>
            </a:lvl1pPr>
            <a:lvl2pPr lvl="1" rtl="0" algn="r">
              <a:buNone/>
              <a:defRPr b="1" sz="1000"/>
            </a:lvl2pPr>
            <a:lvl3pPr lvl="2" rtl="0" algn="r">
              <a:buNone/>
              <a:defRPr b="1" sz="1000"/>
            </a:lvl3pPr>
            <a:lvl4pPr lvl="3" rtl="0" algn="r">
              <a:buNone/>
              <a:defRPr b="1" sz="1000"/>
            </a:lvl4pPr>
            <a:lvl5pPr lvl="4" rtl="0" algn="r">
              <a:buNone/>
              <a:defRPr b="1" sz="1000"/>
            </a:lvl5pPr>
            <a:lvl6pPr lvl="5" rtl="0" algn="r">
              <a:buNone/>
              <a:defRPr b="1" sz="1000"/>
            </a:lvl6pPr>
            <a:lvl7pPr lvl="6" rtl="0" algn="r">
              <a:buNone/>
              <a:defRPr b="1" sz="1000"/>
            </a:lvl7pPr>
            <a:lvl8pPr lvl="7" rtl="0" algn="r">
              <a:buNone/>
              <a:defRPr b="1" sz="1000"/>
            </a:lvl8pPr>
            <a:lvl9pPr lvl="8" rtl="0" algn="r">
              <a:buNone/>
              <a:defRPr b="1"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BStorm_logo.png"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45750" y="70625"/>
            <a:ext cx="18342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311700" y="0"/>
            <a:ext cx="2179200" cy="487200"/>
          </a:xfrm>
          <a:prstGeom prst="rect">
            <a:avLst/>
          </a:prstGeom>
          <a:solidFill>
            <a:srgbClr val="2819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Relationship Id="rId4" Type="http://schemas.openxmlformats.org/officeDocument/2006/relationships/image" Target="../media/image56.png"/><Relationship Id="rId5" Type="http://schemas.openxmlformats.org/officeDocument/2006/relationships/image" Target="../media/image62.png"/><Relationship Id="rId6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1.png"/><Relationship Id="rId4" Type="http://schemas.openxmlformats.org/officeDocument/2006/relationships/image" Target="../media/image64.png"/><Relationship Id="rId5" Type="http://schemas.openxmlformats.org/officeDocument/2006/relationships/image" Target="../media/image57.png"/><Relationship Id="rId6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5.png"/><Relationship Id="rId4" Type="http://schemas.openxmlformats.org/officeDocument/2006/relationships/image" Target="../media/image58.png"/><Relationship Id="rId5" Type="http://schemas.openxmlformats.org/officeDocument/2006/relationships/image" Target="../media/image6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0.png"/><Relationship Id="rId4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626500"/>
            <a:ext cx="852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Flexbox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559500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CSS Avancé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L’axe principal (main axis)</a:t>
            </a:r>
            <a:endParaRPr/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311700" y="1152325"/>
            <a:ext cx="4139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row / row-reverse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Alignement avec la direction « inline »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9863"/>
            <a:ext cx="3721950" cy="10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692900" y="1152325"/>
            <a:ext cx="4139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column / column-reverse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Alignement avec la direction « block »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800" y="2029875"/>
            <a:ext cx="4184500" cy="1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L’axe secondaire (cross axis)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L’axe secondaire est perpendiculaire à l’axe principal.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Si « flex-direction » vaut row où row-reverse, il s’aligne avec l’axe des colonnes.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Si « flex-direction » vaut column où column-reverse, il s’aligne avec l’axe des lignes.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50" y="2087725"/>
            <a:ext cx="3262776" cy="6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25" y="3109241"/>
            <a:ext cx="3262775" cy="152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</a:t>
            </a:r>
            <a:r>
              <a:rPr lang="fr"/>
              <a:t>flex-direction » (1/2)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Row-reverse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5" y="2309538"/>
            <a:ext cx="7114550" cy="43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25" y="4143500"/>
            <a:ext cx="7114547" cy="4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25" y="1544150"/>
            <a:ext cx="2542025" cy="68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00" y="3411550"/>
            <a:ext cx="3205080" cy="68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flex-direction » (2/2)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</a:t>
            </a:r>
            <a:r>
              <a:rPr lang="fr"/>
              <a:t>olumn-reverse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00" y="1814700"/>
            <a:ext cx="3101850" cy="764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5" y="3742866"/>
            <a:ext cx="3609425" cy="7301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475" y="3086791"/>
            <a:ext cx="4646676" cy="13862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0475" y="1195475"/>
            <a:ext cx="4646674" cy="13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 flexible sur plusieurs lignes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la ligne / colonne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d’organiser les éléments flexibles pour que ceux-ci se placent sur plusieurs lignes </a:t>
            </a:r>
            <a:r>
              <a:rPr lang="fr"/>
              <a:t>ou</a:t>
            </a:r>
            <a:r>
              <a:rPr lang="fr"/>
              <a:t> colonnes dans le conteneur.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cela, on utilise la propriété « flex-wrap » sur le conteneur avec les valeurs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wrap-reverse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nowrap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66666"/>
                </a:solidFill>
              </a:rPr>
              <a:t>Par défaut, la valeur de la propriété vaut « no-wrap ».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la ligne / colonne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warp / wrap-reverse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Lorsque la taille des éléments dépasse celle du conteneur, les éléments se placeront sur plusieurs lignes </a:t>
            </a:r>
            <a:r>
              <a:rPr lang="fr"/>
              <a:t>ou</a:t>
            </a:r>
            <a:r>
              <a:rPr lang="fr"/>
              <a:t> colonnes.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nowarp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Les éléments sont </a:t>
            </a:r>
            <a:r>
              <a:rPr lang="fr"/>
              <a:t>rétrécis</a:t>
            </a:r>
            <a:r>
              <a:rPr lang="fr"/>
              <a:t> pour pouvoir tenir sur une seule ligne. Si les éléments ne peuvent plus être rétrécis (ou qu’ils sont non-redimensionnables), cela causera un dépassement du conteneur.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</a:t>
            </a:r>
            <a:r>
              <a:rPr lang="fr"/>
              <a:t>flex-wrap » (1/2)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ces exemples, le conteneur et les </a:t>
            </a:r>
            <a:r>
              <a:rPr lang="fr"/>
              <a:t>éléments</a:t>
            </a:r>
            <a:r>
              <a:rPr lang="fr"/>
              <a:t> ont une taille à respecter.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Nowarp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48" y="1556100"/>
            <a:ext cx="5286397" cy="85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50" y="3126825"/>
            <a:ext cx="2947775" cy="85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50" y="3996175"/>
            <a:ext cx="659240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flex-wrap » (2/2)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Warp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Wrap-reverse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50" y="1665250"/>
            <a:ext cx="2527610" cy="78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175" y="1511475"/>
            <a:ext cx="4950124" cy="94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500" y="3443123"/>
            <a:ext cx="3251250" cy="78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2175" y="3279357"/>
            <a:ext cx="4950124" cy="95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/>
              <a:t>P</a:t>
            </a:r>
            <a:r>
              <a:rPr lang="fr"/>
              <a:t>ropriété en syntaxe courte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de synthétiser les propriétés  « flex-direction » et « flex-wrap » en une seule propriété </a:t>
            </a:r>
            <a:r>
              <a:rPr lang="fr"/>
              <a:t>raccourcie « flex-flow »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cela, il faut utiliser la propriété avec la valeur de la « </a:t>
            </a:r>
            <a:r>
              <a:rPr lang="fr"/>
              <a:t>flex-direction</a:t>
            </a:r>
            <a:r>
              <a:rPr lang="fr"/>
              <a:t>» suivie de la valeur pour le « </a:t>
            </a:r>
            <a:r>
              <a:rPr lang="fr"/>
              <a:t>flex-wrap </a:t>
            </a:r>
            <a:r>
              <a:rPr lang="fr"/>
              <a:t>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275" y="2899613"/>
            <a:ext cx="3067050" cy="1152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00075"/>
            <a:ext cx="4158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Introduction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Les deux axes des conteneurs flexibles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Conteneur flexible sur plusieurs lignes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Aligner les éléments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Dimension dynamique des éléments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fr"/>
              <a:t>Modifier l’ordre d’affichage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650175" y="1000075"/>
            <a:ext cx="4158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"/>
              <a:t>Aligner les éléments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"/>
              <a:t>A</a:t>
            </a:r>
            <a:r>
              <a:rPr lang="fr"/>
              <a:t>lignement dans l’axe principal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modifier l’alignement dans la direction du « flex-direction », on doit utiliser la propriété « justify-content » sur le conteneur. Celle-ci peut avoir comme valeur</a:t>
            </a:r>
            <a:r>
              <a:rPr lang="fr"/>
              <a:t> </a:t>
            </a:r>
            <a:r>
              <a:rPr lang="f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space-between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space-around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66666"/>
                </a:solidFill>
              </a:rPr>
              <a:t>Par défaut, la valeur de la propriété vaut « flex-start ».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justify-content » (1/3)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</a:t>
            </a:r>
            <a:r>
              <a:rPr lang="fr"/>
              <a:t>lex-start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br>
              <a:rPr lang="f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Flex-end</a:t>
            </a:r>
            <a:endParaRPr/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00" y="2407012"/>
            <a:ext cx="7665376" cy="4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00" y="1522600"/>
            <a:ext cx="2979675" cy="84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00" y="3274650"/>
            <a:ext cx="2734510" cy="841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000" y="4163588"/>
            <a:ext cx="7665374" cy="46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justify-content » (2/3)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br>
              <a:rPr lang="f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Space-between</a:t>
            </a:r>
            <a:endParaRPr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00" y="2411424"/>
            <a:ext cx="7659123" cy="4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04" y="1522600"/>
            <a:ext cx="2653646" cy="84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89" y="3263900"/>
            <a:ext cx="3300037" cy="84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400" y="4138350"/>
            <a:ext cx="7659126" cy="4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justify-content » </a:t>
            </a:r>
            <a:r>
              <a:rPr lang="fr"/>
              <a:t>(3/3)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Space-around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00" y="2404487"/>
            <a:ext cx="7659126" cy="4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00" y="1522600"/>
            <a:ext cx="3265350" cy="87258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lang="fr"/>
              <a:t>A</a:t>
            </a:r>
            <a:r>
              <a:rPr lang="fr"/>
              <a:t>lignement dans l’axe secondaire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Pour modifier l’alignement dans l’axe secondaire, on doit utiliser la propriété </a:t>
            </a:r>
            <a:br>
              <a:rPr lang="fr"/>
            </a:br>
            <a:r>
              <a:rPr lang="fr"/>
              <a:t>« align-items » sur le conteneur. Celle-ci peut avoir comme valeur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stretch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baseline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66666"/>
                </a:solidFill>
              </a:rPr>
              <a:t>Par défaut, la valeur de la propriété est « stretch » </a:t>
            </a:r>
            <a:endParaRPr/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</a:t>
            </a:r>
            <a:r>
              <a:rPr lang="fr"/>
              <a:t>align-items » </a:t>
            </a:r>
            <a:r>
              <a:rPr lang="fr"/>
              <a:t>(</a:t>
            </a:r>
            <a:r>
              <a:rPr lang="fr"/>
              <a:t>1/3</a:t>
            </a:r>
            <a:r>
              <a:rPr lang="fr"/>
              <a:t>)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Pour ces exemples, le conteneur a une hauteur définie.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Stretch </a:t>
            </a:r>
            <a:endParaRPr/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0" y="1541750"/>
            <a:ext cx="2004850" cy="77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50" y="3187825"/>
            <a:ext cx="2747600" cy="742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500" y="3073200"/>
            <a:ext cx="5466099" cy="8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align-items » (2/3)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Center</a:t>
            </a:r>
            <a:endParaRPr/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75" y="1551525"/>
            <a:ext cx="2607225" cy="61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8" name="Google Shape;3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650" y="1362195"/>
            <a:ext cx="5466101" cy="84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32" y="2579424"/>
            <a:ext cx="2595067" cy="657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6649" y="2438176"/>
            <a:ext cx="5466101" cy="8449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725" y="3654699"/>
            <a:ext cx="2595075" cy="7173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Google Shape;312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06649" y="3527078"/>
            <a:ext cx="5466101" cy="84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</a:t>
            </a:r>
            <a:r>
              <a:rPr lang="fr"/>
              <a:t>aseline - Avec des éléments de tailles identiques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Baseline - Avec des éléments de tailles différentes</a:t>
            </a:r>
            <a:endParaRPr/>
          </a:p>
        </p:txBody>
      </p:sp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Exemple « align-items » (3/3)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70" y="1551525"/>
            <a:ext cx="2447871" cy="61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1" name="Google Shape;3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000" y="1514600"/>
            <a:ext cx="5662949" cy="8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75" y="2923025"/>
            <a:ext cx="2325379" cy="164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7161" y="2923025"/>
            <a:ext cx="5675138" cy="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E</a:t>
            </a:r>
            <a:r>
              <a:rPr lang="fr"/>
              <a:t>xception</a:t>
            </a:r>
            <a:r>
              <a:rPr lang="fr"/>
              <a:t> d’</a:t>
            </a:r>
            <a:r>
              <a:rPr lang="fr"/>
              <a:t>alignement pour un élément</a:t>
            </a:r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d’ajouter des </a:t>
            </a:r>
            <a:r>
              <a:rPr lang="fr"/>
              <a:t>exceptions</a:t>
            </a:r>
            <a:r>
              <a:rPr lang="fr"/>
              <a:t> aux </a:t>
            </a:r>
            <a:r>
              <a:rPr lang="fr"/>
              <a:t>règles</a:t>
            </a:r>
            <a:r>
              <a:rPr lang="fr"/>
              <a:t> d’alignement de l’axe secondaire.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Pour cela, il faut utiliser la propriété « align-self » sur </a:t>
            </a:r>
            <a:r>
              <a:rPr lang="fr"/>
              <a:t>les objets</a:t>
            </a:r>
            <a:r>
              <a:rPr lang="fr"/>
              <a:t> désirés. Cette propriété utilise les même valeurs que « </a:t>
            </a:r>
            <a:r>
              <a:rPr lang="fr"/>
              <a:t>align-items 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Exemple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46" y="2949700"/>
            <a:ext cx="2849000" cy="1619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750" y="2949700"/>
            <a:ext cx="5429549" cy="85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r>
              <a:rPr lang="fr"/>
              <a:t>lignement dans l’axe secondaire avec « Warp 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réaliser un </a:t>
            </a:r>
            <a:r>
              <a:rPr lang="fr"/>
              <a:t>alignement dans l’axe secondaire lorsque le conteneur permet le passage à la ligne / colonne des éléments (flex-wrap),</a:t>
            </a:r>
            <a:br>
              <a:rPr lang="fr"/>
            </a:br>
            <a:r>
              <a:rPr lang="fr"/>
              <a:t>on doit utiliser la propriété « align-content » sur le conteneur avec les valeurs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flex-start			●	center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flex-end			●	space-between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stretch			●	space-around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CC0000"/>
                </a:solidFill>
              </a:rPr>
              <a:t>⚠ Attention, pour que la propriété puisse fonctionner,  il faut que la hauteur du conteneur soit supérieure à celle qui sera nécessaire pour l'affichage des éléments.</a:t>
            </a:r>
            <a:endParaRPr/>
          </a:p>
        </p:txBody>
      </p:sp>
      <p:sp>
        <p:nvSpPr>
          <p:cNvPr id="339" name="Google Shape;339;p4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align-content » (1/3)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Flex-end</a:t>
            </a:r>
            <a:endParaRPr/>
          </a:p>
        </p:txBody>
      </p:sp>
      <p:sp>
        <p:nvSpPr>
          <p:cNvPr id="346" name="Google Shape;346;p4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3" y="1525075"/>
            <a:ext cx="3080661" cy="91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8" name="Google Shape;3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800" y="1266900"/>
            <a:ext cx="4899126" cy="124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25" y="3130596"/>
            <a:ext cx="3080650" cy="94934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4800" y="2834650"/>
            <a:ext cx="4899126" cy="12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align-content » (2/3)</a:t>
            </a:r>
            <a:endParaRPr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</a:t>
            </a:r>
            <a:r>
              <a:rPr lang="fr"/>
              <a:t>tretch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</a:t>
            </a:r>
            <a:r>
              <a:rPr lang="fr"/>
              <a:t>enter</a:t>
            </a:r>
            <a:endParaRPr/>
          </a:p>
        </p:txBody>
      </p:sp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5" y="1525075"/>
            <a:ext cx="3076519" cy="1018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9" name="Google Shape;35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800" y="1266900"/>
            <a:ext cx="4913598" cy="12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25" y="3102025"/>
            <a:ext cx="3076524" cy="10481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1" name="Google Shape;36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4800" y="2943075"/>
            <a:ext cx="4932750" cy="12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align-content » (3/3)</a:t>
            </a:r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</a:t>
            </a:r>
            <a:r>
              <a:rPr lang="fr"/>
              <a:t>pace-between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</a:t>
            </a:r>
            <a:r>
              <a:rPr lang="fr"/>
              <a:t>pace-around</a:t>
            </a:r>
            <a:endParaRPr/>
          </a:p>
        </p:txBody>
      </p:sp>
      <p:sp>
        <p:nvSpPr>
          <p:cNvPr id="368" name="Google Shape;368;p4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369" name="Google Shape;3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0" y="1601270"/>
            <a:ext cx="3076524" cy="8429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0" name="Google Shape;37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25" y="3134675"/>
            <a:ext cx="3076525" cy="8471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1" name="Google Shape;37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800" y="1266901"/>
            <a:ext cx="4913601" cy="125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4799" y="2806678"/>
            <a:ext cx="4913600" cy="125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Dimension dynamique des éléments</a:t>
            </a:r>
            <a:endParaRPr/>
          </a:p>
        </p:txBody>
      </p:sp>
      <p:sp>
        <p:nvSpPr>
          <p:cNvPr id="378" name="Google Shape;378;p50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Contrôler</a:t>
            </a:r>
            <a:r>
              <a:rPr lang="fr"/>
              <a:t> les éléments flexibles</a:t>
            </a:r>
            <a:endParaRPr/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</a:t>
            </a:r>
            <a:r>
              <a:rPr lang="fr"/>
              <a:t>contrôler</a:t>
            </a:r>
            <a:r>
              <a:rPr lang="fr"/>
              <a:t> la </a:t>
            </a:r>
            <a:r>
              <a:rPr lang="fr"/>
              <a:t>dimension</a:t>
            </a:r>
            <a:r>
              <a:rPr lang="fr"/>
              <a:t> des éléments flexibles par rapport à l’espace </a:t>
            </a:r>
            <a:r>
              <a:rPr lang="fr"/>
              <a:t>disponible</a:t>
            </a:r>
            <a:r>
              <a:rPr lang="fr"/>
              <a:t> (dans l’axe principal) du conteneur, on a la possibilité de définir 3 options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taille </a:t>
            </a:r>
            <a:r>
              <a:rPr lang="fr"/>
              <a:t>occupée</a:t>
            </a:r>
            <a:r>
              <a:rPr lang="fr"/>
              <a:t> par l’élément.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 l’élément peut être agrandi.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 l’élément peut être </a:t>
            </a:r>
            <a:r>
              <a:rPr lang="fr"/>
              <a:t>rétréci.</a:t>
            </a:r>
            <a:endParaRPr/>
          </a:p>
        </p:txBody>
      </p:sp>
      <p:sp>
        <p:nvSpPr>
          <p:cNvPr id="386" name="Google Shape;386;p5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la taille </a:t>
            </a:r>
            <a:r>
              <a:rPr lang="fr"/>
              <a:t>occupée</a:t>
            </a:r>
            <a:endParaRPr/>
          </a:p>
        </p:txBody>
      </p:sp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définir la taille de base occupée par l’élément, on utilise la propriété « flex-basis ».</a:t>
            </a:r>
            <a:br>
              <a:rPr lang="fr"/>
            </a:br>
            <a:r>
              <a:rPr lang="fr"/>
              <a:t>Celle-ci peut avoir comme valeur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valeur en « px 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Par défaut, la valeur de la propriété est « auto » 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En « auto », le navigateur analyse la taille définie (height ou width) pour l’utiliser.</a:t>
            </a:r>
            <a:br>
              <a:rPr lang="fr"/>
            </a:br>
            <a:r>
              <a:rPr lang="fr"/>
              <a:t>Si aucune valeur n’est définie, il utilisera la taille nécessaire pour afficher le contenu.</a:t>
            </a:r>
            <a:endParaRPr/>
          </a:p>
        </p:txBody>
      </p:sp>
      <p:sp>
        <p:nvSpPr>
          <p:cNvPr id="393" name="Google Shape;393;p5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Agrandissement des éléments</a:t>
            </a:r>
            <a:endParaRPr/>
          </a:p>
        </p:txBody>
      </p:sp>
      <p:sp>
        <p:nvSpPr>
          <p:cNvPr id="399" name="Google Shape;39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définir si un élément peut être agrandi</a:t>
            </a:r>
            <a:r>
              <a:rPr lang="fr"/>
              <a:t>, on utilise la propriété « flex-grow ».</a:t>
            </a:r>
            <a:br>
              <a:rPr lang="fr"/>
            </a:br>
            <a:r>
              <a:rPr lang="fr"/>
              <a:t>Celle-ci attend une valeur entière positive.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Si la valeur vaut « 0 », l’élément ne peut pas être agrandi.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Si l’élément a une valeur supérieure à zéro, l’élément peut être agrandi.</a:t>
            </a:r>
            <a:br>
              <a:rPr lang="fr"/>
            </a:br>
            <a:r>
              <a:rPr lang="fr"/>
              <a:t>Plus la valeur est élevée, plus l’élément prend de la place (quand c’est possible).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diviser l’espace de façon égale, on donne une valeur identique aux éléments. </a:t>
            </a:r>
            <a:br>
              <a:rPr lang="fr"/>
            </a:br>
            <a:r>
              <a:rPr lang="fr">
                <a:solidFill>
                  <a:srgbClr val="CC0000"/>
                </a:solidFill>
              </a:rPr>
              <a:t>⚠ L’agrandissement peut être limité par la taille maximale de l’élément.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66666"/>
                </a:solidFill>
              </a:rPr>
              <a:t>Par défaut, la valeur de la propriété est « 0 »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0" name="Google Shape;400;p5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flex-grow »</a:t>
            </a:r>
            <a:endParaRPr/>
          </a:p>
        </p:txBody>
      </p:sp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Seul le </a:t>
            </a:r>
            <a:r>
              <a:rPr lang="fr"/>
              <a:t>deuxième</a:t>
            </a:r>
            <a:r>
              <a:rPr lang="fr"/>
              <a:t> </a:t>
            </a:r>
            <a:r>
              <a:rPr lang="fr"/>
              <a:t>élément</a:t>
            </a:r>
            <a:r>
              <a:rPr lang="fr"/>
              <a:t> a une flex-grow </a:t>
            </a:r>
            <a:r>
              <a:rPr lang="fr"/>
              <a:t>de</a:t>
            </a:r>
            <a:r>
              <a:rPr lang="fr"/>
              <a:t> 1</a:t>
            </a:r>
            <a:br>
              <a:rPr lang="fr"/>
            </a:b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Tous</a:t>
            </a:r>
            <a:r>
              <a:rPr lang="fr"/>
              <a:t> les éléments ont une valeur de flex-grow </a:t>
            </a:r>
            <a:r>
              <a:rPr lang="fr"/>
              <a:t>identique</a:t>
            </a:r>
            <a:br>
              <a:rPr lang="fr"/>
            </a:b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 premiere élément a un flex-grow </a:t>
            </a:r>
            <a:r>
              <a:rPr lang="fr"/>
              <a:t>égale</a:t>
            </a:r>
            <a:r>
              <a:rPr lang="fr"/>
              <a:t> à 2 et les autres ont un flex-grow de 1</a:t>
            </a:r>
            <a:endParaRPr/>
          </a:p>
        </p:txBody>
      </p:sp>
      <p:sp>
        <p:nvSpPr>
          <p:cNvPr id="407" name="Google Shape;407;p5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408" name="Google Shape;4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5" y="1554375"/>
            <a:ext cx="8094700" cy="47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25" y="2718262"/>
            <a:ext cx="8094844" cy="4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25" y="3882150"/>
            <a:ext cx="8094849" cy="45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Rétrécissement</a:t>
            </a:r>
            <a:r>
              <a:rPr lang="fr"/>
              <a:t> </a:t>
            </a:r>
            <a:r>
              <a:rPr lang="fr"/>
              <a:t>des éléments</a:t>
            </a:r>
            <a:endParaRPr/>
          </a:p>
        </p:txBody>
      </p:sp>
      <p:sp>
        <p:nvSpPr>
          <p:cNvPr id="416" name="Google Shape;41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Pour définir si un élément peut être rétréci, on utilise la propriété « flex-shrink ».</a:t>
            </a:r>
            <a:br>
              <a:rPr lang="fr"/>
            </a:br>
            <a:r>
              <a:rPr lang="fr"/>
              <a:t>Celle-ci attend une valeur entière positive.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Si la valeur vaut « 0 », l’élément ne peut pas être rétréci.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Si l’élément a une valeur supérieure à zéro, l’élément peut être rétréci.</a:t>
            </a:r>
            <a:br>
              <a:rPr lang="fr"/>
            </a:br>
            <a:r>
              <a:rPr lang="fr"/>
              <a:t>Plus la valeur est élevée, plus l’élément se compresse si nécessaire.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>
                <a:solidFill>
                  <a:srgbClr val="CC0000"/>
                </a:solidFill>
              </a:rPr>
            </a:br>
            <a:r>
              <a:rPr lang="fr">
                <a:solidFill>
                  <a:srgbClr val="CC0000"/>
                </a:solidFill>
              </a:rPr>
              <a:t>⚠ Le rétrécissement peut être limité par la taille minimale de l’élément.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Par défaut, la valeur de la propriété est « 1 » </a:t>
            </a:r>
            <a:endParaRPr/>
          </a:p>
        </p:txBody>
      </p:sp>
      <p:sp>
        <p:nvSpPr>
          <p:cNvPr id="417" name="Google Shape;417;p5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/>
              <a:t>Module révolutionnaire	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Fini les bidouilles avec table, float, clear, position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Il permet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 gérer les alignements des boîtes,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 centrer horizontalement et verticalement les boîtes,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D’avoir des mises en page fluides,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hauteurs de boîte similaires,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fonds colorés uniformes,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 concevoir des mises en page responsive.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« flex-shrink »</a:t>
            </a:r>
            <a:endParaRPr/>
          </a:p>
        </p:txBody>
      </p:sp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ces exemples, </a:t>
            </a:r>
            <a:r>
              <a:rPr lang="fr"/>
              <a:t>tous</a:t>
            </a:r>
            <a:r>
              <a:rPr lang="fr"/>
              <a:t> les éléments auront une taille définie à l’aide de « flex-basis » et la taille du conteneur sera réduite.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Etat initial (tous les éléments ont un flex-shrink égal à 1 et une taille identique)</a:t>
            </a:r>
            <a:br>
              <a:rPr lang="fr"/>
            </a:b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La taille du conteneur est </a:t>
            </a:r>
            <a:r>
              <a:rPr lang="fr"/>
              <a:t>réduite</a:t>
            </a:r>
            <a:r>
              <a:rPr lang="fr"/>
              <a:t> de </a:t>
            </a:r>
            <a:r>
              <a:rPr lang="fr"/>
              <a:t>moitié</a:t>
            </a:r>
            <a:endParaRPr/>
          </a:p>
        </p:txBody>
      </p:sp>
      <p:sp>
        <p:nvSpPr>
          <p:cNvPr id="424" name="Google Shape;424;p5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425" name="Google Shape;4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5" y="2417349"/>
            <a:ext cx="8094701" cy="46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25" y="3513750"/>
            <a:ext cx="4063706" cy="4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récapitulatif - Définition</a:t>
            </a:r>
            <a:endParaRPr/>
          </a:p>
        </p:txBody>
      </p:sp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ce </a:t>
            </a:r>
            <a:r>
              <a:rPr lang="fr"/>
              <a:t>récapitulatif,</a:t>
            </a:r>
            <a:r>
              <a:rPr lang="fr"/>
              <a:t> nous allons combiner toutes les propriétés ensemble.</a:t>
            </a:r>
            <a:br>
              <a:rPr lang="fr"/>
            </a:br>
            <a:r>
              <a:rPr lang="fr"/>
              <a:t>L’exemple se compose de 4 éléments qui ont comme propriétés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Exemple de rendu de l’ensemble des éléments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434" name="Google Shape;4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1700"/>
            <a:ext cx="8520600" cy="11936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5" name="Google Shape;43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77225"/>
            <a:ext cx="8520599" cy="37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récapitulatif - Manipulation</a:t>
            </a:r>
            <a:endParaRPr/>
          </a:p>
        </p:txBody>
      </p:sp>
      <p:sp>
        <p:nvSpPr>
          <p:cNvPr id="441" name="Google Shape;441;p5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442" name="Google Shape;4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12" y="1026500"/>
            <a:ext cx="7467176" cy="3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</a:t>
            </a:r>
            <a:r>
              <a:rPr lang="fr"/>
              <a:t>l est possible d’utiliser la propriété raccourcie « flex » pour définir ses options.</a:t>
            </a:r>
            <a:br>
              <a:rPr lang="fr"/>
            </a:br>
            <a:r>
              <a:rPr lang="fr"/>
              <a:t>Celle-ci fonctionne avec 2 types de valeurs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Les valeurs dans l’ordre : </a:t>
            </a:r>
            <a:r>
              <a:rPr lang="fr"/>
              <a:t>flex-grow, flex-shrink, flex-basis.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Des valeurs synthétiques 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fr"/>
              <a:t>initial	  →  </a:t>
            </a:r>
            <a:r>
              <a:rPr lang="fr"/>
              <a:t>0 1  auto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fr"/>
              <a:t>auto	  →  1   1  auto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fr"/>
              <a:t>none	  →  </a:t>
            </a:r>
            <a:r>
              <a:rPr lang="fr"/>
              <a:t>0 0 auto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ropriété en syntaxe courte</a:t>
            </a:r>
            <a:endParaRPr/>
          </a:p>
        </p:txBody>
      </p:sp>
      <p:sp>
        <p:nvSpPr>
          <p:cNvPr id="449" name="Google Shape;449;p5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/>
              <a:t>Modifier l’ordre d’affichage</a:t>
            </a:r>
            <a:endParaRPr/>
          </a:p>
        </p:txBody>
      </p:sp>
      <p:sp>
        <p:nvSpPr>
          <p:cNvPr id="455" name="Google Shape;455;p60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/>
              <a:t>L’ordre d’affichage</a:t>
            </a:r>
            <a:endParaRPr/>
          </a:p>
        </p:txBody>
      </p:sp>
      <p:sp>
        <p:nvSpPr>
          <p:cNvPr id="462" name="Google Shape;462;p6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463" name="Google Shape;46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propriété « order » permet de définir l’ordre d’affichage des éléments.</a:t>
            </a:r>
            <a:br>
              <a:rPr lang="fr"/>
            </a:br>
            <a:r>
              <a:rPr lang="fr"/>
              <a:t>Celle-ci attend une valeur entière (positive ou négative).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Les éléments sont placés dans l’ordre croissant des valeurs de la propriété « order 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⚠ La propriété « order » est uniquement conçue pour affecter l'ordre visuel !  Elle ne doit pas être utilisée pour modifier l'ordre logique ou l'ordre de tabulation.  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Par défaut, la valeur de la propriété est « 0 »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sp>
        <p:nvSpPr>
          <p:cNvPr id="469" name="Google Shape;46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pour 5 éléments, dont l’ordre a été modifié pour 4 d’entre eux.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Résultat</a:t>
            </a:r>
            <a:endParaRPr/>
          </a:p>
        </p:txBody>
      </p:sp>
      <p:sp>
        <p:nvSpPr>
          <p:cNvPr id="470" name="Google Shape;470;p6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471" name="Google Shape;4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6950"/>
            <a:ext cx="4167250" cy="1897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89172"/>
            <a:ext cx="8520602" cy="47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support des Flexbox (caniuse.com)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23141" l="0" r="0" t="0"/>
          <a:stretch/>
        </p:blipFill>
        <p:spPr>
          <a:xfrm>
            <a:off x="369525" y="1114825"/>
            <a:ext cx="8404951" cy="345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conteneur flexible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flexbox se basent sur l’utilisation d’un conteneur flexible (une div généralement) dans lequel les </a:t>
            </a:r>
            <a:r>
              <a:rPr lang="fr"/>
              <a:t>éléments enfants deviendront des « éléments flexibles 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Pour créer le conteneur flexible, il faut modifier la valeur de la propriété CSS « display » pour que celle-ci soit « flex » ou « inline-flex ».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HTML &amp; 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fr"/>
            </a:br>
            <a:r>
              <a:rPr lang="fr"/>
              <a:t>Résultat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13" y="4049280"/>
            <a:ext cx="8493374" cy="51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14225"/>
            <a:ext cx="5074200" cy="1166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900" y="1152325"/>
            <a:ext cx="3446400" cy="259991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deux axes des conteneurs flexibles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L’axe principal (main axis)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L’axe principal est utilisé pour placer les éléments enfants dans le conteneur flexible. Celui-ci est défini par la propriété « flex-direction » qui peut prendre 4 valeurs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row-reverse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column-reverse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Par </a:t>
            </a:r>
            <a:r>
              <a:rPr lang="fr">
                <a:solidFill>
                  <a:srgbClr val="666666"/>
                </a:solidFill>
              </a:rPr>
              <a:t>défaut</a:t>
            </a:r>
            <a:r>
              <a:rPr lang="fr">
                <a:solidFill>
                  <a:srgbClr val="666666"/>
                </a:solidFill>
              </a:rPr>
              <a:t>, la valeur de la propriété vaut « row ».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Storm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