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  <p:sldId id="399" r:id="rId148"/>
    <p:sldId id="400" r:id="rId149"/>
    <p:sldId id="401" r:id="rId150"/>
    <p:sldId id="402" r:id="rId151"/>
    <p:sldId id="403" r:id="rId152"/>
    <p:sldId id="404" r:id="rId153"/>
    <p:sldId id="405" r:id="rId154"/>
    <p:sldId id="406" r:id="rId155"/>
  </p:sldIdLst>
  <p:sldSz cy="5143500" cx="9144000"/>
  <p:notesSz cx="6858000" cy="9144000"/>
  <p:embeddedFontLst>
    <p:embeddedFont>
      <p:font typeface="Cabin"/>
      <p:regular r:id="rId156"/>
      <p:bold r:id="rId157"/>
      <p:italic r:id="rId158"/>
      <p:boldItalic r:id="rId1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29" Type="http://schemas.openxmlformats.org/officeDocument/2006/relationships/slide" Target="slides/slide125.xml"/><Relationship Id="rId128" Type="http://schemas.openxmlformats.org/officeDocument/2006/relationships/slide" Target="slides/slide124.xml"/><Relationship Id="rId127" Type="http://schemas.openxmlformats.org/officeDocument/2006/relationships/slide" Target="slides/slide123.xml"/><Relationship Id="rId126" Type="http://schemas.openxmlformats.org/officeDocument/2006/relationships/slide" Target="slides/slide122.xml"/><Relationship Id="rId26" Type="http://schemas.openxmlformats.org/officeDocument/2006/relationships/slide" Target="slides/slide22.xml"/><Relationship Id="rId121" Type="http://schemas.openxmlformats.org/officeDocument/2006/relationships/slide" Target="slides/slide117.xml"/><Relationship Id="rId25" Type="http://schemas.openxmlformats.org/officeDocument/2006/relationships/slide" Target="slides/slide21.xml"/><Relationship Id="rId120" Type="http://schemas.openxmlformats.org/officeDocument/2006/relationships/slide" Target="slides/slide116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125" Type="http://schemas.openxmlformats.org/officeDocument/2006/relationships/slide" Target="slides/slide121.xml"/><Relationship Id="rId29" Type="http://schemas.openxmlformats.org/officeDocument/2006/relationships/slide" Target="slides/slide25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9" Type="http://schemas.openxmlformats.org/officeDocument/2006/relationships/slide" Target="slides/slide115.xml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slide" Target="slides/slide110.xml"/><Relationship Id="rId18" Type="http://schemas.openxmlformats.org/officeDocument/2006/relationships/slide" Target="slides/slide14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150" Type="http://schemas.openxmlformats.org/officeDocument/2006/relationships/slide" Target="slides/slide146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49" Type="http://schemas.openxmlformats.org/officeDocument/2006/relationships/slide" Target="slides/slide145.xml"/><Relationship Id="rId4" Type="http://schemas.openxmlformats.org/officeDocument/2006/relationships/notesMaster" Target="notesMasters/notesMaster1.xml"/><Relationship Id="rId148" Type="http://schemas.openxmlformats.org/officeDocument/2006/relationships/slide" Target="slides/slide144.xml"/><Relationship Id="rId9" Type="http://schemas.openxmlformats.org/officeDocument/2006/relationships/slide" Target="slides/slide5.xml"/><Relationship Id="rId143" Type="http://schemas.openxmlformats.org/officeDocument/2006/relationships/slide" Target="slides/slide139.xml"/><Relationship Id="rId142" Type="http://schemas.openxmlformats.org/officeDocument/2006/relationships/slide" Target="slides/slide138.xml"/><Relationship Id="rId141" Type="http://schemas.openxmlformats.org/officeDocument/2006/relationships/slide" Target="slides/slide137.xml"/><Relationship Id="rId140" Type="http://schemas.openxmlformats.org/officeDocument/2006/relationships/slide" Target="slides/slide136.xml"/><Relationship Id="rId5" Type="http://schemas.openxmlformats.org/officeDocument/2006/relationships/slide" Target="slides/slide1.xml"/><Relationship Id="rId147" Type="http://schemas.openxmlformats.org/officeDocument/2006/relationships/slide" Target="slides/slide143.xml"/><Relationship Id="rId6" Type="http://schemas.openxmlformats.org/officeDocument/2006/relationships/slide" Target="slides/slide2.xml"/><Relationship Id="rId146" Type="http://schemas.openxmlformats.org/officeDocument/2006/relationships/slide" Target="slides/slide142.xml"/><Relationship Id="rId7" Type="http://schemas.openxmlformats.org/officeDocument/2006/relationships/slide" Target="slides/slide3.xml"/><Relationship Id="rId145" Type="http://schemas.openxmlformats.org/officeDocument/2006/relationships/slide" Target="slides/slide141.xml"/><Relationship Id="rId8" Type="http://schemas.openxmlformats.org/officeDocument/2006/relationships/slide" Target="slides/slide4.xml"/><Relationship Id="rId144" Type="http://schemas.openxmlformats.org/officeDocument/2006/relationships/slide" Target="slides/slide14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139" Type="http://schemas.openxmlformats.org/officeDocument/2006/relationships/slide" Target="slides/slide135.xml"/><Relationship Id="rId138" Type="http://schemas.openxmlformats.org/officeDocument/2006/relationships/slide" Target="slides/slide134.xml"/><Relationship Id="rId137" Type="http://schemas.openxmlformats.org/officeDocument/2006/relationships/slide" Target="slides/slide133.xml"/><Relationship Id="rId132" Type="http://schemas.openxmlformats.org/officeDocument/2006/relationships/slide" Target="slides/slide128.xml"/><Relationship Id="rId131" Type="http://schemas.openxmlformats.org/officeDocument/2006/relationships/slide" Target="slides/slide127.xml"/><Relationship Id="rId130" Type="http://schemas.openxmlformats.org/officeDocument/2006/relationships/slide" Target="slides/slide126.xml"/><Relationship Id="rId136" Type="http://schemas.openxmlformats.org/officeDocument/2006/relationships/slide" Target="slides/slide132.xml"/><Relationship Id="rId135" Type="http://schemas.openxmlformats.org/officeDocument/2006/relationships/slide" Target="slides/slide131.xml"/><Relationship Id="rId134" Type="http://schemas.openxmlformats.org/officeDocument/2006/relationships/slide" Target="slides/slide130.xml"/><Relationship Id="rId133" Type="http://schemas.openxmlformats.org/officeDocument/2006/relationships/slide" Target="slides/slide12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159" Type="http://schemas.openxmlformats.org/officeDocument/2006/relationships/font" Target="fonts/Cabin-boldItalic.fntdata"/><Relationship Id="rId59" Type="http://schemas.openxmlformats.org/officeDocument/2006/relationships/slide" Target="slides/slide55.xml"/><Relationship Id="rId154" Type="http://schemas.openxmlformats.org/officeDocument/2006/relationships/slide" Target="slides/slide150.xml"/><Relationship Id="rId58" Type="http://schemas.openxmlformats.org/officeDocument/2006/relationships/slide" Target="slides/slide54.xml"/><Relationship Id="rId153" Type="http://schemas.openxmlformats.org/officeDocument/2006/relationships/slide" Target="slides/slide149.xml"/><Relationship Id="rId152" Type="http://schemas.openxmlformats.org/officeDocument/2006/relationships/slide" Target="slides/slide148.xml"/><Relationship Id="rId151" Type="http://schemas.openxmlformats.org/officeDocument/2006/relationships/slide" Target="slides/slide147.xml"/><Relationship Id="rId158" Type="http://schemas.openxmlformats.org/officeDocument/2006/relationships/font" Target="fonts/Cabin-italic.fntdata"/><Relationship Id="rId157" Type="http://schemas.openxmlformats.org/officeDocument/2006/relationships/font" Target="fonts/Cabin-bold.fntdata"/><Relationship Id="rId156" Type="http://schemas.openxmlformats.org/officeDocument/2006/relationships/font" Target="fonts/Cabin-regular.fntdata"/><Relationship Id="rId155" Type="http://schemas.openxmlformats.org/officeDocument/2006/relationships/slide" Target="slides/slide1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strafe1996.com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lukeout.github.io/" TargetMode="Externa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zellwk.com/blog/rem-vs-em/" TargetMode="Externa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fr/docs/Web/CSS/Type_color#colors_table" TargetMode="Externa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fr/docs/Web/CSS/Type_color#colors_table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fr/docs/Web/CSS/Pseudo-classes#Liste_des_pseudo-classes_standards" TargetMode="Externa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23fb3e9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23fb3e9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4021cc81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4021cc81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345bb423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345bb423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45bb423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345bb423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45b28406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345b28406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45b28406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45b28406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345b28406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345b28406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345b28406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345b28406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345b28406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345b28406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345b28406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345b28406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4021cc81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4021cc81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1e76bf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1e76bf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345b28406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345b28406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45b28406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45b28406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45b28406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345b28406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345b28406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345b28406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345b284066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345b284066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345b28406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345b28406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345b28406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345b28406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345b28406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345b28406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345b284066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345b284066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345b28406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345b28406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1e76bfd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1e76bfd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345b28406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345b28406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45b284066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45b284066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345b284066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345b284066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345b284066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345b28406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312ec92f2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312ec92f2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345b284066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345b284066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345b284066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345b284066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312ec92f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312ec92f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312ec92f2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312ec92f2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312ec92f2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312ec92f2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1e76bfd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1e76bfd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312ec92f2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312ec92f2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34a1e855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34a1e855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34a1e855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34a1e855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345b2840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345b2840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345b2840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345b2840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345b28406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345b28406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345b28406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345b28406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345b28406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345b28406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345b28406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345b28406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345b28406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345b28406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1e76bfd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1e76bfd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Faire une remarque sur l’indentation du code!</a:t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345b28406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345b28406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345b28406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345b28406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345b28406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345b28406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345b28406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345b28406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348a89e5e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348a89e5e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348a89e5e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348a89e5e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348a89e5e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348a89e5e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348a89e5e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348a89e5e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348a89e5e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348a89e5e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348a89e5e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348a89e5e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device-width → Taille en pixels CSS à une echelle de 100%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1e76bfd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1e76bfd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348a89e5e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348a89e5e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348a89e5e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348a89e5e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1e76bfd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1e76bfd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1e76bfd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1e76bfd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 pour voir le code source dans le navigateur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1e76bfd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1e76bfd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1e76bfd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1e76bfd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c38ea9e0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c38ea9e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1e76bfd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1e76bfd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1e76bfd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1e76bfd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1e76bfda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11e76bfda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1e76bfd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1e76bfd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1e76bfd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11e76bfd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1e76bfd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1e76bfd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11e76bfd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11e76bfd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1e76bfd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11e76bfd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1e76bfd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1e76bfd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3bd248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43bd248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26c4536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26c4536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43bd2487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43bd2487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43bd2487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43bd2487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43bd2487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43bd2487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Noreferrer → Empêche le site externe d’obtenir des informations sur l’origine du trafic.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Noopener → Bloque l’utilisation de “window.opener” dans la nouvelle page (Protege des modifications de l’URL par le site cible)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3bd2487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43bd2487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43bd2487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43bd2487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43bd2487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43bd2487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43bd2487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43bd2487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4a1e855e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4a1e855e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24d1fb04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24d1fb04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48a89e5e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48a89e5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26c4536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26c4536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Tim Berners a également fondé la “World Wide Web Consortium” (W3C)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48a89e5e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48a89e5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48a89e5e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48a89e5e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48a89e5e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48a89e5e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48a89e5e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48a89e5e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48a89e5e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48a89e5e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48a89e5e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48a89e5e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48a89e5e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48a89e5e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43bd2487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43bd2487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43bd2487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43bd2487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Site sans fichier CSS → </a:t>
            </a:r>
            <a:r>
              <a:rPr lang="fr" u="sng">
                <a:solidFill>
                  <a:schemeClr val="hlink"/>
                </a:solidFill>
                <a:hlinkClick r:id="rId2"/>
              </a:rPr>
              <a:t>http://www.strafe1996.com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24d1fb04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24d1fb0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2dfab3b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2dfab3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24d1fb0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24d1fb0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Jeu pour s’exercer a manipuler les sélécteurs CSS </a:t>
            </a:r>
            <a:r>
              <a:rPr lang="fr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https://flukeout.github.io/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24d1fb04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24d1fb04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24d1fb04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24d1fb04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24d1fb04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24d1fb04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24d1fb04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24d1fb04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49d74baf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49d74ba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24d1fb04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24d1fb04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24d1fb04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24d1fb04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https://zellwk.com/blog/rem-vs-em/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24d1fb04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24d1fb04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12ec92f2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12ec92f2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2dfab3b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2dfab3b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75a6a6ae4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75a6a6ae4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24d1fb04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24d1fb04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45b2840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45b2840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45b28406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45b28406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45b28406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45b28406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24d1fb04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24d1fb04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24d1fb04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24d1fb04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24d1fb04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24d1fb04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24d1fb04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24d1fb04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des couleurs → </a:t>
            </a:r>
            <a:r>
              <a:rPr lang="fr" u="sng">
                <a:solidFill>
                  <a:schemeClr val="hlink"/>
                </a:solidFill>
                <a:hlinkClick r:id="rId2"/>
              </a:rPr>
              <a:t>https://developer.mozilla.org/fr/docs/Web/CSS/Type_color#colors_table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5026dc88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5026dc88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des couleurs → </a:t>
            </a:r>
            <a:r>
              <a:rPr lang="fr" u="sng">
                <a:solidFill>
                  <a:schemeClr val="hlink"/>
                </a:solidFill>
                <a:hlinkClick r:id="rId2"/>
              </a:rPr>
              <a:t>https://developer.mozilla.org/fr/docs/Web/CSS/Type_color#colors_table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23fb3e9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23fb3e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24d1fb04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24d1fb04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24d1fb04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24d1fb04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24d1fb04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324d1fb04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45b28406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45b28406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4467cfe5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4467cfe5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5026dc8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35026dc8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5026dc88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5026dc88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Fonctionne actuellement sur Firefox, Chrome, Opera. (</a:t>
            </a:r>
            <a:r>
              <a:rPr lang="fr"/>
              <a:t>CSS4 en “Version de travail”)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24d1fb04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324d1fb04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5026dc88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5026dc88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24d1fb04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324d1fb04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23fb3e9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23fb3e9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Lien utile : caniuse.com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34467cfe5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34467cfe5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324d1fb04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324d1fb04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24d1fb04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24d1fb04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24d1fb04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24d1fb04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324d1fb04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324d1fb04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24d1fb04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24d1fb04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34467cfe5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34467cfe5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2e8b14c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2e8b14c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34467cfe5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34467cfe5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Site utile pour les borders → border-radius.com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5026dc88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35026dc88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23fb3e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23fb3e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48a89e5e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348a89e5e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34467cfe5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34467cfe5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34467cfe5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34467cfe5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34467cfe5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34467cfe5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34467cfe5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34467cfe5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complete : </a:t>
            </a:r>
            <a:r>
              <a:rPr lang="fr" u="sng">
                <a:solidFill>
                  <a:schemeClr val="hlink"/>
                </a:solidFill>
                <a:hlinkClick r:id="rId2"/>
              </a:rPr>
              <a:t>https://developer.mozilla.org/fr/docs/Web/CSS/Pseudo-classes#Liste_des_pseudo-classes_standards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34467cfe5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34467cfe5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34467cfe5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34467cfe5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49d74baf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49d74baf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349d74baf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349d74baf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349d74baf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349d74baf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Exemple de négation :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p:not(.classy) { …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body :not(.classy, p) { …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p:not(:first-child) {...}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9144000" cy="4008600"/>
          </a:xfrm>
          <a:prstGeom prst="rect">
            <a:avLst/>
          </a:prstGeom>
          <a:solidFill>
            <a:srgbClr val="2819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559500"/>
            <a:ext cx="85206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3000"/>
              <a:buNone/>
              <a:defRPr sz="3000">
                <a:solidFill>
                  <a:srgbClr val="4590B8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0" y="1626500"/>
            <a:ext cx="8520600" cy="9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/>
          <p:nvPr/>
        </p:nvSpPr>
        <p:spPr>
          <a:xfrm>
            <a:off x="0" y="4738350"/>
            <a:ext cx="9144000" cy="4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ooter-logo.png" id="18" name="Google Shape;1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5375" y="4258119"/>
            <a:ext cx="2177475" cy="6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deux contenus">
  <p:cSld name="CUSTOM_9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4692900" y="1152325"/>
            <a:ext cx="4139400" cy="3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111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2" type="body"/>
          </p:nvPr>
        </p:nvSpPr>
        <p:spPr>
          <a:xfrm>
            <a:off x="311700" y="1152325"/>
            <a:ext cx="4139400" cy="3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111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mparaison (1 sous-titre)">
  <p:cSld name="CUSTOM_10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subTitle"/>
          </p:nvPr>
        </p:nvSpPr>
        <p:spPr>
          <a:xfrm>
            <a:off x="311700" y="1152475"/>
            <a:ext cx="81609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4692900" y="1669525"/>
            <a:ext cx="4139400" cy="29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111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3" type="body"/>
          </p:nvPr>
        </p:nvSpPr>
        <p:spPr>
          <a:xfrm>
            <a:off x="311700" y="1669525"/>
            <a:ext cx="4139400" cy="29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111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mparaison (2 sous-titre)">
  <p:cSld name="CUSTOM_1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1152475"/>
            <a:ext cx="39999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/>
            </a:lvl9pPr>
          </a:lstStyle>
          <a:p/>
        </p:txBody>
      </p:sp>
      <p:sp>
        <p:nvSpPr>
          <p:cNvPr id="67" name="Google Shape;67;p13"/>
          <p:cNvSpPr txBox="1"/>
          <p:nvPr>
            <p:ph idx="2" type="subTitle"/>
          </p:nvPr>
        </p:nvSpPr>
        <p:spPr>
          <a:xfrm>
            <a:off x="4636050" y="1152475"/>
            <a:ext cx="39999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/>
        </p:txBody>
      </p:sp>
      <p:sp>
        <p:nvSpPr>
          <p:cNvPr id="68" name="Google Shape;68;p13"/>
          <p:cNvSpPr txBox="1"/>
          <p:nvPr>
            <p:ph idx="3" type="body"/>
          </p:nvPr>
        </p:nvSpPr>
        <p:spPr>
          <a:xfrm>
            <a:off x="4692900" y="1669525"/>
            <a:ext cx="4139400" cy="29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111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4" type="body"/>
          </p:nvPr>
        </p:nvSpPr>
        <p:spPr>
          <a:xfrm>
            <a:off x="311700" y="1669525"/>
            <a:ext cx="4139400" cy="29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111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>
  <p:cSld name="CUSTOM_1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429125"/>
            <a:ext cx="30492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3799900" y="1152475"/>
            <a:ext cx="50325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23850" lvl="1" marL="9144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>
  <p:cSld name="CUSTOM_13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733800"/>
            <a:ext cx="8520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8199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8199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8199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8199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8199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8199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8199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8199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81995"/>
                </a:solidFill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906750" y="4226400"/>
            <a:ext cx="73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590B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CUSTOM_14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>
  <p:cSld name="CUSTOM_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85650" y="2287250"/>
            <a:ext cx="81393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81995"/>
              </a:buClr>
              <a:buSzPts val="3600"/>
              <a:buNone/>
              <a:defRPr sz="3600">
                <a:solidFill>
                  <a:srgbClr val="28199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728475" y="2791200"/>
            <a:ext cx="7896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590B8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uniquement">
  <p:cSld name="CUSTOM_5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CUSTOM_6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b="0">
                <a:solidFill>
                  <a:schemeClr val="dk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des matières">
  <p:cSld name="CUSTOM_6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/>
        </p:nvSpPr>
        <p:spPr>
          <a:xfrm>
            <a:off x="235500" y="451025"/>
            <a:ext cx="32304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Table des matières</a:t>
            </a:r>
            <a:endParaRPr sz="2800"/>
          </a:p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1700" y="1000075"/>
            <a:ext cx="41586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 sz="14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650175" y="1000075"/>
            <a:ext cx="41586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 sz="14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 (Grand texte)">
  <p:cSld name="CUSTOM_7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b="0" sz="2400">
                <a:solidFill>
                  <a:schemeClr val="dk1"/>
                </a:solidFill>
              </a:defRPr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>
                <a:solidFill>
                  <a:schemeClr val="dk1"/>
                </a:solidFill>
              </a:defRPr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>
                <a:solidFill>
                  <a:schemeClr val="dk1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(Petit texte)">
  <p:cSld name="CUSTOM_7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11700" y="1152475"/>
            <a:ext cx="85206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111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(Petit texte avec sous-titre)">
  <p:cSld name="CUSTOM_7_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11700" y="1632475"/>
            <a:ext cx="8520600" cy="29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b="0" sz="1600">
                <a:solidFill>
                  <a:schemeClr val="dk1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6" name="Google Shape;46;p9"/>
          <p:cNvSpPr txBox="1"/>
          <p:nvPr>
            <p:ph idx="2" type="subTitle"/>
          </p:nvPr>
        </p:nvSpPr>
        <p:spPr>
          <a:xfrm>
            <a:off x="311700" y="1152475"/>
            <a:ext cx="81609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 de présentation">
  <p:cSld name="CUSTOM_8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/>
        </p:nvSpPr>
        <p:spPr>
          <a:xfrm>
            <a:off x="661950" y="1730675"/>
            <a:ext cx="7820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281995"/>
                </a:solidFill>
                <a:latin typeface="Cabin"/>
                <a:ea typeface="Cabin"/>
                <a:cs typeface="Cabin"/>
                <a:sym typeface="Cabin"/>
              </a:rPr>
              <a:t>Merci pour votre attention.</a:t>
            </a:r>
            <a:endParaRPr sz="4800">
              <a:solidFill>
                <a:srgbClr val="281995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footer-logo.png" id="51" name="Google Shape;5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1113" y="2370875"/>
            <a:ext cx="3941775" cy="12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/>
          <p:nvPr/>
        </p:nvSpPr>
        <p:spPr>
          <a:xfrm>
            <a:off x="7167950" y="0"/>
            <a:ext cx="1976100" cy="6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810525"/>
            <a:ext cx="9144000" cy="350400"/>
          </a:xfrm>
          <a:prstGeom prst="rect">
            <a:avLst/>
          </a:prstGeom>
          <a:solidFill>
            <a:srgbClr val="DED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Cabin"/>
              <a:buNone/>
              <a:defRPr sz="2800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38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bin"/>
              <a:buChar char="○"/>
              <a:defRPr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bin"/>
              <a:buChar char="■"/>
              <a:defRPr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11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bin"/>
              <a:buChar char="●"/>
              <a:defRPr sz="13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11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bin"/>
              <a:buChar char="○"/>
              <a:defRPr sz="13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11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bin"/>
              <a:buChar char="■"/>
              <a:defRPr sz="13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11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bin"/>
              <a:buChar char="●"/>
              <a:defRPr sz="13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11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bin"/>
              <a:buChar char="○"/>
              <a:defRPr sz="13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11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Cabin"/>
              <a:buChar char="■"/>
              <a:defRPr sz="13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235500" y="4858675"/>
            <a:ext cx="18708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Brainstorm Consulting</a:t>
            </a:r>
            <a:endParaRPr b="1" sz="1200"/>
          </a:p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000"/>
            </a:lvl1pPr>
            <a:lvl2pPr lvl="1" rtl="0" algn="r">
              <a:buNone/>
              <a:defRPr b="1" sz="1000"/>
            </a:lvl2pPr>
            <a:lvl3pPr lvl="2" rtl="0" algn="r">
              <a:buNone/>
              <a:defRPr b="1" sz="1000"/>
            </a:lvl3pPr>
            <a:lvl4pPr lvl="3" rtl="0" algn="r">
              <a:buNone/>
              <a:defRPr b="1" sz="1000"/>
            </a:lvl4pPr>
            <a:lvl5pPr lvl="4" rtl="0" algn="r">
              <a:buNone/>
              <a:defRPr b="1" sz="1000"/>
            </a:lvl5pPr>
            <a:lvl6pPr lvl="5" rtl="0" algn="r">
              <a:buNone/>
              <a:defRPr b="1" sz="1000"/>
            </a:lvl6pPr>
            <a:lvl7pPr lvl="6" rtl="0" algn="r">
              <a:buNone/>
              <a:defRPr b="1" sz="1000"/>
            </a:lvl7pPr>
            <a:lvl8pPr lvl="7" rtl="0" algn="r">
              <a:buNone/>
              <a:defRPr b="1" sz="1000"/>
            </a:lvl8pPr>
            <a:lvl9pPr lvl="8" rtl="0" algn="r">
              <a:buNone/>
              <a:defRPr b="1"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BStorm_logo.png"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245750" y="70625"/>
            <a:ext cx="183425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311700" y="0"/>
            <a:ext cx="2179200" cy="487200"/>
          </a:xfrm>
          <a:prstGeom prst="rect">
            <a:avLst/>
          </a:prstGeom>
          <a:solidFill>
            <a:srgbClr val="2819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77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75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81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86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85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8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82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91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89.png"/><Relationship Id="rId4" Type="http://schemas.openxmlformats.org/officeDocument/2006/relationships/image" Target="../media/image90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87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97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96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84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93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8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92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99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94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98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95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01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00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111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10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109.pn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107.png"/><Relationship Id="rId4" Type="http://schemas.openxmlformats.org/officeDocument/2006/relationships/image" Target="../media/image102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105.png"/><Relationship Id="rId4" Type="http://schemas.openxmlformats.org/officeDocument/2006/relationships/image" Target="../media/image103.pn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106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108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104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1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24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Relationship Id="rId5" Type="http://schemas.openxmlformats.org/officeDocument/2006/relationships/image" Target="../media/image4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developer.mozilla.org/fr/docs/Web/CSS/S%C3%A9lecteurs_d_attribut" TargetMode="External"/><Relationship Id="rId4" Type="http://schemas.openxmlformats.org/officeDocument/2006/relationships/image" Target="../media/image45.png"/><Relationship Id="rId5" Type="http://schemas.openxmlformats.org/officeDocument/2006/relationships/image" Target="../media/image5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6.png"/><Relationship Id="rId4" Type="http://schemas.openxmlformats.org/officeDocument/2006/relationships/image" Target="../media/image5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fonts.google.com/" TargetMode="External"/><Relationship Id="rId4" Type="http://schemas.openxmlformats.org/officeDocument/2006/relationships/image" Target="../media/image5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60.png"/><Relationship Id="rId4" Type="http://schemas.openxmlformats.org/officeDocument/2006/relationships/image" Target="../media/image5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3.png"/><Relationship Id="rId4" Type="http://schemas.openxmlformats.org/officeDocument/2006/relationships/image" Target="../media/image5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5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65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6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7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7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6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7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aniuse.com" TargetMode="External"/><Relationship Id="rId4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70.png"/><Relationship Id="rId4" Type="http://schemas.openxmlformats.org/officeDocument/2006/relationships/image" Target="../media/image7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72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8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2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66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71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6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80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79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0" y="1626500"/>
            <a:ext cx="8520600" cy="9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HTML &amp; CSS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559500"/>
            <a:ext cx="85206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85650" y="2287250"/>
            <a:ext cx="81393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éléments HTML</a:t>
            </a:r>
            <a:endParaRPr/>
          </a:p>
        </p:txBody>
      </p:sp>
      <p:sp>
        <p:nvSpPr>
          <p:cNvPr id="155" name="Google Shape;155;p26"/>
          <p:cNvSpPr txBox="1"/>
          <p:nvPr>
            <p:ph idx="1" type="subTitle"/>
          </p:nvPr>
        </p:nvSpPr>
        <p:spPr>
          <a:xfrm>
            <a:off x="728475" y="2791200"/>
            <a:ext cx="7896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HTML</a:t>
            </a:r>
            <a:endParaRPr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16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Préciser les éléments</a:t>
            </a:r>
            <a:endParaRPr/>
          </a:p>
        </p:txBody>
      </p:sp>
      <p:sp>
        <p:nvSpPr>
          <p:cNvPr id="862" name="Google Shape;862;p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:only-of-type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Permet de cibler les éléments qui sont seuls de leur type parmi leurs frères.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:first-of-type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Permet de cibler le premier élément de tel type parmi ses frères.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:last-of-type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Permet de cibler le dernier élément de tel type parmi ses frères.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116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17"/>
          <p:cNvSpPr txBox="1"/>
          <p:nvPr>
            <p:ph type="title"/>
          </p:nvPr>
        </p:nvSpPr>
        <p:spPr>
          <a:xfrm>
            <a:off x="485650" y="2287250"/>
            <a:ext cx="81393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formulaires</a:t>
            </a:r>
            <a:endParaRPr/>
          </a:p>
        </p:txBody>
      </p:sp>
      <p:sp>
        <p:nvSpPr>
          <p:cNvPr id="869" name="Google Shape;869;p117"/>
          <p:cNvSpPr txBox="1"/>
          <p:nvPr>
            <p:ph idx="1" type="subTitle"/>
          </p:nvPr>
        </p:nvSpPr>
        <p:spPr>
          <a:xfrm>
            <a:off x="728475" y="2791200"/>
            <a:ext cx="7896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HTML &amp; CSS</a:t>
            </a:r>
            <a:endParaRPr/>
          </a:p>
        </p:txBody>
      </p:sp>
      <p:sp>
        <p:nvSpPr>
          <p:cNvPr id="870" name="Google Shape;870;p117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8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Créer un formulaire</a:t>
            </a:r>
            <a:endParaRPr/>
          </a:p>
        </p:txBody>
      </p:sp>
      <p:sp>
        <p:nvSpPr>
          <p:cNvPr id="876" name="Google Shape;876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créer un formulaire, on utilise la balise</a:t>
            </a:r>
            <a:r>
              <a:rPr lang="fr"/>
              <a:t> « </a:t>
            </a:r>
            <a:r>
              <a:rPr lang="fr"/>
              <a:t>form » et on place à l’intérieur de celle-ci tous les champs du formulaire.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Le formulaire a deux attributs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method : indique la manière dont les données seront envoyées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action : indique l’adresse du serveur qui va traiter le formulaire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7" name="Google Shape;877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83" y="3415625"/>
            <a:ext cx="7917828" cy="1000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8" name="Google Shape;878;p118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19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d’envoi des données  </a:t>
            </a:r>
            <a:endParaRPr/>
          </a:p>
        </p:txBody>
      </p:sp>
      <p:sp>
        <p:nvSpPr>
          <p:cNvPr id="884" name="Google Shape;884;p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method="get"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 Limitée à 255 caractères</a:t>
            </a:r>
            <a:br>
              <a:rPr lang="fr"/>
            </a:br>
            <a:r>
              <a:rPr lang="fr"/>
              <a:t>	- Les données envoyées sont visibles dans l’adresse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method="post"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- Pas de limite du nombre de caractères</a:t>
            </a:r>
            <a:br>
              <a:rPr lang="fr"/>
            </a:br>
            <a:r>
              <a:rPr lang="fr"/>
              <a:t>	- Invisible dans le navigateur</a:t>
            </a:r>
            <a:endParaRPr/>
          </a:p>
        </p:txBody>
      </p:sp>
      <p:sp>
        <p:nvSpPr>
          <p:cNvPr id="885" name="Google Shape;885;p119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20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Champ </a:t>
            </a:r>
            <a:r>
              <a:rPr lang="fr"/>
              <a:t>de saisie</a:t>
            </a:r>
            <a:endParaRPr/>
          </a:p>
        </p:txBody>
      </p:sp>
      <p:sp>
        <p:nvSpPr>
          <p:cNvPr id="891" name="Google Shape;891;p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insérer un champ de saisie, on utilise la balise orpheline </a:t>
            </a:r>
            <a:br>
              <a:rPr lang="fr"/>
            </a:br>
            <a:r>
              <a:rPr lang="fr"/>
              <a:t>« input ». Les saisies possibles et le comportement de l'élément dépend de la valeur indiquée dans son attribut “type”.</a:t>
            </a:r>
            <a:br>
              <a:rPr lang="fr"/>
            </a:b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L’attribut « name » permet de définir le nom du contrôle, il sera envoyé avec les données lors de l'envoi du formulaire.</a:t>
            </a:r>
            <a:endParaRPr/>
          </a:p>
        </p:txBody>
      </p:sp>
      <p:pic>
        <p:nvPicPr>
          <p:cNvPr id="892" name="Google Shape;892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00" y="2342500"/>
            <a:ext cx="8249151" cy="433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3" name="Google Shape;893;p120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21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Différent</a:t>
            </a:r>
            <a:r>
              <a:rPr lang="fr"/>
              <a:t> type </a:t>
            </a:r>
            <a:r>
              <a:rPr lang="fr"/>
              <a:t>de saisie</a:t>
            </a:r>
            <a:endParaRPr/>
          </a:p>
        </p:txBody>
      </p:sp>
      <p:sp>
        <p:nvSpPr>
          <p:cNvPr id="899" name="Google Shape;899;p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type="text"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Champ de saisie de texte sur une seule ligne.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Attributs pris en charges : autocomplete, list, maxlength, minlength, pattern, placeholder, required, size</a:t>
            </a:r>
            <a:endParaRPr/>
          </a:p>
        </p:txBody>
      </p:sp>
      <p:pic>
        <p:nvPicPr>
          <p:cNvPr id="900" name="Google Shape;900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50" y="2160863"/>
            <a:ext cx="3519974" cy="5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121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22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Différent type de saisie</a:t>
            </a:r>
            <a:endParaRPr/>
          </a:p>
        </p:txBody>
      </p:sp>
      <p:sp>
        <p:nvSpPr>
          <p:cNvPr id="907" name="Google Shape;907;p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type="number”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Champ qui permet de saisir un nombre décimal.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Attributs pris en charges : autocomplete, list, placeholder, readonly</a:t>
            </a:r>
            <a:endParaRPr/>
          </a:p>
        </p:txBody>
      </p:sp>
      <p:pic>
        <p:nvPicPr>
          <p:cNvPr id="908" name="Google Shape;908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00" y="2169250"/>
            <a:ext cx="3519975" cy="505063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122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23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Différent type de saisie</a:t>
            </a:r>
            <a:endParaRPr/>
          </a:p>
        </p:txBody>
      </p:sp>
      <p:sp>
        <p:nvSpPr>
          <p:cNvPr id="915" name="Google Shape;915;p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type="email"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Champ qui permet de saisir et d'éditer une adresse mail ou, si l'attribut multiple est indiqué, une liste d'adresses mail.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fr">
                <a:solidFill>
                  <a:srgbClr val="666666"/>
                </a:solidFill>
              </a:rPr>
              <a:t>La valeur saisie est automatiquement validée. Les pseudo-classes « :valid » et « :invalid » sont automatiquement appliquées.</a:t>
            </a:r>
            <a:br>
              <a:rPr i="1" lang="fr"/>
            </a:b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Attributs pris en charges : autocomplete, list, placeholder, readonly</a:t>
            </a:r>
            <a:endParaRPr/>
          </a:p>
        </p:txBody>
      </p:sp>
      <p:sp>
        <p:nvSpPr>
          <p:cNvPr id="916" name="Google Shape;916;p123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24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Différent type de saisie</a:t>
            </a:r>
            <a:endParaRPr/>
          </a:p>
        </p:txBody>
      </p:sp>
      <p:sp>
        <p:nvSpPr>
          <p:cNvPr id="922" name="Google Shape;922;p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type="password"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Champ de saisie de texte sur une ligne et dans lequel chaque caractère est remplacé par un symbole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Attributs pris en charges : autocomplete, inputmode, maxlength, minlength, pattern, placeholder, readonly, required, size</a:t>
            </a:r>
            <a:endParaRPr/>
          </a:p>
        </p:txBody>
      </p:sp>
      <p:pic>
        <p:nvPicPr>
          <p:cNvPr id="923" name="Google Shape;923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50" y="2599425"/>
            <a:ext cx="3647009" cy="5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124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25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Différent type de saisie</a:t>
            </a:r>
            <a:endParaRPr/>
          </a:p>
        </p:txBody>
      </p:sp>
      <p:sp>
        <p:nvSpPr>
          <p:cNvPr id="930" name="Google Shape;930;p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type="search"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Champ de saisie permettant à un utilisateur de saisir des termes de recherche. </a:t>
            </a:r>
            <a:br>
              <a:rPr lang="fr"/>
            </a:br>
            <a:r>
              <a:rPr lang="fr"/>
              <a:t>Celui-ci permet d’obtenir différent visuel en fonction du navigateurs.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Attributs pris en charges : autocomplete, list, maxlength, minlength, pattern, placeholder, required, size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25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id="932" name="Google Shape;932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02" y="2501325"/>
            <a:ext cx="3396525" cy="10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balises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langage HTML est composé de balises qui se situent entre &lt; &gt;.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Il y a deux types de balises 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Orphelines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En paires</a:t>
            </a:r>
            <a:endParaRPr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26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Différent type de saisie</a:t>
            </a:r>
            <a:endParaRPr/>
          </a:p>
        </p:txBody>
      </p:sp>
      <p:sp>
        <p:nvSpPr>
          <p:cNvPr id="938" name="Google Shape;938;p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type="tel"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Champ qui permet de saisir </a:t>
            </a:r>
            <a:br>
              <a:rPr lang="fr"/>
            </a:br>
            <a:r>
              <a:rPr lang="fr"/>
              <a:t>un numéro de téléphone.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Attributs pris en charges : autocomplete, </a:t>
            </a:r>
            <a:br>
              <a:rPr lang="fr"/>
            </a:br>
            <a:r>
              <a:rPr lang="fr"/>
              <a:t>list, maxlength, minlength, pattern, </a:t>
            </a:r>
            <a:br>
              <a:rPr lang="fr"/>
            </a:br>
            <a:r>
              <a:rPr lang="fr"/>
              <a:t>placeholder, readonly et size</a:t>
            </a:r>
            <a:endParaRPr/>
          </a:p>
        </p:txBody>
      </p:sp>
      <p:pic>
        <p:nvPicPr>
          <p:cNvPr id="939" name="Google Shape;939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966" y="1152475"/>
            <a:ext cx="2383534" cy="3416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0" name="Google Shape;940;p126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27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Différent type de saisie</a:t>
            </a:r>
            <a:endParaRPr/>
          </a:p>
        </p:txBody>
      </p:sp>
      <p:sp>
        <p:nvSpPr>
          <p:cNvPr id="946" name="Google Shape;946;p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type="url"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Champ qui permet de saisir et d'éditer une URL.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fr">
                <a:solidFill>
                  <a:srgbClr val="666666"/>
                </a:solidFill>
              </a:rPr>
              <a:t>La valeur saisie est automatiquement validée. Les pseudo-classes « :valid » et « :invalid » sont automatiquement appliquées.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Attributs pris en charges : </a:t>
            </a:r>
            <a:r>
              <a:rPr lang="fr"/>
              <a:t>autocomplete, list, maxlength, minlength, pattern, placeholder, readonly et size</a:t>
            </a:r>
            <a:endParaRPr/>
          </a:p>
        </p:txBody>
      </p:sp>
      <p:sp>
        <p:nvSpPr>
          <p:cNvPr id="947" name="Google Shape;947;p127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28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Différent type de saisie</a:t>
            </a:r>
            <a:endParaRPr/>
          </a:p>
        </p:txBody>
      </p:sp>
      <p:sp>
        <p:nvSpPr>
          <p:cNvPr id="953" name="Google Shape;953;p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type="file"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Champ qui permet à un utilisateur de sélectionner un ou plusieurs fichiers depuis leur appareil et de les uploader vers un serveur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CC0000"/>
                </a:solidFill>
              </a:rPr>
              <a:t>⚠ Le formulaire doit spécifier l’encodage à l’aide de l’attribut « enctype » avec la valeur « multipart/form-data » et utiliser la méthode « POST »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Attributs pris en charges : accept, multiple, required</a:t>
            </a:r>
            <a:endParaRPr/>
          </a:p>
        </p:txBody>
      </p:sp>
      <p:pic>
        <p:nvPicPr>
          <p:cNvPr id="954" name="Google Shape;954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75" y="2445075"/>
            <a:ext cx="3959676" cy="38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5" name="Google Shape;955;p128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29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Différent type de saisie</a:t>
            </a:r>
            <a:endParaRPr/>
          </a:p>
        </p:txBody>
      </p:sp>
      <p:sp>
        <p:nvSpPr>
          <p:cNvPr id="961" name="Google Shape;961;p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type="color"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Champ qui permet de sélectionner </a:t>
            </a:r>
            <a:br>
              <a:rPr lang="fr"/>
            </a:br>
            <a:r>
              <a:rPr lang="fr"/>
              <a:t>une couleur avec une interface ou </a:t>
            </a:r>
            <a:br>
              <a:rPr lang="fr"/>
            </a:br>
            <a:r>
              <a:rPr lang="fr"/>
              <a:t>avec un code hexadécimal.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Attributs pris en charges : autocomplete et list.</a:t>
            </a:r>
            <a:endParaRPr/>
          </a:p>
        </p:txBody>
      </p:sp>
      <p:pic>
        <p:nvPicPr>
          <p:cNvPr id="962" name="Google Shape;962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275" y="1337113"/>
            <a:ext cx="3400951" cy="24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163" y="3062225"/>
            <a:ext cx="907937" cy="5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129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30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Différent type de saisie</a:t>
            </a:r>
            <a:endParaRPr/>
          </a:p>
        </p:txBody>
      </p:sp>
      <p:sp>
        <p:nvSpPr>
          <p:cNvPr id="970" name="Google Shape;970;p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type="date"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Champ qui permet de saisir une date.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Attributs pris en charges : autocomplete, list, readonly et step.</a:t>
            </a:r>
            <a:endParaRPr/>
          </a:p>
        </p:txBody>
      </p:sp>
      <p:pic>
        <p:nvPicPr>
          <p:cNvPr id="971" name="Google Shape;971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075" y="1152487"/>
            <a:ext cx="2235575" cy="22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130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31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Différent type de saisie</a:t>
            </a:r>
            <a:endParaRPr/>
          </a:p>
        </p:txBody>
      </p:sp>
      <p:sp>
        <p:nvSpPr>
          <p:cNvPr id="978" name="Google Shape;978;p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type="time"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Champ qui permet de saisir une une heure (avec des minutes et éventuellement des secondes).</a:t>
            </a:r>
            <a:br>
              <a:rPr lang="fr"/>
            </a:b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Attributs pris en charges : autocomplete, list, readonly et step.</a:t>
            </a:r>
            <a:endParaRPr/>
          </a:p>
        </p:txBody>
      </p:sp>
      <p:pic>
        <p:nvPicPr>
          <p:cNvPr id="979" name="Google Shape;979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50" y="2582299"/>
            <a:ext cx="1787927" cy="5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131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32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Différent type de saisie</a:t>
            </a:r>
            <a:endParaRPr/>
          </a:p>
        </p:txBody>
      </p:sp>
      <p:sp>
        <p:nvSpPr>
          <p:cNvPr id="986" name="Google Shape;986;p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type="datetime-local"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Champ qui permet de saisir </a:t>
            </a:r>
            <a:br>
              <a:rPr lang="fr"/>
            </a:br>
            <a:r>
              <a:rPr lang="fr"/>
              <a:t>une date et une heure.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fr"/>
            </a:br>
            <a:r>
              <a:rPr lang="fr">
                <a:solidFill>
                  <a:srgbClr val="CC0000"/>
                </a:solidFill>
              </a:rPr>
              <a:t>⚠</a:t>
            </a:r>
            <a:r>
              <a:rPr i="1" lang="fr">
                <a:solidFill>
                  <a:srgbClr val="CC0000"/>
                </a:solidFill>
              </a:rPr>
              <a:t> Remarque </a:t>
            </a:r>
            <a:r>
              <a:rPr lang="fr">
                <a:solidFill>
                  <a:srgbClr val="CC0000"/>
                </a:solidFill>
              </a:rPr>
              <a:t>⚠</a:t>
            </a:r>
            <a:r>
              <a:rPr i="1" lang="fr">
                <a:solidFill>
                  <a:srgbClr val="CC0000"/>
                </a:solidFill>
              </a:rPr>
              <a:t> </a:t>
            </a:r>
            <a:br>
              <a:rPr i="1" lang="fr">
                <a:solidFill>
                  <a:srgbClr val="CC0000"/>
                </a:solidFill>
              </a:rPr>
            </a:br>
            <a:r>
              <a:rPr i="1" lang="fr">
                <a:solidFill>
                  <a:srgbClr val="CC0000"/>
                </a:solidFill>
              </a:rPr>
              <a:t>Le type "datetime" est déprécié</a:t>
            </a:r>
            <a:endParaRPr i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Attributs pris en charges : autocomplete, list, readonly et step.</a:t>
            </a:r>
            <a:endParaRPr/>
          </a:p>
        </p:txBody>
      </p:sp>
      <p:pic>
        <p:nvPicPr>
          <p:cNvPr id="987" name="Google Shape;987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025" y="1152475"/>
            <a:ext cx="2979524" cy="2339476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132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33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Champ de saisie multi-ligne</a:t>
            </a:r>
            <a:endParaRPr/>
          </a:p>
        </p:txBody>
      </p:sp>
      <p:sp>
        <p:nvSpPr>
          <p:cNvPr id="994" name="Google Shape;994;p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insérer un champ qui permet d'éditer du texte sur plusieurs lignes. On utilise la balise « textarea »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	- rows : Le nombre de lignes de texte visibles pour le contrôle.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	- cols : La largeur visible du contrôle de saisie, exprimée en				largeur moyenne de caractères.</a:t>
            </a:r>
            <a:endParaRPr/>
          </a:p>
        </p:txBody>
      </p:sp>
      <p:pic>
        <p:nvPicPr>
          <p:cNvPr id="995" name="Google Shape;995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812" y="1911801"/>
            <a:ext cx="7500376" cy="1015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6" name="Google Shape;996;p133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34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labels</a:t>
            </a:r>
            <a:endParaRPr/>
          </a:p>
        </p:txBody>
      </p:sp>
      <p:sp>
        <p:nvSpPr>
          <p:cNvPr id="1002" name="Google Shape;1002;p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afficher un texte qui donne une indication sur le champ, on utilise la balise « label ».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Pour lier les balises « label » et « input », il faut ajouter l’attribut</a:t>
            </a:r>
            <a:br>
              <a:rPr lang="fr"/>
            </a:br>
            <a:r>
              <a:rPr lang="fr"/>
              <a:t> « for » au label avec la valeur l’id de l’input.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3" name="Google Shape;1003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75" y="3001725"/>
            <a:ext cx="7896225" cy="8191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4" name="Google Shape;1004;p134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35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Champ à choix - Checkbox</a:t>
            </a:r>
            <a:endParaRPr/>
          </a:p>
        </p:txBody>
      </p:sp>
      <p:sp>
        <p:nvSpPr>
          <p:cNvPr id="1010" name="Google Shape;1010;p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insérer un champ dont le contenu est une case à cocher, on utilise des balises « input » avec le type “checkbox 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Pour qu’une case soit pré-cochée, ajoutez l’attribut « checked ».</a:t>
            </a:r>
            <a:endParaRPr/>
          </a:p>
        </p:txBody>
      </p:sp>
      <p:pic>
        <p:nvPicPr>
          <p:cNvPr id="1011" name="Google Shape;1011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12" y="2030888"/>
            <a:ext cx="7464574" cy="16595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2" name="Google Shape;1012;p135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balises orphelines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Cet élément est composé uniquement d’une seule balise.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Elle peut contenir des informat</a:t>
            </a:r>
            <a:r>
              <a:rPr lang="fr"/>
              <a:t>ions grâce</a:t>
            </a:r>
            <a:r>
              <a:rPr lang="fr"/>
              <a:t> aux attributs.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Exemple : pour afficher des images on utilise la balise “img” qui a un attribut “src” pour définir la source de l’image.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488" y="3622275"/>
            <a:ext cx="7183025" cy="488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36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Champ à choix - Bouton radio</a:t>
            </a:r>
            <a:endParaRPr/>
          </a:p>
        </p:txBody>
      </p:sp>
      <p:sp>
        <p:nvSpPr>
          <p:cNvPr id="1018" name="Google Shape;1018;p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insérer un champ dont le contenu est un bouton à choisir, on utilise des balises « input » avec le type “radio” et portant la même valeur pour l’attribut “name”.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</a:t>
            </a:r>
            <a:r>
              <a:rPr lang="fr"/>
              <a:t>our qu’un bouton soit pré-coché, ajoutez l’attribut « checked ».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9" name="Google Shape;1019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00" y="2174275"/>
            <a:ext cx="7904401" cy="1540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0" name="Google Shape;1020;p136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137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Champ à choix - Liste</a:t>
            </a:r>
            <a:endParaRPr/>
          </a:p>
        </p:txBody>
      </p:sp>
      <p:sp>
        <p:nvSpPr>
          <p:cNvPr id="1026" name="Google Shape;1026;p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insérer une liste déroulante, on utilise la balise « select ». Chaque option sera déclarée dans une balise « option ».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Pour qu’un choix soit présélectionné, ajoutez l’attribut « selected »</a:t>
            </a:r>
            <a:endParaRPr/>
          </a:p>
        </p:txBody>
      </p:sp>
      <p:pic>
        <p:nvPicPr>
          <p:cNvPr id="1027" name="Google Shape;1027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321" y="1990921"/>
            <a:ext cx="6157350" cy="2052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8" name="Google Shape;1028;p137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38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Champ à choix - Liste</a:t>
            </a:r>
            <a:endParaRPr/>
          </a:p>
        </p:txBody>
      </p:sp>
      <p:sp>
        <p:nvSpPr>
          <p:cNvPr id="1034" name="Google Shape;1034;p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Pour avoir une liste déroulante avec des sous-groupes, on utilise la  balise « optgroup » avec en attribut “label” le nom du groupe.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5" name="Google Shape;1035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100" y="1988975"/>
            <a:ext cx="5149799" cy="2579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6" name="Google Shape;1036;p138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39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Regrouper des champs</a:t>
            </a:r>
            <a:endParaRPr/>
          </a:p>
        </p:txBody>
      </p:sp>
      <p:sp>
        <p:nvSpPr>
          <p:cNvPr id="1042" name="Google Shape;1042;p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Pour regrouper les champs, on utilise la balise « fieldset ». Chaque groupe est déclaré avec la balise « legend ».</a:t>
            </a:r>
            <a:endParaRPr/>
          </a:p>
        </p:txBody>
      </p:sp>
      <p:pic>
        <p:nvPicPr>
          <p:cNvPr id="1043" name="Google Shape;1043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125" y="2008650"/>
            <a:ext cx="6831750" cy="2393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4" name="Google Shape;1044;p139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balise « input » permet également de créer les boutons de nos formulaire. Il y a 3 types de boutons différents 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button	: un bouton sans comportement par défaut.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submit	: un bouton qui envoie le formulaire.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1600"/>
              </a:spcAft>
              <a:buSzPts val="1800"/>
              <a:buChar char="➢"/>
            </a:pPr>
            <a:r>
              <a:rPr lang="fr"/>
              <a:t>reset	:  un bouton qui permet de réinitialiser le formulaire.</a:t>
            </a:r>
            <a:endParaRPr/>
          </a:p>
        </p:txBody>
      </p:sp>
      <p:sp>
        <p:nvSpPr>
          <p:cNvPr id="1050" name="Google Shape;1050;p140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boutons</a:t>
            </a:r>
            <a:endParaRPr/>
          </a:p>
        </p:txBody>
      </p:sp>
      <p:sp>
        <p:nvSpPr>
          <p:cNvPr id="1051" name="Google Shape;1051;p140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41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attributs utiles</a:t>
            </a:r>
            <a:endParaRPr/>
          </a:p>
        </p:txBody>
      </p:sp>
      <p:sp>
        <p:nvSpPr>
          <p:cNvPr id="1057" name="Google Shape;1057;p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placeholder </a:t>
            </a:r>
            <a:br>
              <a:rPr lang="fr"/>
            </a:br>
            <a:r>
              <a:rPr lang="fr"/>
              <a:t>Permet de définir une indication destinée à l'utilisateur par rapport au champ.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required </a:t>
            </a:r>
            <a:br>
              <a:rPr lang="fr"/>
            </a:br>
            <a:r>
              <a:rPr lang="fr"/>
              <a:t>Permet d’indiquer que le champs doit être renseignée avant que l'utilisateur puisse envoyer le formulaire.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readonly </a:t>
            </a:r>
            <a:br>
              <a:rPr lang="fr"/>
            </a:br>
            <a:r>
              <a:rPr lang="fr"/>
              <a:t>Cet attribut indique que l'utilisateur ne peut pas modifier la valeur de l’élément.</a:t>
            </a:r>
            <a:endParaRPr/>
          </a:p>
        </p:txBody>
      </p:sp>
      <p:sp>
        <p:nvSpPr>
          <p:cNvPr id="1058" name="Google Shape;1058;p141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42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attributs utiles</a:t>
            </a:r>
            <a:endParaRPr/>
          </a:p>
        </p:txBody>
      </p:sp>
      <p:sp>
        <p:nvSpPr>
          <p:cNvPr id="1064" name="Google Shape;1064;p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pattern </a:t>
            </a:r>
            <a:br>
              <a:rPr lang="fr"/>
            </a:br>
            <a:r>
              <a:rPr lang="fr"/>
              <a:t>Permet de définir une “RegExp”  qui permettra de vérifier la valeur saisie.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autocomplete </a:t>
            </a:r>
            <a:br>
              <a:rPr lang="fr"/>
            </a:br>
            <a:r>
              <a:rPr lang="fr"/>
              <a:t>Permet d'indiquer si la valeur saisie doit automatiquement être complétée par le navigateur.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spellcheck </a:t>
            </a:r>
            <a:br>
              <a:rPr lang="fr"/>
            </a:br>
            <a:r>
              <a:rPr lang="fr"/>
              <a:t>Permet d’activer ou désactiver la vérification orthographique et grammaticale du contenu.</a:t>
            </a:r>
            <a:endParaRPr/>
          </a:p>
        </p:txBody>
      </p:sp>
      <p:sp>
        <p:nvSpPr>
          <p:cNvPr id="1065" name="Google Shape;1065;p142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autofocus  </a:t>
            </a:r>
            <a:br>
              <a:rPr lang="fr"/>
            </a:br>
            <a:r>
              <a:rPr lang="fr"/>
              <a:t>Permet d'indiquer que l'élément doit recevoir le focus au chargement de la page.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tabindex </a:t>
            </a:r>
            <a:br>
              <a:rPr lang="fr"/>
            </a:br>
            <a:r>
              <a:rPr lang="fr"/>
              <a:t>Permet de définir l’ordre de navigation au clavier (généralement avec la touche “tab”). Cet attribut peut prendre l'une des valeurs entières suivantes 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Positive 	: ordre relatif, parcourues dans l'ordre croissant.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0		: ordre défini par les éléments du DOM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Négative	: l’élément ne peut pas être atteint via la navigation au clavier </a:t>
            </a:r>
            <a:endParaRPr/>
          </a:p>
        </p:txBody>
      </p:sp>
      <p:sp>
        <p:nvSpPr>
          <p:cNvPr id="1071" name="Google Shape;1071;p143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attributs utiles</a:t>
            </a:r>
            <a:endParaRPr/>
          </a:p>
        </p:txBody>
      </p:sp>
      <p:sp>
        <p:nvSpPr>
          <p:cNvPr id="1072" name="Google Shape;1072;p143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:required</a:t>
            </a:r>
            <a:br>
              <a:rPr lang="fr"/>
            </a:br>
            <a:r>
              <a:rPr lang="fr"/>
              <a:t>Permet de cibler les éléments pour lequel l'attribut “required” est activé.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:optional</a:t>
            </a:r>
            <a:br>
              <a:rPr lang="fr"/>
            </a:br>
            <a:r>
              <a:rPr lang="fr"/>
              <a:t>Permet de cibler les éléments pour lesquels l'attribut “required” n'est pas activé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:valid</a:t>
            </a:r>
            <a:br>
              <a:rPr lang="fr"/>
            </a:br>
            <a:r>
              <a:rPr lang="fr"/>
              <a:t>Permet de cibler tous les éléments dont la validation s'effectue correctement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:invalid</a:t>
            </a:r>
            <a:br>
              <a:rPr lang="fr"/>
            </a:br>
            <a:r>
              <a:rPr lang="fr"/>
              <a:t>Permet de cible tout élément pour lequel la validation à échouer</a:t>
            </a:r>
            <a:endParaRPr/>
          </a:p>
        </p:txBody>
      </p:sp>
      <p:sp>
        <p:nvSpPr>
          <p:cNvPr id="1078" name="Google Shape;1078;p144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pseudo-classes utiles</a:t>
            </a:r>
            <a:endParaRPr/>
          </a:p>
        </p:txBody>
      </p:sp>
      <p:sp>
        <p:nvSpPr>
          <p:cNvPr id="1079" name="Google Shape;1079;p144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:checked</a:t>
            </a:r>
            <a:br>
              <a:rPr lang="fr"/>
            </a:br>
            <a:r>
              <a:rPr lang="fr"/>
              <a:t>Permet d’obtenir les boutons radio, les case à cocher ou les options d’une liste qui ont été coché ou activé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:enabled</a:t>
            </a:r>
            <a:br>
              <a:rPr lang="fr"/>
            </a:br>
            <a:r>
              <a:rPr lang="fr"/>
              <a:t>Permet de cibler les éléments activé.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:disable</a:t>
            </a:r>
            <a:r>
              <a:rPr lang="fr"/>
              <a:t>d</a:t>
            </a:r>
            <a:br>
              <a:rPr lang="fr"/>
            </a:br>
            <a:r>
              <a:rPr lang="fr"/>
              <a:t>P</a:t>
            </a:r>
            <a:r>
              <a:rPr lang="fr"/>
              <a:t>ermet de cibler les éléments désactivé</a:t>
            </a:r>
            <a:endParaRPr/>
          </a:p>
        </p:txBody>
      </p:sp>
      <p:sp>
        <p:nvSpPr>
          <p:cNvPr id="1085" name="Google Shape;1085;p145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pseudo-classes utiles</a:t>
            </a:r>
            <a:endParaRPr/>
          </a:p>
        </p:txBody>
      </p:sp>
      <p:sp>
        <p:nvSpPr>
          <p:cNvPr id="1086" name="Google Shape;1086;p145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</a:t>
            </a:r>
            <a:r>
              <a:rPr lang="fr"/>
              <a:t>es balises en paires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Cet </a:t>
            </a:r>
            <a:r>
              <a:rPr lang="fr"/>
              <a:t>élément</a:t>
            </a:r>
            <a:r>
              <a:rPr lang="fr"/>
              <a:t> est composé d’une balise ouvrante et d’une balise fermante (avec un ‘/’).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Elles peuvent contenir des données ainsi que des </a:t>
            </a:r>
            <a:r>
              <a:rPr lang="fr"/>
              <a:t>attributs.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Exemple : Pour définir le titre d’une page, on utilise la balise “title”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25" y="3686251"/>
            <a:ext cx="7499576" cy="486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46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Remarque</a:t>
            </a:r>
            <a:endParaRPr/>
          </a:p>
        </p:txBody>
      </p:sp>
      <p:sp>
        <p:nvSpPr>
          <p:cNvPr id="1092" name="Google Shape;1092;p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existe d’autres types pour la balise « input », ces slides ne reprennent que les éléments les plus utiliser.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CC0000"/>
                </a:solidFill>
              </a:rPr>
              <a:t>⚠ Même si les formulaires vérifient les données de l’utilisateur grâce aux types des « input », il faudra </a:t>
            </a:r>
            <a:r>
              <a:rPr b="1" lang="fr">
                <a:solidFill>
                  <a:srgbClr val="CC0000"/>
                </a:solidFill>
              </a:rPr>
              <a:t>toujours </a:t>
            </a:r>
            <a:r>
              <a:rPr lang="fr">
                <a:solidFill>
                  <a:srgbClr val="CC0000"/>
                </a:solidFill>
              </a:rPr>
              <a:t>effectuer une vérification du </a:t>
            </a:r>
            <a:r>
              <a:rPr b="1" lang="fr">
                <a:solidFill>
                  <a:srgbClr val="CC0000"/>
                </a:solidFill>
              </a:rPr>
              <a:t>côté du serveur </a:t>
            </a:r>
            <a:r>
              <a:rPr lang="fr">
                <a:solidFill>
                  <a:srgbClr val="CC0000"/>
                </a:solidFill>
              </a:rPr>
              <a:t>qui traite le formulaire!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093" name="Google Shape;1093;p146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47"/>
          <p:cNvSpPr txBox="1"/>
          <p:nvPr>
            <p:ph type="title"/>
          </p:nvPr>
        </p:nvSpPr>
        <p:spPr>
          <a:xfrm>
            <a:off x="485650" y="2287250"/>
            <a:ext cx="81393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tableaux</a:t>
            </a:r>
            <a:endParaRPr/>
          </a:p>
        </p:txBody>
      </p:sp>
      <p:sp>
        <p:nvSpPr>
          <p:cNvPr id="1099" name="Google Shape;1099;p147"/>
          <p:cNvSpPr txBox="1"/>
          <p:nvPr>
            <p:ph idx="1" type="subTitle"/>
          </p:nvPr>
        </p:nvSpPr>
        <p:spPr>
          <a:xfrm>
            <a:off x="728475" y="2791200"/>
            <a:ext cx="7896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HTML &amp; CSS</a:t>
            </a:r>
            <a:endParaRPr/>
          </a:p>
        </p:txBody>
      </p:sp>
      <p:sp>
        <p:nvSpPr>
          <p:cNvPr id="1100" name="Google Shape;1100;p147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48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tableaux</a:t>
            </a:r>
            <a:endParaRPr/>
          </a:p>
        </p:txBody>
      </p:sp>
      <p:sp>
        <p:nvSpPr>
          <p:cNvPr id="1106" name="Google Shape;1106;p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tableaux HTML sont constitué principalement des 3 balises.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La balise « table », qui permet de définir l’objet “tableau”.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La balise « tr », pour définir une ligne du tableau.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La balise « td », pour définir une une cellule de la ligne.</a:t>
            </a:r>
            <a:endParaRPr/>
          </a:p>
        </p:txBody>
      </p:sp>
      <p:pic>
        <p:nvPicPr>
          <p:cNvPr id="1107" name="Google Shape;1107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163" y="2944927"/>
            <a:ext cx="7149675" cy="16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Google Shape;1108;p148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49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de tableau - Simple 1</a:t>
            </a:r>
            <a:endParaRPr/>
          </a:p>
        </p:txBody>
      </p:sp>
      <p:pic>
        <p:nvPicPr>
          <p:cNvPr id="1114" name="Google Shape;1114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625" y="1130100"/>
            <a:ext cx="4904750" cy="34406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5" name="Google Shape;1115;p149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50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Tableaux</a:t>
            </a:r>
            <a:endParaRPr/>
          </a:p>
        </p:txBody>
      </p:sp>
      <p:sp>
        <p:nvSpPr>
          <p:cNvPr id="1121" name="Google Shape;1121;p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définir l’entête des </a:t>
            </a:r>
            <a:r>
              <a:rPr lang="fr"/>
              <a:t>cellules, on utilise la balise « th » </a:t>
            </a:r>
            <a:br>
              <a:rPr lang="fr"/>
            </a:br>
            <a:r>
              <a:rPr lang="fr"/>
              <a:t>à la place de la balise « td »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Pour définir le titre d’un tableau, on utilise la balise « caption »</a:t>
            </a:r>
            <a:endParaRPr/>
          </a:p>
        </p:txBody>
      </p:sp>
      <p:pic>
        <p:nvPicPr>
          <p:cNvPr id="1122" name="Google Shape;1122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286" y="1967000"/>
            <a:ext cx="6307425" cy="1634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3" name="Google Shape;1123;p150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51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de tableau - Simple 2</a:t>
            </a:r>
            <a:endParaRPr/>
          </a:p>
        </p:txBody>
      </p:sp>
      <p:pic>
        <p:nvPicPr>
          <p:cNvPr id="1129" name="Google Shape;1129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738" y="1047600"/>
            <a:ext cx="4692524" cy="3553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0" name="Google Shape;1130;p151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52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Bordure d’un tableau</a:t>
            </a:r>
            <a:endParaRPr/>
          </a:p>
        </p:txBody>
      </p:sp>
      <p:sp>
        <p:nvSpPr>
          <p:cNvPr id="1136" name="Google Shape;1136;p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 on ajoute dans le CSS une bordure aux éléments “table, td, th” on obtient le résultat suivant…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Le CSS nous offre 2 possibilités pour </a:t>
            </a:r>
            <a:r>
              <a:rPr lang="fr"/>
              <a:t>éviter</a:t>
            </a:r>
            <a:r>
              <a:rPr lang="fr"/>
              <a:t> cela.</a:t>
            </a:r>
            <a:endParaRPr/>
          </a:p>
        </p:txBody>
      </p:sp>
      <p:pic>
        <p:nvPicPr>
          <p:cNvPr id="1137" name="Google Shape;1137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287" y="1856075"/>
            <a:ext cx="4007426" cy="1856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8" name="Google Shape;1138;p152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53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Bordure d’un tableau</a:t>
            </a:r>
            <a:endParaRPr/>
          </a:p>
        </p:txBody>
      </p:sp>
      <p:sp>
        <p:nvSpPr>
          <p:cNvPr id="1144" name="Google Shape;1144;p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Fusionner les bordures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Pour cela, on utilise la propriété « border-collapse » avec la valeur “collapse” (valeur par défaut “separate”).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Modifier l’espacement des bordures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On utilise la propriété « border-spacing » suivis d’une ou 2 valeurs (horizontal &amp; vertical) en px, em,...</a:t>
            </a:r>
            <a:br>
              <a:rPr lang="fr"/>
            </a:br>
            <a:r>
              <a:rPr i="1" lang="fr">
                <a:solidFill>
                  <a:srgbClr val="666666"/>
                </a:solidFill>
              </a:rPr>
              <a:t>Fonctionne uniquement si le border-collapse vaut “separate”.</a:t>
            </a:r>
            <a:endParaRPr i="1">
              <a:solidFill>
                <a:srgbClr val="666666"/>
              </a:solidFill>
            </a:endParaRPr>
          </a:p>
        </p:txBody>
      </p:sp>
      <p:sp>
        <p:nvSpPr>
          <p:cNvPr id="1145" name="Google Shape;1145;p153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54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Autre propriété CSS</a:t>
            </a:r>
            <a:endParaRPr/>
          </a:p>
        </p:txBody>
      </p:sp>
      <p:sp>
        <p:nvSpPr>
          <p:cNvPr id="1151" name="Google Shape;1151;p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Alignement horizontal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On utilise la propriété « text-align » suivie d’une des valeurs suivante : center, left, right, justify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Alignement vertical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On utilise la propriété « vertical-align » suivie d’une des valeurs suivante : top, middle, bottom.</a:t>
            </a:r>
            <a:endParaRPr/>
          </a:p>
        </p:txBody>
      </p:sp>
      <p:sp>
        <p:nvSpPr>
          <p:cNvPr id="1152" name="Google Shape;1152;p154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55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Autre propriété CSS</a:t>
            </a:r>
            <a:endParaRPr/>
          </a:p>
        </p:txBody>
      </p:sp>
      <p:sp>
        <p:nvSpPr>
          <p:cNvPr id="1158" name="Google Shape;1158;p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Modifier la position du titre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On utilise la propriété « caption-side » suivie d’une des valeurs suivante : top, bottom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CC0000"/>
                </a:solidFill>
              </a:rPr>
              <a:t>⚠ Remarque ⚠ </a:t>
            </a:r>
            <a:br>
              <a:rPr lang="fr">
                <a:solidFill>
                  <a:srgbClr val="CC0000"/>
                </a:solidFill>
              </a:rPr>
            </a:br>
            <a:r>
              <a:rPr lang="fr">
                <a:solidFill>
                  <a:srgbClr val="CC0000"/>
                </a:solidFill>
              </a:rPr>
              <a:t>Les cellules d’un tableau n’ont pas accès à la propriété « margin »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159" name="Google Shape;1159;p155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</a:t>
            </a:r>
            <a:r>
              <a:rPr lang="fr"/>
              <a:t>ode de base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créer une page HTML vierge, le code minimal est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711" y="1591675"/>
            <a:ext cx="3622583" cy="297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56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</a:t>
            </a:r>
            <a:r>
              <a:rPr lang="fr"/>
              <a:t>tructurer un tableau</a:t>
            </a:r>
            <a:endParaRPr/>
          </a:p>
        </p:txBody>
      </p:sp>
      <p:sp>
        <p:nvSpPr>
          <p:cNvPr id="1165" name="Google Shape;1165;p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Lorsqu’on ne définit pas de structure, le navigateur place tous les éléments « tr » dans une balise « tbody ».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Il est possible de structurer les tableaux avec les balises suivante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« tbody »	: forme le corps d'un tableau.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« thead »	: défini l'en-tête des colonnes.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« tfoot	»	: défini les lignes qui résument les colonnes.</a:t>
            </a:r>
            <a:endParaRPr/>
          </a:p>
        </p:txBody>
      </p:sp>
      <p:sp>
        <p:nvSpPr>
          <p:cNvPr id="1166" name="Google Shape;1166;p156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57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de tableau - Structurer</a:t>
            </a:r>
            <a:endParaRPr/>
          </a:p>
        </p:txBody>
      </p:sp>
      <p:pic>
        <p:nvPicPr>
          <p:cNvPr id="1172" name="Google Shape;1172;p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663" y="1026975"/>
            <a:ext cx="3730674" cy="36016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3" name="Google Shape;1173;p157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158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Fusion de cellules</a:t>
            </a:r>
            <a:endParaRPr/>
          </a:p>
        </p:txBody>
      </p:sp>
      <p:sp>
        <p:nvSpPr>
          <p:cNvPr id="1179" name="Google Shape;1179;p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Fusionner des colonnes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On utilise l’attribut « colspan » dans la balise &lt;td&gt; suivi du nombre de cellules à fusionner.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0" name="Google Shape;1180;p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54575"/>
            <a:ext cx="5097625" cy="2094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1" name="Google Shape;1181;p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0350" y="3180201"/>
            <a:ext cx="2394300" cy="843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2" name="Google Shape;1182;p158"/>
          <p:cNvSpPr/>
          <p:nvPr/>
        </p:nvSpPr>
        <p:spPr>
          <a:xfrm>
            <a:off x="5657025" y="3389863"/>
            <a:ext cx="315600" cy="4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158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59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Fusion de cellules</a:t>
            </a:r>
            <a:endParaRPr/>
          </a:p>
        </p:txBody>
      </p:sp>
      <p:sp>
        <p:nvSpPr>
          <p:cNvPr id="1189" name="Google Shape;1189;p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Fusionner des lignes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</a:t>
            </a:r>
            <a:r>
              <a:rPr lang="fr"/>
              <a:t>n utilise l’attribut « rowspan » dans la balise &lt;td&gt; suivi du nombre de cellules à fusionner.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159"/>
          <p:cNvSpPr/>
          <p:nvPr/>
        </p:nvSpPr>
        <p:spPr>
          <a:xfrm>
            <a:off x="5380238" y="3389875"/>
            <a:ext cx="315600" cy="4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1" name="Google Shape;1191;p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41280"/>
            <a:ext cx="4952325" cy="212108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2" name="Google Shape;1192;p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049" y="3202671"/>
            <a:ext cx="3020250" cy="798303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159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60"/>
          <p:cNvSpPr txBox="1"/>
          <p:nvPr>
            <p:ph type="title"/>
          </p:nvPr>
        </p:nvSpPr>
        <p:spPr>
          <a:xfrm>
            <a:off x="485650" y="2287250"/>
            <a:ext cx="81393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Responsive design</a:t>
            </a:r>
            <a:endParaRPr/>
          </a:p>
        </p:txBody>
      </p:sp>
      <p:sp>
        <p:nvSpPr>
          <p:cNvPr id="1199" name="Google Shape;1199;p160"/>
          <p:cNvSpPr txBox="1"/>
          <p:nvPr>
            <p:ph idx="1" type="subTitle"/>
          </p:nvPr>
        </p:nvSpPr>
        <p:spPr>
          <a:xfrm>
            <a:off x="728475" y="2791200"/>
            <a:ext cx="7896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CSS</a:t>
            </a:r>
            <a:endParaRPr/>
          </a:p>
        </p:txBody>
      </p:sp>
      <p:sp>
        <p:nvSpPr>
          <p:cNvPr id="1200" name="Google Shape;1200;p160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161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Responsive design</a:t>
            </a:r>
            <a:endParaRPr/>
          </a:p>
        </p:txBody>
      </p:sp>
      <p:sp>
        <p:nvSpPr>
          <p:cNvPr id="1206" name="Google Shape;1206;p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avoir un site avec un comportement responsives, on utilise la règle @ imbriquée « @media » combiné à des « requête média ».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Cela permet d’appliquer un ensemble de propriétés CSS lorsque l’appareil respecte la (ou les) condition(s) nécessaire.</a:t>
            </a:r>
            <a:br>
              <a:rPr lang="fr"/>
            </a:b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Exemple de requête média : </a:t>
            </a:r>
            <a:br>
              <a:rPr lang="fr"/>
            </a:br>
            <a:r>
              <a:rPr lang="fr"/>
              <a:t>min-width, max-width, aspect-ratio, orientation,...</a:t>
            </a:r>
            <a:endParaRPr/>
          </a:p>
        </p:txBody>
      </p:sp>
      <p:sp>
        <p:nvSpPr>
          <p:cNvPr id="1207" name="Google Shape;1207;p161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62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d’utilisation de @media</a:t>
            </a:r>
            <a:endParaRPr/>
          </a:p>
        </p:txBody>
      </p:sp>
      <p:pic>
        <p:nvPicPr>
          <p:cNvPr id="1213" name="Google Shape;1213;p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00" y="1044575"/>
            <a:ext cx="8253401" cy="3463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4" name="Google Shape;1214;p162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163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Affichage pour Smartphone</a:t>
            </a:r>
            <a:endParaRPr/>
          </a:p>
        </p:txBody>
      </p:sp>
      <p:sp>
        <p:nvSpPr>
          <p:cNvPr id="1220" name="Google Shape;1220;p163"/>
          <p:cNvSpPr txBox="1"/>
          <p:nvPr>
            <p:ph idx="2" type="body"/>
          </p:nvPr>
        </p:nvSpPr>
        <p:spPr>
          <a:xfrm>
            <a:off x="3799900" y="1152475"/>
            <a:ext cx="50325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navigateurs mobile affichent les pages web dans une « fenêtre » virtuelle (viewport), celle-ci est souvent plus large que l'écran.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Lorsqu’on créer des interface responsive, il est préférable de contrôler la taille et l'échelle du viewport.</a:t>
            </a:r>
            <a:endParaRPr/>
          </a:p>
        </p:txBody>
      </p:sp>
      <p:sp>
        <p:nvSpPr>
          <p:cNvPr id="1221" name="Google Shape;1221;p163"/>
          <p:cNvSpPr txBox="1"/>
          <p:nvPr>
            <p:ph idx="1" type="body"/>
          </p:nvPr>
        </p:nvSpPr>
        <p:spPr>
          <a:xfrm>
            <a:off x="311700" y="1429125"/>
            <a:ext cx="30492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2" name="Google Shape;1222;p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65" y="1446938"/>
            <a:ext cx="2969461" cy="31413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3" name="Google Shape;1223;p163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64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Affichage pour Smartphone</a:t>
            </a:r>
            <a:endParaRPr/>
          </a:p>
        </p:txBody>
      </p:sp>
      <p:sp>
        <p:nvSpPr>
          <p:cNvPr id="1229" name="Google Shape;1229;p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permettre de </a:t>
            </a:r>
            <a:r>
              <a:rPr lang="fr"/>
              <a:t>contrôler</a:t>
            </a:r>
            <a:r>
              <a:rPr lang="fr"/>
              <a:t> le v</a:t>
            </a:r>
            <a:r>
              <a:rPr lang="fr"/>
              <a:t>iewport, il existe la balise « meta viewport » qui est supporté par beaucoup de navigateurs, bien qu'elle ne soit pas standardisée.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La plupart des sites optimisés pour les mobiles utilisent cette balise</a:t>
            </a:r>
            <a:endParaRPr/>
          </a:p>
        </p:txBody>
      </p:sp>
      <p:pic>
        <p:nvPicPr>
          <p:cNvPr id="1230" name="Google Shape;1230;p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27188"/>
            <a:ext cx="8520600" cy="34793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1" name="Google Shape;1231;p164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65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Attributs de la balise « meta viewport »</a:t>
            </a:r>
            <a:endParaRPr/>
          </a:p>
        </p:txBody>
      </p:sp>
      <p:sp>
        <p:nvSpPr>
          <p:cNvPr id="1237" name="Google Shape;1237;p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width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Permet de définir la taille du viewport, elle peut avoir en argument une valeur en pixels (sans unité) ou le mot clef “device-width”.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user-scalable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Permet d’autoriser l’utilisateur à zoomer ou dézoomer sur la page. Les valeurs possible sont “yes” et “no”.</a:t>
            </a:r>
            <a:endParaRPr/>
          </a:p>
        </p:txBody>
      </p:sp>
      <p:sp>
        <p:nvSpPr>
          <p:cNvPr id="1238" name="Google Shape;1238;p165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Doctype? C’est quoi? 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L’élément “Doctype” </a:t>
            </a:r>
            <a:r>
              <a:rPr lang="fr"/>
              <a:t>n’est pas une balise HTML, </a:t>
            </a:r>
            <a:br>
              <a:rPr lang="fr"/>
            </a:br>
            <a:r>
              <a:rPr lang="fr"/>
              <a:t>d’où la présence du « ! ».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Il indique au navigateur que notre code est du langage HTML.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Remarque: Avant le HTML5, il fallait écrire ceci...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53706"/>
            <a:ext cx="8520600" cy="68656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66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Attributs de la balise « meta viewport »</a:t>
            </a:r>
            <a:endParaRPr/>
          </a:p>
        </p:txBody>
      </p:sp>
      <p:sp>
        <p:nvSpPr>
          <p:cNvPr id="1244" name="Google Shape;1244;p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initial-scale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Permet de définir le niveau de zoom lors du premier chargement, prend une valeur réel. Valeur par défaut : 1.0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minimum-scale &amp; maximum-scale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Permet de définir le niveau de zoom (minimum ou maximum), prend une valeur réel.</a:t>
            </a:r>
            <a:endParaRPr/>
          </a:p>
        </p:txBody>
      </p:sp>
      <p:sp>
        <p:nvSpPr>
          <p:cNvPr id="1245" name="Google Shape;1245;p166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167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L’encodage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afficher des </a:t>
            </a:r>
            <a:r>
              <a:rPr lang="fr"/>
              <a:t>caractères spéciaux correctement</a:t>
            </a:r>
            <a:r>
              <a:rPr lang="fr"/>
              <a:t>, nous pouvons ajouter la balise “meta” au head pour définir l’encodage à utiliser.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Sans cette balise, le navigateur utilisera son encodage par </a:t>
            </a:r>
            <a:r>
              <a:rPr lang="fr"/>
              <a:t>défaut</a:t>
            </a:r>
            <a:r>
              <a:rPr lang="fr"/>
              <a:t>.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925" y="2132988"/>
            <a:ext cx="5704128" cy="57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commentaires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balise existe pour nous permettre d’ajouter des commentaires.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Celle-ci commence par “&lt;!--” et termine par “--&gt;”.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Attention, les commentaires seront visibles dans le code HTML </a:t>
            </a:r>
            <a:r>
              <a:rPr lang="fr"/>
              <a:t>reçu</a:t>
            </a:r>
            <a:r>
              <a:rPr lang="fr"/>
              <a:t> par le navigateur!</a:t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59" y="2209200"/>
            <a:ext cx="7899892" cy="57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1" name="Google Shape;211;p33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485650" y="2287250"/>
            <a:ext cx="81393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balises de texte</a:t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28475" y="2791200"/>
            <a:ext cx="7896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HTML</a:t>
            </a:r>
            <a:endParaRPr/>
          </a:p>
        </p:txBody>
      </p:sp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Organiser le texte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Les paragraphes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On délimite chaque paragraphe avec la balise &lt;p&gt;&lt;/p&gt;.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Les sauts de ligne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Pour ajouter un saut de ligne, on utilise la balise orpheline &lt;br&gt;</a:t>
            </a:r>
            <a:endParaRPr/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450" y="2152050"/>
            <a:ext cx="7022375" cy="38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000075"/>
            <a:ext cx="41586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Introduction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Les éléments HTML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Les types de balise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Le langage CSS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Les propriétés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Les pseudo-Classes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Les formulaires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Les tableaux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fr"/>
              <a:t>Le responsive design</a:t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650175" y="1000075"/>
            <a:ext cx="41586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Organiser le texte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311700" y="1115450"/>
            <a:ext cx="8520600" cy="30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Les titres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500"/>
              <a:t>On utilise la balise &lt;h…&gt; pour ajouter des titres au contenu du site. Il existe 6 niveaux de titre prédéfinis.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50" y="2114400"/>
            <a:ext cx="4544524" cy="1880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4" name="Google Shape;234;p36"/>
          <p:cNvSpPr/>
          <p:nvPr/>
        </p:nvSpPr>
        <p:spPr>
          <a:xfrm>
            <a:off x="5240988" y="2909750"/>
            <a:ext cx="593400" cy="4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625" y="2114388"/>
            <a:ext cx="2440025" cy="2096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sp>
        <p:nvSpPr>
          <p:cNvPr id="237" name="Google Shape;237;p36"/>
          <p:cNvSpPr txBox="1"/>
          <p:nvPr/>
        </p:nvSpPr>
        <p:spPr>
          <a:xfrm>
            <a:off x="503250" y="4240600"/>
            <a:ext cx="832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bin"/>
                <a:ea typeface="Cabin"/>
                <a:cs typeface="Cabin"/>
                <a:sym typeface="Cabin"/>
              </a:rPr>
              <a:t>Le nombre et leur placement n’a pas d’importance particulière pour la validation w3c, retenez simplement qu’une page n’a qu’un vrai grand titre h1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Mettre en important : &lt;strong&gt; &lt;/strong&gt;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Mettre un peu en valeur : &lt;em&gt; &lt;/em&gt;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Marquer le texte : &lt;mark&gt; &lt;/mark&gt;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0000"/>
                </a:solidFill>
              </a:rPr>
              <a:t>Attention, le navigateur appliquera un style au texte [strong → gras / </a:t>
            </a:r>
            <a:br>
              <a:rPr b="1" lang="fr">
                <a:solidFill>
                  <a:srgbClr val="CC0000"/>
                </a:solidFill>
              </a:rPr>
            </a:br>
            <a:r>
              <a:rPr b="1" lang="fr">
                <a:solidFill>
                  <a:srgbClr val="CC0000"/>
                </a:solidFill>
              </a:rPr>
              <a:t>em → italique / mark → surligné], mais ce n’est pas le rôle de ces balises!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Elles permettent d’analyser votre code et d’influencer le référencement de votre site.</a:t>
            </a:r>
            <a:endParaRPr/>
          </a:p>
        </p:txBody>
      </p:sp>
      <p:sp>
        <p:nvSpPr>
          <p:cNvPr id="243" name="Google Shape;243;p37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mise en valeur</a:t>
            </a:r>
            <a:endParaRPr/>
          </a:p>
        </p:txBody>
      </p:sp>
      <p:sp>
        <p:nvSpPr>
          <p:cNvPr id="244" name="Google Shape;244;p37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485650" y="2287250"/>
            <a:ext cx="81393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balises de</a:t>
            </a:r>
            <a:r>
              <a:rPr lang="fr"/>
              <a:t> liste</a:t>
            </a:r>
            <a:endParaRPr/>
          </a:p>
        </p:txBody>
      </p:sp>
      <p:sp>
        <p:nvSpPr>
          <p:cNvPr id="250" name="Google Shape;250;p38"/>
          <p:cNvSpPr txBox="1"/>
          <p:nvPr>
            <p:ph idx="1" type="subTitle"/>
          </p:nvPr>
        </p:nvSpPr>
        <p:spPr>
          <a:xfrm>
            <a:off x="728475" y="2791200"/>
            <a:ext cx="7896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HTML</a:t>
            </a:r>
            <a:endParaRPr/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Les listes</a:t>
            </a:r>
            <a:endParaRPr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Il existe trois types de listes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Liste non ordonnée ou liste à puces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Liste ordonnée ou liste numérotée ou énumération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Liste de définitions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9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non ordonnée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On utilise la balise &lt;ul&gt;&lt;/ul&gt; pour définir la liste et la balise &lt;li&gt;&lt;/li&gt; pour chaque élément de la liste.</a:t>
            </a:r>
            <a:endParaRPr/>
          </a:p>
        </p:txBody>
      </p:sp>
      <p:pic>
        <p:nvPicPr>
          <p:cNvPr id="265" name="Google Shape;265;p40"/>
          <p:cNvPicPr preferRelativeResize="0"/>
          <p:nvPr/>
        </p:nvPicPr>
        <p:blipFill rotWithShape="1">
          <a:blip r:embed="rId3">
            <a:alphaModFix/>
          </a:blip>
          <a:srcRect b="3260" l="0" r="0" t="0"/>
          <a:stretch/>
        </p:blipFill>
        <p:spPr>
          <a:xfrm>
            <a:off x="2060325" y="2025700"/>
            <a:ext cx="5023374" cy="2386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6" name="Google Shape;266;p40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ordonnée</a:t>
            </a:r>
            <a:endParaRPr/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On utilise la balise &lt;ol&gt;&lt;/ol&gt; pour définir la liste et la balise &lt;li&gt;&lt;/li&gt; pour chaque élément de la liste.</a:t>
            </a:r>
            <a:endParaRPr/>
          </a:p>
        </p:txBody>
      </p:sp>
      <p:pic>
        <p:nvPicPr>
          <p:cNvPr id="273" name="Google Shape;2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425" y="2023100"/>
            <a:ext cx="5011149" cy="23933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4" name="Google Shape;274;p41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On utilise la balise &lt;dl&gt;&lt;/dl&gt; pour définir la liste. On utilise ensuite &lt;dt&gt;&lt;/dt&gt; pour les termes et &lt;dd&gt;&lt;/dd&gt; pour les définitions.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2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de définitions</a:t>
            </a:r>
            <a:endParaRPr/>
          </a:p>
        </p:txBody>
      </p:sp>
      <p:pic>
        <p:nvPicPr>
          <p:cNvPr id="281" name="Google Shape;2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000" y="1898275"/>
            <a:ext cx="4400000" cy="259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2" name="Google Shape;282;p42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485650" y="2287250"/>
            <a:ext cx="81393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balises de</a:t>
            </a:r>
            <a:r>
              <a:rPr lang="fr"/>
              <a:t> lien</a:t>
            </a:r>
            <a:endParaRPr/>
          </a:p>
        </p:txBody>
      </p:sp>
      <p:sp>
        <p:nvSpPr>
          <p:cNvPr id="288" name="Google Shape;288;p43"/>
          <p:cNvSpPr txBox="1"/>
          <p:nvPr>
            <p:ph idx="1" type="subTitle"/>
          </p:nvPr>
        </p:nvSpPr>
        <p:spPr>
          <a:xfrm>
            <a:off x="728475" y="2791200"/>
            <a:ext cx="7896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HTML</a:t>
            </a:r>
            <a:endParaRPr/>
          </a:p>
        </p:txBody>
      </p:sp>
      <p:sp>
        <p:nvSpPr>
          <p:cNvPr id="289" name="Google Shape;289;p43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liens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créer un lien, on utilise la balise &lt;a&gt;&lt;/a&gt;. Il est nécessaire de lui ajouter un attribut “href” qui contient le lien vers la page voulue.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CC0000"/>
                </a:solidFill>
              </a:rPr>
              <a:t>Attention, pour un lien vers un autre site, </a:t>
            </a:r>
            <a:br>
              <a:rPr lang="fr">
                <a:solidFill>
                  <a:srgbClr val="CC0000"/>
                </a:solidFill>
              </a:rPr>
            </a:br>
            <a:r>
              <a:rPr lang="fr">
                <a:solidFill>
                  <a:srgbClr val="CC0000"/>
                </a:solidFill>
              </a:rPr>
              <a:t>il faut toujours commencer par « http:// »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63" y="2058950"/>
            <a:ext cx="8359275" cy="495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7" name="Google Shape;297;p44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Navigation</a:t>
            </a:r>
            <a:r>
              <a:rPr lang="fr"/>
              <a:t> dans le </a:t>
            </a:r>
            <a:r>
              <a:rPr lang="fr"/>
              <a:t>site</a:t>
            </a:r>
            <a:endParaRPr/>
          </a:p>
        </p:txBody>
      </p:sp>
      <p:sp>
        <p:nvSpPr>
          <p:cNvPr id="303" name="Google Shape;30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accéder à une autre page du site, il faut donner à l’attribut “href” le chemin vers le fichier désiré.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Cas d’une page dans un sous dossier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Cas d’une page dans un dossier parent</a:t>
            </a:r>
            <a:endParaRPr/>
          </a:p>
        </p:txBody>
      </p:sp>
      <p:pic>
        <p:nvPicPr>
          <p:cNvPr id="304" name="Google Shape;30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212" y="1993163"/>
            <a:ext cx="5444277" cy="3075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5" name="Google Shape;30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200" y="2969050"/>
            <a:ext cx="7676550" cy="3075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6" name="Google Shape;30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4188" y="3924500"/>
            <a:ext cx="6717435" cy="3075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7" name="Google Shape;307;p45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85650" y="2287250"/>
            <a:ext cx="81393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728475" y="2791200"/>
            <a:ext cx="7896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</a:t>
            </a:r>
            <a:r>
              <a:rPr lang="fr"/>
              <a:t>ien vers une ancre</a:t>
            </a:r>
            <a:endParaRPr/>
          </a:p>
        </p:txBody>
      </p:sp>
      <p:sp>
        <p:nvSpPr>
          <p:cNvPr id="313" name="Google Shape;31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ancres permettent d’accéder à une partie précise du site.</a:t>
            </a:r>
            <a:br>
              <a:rPr lang="fr"/>
            </a:br>
            <a:r>
              <a:rPr lang="fr"/>
              <a:t>Pour cela, vous devez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 Placer un attribut “id” dans la balise à atteindre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Créer un lien vers le nom de l’ancre, précédé du symbole #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452" y="2426377"/>
            <a:ext cx="5007285" cy="411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5" name="Google Shape;31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438" y="3530450"/>
            <a:ext cx="7518476" cy="411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6" name="Google Shape;316;p46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liens</a:t>
            </a:r>
            <a:endParaRPr/>
          </a:p>
        </p:txBody>
      </p:sp>
      <p:sp>
        <p:nvSpPr>
          <p:cNvPr id="322" name="Google Shape;32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L’attribut “title” permet d’ajouter une infobulle au lien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Ajouter “mailto:...” à l’attribut “href” pour un envoi d’un e-mail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Pour créer u</a:t>
            </a:r>
            <a:r>
              <a:rPr lang="fr"/>
              <a:t>n lien pour télécharger, cibler le fichier désiré </a:t>
            </a:r>
            <a:endParaRPr/>
          </a:p>
        </p:txBody>
      </p:sp>
      <p:pic>
        <p:nvPicPr>
          <p:cNvPr id="323" name="Google Shape;3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75" y="1638200"/>
            <a:ext cx="7347439" cy="32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4" name="Google Shape;32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63" y="2741725"/>
            <a:ext cx="7970875" cy="32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5" name="Google Shape;32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575" y="3769050"/>
            <a:ext cx="6453956" cy="32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6" name="Google Shape;326;p47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liens</a:t>
            </a:r>
            <a:endParaRPr/>
          </a:p>
        </p:txBody>
      </p:sp>
      <p:sp>
        <p:nvSpPr>
          <p:cNvPr id="332" name="Google Shape;332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ouvrir un lien dans une nouvelle fenêtre, il faut ajouter l’attribut “target” avec la valeur “_blank”.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Pour éviter des failles de sécurité lors de l’utilisation de “target” pour les liens vers des sites externes, il est conseillé d’ajouter l'attribut “rel” avec la valeur “noreferrer noopener”.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25" y="2008500"/>
            <a:ext cx="8335549" cy="303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4" name="Google Shape;334;p48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 txBox="1"/>
          <p:nvPr>
            <p:ph type="title"/>
          </p:nvPr>
        </p:nvSpPr>
        <p:spPr>
          <a:xfrm>
            <a:off x="485650" y="2287250"/>
            <a:ext cx="81393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balises d’</a:t>
            </a:r>
            <a:r>
              <a:rPr lang="fr"/>
              <a:t>images</a:t>
            </a:r>
            <a:endParaRPr/>
          </a:p>
        </p:txBody>
      </p:sp>
      <p:sp>
        <p:nvSpPr>
          <p:cNvPr id="340" name="Google Shape;340;p49"/>
          <p:cNvSpPr txBox="1"/>
          <p:nvPr>
            <p:ph idx="1" type="subTitle"/>
          </p:nvPr>
        </p:nvSpPr>
        <p:spPr>
          <a:xfrm>
            <a:off x="728475" y="2791200"/>
            <a:ext cx="7896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HTML</a:t>
            </a:r>
            <a:endParaRPr/>
          </a:p>
        </p:txBody>
      </p:sp>
      <p:sp>
        <p:nvSpPr>
          <p:cNvPr id="341" name="Google Shape;341;p49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insérer une image, on utilise la balise &lt;img&gt;.</a:t>
            </a:r>
            <a:br>
              <a:rPr lang="fr"/>
            </a:br>
            <a:r>
              <a:rPr lang="fr"/>
              <a:t>Celle-ci doit comporter 2 attributs: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src : La source de l’image, indiquez le chemin jusqu'à l’image.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alt : Le texte alternatif, celui-ci permet d’afficher un texte si l’image ne peut pas être chargée.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Il est important de définir l'attribut “alt” car il est utilisé par les personnes malvoyantes et les robots des moteurs de recherche.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0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images</a:t>
            </a:r>
            <a:endParaRPr/>
          </a:p>
        </p:txBody>
      </p:sp>
      <p:sp>
        <p:nvSpPr>
          <p:cNvPr id="348" name="Google Shape;348;p50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images</a:t>
            </a:r>
            <a:endParaRPr/>
          </a:p>
        </p:txBody>
      </p:sp>
      <p:sp>
        <p:nvSpPr>
          <p:cNvPr id="354" name="Google Shape;35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Avant d’utiliser vos images, retirez les espaces de votre nom de fichier ou remplacez-les par “_” ainsi que tous les accents.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L’ajout d'attribut “title” permet d’ajouter une infobulle à l’image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75" y="1943075"/>
            <a:ext cx="8078450" cy="34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6" name="Google Shape;35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75" y="3118325"/>
            <a:ext cx="8078451" cy="7151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7" name="Google Shape;357;p51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figures</a:t>
            </a:r>
            <a:endParaRPr/>
          </a:p>
        </p:txBody>
      </p:sp>
      <p:sp>
        <p:nvSpPr>
          <p:cNvPr id="363" name="Google Shape;36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Lorsqu’</a:t>
            </a:r>
            <a:r>
              <a:rPr lang="fr"/>
              <a:t>une image a comme but d’illustrer un texte, on utilise la balise &lt;figure&gt;&lt;/figure&gt;. On place la légende entre les balises &lt;figcaption&gt;&lt;/figcaption&gt;.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375" y="2356400"/>
            <a:ext cx="7589249" cy="1475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5" name="Google Shape;365;p52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type="title"/>
          </p:nvPr>
        </p:nvSpPr>
        <p:spPr>
          <a:xfrm>
            <a:off x="485650" y="2287250"/>
            <a:ext cx="81393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Les balises universelles</a:t>
            </a:r>
            <a:endParaRPr/>
          </a:p>
        </p:txBody>
      </p:sp>
      <p:sp>
        <p:nvSpPr>
          <p:cNvPr id="371" name="Google Shape;371;p53"/>
          <p:cNvSpPr txBox="1"/>
          <p:nvPr>
            <p:ph idx="1" type="subTitle"/>
          </p:nvPr>
        </p:nvSpPr>
        <p:spPr>
          <a:xfrm>
            <a:off x="728475" y="2791200"/>
            <a:ext cx="7896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HTML</a:t>
            </a:r>
            <a:endParaRPr/>
          </a:p>
        </p:txBody>
      </p:sp>
      <p:sp>
        <p:nvSpPr>
          <p:cNvPr id="372" name="Google Shape;372;p53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balises universelles</a:t>
            </a:r>
            <a:endParaRPr/>
          </a:p>
        </p:txBody>
      </p:sp>
      <p:sp>
        <p:nvSpPr>
          <p:cNvPr id="378" name="Google Shape;378;p54"/>
          <p:cNvSpPr txBox="1"/>
          <p:nvPr>
            <p:ph idx="4" type="body"/>
          </p:nvPr>
        </p:nvSpPr>
        <p:spPr>
          <a:xfrm>
            <a:off x="311700" y="1669525"/>
            <a:ext cx="4139400" cy="29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Balise de type “block”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Retour à la ligne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Fortement utilisée dans la construction de design</a:t>
            </a:r>
            <a:endParaRPr/>
          </a:p>
        </p:txBody>
      </p:sp>
      <p:sp>
        <p:nvSpPr>
          <p:cNvPr id="379" name="Google Shape;379;p54"/>
          <p:cNvSpPr txBox="1"/>
          <p:nvPr>
            <p:ph idx="1" type="subTitle"/>
          </p:nvPr>
        </p:nvSpPr>
        <p:spPr>
          <a:xfrm>
            <a:off x="311700" y="1152475"/>
            <a:ext cx="39999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div</a:t>
            </a:r>
            <a:endParaRPr/>
          </a:p>
        </p:txBody>
      </p:sp>
      <p:sp>
        <p:nvSpPr>
          <p:cNvPr id="380" name="Google Shape;380;p54"/>
          <p:cNvSpPr txBox="1"/>
          <p:nvPr>
            <p:ph idx="2" type="subTitle"/>
          </p:nvPr>
        </p:nvSpPr>
        <p:spPr>
          <a:xfrm>
            <a:off x="4636050" y="1152475"/>
            <a:ext cx="39999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span</a:t>
            </a:r>
            <a:endParaRPr/>
          </a:p>
        </p:txBody>
      </p:sp>
      <p:sp>
        <p:nvSpPr>
          <p:cNvPr id="381" name="Google Shape;381;p54"/>
          <p:cNvSpPr txBox="1"/>
          <p:nvPr>
            <p:ph idx="3" type="body"/>
          </p:nvPr>
        </p:nvSpPr>
        <p:spPr>
          <a:xfrm>
            <a:off x="4692900" y="1669525"/>
            <a:ext cx="4139400" cy="29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Balise de type “inline”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Pas de retour de chariot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Les fonctions de dimensions CSS ne sont pas disponibles</a:t>
            </a:r>
            <a:endParaRPr/>
          </a:p>
        </p:txBody>
      </p:sp>
      <p:sp>
        <p:nvSpPr>
          <p:cNvPr id="382" name="Google Shape;382;p54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5"/>
          <p:cNvSpPr txBox="1"/>
          <p:nvPr>
            <p:ph type="title"/>
          </p:nvPr>
        </p:nvSpPr>
        <p:spPr>
          <a:xfrm>
            <a:off x="485650" y="2287250"/>
            <a:ext cx="81393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balises structurantes</a:t>
            </a:r>
            <a:endParaRPr/>
          </a:p>
        </p:txBody>
      </p:sp>
      <p:sp>
        <p:nvSpPr>
          <p:cNvPr id="388" name="Google Shape;388;p55"/>
          <p:cNvSpPr txBox="1"/>
          <p:nvPr>
            <p:ph idx="1" type="subTitle"/>
          </p:nvPr>
        </p:nvSpPr>
        <p:spPr>
          <a:xfrm>
            <a:off x="728475" y="2791200"/>
            <a:ext cx="7896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HTML</a:t>
            </a:r>
            <a:endParaRPr/>
          </a:p>
        </p:txBody>
      </p:sp>
      <p:sp>
        <p:nvSpPr>
          <p:cNvPr id="389" name="Google Shape;389;p55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</a:t>
            </a:r>
            <a:r>
              <a:rPr lang="fr"/>
              <a:t>eux langages pour le web</a:t>
            </a:r>
            <a:endParaRPr/>
          </a:p>
        </p:txBody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311700" y="1669525"/>
            <a:ext cx="4139400" cy="29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“</a:t>
            </a:r>
            <a:r>
              <a:rPr lang="fr"/>
              <a:t>HyperText Markup Language”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Créé en 1991 par “Tim Berners”.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Son rôle est de gérer et d’organiser le contenu du site.</a:t>
            </a:r>
            <a:endParaRPr/>
          </a:p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311700" y="1152475"/>
            <a:ext cx="39999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HTML</a:t>
            </a:r>
            <a:endParaRPr/>
          </a:p>
        </p:txBody>
      </p:sp>
      <p:sp>
        <p:nvSpPr>
          <p:cNvPr id="110" name="Google Shape;110;p20"/>
          <p:cNvSpPr txBox="1"/>
          <p:nvPr>
            <p:ph idx="2" type="subTitle"/>
          </p:nvPr>
        </p:nvSpPr>
        <p:spPr>
          <a:xfrm>
            <a:off x="4636050" y="1152475"/>
            <a:ext cx="39999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CSS</a:t>
            </a:r>
            <a:endParaRPr/>
          </a:p>
        </p:txBody>
      </p:sp>
      <p:sp>
        <p:nvSpPr>
          <p:cNvPr id="111" name="Google Shape;111;p20"/>
          <p:cNvSpPr txBox="1"/>
          <p:nvPr>
            <p:ph idx="3" type="body"/>
          </p:nvPr>
        </p:nvSpPr>
        <p:spPr>
          <a:xfrm>
            <a:off x="4692900" y="1669525"/>
            <a:ext cx="4139400" cy="29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“</a:t>
            </a:r>
            <a:r>
              <a:rPr lang="fr"/>
              <a:t>Cascading Style Sheets”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Créé en 1996 par “Hakon Wium Lie”, “Bert Bos” et la W3C.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Son rôle est de gérer l’apparence de la page web.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6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balises structurantes</a:t>
            </a:r>
            <a:endParaRPr/>
          </a:p>
        </p:txBody>
      </p:sp>
      <p:sp>
        <p:nvSpPr>
          <p:cNvPr id="395" name="Google Shape;395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</a:t>
            </a:r>
            <a:r>
              <a:rPr lang="fr"/>
              <a:t>n-tête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On utilise la balise « header » pour ajouter l’en-tête.</a:t>
            </a:r>
            <a:br>
              <a:rPr lang="fr"/>
            </a:br>
            <a:r>
              <a:rPr lang="fr"/>
              <a:t>Celle-ci permet de placer :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	• Un logo</a:t>
            </a:r>
            <a:br>
              <a:rPr lang="fr"/>
            </a:br>
            <a:r>
              <a:rPr lang="fr"/>
              <a:t>	• Une bannière</a:t>
            </a:r>
            <a:br>
              <a:rPr lang="fr"/>
            </a:br>
            <a:r>
              <a:rPr lang="fr"/>
              <a:t>	• Le slogan de votre site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Remarque : Il peut y avoir plusieurs balises « header » sur une page si celle-ci contient plusieurs sections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6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balises structurantes</a:t>
            </a:r>
            <a:endParaRPr/>
          </a:p>
        </p:txBody>
      </p:sp>
      <p:sp>
        <p:nvSpPr>
          <p:cNvPr id="402" name="Google Shape;402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</a:t>
            </a:r>
            <a:r>
              <a:rPr lang="fr"/>
              <a:t>ied de 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On utilise la balise « footer » pour ajouter un pied de page.</a:t>
            </a:r>
            <a:br>
              <a:rPr lang="fr"/>
            </a:br>
            <a:r>
              <a:rPr lang="fr"/>
              <a:t>Celle-ci permet de placer :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	• Des liens de contact</a:t>
            </a:r>
            <a:br>
              <a:rPr lang="fr"/>
            </a:br>
            <a:r>
              <a:rPr lang="fr"/>
              <a:t>	• Le nom de l'auteur</a:t>
            </a:r>
            <a:br>
              <a:rPr lang="fr"/>
            </a:br>
            <a:r>
              <a:rPr lang="fr"/>
              <a:t>	• Les mentions légales</a:t>
            </a:r>
            <a:br>
              <a:rPr lang="fr"/>
            </a:br>
            <a:r>
              <a:rPr lang="fr"/>
              <a:t>	• Etc…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7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8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balises structurantes</a:t>
            </a:r>
            <a:endParaRPr/>
          </a:p>
        </p:txBody>
      </p:sp>
      <p:sp>
        <p:nvSpPr>
          <p:cNvPr id="409" name="Google Shape;409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</a:t>
            </a:r>
            <a:r>
              <a:rPr lang="fr"/>
              <a:t>iens de navigation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On utilise la balise « nav » pour ajouter un menu.</a:t>
            </a:r>
            <a:br>
              <a:rPr lang="fr"/>
            </a:br>
            <a:r>
              <a:rPr lang="fr"/>
              <a:t>Généralement, le menu regroupe les principaux liens du site sous forme d’une liste à puces à l'intérieur de la balise &lt;nav&gt;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113" y="2720400"/>
            <a:ext cx="5889775" cy="1696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1" name="Google Shape;411;p58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9"/>
          <p:cNvSpPr txBox="1"/>
          <p:nvPr>
            <p:ph idx="1" type="body"/>
          </p:nvPr>
        </p:nvSpPr>
        <p:spPr>
          <a:xfrm>
            <a:off x="4692900" y="1152325"/>
            <a:ext cx="4139400" cy="3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9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balises structurantes</a:t>
            </a:r>
            <a:endParaRPr/>
          </a:p>
        </p:txBody>
      </p:sp>
      <p:sp>
        <p:nvSpPr>
          <p:cNvPr id="418" name="Google Shape;418;p59"/>
          <p:cNvSpPr txBox="1"/>
          <p:nvPr>
            <p:ph idx="2" type="body"/>
          </p:nvPr>
        </p:nvSpPr>
        <p:spPr>
          <a:xfrm>
            <a:off x="311700" y="1152325"/>
            <a:ext cx="4139400" cy="3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</a:t>
            </a:r>
            <a:r>
              <a:rPr lang="fr"/>
              <a:t>ection de 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On utilise la balise « section » pour regrouper des contenus en fonction de leur thématique.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Elle englobe généralement une portion du contenu au centre de la page.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912" y="1135250"/>
            <a:ext cx="3711775" cy="35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9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0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balises structurantes</a:t>
            </a:r>
            <a:endParaRPr/>
          </a:p>
        </p:txBody>
      </p:sp>
      <p:sp>
        <p:nvSpPr>
          <p:cNvPr id="426" name="Google Shape;426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</a:t>
            </a:r>
            <a:r>
              <a:rPr lang="fr"/>
              <a:t>nformations complémentaires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On utilise la balise « aside » pour ajouter des informations complémentaires au document que l'on visualise.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25" y="2514425"/>
            <a:ext cx="3464275" cy="2054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60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1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balises structurantes</a:t>
            </a:r>
            <a:endParaRPr/>
          </a:p>
        </p:txBody>
      </p:sp>
      <p:sp>
        <p:nvSpPr>
          <p:cNvPr id="434" name="Google Shape;434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</a:t>
            </a:r>
            <a:r>
              <a:rPr lang="fr"/>
              <a:t>rticle indépendant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On utilise la balise « article » pour englober une portion généralement autonome de la page.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200" y="2534376"/>
            <a:ext cx="6929599" cy="188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6" name="Google Shape;436;p61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2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Résumé</a:t>
            </a:r>
            <a:endParaRPr/>
          </a:p>
        </p:txBody>
      </p:sp>
      <p:pic>
        <p:nvPicPr>
          <p:cNvPr id="442" name="Google Shape;44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100" y="1049750"/>
            <a:ext cx="2998075" cy="35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2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  <p:pic>
        <p:nvPicPr>
          <p:cNvPr id="444" name="Google Shape;444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8600" y="338125"/>
            <a:ext cx="3665100" cy="456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3"/>
          <p:cNvSpPr txBox="1"/>
          <p:nvPr>
            <p:ph type="title"/>
          </p:nvPr>
        </p:nvSpPr>
        <p:spPr>
          <a:xfrm>
            <a:off x="485650" y="2287250"/>
            <a:ext cx="81393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langage CSS</a:t>
            </a:r>
            <a:endParaRPr/>
          </a:p>
        </p:txBody>
      </p:sp>
      <p:sp>
        <p:nvSpPr>
          <p:cNvPr id="450" name="Google Shape;450;p63"/>
          <p:cNvSpPr txBox="1"/>
          <p:nvPr>
            <p:ph idx="1" type="subTitle"/>
          </p:nvPr>
        </p:nvSpPr>
        <p:spPr>
          <a:xfrm>
            <a:off x="728475" y="2791200"/>
            <a:ext cx="7896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CSS</a:t>
            </a:r>
            <a:endParaRPr/>
          </a:p>
        </p:txBody>
      </p:sp>
      <p:sp>
        <p:nvSpPr>
          <p:cNvPr id="451" name="Google Shape;451;p63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4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CSS</a:t>
            </a:r>
            <a:endParaRPr/>
          </a:p>
        </p:txBody>
      </p:sp>
      <p:sp>
        <p:nvSpPr>
          <p:cNvPr id="457" name="Google Shape;457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CSS est le langage qui va nous permettre de mettre en page nos sites Web.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Pour respecter la logique de séparation contenu et mise en forme, le code CSS est dans un fichier dédié avec l'extension “.css”.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Il est également possible d’ajouter du CSS dans une balise “style” dans le “head” du code HTML. </a:t>
            </a:r>
            <a:br>
              <a:rPr lang="fr"/>
            </a:br>
            <a:r>
              <a:rPr lang="fr"/>
              <a:t>Le style peut être défini directement dans les balises HTML </a:t>
            </a:r>
            <a:r>
              <a:rPr lang="fr">
                <a:solidFill>
                  <a:srgbClr val="CC0000"/>
                </a:solidFill>
              </a:rPr>
              <a:t>(déconseillé)</a:t>
            </a:r>
            <a:r>
              <a:rPr lang="f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8" name="Google Shape;458;p64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5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CSS</a:t>
            </a:r>
            <a:endParaRPr/>
          </a:p>
        </p:txBody>
      </p:sp>
      <p:sp>
        <p:nvSpPr>
          <p:cNvPr id="464" name="Google Shape;464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lier le HTML et CSS, il faut ajouter cette balise dans le “head”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Le langage CSS est constitué de sélecteurs ainsi que de propriétés</a:t>
            </a:r>
            <a:endParaRPr/>
          </a:p>
        </p:txBody>
      </p:sp>
      <p:pic>
        <p:nvPicPr>
          <p:cNvPr id="465" name="Google Shape;46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75" y="1616300"/>
            <a:ext cx="8303449" cy="324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6" name="Google Shape;46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8675" y="2844275"/>
            <a:ext cx="4786651" cy="1724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7" name="Google Shape;467;p65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versions de HTML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00" y="1398825"/>
            <a:ext cx="8520601" cy="299306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6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sélecteurs de base</a:t>
            </a:r>
            <a:endParaRPr/>
          </a:p>
        </p:txBody>
      </p:sp>
      <p:sp>
        <p:nvSpPr>
          <p:cNvPr id="473" name="Google Shape;473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nom de la balises HTML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La valeur de l’attribut “class” précédé d’un point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La valeur de l’attribut “id” précédé du symbole #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Sélecteur universel avec le symbole *</a:t>
            </a:r>
            <a:endParaRPr/>
          </a:p>
        </p:txBody>
      </p:sp>
      <p:pic>
        <p:nvPicPr>
          <p:cNvPr id="474" name="Google Shape;47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250" y="1576075"/>
            <a:ext cx="2196826" cy="386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5" name="Google Shape;47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250" y="2426875"/>
            <a:ext cx="3400716" cy="386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6" name="Google Shape;476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250" y="3277675"/>
            <a:ext cx="2720718" cy="386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7" name="Google Shape;477;p66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7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</a:t>
            </a:r>
            <a:r>
              <a:rPr lang="fr"/>
              <a:t>attribut class et id</a:t>
            </a:r>
            <a:endParaRPr/>
          </a:p>
        </p:txBody>
      </p:sp>
      <p:sp>
        <p:nvSpPr>
          <p:cNvPr id="483" name="Google Shape;483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Permet de cibler plusieurs éléments du code HTML qui doivent posséder les mêmes propriétés CSS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Permet d’identifier de manière unique un élément HTML</a:t>
            </a:r>
            <a:endParaRPr/>
          </a:p>
        </p:txBody>
      </p:sp>
      <p:sp>
        <p:nvSpPr>
          <p:cNvPr id="484" name="Google Shape;484;p67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8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sélecteurs avancés</a:t>
            </a:r>
            <a:endParaRPr/>
          </a:p>
        </p:txBody>
      </p:sp>
      <p:sp>
        <p:nvSpPr>
          <p:cNvPr id="490" name="Google Shape;490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sélecteur descendant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Permet de cibler toutes les balises “b” se trouvant dans une balise “a”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sélecteur enfant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Même comportement, sauf qu’il se limite aux balises se trouvant directement dans une balise “a”</a:t>
            </a:r>
            <a:endParaRPr/>
          </a:p>
        </p:txBody>
      </p:sp>
      <p:pic>
        <p:nvPicPr>
          <p:cNvPr id="491" name="Google Shape;49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625" y="1542600"/>
            <a:ext cx="3191276" cy="435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2" name="Google Shape;492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625" y="2963925"/>
            <a:ext cx="3618574" cy="435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3" name="Google Shape;493;p68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9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sélecteurs avancés</a:t>
            </a:r>
            <a:endParaRPr/>
          </a:p>
        </p:txBody>
      </p:sp>
      <p:sp>
        <p:nvSpPr>
          <p:cNvPr id="499" name="Google Shape;499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sélecteur de voisin direct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Permet de ne sélectionner que le premier élément “b” qui est immédiatement précédé par l’élément “a”.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sélecteur de voisins généraux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Même comportement, mais ne se limite pas au premier élément “b”</a:t>
            </a:r>
            <a:endParaRPr/>
          </a:p>
        </p:txBody>
      </p:sp>
      <p:pic>
        <p:nvPicPr>
          <p:cNvPr id="500" name="Google Shape;50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25" y="1591119"/>
            <a:ext cx="3418591" cy="435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1" name="Google Shape;50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20" y="3249099"/>
            <a:ext cx="3648779" cy="435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2" name="Google Shape;502;p69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0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sélecteurs avancés</a:t>
            </a:r>
            <a:endParaRPr/>
          </a:p>
        </p:txBody>
      </p:sp>
      <p:sp>
        <p:nvSpPr>
          <p:cNvPr id="508" name="Google Shape;508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Sélecteur d'attribut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Permet de ne cibler que les balises qui ont un attribut.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Sélecteur d'attribut et valeur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Permet de ne cibler que les balises qui ont un attribut avec une valeur définie.</a:t>
            </a:r>
            <a:br>
              <a:rPr lang="fr"/>
            </a:br>
            <a:br>
              <a:rPr lang="fr"/>
            </a:br>
            <a:r>
              <a:rPr lang="fr"/>
              <a:t>Les </a:t>
            </a:r>
            <a:r>
              <a:rPr lang="fr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fr">
                <a:latin typeface="Arial"/>
                <a:ea typeface="Arial"/>
                <a:cs typeface="Arial"/>
                <a:sym typeface="Arial"/>
              </a:rPr>
              <a:t>ptions possibles du sélecteur :  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https://developer.mozilla.org/fr/docs/Web/CSS/Sélecteurs_d_attribut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09" name="Google Shape;509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770" y="1581476"/>
            <a:ext cx="5472755" cy="435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0" name="Google Shape;510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780" y="2915025"/>
            <a:ext cx="7348947" cy="435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1" name="Google Shape;511;p70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1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Combiner des </a:t>
            </a:r>
            <a:r>
              <a:rPr lang="fr"/>
              <a:t>sélecteurs</a:t>
            </a:r>
            <a:endParaRPr/>
          </a:p>
        </p:txBody>
      </p:sp>
      <p:sp>
        <p:nvSpPr>
          <p:cNvPr id="517" name="Google Shape;517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Pour définir le même comportement à plusieurs </a:t>
            </a:r>
            <a:r>
              <a:rPr lang="fr"/>
              <a:t>sélecteurs</a:t>
            </a:r>
            <a:r>
              <a:rPr lang="fr"/>
              <a:t>, il suffit de créer une </a:t>
            </a:r>
            <a:r>
              <a:rPr lang="fr"/>
              <a:t>règle</a:t>
            </a:r>
            <a:r>
              <a:rPr lang="fr"/>
              <a:t> CSS avec les sélecteurs séparés d’une virgule.</a:t>
            </a:r>
            <a:endParaRPr/>
          </a:p>
        </p:txBody>
      </p:sp>
      <p:pic>
        <p:nvPicPr>
          <p:cNvPr id="518" name="Google Shape;51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1946275"/>
            <a:ext cx="5905500" cy="1828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9" name="Google Shape;519;p71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2"/>
          <p:cNvSpPr txBox="1"/>
          <p:nvPr>
            <p:ph type="title"/>
          </p:nvPr>
        </p:nvSpPr>
        <p:spPr>
          <a:xfrm>
            <a:off x="485650" y="2287250"/>
            <a:ext cx="81393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propriétés du texte</a:t>
            </a:r>
            <a:endParaRPr/>
          </a:p>
        </p:txBody>
      </p:sp>
      <p:sp>
        <p:nvSpPr>
          <p:cNvPr id="525" name="Google Shape;525;p72"/>
          <p:cNvSpPr txBox="1"/>
          <p:nvPr>
            <p:ph idx="1" type="subTitle"/>
          </p:nvPr>
        </p:nvSpPr>
        <p:spPr>
          <a:xfrm>
            <a:off x="728475" y="2791200"/>
            <a:ext cx="7896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CSS</a:t>
            </a:r>
            <a:endParaRPr/>
          </a:p>
        </p:txBody>
      </p:sp>
      <p:sp>
        <p:nvSpPr>
          <p:cNvPr id="526" name="Google Shape;526;p72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3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Formatage du texte</a:t>
            </a:r>
            <a:endParaRPr/>
          </a:p>
        </p:txBody>
      </p:sp>
      <p:sp>
        <p:nvSpPr>
          <p:cNvPr id="532" name="Google Shape;532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La taille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On utilise la propriété « font-size » suivie de sa valeur :</a:t>
            </a:r>
            <a:br>
              <a:rPr lang="fr"/>
            </a:br>
            <a:r>
              <a:rPr lang="fr"/>
              <a:t>	- Soit la taille absolue (px)</a:t>
            </a:r>
            <a:br>
              <a:rPr lang="fr"/>
            </a:br>
            <a:r>
              <a:rPr lang="fr"/>
              <a:t>	- Soit la taille relative (%, em, rem)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666666"/>
                </a:solidFill>
              </a:rPr>
              <a:t>Différences entre les unités « em » et « rem » :</a:t>
            </a:r>
            <a:br>
              <a:rPr lang="fr">
                <a:solidFill>
                  <a:srgbClr val="666666"/>
                </a:solidFill>
              </a:rPr>
            </a:br>
            <a:r>
              <a:rPr lang="fr">
                <a:solidFill>
                  <a:srgbClr val="666666"/>
                </a:solidFill>
              </a:rPr>
              <a:t>	- “em” est relatif à la font-size de </a:t>
            </a:r>
            <a:r>
              <a:rPr lang="fr">
                <a:solidFill>
                  <a:srgbClr val="666666"/>
                </a:solidFill>
              </a:rPr>
              <a:t>l'élément</a:t>
            </a:r>
            <a:r>
              <a:rPr lang="fr">
                <a:solidFill>
                  <a:srgbClr val="666666"/>
                </a:solidFill>
              </a:rPr>
              <a:t> ou du parent le plus proche.</a:t>
            </a:r>
            <a:br>
              <a:rPr lang="fr">
                <a:solidFill>
                  <a:srgbClr val="666666"/>
                </a:solidFill>
              </a:rPr>
            </a:br>
            <a:r>
              <a:rPr lang="fr">
                <a:solidFill>
                  <a:srgbClr val="666666"/>
                </a:solidFill>
              </a:rPr>
              <a:t>	- “rem” se base toujours sur la valeur de la font-size de la balise « html ».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33" name="Google Shape;533;p73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4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Formatage du texte</a:t>
            </a:r>
            <a:endParaRPr/>
          </a:p>
        </p:txBody>
      </p:sp>
      <p:sp>
        <p:nvSpPr>
          <p:cNvPr id="539" name="Google Shape;539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Mettre en gras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</a:t>
            </a:r>
            <a:r>
              <a:rPr lang="fr"/>
              <a:t>n utilise la propriété « font-weight » suivie de sa valeur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Mettre en italique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On utilise la propriété « font-style » suivie de sa valeur</a:t>
            </a:r>
            <a:endParaRPr/>
          </a:p>
        </p:txBody>
      </p:sp>
      <p:pic>
        <p:nvPicPr>
          <p:cNvPr id="540" name="Google Shape;54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925" y="2144531"/>
            <a:ext cx="3650204" cy="39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1" name="Google Shape;541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925" y="3681700"/>
            <a:ext cx="3800165" cy="39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2" name="Google Shape;542;p74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5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Formatage du texte</a:t>
            </a:r>
            <a:endParaRPr/>
          </a:p>
        </p:txBody>
      </p:sp>
      <p:sp>
        <p:nvSpPr>
          <p:cNvPr id="548" name="Google Shape;548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L’alignement horizontal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On utilise la propriété « text-align » suivie d’une des valeurs suivantes : </a:t>
            </a:r>
            <a:br>
              <a:rPr lang="fr"/>
            </a:br>
            <a:r>
              <a:rPr lang="fr"/>
              <a:t>	- center</a:t>
            </a:r>
            <a:br>
              <a:rPr lang="fr"/>
            </a:br>
            <a:r>
              <a:rPr lang="fr"/>
              <a:t>	- left</a:t>
            </a:r>
            <a:br>
              <a:rPr lang="fr"/>
            </a:br>
            <a:r>
              <a:rPr lang="fr"/>
              <a:t>	- right</a:t>
            </a:r>
            <a:br>
              <a:rPr lang="fr"/>
            </a:br>
            <a:r>
              <a:rPr lang="fr"/>
              <a:t>	- justify </a:t>
            </a:r>
            <a:endParaRPr/>
          </a:p>
        </p:txBody>
      </p:sp>
      <p:sp>
        <p:nvSpPr>
          <p:cNvPr id="549" name="Google Shape;549;p75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versions de CSS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5075"/>
            <a:ext cx="8520601" cy="1389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6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Formatage du texte</a:t>
            </a:r>
            <a:endParaRPr/>
          </a:p>
        </p:txBody>
      </p:sp>
      <p:sp>
        <p:nvSpPr>
          <p:cNvPr id="555" name="Google Shape;555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Modifier la casse du texte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On utilise la propriété « text-transform » suivie des valeurs suivantes :</a:t>
            </a:r>
            <a:br>
              <a:rPr lang="fr"/>
            </a:br>
            <a:r>
              <a:rPr lang="fr"/>
              <a:t>	- capitalize	: la première lettre de chaque mot sera en capitale.</a:t>
            </a:r>
            <a:br>
              <a:rPr lang="fr"/>
            </a:br>
            <a:r>
              <a:rPr lang="fr"/>
              <a:t>	- uppercase 	: tous les caractères seront écrits en capitale.</a:t>
            </a:r>
            <a:br>
              <a:rPr lang="fr"/>
            </a:br>
            <a:r>
              <a:rPr lang="fr"/>
              <a:t>	- lowercase  	: tous les caractères seront écrits en minuscule.</a:t>
            </a:r>
            <a:br>
              <a:rPr lang="fr"/>
            </a:br>
            <a:r>
              <a:rPr lang="fr"/>
              <a:t>	- none		: empêche les modifications liées à la casse.</a:t>
            </a:r>
            <a:endParaRPr/>
          </a:p>
        </p:txBody>
      </p:sp>
      <p:sp>
        <p:nvSpPr>
          <p:cNvPr id="556" name="Google Shape;556;p76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7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Formatage du texte</a:t>
            </a:r>
            <a:endParaRPr/>
          </a:p>
        </p:txBody>
      </p:sp>
      <p:sp>
        <p:nvSpPr>
          <p:cNvPr id="562" name="Google Shape;562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</a:t>
            </a:r>
            <a:r>
              <a:rPr lang="fr"/>
              <a:t>utres mises en valeur du texte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On utilise la propriété « text-decoration » suivie des valeurs suivantes : </a:t>
            </a:r>
            <a:br>
              <a:rPr lang="fr"/>
            </a:br>
            <a:r>
              <a:rPr lang="fr"/>
              <a:t>	- underline	 : souligné</a:t>
            </a:r>
            <a:br>
              <a:rPr lang="fr"/>
            </a:br>
            <a:r>
              <a:rPr lang="fr"/>
              <a:t>	- line-through : texte barré</a:t>
            </a:r>
            <a:br>
              <a:rPr lang="fr"/>
            </a:br>
            <a:r>
              <a:rPr lang="fr"/>
              <a:t>	- overline	 : ligne au-dessus</a:t>
            </a:r>
            <a:br>
              <a:rPr lang="fr"/>
            </a:br>
            <a:r>
              <a:rPr lang="fr"/>
              <a:t>	- none		 : aucune décoration</a:t>
            </a:r>
            <a:endParaRPr/>
          </a:p>
        </p:txBody>
      </p:sp>
      <p:sp>
        <p:nvSpPr>
          <p:cNvPr id="563" name="Google Shape;563;p77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8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Formatage du texte</a:t>
            </a:r>
            <a:endParaRPr/>
          </a:p>
        </p:txBody>
      </p:sp>
      <p:sp>
        <p:nvSpPr>
          <p:cNvPr id="569" name="Google Shape;569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Comportement lors d’un dépassement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On utilise la propriété « overflow » pour le définir, suivie de la valeur :</a:t>
            </a:r>
            <a:br>
              <a:rPr lang="fr"/>
            </a:br>
            <a:r>
              <a:rPr lang="fr"/>
              <a:t>	- visible  : Le contenu peut être affiché en dehors de l’élément</a:t>
            </a:r>
            <a:br>
              <a:rPr lang="fr"/>
            </a:br>
            <a:r>
              <a:rPr lang="fr"/>
              <a:t>	- hidden : Le contenu est rogné si besoin </a:t>
            </a:r>
            <a:br>
              <a:rPr lang="fr"/>
            </a:br>
            <a:r>
              <a:rPr lang="fr"/>
              <a:t>	- scroll    : Une scrollbar verticale et horizontale sont ajoutées</a:t>
            </a:r>
            <a:br>
              <a:rPr lang="fr"/>
            </a:br>
            <a:r>
              <a:rPr lang="fr"/>
              <a:t>	- auto</a:t>
            </a:r>
            <a:endParaRPr/>
          </a:p>
        </p:txBody>
      </p:sp>
      <p:sp>
        <p:nvSpPr>
          <p:cNvPr id="570" name="Google Shape;570;p78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9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Formatage du texte</a:t>
            </a:r>
            <a:endParaRPr/>
          </a:p>
        </p:txBody>
      </p:sp>
      <p:sp>
        <p:nvSpPr>
          <p:cNvPr id="576" name="Google Shape;576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Autoriser la césure des mots pour éviter les dépassements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On utilise la propriété « overflow-wrap », suivie de la valeur :</a:t>
            </a:r>
            <a:br>
              <a:rPr lang="fr"/>
            </a:br>
            <a:r>
              <a:rPr lang="fr"/>
              <a:t>	- normal		: Utilisation des césures normales.</a:t>
            </a:r>
            <a:br>
              <a:rPr lang="fr"/>
            </a:br>
            <a:r>
              <a:rPr lang="fr"/>
              <a:t>	- break-word	: Les mots peuvent être scindés.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fr">
                <a:solidFill>
                  <a:srgbClr val="666666"/>
                </a:solidFill>
              </a:rPr>
              <a:t>A l’origine, cette propriété était une extension non-standard de “Microsoft” nommée « word-wrap ». Implémentée dans la plupart des navigateurs, elle a été renommé et garde “word-wrap” en alias.</a:t>
            </a:r>
            <a:endParaRPr i="1">
              <a:solidFill>
                <a:srgbClr val="666666"/>
              </a:solidFill>
            </a:endParaRPr>
          </a:p>
        </p:txBody>
      </p:sp>
      <p:sp>
        <p:nvSpPr>
          <p:cNvPr id="577" name="Google Shape;577;p79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0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Formatage du texte</a:t>
            </a:r>
            <a:endParaRPr/>
          </a:p>
        </p:txBody>
      </p:sp>
      <p:sp>
        <p:nvSpPr>
          <p:cNvPr id="583" name="Google Shape;583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</a:t>
            </a:r>
            <a:r>
              <a:rPr lang="fr"/>
              <a:t>épassement dans le cas d’un texte monoligne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On peut combiner la propriété « overflow » avec les propriétés </a:t>
            </a:r>
            <a:br>
              <a:rPr lang="fr"/>
            </a:br>
            <a:r>
              <a:rPr lang="fr"/>
              <a:t>« white-space » et « text-overflow » pour obtenir un texte monoline avec des points de suspension en cas de dépassement.</a:t>
            </a:r>
            <a:endParaRPr/>
          </a:p>
        </p:txBody>
      </p:sp>
      <p:pic>
        <p:nvPicPr>
          <p:cNvPr id="584" name="Google Shape;58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462" y="2883175"/>
            <a:ext cx="4343074" cy="1688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5" name="Google Shape;585;p80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1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police d’écriture</a:t>
            </a:r>
            <a:endParaRPr/>
          </a:p>
        </p:txBody>
      </p:sp>
      <p:sp>
        <p:nvSpPr>
          <p:cNvPr id="591" name="Google Shape;591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modifier l</a:t>
            </a:r>
            <a:r>
              <a:rPr lang="fr"/>
              <a:t>a police, on utilise la propriété « font-family »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Il est possible de lister plusieurs polices, dans l’ordre de souhaits.</a:t>
            </a:r>
            <a:endParaRPr/>
          </a:p>
        </p:txBody>
      </p:sp>
      <p:pic>
        <p:nvPicPr>
          <p:cNvPr id="592" name="Google Shape;59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50" y="2701700"/>
            <a:ext cx="8270899" cy="39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3" name="Google Shape;593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550" y="1619276"/>
            <a:ext cx="3780075" cy="450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4" name="Google Shape;594;p81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2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police d’écriture</a:t>
            </a:r>
            <a:endParaRPr/>
          </a:p>
        </p:txBody>
      </p:sp>
      <p:sp>
        <p:nvSpPr>
          <p:cNvPr id="600" name="Google Shape;600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est possible d’ajouter des polices à votre site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Soit en utilisant des services extérieurs (Ex : </a:t>
            </a:r>
            <a:r>
              <a:rPr lang="fr" u="sng">
                <a:solidFill>
                  <a:schemeClr val="hlink"/>
                </a:solidFill>
                <a:hlinkClick r:id="rId3"/>
              </a:rPr>
              <a:t>fonts.google.com/</a:t>
            </a:r>
            <a:r>
              <a:rPr lang="fr"/>
              <a:t>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Soit en ajoutant la police dans les fichiers du site et en ajoutant une règle “@font-face” au fichier CSS</a:t>
            </a:r>
            <a:endParaRPr/>
          </a:p>
        </p:txBody>
      </p:sp>
      <p:pic>
        <p:nvPicPr>
          <p:cNvPr id="601" name="Google Shape;601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75" y="3284975"/>
            <a:ext cx="8257451" cy="1283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2" name="Google Shape;602;p82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3"/>
          <p:cNvSpPr txBox="1"/>
          <p:nvPr>
            <p:ph type="title"/>
          </p:nvPr>
        </p:nvSpPr>
        <p:spPr>
          <a:xfrm>
            <a:off x="485650" y="2287250"/>
            <a:ext cx="81393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C</a:t>
            </a:r>
            <a:r>
              <a:rPr lang="fr"/>
              <a:t>ouleurs et arrières-plan</a:t>
            </a:r>
            <a:endParaRPr/>
          </a:p>
        </p:txBody>
      </p:sp>
      <p:sp>
        <p:nvSpPr>
          <p:cNvPr id="608" name="Google Shape;608;p83"/>
          <p:cNvSpPr txBox="1"/>
          <p:nvPr>
            <p:ph idx="1" type="subTitle"/>
          </p:nvPr>
        </p:nvSpPr>
        <p:spPr>
          <a:xfrm>
            <a:off x="728475" y="2791200"/>
            <a:ext cx="7896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CSS</a:t>
            </a:r>
            <a:endParaRPr/>
          </a:p>
        </p:txBody>
      </p:sp>
      <p:sp>
        <p:nvSpPr>
          <p:cNvPr id="609" name="Google Shape;609;p83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4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</a:t>
            </a:r>
            <a:r>
              <a:rPr lang="fr"/>
              <a:t>ouleur du texte</a:t>
            </a:r>
            <a:endParaRPr/>
          </a:p>
        </p:txBody>
      </p:sp>
      <p:sp>
        <p:nvSpPr>
          <p:cNvPr id="615" name="Google Shape;615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Couleur prédéfinie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On utilise la propriété « color » suivie d’une valeur prédéfinie.</a:t>
            </a:r>
            <a:br>
              <a:rPr lang="fr"/>
            </a:br>
            <a:r>
              <a:rPr lang="fr"/>
              <a:t>Il existe 140 couleurs définie en CSS3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Couleur personnalisée (Méthode)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On peut utiliser les notations rgb() ou hsl() pour définir une couleur.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16" name="Google Shape;616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2537550"/>
            <a:ext cx="3215850" cy="397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7" name="Google Shape;617;p84"/>
          <p:cNvPicPr preferRelativeResize="0"/>
          <p:nvPr/>
        </p:nvPicPr>
        <p:blipFill rotWithShape="1">
          <a:blip r:embed="rId4">
            <a:alphaModFix/>
          </a:blip>
          <a:srcRect b="51953" l="0" r="10762" t="0"/>
          <a:stretch/>
        </p:blipFill>
        <p:spPr>
          <a:xfrm>
            <a:off x="571500" y="4018575"/>
            <a:ext cx="4481076" cy="397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18" name="Google Shape;618;p84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5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couleur du texte</a:t>
            </a:r>
            <a:endParaRPr/>
          </a:p>
        </p:txBody>
      </p:sp>
      <p:sp>
        <p:nvSpPr>
          <p:cNvPr id="624" name="Google Shape;624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Couleur personnalisée (H</a:t>
            </a:r>
            <a:r>
              <a:rPr lang="fr"/>
              <a:t>exadécimale</a:t>
            </a:r>
            <a:r>
              <a:rPr lang="fr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Il est possible de définir la couleur en une valeur</a:t>
            </a:r>
            <a:r>
              <a:rPr lang="fr"/>
              <a:t> hexadécimale sur 6 chiffres [#RRGGBB] ou sur 3 chiffres [#RGB] lorsque tous les couples de valeurs sont identiques.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5" name="Google Shape;62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613" y="2749925"/>
            <a:ext cx="4594786" cy="1818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6" name="Google Shape;626;p85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navigateurs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Ils interprètent le code Html/Css et affichent les sites Web.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●	Google Chrome					 ●	Mozilla Firefox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 ●	Microsoft Edge					 ●	Opera 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●	Internet Explorer					 ●	Vivaldi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●	Safari							 ●	Brave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6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</a:t>
            </a:r>
            <a:r>
              <a:rPr lang="fr"/>
              <a:t>rrière</a:t>
            </a:r>
            <a:r>
              <a:rPr lang="fr"/>
              <a:t> plan</a:t>
            </a:r>
            <a:endParaRPr/>
          </a:p>
        </p:txBody>
      </p:sp>
      <p:sp>
        <p:nvSpPr>
          <p:cNvPr id="632" name="Google Shape;632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Couleur de fond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On utilise la propriété « background-color » suivie de sa valeur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Images de fond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On utilise la propriété « background-image » suivie d’un chemin url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3" name="Google Shape;633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60" y="2196075"/>
            <a:ext cx="4948065" cy="39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4" name="Google Shape;63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48" y="3760775"/>
            <a:ext cx="7716300" cy="39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5" name="Google Shape;635;p86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7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</a:t>
            </a:r>
            <a:r>
              <a:rPr lang="fr"/>
              <a:t>ptions de l’arrière plan</a:t>
            </a:r>
            <a:endParaRPr/>
          </a:p>
        </p:txBody>
      </p:sp>
      <p:sp>
        <p:nvSpPr>
          <p:cNvPr id="641" name="Google Shape;641;p87"/>
          <p:cNvSpPr txBox="1"/>
          <p:nvPr>
            <p:ph idx="1" type="body"/>
          </p:nvPr>
        </p:nvSpPr>
        <p:spPr>
          <a:xfrm>
            <a:off x="311700" y="1164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Fixer l’image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On utilise la propriété « background-attachment » suivie de “fixed”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Répéter l’image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On utilise la propriété « background-repeat » suivie d’une des valeurs suivantes : no-repeat, repeat-x, repeat-y, repeat</a:t>
            </a:r>
            <a:endParaRPr/>
          </a:p>
        </p:txBody>
      </p:sp>
      <p:pic>
        <p:nvPicPr>
          <p:cNvPr id="642" name="Google Shape;64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75" y="2163675"/>
            <a:ext cx="5627214" cy="39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3" name="Google Shape;643;p87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8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Options </a:t>
            </a:r>
            <a:r>
              <a:rPr lang="fr"/>
              <a:t>de l’arrière plan</a:t>
            </a:r>
            <a:endParaRPr/>
          </a:p>
        </p:txBody>
      </p:sp>
      <p:sp>
        <p:nvSpPr>
          <p:cNvPr id="649" name="Google Shape;649;p88"/>
          <p:cNvSpPr txBox="1"/>
          <p:nvPr>
            <p:ph idx="1" type="body"/>
          </p:nvPr>
        </p:nvSpPr>
        <p:spPr>
          <a:xfrm>
            <a:off x="311700" y="1164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Position du fond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</a:t>
            </a:r>
            <a:r>
              <a:rPr lang="fr"/>
              <a:t>n utilise la propriété « background-position » suivie de sa position verticale et horizontale données en “pixel” ou par mot clef.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Mot clef possible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Horizontale : top, center, bottom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Verticale : left, center, right</a:t>
            </a:r>
            <a:endParaRPr/>
          </a:p>
        </p:txBody>
      </p:sp>
      <p:pic>
        <p:nvPicPr>
          <p:cNvPr id="650" name="Google Shape;65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00" y="2518550"/>
            <a:ext cx="5309525" cy="7083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1" name="Google Shape;651;p88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9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Écriture</a:t>
            </a:r>
            <a:r>
              <a:rPr lang="fr"/>
              <a:t> raccourcie</a:t>
            </a:r>
            <a:endParaRPr/>
          </a:p>
        </p:txBody>
      </p:sp>
      <p:sp>
        <p:nvSpPr>
          <p:cNvPr id="657" name="Google Shape;657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est possible d’utiliser une écriture raccourcie pour définir l'arrière-plan en utilisant la propriété “background” suivie des valeurs : Source, Position horizontal, Position vertical, Répétition.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Cette écriture permet également de combiner plusieurs arrière-plans. Pour cela, il faut séparer d’une virgule chaque groupe de valeur.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58" name="Google Shape;658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86" y="3146725"/>
            <a:ext cx="8402826" cy="1269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9" name="Google Shape;659;p89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90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Transparence</a:t>
            </a:r>
            <a:endParaRPr/>
          </a:p>
        </p:txBody>
      </p:sp>
      <p:sp>
        <p:nvSpPr>
          <p:cNvPr id="665" name="Google Shape;665;p90"/>
          <p:cNvSpPr txBox="1"/>
          <p:nvPr>
            <p:ph idx="1" type="body"/>
          </p:nvPr>
        </p:nvSpPr>
        <p:spPr>
          <a:xfrm>
            <a:off x="311700" y="1139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ajouter de la transparence, il faut modifier l’opacité des éléments, pour cela on utilise la propriété « opacity » suivie d’une valeur de 0 à 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666" name="Google Shape;66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425" y="2360638"/>
            <a:ext cx="3061125" cy="422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67" name="Google Shape;667;p90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1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Couleur et Transparence</a:t>
            </a:r>
            <a:endParaRPr/>
          </a:p>
        </p:txBody>
      </p:sp>
      <p:sp>
        <p:nvSpPr>
          <p:cNvPr id="673" name="Google Shape;673;p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Lors de la définition d’une couleur, il est possible d’ajouter la transparences à l’aide du canal Alpha.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Pour cela, il faut utiliser les notations :  rgba() ou hsla().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fr"/>
            </a:br>
            <a:br>
              <a:rPr lang="fr"/>
            </a:br>
            <a:br>
              <a:rPr lang="fr"/>
            </a:br>
            <a:endParaRPr/>
          </a:p>
        </p:txBody>
      </p:sp>
      <p:pic>
        <p:nvPicPr>
          <p:cNvPr id="674" name="Google Shape;674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324" y="2496699"/>
            <a:ext cx="7577363" cy="1513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5" name="Google Shape;675;p91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2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Couleur et Transparence</a:t>
            </a:r>
            <a:endParaRPr/>
          </a:p>
        </p:txBody>
      </p:sp>
      <p:sp>
        <p:nvSpPr>
          <p:cNvPr id="681" name="Google Shape;681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Il est également possible (CSS4) d’ajouter le canal Alpha à la valeur des couleurs, en définissant les valeurs hexadécimales sur 8 chiffres [#RRGGBBAA] ou 4 chiffres [#RGBA].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2" name="Google Shape;68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537" y="2315550"/>
            <a:ext cx="5778926" cy="2100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3" name="Google Shape;683;p92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93"/>
          <p:cNvSpPr txBox="1"/>
          <p:nvPr>
            <p:ph type="title"/>
          </p:nvPr>
        </p:nvSpPr>
        <p:spPr>
          <a:xfrm>
            <a:off x="485650" y="2287250"/>
            <a:ext cx="81393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Modifier l’apparence</a:t>
            </a:r>
            <a:endParaRPr/>
          </a:p>
        </p:txBody>
      </p:sp>
      <p:sp>
        <p:nvSpPr>
          <p:cNvPr id="689" name="Google Shape;689;p93"/>
          <p:cNvSpPr txBox="1"/>
          <p:nvPr>
            <p:ph idx="1" type="subTitle"/>
          </p:nvPr>
        </p:nvSpPr>
        <p:spPr>
          <a:xfrm>
            <a:off x="728475" y="2791200"/>
            <a:ext cx="7896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CSS</a:t>
            </a:r>
            <a:endParaRPr/>
          </a:p>
        </p:txBody>
      </p:sp>
      <p:sp>
        <p:nvSpPr>
          <p:cNvPr id="690" name="Google Shape;690;p93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94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taille des éléments</a:t>
            </a:r>
            <a:endParaRPr/>
          </a:p>
        </p:txBody>
      </p:sp>
      <p:sp>
        <p:nvSpPr>
          <p:cNvPr id="696" name="Google Shape;696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est possible de modifier la hauteur et la largeur des éléments, pour cela on utilise respectivement les propriétés « height » ou « width » suivies d’une valeur en pixel (px) ou d’une valeur relative (%, em, rem).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fr"/>
            </a:br>
            <a:br>
              <a:rPr lang="fr"/>
            </a:b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Il est également possible de fixer la taille minimum ou maximum avec les préfixes « min-... » ou « max-... » suivis d’une valeur.</a:t>
            </a:r>
            <a:endParaRPr/>
          </a:p>
        </p:txBody>
      </p:sp>
      <p:pic>
        <p:nvPicPr>
          <p:cNvPr id="697" name="Google Shape;697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501" y="2213725"/>
            <a:ext cx="2698975" cy="1424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8" name="Google Shape;698;p94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95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Alignement du contenu</a:t>
            </a:r>
            <a:endParaRPr/>
          </a:p>
        </p:txBody>
      </p:sp>
      <p:sp>
        <p:nvSpPr>
          <p:cNvPr id="704" name="Google Shape;704;p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les éléments “inline” et les cellules de tableaux, on peut utiliser la propriété « vertical-align » suivie d’une des valeurs suivantes : top, middle, bottom.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CC0000"/>
                </a:solidFill>
              </a:rPr>
              <a:t>Attention, cette propriété ne peut pas être utilisée pour aligner verticalement les éléments dont le type de rendu est “block”.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705" name="Google Shape;705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488" y="2328660"/>
            <a:ext cx="5003025" cy="486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6" name="Google Shape;706;p95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429125"/>
            <a:ext cx="30492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2" type="body"/>
          </p:nvPr>
        </p:nvSpPr>
        <p:spPr>
          <a:xfrm>
            <a:off x="3799900" y="1152475"/>
            <a:ext cx="50325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Chaque navigateur n’offre pas le même rendu à l’écran. Il est important de tester son site avec plusieurs navigateurs!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fr"/>
            </a:br>
            <a:r>
              <a:rPr lang="fr"/>
              <a:t>De plus, ils </a:t>
            </a:r>
            <a:r>
              <a:rPr lang="fr"/>
              <a:t>n'implémentent</a:t>
            </a:r>
            <a:r>
              <a:rPr lang="fr"/>
              <a:t> pas toujours les dernières fonctionnalités.</a:t>
            </a:r>
            <a:br>
              <a:rPr lang="fr"/>
            </a:br>
            <a:r>
              <a:rPr lang="fr"/>
              <a:t>→ 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https://caniuse.com</a:t>
            </a:r>
            <a:endParaRPr/>
          </a:p>
        </p:txBody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Les navigateurs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110" y="1152475"/>
            <a:ext cx="2038378" cy="3453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96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r</a:t>
            </a:r>
            <a:r>
              <a:rPr lang="fr"/>
              <a:t>endu</a:t>
            </a:r>
            <a:endParaRPr/>
          </a:p>
        </p:txBody>
      </p:sp>
      <p:sp>
        <p:nvSpPr>
          <p:cNvPr id="712" name="Google Shape;712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est possible de modifier le type de rendu des éléments HTML, pour cela on utilise la propriété « display » suivie de la valeur.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“block”	: apparaît sous l'élément précédent et au-dessus du suivant.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“inline”	: se place sur la même ligne dans le rendu.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➢"/>
            </a:pPr>
            <a:r>
              <a:rPr lang="fr"/>
              <a:t>“none” 	: n’est pas présent dans le rendu.</a:t>
            </a:r>
            <a:endParaRPr/>
          </a:p>
        </p:txBody>
      </p:sp>
      <p:sp>
        <p:nvSpPr>
          <p:cNvPr id="713" name="Google Shape;713;p96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7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flottants</a:t>
            </a:r>
            <a:endParaRPr/>
          </a:p>
        </p:txBody>
      </p:sp>
      <p:sp>
        <p:nvSpPr>
          <p:cNvPr id="719" name="Google Shape;719;p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rendre les éléments flottants, on utilise la propriété « float » suivie de la valeur : “left” ou “right”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Pour arrêter cet habillage, on utilise la propriété « clear »</a:t>
            </a:r>
            <a:endParaRPr/>
          </a:p>
        </p:txBody>
      </p:sp>
      <p:pic>
        <p:nvPicPr>
          <p:cNvPr id="720" name="Google Shape;72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0" y="1853975"/>
            <a:ext cx="3238500" cy="990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1" name="Google Shape;721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750" y="3677475"/>
            <a:ext cx="3238500" cy="49664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2" name="Google Shape;722;p97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98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marges</a:t>
            </a:r>
            <a:endParaRPr/>
          </a:p>
        </p:txBody>
      </p:sp>
      <p:sp>
        <p:nvSpPr>
          <p:cNvPr id="728" name="Google Shape;728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des marges autour de nos éléments, </a:t>
            </a:r>
            <a:r>
              <a:rPr lang="fr"/>
              <a:t>on utilise la propriété « margin-... » suivie d’une valeur en px, em, 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9" name="Google Shape;72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061" y="1968600"/>
            <a:ext cx="4269875" cy="17841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0" name="Google Shape;730;p98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99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paddings</a:t>
            </a:r>
            <a:endParaRPr/>
          </a:p>
        </p:txBody>
      </p:sp>
      <p:sp>
        <p:nvSpPr>
          <p:cNvPr id="736" name="Google Shape;736;p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des marges internes à nos éléments, on utilise la propriété « padding-... » suivie d’une valeur en px, em, 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7" name="Google Shape;737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099" y="1968599"/>
            <a:ext cx="4387814" cy="17841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8" name="Google Shape;738;p99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00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Écriture</a:t>
            </a:r>
            <a:r>
              <a:rPr lang="fr"/>
              <a:t> raccourcie</a:t>
            </a:r>
            <a:endParaRPr/>
          </a:p>
        </p:txBody>
      </p:sp>
      <p:sp>
        <p:nvSpPr>
          <p:cNvPr id="744" name="Google Shape;744;p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est possible d’utiliser une </a:t>
            </a:r>
            <a:r>
              <a:rPr lang="fr"/>
              <a:t>écriture</a:t>
            </a:r>
            <a:r>
              <a:rPr lang="fr"/>
              <a:t> raccourcie pour définir les marges et les paddings en donnant d’une à 4 valeurs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1 valeur	: valeur appliqué aux 4 côtés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2 valeurs	: top &amp; bottom →  right &amp; left.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4 valeurs	: top → right → bottom → left.</a:t>
            </a:r>
            <a:endParaRPr/>
          </a:p>
        </p:txBody>
      </p:sp>
      <p:pic>
        <p:nvPicPr>
          <p:cNvPr id="745" name="Google Shape;745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1919275"/>
            <a:ext cx="6743700" cy="1000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6" name="Google Shape;746;p100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01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bordures</a:t>
            </a:r>
            <a:endParaRPr/>
          </a:p>
        </p:txBody>
      </p:sp>
      <p:sp>
        <p:nvSpPr>
          <p:cNvPr id="752" name="Google Shape;752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mettre en forme une bordure, on utilise la propriété « border » qui contient 3 paramètres : la largeur, le style et la couleur.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Les valeurs de style possible sont : </a:t>
            </a:r>
            <a:br>
              <a:rPr lang="fr"/>
            </a:br>
            <a:r>
              <a:rPr lang="fr"/>
              <a:t>“none, hidden, dotted, dashed, solid, double, ridge, inset, outset”.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Cette propriété est un raccourci qui reprend les propriétés : “border-width, border-style, border-color”.</a:t>
            </a:r>
            <a:endParaRPr/>
          </a:p>
        </p:txBody>
      </p:sp>
      <p:pic>
        <p:nvPicPr>
          <p:cNvPr id="753" name="Google Shape;753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013" y="2817098"/>
            <a:ext cx="5025976" cy="5033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4" name="Google Shape;754;p101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02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bordures</a:t>
            </a:r>
            <a:endParaRPr/>
          </a:p>
        </p:txBody>
      </p:sp>
      <p:sp>
        <p:nvSpPr>
          <p:cNvPr id="760" name="Google Shape;760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mettre en forme uniquement certaines bordures, on utilise les propriétés suivantes :	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border-top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border-bottom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border-left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border-right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Ces propriétés sont également un raccourci qui reprend les propriétés : “border-X-width, border-X-style, border-X-color”.</a:t>
            </a:r>
            <a:endParaRPr/>
          </a:p>
        </p:txBody>
      </p:sp>
      <p:sp>
        <p:nvSpPr>
          <p:cNvPr id="761" name="Google Shape;761;p102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03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Les bordures</a:t>
            </a:r>
            <a:endParaRPr/>
          </a:p>
        </p:txBody>
      </p:sp>
      <p:pic>
        <p:nvPicPr>
          <p:cNvPr id="767" name="Google Shape;767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925" y="1242350"/>
            <a:ext cx="4640150" cy="34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103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4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</a:t>
            </a:r>
            <a:r>
              <a:rPr lang="fr"/>
              <a:t>ordures arrondies</a:t>
            </a:r>
            <a:endParaRPr/>
          </a:p>
        </p:txBody>
      </p:sp>
      <p:sp>
        <p:nvSpPr>
          <p:cNvPr id="774" name="Google Shape;774;p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obtenir des bordures arrondies, on ajoute la propriété « border-radius » à la bordure précédemment défini.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5" name="Google Shape;775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137" y="2123825"/>
            <a:ext cx="7695726" cy="4411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6" name="Google Shape;776;p104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5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Calcul de la taille</a:t>
            </a:r>
            <a:r>
              <a:rPr lang="fr"/>
              <a:t> des éléments</a:t>
            </a:r>
            <a:endParaRPr/>
          </a:p>
        </p:txBody>
      </p:sp>
      <p:sp>
        <p:nvSpPr>
          <p:cNvPr id="782" name="Google Shape;782;p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 défaut, la hauteur et la largeur des éléments est appliqué uniquement pour le contenu, sans prendre en compte le padding et la bordure.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Pour éviter cela, il est possible d’utiliser la propriétée « box-sizing » avec les valeurs suivantes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content-box : Valeur par défaut. Calcule la taille sur base du contenu.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border-box : Indique au navigateur de prendre en compte les valeur des bordures et du padding pour calculer la taille de l’élément.</a:t>
            </a:r>
            <a:endParaRPr/>
          </a:p>
        </p:txBody>
      </p:sp>
      <p:sp>
        <p:nvSpPr>
          <p:cNvPr id="783" name="Google Shape;783;p105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fr"/>
              <a:t>Écrire du code HTML &amp; CSS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créer un site web, un simple éditeur de texte suffit.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Sublime Text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Visual Studio Code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Brakets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Notepad++</a:t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06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Elément redimensionnable </a:t>
            </a:r>
            <a:endParaRPr/>
          </a:p>
        </p:txBody>
      </p:sp>
      <p:sp>
        <p:nvSpPr>
          <p:cNvPr id="789" name="Google Shape;789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rendre un élément redimensionnable (ou non) par l’utilisateur, on utilise la propriété « resize » suivie de la valeur :	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both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horizontal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vertical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Par exemple, cette propriété permet de “bloquer” la taille des éléments </a:t>
            </a:r>
            <a:br>
              <a:rPr lang="fr"/>
            </a:br>
            <a:r>
              <a:rPr lang="fr"/>
              <a:t>« textarea ».</a:t>
            </a:r>
            <a:endParaRPr/>
          </a:p>
        </p:txBody>
      </p:sp>
      <p:sp>
        <p:nvSpPr>
          <p:cNvPr id="790" name="Google Shape;790;p106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7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ombres</a:t>
            </a:r>
            <a:endParaRPr/>
          </a:p>
        </p:txBody>
      </p:sp>
      <p:sp>
        <p:nvSpPr>
          <p:cNvPr id="796" name="Google Shape;796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appliquer une ombre à un élément, on utilise la propriété « box-shadow » avec 4 paramètres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13716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Le décalage horizontal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Le décalage vertical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L’adoucissement du dégradé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La couleur</a:t>
            </a:r>
            <a:endParaRPr/>
          </a:p>
        </p:txBody>
      </p:sp>
      <p:pic>
        <p:nvPicPr>
          <p:cNvPr id="797" name="Google Shape;797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000" y="1895175"/>
            <a:ext cx="6676000" cy="499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98" name="Google Shape;798;p107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08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ombres</a:t>
            </a:r>
            <a:endParaRPr/>
          </a:p>
        </p:txBody>
      </p:sp>
      <p:sp>
        <p:nvSpPr>
          <p:cNvPr id="804" name="Google Shape;804;p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appliquer une ombre à un texte, on utilise la propriété « text-shadow » avec les 4 même paramètres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Il est possible de définir plusieur ombres, pour cela il faut ajouter une virgule entre chaques groupe de valeur pour la propriété “X-shadow”.</a:t>
            </a:r>
            <a:endParaRPr/>
          </a:p>
        </p:txBody>
      </p:sp>
      <p:pic>
        <p:nvPicPr>
          <p:cNvPr id="805" name="Google Shape;805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025" y="2049550"/>
            <a:ext cx="6701950" cy="470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6" name="Google Shape;806;p108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09"/>
          <p:cNvSpPr txBox="1"/>
          <p:nvPr>
            <p:ph type="title"/>
          </p:nvPr>
        </p:nvSpPr>
        <p:spPr>
          <a:xfrm>
            <a:off x="485650" y="2287250"/>
            <a:ext cx="81393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pseudo-classes</a:t>
            </a:r>
            <a:endParaRPr/>
          </a:p>
        </p:txBody>
      </p:sp>
      <p:sp>
        <p:nvSpPr>
          <p:cNvPr id="812" name="Google Shape;812;p109"/>
          <p:cNvSpPr txBox="1"/>
          <p:nvPr>
            <p:ph idx="1" type="subTitle"/>
          </p:nvPr>
        </p:nvSpPr>
        <p:spPr>
          <a:xfrm>
            <a:off x="728475" y="2791200"/>
            <a:ext cx="7896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CSS</a:t>
            </a:r>
            <a:endParaRPr/>
          </a:p>
        </p:txBody>
      </p:sp>
      <p:sp>
        <p:nvSpPr>
          <p:cNvPr id="813" name="Google Shape;813;p109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Les pseudo-classes permettent de définir un comportement particulier pour les éléments lors d’état spécifique.</a:t>
            </a:r>
            <a:br>
              <a:rPr lang="fr"/>
            </a:br>
            <a:r>
              <a:rPr lang="fr"/>
              <a:t>Celles-ci sont précédé de “:” et se placeront après le sélecteur.</a:t>
            </a:r>
            <a:endParaRPr/>
          </a:p>
        </p:txBody>
      </p:sp>
      <p:sp>
        <p:nvSpPr>
          <p:cNvPr id="819" name="Google Shape;819;p110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pseudo-classes </a:t>
            </a:r>
            <a:endParaRPr/>
          </a:p>
        </p:txBody>
      </p:sp>
      <p:pic>
        <p:nvPicPr>
          <p:cNvPr id="820" name="Google Shape;820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362" y="2323900"/>
            <a:ext cx="4981275" cy="1861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21" name="Google Shape;821;p110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11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événements</a:t>
            </a:r>
            <a:endParaRPr/>
          </a:p>
        </p:txBody>
      </p:sp>
      <p:sp>
        <p:nvSpPr>
          <p:cNvPr id="827" name="Google Shape;827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:hover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Permet de </a:t>
            </a:r>
            <a:r>
              <a:rPr lang="fr"/>
              <a:t>réagir au survol de l'élément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:focus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Permet de réagir pour les éléments sélectionné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:active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Permet de réagir au clic de l’utilisateur</a:t>
            </a:r>
            <a:endParaRPr/>
          </a:p>
        </p:txBody>
      </p:sp>
      <p:sp>
        <p:nvSpPr>
          <p:cNvPr id="828" name="Google Shape;828;p111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12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L’état des </a:t>
            </a:r>
            <a:r>
              <a:rPr lang="fr"/>
              <a:t>liens</a:t>
            </a:r>
            <a:endParaRPr/>
          </a:p>
        </p:txBody>
      </p:sp>
      <p:sp>
        <p:nvSpPr>
          <p:cNvPr id="834" name="Google Shape;834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:link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Permet de modifier les liens à l'intérieur d'éléments.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:visited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Permet de modifier les liens visité par l’utilisateur.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Ordre idéal pour styliser des liens : link → visited → hover → active</a:t>
            </a:r>
            <a:endParaRPr/>
          </a:p>
        </p:txBody>
      </p:sp>
      <p:sp>
        <p:nvSpPr>
          <p:cNvPr id="835" name="Google Shape;835;p112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13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Préciser les éléments</a:t>
            </a:r>
            <a:endParaRPr/>
          </a:p>
        </p:txBody>
      </p:sp>
      <p:sp>
        <p:nvSpPr>
          <p:cNvPr id="841" name="Google Shape;841;p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:first-child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Permet de cibler uniquement le premier enfant de l'élément parent.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:last-child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Permet de cibler uniquement le dernier enfant de l'élément parent.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:only-child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Permet de cibler un élément s’il est le seul enfant du parent.</a:t>
            </a:r>
            <a:endParaRPr/>
          </a:p>
        </p:txBody>
      </p:sp>
      <p:sp>
        <p:nvSpPr>
          <p:cNvPr id="842" name="Google Shape;842;p113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14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Préciser les éléments</a:t>
            </a:r>
            <a:endParaRPr/>
          </a:p>
        </p:txBody>
      </p:sp>
      <p:sp>
        <p:nvSpPr>
          <p:cNvPr id="848" name="Google Shape;848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:nth-child(...)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Permet de cibler les éléments sur base d’un motif de répétition.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Notation fonctionnelle</a:t>
            </a:r>
            <a:br>
              <a:rPr lang="fr"/>
            </a:br>
            <a:r>
              <a:rPr lang="fr"/>
              <a:t>	</a:t>
            </a:r>
            <a:r>
              <a:rPr b="1" lang="fr"/>
              <a:t>An+B</a:t>
            </a:r>
            <a:r>
              <a:rPr lang="fr"/>
              <a:t> → Où “n” est un entier incrémenté commençant à zéro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Mot-clé</a:t>
            </a:r>
            <a:br>
              <a:rPr lang="fr"/>
            </a:br>
            <a:r>
              <a:rPr lang="fr"/>
              <a:t>	</a:t>
            </a:r>
            <a:r>
              <a:rPr b="1" lang="fr"/>
              <a:t>even</a:t>
            </a:r>
            <a:r>
              <a:rPr lang="fr"/>
              <a:t> : Représente les éléments paires (Équivalent à “</a:t>
            </a:r>
            <a:r>
              <a:rPr b="1" lang="fr"/>
              <a:t>2n</a:t>
            </a:r>
            <a:r>
              <a:rPr lang="fr"/>
              <a:t>”)</a:t>
            </a:r>
            <a:br>
              <a:rPr lang="fr"/>
            </a:br>
            <a:r>
              <a:rPr lang="fr"/>
              <a:t>	</a:t>
            </a:r>
            <a:r>
              <a:rPr b="1" lang="fr"/>
              <a:t>odd </a:t>
            </a:r>
            <a:r>
              <a:rPr lang="fr"/>
              <a:t>: Représente les éléments impaires (Équivalent à “</a:t>
            </a:r>
            <a:r>
              <a:rPr b="1" lang="fr"/>
              <a:t>2n+1</a:t>
            </a:r>
            <a:r>
              <a:rPr lang="fr"/>
              <a:t>”)</a:t>
            </a:r>
            <a:endParaRPr/>
          </a:p>
        </p:txBody>
      </p:sp>
      <p:sp>
        <p:nvSpPr>
          <p:cNvPr id="849" name="Google Shape;849;p114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15"/>
          <p:cNvSpPr txBox="1"/>
          <p:nvPr>
            <p:ph type="title"/>
          </p:nvPr>
        </p:nvSpPr>
        <p:spPr>
          <a:xfrm>
            <a:off x="311700" y="4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Préciser les éléments</a:t>
            </a:r>
            <a:endParaRPr/>
          </a:p>
        </p:txBody>
      </p:sp>
      <p:sp>
        <p:nvSpPr>
          <p:cNvPr id="855" name="Google Shape;855;p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:empty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Permet de cibler les éléments qui n’ont aucun contenu.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:target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Permet d’obtenir l’élément cible de la page (via l’ancre dans l’url)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:not(...)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Négation, prend en argument un ou plusieurs sélecteurs.</a:t>
            </a:r>
            <a:endParaRPr/>
          </a:p>
        </p:txBody>
      </p:sp>
      <p:sp>
        <p:nvSpPr>
          <p:cNvPr id="856" name="Google Shape;856;p115"/>
          <p:cNvSpPr txBox="1"/>
          <p:nvPr>
            <p:ph idx="12" type="sldNum"/>
          </p:nvPr>
        </p:nvSpPr>
        <p:spPr>
          <a:xfrm>
            <a:off x="8369700" y="4858675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>
                <a:solidFill>
                  <a:srgbClr val="000000"/>
                </a:solidFill>
              </a:rPr>
              <a:t>‹#›</a:t>
            </a:fld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Storm v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